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106"/>
  </p:notesMasterIdLst>
  <p:sldIdLst>
    <p:sldId id="256" r:id="rId2"/>
    <p:sldId id="257" r:id="rId3"/>
    <p:sldId id="267" r:id="rId4"/>
    <p:sldId id="260" r:id="rId5"/>
    <p:sldId id="258" r:id="rId6"/>
    <p:sldId id="259" r:id="rId7"/>
    <p:sldId id="268" r:id="rId8"/>
    <p:sldId id="261" r:id="rId9"/>
    <p:sldId id="265" r:id="rId10"/>
    <p:sldId id="262" r:id="rId11"/>
    <p:sldId id="263" r:id="rId12"/>
    <p:sldId id="264" r:id="rId13"/>
    <p:sldId id="266" r:id="rId14"/>
    <p:sldId id="269" r:id="rId15"/>
    <p:sldId id="353" r:id="rId16"/>
    <p:sldId id="270" r:id="rId17"/>
    <p:sldId id="354" r:id="rId18"/>
    <p:sldId id="271" r:id="rId19"/>
    <p:sldId id="355" r:id="rId20"/>
    <p:sldId id="272" r:id="rId21"/>
    <p:sldId id="356" r:id="rId22"/>
    <p:sldId id="273" r:id="rId23"/>
    <p:sldId id="357" r:id="rId24"/>
    <p:sldId id="283" r:id="rId25"/>
    <p:sldId id="274" r:id="rId26"/>
    <p:sldId id="275" r:id="rId27"/>
    <p:sldId id="276" r:id="rId28"/>
    <p:sldId id="277" r:id="rId29"/>
    <p:sldId id="292" r:id="rId30"/>
    <p:sldId id="363" r:id="rId31"/>
    <p:sldId id="280" r:id="rId32"/>
    <p:sldId id="281" r:id="rId33"/>
    <p:sldId id="279" r:id="rId34"/>
    <p:sldId id="291" r:id="rId35"/>
    <p:sldId id="285" r:id="rId36"/>
    <p:sldId id="286" r:id="rId37"/>
    <p:sldId id="287" r:id="rId38"/>
    <p:sldId id="288" r:id="rId39"/>
    <p:sldId id="284" r:id="rId40"/>
    <p:sldId id="289" r:id="rId41"/>
    <p:sldId id="290" r:id="rId42"/>
    <p:sldId id="295" r:id="rId43"/>
    <p:sldId id="296" r:id="rId44"/>
    <p:sldId id="302" r:id="rId45"/>
    <p:sldId id="301" r:id="rId46"/>
    <p:sldId id="303" r:id="rId47"/>
    <p:sldId id="358" r:id="rId48"/>
    <p:sldId id="321" r:id="rId49"/>
    <p:sldId id="322" r:id="rId50"/>
    <p:sldId id="304" r:id="rId51"/>
    <p:sldId id="305" r:id="rId52"/>
    <p:sldId id="306" r:id="rId53"/>
    <p:sldId id="307" r:id="rId54"/>
    <p:sldId id="308" r:id="rId55"/>
    <p:sldId id="309" r:id="rId56"/>
    <p:sldId id="312" r:id="rId57"/>
    <p:sldId id="313" r:id="rId58"/>
    <p:sldId id="314" r:id="rId59"/>
    <p:sldId id="315" r:id="rId60"/>
    <p:sldId id="316" r:id="rId61"/>
    <p:sldId id="365" r:id="rId62"/>
    <p:sldId id="318" r:id="rId63"/>
    <p:sldId id="319" r:id="rId64"/>
    <p:sldId id="320" r:id="rId65"/>
    <p:sldId id="329" r:id="rId66"/>
    <p:sldId id="330" r:id="rId67"/>
    <p:sldId id="331" r:id="rId68"/>
    <p:sldId id="332" r:id="rId69"/>
    <p:sldId id="361" r:id="rId70"/>
    <p:sldId id="333" r:id="rId71"/>
    <p:sldId id="334" r:id="rId72"/>
    <p:sldId id="336" r:id="rId73"/>
    <p:sldId id="335" r:id="rId74"/>
    <p:sldId id="338" r:id="rId75"/>
    <p:sldId id="339" r:id="rId76"/>
    <p:sldId id="340" r:id="rId77"/>
    <p:sldId id="341" r:id="rId78"/>
    <p:sldId id="342" r:id="rId79"/>
    <p:sldId id="344" r:id="rId80"/>
    <p:sldId id="345" r:id="rId81"/>
    <p:sldId id="346" r:id="rId82"/>
    <p:sldId id="347" r:id="rId83"/>
    <p:sldId id="349" r:id="rId84"/>
    <p:sldId id="350" r:id="rId85"/>
    <p:sldId id="351" r:id="rId86"/>
    <p:sldId id="352" r:id="rId87"/>
    <p:sldId id="325" r:id="rId88"/>
    <p:sldId id="323" r:id="rId89"/>
    <p:sldId id="326" r:id="rId90"/>
    <p:sldId id="327" r:id="rId91"/>
    <p:sldId id="328" r:id="rId92"/>
    <p:sldId id="337" r:id="rId93"/>
    <p:sldId id="343" r:id="rId94"/>
    <p:sldId id="348" r:id="rId95"/>
    <p:sldId id="360" r:id="rId96"/>
    <p:sldId id="362" r:id="rId97"/>
    <p:sldId id="364" r:id="rId98"/>
    <p:sldId id="317" r:id="rId99"/>
    <p:sldId id="366" r:id="rId100"/>
    <p:sldId id="367" r:id="rId101"/>
    <p:sldId id="368" r:id="rId102"/>
    <p:sldId id="369" r:id="rId103"/>
    <p:sldId id="370" r:id="rId104"/>
    <p:sldId id="371" r:id="rId10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643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07" Type="http://schemas.openxmlformats.org/officeDocument/2006/relationships/presProps" Target="presProps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viewProps" Target="viewProps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theme" Target="theme/theme1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tableStyles" Target="tableStyles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89E59D-BC63-4DAB-AA4A-7FBA5CD6647E}" type="datetimeFigureOut">
              <a:rPr lang="en-US" smtClean="0"/>
              <a:t>8/7/2023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FC7A0B-03E2-4ABD-9642-5224684DA7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83290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084FE-B04A-4122-BA55-224161FF7B1A}" type="datetime1">
              <a:rPr lang="en-US" smtClean="0"/>
              <a:t>8/7/2023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8BDA-C7C1-443C-B980-065E9443F225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33620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28920-5835-48EF-AC33-BE0E792007CE}" type="datetime1">
              <a:rPr lang="en-US" smtClean="0"/>
              <a:t>8/7/2023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8BDA-C7C1-443C-B980-065E9443F2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863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FB51-BFA5-4D54-9D7A-1DDBCE545574}" type="datetime1">
              <a:rPr lang="en-US" smtClean="0"/>
              <a:t>8/7/2023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8BDA-C7C1-443C-B980-065E9443F2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6273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B5456-E4D7-4488-A9F5-F5BF3F13336C}" type="datetime1">
              <a:rPr lang="en-US" smtClean="0"/>
              <a:t>8/7/2023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8BDA-C7C1-443C-B980-065E9443F2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2540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645E3-D0D7-4109-961E-F5F2BBBB36F5}" type="datetime1">
              <a:rPr lang="en-US" smtClean="0"/>
              <a:t>8/7/2023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8BDA-C7C1-443C-B980-065E9443F225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3545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EE91D-B88B-4A21-9029-D2E3F09E58F8}" type="datetime1">
              <a:rPr lang="en-US" smtClean="0"/>
              <a:t>8/7/2023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8BDA-C7C1-443C-B980-065E9443F2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4353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82AC0-581F-4CD7-AA7F-26A523FEB578}" type="datetime1">
              <a:rPr lang="en-US" smtClean="0"/>
              <a:t>8/7/2023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8BDA-C7C1-443C-B980-065E9443F2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7586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FE6C3-48CF-4704-9CE3-81D50CFDA429}" type="datetime1">
              <a:rPr lang="en-US" smtClean="0"/>
              <a:t>8/7/2023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8BDA-C7C1-443C-B980-065E9443F2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8268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1B559-D8E2-459E-9A82-3F0C607F0A76}" type="datetime1">
              <a:rPr lang="en-US" smtClean="0"/>
              <a:t>8/7/2023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8BDA-C7C1-443C-B980-065E9443F2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1598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BE144C55-BDD0-4BD0-905A-1ECF22F6E63B}" type="datetime1">
              <a:rPr lang="en-US" smtClean="0"/>
              <a:t>8/7/2023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6A38BDA-C7C1-443C-B980-065E9443F2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5182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CACDA-C14A-4B7E-BD77-E7D6B1B3966F}" type="datetime1">
              <a:rPr lang="en-US" smtClean="0"/>
              <a:t>8/7/2023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8BDA-C7C1-443C-B980-065E9443F2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1101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6A3A47AE-DE75-4366-B57F-3C671F8560BC}" type="datetime1">
              <a:rPr lang="en-US" smtClean="0"/>
              <a:t>8/7/2023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D6A38BDA-C7C1-443C-B980-065E9443F225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9364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3.png"/><Relationship Id="rId2" Type="http://schemas.openxmlformats.org/officeDocument/2006/relationships/image" Target="../media/image142.png"/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4.png"/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6.png"/><Relationship Id="rId2" Type="http://schemas.openxmlformats.org/officeDocument/2006/relationships/image" Target="../media/image14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7.png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9.png"/><Relationship Id="rId2" Type="http://schemas.openxmlformats.org/officeDocument/2006/relationships/image" Target="../media/image148.png"/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2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9.png"/><Relationship Id="rId4" Type="http://schemas.openxmlformats.org/officeDocument/2006/relationships/image" Target="../media/image78.png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7.jpeg"/><Relationship Id="rId5" Type="http://schemas.openxmlformats.org/officeDocument/2006/relationships/image" Target="../media/image86.png"/><Relationship Id="rId4" Type="http://schemas.openxmlformats.org/officeDocument/2006/relationships/image" Target="../media/image85.jpeg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1.png"/><Relationship Id="rId4" Type="http://schemas.openxmlformats.org/officeDocument/2006/relationships/image" Target="../media/image90.png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jpeg"/><Relationship Id="rId2" Type="http://schemas.openxmlformats.org/officeDocument/2006/relationships/image" Target="../media/image9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6.jpeg"/><Relationship Id="rId4" Type="http://schemas.openxmlformats.org/officeDocument/2006/relationships/image" Target="../media/image95.jpeg"/></Relationships>
</file>

<file path=ppt/slides/_rels/slide7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3.png"/><Relationship Id="rId3" Type="http://schemas.openxmlformats.org/officeDocument/2006/relationships/image" Target="../media/image98.png"/><Relationship Id="rId7" Type="http://schemas.openxmlformats.org/officeDocument/2006/relationships/image" Target="../media/image102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1.svg"/><Relationship Id="rId5" Type="http://schemas.openxmlformats.org/officeDocument/2006/relationships/image" Target="../media/image100.png"/><Relationship Id="rId4" Type="http://schemas.openxmlformats.org/officeDocument/2006/relationships/image" Target="../media/image99.pn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0.png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4.png"/><Relationship Id="rId4" Type="http://schemas.openxmlformats.org/officeDocument/2006/relationships/image" Target="../media/image113.png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1.png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png"/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3.png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png"/><Relationship Id="rId2" Type="http://schemas.openxmlformats.org/officeDocument/2006/relationships/image" Target="../media/image124.pn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png"/><Relationship Id="rId2" Type="http://schemas.openxmlformats.org/officeDocument/2006/relationships/image" Target="../media/image126.png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8.png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9.png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1.png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2.png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3.png"/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4.png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5.png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0.png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7.png"/><Relationship Id="rId2" Type="http://schemas.openxmlformats.org/officeDocument/2006/relationships/image" Target="../media/image136.png"/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8.png"/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png"/><Relationship Id="rId2" Type="http://schemas.openxmlformats.org/officeDocument/2006/relationships/image" Target="../media/image1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90B63555-8559-4A74-9C98-B8F657A94E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122634" y="4393552"/>
            <a:ext cx="3392661" cy="1250555"/>
          </a:xfrm>
        </p:spPr>
        <p:txBody>
          <a:bodyPr>
            <a:normAutofit/>
          </a:bodyPr>
          <a:lstStyle/>
          <a:p>
            <a:pPr marL="0" marR="0" lvl="0" indent="0" algn="ctr" defTabSz="121917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667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Times New Roman" panose="02020603050405020304" pitchFamily="18" charset="0"/>
              </a:rPr>
              <a:t> 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02D7F61-F3F3-4256-9942-F7B7C1E19EF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4782259" y="57675"/>
            <a:ext cx="1838136" cy="183813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2E5C346-1E2C-40EF-A610-6599ADB849A0}"/>
              </a:ext>
            </a:extLst>
          </p:cNvPr>
          <p:cNvSpPr txBox="1"/>
          <p:nvPr/>
        </p:nvSpPr>
        <p:spPr>
          <a:xfrm>
            <a:off x="2540777" y="1895811"/>
            <a:ext cx="6575426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1" kern="0" dirty="0">
                <a:latin typeface="+mj-lt"/>
              </a:rPr>
              <a:t>An-</a:t>
            </a:r>
            <a:r>
              <a:rPr lang="ar-JO" sz="2000" b="1" kern="0" dirty="0">
                <a:latin typeface="+mj-lt"/>
              </a:rPr>
              <a:t> </a:t>
            </a:r>
            <a:r>
              <a:rPr lang="en-US" sz="2000" b="1" kern="0" dirty="0">
                <a:latin typeface="+mj-lt"/>
              </a:rPr>
              <a:t>Najah National University</a:t>
            </a:r>
          </a:p>
          <a:p>
            <a:pPr algn="ctr"/>
            <a:r>
              <a:rPr lang="en-US" sz="2000" b="1" kern="0" dirty="0">
                <a:latin typeface="+mj-lt"/>
              </a:rPr>
              <a:t>Faculty of Engineering &amp; Information Technology.</a:t>
            </a:r>
          </a:p>
          <a:p>
            <a:pPr algn="ctr"/>
            <a:r>
              <a:rPr lang="en-US" sz="2000" b="1" kern="0" dirty="0">
                <a:latin typeface="+mj-lt"/>
              </a:rPr>
              <a:t>Building Engineering Department.</a:t>
            </a:r>
          </a:p>
          <a:p>
            <a:pPr algn="ctr"/>
            <a:br>
              <a:rPr lang="en-US" sz="2000" kern="0" dirty="0">
                <a:latin typeface="+mj-lt"/>
              </a:rPr>
            </a:br>
            <a:r>
              <a:rPr lang="en-US" sz="2000" b="1" kern="0" dirty="0">
                <a:latin typeface="+mj-lt"/>
              </a:rPr>
              <a:t>Graduation project (2)</a:t>
            </a:r>
          </a:p>
          <a:p>
            <a:pPr algn="ctr"/>
            <a:endParaRPr lang="en-US" b="1" kern="0" dirty="0"/>
          </a:p>
          <a:p>
            <a:pPr algn="ctr"/>
            <a:r>
              <a:rPr lang="en-US" sz="2400" b="1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Integrated redesign of the multistorey car park.</a:t>
            </a:r>
          </a:p>
          <a:p>
            <a:pPr algn="ctr"/>
            <a:endParaRPr lang="en-US" sz="2400" b="1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marR="0" lvl="0" indent="0" algn="ctr" defTabSz="121917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Prepared By:  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Rawan Salahat </a:t>
            </a:r>
          </a:p>
          <a:p>
            <a:pPr marL="0" marR="0" lvl="0" indent="0" algn="ctr" defTabSz="121917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Supervisor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: Dr. </a:t>
            </a:r>
            <a:r>
              <a:rPr kumimoji="0" lang="en-US" sz="20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Luay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sz="20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Dwaikat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algn="ctr"/>
            <a:br>
              <a:rPr lang="en-US" sz="2000" b="1" kern="0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96743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814078-3EF6-4950-9E2B-7C0F47DAEF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CFD analysis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77031F-D082-4448-A4AF-C3DD4C784F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8BDA-C7C1-443C-B980-065E9443F225}" type="slidenum">
              <a:rPr lang="en-US" smtClean="0"/>
              <a:t>10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11BD938-809B-4D2D-A397-434628AFD35F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989434" y="1941622"/>
            <a:ext cx="4838700" cy="366522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8C6C63B-5E69-4D42-9AAC-7B1B35D6922D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6160423" y="2048302"/>
            <a:ext cx="5052060" cy="355854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26DA101-0319-4D56-B4C2-BFAE0F83621A}"/>
              </a:ext>
            </a:extLst>
          </p:cNvPr>
          <p:cNvSpPr txBox="1"/>
          <p:nvPr/>
        </p:nvSpPr>
        <p:spPr>
          <a:xfrm>
            <a:off x="1705170" y="5733118"/>
            <a:ext cx="325871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CFD analysis for ground floor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F365FEE-50D4-4485-8AFD-80AA996FB25C}"/>
              </a:ext>
            </a:extLst>
          </p:cNvPr>
          <p:cNvSpPr txBox="1"/>
          <p:nvPr/>
        </p:nvSpPr>
        <p:spPr>
          <a:xfrm>
            <a:off x="7048698" y="5742748"/>
            <a:ext cx="416378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CFD analysis for first floor.</a:t>
            </a:r>
          </a:p>
        </p:txBody>
      </p:sp>
    </p:spTree>
    <p:extLst>
      <p:ext uri="{BB962C8B-B14F-4D97-AF65-F5344CB8AC3E}">
        <p14:creationId xmlns:p14="http://schemas.microsoft.com/office/powerpoint/2010/main" val="16812813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6E21CD-A94B-4ED6-90EC-1D27C29299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8BDA-C7C1-443C-B980-065E9443F225}" type="slidenum">
              <a:rPr lang="en-US" smtClean="0"/>
              <a:t>100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E029902-2082-4B1B-A86D-F3B496D2DA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1273" y="3177152"/>
            <a:ext cx="5541138" cy="126896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2D7D592-397B-4319-951E-A231A4671AA6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0" y="-105480"/>
            <a:ext cx="6400800" cy="6565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5740574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9EB345-EBFE-4FEB-BF98-6EDBC1513D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8BDA-C7C1-443C-B980-065E9443F225}" type="slidenum">
              <a:rPr lang="en-US" smtClean="0"/>
              <a:t>101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F30337B-80E2-45D5-AF54-320DFBC074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9782" y="2583608"/>
            <a:ext cx="5378223" cy="1223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4619553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EA605A-1644-4D1A-93EB-989616D741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8BDA-C7C1-443C-B980-065E9443F225}" type="slidenum">
              <a:rPr lang="en-US" smtClean="0"/>
              <a:t>102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DA29207-8A38-4080-8EF1-1B70AA69AA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6650" y="2013083"/>
            <a:ext cx="3943350" cy="366712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BF3CA9E-3878-420F-BBB6-36D9610604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04537" y="571014"/>
            <a:ext cx="4158729" cy="266254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23B6ACA-0AE8-4D44-8288-55D88311DE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13843" y="3624444"/>
            <a:ext cx="4491887" cy="2509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661224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2F9F6E-C27C-4F57-AC71-EC399943B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8BDA-C7C1-443C-B980-065E9443F225}" type="slidenum">
              <a:rPr lang="en-US" smtClean="0"/>
              <a:t>103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CCB5CC8-3378-4580-B3D1-75796D7050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885" y="1895280"/>
            <a:ext cx="8639175" cy="21717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8FBE7F9-08B4-467F-8F55-D24C7DB111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1007" y="4196054"/>
            <a:ext cx="6343650" cy="163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2998532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F76A408-F768-40A0-A51B-F61652052D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8BDA-C7C1-443C-B980-065E9443F225}" type="slidenum">
              <a:rPr lang="en-US" smtClean="0"/>
              <a:t>104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5008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298B3A-E99A-413E-89C8-7F638EFD56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CFD analysis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05725C-4217-494E-BFC4-20973AE863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8BDA-C7C1-443C-B980-065E9443F225}" type="slidenum">
              <a:rPr lang="en-US" smtClean="0"/>
              <a:t>11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F271477-0D51-4031-BCEA-BF9E42CA6487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253568" y="2102343"/>
            <a:ext cx="4739640" cy="364236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8BB4FB6-784C-48EA-BA90-50655C7EC79D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6515100" y="2353803"/>
            <a:ext cx="4640580" cy="33909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F20E56D-062C-4099-80FA-3F9E31074F02}"/>
              </a:ext>
            </a:extLst>
          </p:cNvPr>
          <p:cNvSpPr txBox="1"/>
          <p:nvPr/>
        </p:nvSpPr>
        <p:spPr>
          <a:xfrm>
            <a:off x="7238223" y="5838244"/>
            <a:ext cx="317474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CFD analysis for third floor.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9D17C54-E07A-4FD7-B1BB-12050CBE560E}"/>
              </a:ext>
            </a:extLst>
          </p:cNvPr>
          <p:cNvSpPr txBox="1"/>
          <p:nvPr/>
        </p:nvSpPr>
        <p:spPr>
          <a:xfrm>
            <a:off x="1906556" y="5838244"/>
            <a:ext cx="348653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CFD analysis for second floor.</a:t>
            </a:r>
          </a:p>
        </p:txBody>
      </p:sp>
    </p:spTree>
    <p:extLst>
      <p:ext uri="{BB962C8B-B14F-4D97-AF65-F5344CB8AC3E}">
        <p14:creationId xmlns:p14="http://schemas.microsoft.com/office/powerpoint/2010/main" val="32131092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ACF7EF-41DD-4864-9534-B0CBFB283E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CFD analysis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4092F1-6ED0-4D6E-98C0-DD4301AD87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8BDA-C7C1-443C-B980-065E9443F225}" type="slidenum">
              <a:rPr lang="en-US" smtClean="0"/>
              <a:t>12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9C7C9C5-D963-4B91-A4C2-7F9B5290F7EF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379220" y="1930781"/>
            <a:ext cx="5320160" cy="390968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76FCCE3-2A0C-446F-9616-8275B373280D}"/>
              </a:ext>
            </a:extLst>
          </p:cNvPr>
          <p:cNvSpPr txBox="1"/>
          <p:nvPr/>
        </p:nvSpPr>
        <p:spPr>
          <a:xfrm>
            <a:off x="2376974" y="5840463"/>
            <a:ext cx="609755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CFD analysis for fourth floor.</a:t>
            </a:r>
            <a:endParaRPr lang="en-US" sz="2000" dirty="0"/>
          </a:p>
        </p:txBody>
      </p:sp>
      <p:sp>
        <p:nvSpPr>
          <p:cNvPr id="9" name="Thought Bubble: Cloud 8">
            <a:extLst>
              <a:ext uri="{FF2B5EF4-FFF2-40B4-BE49-F238E27FC236}">
                <a16:creationId xmlns:a16="http://schemas.microsoft.com/office/drawing/2014/main" id="{6FAE2F16-2A5D-4E98-91DD-B7B18BF2BB52}"/>
              </a:ext>
            </a:extLst>
          </p:cNvPr>
          <p:cNvSpPr/>
          <p:nvPr/>
        </p:nvSpPr>
        <p:spPr>
          <a:xfrm>
            <a:off x="8259924" y="2229591"/>
            <a:ext cx="3136301" cy="1656031"/>
          </a:xfrm>
          <a:prstGeom prst="cloudCallou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CFD: Computational fluid dynamics</a:t>
            </a:r>
          </a:p>
        </p:txBody>
      </p:sp>
    </p:spTree>
    <p:extLst>
      <p:ext uri="{BB962C8B-B14F-4D97-AF65-F5344CB8AC3E}">
        <p14:creationId xmlns:p14="http://schemas.microsoft.com/office/powerpoint/2010/main" val="26654767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B4414-B7D5-451D-AF00-EDFE74FE30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Architectural Aspects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5C4E61-BA85-4F91-BB2E-E22648C001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8BDA-C7C1-443C-B980-065E9443F225}" type="slidenum">
              <a:rPr lang="en-US" smtClean="0"/>
              <a:t>13</a:t>
            </a:fld>
            <a:endParaRPr lang="en-US"/>
          </a:p>
        </p:txBody>
      </p:sp>
      <p:sp>
        <p:nvSpPr>
          <p:cNvPr id="5" name="Google Shape;153;p16">
            <a:extLst>
              <a:ext uri="{FF2B5EF4-FFF2-40B4-BE49-F238E27FC236}">
                <a16:creationId xmlns:a16="http://schemas.microsoft.com/office/drawing/2014/main" id="{132657BA-59D4-4868-A120-2AA682DC8D4D}"/>
              </a:ext>
            </a:extLst>
          </p:cNvPr>
          <p:cNvSpPr/>
          <p:nvPr/>
        </p:nvSpPr>
        <p:spPr>
          <a:xfrm>
            <a:off x="0" y="804400"/>
            <a:ext cx="1122465" cy="108574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600"/>
              <a:buFont typeface="Montserrat ExtraBold"/>
              <a:buNone/>
              <a:tabLst/>
              <a:defRPr/>
            </a:pPr>
            <a:r>
              <a:rPr kumimoji="0" lang="en" sz="3600" b="0" i="0" u="none" strike="noStrike" kern="0" cap="none" spc="0" normalizeH="0" baseline="0" noProof="0" dirty="0">
                <a:ln>
                  <a:noFill/>
                </a:ln>
                <a:solidFill>
                  <a:srgbClr val="434343"/>
                </a:solidFill>
                <a:effectLst/>
                <a:uLnTx/>
                <a:uFillTx/>
                <a:latin typeface="Montserrat ExtraBold"/>
                <a:ea typeface="+mn-ea"/>
                <a:cs typeface="+mn-cs"/>
                <a:sym typeface="Montserrat ExtraBold"/>
              </a:rPr>
              <a:t>03</a:t>
            </a:r>
            <a:endParaRPr kumimoji="0" lang="en" sz="3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ontserrat ExtraBold"/>
              <a:ea typeface="+mn-ea"/>
              <a:cs typeface="+mn-cs"/>
              <a:sym typeface="Montserrat ExtraBold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2426D27-47F7-4F13-A145-45A808313409}"/>
              </a:ext>
            </a:extLst>
          </p:cNvPr>
          <p:cNvSpPr txBox="1"/>
          <p:nvPr/>
        </p:nvSpPr>
        <p:spPr>
          <a:xfrm>
            <a:off x="1197367" y="1890143"/>
            <a:ext cx="636814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32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Architecture plans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32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3200" dirty="0">
                <a:solidFill>
                  <a:srgbClr val="000000"/>
                </a:solidFill>
                <a:latin typeface="+mj-lt"/>
              </a:rPr>
              <a:t>Elevations</a:t>
            </a:r>
            <a:endParaRPr kumimoji="0" lang="en-US" sz="32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32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3200" dirty="0">
                <a:solidFill>
                  <a:srgbClr val="000000"/>
                </a:solidFill>
                <a:latin typeface="+mj-lt"/>
              </a:rPr>
              <a:t>Sections</a:t>
            </a:r>
            <a:endParaRPr kumimoji="0" lang="en-US" sz="32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680281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D3530F-17CE-4B15-901F-19F64497F9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Master plan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ABA0C9-5269-4BA0-A61D-C48DFF694C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8BDA-C7C1-443C-B980-065E9443F225}" type="slidenum">
              <a:rPr lang="en-US" smtClean="0"/>
              <a:t>14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27DB896-00F3-41B0-BFA9-3FBF5A25A2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6065" y="1858658"/>
            <a:ext cx="5035935" cy="4327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61435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A3FDDA-406A-40FC-8C74-FAAC902DE0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Master plan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30C471-3182-48B5-B8E6-41C3234458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8BDA-C7C1-443C-B980-065E9443F225}" type="slidenum">
              <a:rPr lang="en-US" smtClean="0"/>
              <a:t>15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9A5A19C-1631-4C31-A338-8779AD8DD4C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065"/>
          <a:stretch/>
        </p:blipFill>
        <p:spPr>
          <a:xfrm>
            <a:off x="3324907" y="1788678"/>
            <a:ext cx="5156622" cy="4425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07676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82AEBF-DA6B-4CA3-AA25-6CFC17DBB2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Ground floor plan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726296-1B39-4B36-9B23-56B7145533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8BDA-C7C1-443C-B980-065E9443F225}" type="slidenum">
              <a:rPr lang="en-US" smtClean="0"/>
              <a:t>16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21779A9-0469-4222-A378-9530ACB3A9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4595" y="1882100"/>
            <a:ext cx="4622387" cy="4432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17306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ADF1B3-9293-47D6-9294-7A5657D7D5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Ground floor plan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F340F29-DB11-4AFA-A266-F3115ABE48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8BDA-C7C1-443C-B980-065E9443F225}" type="slidenum">
              <a:rPr lang="en-US" smtClean="0"/>
              <a:t>17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FEF22C3-6233-4E8B-A1BB-40305553633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/>
          <a:stretch/>
        </p:blipFill>
        <p:spPr>
          <a:xfrm>
            <a:off x="3411894" y="1830471"/>
            <a:ext cx="4201886" cy="4536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98239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DE015-0184-4C0D-A46B-A34AE90F31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floor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34EB46-E6EF-4F2B-A61B-DD34D1D44B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8BDA-C7C1-443C-B980-065E9443F225}" type="slidenum">
              <a:rPr lang="en-US" smtClean="0"/>
              <a:t>18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AF4959B-6441-4684-A312-F137B6ECA1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4496" y="1848096"/>
            <a:ext cx="3978573" cy="4470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68182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96720B-D5BF-4B77-B7FC-99BCAA3A7E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floor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37BCB8-AB77-4551-B2D2-F4E9EE79D9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8BDA-C7C1-443C-B980-065E9443F225}" type="slidenum">
              <a:rPr lang="en-US" smtClean="0"/>
              <a:t>19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8F862ED-C698-4CAC-8385-43C52C609A1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639"/>
          <a:stretch/>
        </p:blipFill>
        <p:spPr>
          <a:xfrm>
            <a:off x="3178007" y="1848096"/>
            <a:ext cx="5029199" cy="4500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36537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354785-6BF0-4293-91D2-5EAD47B430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TABLE  of CONTENTS</a:t>
            </a:r>
          </a:p>
        </p:txBody>
      </p:sp>
      <p:sp>
        <p:nvSpPr>
          <p:cNvPr id="15" name="Google Shape;155;p16">
            <a:extLst>
              <a:ext uri="{FF2B5EF4-FFF2-40B4-BE49-F238E27FC236}">
                <a16:creationId xmlns:a16="http://schemas.microsoft.com/office/drawing/2014/main" id="{7CD2CC1D-9EAE-42DF-B069-D848C63EEEF3}"/>
              </a:ext>
            </a:extLst>
          </p:cNvPr>
          <p:cNvSpPr txBox="1">
            <a:spLocks/>
          </p:cNvSpPr>
          <p:nvPr/>
        </p:nvSpPr>
        <p:spPr>
          <a:xfrm>
            <a:off x="3148595" y="2610875"/>
            <a:ext cx="1753800" cy="5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600"/>
              <a:buFont typeface="Montserrat ExtraBold"/>
              <a:buNone/>
              <a:defRPr sz="3600" b="0" i="0" u="none" strike="noStrike" cap="none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600"/>
              <a:buFont typeface="Fira Sans Extra Condensed Medium"/>
              <a:buNone/>
              <a:defRPr sz="36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600"/>
              <a:buFont typeface="Fira Sans Extra Condensed Medium"/>
              <a:buNone/>
              <a:defRPr sz="36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600"/>
              <a:buFont typeface="Fira Sans Extra Condensed Medium"/>
              <a:buNone/>
              <a:defRPr sz="36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600"/>
              <a:buFont typeface="Fira Sans Extra Condensed Medium"/>
              <a:buNone/>
              <a:defRPr sz="36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600"/>
              <a:buFont typeface="Fira Sans Extra Condensed Medium"/>
              <a:buNone/>
              <a:defRPr sz="36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600"/>
              <a:buFont typeface="Fira Sans Extra Condensed Medium"/>
              <a:buNone/>
              <a:defRPr sz="36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600"/>
              <a:buFont typeface="Fira Sans Extra Condensed Medium"/>
              <a:buNone/>
              <a:defRPr sz="36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600"/>
              <a:buFont typeface="Fira Sans Extra Condensed Medium"/>
              <a:buNone/>
              <a:defRPr sz="36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600"/>
              <a:buFont typeface="Montserrat ExtraBold"/>
              <a:buNone/>
              <a:tabLst/>
              <a:defRPr/>
            </a:pPr>
            <a:endParaRPr kumimoji="0" lang="en" sz="3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ontserrat ExtraBold"/>
              <a:sym typeface="Montserrat ExtraBold"/>
            </a:endParaRPr>
          </a:p>
        </p:txBody>
      </p:sp>
      <p:sp>
        <p:nvSpPr>
          <p:cNvPr id="18" name="Google Shape;153;p16">
            <a:extLst>
              <a:ext uri="{FF2B5EF4-FFF2-40B4-BE49-F238E27FC236}">
                <a16:creationId xmlns:a16="http://schemas.microsoft.com/office/drawing/2014/main" id="{14F8E70D-F1E2-494F-8911-3B4899E2E0E5}"/>
              </a:ext>
            </a:extLst>
          </p:cNvPr>
          <p:cNvSpPr/>
          <p:nvPr/>
        </p:nvSpPr>
        <p:spPr>
          <a:xfrm>
            <a:off x="8958793" y="2056021"/>
            <a:ext cx="1122465" cy="108574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600"/>
              <a:buFont typeface="Montserrat ExtraBold"/>
              <a:buNone/>
              <a:tabLst/>
              <a:defRPr/>
            </a:pPr>
            <a:r>
              <a:rPr kumimoji="0" lang="en" sz="3600" b="0" i="0" u="none" strike="noStrike" kern="0" cap="none" spc="0" normalizeH="0" baseline="0" noProof="0" dirty="0">
                <a:ln>
                  <a:noFill/>
                </a:ln>
                <a:solidFill>
                  <a:srgbClr val="434343"/>
                </a:solidFill>
                <a:effectLst/>
                <a:uLnTx/>
                <a:uFillTx/>
                <a:latin typeface="Montserrat ExtraBold"/>
                <a:ea typeface="+mn-ea"/>
                <a:cs typeface="+mn-cs"/>
                <a:sym typeface="Montserrat ExtraBold"/>
              </a:rPr>
              <a:t>03</a:t>
            </a:r>
            <a:endParaRPr kumimoji="0" lang="en" sz="3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ontserrat ExtraBold"/>
              <a:ea typeface="+mn-ea"/>
              <a:cs typeface="+mn-cs"/>
              <a:sym typeface="Montserrat ExtraBold"/>
            </a:endParaRPr>
          </a:p>
        </p:txBody>
      </p:sp>
      <p:sp>
        <p:nvSpPr>
          <p:cNvPr id="19" name="Google Shape;153;p16">
            <a:extLst>
              <a:ext uri="{FF2B5EF4-FFF2-40B4-BE49-F238E27FC236}">
                <a16:creationId xmlns:a16="http://schemas.microsoft.com/office/drawing/2014/main" id="{E0ABBF25-849C-416D-8D1C-765B4A996296}"/>
              </a:ext>
            </a:extLst>
          </p:cNvPr>
          <p:cNvSpPr/>
          <p:nvPr/>
        </p:nvSpPr>
        <p:spPr>
          <a:xfrm>
            <a:off x="1309716" y="2056022"/>
            <a:ext cx="1122465" cy="108574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600"/>
              <a:buFont typeface="Montserrat ExtraBold"/>
              <a:buNone/>
              <a:tabLst/>
              <a:defRPr/>
            </a:pPr>
            <a:r>
              <a:rPr kumimoji="0" lang="en" sz="3600" b="0" i="0" u="none" strike="noStrike" kern="0" cap="none" spc="0" normalizeH="0" baseline="0" noProof="0" dirty="0">
                <a:ln>
                  <a:noFill/>
                </a:ln>
                <a:solidFill>
                  <a:srgbClr val="434343"/>
                </a:solidFill>
                <a:effectLst/>
                <a:uLnTx/>
                <a:uFillTx/>
                <a:latin typeface="Montserrat ExtraBold"/>
                <a:ea typeface="+mn-ea"/>
                <a:cs typeface="+mn-cs"/>
                <a:sym typeface="Montserrat ExtraBold"/>
              </a:rPr>
              <a:t>01</a:t>
            </a:r>
            <a:endParaRPr kumimoji="0" lang="en" sz="3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ontserrat ExtraBold"/>
              <a:ea typeface="+mn-ea"/>
              <a:cs typeface="+mn-cs"/>
              <a:sym typeface="Montserrat ExtraBold"/>
            </a:endParaRPr>
          </a:p>
        </p:txBody>
      </p:sp>
      <p:sp>
        <p:nvSpPr>
          <p:cNvPr id="20" name="Google Shape;153;p16">
            <a:extLst>
              <a:ext uri="{FF2B5EF4-FFF2-40B4-BE49-F238E27FC236}">
                <a16:creationId xmlns:a16="http://schemas.microsoft.com/office/drawing/2014/main" id="{DA82D731-D644-43B4-9EA2-F4B34D05CF7A}"/>
              </a:ext>
            </a:extLst>
          </p:cNvPr>
          <p:cNvSpPr/>
          <p:nvPr/>
        </p:nvSpPr>
        <p:spPr>
          <a:xfrm>
            <a:off x="4798540" y="4307810"/>
            <a:ext cx="1122465" cy="108574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600"/>
              <a:buFont typeface="Montserrat ExtraBold"/>
              <a:buNone/>
              <a:tabLst/>
              <a:defRPr/>
            </a:pPr>
            <a:r>
              <a:rPr kumimoji="0" lang="en" sz="3600" b="0" i="0" u="none" strike="noStrike" kern="0" cap="none" spc="0" normalizeH="0" baseline="0" noProof="0" dirty="0">
                <a:ln>
                  <a:noFill/>
                </a:ln>
                <a:solidFill>
                  <a:srgbClr val="434343"/>
                </a:solidFill>
                <a:effectLst/>
                <a:uLnTx/>
                <a:uFillTx/>
                <a:latin typeface="Montserrat ExtraBold"/>
                <a:ea typeface="+mn-ea"/>
                <a:cs typeface="+mn-cs"/>
                <a:sym typeface="Montserrat ExtraBold"/>
              </a:rPr>
              <a:t>05</a:t>
            </a:r>
            <a:endParaRPr kumimoji="0" lang="en" sz="3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ontserrat ExtraBold"/>
              <a:ea typeface="+mn-ea"/>
              <a:cs typeface="+mn-cs"/>
              <a:sym typeface="Montserrat ExtraBold"/>
            </a:endParaRPr>
          </a:p>
        </p:txBody>
      </p:sp>
      <p:sp>
        <p:nvSpPr>
          <p:cNvPr id="21" name="Google Shape;155;p16">
            <a:extLst>
              <a:ext uri="{FF2B5EF4-FFF2-40B4-BE49-F238E27FC236}">
                <a16:creationId xmlns:a16="http://schemas.microsoft.com/office/drawing/2014/main" id="{26BD5E30-CEA1-4AC9-B7C2-92144C113F28}"/>
              </a:ext>
            </a:extLst>
          </p:cNvPr>
          <p:cNvSpPr txBox="1">
            <a:spLocks/>
          </p:cNvSpPr>
          <p:nvPr/>
        </p:nvSpPr>
        <p:spPr>
          <a:xfrm>
            <a:off x="4635273" y="2462394"/>
            <a:ext cx="1753800" cy="5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600"/>
              <a:buFont typeface="Montserrat ExtraBold"/>
              <a:buNone/>
              <a:defRPr sz="3600" b="0" i="0" u="none" strike="noStrike" cap="none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600"/>
              <a:buFont typeface="Fira Sans Extra Condensed Medium"/>
              <a:buNone/>
              <a:defRPr sz="36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600"/>
              <a:buFont typeface="Fira Sans Extra Condensed Medium"/>
              <a:buNone/>
              <a:defRPr sz="36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600"/>
              <a:buFont typeface="Fira Sans Extra Condensed Medium"/>
              <a:buNone/>
              <a:defRPr sz="36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600"/>
              <a:buFont typeface="Fira Sans Extra Condensed Medium"/>
              <a:buNone/>
              <a:defRPr sz="36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600"/>
              <a:buFont typeface="Fira Sans Extra Condensed Medium"/>
              <a:buNone/>
              <a:defRPr sz="36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600"/>
              <a:buFont typeface="Fira Sans Extra Condensed Medium"/>
              <a:buNone/>
              <a:defRPr sz="36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600"/>
              <a:buFont typeface="Fira Sans Extra Condensed Medium"/>
              <a:buNone/>
              <a:defRPr sz="36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600"/>
              <a:buFont typeface="Fira Sans Extra Condensed Medium"/>
              <a:buNone/>
              <a:defRPr sz="36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600"/>
              <a:buFont typeface="Montserrat ExtraBold"/>
              <a:buNone/>
              <a:tabLst/>
              <a:defRPr/>
            </a:pPr>
            <a:r>
              <a:rPr kumimoji="0" lang="en" sz="3600" b="0" i="0" u="none" strike="noStrike" kern="0" cap="none" spc="0" normalizeH="0" baseline="0" noProof="0" dirty="0">
                <a:ln>
                  <a:noFill/>
                </a:ln>
                <a:solidFill>
                  <a:srgbClr val="434343"/>
                </a:solidFill>
                <a:effectLst/>
                <a:uLnTx/>
                <a:uFillTx/>
                <a:latin typeface="Montserrat ExtraBold"/>
                <a:sym typeface="Montserrat ExtraBold"/>
              </a:rPr>
              <a:t>02</a:t>
            </a:r>
            <a:endParaRPr kumimoji="0" lang="en" sz="3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ontserrat ExtraBold"/>
              <a:sym typeface="Montserrat ExtraBold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6673976-9851-437E-A13A-F6DC9DF0954E}"/>
              </a:ext>
            </a:extLst>
          </p:cNvPr>
          <p:cNvSpPr txBox="1"/>
          <p:nvPr/>
        </p:nvSpPr>
        <p:spPr>
          <a:xfrm>
            <a:off x="897614" y="3275761"/>
            <a:ext cx="19466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Montserrat ExtraBold"/>
              <a:buNone/>
              <a:tabLst/>
              <a:defRPr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434343"/>
                </a:solidFill>
                <a:effectLst/>
                <a:uLnTx/>
                <a:uFillTx/>
                <a:latin typeface="Montserrat ExtraBold"/>
                <a:sym typeface="Montserrat ExtraBold"/>
              </a:rPr>
              <a:t>Introduction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82A9C39-8A8E-4E24-AC32-5E5AEC36B860}"/>
              </a:ext>
            </a:extLst>
          </p:cNvPr>
          <p:cNvSpPr txBox="1"/>
          <p:nvPr/>
        </p:nvSpPr>
        <p:spPr>
          <a:xfrm>
            <a:off x="7951986" y="3279804"/>
            <a:ext cx="33424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Montserrat ExtraBold"/>
              <a:buNone/>
              <a:tabLst/>
              <a:defRPr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434343"/>
                </a:solidFill>
                <a:effectLst/>
                <a:uLnTx/>
                <a:uFillTx/>
                <a:latin typeface="Montserrat ExtraBold"/>
                <a:sym typeface="Montserrat ExtraBold"/>
              </a:rPr>
              <a:t>Architectural Aspects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8FF7EBE-99BD-4EF8-A8B0-24826702B58E}"/>
              </a:ext>
            </a:extLst>
          </p:cNvPr>
          <p:cNvSpPr txBox="1"/>
          <p:nvPr/>
        </p:nvSpPr>
        <p:spPr>
          <a:xfrm>
            <a:off x="340931" y="5115608"/>
            <a:ext cx="306003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Montserrat ExtraBold"/>
              <a:buNone/>
              <a:tabLst/>
              <a:defRPr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434343"/>
                </a:solidFill>
                <a:effectLst/>
                <a:uLnTx/>
                <a:uFillTx/>
                <a:latin typeface="Montserrat ExtraBold"/>
                <a:sym typeface="Montserrat ExtraBold"/>
              </a:rPr>
              <a:t>Environmental Aspects</a:t>
            </a:r>
          </a:p>
        </p:txBody>
      </p:sp>
      <p:sp>
        <p:nvSpPr>
          <p:cNvPr id="27" name="Google Shape;170;p16">
            <a:extLst>
              <a:ext uri="{FF2B5EF4-FFF2-40B4-BE49-F238E27FC236}">
                <a16:creationId xmlns:a16="http://schemas.microsoft.com/office/drawing/2014/main" id="{E79E2D18-8E46-49EB-8A2B-59E17FAE2975}"/>
              </a:ext>
            </a:extLst>
          </p:cNvPr>
          <p:cNvSpPr txBox="1">
            <a:spLocks/>
          </p:cNvSpPr>
          <p:nvPr/>
        </p:nvSpPr>
        <p:spPr>
          <a:xfrm>
            <a:off x="962085" y="4391266"/>
            <a:ext cx="1753800" cy="5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600"/>
              <a:buFont typeface="Montserrat ExtraBold"/>
              <a:buNone/>
              <a:defRPr sz="3600" b="0" i="0" u="none" strike="noStrike" cap="none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600"/>
              <a:buFont typeface="Fira Sans Extra Condensed Medium"/>
              <a:buNone/>
              <a:defRPr sz="36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600"/>
              <a:buFont typeface="Fira Sans Extra Condensed Medium"/>
              <a:buNone/>
              <a:defRPr sz="36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600"/>
              <a:buFont typeface="Fira Sans Extra Condensed Medium"/>
              <a:buNone/>
              <a:defRPr sz="36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600"/>
              <a:buFont typeface="Fira Sans Extra Condensed Medium"/>
              <a:buNone/>
              <a:defRPr sz="36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600"/>
              <a:buFont typeface="Fira Sans Extra Condensed Medium"/>
              <a:buNone/>
              <a:defRPr sz="36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600"/>
              <a:buFont typeface="Fira Sans Extra Condensed Medium"/>
              <a:buNone/>
              <a:defRPr sz="36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600"/>
              <a:buFont typeface="Fira Sans Extra Condensed Medium"/>
              <a:buNone/>
              <a:defRPr sz="36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600"/>
              <a:buFont typeface="Fira Sans Extra Condensed Medium"/>
              <a:buNone/>
              <a:defRPr sz="36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600"/>
              <a:buFont typeface="Montserrat ExtraBold"/>
              <a:buNone/>
              <a:tabLst/>
              <a:defRPr/>
            </a:pPr>
            <a:r>
              <a:rPr kumimoji="0" lang="en" sz="3600" b="0" i="0" u="none" strike="noStrike" kern="0" cap="none" spc="0" normalizeH="0" baseline="0" noProof="0" dirty="0">
                <a:ln>
                  <a:noFill/>
                </a:ln>
                <a:solidFill>
                  <a:srgbClr val="434343"/>
                </a:solidFill>
                <a:effectLst/>
                <a:uLnTx/>
                <a:uFillTx/>
                <a:latin typeface="Montserrat ExtraBold"/>
                <a:sym typeface="Montserrat ExtraBold"/>
              </a:rPr>
              <a:t>04</a:t>
            </a:r>
          </a:p>
        </p:txBody>
      </p:sp>
      <p:sp>
        <p:nvSpPr>
          <p:cNvPr id="28" name="Google Shape;168;p16">
            <a:extLst>
              <a:ext uri="{FF2B5EF4-FFF2-40B4-BE49-F238E27FC236}">
                <a16:creationId xmlns:a16="http://schemas.microsoft.com/office/drawing/2014/main" id="{CB1A75FF-4CA7-47F5-A6BF-4ED6C7F7C29E}"/>
              </a:ext>
            </a:extLst>
          </p:cNvPr>
          <p:cNvSpPr txBox="1">
            <a:spLocks/>
          </p:cNvSpPr>
          <p:nvPr/>
        </p:nvSpPr>
        <p:spPr>
          <a:xfrm>
            <a:off x="4025495" y="5300274"/>
            <a:ext cx="2859297" cy="665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Montserrat ExtraBold"/>
              <a:buNone/>
              <a:defRPr sz="1200" b="0" i="0" u="none" strike="noStrike" cap="none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Squada One"/>
              <a:buNone/>
              <a:defRPr sz="1200" b="0" i="0" u="none" strike="noStrike" cap="none">
                <a:solidFill>
                  <a:srgbClr val="434343"/>
                </a:solidFill>
                <a:latin typeface="Squada One"/>
                <a:ea typeface="Squada One"/>
                <a:cs typeface="Squada One"/>
                <a:sym typeface="Squada One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Squada One"/>
              <a:buNone/>
              <a:defRPr sz="1200" b="0" i="0" u="none" strike="noStrike" cap="none">
                <a:solidFill>
                  <a:srgbClr val="434343"/>
                </a:solidFill>
                <a:latin typeface="Squada One"/>
                <a:ea typeface="Squada One"/>
                <a:cs typeface="Squada One"/>
                <a:sym typeface="Squada One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Squada One"/>
              <a:buNone/>
              <a:defRPr sz="1200" b="0" i="0" u="none" strike="noStrike" cap="none">
                <a:solidFill>
                  <a:srgbClr val="434343"/>
                </a:solidFill>
                <a:latin typeface="Squada One"/>
                <a:ea typeface="Squada One"/>
                <a:cs typeface="Squada One"/>
                <a:sym typeface="Squada One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Squada One"/>
              <a:buNone/>
              <a:defRPr sz="1200" b="0" i="0" u="none" strike="noStrike" cap="none">
                <a:solidFill>
                  <a:srgbClr val="434343"/>
                </a:solidFill>
                <a:latin typeface="Squada One"/>
                <a:ea typeface="Squada One"/>
                <a:cs typeface="Squada One"/>
                <a:sym typeface="Squada One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Squada One"/>
              <a:buNone/>
              <a:defRPr sz="1200" b="0" i="0" u="none" strike="noStrike" cap="none">
                <a:solidFill>
                  <a:srgbClr val="434343"/>
                </a:solidFill>
                <a:latin typeface="Squada One"/>
                <a:ea typeface="Squada One"/>
                <a:cs typeface="Squada One"/>
                <a:sym typeface="Squada One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Squada One"/>
              <a:buNone/>
              <a:defRPr sz="1200" b="0" i="0" u="none" strike="noStrike" cap="none">
                <a:solidFill>
                  <a:srgbClr val="434343"/>
                </a:solidFill>
                <a:latin typeface="Squada One"/>
                <a:ea typeface="Squada One"/>
                <a:cs typeface="Squada One"/>
                <a:sym typeface="Squada One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Squada One"/>
              <a:buNone/>
              <a:defRPr sz="1200" b="0" i="0" u="none" strike="noStrike" cap="none">
                <a:solidFill>
                  <a:srgbClr val="434343"/>
                </a:solidFill>
                <a:latin typeface="Squada One"/>
                <a:ea typeface="Squada One"/>
                <a:cs typeface="Squada One"/>
                <a:sym typeface="Squada One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Squada One"/>
              <a:buNone/>
              <a:defRPr sz="1200" b="0" i="0" u="none" strike="noStrike" cap="none">
                <a:solidFill>
                  <a:srgbClr val="434343"/>
                </a:solidFill>
                <a:latin typeface="Squada One"/>
                <a:ea typeface="Squada One"/>
                <a:cs typeface="Squada One"/>
                <a:sym typeface="Squada One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Montserrat ExtraBold"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434343"/>
                </a:solidFill>
                <a:effectLst/>
                <a:uLnTx/>
                <a:uFillTx/>
                <a:latin typeface="Montserrat ExtraBold"/>
                <a:sym typeface="Montserrat ExtraBold"/>
              </a:rPr>
              <a:t>Structural Aspects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6498A16-CCE0-47E2-9916-968A2CE33209}"/>
              </a:ext>
            </a:extLst>
          </p:cNvPr>
          <p:cNvSpPr txBox="1"/>
          <p:nvPr/>
        </p:nvSpPr>
        <p:spPr>
          <a:xfrm>
            <a:off x="7610250" y="5115608"/>
            <a:ext cx="403082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Montserrat ExtraBold"/>
              <a:buNone/>
              <a:tabLst/>
              <a:defRPr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434343"/>
                </a:solidFill>
                <a:effectLst/>
                <a:uLnTx/>
                <a:uFillTx/>
                <a:latin typeface="Montserrat ExtraBold"/>
                <a:sym typeface="Montserrat ExtraBold"/>
              </a:rPr>
              <a:t>Electro-Mechanical Aspects</a:t>
            </a:r>
          </a:p>
        </p:txBody>
      </p:sp>
      <p:sp>
        <p:nvSpPr>
          <p:cNvPr id="31" name="Google Shape;170;p16">
            <a:extLst>
              <a:ext uri="{FF2B5EF4-FFF2-40B4-BE49-F238E27FC236}">
                <a16:creationId xmlns:a16="http://schemas.microsoft.com/office/drawing/2014/main" id="{2384EC74-1552-422B-8655-20FB0A16F986}"/>
              </a:ext>
            </a:extLst>
          </p:cNvPr>
          <p:cNvSpPr txBox="1">
            <a:spLocks/>
          </p:cNvSpPr>
          <p:nvPr/>
        </p:nvSpPr>
        <p:spPr>
          <a:xfrm>
            <a:off x="8643124" y="4498989"/>
            <a:ext cx="1753800" cy="5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600"/>
              <a:buFont typeface="Montserrat ExtraBold"/>
              <a:buNone/>
              <a:defRPr sz="3600" b="0" i="0" u="none" strike="noStrike" cap="none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600"/>
              <a:buFont typeface="Fira Sans Extra Condensed Medium"/>
              <a:buNone/>
              <a:defRPr sz="36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600"/>
              <a:buFont typeface="Fira Sans Extra Condensed Medium"/>
              <a:buNone/>
              <a:defRPr sz="36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600"/>
              <a:buFont typeface="Fira Sans Extra Condensed Medium"/>
              <a:buNone/>
              <a:defRPr sz="36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600"/>
              <a:buFont typeface="Fira Sans Extra Condensed Medium"/>
              <a:buNone/>
              <a:defRPr sz="36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600"/>
              <a:buFont typeface="Fira Sans Extra Condensed Medium"/>
              <a:buNone/>
              <a:defRPr sz="36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600"/>
              <a:buFont typeface="Fira Sans Extra Condensed Medium"/>
              <a:buNone/>
              <a:defRPr sz="36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600"/>
              <a:buFont typeface="Fira Sans Extra Condensed Medium"/>
              <a:buNone/>
              <a:defRPr sz="36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600"/>
              <a:buFont typeface="Fira Sans Extra Condensed Medium"/>
              <a:buNone/>
              <a:defRPr sz="36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600"/>
              <a:buFont typeface="Montserrat ExtraBold"/>
              <a:buNone/>
              <a:tabLst/>
              <a:defRPr/>
            </a:pPr>
            <a:r>
              <a:rPr kumimoji="0" lang="en" sz="3600" b="0" i="0" u="none" strike="noStrike" kern="0" cap="none" spc="0" normalizeH="0" baseline="0" noProof="0" dirty="0">
                <a:ln>
                  <a:noFill/>
                </a:ln>
                <a:solidFill>
                  <a:srgbClr val="434343"/>
                </a:solidFill>
                <a:effectLst/>
                <a:uLnTx/>
                <a:uFillTx/>
                <a:latin typeface="Montserrat ExtraBold"/>
                <a:sym typeface="Montserrat ExtraBold"/>
              </a:rPr>
              <a:t>06</a:t>
            </a:r>
          </a:p>
        </p:txBody>
      </p:sp>
      <p:sp>
        <p:nvSpPr>
          <p:cNvPr id="32" name="Google Shape;168;p16">
            <a:extLst>
              <a:ext uri="{FF2B5EF4-FFF2-40B4-BE49-F238E27FC236}">
                <a16:creationId xmlns:a16="http://schemas.microsoft.com/office/drawing/2014/main" id="{A858A0AA-F614-439B-BD3C-7792BF4DCA65}"/>
              </a:ext>
            </a:extLst>
          </p:cNvPr>
          <p:cNvSpPr txBox="1">
            <a:spLocks/>
          </p:cNvSpPr>
          <p:nvPr/>
        </p:nvSpPr>
        <p:spPr>
          <a:xfrm>
            <a:off x="4082524" y="2993555"/>
            <a:ext cx="2859297" cy="665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Montserrat ExtraBold"/>
              <a:buNone/>
              <a:defRPr sz="1200" b="0" i="0" u="none" strike="noStrike" cap="none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Squada One"/>
              <a:buNone/>
              <a:defRPr sz="1200" b="0" i="0" u="none" strike="noStrike" cap="none">
                <a:solidFill>
                  <a:srgbClr val="434343"/>
                </a:solidFill>
                <a:latin typeface="Squada One"/>
                <a:ea typeface="Squada One"/>
                <a:cs typeface="Squada One"/>
                <a:sym typeface="Squada One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Squada One"/>
              <a:buNone/>
              <a:defRPr sz="1200" b="0" i="0" u="none" strike="noStrike" cap="none">
                <a:solidFill>
                  <a:srgbClr val="434343"/>
                </a:solidFill>
                <a:latin typeface="Squada One"/>
                <a:ea typeface="Squada One"/>
                <a:cs typeface="Squada One"/>
                <a:sym typeface="Squada One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Squada One"/>
              <a:buNone/>
              <a:defRPr sz="1200" b="0" i="0" u="none" strike="noStrike" cap="none">
                <a:solidFill>
                  <a:srgbClr val="434343"/>
                </a:solidFill>
                <a:latin typeface="Squada One"/>
                <a:ea typeface="Squada One"/>
                <a:cs typeface="Squada One"/>
                <a:sym typeface="Squada One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Squada One"/>
              <a:buNone/>
              <a:defRPr sz="1200" b="0" i="0" u="none" strike="noStrike" cap="none">
                <a:solidFill>
                  <a:srgbClr val="434343"/>
                </a:solidFill>
                <a:latin typeface="Squada One"/>
                <a:ea typeface="Squada One"/>
                <a:cs typeface="Squada One"/>
                <a:sym typeface="Squada One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Squada One"/>
              <a:buNone/>
              <a:defRPr sz="1200" b="0" i="0" u="none" strike="noStrike" cap="none">
                <a:solidFill>
                  <a:srgbClr val="434343"/>
                </a:solidFill>
                <a:latin typeface="Squada One"/>
                <a:ea typeface="Squada One"/>
                <a:cs typeface="Squada One"/>
                <a:sym typeface="Squada One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Squada One"/>
              <a:buNone/>
              <a:defRPr sz="1200" b="0" i="0" u="none" strike="noStrike" cap="none">
                <a:solidFill>
                  <a:srgbClr val="434343"/>
                </a:solidFill>
                <a:latin typeface="Squada One"/>
                <a:ea typeface="Squada One"/>
                <a:cs typeface="Squada One"/>
                <a:sym typeface="Squada One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Squada One"/>
              <a:buNone/>
              <a:defRPr sz="1200" b="0" i="0" u="none" strike="noStrike" cap="none">
                <a:solidFill>
                  <a:srgbClr val="434343"/>
                </a:solidFill>
                <a:latin typeface="Squada One"/>
                <a:ea typeface="Squada One"/>
                <a:cs typeface="Squada One"/>
                <a:sym typeface="Squada One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Squada One"/>
              <a:buNone/>
              <a:defRPr sz="1200" b="0" i="0" u="none" strike="noStrike" cap="none">
                <a:solidFill>
                  <a:srgbClr val="434343"/>
                </a:solidFill>
                <a:latin typeface="Squada One"/>
                <a:ea typeface="Squada One"/>
                <a:cs typeface="Squada One"/>
                <a:sym typeface="Squada One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Montserrat ExtraBold"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434343"/>
                </a:solidFill>
                <a:effectLst/>
                <a:uLnTx/>
                <a:uFillTx/>
                <a:latin typeface="Montserrat ExtraBold"/>
                <a:sym typeface="Montserrat ExtraBold"/>
              </a:rPr>
              <a:t>Site analysis</a:t>
            </a:r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DA38D324-B0F5-4A7D-ACF0-862D943E7A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8BDA-C7C1-443C-B980-065E9443F22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7343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67800D-7360-4FFD-AFA5-2333B58868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Second and third floors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7C882A-65ED-4A0B-8C4E-9A54878AA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8BDA-C7C1-443C-B980-065E9443F225}" type="slidenum">
              <a:rPr lang="en-US" smtClean="0"/>
              <a:t>20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0AC36D9-4FBE-4549-A8B6-22F56A0CEC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9932" y="1819317"/>
            <a:ext cx="3810623" cy="4313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16186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DA317B-CF8F-454D-BB87-1708D528C7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Second and third floors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DC2C8C-5EE2-438F-B0E3-68E56DCAAB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8BDA-C7C1-443C-B980-065E9443F225}" type="slidenum">
              <a:rPr lang="en-US" smtClean="0"/>
              <a:t>21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A0132F2-39A9-4EAC-9A40-90D2D5222C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8009" y="1783754"/>
            <a:ext cx="4805444" cy="4550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958221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8CF578-CB36-4225-A8DA-0B97CF8658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Fourth floor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52BAF6-6E7B-427F-B79A-6A7A8679A4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8BDA-C7C1-443C-B980-065E9443F225}" type="slidenum">
              <a:rPr lang="en-US" smtClean="0"/>
              <a:t>22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133C4E3-D943-4B44-86E6-0E5367FCB8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3654" y="1941044"/>
            <a:ext cx="3763554" cy="4315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619053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0ECD97-DD97-47AD-B3C5-625E508935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Fourth floor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35CED0-4222-469F-92D8-F588C824CB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8BDA-C7C1-443C-B980-065E9443F225}" type="slidenum">
              <a:rPr lang="en-US" smtClean="0"/>
              <a:t>23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0443824-8FEE-4AFE-932A-17FD0A69D3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5656" y="1898030"/>
            <a:ext cx="4906742" cy="4401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615811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967746-0BA4-432B-BEF8-064A265103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Dimensions check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E82E28-A6DD-4D0F-A4C3-82E8226189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8BDA-C7C1-443C-B980-065E9443F225}" type="slidenum">
              <a:rPr lang="en-US" smtClean="0"/>
              <a:t>24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5279951-EA6A-4F81-9186-920951AD1EC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009"/>
          <a:stretch/>
        </p:blipFill>
        <p:spPr>
          <a:xfrm>
            <a:off x="6357259" y="1836973"/>
            <a:ext cx="4646215" cy="4423372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29B8E13-CA2B-4F95-9F5B-0647969FAF09}"/>
              </a:ext>
            </a:extLst>
          </p:cNvPr>
          <p:cNvCxnSpPr>
            <a:cxnSpLocks/>
          </p:cNvCxnSpPr>
          <p:nvPr/>
        </p:nvCxnSpPr>
        <p:spPr>
          <a:xfrm>
            <a:off x="5834742" y="1926771"/>
            <a:ext cx="0" cy="4333574"/>
          </a:xfrm>
          <a:prstGeom prst="line">
            <a:avLst/>
          </a:prstGeom>
          <a:ln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85F01D76-167E-4DB4-AFB7-50E2C2FA21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8985" y="1836973"/>
            <a:ext cx="5032719" cy="4246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793969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C10566-00ED-4D09-84B9-9AD1482BBA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BF4F94-1DE8-4396-B36E-0D0C676AE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8BDA-C7C1-443C-B980-065E9443F225}" type="slidenum">
              <a:rPr lang="en-US" smtClean="0"/>
              <a:t>25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1C263DE-6D92-4C5C-8BD0-CB92DD83C0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07" y="1775999"/>
            <a:ext cx="6044973" cy="246460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89C26FA-F138-4E21-A5E1-66FD35B61F8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3041"/>
          <a:stretch/>
        </p:blipFill>
        <p:spPr>
          <a:xfrm>
            <a:off x="4285339" y="3849699"/>
            <a:ext cx="7906661" cy="2464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493133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ABEC55-25A0-4C55-B13A-94FBD4742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Elevations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839E80-3D92-4D9D-9422-50BCE16858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8BDA-C7C1-443C-B980-065E9443F225}" type="slidenum">
              <a:rPr lang="en-US" smtClean="0"/>
              <a:t>26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38F9B48-9EC9-41B4-A7C1-DA5522FF73A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0818"/>
          <a:stretch/>
        </p:blipFill>
        <p:spPr>
          <a:xfrm>
            <a:off x="1097279" y="1766991"/>
            <a:ext cx="6843071" cy="184667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C59B4B8-EE6A-4FFD-BD1B-AF1C8DCA448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3300"/>
          <a:stretch/>
        </p:blipFill>
        <p:spPr>
          <a:xfrm>
            <a:off x="1097279" y="4055667"/>
            <a:ext cx="7307573" cy="184667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1E4A3FD-7828-48B9-989D-6ADAD483914A}"/>
              </a:ext>
            </a:extLst>
          </p:cNvPr>
          <p:cNvSpPr txBox="1"/>
          <p:nvPr/>
        </p:nvSpPr>
        <p:spPr>
          <a:xfrm>
            <a:off x="3560558" y="3544574"/>
            <a:ext cx="21740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North elevation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6215D79-8B35-4418-9B1F-8D8A02167C3D}"/>
              </a:ext>
            </a:extLst>
          </p:cNvPr>
          <p:cNvSpPr txBox="1"/>
          <p:nvPr/>
        </p:nvSpPr>
        <p:spPr>
          <a:xfrm>
            <a:off x="3560558" y="5931974"/>
            <a:ext cx="21740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East elevation</a:t>
            </a:r>
          </a:p>
        </p:txBody>
      </p:sp>
    </p:spTree>
    <p:extLst>
      <p:ext uri="{BB962C8B-B14F-4D97-AF65-F5344CB8AC3E}">
        <p14:creationId xmlns:p14="http://schemas.microsoft.com/office/powerpoint/2010/main" val="90018783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51DB6F-574A-4BF6-98EA-C90BB79650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Elevations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E091A4-F44F-4B14-9D1F-00A9F50634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8BDA-C7C1-443C-B980-065E9443F225}" type="slidenum">
              <a:rPr lang="en-US" smtClean="0"/>
              <a:t>27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57F2CA3-0EB4-4E1C-96D2-3EE51854C66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3833"/>
          <a:stretch/>
        </p:blipFill>
        <p:spPr>
          <a:xfrm>
            <a:off x="1202394" y="1790620"/>
            <a:ext cx="5739582" cy="170328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DF2E802-7EE4-43D5-8958-24369932160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739" b="22572"/>
          <a:stretch/>
        </p:blipFill>
        <p:spPr>
          <a:xfrm>
            <a:off x="933505" y="3922515"/>
            <a:ext cx="6502993" cy="170328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D5895A3-9D6E-4433-8432-8F65193B65AA}"/>
              </a:ext>
            </a:extLst>
          </p:cNvPr>
          <p:cNvSpPr txBox="1"/>
          <p:nvPr/>
        </p:nvSpPr>
        <p:spPr>
          <a:xfrm>
            <a:off x="3217030" y="3429000"/>
            <a:ext cx="21740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South elevation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9ED7170-EFCC-4880-87D6-B36D74145D2E}"/>
              </a:ext>
            </a:extLst>
          </p:cNvPr>
          <p:cNvSpPr txBox="1"/>
          <p:nvPr/>
        </p:nvSpPr>
        <p:spPr>
          <a:xfrm>
            <a:off x="3224329" y="5625804"/>
            <a:ext cx="21740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West elevation</a:t>
            </a:r>
          </a:p>
        </p:txBody>
      </p:sp>
    </p:spTree>
    <p:extLst>
      <p:ext uri="{BB962C8B-B14F-4D97-AF65-F5344CB8AC3E}">
        <p14:creationId xmlns:p14="http://schemas.microsoft.com/office/powerpoint/2010/main" val="331014103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6A05A2-0813-4557-BF2F-C263F81E0F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Environmental aspects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84BF83-0797-495B-AFF1-890FB82B91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8BDA-C7C1-443C-B980-065E9443F225}" type="slidenum">
              <a:rPr lang="en-US" smtClean="0"/>
              <a:t>28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99BD1D0-8964-494C-9930-C5D216149EE6}"/>
              </a:ext>
            </a:extLst>
          </p:cNvPr>
          <p:cNvSpPr txBox="1"/>
          <p:nvPr/>
        </p:nvSpPr>
        <p:spPr>
          <a:xfrm>
            <a:off x="1097280" y="2255157"/>
            <a:ext cx="810525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defTabSz="914400">
              <a:buFont typeface="Arial" panose="020B0604020202090204" pitchFamily="34" charset="0"/>
              <a:buChar char="•"/>
              <a:defRPr/>
            </a:pPr>
            <a:r>
              <a:rPr kumimoji="0" lang="en-US" sz="32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Shadowing and overshadowing</a:t>
            </a:r>
          </a:p>
          <a:p>
            <a:pPr marL="457200" indent="-457200" defTabSz="914400">
              <a:buFont typeface="Arial" panose="020B0604020202090204" pitchFamily="34" charset="0"/>
              <a:buChar char="•"/>
              <a:defRPr/>
            </a:pPr>
            <a:endParaRPr lang="en-US" sz="3200" dirty="0">
              <a:solidFill>
                <a:srgbClr val="000000"/>
              </a:solidFill>
              <a:latin typeface="Arial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90204" pitchFamily="34" charset="0"/>
              <a:buChar char="•"/>
              <a:tabLst/>
              <a:defRPr/>
            </a:pPr>
            <a:r>
              <a:rPr kumimoji="0" lang="en-US" sz="32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Daylight factor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90204" pitchFamily="34" charset="0"/>
              <a:buChar char="•"/>
              <a:tabLst/>
              <a:defRPr/>
            </a:pPr>
            <a:endParaRPr kumimoji="0" lang="en-US" sz="32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3200" dirty="0">
                <a:solidFill>
                  <a:srgbClr val="000000"/>
                </a:solidFill>
                <a:latin typeface="+mj-lt"/>
              </a:rPr>
              <a:t>Heating and cooling loads for the art gallery</a:t>
            </a:r>
          </a:p>
        </p:txBody>
      </p:sp>
      <p:sp>
        <p:nvSpPr>
          <p:cNvPr id="6" name="Google Shape;153;p16">
            <a:extLst>
              <a:ext uri="{FF2B5EF4-FFF2-40B4-BE49-F238E27FC236}">
                <a16:creationId xmlns:a16="http://schemas.microsoft.com/office/drawing/2014/main" id="{DA48E545-2450-4AA1-B4D7-06B8D197F8AF}"/>
              </a:ext>
            </a:extLst>
          </p:cNvPr>
          <p:cNvSpPr/>
          <p:nvPr/>
        </p:nvSpPr>
        <p:spPr>
          <a:xfrm>
            <a:off x="0" y="804400"/>
            <a:ext cx="1197367" cy="108574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600"/>
              <a:buFont typeface="Montserrat ExtraBold"/>
              <a:buNone/>
              <a:tabLst/>
              <a:defRPr/>
            </a:pPr>
            <a:r>
              <a:rPr lang="en" sz="3600" kern="0" dirty="0">
                <a:solidFill>
                  <a:srgbClr val="434343"/>
                </a:solidFill>
                <a:latin typeface="Montserrat ExtraBold"/>
                <a:sym typeface="Montserrat ExtraBold"/>
              </a:rPr>
              <a:t>0</a:t>
            </a:r>
            <a:r>
              <a:rPr kumimoji="0" lang="en" sz="3600" b="0" i="0" u="none" strike="noStrike" kern="0" cap="none" spc="0" normalizeH="0" baseline="0" noProof="0" dirty="0">
                <a:ln>
                  <a:noFill/>
                </a:ln>
                <a:solidFill>
                  <a:srgbClr val="434343"/>
                </a:solidFill>
                <a:effectLst/>
                <a:uLnTx/>
                <a:uFillTx/>
                <a:latin typeface="Montserrat ExtraBold"/>
                <a:ea typeface="+mn-ea"/>
                <a:cs typeface="+mn-cs"/>
                <a:sym typeface="Montserrat ExtraBold"/>
              </a:rPr>
              <a:t>4</a:t>
            </a:r>
            <a:endParaRPr kumimoji="0" lang="en" sz="3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ontserrat ExtraBold"/>
              <a:ea typeface="+mn-ea"/>
              <a:cs typeface="+mn-cs"/>
              <a:sym typeface="Montserrat ExtraBold"/>
            </a:endParaRPr>
          </a:p>
        </p:txBody>
      </p:sp>
    </p:spTree>
    <p:extLst>
      <p:ext uri="{BB962C8B-B14F-4D97-AF65-F5344CB8AC3E}">
        <p14:creationId xmlns:p14="http://schemas.microsoft.com/office/powerpoint/2010/main" val="207698948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E0E082-A7F1-4AE5-81F9-CB2D73EB1C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Shadowing and overshadowing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A92766-007C-4F32-9B19-5ED8618CE3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8BDA-C7C1-443C-B980-065E9443F225}" type="slidenum">
              <a:rPr lang="en-US" smtClean="0"/>
              <a:t>29</a:t>
            </a:fld>
            <a:endParaRPr lang="en-US"/>
          </a:p>
        </p:txBody>
      </p:sp>
      <p:pic>
        <p:nvPicPr>
          <p:cNvPr id="2052" name="Picture 4" descr="‪Calendar Date png images | PNGWing‬‏">
            <a:extLst>
              <a:ext uri="{FF2B5EF4-FFF2-40B4-BE49-F238E27FC236}">
                <a16:creationId xmlns:a16="http://schemas.microsoft.com/office/drawing/2014/main" id="{69C988CD-08D0-439E-801C-69D5BEED5E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509" y="498895"/>
            <a:ext cx="509802" cy="530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E418752-4E56-46AF-AB4D-1D890369FF20}"/>
              </a:ext>
            </a:extLst>
          </p:cNvPr>
          <p:cNvSpPr txBox="1"/>
          <p:nvPr/>
        </p:nvSpPr>
        <p:spPr>
          <a:xfrm>
            <a:off x="859311" y="550316"/>
            <a:ext cx="13436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21/6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62A57E2-F334-4ACA-BF0C-CE15C8E8DF09}"/>
              </a:ext>
            </a:extLst>
          </p:cNvPr>
          <p:cNvSpPr txBox="1"/>
          <p:nvPr/>
        </p:nvSpPr>
        <p:spPr>
          <a:xfrm>
            <a:off x="1790301" y="5640383"/>
            <a:ext cx="1343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8:00 am</a:t>
            </a:r>
          </a:p>
        </p:txBody>
      </p:sp>
      <p:pic>
        <p:nvPicPr>
          <p:cNvPr id="2060" name="Picture 12" descr="Clock Symbol Images - Free Download on Freepik">
            <a:extLst>
              <a:ext uri="{FF2B5EF4-FFF2-40B4-BE49-F238E27FC236}">
                <a16:creationId xmlns:a16="http://schemas.microsoft.com/office/drawing/2014/main" id="{EC52EBD5-C2E8-42FB-918A-F4C5EA3D41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28" t="20272" r="23029" b="25334"/>
          <a:stretch/>
        </p:blipFill>
        <p:spPr bwMode="auto">
          <a:xfrm>
            <a:off x="1505100" y="5477949"/>
            <a:ext cx="344213" cy="347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0" name="TextBox 59">
            <a:extLst>
              <a:ext uri="{FF2B5EF4-FFF2-40B4-BE49-F238E27FC236}">
                <a16:creationId xmlns:a16="http://schemas.microsoft.com/office/drawing/2014/main" id="{6BA9F95D-4333-4771-8CFA-A1C8F21AD68E}"/>
              </a:ext>
            </a:extLst>
          </p:cNvPr>
          <p:cNvSpPr txBox="1"/>
          <p:nvPr/>
        </p:nvSpPr>
        <p:spPr>
          <a:xfrm>
            <a:off x="5590310" y="5634925"/>
            <a:ext cx="1343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12:00 pm</a:t>
            </a:r>
          </a:p>
        </p:txBody>
      </p:sp>
      <p:pic>
        <p:nvPicPr>
          <p:cNvPr id="61" name="Picture 12" descr="Clock Symbol Images - Free Download on Freepik">
            <a:extLst>
              <a:ext uri="{FF2B5EF4-FFF2-40B4-BE49-F238E27FC236}">
                <a16:creationId xmlns:a16="http://schemas.microsoft.com/office/drawing/2014/main" id="{36139C64-33D1-4468-8011-A13F1E4217D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28" t="20272" r="23029" b="25334"/>
          <a:stretch/>
        </p:blipFill>
        <p:spPr bwMode="auto">
          <a:xfrm>
            <a:off x="5305109" y="5527313"/>
            <a:ext cx="344213" cy="347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CAED76B0-0046-4082-AE02-2EF470917228}"/>
              </a:ext>
            </a:extLst>
          </p:cNvPr>
          <p:cNvPicPr/>
          <p:nvPr/>
        </p:nvPicPr>
        <p:blipFill rotWithShape="1">
          <a:blip r:embed="rId4"/>
          <a:srcRect r="26801"/>
          <a:stretch/>
        </p:blipFill>
        <p:spPr>
          <a:xfrm>
            <a:off x="859312" y="2215258"/>
            <a:ext cx="3143522" cy="3124200"/>
          </a:xfrm>
          <a:prstGeom prst="rect">
            <a:avLst/>
          </a:prstGeom>
        </p:spPr>
      </p:pic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4293A5CF-EF43-428D-83A1-B4FB5ED520E4}"/>
              </a:ext>
            </a:extLst>
          </p:cNvPr>
          <p:cNvCxnSpPr>
            <a:cxnSpLocks/>
          </p:cNvCxnSpPr>
          <p:nvPr/>
        </p:nvCxnSpPr>
        <p:spPr>
          <a:xfrm>
            <a:off x="4334705" y="1737360"/>
            <a:ext cx="0" cy="4635448"/>
          </a:xfrm>
          <a:prstGeom prst="line">
            <a:avLst/>
          </a:prstGeom>
          <a:ln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1CAD1AAA-0D11-43F2-BB03-8E437A88BC9B}"/>
              </a:ext>
            </a:extLst>
          </p:cNvPr>
          <p:cNvCxnSpPr>
            <a:cxnSpLocks/>
          </p:cNvCxnSpPr>
          <p:nvPr/>
        </p:nvCxnSpPr>
        <p:spPr>
          <a:xfrm>
            <a:off x="8340648" y="1737360"/>
            <a:ext cx="0" cy="4635448"/>
          </a:xfrm>
          <a:prstGeom prst="line">
            <a:avLst/>
          </a:prstGeom>
          <a:ln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41" name="Picture 40">
            <a:extLst>
              <a:ext uri="{FF2B5EF4-FFF2-40B4-BE49-F238E27FC236}">
                <a16:creationId xmlns:a16="http://schemas.microsoft.com/office/drawing/2014/main" id="{F94A301E-EF55-49D3-888B-BBC8B288DFC0}"/>
              </a:ext>
            </a:extLst>
          </p:cNvPr>
          <p:cNvPicPr/>
          <p:nvPr/>
        </p:nvPicPr>
        <p:blipFill rotWithShape="1">
          <a:blip r:embed="rId5"/>
          <a:srcRect r="26291"/>
          <a:stretch/>
        </p:blipFill>
        <p:spPr>
          <a:xfrm>
            <a:off x="4640446" y="2118049"/>
            <a:ext cx="3057391" cy="3116423"/>
          </a:xfrm>
          <a:prstGeom prst="rect">
            <a:avLst/>
          </a:prstGeo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B4EF906A-E7B1-4A12-842A-0641F9563150}"/>
              </a:ext>
            </a:extLst>
          </p:cNvPr>
          <p:cNvSpPr txBox="1"/>
          <p:nvPr/>
        </p:nvSpPr>
        <p:spPr>
          <a:xfrm>
            <a:off x="8983460" y="5634925"/>
            <a:ext cx="1343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3:00 pm</a:t>
            </a:r>
          </a:p>
        </p:txBody>
      </p:sp>
      <p:pic>
        <p:nvPicPr>
          <p:cNvPr id="44" name="Picture 12" descr="Clock Symbol Images - Free Download on Freepik">
            <a:extLst>
              <a:ext uri="{FF2B5EF4-FFF2-40B4-BE49-F238E27FC236}">
                <a16:creationId xmlns:a16="http://schemas.microsoft.com/office/drawing/2014/main" id="{556DA306-A621-4655-8541-9068332D3A2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28" t="20272" r="23029" b="25334"/>
          <a:stretch/>
        </p:blipFill>
        <p:spPr bwMode="auto">
          <a:xfrm>
            <a:off x="8648559" y="5527031"/>
            <a:ext cx="344213" cy="347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B8AA7247-3B76-495B-870C-DCF6D623EBC2}"/>
              </a:ext>
            </a:extLst>
          </p:cNvPr>
          <p:cNvPicPr/>
          <p:nvPr/>
        </p:nvPicPr>
        <p:blipFill rotWithShape="1">
          <a:blip r:embed="rId6"/>
          <a:srcRect r="27399"/>
          <a:stretch/>
        </p:blipFill>
        <p:spPr>
          <a:xfrm>
            <a:off x="8473775" y="2118049"/>
            <a:ext cx="3133505" cy="3116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84394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B71BF1-C53F-4CDC-B359-935A0BA9B8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dirty="0"/>
            </a:br>
            <a:br>
              <a:rPr lang="en-US" dirty="0"/>
            </a:br>
            <a:r>
              <a:rPr lang="en-US" dirty="0"/>
              <a:t>Introductory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293513-D7C3-4088-8F00-BE8A3C8F12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8BDA-C7C1-443C-B980-065E9443F225}" type="slidenum">
              <a:rPr lang="en-US" smtClean="0"/>
              <a:t>3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507EA5F-2EDF-4F79-803F-2B87DED1B192}"/>
              </a:ext>
            </a:extLst>
          </p:cNvPr>
          <p:cNvSpPr txBox="1"/>
          <p:nvPr/>
        </p:nvSpPr>
        <p:spPr>
          <a:xfrm>
            <a:off x="1197367" y="1890143"/>
            <a:ext cx="6368143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32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Project location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32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32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Project description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32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32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Users and zoning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32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Google Shape;153;p16">
            <a:extLst>
              <a:ext uri="{FF2B5EF4-FFF2-40B4-BE49-F238E27FC236}">
                <a16:creationId xmlns:a16="http://schemas.microsoft.com/office/drawing/2014/main" id="{7BDF7118-C5D8-46AE-93C4-04609388F5D4}"/>
              </a:ext>
            </a:extLst>
          </p:cNvPr>
          <p:cNvSpPr/>
          <p:nvPr/>
        </p:nvSpPr>
        <p:spPr>
          <a:xfrm>
            <a:off x="74902" y="804400"/>
            <a:ext cx="1122465" cy="108574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600"/>
              <a:buFont typeface="Montserrat ExtraBold"/>
              <a:buNone/>
              <a:tabLst/>
              <a:defRPr/>
            </a:pPr>
            <a:r>
              <a:rPr kumimoji="0" lang="en" sz="3600" b="0" i="0" u="none" strike="noStrike" kern="0" cap="none" spc="0" normalizeH="0" baseline="0" noProof="0" dirty="0">
                <a:ln>
                  <a:noFill/>
                </a:ln>
                <a:solidFill>
                  <a:srgbClr val="434343"/>
                </a:solidFill>
                <a:effectLst/>
                <a:uLnTx/>
                <a:uFillTx/>
                <a:latin typeface="Montserrat ExtraBold"/>
                <a:ea typeface="+mn-ea"/>
                <a:cs typeface="+mn-cs"/>
                <a:sym typeface="Montserrat ExtraBold"/>
              </a:rPr>
              <a:t>01</a:t>
            </a:r>
            <a:endParaRPr kumimoji="0" lang="en" sz="3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ontserrat ExtraBold"/>
              <a:ea typeface="+mn-ea"/>
              <a:cs typeface="+mn-cs"/>
              <a:sym typeface="Montserrat ExtraBold"/>
            </a:endParaRPr>
          </a:p>
        </p:txBody>
      </p:sp>
    </p:spTree>
    <p:extLst>
      <p:ext uri="{BB962C8B-B14F-4D97-AF65-F5344CB8AC3E}">
        <p14:creationId xmlns:p14="http://schemas.microsoft.com/office/powerpoint/2010/main" val="38345641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E0E082-A7F1-4AE5-81F9-CB2D73EB1C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Shadowing and overshadowing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A92766-007C-4F32-9B19-5ED8618CE3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8BDA-C7C1-443C-B980-065E9443F225}" type="slidenum">
              <a:rPr lang="en-US" smtClean="0"/>
              <a:t>30</a:t>
            </a:fld>
            <a:endParaRPr lang="en-US"/>
          </a:p>
        </p:txBody>
      </p:sp>
      <p:pic>
        <p:nvPicPr>
          <p:cNvPr id="2052" name="Picture 4" descr="‪Calendar Date png images | PNGWing‬‏">
            <a:extLst>
              <a:ext uri="{FF2B5EF4-FFF2-40B4-BE49-F238E27FC236}">
                <a16:creationId xmlns:a16="http://schemas.microsoft.com/office/drawing/2014/main" id="{69C988CD-08D0-439E-801C-69D5BEED5E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509" y="498895"/>
            <a:ext cx="509802" cy="530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E418752-4E56-46AF-AB4D-1D890369FF20}"/>
              </a:ext>
            </a:extLst>
          </p:cNvPr>
          <p:cNvSpPr txBox="1"/>
          <p:nvPr/>
        </p:nvSpPr>
        <p:spPr>
          <a:xfrm>
            <a:off x="926205" y="564188"/>
            <a:ext cx="13436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21/12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62A57E2-F334-4ACA-BF0C-CE15C8E8DF09}"/>
              </a:ext>
            </a:extLst>
          </p:cNvPr>
          <p:cNvSpPr txBox="1"/>
          <p:nvPr/>
        </p:nvSpPr>
        <p:spPr>
          <a:xfrm>
            <a:off x="1790301" y="5640383"/>
            <a:ext cx="1343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8:00 am</a:t>
            </a:r>
          </a:p>
        </p:txBody>
      </p:sp>
      <p:pic>
        <p:nvPicPr>
          <p:cNvPr id="2060" name="Picture 12" descr="Clock Symbol Images - Free Download on Freepik">
            <a:extLst>
              <a:ext uri="{FF2B5EF4-FFF2-40B4-BE49-F238E27FC236}">
                <a16:creationId xmlns:a16="http://schemas.microsoft.com/office/drawing/2014/main" id="{EC52EBD5-C2E8-42FB-918A-F4C5EA3D41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28" t="20272" r="23029" b="25334"/>
          <a:stretch/>
        </p:blipFill>
        <p:spPr bwMode="auto">
          <a:xfrm>
            <a:off x="1505100" y="5477949"/>
            <a:ext cx="344213" cy="347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0" name="TextBox 59">
            <a:extLst>
              <a:ext uri="{FF2B5EF4-FFF2-40B4-BE49-F238E27FC236}">
                <a16:creationId xmlns:a16="http://schemas.microsoft.com/office/drawing/2014/main" id="{6BA9F95D-4333-4771-8CFA-A1C8F21AD68E}"/>
              </a:ext>
            </a:extLst>
          </p:cNvPr>
          <p:cNvSpPr txBox="1"/>
          <p:nvPr/>
        </p:nvSpPr>
        <p:spPr>
          <a:xfrm>
            <a:off x="5590310" y="5634925"/>
            <a:ext cx="1343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12:00 pm</a:t>
            </a:r>
          </a:p>
        </p:txBody>
      </p:sp>
      <p:pic>
        <p:nvPicPr>
          <p:cNvPr id="61" name="Picture 12" descr="Clock Symbol Images - Free Download on Freepik">
            <a:extLst>
              <a:ext uri="{FF2B5EF4-FFF2-40B4-BE49-F238E27FC236}">
                <a16:creationId xmlns:a16="http://schemas.microsoft.com/office/drawing/2014/main" id="{36139C64-33D1-4468-8011-A13F1E4217D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28" t="20272" r="23029" b="25334"/>
          <a:stretch/>
        </p:blipFill>
        <p:spPr bwMode="auto">
          <a:xfrm>
            <a:off x="5305109" y="5527313"/>
            <a:ext cx="344213" cy="347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4293A5CF-EF43-428D-83A1-B4FB5ED520E4}"/>
              </a:ext>
            </a:extLst>
          </p:cNvPr>
          <p:cNvCxnSpPr>
            <a:cxnSpLocks/>
          </p:cNvCxnSpPr>
          <p:nvPr/>
        </p:nvCxnSpPr>
        <p:spPr>
          <a:xfrm>
            <a:off x="4334705" y="1737360"/>
            <a:ext cx="0" cy="4635448"/>
          </a:xfrm>
          <a:prstGeom prst="line">
            <a:avLst/>
          </a:prstGeom>
          <a:ln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1CAD1AAA-0D11-43F2-BB03-8E437A88BC9B}"/>
              </a:ext>
            </a:extLst>
          </p:cNvPr>
          <p:cNvCxnSpPr>
            <a:cxnSpLocks/>
          </p:cNvCxnSpPr>
          <p:nvPr/>
        </p:nvCxnSpPr>
        <p:spPr>
          <a:xfrm>
            <a:off x="8340648" y="1737360"/>
            <a:ext cx="0" cy="4635448"/>
          </a:xfrm>
          <a:prstGeom prst="line">
            <a:avLst/>
          </a:prstGeom>
          <a:ln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4EF906A-E7B1-4A12-842A-0641F9563150}"/>
              </a:ext>
            </a:extLst>
          </p:cNvPr>
          <p:cNvSpPr txBox="1"/>
          <p:nvPr/>
        </p:nvSpPr>
        <p:spPr>
          <a:xfrm>
            <a:off x="8983460" y="5634925"/>
            <a:ext cx="1343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3:00 pm</a:t>
            </a:r>
          </a:p>
        </p:txBody>
      </p:sp>
      <p:pic>
        <p:nvPicPr>
          <p:cNvPr id="44" name="Picture 12" descr="Clock Symbol Images - Free Download on Freepik">
            <a:extLst>
              <a:ext uri="{FF2B5EF4-FFF2-40B4-BE49-F238E27FC236}">
                <a16:creationId xmlns:a16="http://schemas.microsoft.com/office/drawing/2014/main" id="{556DA306-A621-4655-8541-9068332D3A2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28" t="20272" r="23029" b="25334"/>
          <a:stretch/>
        </p:blipFill>
        <p:spPr bwMode="auto">
          <a:xfrm>
            <a:off x="8648559" y="5527031"/>
            <a:ext cx="344213" cy="347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B481AB4E-AD2E-4DDB-AA68-8A632A40FEC1}"/>
              </a:ext>
            </a:extLst>
          </p:cNvPr>
          <p:cNvPicPr/>
          <p:nvPr/>
        </p:nvPicPr>
        <p:blipFill rotWithShape="1">
          <a:blip r:embed="rId4"/>
          <a:srcRect t="7532" r="23104" b="3308"/>
          <a:stretch/>
        </p:blipFill>
        <p:spPr>
          <a:xfrm>
            <a:off x="512834" y="2192694"/>
            <a:ext cx="3513959" cy="3100589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7D083943-9A9E-4B7A-ADF6-E8C2FE730F5E}"/>
              </a:ext>
            </a:extLst>
          </p:cNvPr>
          <p:cNvPicPr/>
          <p:nvPr/>
        </p:nvPicPr>
        <p:blipFill rotWithShape="1">
          <a:blip r:embed="rId5"/>
          <a:srcRect r="24206"/>
          <a:stretch/>
        </p:blipFill>
        <p:spPr>
          <a:xfrm>
            <a:off x="4642618" y="2040164"/>
            <a:ext cx="3209439" cy="3263965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4C1258A4-B74A-434B-9184-DC1D9270CD8E}"/>
              </a:ext>
            </a:extLst>
          </p:cNvPr>
          <p:cNvPicPr/>
          <p:nvPr/>
        </p:nvPicPr>
        <p:blipFill rotWithShape="1">
          <a:blip r:embed="rId6"/>
          <a:srcRect t="21395" r="31300"/>
          <a:stretch/>
        </p:blipFill>
        <p:spPr>
          <a:xfrm>
            <a:off x="8570088" y="2127284"/>
            <a:ext cx="3513959" cy="3009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977085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C7869E-B1B9-448A-9137-F2126BB131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Daylight factor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71147A-9FC2-4E72-99C4-CBDDD73E52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8BDA-C7C1-443C-B980-065E9443F225}" type="slidenum">
              <a:rPr lang="en-US" smtClean="0"/>
              <a:t>31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B059D1A-E60F-49C8-9692-B55D69D89E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5521" y="1864038"/>
            <a:ext cx="5955947" cy="95836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A21425D-AE84-4189-B904-FC4DB7C056F9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1097279" y="1886560"/>
            <a:ext cx="4736833" cy="4131685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33E3E6A-1281-4D78-87F0-745265253261}"/>
              </a:ext>
            </a:extLst>
          </p:cNvPr>
          <p:cNvCxnSpPr>
            <a:cxnSpLocks/>
          </p:cNvCxnSpPr>
          <p:nvPr/>
        </p:nvCxnSpPr>
        <p:spPr>
          <a:xfrm>
            <a:off x="5949821" y="1868814"/>
            <a:ext cx="0" cy="4333574"/>
          </a:xfrm>
          <a:prstGeom prst="line">
            <a:avLst/>
          </a:prstGeom>
          <a:ln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AF069B05-82F9-46B5-9740-FF864759D373}"/>
              </a:ext>
            </a:extLst>
          </p:cNvPr>
          <p:cNvSpPr txBox="1"/>
          <p:nvPr/>
        </p:nvSpPr>
        <p:spPr>
          <a:xfrm>
            <a:off x="1311884" y="5976944"/>
            <a:ext cx="39655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Daylight factor before modification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AF7168D-0CA5-47A3-AEE4-3A48E565A2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34461" y="3688492"/>
            <a:ext cx="3745655" cy="2492563"/>
          </a:xfrm>
          <a:prstGeom prst="rect">
            <a:avLst/>
          </a:prstGeom>
        </p:spPr>
      </p:pic>
      <p:sp>
        <p:nvSpPr>
          <p:cNvPr id="25" name="Arrow: Striped Right 24">
            <a:extLst>
              <a:ext uri="{FF2B5EF4-FFF2-40B4-BE49-F238E27FC236}">
                <a16:creationId xmlns:a16="http://schemas.microsoft.com/office/drawing/2014/main" id="{F029B394-CB96-401B-BC49-2E2D97DECD8D}"/>
              </a:ext>
            </a:extLst>
          </p:cNvPr>
          <p:cNvSpPr/>
          <p:nvPr/>
        </p:nvSpPr>
        <p:spPr>
          <a:xfrm>
            <a:off x="6065521" y="4035601"/>
            <a:ext cx="953241" cy="849085"/>
          </a:xfrm>
          <a:prstGeom prst="striped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Arrow: Striped Right 26">
            <a:extLst>
              <a:ext uri="{FF2B5EF4-FFF2-40B4-BE49-F238E27FC236}">
                <a16:creationId xmlns:a16="http://schemas.microsoft.com/office/drawing/2014/main" id="{9A2F1545-1FDF-481E-BB2B-2279201AA13F}"/>
              </a:ext>
            </a:extLst>
          </p:cNvPr>
          <p:cNvSpPr/>
          <p:nvPr/>
        </p:nvSpPr>
        <p:spPr>
          <a:xfrm rot="5400000">
            <a:off x="7977149" y="2882640"/>
            <a:ext cx="775312" cy="737287"/>
          </a:xfrm>
          <a:prstGeom prst="striped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32C7698-95CB-44FD-91FA-2379DDDD2531}"/>
              </a:ext>
            </a:extLst>
          </p:cNvPr>
          <p:cNvSpPr txBox="1"/>
          <p:nvPr/>
        </p:nvSpPr>
        <p:spPr>
          <a:xfrm>
            <a:off x="9007288" y="3850935"/>
            <a:ext cx="15395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skylight</a:t>
            </a:r>
          </a:p>
        </p:txBody>
      </p:sp>
    </p:spTree>
    <p:extLst>
      <p:ext uri="{BB962C8B-B14F-4D97-AF65-F5344CB8AC3E}">
        <p14:creationId xmlns:p14="http://schemas.microsoft.com/office/powerpoint/2010/main" val="45183351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9FE81A-4126-460F-A8AD-C174858127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Daylight factor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8C7E4-2B1B-41E0-801D-15886C57A8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8BDA-C7C1-443C-B980-065E9443F225}" type="slidenum">
              <a:rPr lang="en-US" smtClean="0"/>
              <a:t>32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86AF57D-B1C9-48BC-96F0-167DFA4B84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5521" y="1864038"/>
            <a:ext cx="5955947" cy="95836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083949A-99B7-4ADA-8C9A-EEF350B0D61F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1097279" y="1886560"/>
            <a:ext cx="4736833" cy="413168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1B49AE6-A284-4DAE-80ED-988DEA55E494}"/>
              </a:ext>
            </a:extLst>
          </p:cNvPr>
          <p:cNvSpPr txBox="1"/>
          <p:nvPr/>
        </p:nvSpPr>
        <p:spPr>
          <a:xfrm>
            <a:off x="1311884" y="5976944"/>
            <a:ext cx="39655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Daylight factor before modification</a:t>
            </a:r>
          </a:p>
        </p:txBody>
      </p:sp>
      <p:sp>
        <p:nvSpPr>
          <p:cNvPr id="8" name="Arrow: Striped Right 7">
            <a:extLst>
              <a:ext uri="{FF2B5EF4-FFF2-40B4-BE49-F238E27FC236}">
                <a16:creationId xmlns:a16="http://schemas.microsoft.com/office/drawing/2014/main" id="{A0E9FD2A-E6B8-40EB-8ED3-1AEEB9346C5D}"/>
              </a:ext>
            </a:extLst>
          </p:cNvPr>
          <p:cNvSpPr/>
          <p:nvPr/>
        </p:nvSpPr>
        <p:spPr>
          <a:xfrm>
            <a:off x="6065521" y="4035601"/>
            <a:ext cx="953241" cy="849085"/>
          </a:xfrm>
          <a:prstGeom prst="striped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rrow: Striped Right 8">
            <a:extLst>
              <a:ext uri="{FF2B5EF4-FFF2-40B4-BE49-F238E27FC236}">
                <a16:creationId xmlns:a16="http://schemas.microsoft.com/office/drawing/2014/main" id="{C20D065B-5543-4BEE-8042-8D59F351973B}"/>
              </a:ext>
            </a:extLst>
          </p:cNvPr>
          <p:cNvSpPr/>
          <p:nvPr/>
        </p:nvSpPr>
        <p:spPr>
          <a:xfrm rot="5400000">
            <a:off x="7977149" y="2882640"/>
            <a:ext cx="775312" cy="737287"/>
          </a:xfrm>
          <a:prstGeom prst="striped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C04C97D-D0BA-4C41-A54D-AB10B236261C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7250171" y="3701609"/>
            <a:ext cx="3674120" cy="210072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DF72666-048D-4180-ADE4-3405EB83D51D}"/>
              </a:ext>
            </a:extLst>
          </p:cNvPr>
          <p:cNvSpPr txBox="1"/>
          <p:nvPr/>
        </p:nvSpPr>
        <p:spPr>
          <a:xfrm>
            <a:off x="8528180" y="5843321"/>
            <a:ext cx="15264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Shading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6339D70-9CC1-419A-ADC1-7DE1CFBB985E}"/>
              </a:ext>
            </a:extLst>
          </p:cNvPr>
          <p:cNvCxnSpPr>
            <a:cxnSpLocks/>
          </p:cNvCxnSpPr>
          <p:nvPr/>
        </p:nvCxnSpPr>
        <p:spPr>
          <a:xfrm>
            <a:off x="5949821" y="1868814"/>
            <a:ext cx="0" cy="4333574"/>
          </a:xfrm>
          <a:prstGeom prst="line">
            <a:avLst/>
          </a:prstGeom>
          <a:ln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930627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9A620C-8D00-4B48-9989-DE4883CAAD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Daylight factor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6594C8-6F3E-4220-8B25-1504483DBF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8BDA-C7C1-443C-B980-065E9443F225}" type="slidenum">
              <a:rPr lang="en-US" smtClean="0"/>
              <a:t>33</a:t>
            </a:fld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7FF0F127-33B3-4E36-A0F5-74256320EC7B}"/>
              </a:ext>
            </a:extLst>
          </p:cNvPr>
          <p:cNvCxnSpPr>
            <a:cxnSpLocks/>
          </p:cNvCxnSpPr>
          <p:nvPr/>
        </p:nvCxnSpPr>
        <p:spPr>
          <a:xfrm>
            <a:off x="6012024" y="1960544"/>
            <a:ext cx="0" cy="4333574"/>
          </a:xfrm>
          <a:prstGeom prst="line">
            <a:avLst/>
          </a:prstGeom>
          <a:ln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D6BB3783-93FE-4F5D-B0C9-4C0DC2C4F52D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467310" y="2080257"/>
            <a:ext cx="4411980" cy="364236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5090207-4C4E-4E7C-A2AA-EF4B41454B4C}"/>
              </a:ext>
            </a:extLst>
          </p:cNvPr>
          <p:cNvSpPr txBox="1"/>
          <p:nvPr/>
        </p:nvSpPr>
        <p:spPr>
          <a:xfrm>
            <a:off x="641333" y="5828877"/>
            <a:ext cx="39655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Daylight factor before modification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7C363D1-1407-47C7-B631-BEC60B97D580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6357256" y="1968289"/>
            <a:ext cx="4584596" cy="375432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E17D117-0CF4-483F-A53B-5EFC4E9ED43A}"/>
              </a:ext>
            </a:extLst>
          </p:cNvPr>
          <p:cNvSpPr txBox="1"/>
          <p:nvPr/>
        </p:nvSpPr>
        <p:spPr>
          <a:xfrm>
            <a:off x="6590962" y="5828877"/>
            <a:ext cx="39655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Daylight factor after modification</a:t>
            </a:r>
          </a:p>
        </p:txBody>
      </p:sp>
      <p:cxnSp>
        <p:nvCxnSpPr>
          <p:cNvPr id="26" name="Connector: Elbow 25">
            <a:extLst>
              <a:ext uri="{FF2B5EF4-FFF2-40B4-BE49-F238E27FC236}">
                <a16:creationId xmlns:a16="http://schemas.microsoft.com/office/drawing/2014/main" id="{279B7B96-ED24-472D-B9C9-8D1CF9F7D815}"/>
              </a:ext>
            </a:extLst>
          </p:cNvPr>
          <p:cNvCxnSpPr/>
          <p:nvPr/>
        </p:nvCxnSpPr>
        <p:spPr>
          <a:xfrm>
            <a:off x="3692441" y="3991543"/>
            <a:ext cx="914400" cy="91440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9E02E0E4-0C2D-4D16-94A6-2BF3B99B2CE6}"/>
              </a:ext>
            </a:extLst>
          </p:cNvPr>
          <p:cNvSpPr txBox="1"/>
          <p:nvPr/>
        </p:nvSpPr>
        <p:spPr>
          <a:xfrm>
            <a:off x="4606841" y="4560298"/>
            <a:ext cx="16291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90204" pitchFamily="34" charset="0"/>
              <a:buChar char="•"/>
            </a:pPr>
            <a:r>
              <a:rPr lang="en-US" dirty="0"/>
              <a:t>Shading</a:t>
            </a:r>
          </a:p>
          <a:p>
            <a:pPr marL="285750" indent="-285750">
              <a:buFont typeface="Arial" panose="020B0604020202090204" pitchFamily="34" charset="0"/>
              <a:buChar char="•"/>
            </a:pPr>
            <a:r>
              <a:rPr lang="en-US" dirty="0"/>
              <a:t>Glass type</a:t>
            </a:r>
          </a:p>
        </p:txBody>
      </p:sp>
      <p:cxnSp>
        <p:nvCxnSpPr>
          <p:cNvPr id="30" name="Connector: Elbow 29">
            <a:extLst>
              <a:ext uri="{FF2B5EF4-FFF2-40B4-BE49-F238E27FC236}">
                <a16:creationId xmlns:a16="http://schemas.microsoft.com/office/drawing/2014/main" id="{CC9ED6C8-A842-4A59-9F42-24B99FB113E3}"/>
              </a:ext>
            </a:extLst>
          </p:cNvPr>
          <p:cNvCxnSpPr/>
          <p:nvPr/>
        </p:nvCxnSpPr>
        <p:spPr>
          <a:xfrm>
            <a:off x="3901441" y="2863078"/>
            <a:ext cx="914400" cy="91440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2C80D11D-8168-41B6-B188-B62EF15F0463}"/>
              </a:ext>
            </a:extLst>
          </p:cNvPr>
          <p:cNvSpPr txBox="1"/>
          <p:nvPr/>
        </p:nvSpPr>
        <p:spPr>
          <a:xfrm>
            <a:off x="4854722" y="3611485"/>
            <a:ext cx="16291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Skylight</a:t>
            </a:r>
          </a:p>
        </p:txBody>
      </p:sp>
    </p:spTree>
    <p:extLst>
      <p:ext uri="{BB962C8B-B14F-4D97-AF65-F5344CB8AC3E}">
        <p14:creationId xmlns:p14="http://schemas.microsoft.com/office/powerpoint/2010/main" val="113907653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1A1362-373E-4A47-9F25-CF163CB1A3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Heating and cooling loads for the art gallery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F12161-8CE0-499A-A203-4E57496488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8BDA-C7C1-443C-B980-065E9443F225}" type="slidenum">
              <a:rPr lang="en-US" smtClean="0"/>
              <a:t>34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C151A3E-215E-400F-A531-4AC0159CAA85}"/>
              </a:ext>
            </a:extLst>
          </p:cNvPr>
          <p:cNvSpPr txBox="1"/>
          <p:nvPr/>
        </p:nvSpPr>
        <p:spPr>
          <a:xfrm>
            <a:off x="1531776" y="2759291"/>
            <a:ext cx="30511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Case 1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4F54BF6-3FE9-4CEC-8654-4EC49CC6883C}"/>
              </a:ext>
            </a:extLst>
          </p:cNvPr>
          <p:cNvCxnSpPr>
            <a:cxnSpLocks/>
          </p:cNvCxnSpPr>
          <p:nvPr/>
        </p:nvCxnSpPr>
        <p:spPr>
          <a:xfrm>
            <a:off x="5243805" y="1976758"/>
            <a:ext cx="0" cy="5225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B740F084-B027-462F-9696-2F16F4E77C99}"/>
              </a:ext>
            </a:extLst>
          </p:cNvPr>
          <p:cNvCxnSpPr/>
          <p:nvPr/>
        </p:nvCxnSpPr>
        <p:spPr>
          <a:xfrm>
            <a:off x="1999864" y="2504604"/>
            <a:ext cx="0" cy="3545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A3B890D5-28FB-46C8-B206-7B5401E43AC3}"/>
              </a:ext>
            </a:extLst>
          </p:cNvPr>
          <p:cNvSpPr txBox="1"/>
          <p:nvPr/>
        </p:nvSpPr>
        <p:spPr>
          <a:xfrm>
            <a:off x="2173258" y="3639090"/>
            <a:ext cx="233965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External wall section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1A4EDE7-7A97-4391-8DB5-E00F37238689}"/>
              </a:ext>
            </a:extLst>
          </p:cNvPr>
          <p:cNvSpPr txBox="1"/>
          <p:nvPr/>
        </p:nvSpPr>
        <p:spPr>
          <a:xfrm>
            <a:off x="2156928" y="4191544"/>
            <a:ext cx="242595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Roof cross section</a:t>
            </a:r>
          </a:p>
        </p:txBody>
      </p:sp>
      <p:cxnSp>
        <p:nvCxnSpPr>
          <p:cNvPr id="26" name="Connector: Elbow 25">
            <a:extLst>
              <a:ext uri="{FF2B5EF4-FFF2-40B4-BE49-F238E27FC236}">
                <a16:creationId xmlns:a16="http://schemas.microsoft.com/office/drawing/2014/main" id="{5C52EA19-65EA-4461-800E-FCF3FC75E747}"/>
              </a:ext>
            </a:extLst>
          </p:cNvPr>
          <p:cNvCxnSpPr>
            <a:endCxn id="20" idx="1"/>
          </p:cNvCxnSpPr>
          <p:nvPr/>
        </p:nvCxnSpPr>
        <p:spPr>
          <a:xfrm rot="16200000" flipH="1">
            <a:off x="1853729" y="3519615"/>
            <a:ext cx="459443" cy="179616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or: Elbow 26">
            <a:extLst>
              <a:ext uri="{FF2B5EF4-FFF2-40B4-BE49-F238E27FC236}">
                <a16:creationId xmlns:a16="http://schemas.microsoft.com/office/drawing/2014/main" id="{01AEAAD2-BFEB-4A27-A284-6EA98F49370A}"/>
              </a:ext>
            </a:extLst>
          </p:cNvPr>
          <p:cNvCxnSpPr/>
          <p:nvPr/>
        </p:nvCxnSpPr>
        <p:spPr>
          <a:xfrm rot="16200000" flipH="1">
            <a:off x="1845093" y="4101737"/>
            <a:ext cx="444054" cy="179615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or: Elbow 28">
            <a:extLst>
              <a:ext uri="{FF2B5EF4-FFF2-40B4-BE49-F238E27FC236}">
                <a16:creationId xmlns:a16="http://schemas.microsoft.com/office/drawing/2014/main" id="{9492DFA8-55A1-49FD-877C-03B108D9D155}"/>
              </a:ext>
            </a:extLst>
          </p:cNvPr>
          <p:cNvCxnSpPr/>
          <p:nvPr/>
        </p:nvCxnSpPr>
        <p:spPr>
          <a:xfrm rot="16200000" flipH="1">
            <a:off x="1861423" y="4691552"/>
            <a:ext cx="444054" cy="179615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E559D1CB-52E2-4368-8777-B5B35527A6F2}"/>
              </a:ext>
            </a:extLst>
          </p:cNvPr>
          <p:cNvSpPr txBox="1"/>
          <p:nvPr/>
        </p:nvSpPr>
        <p:spPr>
          <a:xfrm>
            <a:off x="2173258" y="4782063"/>
            <a:ext cx="257991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Glazing type and layers </a:t>
            </a:r>
          </a:p>
        </p:txBody>
      </p:sp>
      <p:cxnSp>
        <p:nvCxnSpPr>
          <p:cNvPr id="46" name="Connector: Elbow 45">
            <a:extLst>
              <a:ext uri="{FF2B5EF4-FFF2-40B4-BE49-F238E27FC236}">
                <a16:creationId xmlns:a16="http://schemas.microsoft.com/office/drawing/2014/main" id="{9CE7C096-47C6-4A4F-8C61-0FA2823FE6A6}"/>
              </a:ext>
            </a:extLst>
          </p:cNvPr>
          <p:cNvCxnSpPr/>
          <p:nvPr/>
        </p:nvCxnSpPr>
        <p:spPr>
          <a:xfrm rot="16200000" flipH="1">
            <a:off x="1845093" y="5274322"/>
            <a:ext cx="444054" cy="179615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84E79DBD-4CBE-4F33-BAC5-C946436F7C4B}"/>
              </a:ext>
            </a:extLst>
          </p:cNvPr>
          <p:cNvSpPr txBox="1"/>
          <p:nvPr/>
        </p:nvSpPr>
        <p:spPr>
          <a:xfrm>
            <a:off x="2156928" y="5355540"/>
            <a:ext cx="154732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Results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77A8870-EB98-46F5-A5BE-B53B674A9367}"/>
              </a:ext>
            </a:extLst>
          </p:cNvPr>
          <p:cNvSpPr txBox="1"/>
          <p:nvPr/>
        </p:nvSpPr>
        <p:spPr>
          <a:xfrm>
            <a:off x="4509952" y="5839936"/>
            <a:ext cx="161652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Selection? </a:t>
            </a:r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DBCEF88D-2CA6-4DE2-AC5B-1DCDE28E0AC3}"/>
              </a:ext>
            </a:extLst>
          </p:cNvPr>
          <p:cNvCxnSpPr>
            <a:cxnSpLocks/>
          </p:cNvCxnSpPr>
          <p:nvPr/>
        </p:nvCxnSpPr>
        <p:spPr>
          <a:xfrm flipH="1">
            <a:off x="1993642" y="2504604"/>
            <a:ext cx="30635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2D3175BE-8603-40C5-9947-91451758D5CD}"/>
              </a:ext>
            </a:extLst>
          </p:cNvPr>
          <p:cNvCxnSpPr>
            <a:cxnSpLocks/>
          </p:cNvCxnSpPr>
          <p:nvPr/>
        </p:nvCxnSpPr>
        <p:spPr>
          <a:xfrm flipH="1">
            <a:off x="5057192" y="2483280"/>
            <a:ext cx="3083768" cy="1599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>
            <a:extLst>
              <a:ext uri="{FF2B5EF4-FFF2-40B4-BE49-F238E27FC236}">
                <a16:creationId xmlns:a16="http://schemas.microsoft.com/office/drawing/2014/main" id="{9B960CB8-1502-4EBF-AFB4-4474887C41BE}"/>
              </a:ext>
            </a:extLst>
          </p:cNvPr>
          <p:cNvSpPr txBox="1"/>
          <p:nvPr/>
        </p:nvSpPr>
        <p:spPr>
          <a:xfrm>
            <a:off x="7679094" y="2737967"/>
            <a:ext cx="30511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Case 2</a:t>
            </a:r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031828AF-180A-482A-807B-2A055190B0D3}"/>
              </a:ext>
            </a:extLst>
          </p:cNvPr>
          <p:cNvCxnSpPr/>
          <p:nvPr/>
        </p:nvCxnSpPr>
        <p:spPr>
          <a:xfrm>
            <a:off x="8147182" y="2483280"/>
            <a:ext cx="0" cy="3545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>
            <a:extLst>
              <a:ext uri="{FF2B5EF4-FFF2-40B4-BE49-F238E27FC236}">
                <a16:creationId xmlns:a16="http://schemas.microsoft.com/office/drawing/2014/main" id="{71DF2CE2-CD97-448C-A9AC-B15D846C012E}"/>
              </a:ext>
            </a:extLst>
          </p:cNvPr>
          <p:cNvSpPr txBox="1"/>
          <p:nvPr/>
        </p:nvSpPr>
        <p:spPr>
          <a:xfrm>
            <a:off x="8320576" y="3617766"/>
            <a:ext cx="233965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External wall section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AF1A97F0-3699-4199-9297-7FFFC6A6037C}"/>
              </a:ext>
            </a:extLst>
          </p:cNvPr>
          <p:cNvSpPr txBox="1"/>
          <p:nvPr/>
        </p:nvSpPr>
        <p:spPr>
          <a:xfrm>
            <a:off x="8304246" y="4170220"/>
            <a:ext cx="242595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Roof cross section</a:t>
            </a:r>
          </a:p>
        </p:txBody>
      </p:sp>
      <p:cxnSp>
        <p:nvCxnSpPr>
          <p:cNvPr id="75" name="Connector: Elbow 74">
            <a:extLst>
              <a:ext uri="{FF2B5EF4-FFF2-40B4-BE49-F238E27FC236}">
                <a16:creationId xmlns:a16="http://schemas.microsoft.com/office/drawing/2014/main" id="{32DB32B1-0272-4C9A-A715-7CC483A9DA0A}"/>
              </a:ext>
            </a:extLst>
          </p:cNvPr>
          <p:cNvCxnSpPr>
            <a:endCxn id="73" idx="1"/>
          </p:cNvCxnSpPr>
          <p:nvPr/>
        </p:nvCxnSpPr>
        <p:spPr>
          <a:xfrm rot="16200000" flipH="1">
            <a:off x="8001047" y="3498291"/>
            <a:ext cx="459443" cy="179616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Connector: Elbow 75">
            <a:extLst>
              <a:ext uri="{FF2B5EF4-FFF2-40B4-BE49-F238E27FC236}">
                <a16:creationId xmlns:a16="http://schemas.microsoft.com/office/drawing/2014/main" id="{0B54AA57-4313-4C18-BC9A-60DC951A7E5C}"/>
              </a:ext>
            </a:extLst>
          </p:cNvPr>
          <p:cNvCxnSpPr/>
          <p:nvPr/>
        </p:nvCxnSpPr>
        <p:spPr>
          <a:xfrm rot="16200000" flipH="1">
            <a:off x="7992411" y="4080413"/>
            <a:ext cx="444054" cy="179615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Connector: Elbow 76">
            <a:extLst>
              <a:ext uri="{FF2B5EF4-FFF2-40B4-BE49-F238E27FC236}">
                <a16:creationId xmlns:a16="http://schemas.microsoft.com/office/drawing/2014/main" id="{0ECAF9A8-9BD9-4DEC-84F1-5452CE695E92}"/>
              </a:ext>
            </a:extLst>
          </p:cNvPr>
          <p:cNvCxnSpPr/>
          <p:nvPr/>
        </p:nvCxnSpPr>
        <p:spPr>
          <a:xfrm rot="16200000" flipH="1">
            <a:off x="8008741" y="4670228"/>
            <a:ext cx="444054" cy="179615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>
            <a:extLst>
              <a:ext uri="{FF2B5EF4-FFF2-40B4-BE49-F238E27FC236}">
                <a16:creationId xmlns:a16="http://schemas.microsoft.com/office/drawing/2014/main" id="{769558F0-AB51-4E52-8B6A-65E99BED5A97}"/>
              </a:ext>
            </a:extLst>
          </p:cNvPr>
          <p:cNvSpPr txBox="1"/>
          <p:nvPr/>
        </p:nvSpPr>
        <p:spPr>
          <a:xfrm>
            <a:off x="8320576" y="4760739"/>
            <a:ext cx="257991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Glazing type and layers </a:t>
            </a:r>
          </a:p>
        </p:txBody>
      </p:sp>
      <p:cxnSp>
        <p:nvCxnSpPr>
          <p:cNvPr id="79" name="Connector: Elbow 78">
            <a:extLst>
              <a:ext uri="{FF2B5EF4-FFF2-40B4-BE49-F238E27FC236}">
                <a16:creationId xmlns:a16="http://schemas.microsoft.com/office/drawing/2014/main" id="{9E9A3F3D-42BA-42FB-8A82-762014C33187}"/>
              </a:ext>
            </a:extLst>
          </p:cNvPr>
          <p:cNvCxnSpPr/>
          <p:nvPr/>
        </p:nvCxnSpPr>
        <p:spPr>
          <a:xfrm rot="16200000" flipH="1">
            <a:off x="7992411" y="5252998"/>
            <a:ext cx="444054" cy="179615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>
            <a:extLst>
              <a:ext uri="{FF2B5EF4-FFF2-40B4-BE49-F238E27FC236}">
                <a16:creationId xmlns:a16="http://schemas.microsoft.com/office/drawing/2014/main" id="{7BB6CBE4-EB14-487F-BAD2-8DD1FADA8157}"/>
              </a:ext>
            </a:extLst>
          </p:cNvPr>
          <p:cNvSpPr txBox="1"/>
          <p:nvPr/>
        </p:nvSpPr>
        <p:spPr>
          <a:xfrm>
            <a:off x="8304246" y="5334216"/>
            <a:ext cx="154732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Results</a:t>
            </a:r>
          </a:p>
        </p:txBody>
      </p:sp>
      <p:sp>
        <p:nvSpPr>
          <p:cNvPr id="85" name="Arrow: Striped Right 84">
            <a:extLst>
              <a:ext uri="{FF2B5EF4-FFF2-40B4-BE49-F238E27FC236}">
                <a16:creationId xmlns:a16="http://schemas.microsoft.com/office/drawing/2014/main" id="{AA609189-9DBD-4067-9015-08117426B22C}"/>
              </a:ext>
            </a:extLst>
          </p:cNvPr>
          <p:cNvSpPr/>
          <p:nvPr/>
        </p:nvSpPr>
        <p:spPr>
          <a:xfrm rot="9405747">
            <a:off x="6436358" y="5768661"/>
            <a:ext cx="1001080" cy="369333"/>
          </a:xfrm>
          <a:prstGeom prst="striped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Arrow: Striped Right 85">
            <a:extLst>
              <a:ext uri="{FF2B5EF4-FFF2-40B4-BE49-F238E27FC236}">
                <a16:creationId xmlns:a16="http://schemas.microsoft.com/office/drawing/2014/main" id="{70AC92FE-C578-492B-A1D0-290DDB73CF0F}"/>
              </a:ext>
            </a:extLst>
          </p:cNvPr>
          <p:cNvSpPr/>
          <p:nvPr/>
        </p:nvSpPr>
        <p:spPr>
          <a:xfrm rot="1470622">
            <a:off x="3212181" y="5731217"/>
            <a:ext cx="1001080" cy="369333"/>
          </a:xfrm>
          <a:prstGeom prst="striped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9602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AFCBB2-0F48-482B-B3FA-CCE042D196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External wall section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04686C-450C-4E8F-AE95-99CE5F7655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8BDA-C7C1-443C-B980-065E9443F225}" type="slidenum">
              <a:rPr lang="en-US" smtClean="0"/>
              <a:t>35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FC6206C-F8BA-4940-B702-75A1F0094D0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169980" y="1941047"/>
            <a:ext cx="3952523" cy="308580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E290DBD-8679-4C02-8A0F-16BA9037C8F0}"/>
              </a:ext>
            </a:extLst>
          </p:cNvPr>
          <p:cNvSpPr txBox="1"/>
          <p:nvPr/>
        </p:nvSpPr>
        <p:spPr>
          <a:xfrm>
            <a:off x="1169980" y="5026851"/>
            <a:ext cx="339268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External wall section in case 1</a:t>
            </a:r>
            <a:endParaRPr lang="en-US" sz="20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DEDCEEC-27FE-44F6-818E-8167AA04EF1A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6398345" y="1892535"/>
            <a:ext cx="3893900" cy="3071408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844CAB73-5DDC-43E3-A68C-B7D3ABEF45F5}"/>
              </a:ext>
            </a:extLst>
          </p:cNvPr>
          <p:cNvSpPr txBox="1"/>
          <p:nvPr/>
        </p:nvSpPr>
        <p:spPr>
          <a:xfrm>
            <a:off x="6398344" y="5100473"/>
            <a:ext cx="335856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External wall section in case 2</a:t>
            </a:r>
            <a:endParaRPr lang="en-US" sz="2000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945EADB8-CB88-4880-9FC8-738273C210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15424" y="5564147"/>
            <a:ext cx="2600325" cy="495300"/>
          </a:xfrm>
          <a:prstGeom prst="rect">
            <a:avLst/>
          </a:prstGeom>
        </p:spPr>
      </p:pic>
      <p:cxnSp>
        <p:nvCxnSpPr>
          <p:cNvPr id="26" name="Connector: Elbow 25">
            <a:extLst>
              <a:ext uri="{FF2B5EF4-FFF2-40B4-BE49-F238E27FC236}">
                <a16:creationId xmlns:a16="http://schemas.microsoft.com/office/drawing/2014/main" id="{C1CE900D-F6B3-4243-A6C4-9F20EFCBD81E}"/>
              </a:ext>
            </a:extLst>
          </p:cNvPr>
          <p:cNvCxnSpPr>
            <a:cxnSpLocks/>
          </p:cNvCxnSpPr>
          <p:nvPr/>
        </p:nvCxnSpPr>
        <p:spPr>
          <a:xfrm rot="16200000" flipH="1">
            <a:off x="10105812" y="4980969"/>
            <a:ext cx="543207" cy="358112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or: Elbow 28">
            <a:extLst>
              <a:ext uri="{FF2B5EF4-FFF2-40B4-BE49-F238E27FC236}">
                <a16:creationId xmlns:a16="http://schemas.microsoft.com/office/drawing/2014/main" id="{91B8BB88-99D4-4B7D-9EFE-F26148D576E1}"/>
              </a:ext>
            </a:extLst>
          </p:cNvPr>
          <p:cNvCxnSpPr>
            <a:cxnSpLocks/>
          </p:cNvCxnSpPr>
          <p:nvPr/>
        </p:nvCxnSpPr>
        <p:spPr>
          <a:xfrm rot="16200000" flipH="1">
            <a:off x="4396570" y="4921417"/>
            <a:ext cx="543207" cy="358112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FD0DE563-ACD3-466D-8E90-C5FA0D281F73}"/>
              </a:ext>
            </a:extLst>
          </p:cNvPr>
          <p:cNvCxnSpPr>
            <a:cxnSpLocks/>
          </p:cNvCxnSpPr>
          <p:nvPr/>
        </p:nvCxnSpPr>
        <p:spPr>
          <a:xfrm>
            <a:off x="6096000" y="1881223"/>
            <a:ext cx="0" cy="4333574"/>
          </a:xfrm>
          <a:prstGeom prst="line">
            <a:avLst/>
          </a:prstGeom>
          <a:ln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32" name="Picture 31">
            <a:extLst>
              <a:ext uri="{FF2B5EF4-FFF2-40B4-BE49-F238E27FC236}">
                <a16:creationId xmlns:a16="http://schemas.microsoft.com/office/drawing/2014/main" id="{AA0DFC65-DF3D-40B3-9992-E978EC602C3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37567" y="5523607"/>
            <a:ext cx="2219325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071476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9AC18F-FCC4-46FE-BDDF-72CF8825F5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Roof cross section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8A7C6D-F38B-4EFA-BFE3-7486DF139D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8BDA-C7C1-443C-B980-065E9443F225}" type="slidenum">
              <a:rPr lang="en-US" smtClean="0"/>
              <a:t>36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31BF672-2789-42D9-B970-3E48E8C8E9CD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097280" y="1926654"/>
            <a:ext cx="3819953" cy="300469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54FB78B-081D-4C63-B551-49C7B79423F1}"/>
              </a:ext>
            </a:extLst>
          </p:cNvPr>
          <p:cNvSpPr txBox="1"/>
          <p:nvPr/>
        </p:nvSpPr>
        <p:spPr>
          <a:xfrm>
            <a:off x="1089484" y="4989893"/>
            <a:ext cx="339867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Roof cross section in case 1.</a:t>
            </a:r>
          </a:p>
        </p:txBody>
      </p:sp>
      <p:cxnSp>
        <p:nvCxnSpPr>
          <p:cNvPr id="9" name="Connector: Elbow 8">
            <a:extLst>
              <a:ext uri="{FF2B5EF4-FFF2-40B4-BE49-F238E27FC236}">
                <a16:creationId xmlns:a16="http://schemas.microsoft.com/office/drawing/2014/main" id="{ABABC8D1-F90C-4C99-BDD9-B5911911BEA5}"/>
              </a:ext>
            </a:extLst>
          </p:cNvPr>
          <p:cNvCxnSpPr>
            <a:cxnSpLocks/>
          </p:cNvCxnSpPr>
          <p:nvPr/>
        </p:nvCxnSpPr>
        <p:spPr>
          <a:xfrm rot="16200000" flipH="1">
            <a:off x="4396570" y="4921417"/>
            <a:ext cx="543207" cy="358112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73BF0CA-B541-4961-8511-1119CE46BFAE}"/>
              </a:ext>
            </a:extLst>
          </p:cNvPr>
          <p:cNvCxnSpPr>
            <a:cxnSpLocks/>
          </p:cNvCxnSpPr>
          <p:nvPr/>
        </p:nvCxnSpPr>
        <p:spPr>
          <a:xfrm>
            <a:off x="6012025" y="1926654"/>
            <a:ext cx="0" cy="4333574"/>
          </a:xfrm>
          <a:prstGeom prst="line">
            <a:avLst/>
          </a:prstGeom>
          <a:ln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5BB4EA47-34F3-493C-8F6E-64DBD51C01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4717" y="5448550"/>
            <a:ext cx="2105025" cy="43815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76B1238-0CDB-46E2-AC31-8CF536C94BE1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6292259" y="1926654"/>
            <a:ext cx="4055390" cy="3081166"/>
          </a:xfrm>
          <a:prstGeom prst="rect">
            <a:avLst/>
          </a:prstGeom>
        </p:spPr>
      </p:pic>
      <p:cxnSp>
        <p:nvCxnSpPr>
          <p:cNvPr id="14" name="Connector: Elbow 13">
            <a:extLst>
              <a:ext uri="{FF2B5EF4-FFF2-40B4-BE49-F238E27FC236}">
                <a16:creationId xmlns:a16="http://schemas.microsoft.com/office/drawing/2014/main" id="{9DAD3B8B-28B9-4A3E-98AF-E6343849C531}"/>
              </a:ext>
            </a:extLst>
          </p:cNvPr>
          <p:cNvCxnSpPr>
            <a:cxnSpLocks/>
          </p:cNvCxnSpPr>
          <p:nvPr/>
        </p:nvCxnSpPr>
        <p:spPr>
          <a:xfrm rot="16200000" flipH="1">
            <a:off x="9807911" y="4921418"/>
            <a:ext cx="543207" cy="358112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A3E6D092-1ABB-47E1-AAC6-FC1635267940}"/>
              </a:ext>
            </a:extLst>
          </p:cNvPr>
          <p:cNvSpPr txBox="1"/>
          <p:nvPr/>
        </p:nvSpPr>
        <p:spPr>
          <a:xfrm>
            <a:off x="6221550" y="5123030"/>
            <a:ext cx="339867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Roof cross section in case 2.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094E94C2-5698-4702-8E99-6B2EA403018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42724" y="5519945"/>
            <a:ext cx="2609850" cy="542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086212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55A84E-4C83-42DB-83BA-F6146CB04A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Glazing type and layers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E0079E-7D5F-4AA9-8450-719F90A83A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8BDA-C7C1-443C-B980-065E9443F225}" type="slidenum">
              <a:rPr lang="en-US" smtClean="0"/>
              <a:t>37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3ADABC6-55A6-4E20-B71B-E311C6C13A47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230808" y="1922923"/>
            <a:ext cx="3845045" cy="3238500"/>
          </a:xfrm>
          <a:prstGeom prst="rect">
            <a:avLst/>
          </a:prstGeom>
        </p:spPr>
      </p:pic>
      <p:cxnSp>
        <p:nvCxnSpPr>
          <p:cNvPr id="6" name="Connector: Elbow 5">
            <a:extLst>
              <a:ext uri="{FF2B5EF4-FFF2-40B4-BE49-F238E27FC236}">
                <a16:creationId xmlns:a16="http://schemas.microsoft.com/office/drawing/2014/main" id="{F484A97F-84F3-4DB9-B915-A2AEF5FE6637}"/>
              </a:ext>
            </a:extLst>
          </p:cNvPr>
          <p:cNvCxnSpPr>
            <a:cxnSpLocks/>
          </p:cNvCxnSpPr>
          <p:nvPr/>
        </p:nvCxnSpPr>
        <p:spPr>
          <a:xfrm rot="16200000" flipH="1">
            <a:off x="4479297" y="5176799"/>
            <a:ext cx="543207" cy="358112"/>
          </a:xfrm>
          <a:prstGeom prst="bentConnector3">
            <a:avLst>
              <a:gd name="adj1" fmla="val 55153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F9DEEBE-D2D1-46DE-A006-5BC74313B054}"/>
              </a:ext>
            </a:extLst>
          </p:cNvPr>
          <p:cNvCxnSpPr>
            <a:cxnSpLocks/>
          </p:cNvCxnSpPr>
          <p:nvPr/>
        </p:nvCxnSpPr>
        <p:spPr>
          <a:xfrm>
            <a:off x="6012025" y="1926654"/>
            <a:ext cx="0" cy="4333574"/>
          </a:xfrm>
          <a:prstGeom prst="line">
            <a:avLst/>
          </a:prstGeom>
          <a:ln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EBF5EE9F-6218-479D-8BEE-671C5F0204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6261" y="5678006"/>
            <a:ext cx="2370873" cy="36933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1256533-D69E-4ECC-BE90-528171D2DE60}"/>
              </a:ext>
            </a:extLst>
          </p:cNvPr>
          <p:cNvSpPr txBox="1"/>
          <p:nvPr/>
        </p:nvSpPr>
        <p:spPr>
          <a:xfrm>
            <a:off x="1071243" y="5171189"/>
            <a:ext cx="374334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Glazing type and layers in case 1.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24695E6-6867-4564-B426-98DF553D0A7F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6304616" y="1857491"/>
            <a:ext cx="4546885" cy="3329920"/>
          </a:xfrm>
          <a:prstGeom prst="rect">
            <a:avLst/>
          </a:prstGeom>
        </p:spPr>
      </p:pic>
      <p:cxnSp>
        <p:nvCxnSpPr>
          <p:cNvPr id="15" name="Connector: Elbow 14">
            <a:extLst>
              <a:ext uri="{FF2B5EF4-FFF2-40B4-BE49-F238E27FC236}">
                <a16:creationId xmlns:a16="http://schemas.microsoft.com/office/drawing/2014/main" id="{A4398217-5181-473F-8569-90306A810D30}"/>
              </a:ext>
            </a:extLst>
          </p:cNvPr>
          <p:cNvCxnSpPr>
            <a:cxnSpLocks/>
          </p:cNvCxnSpPr>
          <p:nvPr/>
        </p:nvCxnSpPr>
        <p:spPr>
          <a:xfrm rot="16200000" flipH="1">
            <a:off x="10001009" y="5061461"/>
            <a:ext cx="543207" cy="358112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10776277-6EEC-4D43-A7E3-44EED5C6996A}"/>
              </a:ext>
            </a:extLst>
          </p:cNvPr>
          <p:cNvSpPr txBox="1"/>
          <p:nvPr/>
        </p:nvSpPr>
        <p:spPr>
          <a:xfrm>
            <a:off x="6272616" y="5187411"/>
            <a:ext cx="362784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Glazing type and layers in case 2.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864F9251-CC24-497C-8713-1F9D2898AED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30659" y="5629353"/>
            <a:ext cx="2466975" cy="285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554179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EF170C-2B0E-4F11-8238-524D13D20E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Shading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ED5DF4-EDC6-4DCF-BD6B-865F7A78AB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8BDA-C7C1-443C-B980-065E9443F225}" type="slidenum">
              <a:rPr lang="en-US" smtClean="0"/>
              <a:t>38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9FAAF06-A98D-446E-AD85-C2599EFD18C1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7505934" y="2004832"/>
            <a:ext cx="4064025" cy="244587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B7B13F0-52D4-4695-B109-349A8DCBA209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1202015" y="2574572"/>
            <a:ext cx="5402580" cy="3048000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18D8DDA4-1FE8-45E7-80EB-9E9141414575}"/>
              </a:ext>
            </a:extLst>
          </p:cNvPr>
          <p:cNvSpPr/>
          <p:nvPr/>
        </p:nvSpPr>
        <p:spPr>
          <a:xfrm>
            <a:off x="2435290" y="3293706"/>
            <a:ext cx="3060441" cy="1063690"/>
          </a:xfrm>
          <a:prstGeom prst="ellipse">
            <a:avLst/>
          </a:prstGeom>
          <a:noFill/>
          <a:ln w="571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endParaRPr lang="en-US" b="1">
              <a:ln/>
              <a:solidFill>
                <a:schemeClr val="accent3"/>
              </a:solidFill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0D37C9AD-25D2-439C-BC95-CA9FCDBEF361}"/>
              </a:ext>
            </a:extLst>
          </p:cNvPr>
          <p:cNvCxnSpPr>
            <a:cxnSpLocks/>
            <a:stCxn id="11" idx="6"/>
          </p:cNvCxnSpPr>
          <p:nvPr/>
        </p:nvCxnSpPr>
        <p:spPr>
          <a:xfrm flipV="1">
            <a:off x="5495731" y="3293707"/>
            <a:ext cx="1819469" cy="53184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54ECC572-03B5-4B26-A671-8E4F4BD92850}"/>
              </a:ext>
            </a:extLst>
          </p:cNvPr>
          <p:cNvSpPr txBox="1"/>
          <p:nvPr/>
        </p:nvSpPr>
        <p:spPr>
          <a:xfrm>
            <a:off x="3133529" y="5622572"/>
            <a:ext cx="15395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3D view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9F261D0-6501-4291-AFAF-48E647757646}"/>
              </a:ext>
            </a:extLst>
          </p:cNvPr>
          <p:cNvSpPr txBox="1"/>
          <p:nvPr/>
        </p:nvSpPr>
        <p:spPr>
          <a:xfrm>
            <a:off x="9077210" y="4450702"/>
            <a:ext cx="19127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Shading</a:t>
            </a:r>
          </a:p>
        </p:txBody>
      </p:sp>
    </p:spTree>
    <p:extLst>
      <p:ext uri="{BB962C8B-B14F-4D97-AF65-F5344CB8AC3E}">
        <p14:creationId xmlns:p14="http://schemas.microsoft.com/office/powerpoint/2010/main" val="369156565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9EA0DC-56DC-46D7-9646-4E7AF157FD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Temperature and heat loss in the art gallery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75507F-31D2-4310-86B0-02B2EE443B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8BDA-C7C1-443C-B980-065E9443F225}" type="slidenum">
              <a:rPr lang="en-US" smtClean="0"/>
              <a:t>39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20BA4D-9D99-4C8C-8426-EFF9070CC01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15077" y="1808839"/>
            <a:ext cx="5716553" cy="4172083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FA384A5-E4E7-49C8-A445-13D1E583E676}"/>
              </a:ext>
            </a:extLst>
          </p:cNvPr>
          <p:cNvCxnSpPr>
            <a:cxnSpLocks/>
          </p:cNvCxnSpPr>
          <p:nvPr/>
        </p:nvCxnSpPr>
        <p:spPr>
          <a:xfrm>
            <a:off x="6071118" y="1848736"/>
            <a:ext cx="0" cy="4333574"/>
          </a:xfrm>
          <a:prstGeom prst="line">
            <a:avLst/>
          </a:prstGeom>
          <a:ln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149D5485-F940-4509-AAEB-66395444E92E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6192419" y="1848736"/>
            <a:ext cx="5557934" cy="413218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CE98D5F-7817-42BB-B1AA-64DD1F260686}"/>
              </a:ext>
            </a:extLst>
          </p:cNvPr>
          <p:cNvSpPr txBox="1"/>
          <p:nvPr/>
        </p:nvSpPr>
        <p:spPr>
          <a:xfrm>
            <a:off x="2953144" y="5970485"/>
            <a:ext cx="29982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Case 1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C1650CC-76A5-4F22-A15D-E3989EB6CC97}"/>
              </a:ext>
            </a:extLst>
          </p:cNvPr>
          <p:cNvSpPr txBox="1"/>
          <p:nvPr/>
        </p:nvSpPr>
        <p:spPr>
          <a:xfrm>
            <a:off x="8497855" y="5980922"/>
            <a:ext cx="240963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Case 2</a:t>
            </a:r>
          </a:p>
        </p:txBody>
      </p:sp>
    </p:spTree>
    <p:extLst>
      <p:ext uri="{BB962C8B-B14F-4D97-AF65-F5344CB8AC3E}">
        <p14:creationId xmlns:p14="http://schemas.microsoft.com/office/powerpoint/2010/main" val="38039319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24D744-1FBA-42B5-90D4-B7FAD82B61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location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2335BB5-060B-45A7-AE15-6A7BEBAA221E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218305" y="2052736"/>
            <a:ext cx="4350385" cy="3633157"/>
          </a:xfrm>
          <a:prstGeom prst="rect">
            <a:avLst/>
          </a:prstGeom>
        </p:spPr>
      </p:pic>
      <p:sp>
        <p:nvSpPr>
          <p:cNvPr id="6" name="Arrow: Right 5">
            <a:extLst>
              <a:ext uri="{FF2B5EF4-FFF2-40B4-BE49-F238E27FC236}">
                <a16:creationId xmlns:a16="http://schemas.microsoft.com/office/drawing/2014/main" id="{CAE2E6B4-2233-4F7D-9D14-E0E31572BDC9}"/>
              </a:ext>
            </a:extLst>
          </p:cNvPr>
          <p:cNvSpPr/>
          <p:nvPr/>
        </p:nvSpPr>
        <p:spPr>
          <a:xfrm>
            <a:off x="5691673" y="3816221"/>
            <a:ext cx="873970" cy="58782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12290AB-C231-4C9A-9138-E824F656BFBD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6623309" y="2198473"/>
            <a:ext cx="4350385" cy="3487420"/>
          </a:xfrm>
          <a:prstGeom prst="rect">
            <a:avLst/>
          </a:prstGeom>
        </p:spPr>
      </p:pic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46A877B6-781A-4504-AA56-C2F1EAB9A6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8BDA-C7C1-443C-B980-065E9443F225}" type="slidenum">
              <a:rPr lang="en-US" smtClean="0"/>
              <a:t>4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0287B82-9873-4E2B-8465-9C0D418C4EB9}"/>
              </a:ext>
            </a:extLst>
          </p:cNvPr>
          <p:cNvSpPr txBox="1"/>
          <p:nvPr/>
        </p:nvSpPr>
        <p:spPr>
          <a:xfrm>
            <a:off x="2164702" y="5770436"/>
            <a:ext cx="26125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Project location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C337ACE-38AF-427D-85C3-006CFF380BFD}"/>
              </a:ext>
            </a:extLst>
          </p:cNvPr>
          <p:cNvSpPr txBox="1"/>
          <p:nvPr/>
        </p:nvSpPr>
        <p:spPr>
          <a:xfrm>
            <a:off x="7943898" y="5770436"/>
            <a:ext cx="26125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Contour line</a:t>
            </a:r>
          </a:p>
        </p:txBody>
      </p:sp>
    </p:spTree>
    <p:extLst>
      <p:ext uri="{BB962C8B-B14F-4D97-AF65-F5344CB8AC3E}">
        <p14:creationId xmlns:p14="http://schemas.microsoft.com/office/powerpoint/2010/main" val="319118646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809688-EEE1-40F4-B293-B1F17DD673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Heating and cooling loads for the art gallery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23F897-7854-4C57-8A11-EC219C5B9D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8BDA-C7C1-443C-B980-065E9443F225}" type="slidenum">
              <a:rPr lang="en-US" smtClean="0"/>
              <a:t>40</a:t>
            </a:fld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B284409-6B46-432E-8E18-CD4E9194804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079251" y="2708939"/>
            <a:ext cx="6400800" cy="66294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4454937A-A1EA-4532-BBB0-49D5DF045AB3}"/>
              </a:ext>
            </a:extLst>
          </p:cNvPr>
          <p:cNvSpPr/>
          <p:nvPr/>
        </p:nvSpPr>
        <p:spPr>
          <a:xfrm>
            <a:off x="5364128" y="2698458"/>
            <a:ext cx="998376" cy="673421"/>
          </a:xfrm>
          <a:prstGeom prst="rect">
            <a:avLst/>
          </a:prstGeom>
          <a:noFill/>
          <a:ln w="5715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159176B-D784-4621-A9D3-CB4D41040753}"/>
              </a:ext>
            </a:extLst>
          </p:cNvPr>
          <p:cNvSpPr txBox="1"/>
          <p:nvPr/>
        </p:nvSpPr>
        <p:spPr>
          <a:xfrm>
            <a:off x="1097280" y="3658506"/>
            <a:ext cx="609755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Heating load in case 2 (after modification).</a:t>
            </a:r>
            <a:endParaRPr lang="en-US" sz="2000" dirty="0"/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4B65E38B-0C52-43EE-A745-B8111319CEDD}"/>
              </a:ext>
            </a:extLst>
          </p:cNvPr>
          <p:cNvCxnSpPr>
            <a:cxnSpLocks/>
          </p:cNvCxnSpPr>
          <p:nvPr/>
        </p:nvCxnSpPr>
        <p:spPr>
          <a:xfrm flipH="1">
            <a:off x="1013109" y="4163553"/>
            <a:ext cx="9927772" cy="0"/>
          </a:xfrm>
          <a:prstGeom prst="line">
            <a:avLst/>
          </a:prstGeom>
          <a:ln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39" name="Speech Bubble: Oval 38">
            <a:extLst>
              <a:ext uri="{FF2B5EF4-FFF2-40B4-BE49-F238E27FC236}">
                <a16:creationId xmlns:a16="http://schemas.microsoft.com/office/drawing/2014/main" id="{84C240B0-029C-4BA5-A3A4-72FFF7A2CE00}"/>
              </a:ext>
            </a:extLst>
          </p:cNvPr>
          <p:cNvSpPr/>
          <p:nvPr/>
        </p:nvSpPr>
        <p:spPr>
          <a:xfrm rot="1310797">
            <a:off x="7620664" y="1872080"/>
            <a:ext cx="1286276" cy="870300"/>
          </a:xfrm>
          <a:prstGeom prst="wedgeEllipseCallou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Saving 48 %</a:t>
            </a:r>
          </a:p>
        </p:txBody>
      </p:sp>
      <p:sp>
        <p:nvSpPr>
          <p:cNvPr id="45" name="Speech Bubble: Oval 44">
            <a:extLst>
              <a:ext uri="{FF2B5EF4-FFF2-40B4-BE49-F238E27FC236}">
                <a16:creationId xmlns:a16="http://schemas.microsoft.com/office/drawing/2014/main" id="{D78712CC-E51C-407A-93B4-C49DE13A5FF3}"/>
              </a:ext>
            </a:extLst>
          </p:cNvPr>
          <p:cNvSpPr/>
          <p:nvPr/>
        </p:nvSpPr>
        <p:spPr>
          <a:xfrm rot="1310797">
            <a:off x="7620664" y="4371629"/>
            <a:ext cx="1286276" cy="870300"/>
          </a:xfrm>
          <a:prstGeom prst="wedgeEllipseCallou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Saving</a:t>
            </a:r>
          </a:p>
          <a:p>
            <a:pPr algn="ctr"/>
            <a:r>
              <a:rPr lang="en-US" sz="2000" dirty="0"/>
              <a:t>64 %</a:t>
            </a:r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80468B5F-8577-4DE6-A53E-73EC5625CA4C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1097280" y="5021157"/>
            <a:ext cx="6181725" cy="581025"/>
          </a:xfrm>
          <a:prstGeom prst="rect">
            <a:avLst/>
          </a:prstGeom>
        </p:spPr>
      </p:pic>
      <p:sp>
        <p:nvSpPr>
          <p:cNvPr id="53" name="TextBox 52">
            <a:extLst>
              <a:ext uri="{FF2B5EF4-FFF2-40B4-BE49-F238E27FC236}">
                <a16:creationId xmlns:a16="http://schemas.microsoft.com/office/drawing/2014/main" id="{559BE0C1-66FE-4793-A08A-01F6075D13CB}"/>
              </a:ext>
            </a:extLst>
          </p:cNvPr>
          <p:cNvSpPr txBox="1"/>
          <p:nvPr/>
        </p:nvSpPr>
        <p:spPr>
          <a:xfrm>
            <a:off x="1079251" y="5773843"/>
            <a:ext cx="473372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Cooling load in case 2 (after modification).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C423A4D1-0104-4616-83D4-4B8EB7FC59E0}"/>
              </a:ext>
            </a:extLst>
          </p:cNvPr>
          <p:cNvSpPr/>
          <p:nvPr/>
        </p:nvSpPr>
        <p:spPr>
          <a:xfrm>
            <a:off x="3454463" y="5057101"/>
            <a:ext cx="1232616" cy="545082"/>
          </a:xfrm>
          <a:prstGeom prst="rect">
            <a:avLst/>
          </a:prstGeom>
          <a:noFill/>
          <a:ln w="5715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248076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88FCF8-A698-4FD4-8D0A-D11095E6D4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Energy consumption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0CFF41-A886-4A5B-B237-4FA2EFC626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8BDA-C7C1-443C-B980-065E9443F225}" type="slidenum">
              <a:rPr lang="en-US" smtClean="0"/>
              <a:t>41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21CE49F-1952-440E-A7FA-78DA084D7A9F}"/>
              </a:ext>
            </a:extLst>
          </p:cNvPr>
          <p:cNvPicPr/>
          <p:nvPr/>
        </p:nvPicPr>
        <p:blipFill rotWithShape="1">
          <a:blip r:embed="rId2"/>
          <a:srcRect b="36739"/>
          <a:stretch/>
        </p:blipFill>
        <p:spPr>
          <a:xfrm>
            <a:off x="452067" y="1751436"/>
            <a:ext cx="7344126" cy="35005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E9296CF-795E-4D48-8D0F-16FC140A6F4D}"/>
              </a:ext>
            </a:extLst>
          </p:cNvPr>
          <p:cNvPicPr/>
          <p:nvPr/>
        </p:nvPicPr>
        <p:blipFill rotWithShape="1">
          <a:blip r:embed="rId3"/>
          <a:srcRect b="56063"/>
          <a:stretch/>
        </p:blipFill>
        <p:spPr bwMode="auto">
          <a:xfrm>
            <a:off x="0" y="5762975"/>
            <a:ext cx="6400800" cy="46482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A644A08-E344-4619-87BE-3631D1AAA36A}"/>
              </a:ext>
            </a:extLst>
          </p:cNvPr>
          <p:cNvPicPr/>
          <p:nvPr/>
        </p:nvPicPr>
        <p:blipFill rotWithShape="1">
          <a:blip r:embed="rId4"/>
          <a:srcRect b="58699"/>
          <a:stretch/>
        </p:blipFill>
        <p:spPr bwMode="auto">
          <a:xfrm>
            <a:off x="5724333" y="5397764"/>
            <a:ext cx="6400800" cy="41148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13" name="Connector: Elbow 12">
            <a:extLst>
              <a:ext uri="{FF2B5EF4-FFF2-40B4-BE49-F238E27FC236}">
                <a16:creationId xmlns:a16="http://schemas.microsoft.com/office/drawing/2014/main" id="{7059A1A9-B09A-475C-A0F0-54ED519A1DA2}"/>
              </a:ext>
            </a:extLst>
          </p:cNvPr>
          <p:cNvCxnSpPr>
            <a:cxnSpLocks/>
          </p:cNvCxnSpPr>
          <p:nvPr/>
        </p:nvCxnSpPr>
        <p:spPr>
          <a:xfrm rot="5400000">
            <a:off x="2308474" y="5329847"/>
            <a:ext cx="522433" cy="394762"/>
          </a:xfrm>
          <a:prstGeom prst="bentConnector3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5" name="Connector: Elbow 14">
            <a:extLst>
              <a:ext uri="{FF2B5EF4-FFF2-40B4-BE49-F238E27FC236}">
                <a16:creationId xmlns:a16="http://schemas.microsoft.com/office/drawing/2014/main" id="{BD7E1106-5172-4F7E-B12C-775E282D934E}"/>
              </a:ext>
            </a:extLst>
          </p:cNvPr>
          <p:cNvCxnSpPr>
            <a:cxnSpLocks/>
          </p:cNvCxnSpPr>
          <p:nvPr/>
        </p:nvCxnSpPr>
        <p:spPr>
          <a:xfrm rot="16200000" flipH="1">
            <a:off x="5344310" y="5251120"/>
            <a:ext cx="430364" cy="301689"/>
          </a:xfrm>
          <a:prstGeom prst="bentConnector2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26" name="Speech Bubble: Oval 25">
            <a:extLst>
              <a:ext uri="{FF2B5EF4-FFF2-40B4-BE49-F238E27FC236}">
                <a16:creationId xmlns:a16="http://schemas.microsoft.com/office/drawing/2014/main" id="{DE22F8AC-3A3F-4F03-83F9-C1DC3EBCB769}"/>
              </a:ext>
            </a:extLst>
          </p:cNvPr>
          <p:cNvSpPr/>
          <p:nvPr/>
        </p:nvSpPr>
        <p:spPr>
          <a:xfrm rot="987977">
            <a:off x="8995388" y="2695130"/>
            <a:ext cx="1810138" cy="1450757"/>
          </a:xfrm>
          <a:prstGeom prst="wedgeEllipseCallou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Art gallery area = 1570 m2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CBC2D23-2A96-4E0E-A2AB-FE596C5CD5C1}"/>
              </a:ext>
            </a:extLst>
          </p:cNvPr>
          <p:cNvSpPr txBox="1"/>
          <p:nvPr/>
        </p:nvSpPr>
        <p:spPr>
          <a:xfrm>
            <a:off x="6181997" y="1186170"/>
            <a:ext cx="16141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(Saving 51%)</a:t>
            </a:r>
          </a:p>
        </p:txBody>
      </p:sp>
    </p:spTree>
    <p:extLst>
      <p:ext uri="{BB962C8B-B14F-4D97-AF65-F5344CB8AC3E}">
        <p14:creationId xmlns:p14="http://schemas.microsoft.com/office/powerpoint/2010/main" val="217987473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DB390-1A0F-48CE-90C2-78E70D4984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Structural aspects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2BF5A6-8F8C-4C04-BE9B-96F11A25A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8BDA-C7C1-443C-B980-065E9443F225}" type="slidenum">
              <a:rPr lang="en-US" smtClean="0"/>
              <a:t>42</a:t>
            </a:fld>
            <a:endParaRPr lang="en-US"/>
          </a:p>
        </p:txBody>
      </p:sp>
      <p:sp>
        <p:nvSpPr>
          <p:cNvPr id="7" name="Google Shape;153;p16">
            <a:extLst>
              <a:ext uri="{FF2B5EF4-FFF2-40B4-BE49-F238E27FC236}">
                <a16:creationId xmlns:a16="http://schemas.microsoft.com/office/drawing/2014/main" id="{9B2CDB14-61A6-4438-B3D9-0A2255B15781}"/>
              </a:ext>
            </a:extLst>
          </p:cNvPr>
          <p:cNvSpPr/>
          <p:nvPr/>
        </p:nvSpPr>
        <p:spPr>
          <a:xfrm>
            <a:off x="0" y="804400"/>
            <a:ext cx="1197367" cy="108574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600"/>
              <a:buFont typeface="Montserrat ExtraBold"/>
              <a:buNone/>
              <a:tabLst/>
              <a:defRPr/>
            </a:pPr>
            <a:r>
              <a:rPr lang="en" sz="3600" kern="0" dirty="0">
                <a:solidFill>
                  <a:srgbClr val="434343"/>
                </a:solidFill>
                <a:latin typeface="Montserrat ExtraBold"/>
                <a:sym typeface="Montserrat ExtraBold"/>
              </a:rPr>
              <a:t>05</a:t>
            </a:r>
            <a:endParaRPr kumimoji="0" lang="en" sz="3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ontserrat ExtraBold"/>
              <a:ea typeface="+mn-ea"/>
              <a:cs typeface="+mn-cs"/>
              <a:sym typeface="Montserrat ExtraBold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2680838-AC0A-4F0B-9B98-EE5184C356E1}"/>
              </a:ext>
            </a:extLst>
          </p:cNvPr>
          <p:cNvSpPr txBox="1"/>
          <p:nvPr/>
        </p:nvSpPr>
        <p:spPr>
          <a:xfrm>
            <a:off x="1197367" y="2021727"/>
            <a:ext cx="6043188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defTabSz="914400">
              <a:buFont typeface="Arial" panose="020B0604020202090204" pitchFamily="34" charset="0"/>
              <a:buChar char="•"/>
              <a:defRPr/>
            </a:pPr>
            <a:r>
              <a:rPr kumimoji="0" lang="en-US" sz="32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Codes</a:t>
            </a:r>
          </a:p>
          <a:p>
            <a:pPr marL="457200" indent="-457200" defTabSz="914400">
              <a:buFont typeface="Arial" panose="020B0604020202090204" pitchFamily="34" charset="0"/>
              <a:buChar char="•"/>
              <a:defRPr/>
            </a:pPr>
            <a:r>
              <a:rPr kumimoji="0" lang="en-US" sz="3200" i="0" u="none" strike="noStrike" kern="1200" normalizeH="0" baseline="0" noProof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n-ea"/>
                <a:cs typeface="+mn-cs"/>
              </a:rPr>
              <a:t>Construction material</a:t>
            </a:r>
          </a:p>
          <a:p>
            <a:pPr marL="457200" indent="-457200" defTabSz="914400">
              <a:buFont typeface="Arial" panose="020B0604020202090204" pitchFamily="34" charset="0"/>
              <a:buChar char="•"/>
              <a:defRPr/>
            </a:pPr>
            <a:r>
              <a:rPr lang="en-US" sz="3200" dirty="0">
                <a:solidFill>
                  <a:srgbClr val="000000"/>
                </a:solidFill>
                <a:latin typeface="+mj-lt"/>
              </a:rPr>
              <a:t>Structural element dimensions</a:t>
            </a:r>
          </a:p>
          <a:p>
            <a:pPr marL="457200" indent="-457200" defTabSz="914400">
              <a:buFont typeface="Arial" panose="020B0604020202090204" pitchFamily="34" charset="0"/>
              <a:buChar char="•"/>
              <a:defRPr/>
            </a:pPr>
            <a:r>
              <a:rPr lang="en-US" sz="32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</a:rPr>
              <a:t>Structural grid</a:t>
            </a:r>
          </a:p>
          <a:p>
            <a:pPr marL="457200" indent="-457200" defTabSz="914400">
              <a:buFont typeface="Arial" panose="020B0604020202090204" pitchFamily="34" charset="0"/>
              <a:buChar char="•"/>
              <a:defRPr/>
            </a:pPr>
            <a:r>
              <a:rPr lang="en-US" sz="3200" dirty="0">
                <a:solidFill>
                  <a:srgbClr val="000000"/>
                </a:solidFill>
                <a:latin typeface="+mj-lt"/>
              </a:rPr>
              <a:t>Loads</a:t>
            </a:r>
          </a:p>
          <a:p>
            <a:pPr marL="457200" indent="-457200" defTabSz="914400">
              <a:buFont typeface="Arial" panose="020B0604020202090204" pitchFamily="34" charset="0"/>
              <a:buChar char="•"/>
              <a:defRPr/>
            </a:pPr>
            <a:r>
              <a:rPr lang="en-US" sz="32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</a:rPr>
              <a:t>Checks</a:t>
            </a:r>
          </a:p>
          <a:p>
            <a:pPr marL="457200" indent="-457200" defTabSz="914400">
              <a:buFont typeface="Arial" panose="020B0604020202090204" pitchFamily="34" charset="0"/>
              <a:buChar char="•"/>
              <a:defRPr/>
            </a:pPr>
            <a:r>
              <a:rPr lang="en-US" sz="3200" dirty="0">
                <a:solidFill>
                  <a:srgbClr val="000000"/>
                </a:solidFill>
                <a:latin typeface="+mj-lt"/>
              </a:rPr>
              <a:t>Seismic data</a:t>
            </a:r>
          </a:p>
          <a:p>
            <a:pPr marL="457200" indent="-457200" defTabSz="914400">
              <a:buFont typeface="Arial" panose="020B0604020202090204" pitchFamily="34" charset="0"/>
              <a:buChar char="•"/>
              <a:defRPr/>
            </a:pPr>
            <a:r>
              <a:rPr lang="en-US" sz="32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</a:rPr>
              <a:t>Structural detailing</a:t>
            </a:r>
          </a:p>
          <a:p>
            <a:pPr marL="457200" indent="-457200" defTabSz="914400">
              <a:buFont typeface="Arial" panose="020B0604020202090204" pitchFamily="34" charset="0"/>
              <a:buChar char="•"/>
              <a:defRPr/>
            </a:pPr>
            <a:endParaRPr lang="en-US" sz="3200" dirty="0">
              <a:solidFill>
                <a:srgbClr val="000000"/>
              </a:solidFill>
              <a:latin typeface="+mj-lt"/>
            </a:endParaRPr>
          </a:p>
          <a:p>
            <a:pPr marL="457200" indent="-457200" defTabSz="914400">
              <a:buFont typeface="Arial" panose="020B0604020202090204" pitchFamily="34" charset="0"/>
              <a:buChar char="•"/>
              <a:defRPr/>
            </a:pPr>
            <a:endParaRPr lang="en-US" sz="3200" dirty="0">
              <a:solidFill>
                <a:srgbClr val="00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5114334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B6EF25-79AC-490D-9584-1C0744BC16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Codes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079C5D-7FCD-4FC6-A9FD-04FFEE0AD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8BDA-C7C1-443C-B980-065E9443F225}" type="slidenum">
              <a:rPr lang="en-US" smtClean="0"/>
              <a:t>43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B1F15E4-873F-4985-9A3F-4370F768EAB8}"/>
              </a:ext>
            </a:extLst>
          </p:cNvPr>
          <p:cNvSpPr txBox="1"/>
          <p:nvPr/>
        </p:nvSpPr>
        <p:spPr>
          <a:xfrm>
            <a:off x="1097280" y="2255157"/>
            <a:ext cx="9157063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defTabSz="914400">
              <a:buFont typeface="Arial" panose="020B0604020202090204" pitchFamily="34" charset="0"/>
              <a:buChar char="•"/>
              <a:defRPr/>
            </a:pPr>
            <a:r>
              <a:rPr lang="en-US" sz="3200" dirty="0">
                <a:solidFill>
                  <a:srgbClr val="000000"/>
                </a:solidFill>
                <a:latin typeface="+mj-lt"/>
              </a:rPr>
              <a:t>ACI-2019 </a:t>
            </a:r>
            <a:r>
              <a:rPr lang="en-US" sz="2400" dirty="0">
                <a:solidFill>
                  <a:srgbClr val="000000"/>
                </a:solidFill>
                <a:latin typeface="+mj-lt"/>
              </a:rPr>
              <a:t>for reinforced concrete structural design.</a:t>
            </a:r>
          </a:p>
          <a:p>
            <a:pPr marL="457200" indent="-457200" defTabSz="914400">
              <a:buFont typeface="Arial" panose="020B0604020202090204" pitchFamily="34" charset="0"/>
              <a:buChar char="•"/>
              <a:defRPr/>
            </a:pPr>
            <a:endParaRPr lang="en-US" sz="2400" dirty="0">
              <a:solidFill>
                <a:srgbClr val="000000"/>
              </a:solidFill>
              <a:latin typeface="+mj-lt"/>
            </a:endParaRPr>
          </a:p>
          <a:p>
            <a:pPr marL="457200" indent="-457200" defTabSz="914400">
              <a:buFont typeface="Arial" panose="020B0604020202090204" pitchFamily="34" charset="0"/>
              <a:buChar char="•"/>
              <a:defRPr/>
            </a:pPr>
            <a:r>
              <a:rPr lang="en-US" sz="3200" dirty="0">
                <a:solidFill>
                  <a:srgbClr val="000000"/>
                </a:solidFill>
                <a:latin typeface="+mj-lt"/>
              </a:rPr>
              <a:t>ASCE 7-2010</a:t>
            </a:r>
            <a:r>
              <a:rPr lang="en-US" sz="2400" dirty="0">
                <a:solidFill>
                  <a:srgbClr val="000000"/>
                </a:solidFill>
                <a:latin typeface="+mj-lt"/>
              </a:rPr>
              <a:t> for loads. </a:t>
            </a:r>
          </a:p>
          <a:p>
            <a:pPr marL="457200" indent="-457200" defTabSz="914400">
              <a:buFont typeface="Arial" panose="020B0604020202090204" pitchFamily="34" charset="0"/>
              <a:buChar char="•"/>
              <a:defRPr/>
            </a:pPr>
            <a:endParaRPr lang="en-US" sz="2400" dirty="0">
              <a:solidFill>
                <a:srgbClr val="000000"/>
              </a:solidFill>
              <a:latin typeface="+mj-lt"/>
            </a:endParaRPr>
          </a:p>
          <a:p>
            <a:pPr marL="457200" indent="-457200" defTabSz="914400">
              <a:buFont typeface="Arial" panose="020B0604020202090204" pitchFamily="34" charset="0"/>
              <a:buChar char="•"/>
              <a:defRPr/>
            </a:pPr>
            <a:r>
              <a:rPr lang="en-US" sz="3200" dirty="0">
                <a:solidFill>
                  <a:srgbClr val="000000"/>
                </a:solidFill>
                <a:latin typeface="+mj-lt"/>
              </a:rPr>
              <a:t>UBC-97 </a:t>
            </a:r>
            <a:r>
              <a:rPr lang="en-US" sz="2400" dirty="0">
                <a:solidFill>
                  <a:srgbClr val="000000"/>
                </a:solidFill>
                <a:latin typeface="+mj-lt"/>
              </a:rPr>
              <a:t>for seismic design.</a:t>
            </a:r>
            <a:endParaRPr lang="en-US" sz="3200" dirty="0">
              <a:solidFill>
                <a:srgbClr val="000000"/>
              </a:solidFill>
              <a:latin typeface="+mj-lt"/>
            </a:endParaRPr>
          </a:p>
          <a:p>
            <a:pPr marL="457200" indent="-457200" defTabSz="914400">
              <a:buFont typeface="Arial" panose="020B0604020202090204" pitchFamily="34" charset="0"/>
              <a:buChar char="•"/>
              <a:defRPr/>
            </a:pPr>
            <a:endParaRPr lang="en-US" sz="3200" dirty="0">
              <a:solidFill>
                <a:srgbClr val="00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8167004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DA0CB5-650C-490F-9938-1F7719255C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Construction material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4958C3-0A40-49E5-9D96-DC7DEFD1A9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6A38BDA-C7C1-443C-B980-065E9443F225}" type="slidenum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44</a:t>
            </a:fld>
            <a:endParaRPr kumimoji="0" lang="en-US" sz="10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BC40014-F954-4037-BBB1-C11DB68C113A}"/>
              </a:ext>
            </a:extLst>
          </p:cNvPr>
          <p:cNvSpPr txBox="1"/>
          <p:nvPr/>
        </p:nvSpPr>
        <p:spPr>
          <a:xfrm>
            <a:off x="1449297" y="2110171"/>
            <a:ext cx="609755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Reinforced Concrete</a:t>
            </a:r>
          </a:p>
        </p:txBody>
      </p:sp>
      <p:sp>
        <p:nvSpPr>
          <p:cNvPr id="35" name="Arrow: Chevron 34">
            <a:extLst>
              <a:ext uri="{FF2B5EF4-FFF2-40B4-BE49-F238E27FC236}">
                <a16:creationId xmlns:a16="http://schemas.microsoft.com/office/drawing/2014/main" id="{9397F56C-A6EF-40C0-95E6-C4D867511DC5}"/>
              </a:ext>
            </a:extLst>
          </p:cNvPr>
          <p:cNvSpPr/>
          <p:nvPr/>
        </p:nvSpPr>
        <p:spPr>
          <a:xfrm>
            <a:off x="4790216" y="2172878"/>
            <a:ext cx="484632" cy="484632"/>
          </a:xfrm>
          <a:prstGeom prst="chevron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6" name="Arrow: Chevron 35">
            <a:extLst>
              <a:ext uri="{FF2B5EF4-FFF2-40B4-BE49-F238E27FC236}">
                <a16:creationId xmlns:a16="http://schemas.microsoft.com/office/drawing/2014/main" id="{3ABDCB8E-27B1-42E8-8D3D-06EBCA48E6B5}"/>
              </a:ext>
            </a:extLst>
          </p:cNvPr>
          <p:cNvSpPr/>
          <p:nvPr/>
        </p:nvSpPr>
        <p:spPr>
          <a:xfrm rot="10800000">
            <a:off x="1097280" y="2172878"/>
            <a:ext cx="484632" cy="484632"/>
          </a:xfrm>
          <a:prstGeom prst="chevron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3" name="Table 6">
            <a:extLst>
              <a:ext uri="{FF2B5EF4-FFF2-40B4-BE49-F238E27FC236}">
                <a16:creationId xmlns:a16="http://schemas.microsoft.com/office/drawing/2014/main" id="{D36F310C-E9FA-41FA-BAB5-57F0F59B2E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354593"/>
              </p:ext>
            </p:extLst>
          </p:nvPr>
        </p:nvGraphicFramePr>
        <p:xfrm>
          <a:off x="1210848" y="2986052"/>
          <a:ext cx="8128000" cy="118872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932340473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114834354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dirty="0"/>
                        <a:t>Structural element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Compressive Strength (</a:t>
                      </a:r>
                      <a:r>
                        <a:rPr lang="en-US" sz="2000" dirty="0" err="1"/>
                        <a:t>f’c</a:t>
                      </a:r>
                      <a:r>
                        <a:rPr lang="en-US" sz="2000" dirty="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5845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/>
                        <a:t>Slabs and beams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Concrete 28 </a:t>
                      </a:r>
                      <a:r>
                        <a:rPr lang="en-US" sz="2000" dirty="0" err="1"/>
                        <a:t>Mpa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52028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/>
                        <a:t>Columns and shear walls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Concrete 40 </a:t>
                      </a:r>
                      <a:r>
                        <a:rPr lang="en-US" sz="2000" dirty="0" err="1"/>
                        <a:t>Mpa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616575"/>
                  </a:ext>
                </a:extLst>
              </a:tr>
            </a:tbl>
          </a:graphicData>
        </a:graphic>
      </p:graphicFrame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16C0DF0A-F0F4-40A6-8B8B-93FB8C60D1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8204318"/>
              </p:ext>
            </p:extLst>
          </p:nvPr>
        </p:nvGraphicFramePr>
        <p:xfrm>
          <a:off x="1210848" y="4605584"/>
          <a:ext cx="8128000" cy="7924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4254666517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375962019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dirty="0"/>
                        <a:t>element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Yield Stress (</a:t>
                      </a:r>
                      <a:r>
                        <a:rPr lang="en-US" sz="2000" dirty="0" err="1"/>
                        <a:t>Fy</a:t>
                      </a:r>
                      <a:r>
                        <a:rPr lang="en-US" sz="2000" dirty="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39995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/>
                        <a:t>Steel bars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420 </a:t>
                      </a:r>
                      <a:r>
                        <a:rPr lang="en-US" sz="2000" dirty="0" err="1"/>
                        <a:t>Mpa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08731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2819371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2A2A35-72D9-4280-85ED-1D134C5D8C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Structural element dimensions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915945-E229-46B4-9496-99FF6D43F6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8BDA-C7C1-443C-B980-065E9443F225}" type="slidenum">
              <a:rPr lang="en-US" smtClean="0"/>
              <a:t>45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FA92AD2-67F2-45A3-9E63-CF39CD96F66F}"/>
              </a:ext>
            </a:extLst>
          </p:cNvPr>
          <p:cNvSpPr txBox="1"/>
          <p:nvPr/>
        </p:nvSpPr>
        <p:spPr>
          <a:xfrm>
            <a:off x="1097280" y="1871792"/>
            <a:ext cx="17205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400" dirty="0">
                <a:latin typeface="+mj-lt"/>
              </a:rPr>
              <a:t>Columns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195BFB4-D2A0-4022-AEA6-F651300F4EF0}"/>
              </a:ext>
            </a:extLst>
          </p:cNvPr>
          <p:cNvSpPr txBox="1"/>
          <p:nvPr/>
        </p:nvSpPr>
        <p:spPr>
          <a:xfrm>
            <a:off x="1097280" y="4194058"/>
            <a:ext cx="30977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400" dirty="0">
                <a:latin typeface="+mj-lt"/>
              </a:rPr>
              <a:t>Beams</a:t>
            </a:r>
          </a:p>
        </p:txBody>
      </p:sp>
      <p:graphicFrame>
        <p:nvGraphicFramePr>
          <p:cNvPr id="3" name="Table 8">
            <a:extLst>
              <a:ext uri="{FF2B5EF4-FFF2-40B4-BE49-F238E27FC236}">
                <a16:creationId xmlns:a16="http://schemas.microsoft.com/office/drawing/2014/main" id="{01BD87E2-32B2-4DF7-8427-C2BBAAC2CF3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0431272"/>
              </p:ext>
            </p:extLst>
          </p:nvPr>
        </p:nvGraphicFramePr>
        <p:xfrm>
          <a:off x="1518817" y="2306269"/>
          <a:ext cx="8128000" cy="19812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2391489761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396820117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dirty="0"/>
                        <a:t>Column No.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Column dimensions (m)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37403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/>
                        <a:t>C1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0.4 x 0.4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68903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/>
                        <a:t>C2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0.6 x 0.6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14794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/>
                        <a:t>C3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Diameter = 0.8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07272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0" dirty="0">
                          <a:solidFill>
                            <a:schemeClr val="tx1"/>
                          </a:solidFill>
                        </a:rPr>
                        <a:t>C4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0" dirty="0">
                          <a:solidFill>
                            <a:schemeClr val="tx1"/>
                          </a:solidFill>
                        </a:rPr>
                        <a:t>Diameter = 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2116193"/>
                  </a:ext>
                </a:extLst>
              </a:tr>
            </a:tbl>
          </a:graphicData>
        </a:graphic>
      </p:graphicFrame>
      <p:graphicFrame>
        <p:nvGraphicFramePr>
          <p:cNvPr id="11" name="Table 11">
            <a:extLst>
              <a:ext uri="{FF2B5EF4-FFF2-40B4-BE49-F238E27FC236}">
                <a16:creationId xmlns:a16="http://schemas.microsoft.com/office/drawing/2014/main" id="{7E4D9D80-6E7B-4C3E-8964-608F78057F8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7373133"/>
              </p:ext>
            </p:extLst>
          </p:nvPr>
        </p:nvGraphicFramePr>
        <p:xfrm>
          <a:off x="1518818" y="4655723"/>
          <a:ext cx="8127999" cy="15849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val="842578151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391857538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13125090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dirty="0"/>
                        <a:t>Beam No.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Width (m)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Depth (m)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49686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/>
                        <a:t>B1 (hidden)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0.5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557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/>
                        <a:t>B2 (drop)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0.35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0.7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42303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0" dirty="0">
                          <a:solidFill>
                            <a:schemeClr val="tx1"/>
                          </a:solidFill>
                        </a:rPr>
                        <a:t>B3 (around openings)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0" dirty="0">
                          <a:solidFill>
                            <a:schemeClr val="tx1"/>
                          </a:solidFill>
                        </a:rPr>
                        <a:t>0.3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0" dirty="0">
                          <a:solidFill>
                            <a:schemeClr val="tx1"/>
                          </a:solidFill>
                        </a:rPr>
                        <a:t>0.45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36202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0368356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16A5A5-D299-4E68-8F02-1BDA47472A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Slab section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2251E9-BD59-4D99-8428-96DFCA88A5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8BDA-C7C1-443C-B980-065E9443F225}" type="slidenum">
              <a:rPr lang="en-US" smtClean="0"/>
              <a:t>46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EE3C4C3-D501-402E-A84A-5C0E3CD63536}"/>
              </a:ext>
            </a:extLst>
          </p:cNvPr>
          <p:cNvSpPr txBox="1"/>
          <p:nvPr/>
        </p:nvSpPr>
        <p:spPr>
          <a:xfrm>
            <a:off x="1097280" y="2037914"/>
            <a:ext cx="22057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400" dirty="0">
                <a:latin typeface="+mj-lt"/>
              </a:rPr>
              <a:t>Slab section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4EC1210-F568-42B8-AF97-2A39D53131D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59" t="3477" r="1925" b="4427"/>
          <a:stretch/>
        </p:blipFill>
        <p:spPr>
          <a:xfrm>
            <a:off x="449147" y="2844510"/>
            <a:ext cx="7458237" cy="2050815"/>
          </a:xfrm>
          <a:prstGeom prst="rect">
            <a:avLst/>
          </a:prstGeom>
        </p:spPr>
      </p:pic>
      <p:sp>
        <p:nvSpPr>
          <p:cNvPr id="14" name="Arrow: Striped Right 13">
            <a:extLst>
              <a:ext uri="{FF2B5EF4-FFF2-40B4-BE49-F238E27FC236}">
                <a16:creationId xmlns:a16="http://schemas.microsoft.com/office/drawing/2014/main" id="{E2FAB877-A3E0-4571-8ECF-3595270AF0EC}"/>
              </a:ext>
            </a:extLst>
          </p:cNvPr>
          <p:cNvSpPr/>
          <p:nvPr/>
        </p:nvSpPr>
        <p:spPr>
          <a:xfrm rot="19303297">
            <a:off x="9030155" y="3414284"/>
            <a:ext cx="492198" cy="159504"/>
          </a:xfrm>
          <a:prstGeom prst="striped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15" name="Right Brace 14">
            <a:extLst>
              <a:ext uri="{FF2B5EF4-FFF2-40B4-BE49-F238E27FC236}">
                <a16:creationId xmlns:a16="http://schemas.microsoft.com/office/drawing/2014/main" id="{F7F7CE39-6546-458A-B6C5-33CEE9212A54}"/>
              </a:ext>
            </a:extLst>
          </p:cNvPr>
          <p:cNvSpPr/>
          <p:nvPr/>
        </p:nvSpPr>
        <p:spPr>
          <a:xfrm>
            <a:off x="7907384" y="3217461"/>
            <a:ext cx="255037" cy="1530218"/>
          </a:xfrm>
          <a:prstGeom prst="rightBrac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CB99B49-AE66-4D7E-9600-3F4C6383A97D}"/>
              </a:ext>
            </a:extLst>
          </p:cNvPr>
          <p:cNvSpPr txBox="1"/>
          <p:nvPr/>
        </p:nvSpPr>
        <p:spPr>
          <a:xfrm>
            <a:off x="8162421" y="3677671"/>
            <a:ext cx="13902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Voided </a:t>
            </a:r>
          </a:p>
          <a:p>
            <a:r>
              <a:rPr lang="en-US" sz="2000" dirty="0"/>
              <a:t>slab</a:t>
            </a:r>
          </a:p>
        </p:txBody>
      </p:sp>
      <p:sp>
        <p:nvSpPr>
          <p:cNvPr id="17" name="Arrow: Striped Right 16">
            <a:extLst>
              <a:ext uri="{FF2B5EF4-FFF2-40B4-BE49-F238E27FC236}">
                <a16:creationId xmlns:a16="http://schemas.microsoft.com/office/drawing/2014/main" id="{8F3A4CFC-F84B-4201-B6FB-1177CEAA67AF}"/>
              </a:ext>
            </a:extLst>
          </p:cNvPr>
          <p:cNvSpPr/>
          <p:nvPr/>
        </p:nvSpPr>
        <p:spPr>
          <a:xfrm rot="2585359">
            <a:off x="9021766" y="4362601"/>
            <a:ext cx="492198" cy="159504"/>
          </a:xfrm>
          <a:prstGeom prst="striped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Arrow: Striped Right 17">
            <a:extLst>
              <a:ext uri="{FF2B5EF4-FFF2-40B4-BE49-F238E27FC236}">
                <a16:creationId xmlns:a16="http://schemas.microsoft.com/office/drawing/2014/main" id="{330D03EE-E018-454D-835B-EB8139D36256}"/>
              </a:ext>
            </a:extLst>
          </p:cNvPr>
          <p:cNvSpPr/>
          <p:nvPr/>
        </p:nvSpPr>
        <p:spPr>
          <a:xfrm>
            <a:off x="9123854" y="3885027"/>
            <a:ext cx="492198" cy="159504"/>
          </a:xfrm>
          <a:prstGeom prst="striped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2ED7B9D-4413-4360-8857-B190E62FFC85}"/>
              </a:ext>
            </a:extLst>
          </p:cNvPr>
          <p:cNvSpPr txBox="1"/>
          <p:nvPr/>
        </p:nvSpPr>
        <p:spPr>
          <a:xfrm>
            <a:off x="9616052" y="3136128"/>
            <a:ext cx="142369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Long span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924E3CA-F88F-4A37-816A-C37579D98E3F}"/>
              </a:ext>
            </a:extLst>
          </p:cNvPr>
          <p:cNvSpPr txBox="1"/>
          <p:nvPr/>
        </p:nvSpPr>
        <p:spPr>
          <a:xfrm>
            <a:off x="9631601" y="3761811"/>
            <a:ext cx="367547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Less load on structural </a:t>
            </a:r>
          </a:p>
          <a:p>
            <a:r>
              <a:rPr lang="en-US" sz="2000" dirty="0"/>
              <a:t>members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C37045F-2426-4DC6-A40D-FA7425A86742}"/>
              </a:ext>
            </a:extLst>
          </p:cNvPr>
          <p:cNvSpPr txBox="1"/>
          <p:nvPr/>
        </p:nvSpPr>
        <p:spPr>
          <a:xfrm>
            <a:off x="9616052" y="4495215"/>
            <a:ext cx="253947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Lower cost</a:t>
            </a:r>
          </a:p>
        </p:txBody>
      </p:sp>
    </p:spTree>
    <p:extLst>
      <p:ext uri="{BB962C8B-B14F-4D97-AF65-F5344CB8AC3E}">
        <p14:creationId xmlns:p14="http://schemas.microsoft.com/office/powerpoint/2010/main" val="280788018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7ADBD5-8904-42D1-B1D1-421FA9C767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Loads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A00229-12D6-42FD-8396-07159C2A8F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8BDA-C7C1-443C-B980-065E9443F225}" type="slidenum">
              <a:rPr lang="en-US" smtClean="0"/>
              <a:t>47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9915F6A-C1E9-4343-8351-6120BA4F5AD1}"/>
              </a:ext>
            </a:extLst>
          </p:cNvPr>
          <p:cNvSpPr txBox="1"/>
          <p:nvPr/>
        </p:nvSpPr>
        <p:spPr>
          <a:xfrm>
            <a:off x="1184988" y="2058606"/>
            <a:ext cx="22057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400" dirty="0">
                <a:latin typeface="+mj-lt"/>
              </a:rPr>
              <a:t>Design loads</a:t>
            </a:r>
          </a:p>
        </p:txBody>
      </p:sp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9B655140-70E7-4BF6-96DA-49DED0356C1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9049872"/>
              </p:ext>
            </p:extLst>
          </p:nvPr>
        </p:nvGraphicFramePr>
        <p:xfrm>
          <a:off x="1625185" y="2585769"/>
          <a:ext cx="7024293" cy="19812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341431">
                  <a:extLst>
                    <a:ext uri="{9D8B030D-6E8A-4147-A177-3AD203B41FA5}">
                      <a16:colId xmlns:a16="http://schemas.microsoft.com/office/drawing/2014/main" val="4230102565"/>
                    </a:ext>
                  </a:extLst>
                </a:gridCol>
                <a:gridCol w="2341431">
                  <a:extLst>
                    <a:ext uri="{9D8B030D-6E8A-4147-A177-3AD203B41FA5}">
                      <a16:colId xmlns:a16="http://schemas.microsoft.com/office/drawing/2014/main" val="3186199914"/>
                    </a:ext>
                  </a:extLst>
                </a:gridCol>
                <a:gridCol w="2341431">
                  <a:extLst>
                    <a:ext uri="{9D8B030D-6E8A-4147-A177-3AD203B41FA5}">
                      <a16:colId xmlns:a16="http://schemas.microsoft.com/office/drawing/2014/main" val="3890426751"/>
                    </a:ext>
                  </a:extLst>
                </a:gridCol>
              </a:tblGrid>
              <a:tr h="287431">
                <a:tc>
                  <a:txBody>
                    <a:bodyPr/>
                    <a:lstStyle/>
                    <a:p>
                      <a:r>
                        <a:rPr lang="en-US" sz="2000" dirty="0"/>
                        <a:t>Space/ element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L.L (</a:t>
                      </a:r>
                      <a:r>
                        <a:rPr lang="en-US" sz="2000" dirty="0" err="1"/>
                        <a:t>Kn</a:t>
                      </a:r>
                      <a:r>
                        <a:rPr lang="en-US" sz="2000" dirty="0"/>
                        <a:t>/ m2)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SID (</a:t>
                      </a:r>
                      <a:r>
                        <a:rPr lang="en-US" sz="2000" dirty="0" err="1"/>
                        <a:t>Kn</a:t>
                      </a:r>
                      <a:r>
                        <a:rPr lang="en-US" sz="2000" dirty="0"/>
                        <a:t>/ m2)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9774078"/>
                  </a:ext>
                </a:extLst>
              </a:tr>
              <a:tr h="287431">
                <a:tc>
                  <a:txBody>
                    <a:bodyPr/>
                    <a:lstStyle/>
                    <a:p>
                      <a:r>
                        <a:rPr lang="en-US" sz="2000" dirty="0"/>
                        <a:t>Parking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2.5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5003258"/>
                  </a:ext>
                </a:extLst>
              </a:tr>
              <a:tr h="287431">
                <a:tc>
                  <a:txBody>
                    <a:bodyPr/>
                    <a:lstStyle/>
                    <a:p>
                      <a:r>
                        <a:rPr lang="en-US" sz="2000" dirty="0"/>
                        <a:t>Art gallery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2.5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2372014"/>
                  </a:ext>
                </a:extLst>
              </a:tr>
              <a:tr h="287431">
                <a:tc>
                  <a:txBody>
                    <a:bodyPr/>
                    <a:lstStyle/>
                    <a:p>
                      <a:r>
                        <a:rPr lang="en-US" sz="2000" dirty="0"/>
                        <a:t>Stone wall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4657838"/>
                  </a:ext>
                </a:extLst>
              </a:tr>
              <a:tr h="287431">
                <a:tc>
                  <a:txBody>
                    <a:bodyPr/>
                    <a:lstStyle/>
                    <a:p>
                      <a:r>
                        <a:rPr lang="en-US" sz="2000" dirty="0"/>
                        <a:t>Curtain wall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0.6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13971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7890478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37B8D2-EC72-42A5-8F42-923B663514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Structural grid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C85DCC-0AD7-4B5D-8471-774E4299E9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8BDA-C7C1-443C-B980-065E9443F225}" type="slidenum">
              <a:rPr lang="en-US" smtClean="0"/>
              <a:t>48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FF14A4C-ED6C-41B8-84CD-35D994249A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0847" y="2257039"/>
            <a:ext cx="3435351" cy="326082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2F8EF08-1509-4FCE-922B-A3800FE204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26219" y="2221715"/>
            <a:ext cx="3374239" cy="3269080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5301E78-583B-42B4-B114-D0F35E2DB66F}"/>
              </a:ext>
            </a:extLst>
          </p:cNvPr>
          <p:cNvCxnSpPr>
            <a:cxnSpLocks/>
          </p:cNvCxnSpPr>
          <p:nvPr/>
        </p:nvCxnSpPr>
        <p:spPr>
          <a:xfrm>
            <a:off x="5765800" y="2167467"/>
            <a:ext cx="0" cy="42129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4108EC21-0A20-4BA7-B924-F0E1E6317548}"/>
              </a:ext>
            </a:extLst>
          </p:cNvPr>
          <p:cNvSpPr txBox="1"/>
          <p:nvPr/>
        </p:nvSpPr>
        <p:spPr>
          <a:xfrm>
            <a:off x="2403861" y="5790624"/>
            <a:ext cx="1853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(G.F - </a:t>
            </a:r>
            <a:r>
              <a:rPr lang="en-US" dirty="0" err="1"/>
              <a:t>Th.F</a:t>
            </a:r>
            <a:r>
              <a:rPr lang="en-US" dirty="0"/>
              <a:t>) floors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64C6712-FAE9-44FF-A332-ABDF236FEBB9}"/>
              </a:ext>
            </a:extLst>
          </p:cNvPr>
          <p:cNvSpPr txBox="1"/>
          <p:nvPr/>
        </p:nvSpPr>
        <p:spPr>
          <a:xfrm>
            <a:off x="7620671" y="5790624"/>
            <a:ext cx="299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Fo.F</a:t>
            </a:r>
            <a:r>
              <a:rPr lang="en-US" dirty="0"/>
              <a:t> floor</a:t>
            </a:r>
          </a:p>
        </p:txBody>
      </p:sp>
    </p:spTree>
    <p:extLst>
      <p:ext uri="{BB962C8B-B14F-4D97-AF65-F5344CB8AC3E}">
        <p14:creationId xmlns:p14="http://schemas.microsoft.com/office/powerpoint/2010/main" val="71171782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36E5FD-F2F4-45EA-AB4D-E24FD77261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Typical slab Layout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F2F392-4604-46E9-97D7-C73D831D5E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8BDA-C7C1-443C-B980-065E9443F225}" type="slidenum">
              <a:rPr lang="en-US" smtClean="0"/>
              <a:t>49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9644E43-022F-48B1-8A41-0589C6BD70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2141" y="1875358"/>
            <a:ext cx="4588405" cy="4446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54394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4FA402-C8B5-4F78-86F3-81F870D182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description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50A0493-B6D4-4EA4-A2A2-A950F15DDE51}"/>
              </a:ext>
            </a:extLst>
          </p:cNvPr>
          <p:cNvSpPr txBox="1"/>
          <p:nvPr/>
        </p:nvSpPr>
        <p:spPr>
          <a:xfrm>
            <a:off x="1097280" y="2096097"/>
            <a:ext cx="6097554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dirty="0">
                <a:latin typeface="+mj-lt"/>
              </a:rPr>
              <a:t>Multi </a:t>
            </a:r>
            <a:r>
              <a:rPr lang="en-US" sz="3200" dirty="0" err="1">
                <a:latin typeface="+mj-lt"/>
              </a:rPr>
              <a:t>storey</a:t>
            </a:r>
            <a:r>
              <a:rPr lang="en-US" sz="3200" dirty="0">
                <a:latin typeface="+mj-lt"/>
              </a:rPr>
              <a:t> car park</a:t>
            </a:r>
          </a:p>
          <a:p>
            <a:endParaRPr lang="en-US" sz="3200" dirty="0">
              <a:latin typeface="+mj-lt"/>
            </a:endParaRPr>
          </a:p>
          <a:p>
            <a:pPr marL="457200" indent="-457200">
              <a:buFont typeface="Arial" panose="020B0604020202090204" pitchFamily="34" charset="0"/>
              <a:buChar char="•"/>
            </a:pPr>
            <a:r>
              <a:rPr lang="en-US" sz="3200" dirty="0">
                <a:latin typeface="+mj-lt"/>
              </a:rPr>
              <a:t> located in Nablus.</a:t>
            </a:r>
          </a:p>
          <a:p>
            <a:r>
              <a:rPr lang="en-US" sz="3200" dirty="0">
                <a:latin typeface="+mj-lt"/>
              </a:rPr>
              <a:t> </a:t>
            </a:r>
          </a:p>
          <a:p>
            <a:pPr marL="457200" indent="-457200">
              <a:buFont typeface="Arial" panose="020B0604020202090204" pitchFamily="34" charset="0"/>
              <a:buChar char="•"/>
            </a:pPr>
            <a:r>
              <a:rPr lang="en-US" sz="3200" dirty="0">
                <a:latin typeface="+mj-lt"/>
              </a:rPr>
              <a:t>site area 5867.</a:t>
            </a:r>
          </a:p>
          <a:p>
            <a:endParaRPr lang="en-US" sz="3200" dirty="0">
              <a:latin typeface="+mj-lt"/>
            </a:endParaRPr>
          </a:p>
          <a:p>
            <a:pPr marL="457200" indent="-457200">
              <a:buFont typeface="Arial" panose="020B0604020202090204" pitchFamily="34" charset="0"/>
              <a:buChar char="•"/>
            </a:pPr>
            <a:r>
              <a:rPr lang="en-US" sz="3200" dirty="0">
                <a:latin typeface="+mj-lt"/>
              </a:rPr>
              <a:t>number of floors 5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DB1E841-736F-420B-90A3-93DCC1800E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8BDA-C7C1-443C-B980-065E9443F22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667896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C07595-19D8-42E6-8A89-0D7826762A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Checks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9B9FE5-0885-4600-9F50-E9953D4C1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8BDA-C7C1-443C-B980-065E9443F225}" type="slidenum">
              <a:rPr lang="en-US" smtClean="0"/>
              <a:t>50</a:t>
            </a:fld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C227385-06B3-4578-A8BA-B6C2BDD91B52}"/>
              </a:ext>
            </a:extLst>
          </p:cNvPr>
          <p:cNvSpPr txBox="1"/>
          <p:nvPr/>
        </p:nvSpPr>
        <p:spPr>
          <a:xfrm>
            <a:off x="1097280" y="2055496"/>
            <a:ext cx="609755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400" dirty="0"/>
              <a:t>Compatibility check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5099930-06C2-46E0-96EC-58041D2DED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3667" y="2055496"/>
            <a:ext cx="4439763" cy="374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000504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18C232-1CA9-43C3-9CD7-EF9471C449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Checks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E90499-01FE-4150-9110-D26A3568F0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8BDA-C7C1-443C-B980-065E9443F225}" type="slidenum">
              <a:rPr lang="en-US" smtClean="0"/>
              <a:t>51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748F533-549A-42F1-8EE3-05016B929FB7}"/>
              </a:ext>
            </a:extLst>
          </p:cNvPr>
          <p:cNvSpPr txBox="1"/>
          <p:nvPr/>
        </p:nvSpPr>
        <p:spPr>
          <a:xfrm>
            <a:off x="1097280" y="2123142"/>
            <a:ext cx="609755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400" dirty="0"/>
              <a:t>Equilibrium check</a:t>
            </a:r>
          </a:p>
        </p:txBody>
      </p: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238A8E01-7683-44E0-91CC-2C7A3375A2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1139531"/>
              </p:ext>
            </p:extLst>
          </p:nvPr>
        </p:nvGraphicFramePr>
        <p:xfrm>
          <a:off x="1473588" y="2753740"/>
          <a:ext cx="9489881" cy="19812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625600">
                  <a:extLst>
                    <a:ext uri="{9D8B030D-6E8A-4147-A177-3AD203B41FA5}">
                      <a16:colId xmlns:a16="http://schemas.microsoft.com/office/drawing/2014/main" val="2084193932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3127345068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4187960742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3584948780"/>
                    </a:ext>
                  </a:extLst>
                </a:gridCol>
                <a:gridCol w="2987481">
                  <a:extLst>
                    <a:ext uri="{9D8B030D-6E8A-4147-A177-3AD203B41FA5}">
                      <a16:colId xmlns:a16="http://schemas.microsoft.com/office/drawing/2014/main" val="1657202944"/>
                    </a:ext>
                  </a:extLst>
                </a:gridCol>
              </a:tblGrid>
              <a:tr h="370840">
                <a:tc gridSpan="5"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Equilibrium check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77966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/>
                        <a:t>Load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Manual (KN)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ETABS (KN)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% Error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Check status (%error &lt; 5%)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14353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/>
                        <a:t>Dead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200314.97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207648.95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3.5 %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OK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22273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2000" u="none" strike="noStrike" cap="none" dirty="0"/>
                        <a:t>Live</a:t>
                      </a:r>
                      <a:endParaRPr lang="en-US" sz="2000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72528.38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72638.36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0.15 %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OK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95342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/>
                        <a:t>SID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54684.85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54831.59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0.26 %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OK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44568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349450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C590F7-3429-4FE8-8719-1373F3675F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Checks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1BC41E-9C53-426A-865D-7E95A2B1BB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8BDA-C7C1-443C-B980-065E9443F225}" type="slidenum">
              <a:rPr lang="en-US" smtClean="0"/>
              <a:t>52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62C3659-28C6-46A6-BE4B-84E011C7804F}"/>
              </a:ext>
            </a:extLst>
          </p:cNvPr>
          <p:cNvSpPr txBox="1"/>
          <p:nvPr/>
        </p:nvSpPr>
        <p:spPr>
          <a:xfrm>
            <a:off x="1097280" y="3267576"/>
            <a:ext cx="4702629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400" dirty="0"/>
              <a:t>Stress-strain check for column  </a:t>
            </a:r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A8A154BF-1A7A-4757-B07E-E5CCB094FD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2827241"/>
              </p:ext>
            </p:extLst>
          </p:nvPr>
        </p:nvGraphicFramePr>
        <p:xfrm>
          <a:off x="1490823" y="4122547"/>
          <a:ext cx="8903477" cy="19812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625600">
                  <a:extLst>
                    <a:ext uri="{9D8B030D-6E8A-4147-A177-3AD203B41FA5}">
                      <a16:colId xmlns:a16="http://schemas.microsoft.com/office/drawing/2014/main" val="3447439093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1936601184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4133066497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2426706255"/>
                    </a:ext>
                  </a:extLst>
                </a:gridCol>
                <a:gridCol w="2401077">
                  <a:extLst>
                    <a:ext uri="{9D8B030D-6E8A-4147-A177-3AD203B41FA5}">
                      <a16:colId xmlns:a16="http://schemas.microsoft.com/office/drawing/2014/main" val="88142760"/>
                    </a:ext>
                  </a:extLst>
                </a:gridCol>
              </a:tblGrid>
              <a:tr h="370840">
                <a:tc gridSpan="5">
                  <a:txBody>
                    <a:bodyPr/>
                    <a:lstStyle/>
                    <a:p>
                      <a:r>
                        <a:rPr lang="en-US" sz="2000" dirty="0"/>
                        <a:t>Stress-strain check for columns from live loads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50434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Manual (KN)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ETABS (KN)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% Error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Check status (&lt;15%)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05259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/>
                        <a:t>Edge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891.66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888.55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0.35 %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OK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74944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/>
                        <a:t>Internal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1993.64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1851.71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7.66 %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OK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89855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/>
                        <a:t>Corner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381.48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336.31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13.43 %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OK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6669564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70AB5CB8-3B75-4E56-8591-10B4225FC91A}"/>
              </a:ext>
            </a:extLst>
          </p:cNvPr>
          <p:cNvSpPr txBox="1"/>
          <p:nvPr/>
        </p:nvSpPr>
        <p:spPr>
          <a:xfrm>
            <a:off x="1097280" y="1904457"/>
            <a:ext cx="609755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400" dirty="0"/>
              <a:t>Deflection check for slab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5B50EBF9-7E54-4FFA-A6C9-094921F064F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1669629"/>
              </p:ext>
            </p:extLst>
          </p:nvPr>
        </p:nvGraphicFramePr>
        <p:xfrm>
          <a:off x="1490823" y="2479413"/>
          <a:ext cx="8127999" cy="7924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val="2520484653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4224455993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203200346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b="1" dirty="0"/>
                        <a:t>A</a:t>
                      </a:r>
                      <a:r>
                        <a:rPr lang="en-US" sz="2000" b="1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llowable limit </a:t>
                      </a:r>
                      <a:r>
                        <a:rPr lang="en-US" sz="2000" b="1" dirty="0"/>
                        <a:t>(mm)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ETABS (mm)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Check status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16294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/>
                        <a:t>46.78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56.25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OK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31254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8220928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6470C4-C51C-4091-80A1-6D1D4F2807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Checks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5BB4FE-8864-4CB2-8E99-13DF24921A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8BDA-C7C1-443C-B980-065E9443F225}" type="slidenum">
              <a:rPr lang="en-US" smtClean="0"/>
              <a:t>53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BCF026C-E21F-434D-8FED-0BE541564251}"/>
              </a:ext>
            </a:extLst>
          </p:cNvPr>
          <p:cNvSpPr txBox="1"/>
          <p:nvPr/>
        </p:nvSpPr>
        <p:spPr>
          <a:xfrm>
            <a:off x="1097280" y="1830140"/>
            <a:ext cx="609755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400" dirty="0"/>
              <a:t>Stress-Strain Check for slab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DD8F875-68A4-469A-B985-F62ADE16907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65" t="24341" r="1032" b="46903"/>
          <a:stretch/>
        </p:blipFill>
        <p:spPr>
          <a:xfrm>
            <a:off x="8050145" y="1911897"/>
            <a:ext cx="3873397" cy="111585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441A571-C437-45A3-B952-2AE1618FC1C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2334"/>
          <a:stretch/>
        </p:blipFill>
        <p:spPr>
          <a:xfrm>
            <a:off x="8168315" y="3595611"/>
            <a:ext cx="3955239" cy="111585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7706587-995B-4E13-93CD-AD94AD018CC7}"/>
              </a:ext>
            </a:extLst>
          </p:cNvPr>
          <p:cNvSpPr txBox="1"/>
          <p:nvPr/>
        </p:nvSpPr>
        <p:spPr>
          <a:xfrm>
            <a:off x="9208451" y="2998421"/>
            <a:ext cx="19472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Selected frame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0202501-1965-4D04-B71B-708E33C306A7}"/>
              </a:ext>
            </a:extLst>
          </p:cNvPr>
          <p:cNvSpPr txBox="1"/>
          <p:nvPr/>
        </p:nvSpPr>
        <p:spPr>
          <a:xfrm>
            <a:off x="9048994" y="4676123"/>
            <a:ext cx="212038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Frame dimensions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66B3E8A-FA24-41DF-B8A4-B082043AA6C6}"/>
              </a:ext>
            </a:extLst>
          </p:cNvPr>
          <p:cNvCxnSpPr/>
          <p:nvPr/>
        </p:nvCxnSpPr>
        <p:spPr>
          <a:xfrm>
            <a:off x="8172485" y="3367753"/>
            <a:ext cx="387339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F50845C2-AC88-4BE2-949E-30B5F217F26D}"/>
              </a:ext>
            </a:extLst>
          </p:cNvPr>
          <p:cNvSpPr txBox="1"/>
          <p:nvPr/>
        </p:nvSpPr>
        <p:spPr>
          <a:xfrm>
            <a:off x="8050145" y="5148485"/>
            <a:ext cx="3482489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/>
              <a:t>Frame width = 8.15 m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/>
              <a:t>Column strip width = 3.79 m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/>
              <a:t>Middle strip width = 4.46 m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2E9A596-5055-4B5F-81A2-3F3B522254A3}"/>
              </a:ext>
            </a:extLst>
          </p:cNvPr>
          <p:cNvCxnSpPr>
            <a:cxnSpLocks/>
          </p:cNvCxnSpPr>
          <p:nvPr/>
        </p:nvCxnSpPr>
        <p:spPr>
          <a:xfrm>
            <a:off x="7759959" y="1811414"/>
            <a:ext cx="0" cy="4333574"/>
          </a:xfrm>
          <a:prstGeom prst="line">
            <a:avLst/>
          </a:prstGeom>
          <a:ln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BF517F73-0C93-44BC-A76C-9A7A77A4DE4E}"/>
              </a:ext>
            </a:extLst>
          </p:cNvPr>
          <p:cNvCxnSpPr>
            <a:cxnSpLocks/>
          </p:cNvCxnSpPr>
          <p:nvPr/>
        </p:nvCxnSpPr>
        <p:spPr>
          <a:xfrm>
            <a:off x="1217109" y="4282751"/>
            <a:ext cx="5691048" cy="0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aphicFrame>
        <p:nvGraphicFramePr>
          <p:cNvPr id="30" name="Table 30">
            <a:extLst>
              <a:ext uri="{FF2B5EF4-FFF2-40B4-BE49-F238E27FC236}">
                <a16:creationId xmlns:a16="http://schemas.microsoft.com/office/drawing/2014/main" id="{0226AD9E-A2CC-48FF-91E1-750A0291E86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9582242"/>
              </p:ext>
            </p:extLst>
          </p:nvPr>
        </p:nvGraphicFramePr>
        <p:xfrm>
          <a:off x="1217109" y="2296454"/>
          <a:ext cx="5691048" cy="19812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199520">
                  <a:extLst>
                    <a:ext uri="{9D8B030D-6E8A-4147-A177-3AD203B41FA5}">
                      <a16:colId xmlns:a16="http://schemas.microsoft.com/office/drawing/2014/main" val="3351182165"/>
                    </a:ext>
                  </a:extLst>
                </a:gridCol>
                <a:gridCol w="1772816">
                  <a:extLst>
                    <a:ext uri="{9D8B030D-6E8A-4147-A177-3AD203B41FA5}">
                      <a16:colId xmlns:a16="http://schemas.microsoft.com/office/drawing/2014/main" val="546123407"/>
                    </a:ext>
                  </a:extLst>
                </a:gridCol>
                <a:gridCol w="1660849">
                  <a:extLst>
                    <a:ext uri="{9D8B030D-6E8A-4147-A177-3AD203B41FA5}">
                      <a16:colId xmlns:a16="http://schemas.microsoft.com/office/drawing/2014/main" val="2711101793"/>
                    </a:ext>
                  </a:extLst>
                </a:gridCol>
                <a:gridCol w="1057863">
                  <a:extLst>
                    <a:ext uri="{9D8B030D-6E8A-4147-A177-3AD203B41FA5}">
                      <a16:colId xmlns:a16="http://schemas.microsoft.com/office/drawing/2014/main" val="3375518927"/>
                    </a:ext>
                  </a:extLst>
                </a:gridCol>
              </a:tblGrid>
              <a:tr h="333923">
                <a:tc gridSpan="4">
                  <a:txBody>
                    <a:bodyPr/>
                    <a:lstStyle/>
                    <a:p>
                      <a:pPr algn="l"/>
                      <a:r>
                        <a:rPr lang="en-US" sz="2000" dirty="0"/>
                        <a:t>Frame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8440705"/>
                  </a:ext>
                </a:extLst>
              </a:tr>
              <a:tr h="333923">
                <a:tc>
                  <a:txBody>
                    <a:bodyPr/>
                    <a:lstStyle/>
                    <a:p>
                      <a:r>
                        <a:rPr lang="en-US" sz="2000" dirty="0"/>
                        <a:t>Moment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Manual (</a:t>
                      </a:r>
                      <a:r>
                        <a:rPr lang="en-US" sz="2000" dirty="0" err="1"/>
                        <a:t>KN.m</a:t>
                      </a:r>
                      <a:r>
                        <a:rPr lang="en-US" sz="200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ETABS (</a:t>
                      </a:r>
                      <a:r>
                        <a:rPr lang="en-US" sz="2000" dirty="0" err="1"/>
                        <a:t>KN.m</a:t>
                      </a:r>
                      <a:r>
                        <a:rPr lang="en-US" sz="200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% Error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3054001"/>
                  </a:ext>
                </a:extLst>
              </a:tr>
              <a:tr h="333923">
                <a:tc>
                  <a:txBody>
                    <a:bodyPr/>
                    <a:lstStyle/>
                    <a:p>
                      <a:r>
                        <a:rPr lang="en-US" sz="2000" dirty="0"/>
                        <a:t>Negative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854.63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831.53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2.77 %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8240508"/>
                  </a:ext>
                </a:extLst>
              </a:tr>
              <a:tr h="333923">
                <a:tc>
                  <a:txBody>
                    <a:bodyPr/>
                    <a:lstStyle/>
                    <a:p>
                      <a:r>
                        <a:rPr lang="en-US" sz="2000" dirty="0"/>
                        <a:t>Positive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460.19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576.49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20.17 %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223692"/>
                  </a:ext>
                </a:extLst>
              </a:tr>
              <a:tr h="333923">
                <a:tc>
                  <a:txBody>
                    <a:bodyPr/>
                    <a:lstStyle/>
                    <a:p>
                      <a:r>
                        <a:rPr lang="en-US" sz="2000" dirty="0"/>
                        <a:t>Negative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854.63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790.81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8.07 %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0578355"/>
                  </a:ext>
                </a:extLst>
              </a:tr>
            </a:tbl>
          </a:graphicData>
        </a:graphic>
      </p:graphicFrame>
      <p:graphicFrame>
        <p:nvGraphicFramePr>
          <p:cNvPr id="34" name="Table 30">
            <a:extLst>
              <a:ext uri="{FF2B5EF4-FFF2-40B4-BE49-F238E27FC236}">
                <a16:creationId xmlns:a16="http://schemas.microsoft.com/office/drawing/2014/main" id="{937E61B0-5BBE-4F01-91A7-EE98DE8C969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1564999"/>
              </p:ext>
            </p:extLst>
          </p:nvPr>
        </p:nvGraphicFramePr>
        <p:xfrm>
          <a:off x="1217109" y="4385485"/>
          <a:ext cx="5691048" cy="22860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218181">
                  <a:extLst>
                    <a:ext uri="{9D8B030D-6E8A-4147-A177-3AD203B41FA5}">
                      <a16:colId xmlns:a16="http://schemas.microsoft.com/office/drawing/2014/main" val="3351182165"/>
                    </a:ext>
                  </a:extLst>
                </a:gridCol>
                <a:gridCol w="1754155">
                  <a:extLst>
                    <a:ext uri="{9D8B030D-6E8A-4147-A177-3AD203B41FA5}">
                      <a16:colId xmlns:a16="http://schemas.microsoft.com/office/drawing/2014/main" val="546123407"/>
                    </a:ext>
                  </a:extLst>
                </a:gridCol>
                <a:gridCol w="1744824">
                  <a:extLst>
                    <a:ext uri="{9D8B030D-6E8A-4147-A177-3AD203B41FA5}">
                      <a16:colId xmlns:a16="http://schemas.microsoft.com/office/drawing/2014/main" val="2711101793"/>
                    </a:ext>
                  </a:extLst>
                </a:gridCol>
                <a:gridCol w="973888">
                  <a:extLst>
                    <a:ext uri="{9D8B030D-6E8A-4147-A177-3AD203B41FA5}">
                      <a16:colId xmlns:a16="http://schemas.microsoft.com/office/drawing/2014/main" val="3375518927"/>
                    </a:ext>
                  </a:extLst>
                </a:gridCol>
              </a:tblGrid>
              <a:tr h="333923">
                <a:tc gridSpan="4">
                  <a:txBody>
                    <a:bodyPr/>
                    <a:lstStyle/>
                    <a:p>
                      <a:pPr algn="l"/>
                      <a:r>
                        <a:rPr lang="en-US" sz="2000" dirty="0"/>
                        <a:t>Column strip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8440705"/>
                  </a:ext>
                </a:extLst>
              </a:tr>
              <a:tr h="333923">
                <a:tc>
                  <a:txBody>
                    <a:bodyPr/>
                    <a:lstStyle/>
                    <a:p>
                      <a:r>
                        <a:rPr lang="en-US" sz="2000" dirty="0"/>
                        <a:t>Moment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Manual (</a:t>
                      </a:r>
                      <a:r>
                        <a:rPr lang="en-US" sz="2000" dirty="0" err="1"/>
                        <a:t>KN.m</a:t>
                      </a:r>
                      <a:r>
                        <a:rPr lang="en-US" sz="200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ETABS (</a:t>
                      </a:r>
                      <a:r>
                        <a:rPr lang="en-US" sz="2000" dirty="0" err="1"/>
                        <a:t>KN.m</a:t>
                      </a:r>
                      <a:r>
                        <a:rPr lang="en-US" sz="200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% Error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3054001"/>
                  </a:ext>
                </a:extLst>
              </a:tr>
              <a:tr h="333923">
                <a:tc>
                  <a:txBody>
                    <a:bodyPr/>
                    <a:lstStyle/>
                    <a:p>
                      <a:r>
                        <a:rPr lang="en-US" sz="2000" dirty="0"/>
                        <a:t>Negative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664.04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646.09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2.77 %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8240508"/>
                  </a:ext>
                </a:extLst>
              </a:tr>
              <a:tr h="333923">
                <a:tc>
                  <a:txBody>
                    <a:bodyPr/>
                    <a:lstStyle/>
                    <a:p>
                      <a:r>
                        <a:rPr lang="en-US" sz="2000" dirty="0"/>
                        <a:t>Positive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350.06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439.28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20.31 %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223692"/>
                  </a:ext>
                </a:extLst>
              </a:tr>
              <a:tr h="333923">
                <a:tc>
                  <a:txBody>
                    <a:bodyPr/>
                    <a:lstStyle/>
                    <a:p>
                      <a:r>
                        <a:rPr lang="en-US" sz="2000" dirty="0"/>
                        <a:t>Negative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664.04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614.45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8.07 %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05783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53827983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6470C4-C51C-4091-80A1-6D1D4F2807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Checks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5BB4FE-8864-4CB2-8E99-13DF24921A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8BDA-C7C1-443C-B980-065E9443F225}" type="slidenum">
              <a:rPr lang="en-US" smtClean="0"/>
              <a:t>54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BCF026C-E21F-434D-8FED-0BE541564251}"/>
              </a:ext>
            </a:extLst>
          </p:cNvPr>
          <p:cNvSpPr txBox="1"/>
          <p:nvPr/>
        </p:nvSpPr>
        <p:spPr>
          <a:xfrm>
            <a:off x="1097280" y="1677833"/>
            <a:ext cx="609755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400" dirty="0"/>
              <a:t>Stress-Strain Check for slab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202A272-188D-45C1-A30A-E856397FABBF}"/>
              </a:ext>
            </a:extLst>
          </p:cNvPr>
          <p:cNvSpPr txBox="1"/>
          <p:nvPr/>
        </p:nvSpPr>
        <p:spPr>
          <a:xfrm>
            <a:off x="1097280" y="4042868"/>
            <a:ext cx="609755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400" dirty="0"/>
              <a:t>Stress-Strain Check for beam  </a:t>
            </a:r>
          </a:p>
        </p:txBody>
      </p:sp>
      <p:graphicFrame>
        <p:nvGraphicFramePr>
          <p:cNvPr id="18" name="Table 30">
            <a:extLst>
              <a:ext uri="{FF2B5EF4-FFF2-40B4-BE49-F238E27FC236}">
                <a16:creationId xmlns:a16="http://schemas.microsoft.com/office/drawing/2014/main" id="{C49DD52B-BCCD-4FF5-BABB-8080E43E9B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3885494"/>
              </p:ext>
            </p:extLst>
          </p:nvPr>
        </p:nvGraphicFramePr>
        <p:xfrm>
          <a:off x="1420742" y="2086939"/>
          <a:ext cx="5857135" cy="19812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136777">
                  <a:extLst>
                    <a:ext uri="{9D8B030D-6E8A-4147-A177-3AD203B41FA5}">
                      <a16:colId xmlns:a16="http://schemas.microsoft.com/office/drawing/2014/main" val="3351182165"/>
                    </a:ext>
                  </a:extLst>
                </a:gridCol>
                <a:gridCol w="1912776">
                  <a:extLst>
                    <a:ext uri="{9D8B030D-6E8A-4147-A177-3AD203B41FA5}">
                      <a16:colId xmlns:a16="http://schemas.microsoft.com/office/drawing/2014/main" val="546123407"/>
                    </a:ext>
                  </a:extLst>
                </a:gridCol>
                <a:gridCol w="1744824">
                  <a:extLst>
                    <a:ext uri="{9D8B030D-6E8A-4147-A177-3AD203B41FA5}">
                      <a16:colId xmlns:a16="http://schemas.microsoft.com/office/drawing/2014/main" val="2711101793"/>
                    </a:ext>
                  </a:extLst>
                </a:gridCol>
                <a:gridCol w="1062758">
                  <a:extLst>
                    <a:ext uri="{9D8B030D-6E8A-4147-A177-3AD203B41FA5}">
                      <a16:colId xmlns:a16="http://schemas.microsoft.com/office/drawing/2014/main" val="3375518927"/>
                    </a:ext>
                  </a:extLst>
                </a:gridCol>
              </a:tblGrid>
              <a:tr h="333923">
                <a:tc gridSpan="4">
                  <a:txBody>
                    <a:bodyPr/>
                    <a:lstStyle/>
                    <a:p>
                      <a:pPr algn="l"/>
                      <a:r>
                        <a:rPr lang="en-US" sz="2000" dirty="0"/>
                        <a:t>Middle strip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8440705"/>
                  </a:ext>
                </a:extLst>
              </a:tr>
              <a:tr h="333923">
                <a:tc>
                  <a:txBody>
                    <a:bodyPr/>
                    <a:lstStyle/>
                    <a:p>
                      <a:r>
                        <a:rPr lang="en-US" sz="2000" dirty="0"/>
                        <a:t>Moment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Manual (</a:t>
                      </a:r>
                      <a:r>
                        <a:rPr lang="en-US" sz="2000" dirty="0" err="1"/>
                        <a:t>KN.m</a:t>
                      </a:r>
                      <a:r>
                        <a:rPr lang="en-US" sz="200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ETABS (</a:t>
                      </a:r>
                      <a:r>
                        <a:rPr lang="en-US" sz="2000" dirty="0" err="1"/>
                        <a:t>KN.m</a:t>
                      </a:r>
                      <a:r>
                        <a:rPr lang="en-US" sz="200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% Error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3054001"/>
                  </a:ext>
                </a:extLst>
              </a:tr>
              <a:tr h="333923">
                <a:tc>
                  <a:txBody>
                    <a:bodyPr/>
                    <a:lstStyle/>
                    <a:p>
                      <a:r>
                        <a:rPr lang="en-US" sz="2000" dirty="0"/>
                        <a:t>Negative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190.59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185.44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2.77 %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8240508"/>
                  </a:ext>
                </a:extLst>
              </a:tr>
              <a:tr h="333923">
                <a:tc>
                  <a:txBody>
                    <a:bodyPr/>
                    <a:lstStyle/>
                    <a:p>
                      <a:r>
                        <a:rPr lang="en-US" sz="2000" dirty="0"/>
                        <a:t>Positive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109.53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137.21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20.17 %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223692"/>
                  </a:ext>
                </a:extLst>
              </a:tr>
              <a:tr h="333923">
                <a:tc>
                  <a:txBody>
                    <a:bodyPr/>
                    <a:lstStyle/>
                    <a:p>
                      <a:r>
                        <a:rPr lang="en-US" sz="2000" dirty="0"/>
                        <a:t>Negative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190.59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176.36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8.06 %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0578355"/>
                  </a:ext>
                </a:extLst>
              </a:tr>
            </a:tbl>
          </a:graphicData>
        </a:graphic>
      </p:graphicFrame>
      <p:graphicFrame>
        <p:nvGraphicFramePr>
          <p:cNvPr id="19" name="Table 30">
            <a:extLst>
              <a:ext uri="{FF2B5EF4-FFF2-40B4-BE49-F238E27FC236}">
                <a16:creationId xmlns:a16="http://schemas.microsoft.com/office/drawing/2014/main" id="{5AFD6AC1-BAFD-445F-8FEC-C6E9C0E9546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908230"/>
              </p:ext>
            </p:extLst>
          </p:nvPr>
        </p:nvGraphicFramePr>
        <p:xfrm>
          <a:off x="1420742" y="4426703"/>
          <a:ext cx="5691048" cy="19812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108785">
                  <a:extLst>
                    <a:ext uri="{9D8B030D-6E8A-4147-A177-3AD203B41FA5}">
                      <a16:colId xmlns:a16="http://schemas.microsoft.com/office/drawing/2014/main" val="3351182165"/>
                    </a:ext>
                  </a:extLst>
                </a:gridCol>
                <a:gridCol w="1754156">
                  <a:extLst>
                    <a:ext uri="{9D8B030D-6E8A-4147-A177-3AD203B41FA5}">
                      <a16:colId xmlns:a16="http://schemas.microsoft.com/office/drawing/2014/main" val="546123407"/>
                    </a:ext>
                  </a:extLst>
                </a:gridCol>
                <a:gridCol w="1679510">
                  <a:extLst>
                    <a:ext uri="{9D8B030D-6E8A-4147-A177-3AD203B41FA5}">
                      <a16:colId xmlns:a16="http://schemas.microsoft.com/office/drawing/2014/main" val="2711101793"/>
                    </a:ext>
                  </a:extLst>
                </a:gridCol>
                <a:gridCol w="1148597">
                  <a:extLst>
                    <a:ext uri="{9D8B030D-6E8A-4147-A177-3AD203B41FA5}">
                      <a16:colId xmlns:a16="http://schemas.microsoft.com/office/drawing/2014/main" val="3375518927"/>
                    </a:ext>
                  </a:extLst>
                </a:gridCol>
              </a:tblGrid>
              <a:tr h="333923">
                <a:tc gridSpan="4">
                  <a:txBody>
                    <a:bodyPr/>
                    <a:lstStyle/>
                    <a:p>
                      <a:pPr algn="l"/>
                      <a:r>
                        <a:rPr lang="en-US" sz="2000" dirty="0"/>
                        <a:t>Beam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8440705"/>
                  </a:ext>
                </a:extLst>
              </a:tr>
              <a:tr h="333923">
                <a:tc>
                  <a:txBody>
                    <a:bodyPr/>
                    <a:lstStyle/>
                    <a:p>
                      <a:r>
                        <a:rPr lang="en-US" sz="2000" dirty="0"/>
                        <a:t>Moment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Manual (</a:t>
                      </a:r>
                      <a:r>
                        <a:rPr lang="en-US" sz="2000" dirty="0" err="1"/>
                        <a:t>KN.m</a:t>
                      </a:r>
                      <a:r>
                        <a:rPr lang="en-US" sz="200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ETABS (</a:t>
                      </a:r>
                      <a:r>
                        <a:rPr lang="en-US" sz="2000" dirty="0" err="1"/>
                        <a:t>KN.m</a:t>
                      </a:r>
                      <a:r>
                        <a:rPr lang="en-US" sz="200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% Error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3054001"/>
                  </a:ext>
                </a:extLst>
              </a:tr>
              <a:tr h="333923">
                <a:tc>
                  <a:txBody>
                    <a:bodyPr/>
                    <a:lstStyle/>
                    <a:p>
                      <a:r>
                        <a:rPr lang="en-US" sz="2000" dirty="0"/>
                        <a:t>Negative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553.14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491.76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12.48%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8240508"/>
                  </a:ext>
                </a:extLst>
              </a:tr>
              <a:tr h="333923">
                <a:tc>
                  <a:txBody>
                    <a:bodyPr/>
                    <a:lstStyle/>
                    <a:p>
                      <a:r>
                        <a:rPr lang="en-US" sz="2000" dirty="0"/>
                        <a:t>Positive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292.09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323.68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9.75%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223692"/>
                  </a:ext>
                </a:extLst>
              </a:tr>
              <a:tr h="333923">
                <a:tc>
                  <a:txBody>
                    <a:bodyPr/>
                    <a:lstStyle/>
                    <a:p>
                      <a:r>
                        <a:rPr lang="en-US" sz="2000" dirty="0"/>
                        <a:t>Negative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553.14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520.17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6.33%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05783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67650025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716E92-F134-49AC-BEF2-41DE6399D3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Seismic data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A5A8F5-2033-4FD4-B36D-B92062275B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8BDA-C7C1-443C-B980-065E9443F225}" type="slidenum">
              <a:rPr lang="en-US" smtClean="0"/>
              <a:t>55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6D1CEB7-0DA8-46AC-B0BC-8702EDB9641A}"/>
              </a:ext>
            </a:extLst>
          </p:cNvPr>
          <p:cNvSpPr txBox="1"/>
          <p:nvPr/>
        </p:nvSpPr>
        <p:spPr>
          <a:xfrm>
            <a:off x="5225143" y="1915695"/>
            <a:ext cx="24072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UBC-97 code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25FCB67-0C9E-4854-B18C-CD30DF90C858}"/>
              </a:ext>
            </a:extLst>
          </p:cNvPr>
          <p:cNvSpPr txBox="1"/>
          <p:nvPr/>
        </p:nvSpPr>
        <p:spPr>
          <a:xfrm>
            <a:off x="4696408" y="2463361"/>
            <a:ext cx="31039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Response spectrum method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CDA7A80-DA4B-4EF5-84B9-E12F6D356642}"/>
              </a:ext>
            </a:extLst>
          </p:cNvPr>
          <p:cNvSpPr txBox="1"/>
          <p:nvPr/>
        </p:nvSpPr>
        <p:spPr>
          <a:xfrm>
            <a:off x="2593910" y="3040153"/>
            <a:ext cx="79776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Structural system: </a:t>
            </a:r>
            <a:r>
              <a:rPr lang="it-IT" sz="2000" dirty="0"/>
              <a:t>Concrete intermediate moment-resisting frame (IMRF)</a:t>
            </a:r>
            <a:endParaRPr lang="en-US" sz="20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7D96405-8D24-4A63-B7F4-892308793D92}"/>
              </a:ext>
            </a:extLst>
          </p:cNvPr>
          <p:cNvSpPr txBox="1"/>
          <p:nvPr/>
        </p:nvSpPr>
        <p:spPr>
          <a:xfrm>
            <a:off x="4982546" y="3704613"/>
            <a:ext cx="23793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Zone 2B </a:t>
            </a:r>
            <a:r>
              <a:rPr lang="en-US" sz="2000" dirty="0">
                <a:sym typeface="Wingdings" panose="05000000000000000000" pitchFamily="2" charset="2"/>
              </a:rPr>
              <a:t> Z = 0.2</a:t>
            </a:r>
            <a:endParaRPr lang="en-US" sz="20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629A7DE-58F5-400F-BC0B-02497233D7D8}"/>
              </a:ext>
            </a:extLst>
          </p:cNvPr>
          <p:cNvSpPr txBox="1"/>
          <p:nvPr/>
        </p:nvSpPr>
        <p:spPr>
          <a:xfrm>
            <a:off x="4982543" y="4074533"/>
            <a:ext cx="18474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Soil profile: Sc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171A330-F208-4E4E-AB11-661748723B65}"/>
              </a:ext>
            </a:extLst>
          </p:cNvPr>
          <p:cNvSpPr txBox="1"/>
          <p:nvPr/>
        </p:nvSpPr>
        <p:spPr>
          <a:xfrm>
            <a:off x="4982546" y="4488585"/>
            <a:ext cx="12409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Cv =0.32 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EDBE500-7160-4050-9E82-B9C97AE90A03}"/>
              </a:ext>
            </a:extLst>
          </p:cNvPr>
          <p:cNvSpPr txBox="1"/>
          <p:nvPr/>
        </p:nvSpPr>
        <p:spPr>
          <a:xfrm>
            <a:off x="4982545" y="4834489"/>
            <a:ext cx="12409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Ca = 0.24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466F3B7-1DB4-4A34-83F6-54CBFE6A7DD5}"/>
              </a:ext>
            </a:extLst>
          </p:cNvPr>
          <p:cNvSpPr txBox="1"/>
          <p:nvPr/>
        </p:nvSpPr>
        <p:spPr>
          <a:xfrm>
            <a:off x="4982546" y="5224483"/>
            <a:ext cx="9703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R = 5.5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C5CE520-0FEB-4643-AE9F-23CF6B40C6C1}"/>
              </a:ext>
            </a:extLst>
          </p:cNvPr>
          <p:cNvSpPr txBox="1"/>
          <p:nvPr/>
        </p:nvSpPr>
        <p:spPr>
          <a:xfrm>
            <a:off x="4982544" y="5587628"/>
            <a:ext cx="6718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I = 1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B854D936-2B43-42C5-A6DC-E68767725101}"/>
              </a:ext>
            </a:extLst>
          </p:cNvPr>
          <p:cNvCxnSpPr/>
          <p:nvPr/>
        </p:nvCxnSpPr>
        <p:spPr>
          <a:xfrm>
            <a:off x="5906278" y="2285027"/>
            <a:ext cx="0" cy="17833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DDC0AA9B-7727-45C2-ACEE-5254C4F315D2}"/>
              </a:ext>
            </a:extLst>
          </p:cNvPr>
          <p:cNvCxnSpPr/>
          <p:nvPr/>
        </p:nvCxnSpPr>
        <p:spPr>
          <a:xfrm>
            <a:off x="5906278" y="2845836"/>
            <a:ext cx="0" cy="17833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BDCC605F-4A66-4E91-AD89-C18AB24719E5}"/>
              </a:ext>
            </a:extLst>
          </p:cNvPr>
          <p:cNvSpPr/>
          <p:nvPr/>
        </p:nvSpPr>
        <p:spPr>
          <a:xfrm>
            <a:off x="5131836" y="1915696"/>
            <a:ext cx="1698169" cy="315938"/>
          </a:xfrm>
          <a:prstGeom prst="rect">
            <a:avLst/>
          </a:prstGeom>
          <a:noFill/>
          <a:ln w="381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9CEF2A2-72BB-41AA-8087-F41942118E74}"/>
              </a:ext>
            </a:extLst>
          </p:cNvPr>
          <p:cNvSpPr/>
          <p:nvPr/>
        </p:nvSpPr>
        <p:spPr>
          <a:xfrm>
            <a:off x="2593910" y="3059668"/>
            <a:ext cx="7977673" cy="369332"/>
          </a:xfrm>
          <a:prstGeom prst="rect">
            <a:avLst/>
          </a:prstGeom>
          <a:noFill/>
          <a:ln w="381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9FA9C3C-CF47-4202-8F86-1B2F33D80D28}"/>
              </a:ext>
            </a:extLst>
          </p:cNvPr>
          <p:cNvSpPr/>
          <p:nvPr/>
        </p:nvSpPr>
        <p:spPr>
          <a:xfrm>
            <a:off x="4528455" y="2516755"/>
            <a:ext cx="3271934" cy="293584"/>
          </a:xfrm>
          <a:prstGeom prst="rect">
            <a:avLst/>
          </a:prstGeom>
          <a:noFill/>
          <a:ln w="381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8D5D61C-D06C-430B-9499-C2E26BAA677C}"/>
              </a:ext>
            </a:extLst>
          </p:cNvPr>
          <p:cNvSpPr/>
          <p:nvPr/>
        </p:nvSpPr>
        <p:spPr>
          <a:xfrm>
            <a:off x="4982545" y="3704613"/>
            <a:ext cx="1996753" cy="369332"/>
          </a:xfrm>
          <a:prstGeom prst="rect">
            <a:avLst/>
          </a:prstGeom>
          <a:noFill/>
          <a:ln w="381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23EDC43C-044C-46C0-A0D7-89646E414FF0}"/>
              </a:ext>
            </a:extLst>
          </p:cNvPr>
          <p:cNvCxnSpPr/>
          <p:nvPr/>
        </p:nvCxnSpPr>
        <p:spPr>
          <a:xfrm>
            <a:off x="5924939" y="3477639"/>
            <a:ext cx="0" cy="17833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43" name="Rectangle 42">
            <a:extLst>
              <a:ext uri="{FF2B5EF4-FFF2-40B4-BE49-F238E27FC236}">
                <a16:creationId xmlns:a16="http://schemas.microsoft.com/office/drawing/2014/main" id="{A5AE377E-BD9C-44D5-AE73-150A67B18C96}"/>
              </a:ext>
            </a:extLst>
          </p:cNvPr>
          <p:cNvSpPr/>
          <p:nvPr/>
        </p:nvSpPr>
        <p:spPr>
          <a:xfrm>
            <a:off x="4982542" y="4081350"/>
            <a:ext cx="1996753" cy="1875610"/>
          </a:xfrm>
          <a:prstGeom prst="rect">
            <a:avLst/>
          </a:prstGeom>
          <a:noFill/>
          <a:ln w="381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7457ABF5-2980-4F73-9B4B-B46FC0482252}"/>
              </a:ext>
            </a:extLst>
          </p:cNvPr>
          <p:cNvCxnSpPr>
            <a:cxnSpLocks/>
          </p:cNvCxnSpPr>
          <p:nvPr/>
        </p:nvCxnSpPr>
        <p:spPr>
          <a:xfrm>
            <a:off x="4982543" y="4488585"/>
            <a:ext cx="1996752" cy="0"/>
          </a:xfrm>
          <a:prstGeom prst="line">
            <a:avLst/>
          </a:prstGeom>
          <a:ln w="381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CCCF3B6A-2A36-4E43-A5BD-22EDCC3F8329}"/>
              </a:ext>
            </a:extLst>
          </p:cNvPr>
          <p:cNvCxnSpPr>
            <a:cxnSpLocks/>
          </p:cNvCxnSpPr>
          <p:nvPr/>
        </p:nvCxnSpPr>
        <p:spPr>
          <a:xfrm>
            <a:off x="4982543" y="4857917"/>
            <a:ext cx="1996752" cy="0"/>
          </a:xfrm>
          <a:prstGeom prst="line">
            <a:avLst/>
          </a:prstGeom>
          <a:ln w="381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EE04D4E5-3165-4784-B82F-0B27C3BA5927}"/>
              </a:ext>
            </a:extLst>
          </p:cNvPr>
          <p:cNvCxnSpPr>
            <a:cxnSpLocks/>
          </p:cNvCxnSpPr>
          <p:nvPr/>
        </p:nvCxnSpPr>
        <p:spPr>
          <a:xfrm>
            <a:off x="5001207" y="5224483"/>
            <a:ext cx="1978088" cy="10115"/>
          </a:xfrm>
          <a:prstGeom prst="line">
            <a:avLst/>
          </a:prstGeom>
          <a:ln w="381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032C699C-19D3-44DC-A19B-7809993F260F}"/>
              </a:ext>
            </a:extLst>
          </p:cNvPr>
          <p:cNvCxnSpPr>
            <a:cxnSpLocks/>
          </p:cNvCxnSpPr>
          <p:nvPr/>
        </p:nvCxnSpPr>
        <p:spPr>
          <a:xfrm>
            <a:off x="4982543" y="5587628"/>
            <a:ext cx="1996752" cy="0"/>
          </a:xfrm>
          <a:prstGeom prst="line">
            <a:avLst/>
          </a:prstGeom>
          <a:ln w="381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pic>
        <p:nvPicPr>
          <p:cNvPr id="56" name="Picture 55">
            <a:extLst>
              <a:ext uri="{FF2B5EF4-FFF2-40B4-BE49-F238E27FC236}">
                <a16:creationId xmlns:a16="http://schemas.microsoft.com/office/drawing/2014/main" id="{A9C43D75-4B32-4995-ADA0-D3DD960045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95904" y="3936597"/>
            <a:ext cx="2761861" cy="2195893"/>
          </a:xfrm>
          <a:prstGeom prst="rect">
            <a:avLst/>
          </a:prstGeom>
        </p:spPr>
      </p:pic>
      <p:sp>
        <p:nvSpPr>
          <p:cNvPr id="67" name="Right Brace 66">
            <a:extLst>
              <a:ext uri="{FF2B5EF4-FFF2-40B4-BE49-F238E27FC236}">
                <a16:creationId xmlns:a16="http://schemas.microsoft.com/office/drawing/2014/main" id="{E723162E-DD9D-4EF9-92FE-D0E3A5977C9B}"/>
              </a:ext>
            </a:extLst>
          </p:cNvPr>
          <p:cNvSpPr/>
          <p:nvPr/>
        </p:nvSpPr>
        <p:spPr>
          <a:xfrm>
            <a:off x="7546047" y="3694216"/>
            <a:ext cx="465665" cy="2556910"/>
          </a:xfrm>
          <a:prstGeom prst="rightBrace">
            <a:avLst>
              <a:gd name="adj1" fmla="val 8333"/>
              <a:gd name="adj2" fmla="val 50331"/>
            </a:avLst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5291990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F164FB-7EF6-43C6-B3E8-5964784136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Seismic Checks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0CABE2-2AC3-4FA1-9A6D-29713154E4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8BDA-C7C1-443C-B980-065E9443F225}" type="slidenum">
              <a:rPr lang="en-US" smtClean="0"/>
              <a:t>56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D31922A-EB0B-4C01-A324-657CB8DFEA98}"/>
              </a:ext>
            </a:extLst>
          </p:cNvPr>
          <p:cNvSpPr txBox="1"/>
          <p:nvPr/>
        </p:nvSpPr>
        <p:spPr>
          <a:xfrm>
            <a:off x="1097280" y="1843219"/>
            <a:ext cx="609755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400" dirty="0"/>
              <a:t>Period check </a:t>
            </a:r>
          </a:p>
        </p:txBody>
      </p:sp>
      <p:graphicFrame>
        <p:nvGraphicFramePr>
          <p:cNvPr id="14" name="Table 6">
            <a:extLst>
              <a:ext uri="{FF2B5EF4-FFF2-40B4-BE49-F238E27FC236}">
                <a16:creationId xmlns:a16="http://schemas.microsoft.com/office/drawing/2014/main" id="{E00B3CC2-F934-41FE-BA27-A6D29FF917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4037532"/>
              </p:ext>
            </p:extLst>
          </p:nvPr>
        </p:nvGraphicFramePr>
        <p:xfrm>
          <a:off x="1470505" y="2438049"/>
          <a:ext cx="6609805" cy="7924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627258">
                  <a:extLst>
                    <a:ext uri="{9D8B030D-6E8A-4147-A177-3AD203B41FA5}">
                      <a16:colId xmlns:a16="http://schemas.microsoft.com/office/drawing/2014/main" val="298681841"/>
                    </a:ext>
                  </a:extLst>
                </a:gridCol>
                <a:gridCol w="1511560">
                  <a:extLst>
                    <a:ext uri="{9D8B030D-6E8A-4147-A177-3AD203B41FA5}">
                      <a16:colId xmlns:a16="http://schemas.microsoft.com/office/drawing/2014/main" val="61576100"/>
                    </a:ext>
                  </a:extLst>
                </a:gridCol>
                <a:gridCol w="1912775">
                  <a:extLst>
                    <a:ext uri="{9D8B030D-6E8A-4147-A177-3AD203B41FA5}">
                      <a16:colId xmlns:a16="http://schemas.microsoft.com/office/drawing/2014/main" val="793818076"/>
                    </a:ext>
                  </a:extLst>
                </a:gridCol>
                <a:gridCol w="1558212">
                  <a:extLst>
                    <a:ext uri="{9D8B030D-6E8A-4147-A177-3AD203B41FA5}">
                      <a16:colId xmlns:a16="http://schemas.microsoft.com/office/drawing/2014/main" val="179616524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dirty="0"/>
                        <a:t>Check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ETABs result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Allowable limit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Check status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94487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/>
                        <a:t>Period check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0.599 Sec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≤ 0.646 Sec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OK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0299541"/>
                  </a:ext>
                </a:extLst>
              </a:tr>
            </a:tbl>
          </a:graphicData>
        </a:graphic>
      </p:graphicFrame>
      <p:sp>
        <p:nvSpPr>
          <p:cNvPr id="28" name="TextBox 27">
            <a:extLst>
              <a:ext uri="{FF2B5EF4-FFF2-40B4-BE49-F238E27FC236}">
                <a16:creationId xmlns:a16="http://schemas.microsoft.com/office/drawing/2014/main" id="{9360426C-A36C-40AE-86F9-C39C148D234F}"/>
              </a:ext>
            </a:extLst>
          </p:cNvPr>
          <p:cNvSpPr txBox="1"/>
          <p:nvPr/>
        </p:nvSpPr>
        <p:spPr>
          <a:xfrm>
            <a:off x="1097280" y="3312894"/>
            <a:ext cx="609755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400" dirty="0"/>
              <a:t>Base shear check</a:t>
            </a:r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E7341FEE-8284-4FFE-9EF0-DE17843A61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2244000"/>
              </p:ext>
            </p:extLst>
          </p:nvPr>
        </p:nvGraphicFramePr>
        <p:xfrm>
          <a:off x="1470505" y="3907724"/>
          <a:ext cx="8128000" cy="1229868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45033331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1931876375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846487189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70355670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Load case (KN)</a:t>
                      </a:r>
                      <a:endParaRPr lang="en-US" sz="20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9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/>
                        <a:t>ETABs results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/>
                        <a:t>Allowable limit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/>
                        <a:t>Check status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13841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Earthquake (x)</a:t>
                      </a:r>
                      <a:endParaRPr lang="en-US" sz="20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9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27359.24</a:t>
                      </a:r>
                      <a:endParaRPr lang="en-US" sz="20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9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≥ 27355.20</a:t>
                      </a:r>
                      <a:endParaRPr lang="en-US" sz="20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9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/>
                        <a:t>OK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46234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Earthquake (y)</a:t>
                      </a:r>
                      <a:endParaRPr lang="en-US" sz="20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9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27362.84</a:t>
                      </a:r>
                      <a:endParaRPr lang="en-US" sz="20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9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≥ 27355.20</a:t>
                      </a:r>
                      <a:endParaRPr lang="en-US" sz="20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9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/>
                        <a:t>OK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2763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2335295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A2423D-44DF-441F-8E03-8F39068A52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Seismic Checks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5EA37B-DDF6-44B0-A528-E8DD9E443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8BDA-C7C1-443C-B980-065E9443F225}" type="slidenum">
              <a:rPr lang="en-US" smtClean="0"/>
              <a:t>57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C861FE2-BF60-4099-9466-22114E65A62B}"/>
              </a:ext>
            </a:extLst>
          </p:cNvPr>
          <p:cNvSpPr txBox="1"/>
          <p:nvPr/>
        </p:nvSpPr>
        <p:spPr>
          <a:xfrm>
            <a:off x="1097280" y="1843219"/>
            <a:ext cx="609755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400" dirty="0"/>
              <a:t>Modal participating mass ratio check</a:t>
            </a:r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F71F7606-3668-42AF-B078-885D0DB8C46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9059031"/>
              </p:ext>
            </p:extLst>
          </p:nvPr>
        </p:nvGraphicFramePr>
        <p:xfrm>
          <a:off x="1434840" y="2429792"/>
          <a:ext cx="8128000" cy="118872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88263046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960415439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1569910102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162620678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ETABs results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Allowable limit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Check status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62486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/>
                        <a:t>Sum (</a:t>
                      </a:r>
                      <a:r>
                        <a:rPr lang="en-US" sz="2000" dirty="0" err="1"/>
                        <a:t>Ux</a:t>
                      </a:r>
                      <a:r>
                        <a:rPr lang="en-US" sz="200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0.91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≥ 0.9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OK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38076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/>
                        <a:t>Sum (</a:t>
                      </a:r>
                      <a:r>
                        <a:rPr lang="en-US" sz="2000" dirty="0" err="1"/>
                        <a:t>Uy</a:t>
                      </a:r>
                      <a:r>
                        <a:rPr lang="en-US" sz="200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0.90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≥ 0.9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OK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1825973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50B5884F-2878-4451-9248-CC3AC3DDE839}"/>
              </a:ext>
            </a:extLst>
          </p:cNvPr>
          <p:cNvSpPr txBox="1"/>
          <p:nvPr/>
        </p:nvSpPr>
        <p:spPr>
          <a:xfrm>
            <a:off x="1097280" y="3867740"/>
            <a:ext cx="609755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400" dirty="0"/>
              <a:t>Drift check</a:t>
            </a:r>
          </a:p>
        </p:txBody>
      </p:sp>
      <p:graphicFrame>
        <p:nvGraphicFramePr>
          <p:cNvPr id="11" name="Table 11">
            <a:extLst>
              <a:ext uri="{FF2B5EF4-FFF2-40B4-BE49-F238E27FC236}">
                <a16:creationId xmlns:a16="http://schemas.microsoft.com/office/drawing/2014/main" id="{9CA8DD0D-AD47-4E15-9583-73D953A8A6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7105797"/>
              </p:ext>
            </p:extLst>
          </p:nvPr>
        </p:nvGraphicFramePr>
        <p:xfrm>
          <a:off x="1434840" y="4489233"/>
          <a:ext cx="8128000" cy="7924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3447012676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1896327254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706859828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7294357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l-GR" sz="2000" dirty="0"/>
                        <a:t>Δ </a:t>
                      </a:r>
                      <a:r>
                        <a:rPr lang="en-US" sz="2000" dirty="0"/>
                        <a:t>Mx max. (mm)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sz="2000" dirty="0"/>
                        <a:t>Δ </a:t>
                      </a:r>
                      <a:r>
                        <a:rPr lang="en-US" sz="2000" dirty="0"/>
                        <a:t>My max. (mm)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sz="2000" dirty="0"/>
                        <a:t>Δ </a:t>
                      </a:r>
                      <a:r>
                        <a:rPr lang="en-US" sz="2000" dirty="0"/>
                        <a:t>Limit (mm)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Check status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00994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2000" dirty="0"/>
                        <a:t>10.52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6.514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OK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35101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45846712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44A724-A47B-404A-BD85-59C5EE6E7B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Structural detailing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87A487-783A-4CED-B557-666B5C3430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8BDA-C7C1-443C-B980-065E9443F225}" type="slidenum">
              <a:rPr lang="en-US" smtClean="0"/>
              <a:t>58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DFC113A-5ABF-446B-8828-92113CFFB2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7132" y="1828300"/>
            <a:ext cx="4799667" cy="454054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FE69E2C-82B0-48CA-80CF-7A9F1347380E}"/>
              </a:ext>
            </a:extLst>
          </p:cNvPr>
          <p:cNvSpPr txBox="1"/>
          <p:nvPr/>
        </p:nvSpPr>
        <p:spPr>
          <a:xfrm>
            <a:off x="1265854" y="2051475"/>
            <a:ext cx="609755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Slab Reinforcement in </a:t>
            </a:r>
          </a:p>
          <a:p>
            <a:r>
              <a:rPr lang="en-US" sz="2000" dirty="0"/>
              <a:t>y-direction : </a:t>
            </a:r>
          </a:p>
        </p:txBody>
      </p:sp>
    </p:spTree>
    <p:extLst>
      <p:ext uri="{BB962C8B-B14F-4D97-AF65-F5344CB8AC3E}">
        <p14:creationId xmlns:p14="http://schemas.microsoft.com/office/powerpoint/2010/main" val="2072070453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0F3676-D4FB-4A08-93F9-F721A53BF8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Structural detailing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DD0315-71EE-4234-BCA2-9B99509C37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8BDA-C7C1-443C-B980-065E9443F225}" type="slidenum">
              <a:rPr lang="en-US" smtClean="0"/>
              <a:t>59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D9A7981-6675-4DF7-BC00-B6D093CD6CCC}"/>
              </a:ext>
            </a:extLst>
          </p:cNvPr>
          <p:cNvSpPr txBox="1"/>
          <p:nvPr/>
        </p:nvSpPr>
        <p:spPr>
          <a:xfrm>
            <a:off x="1097280" y="1986162"/>
            <a:ext cx="609755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Slab Reinforcement in </a:t>
            </a:r>
          </a:p>
          <a:p>
            <a:r>
              <a:rPr lang="en-US" sz="2000" dirty="0"/>
              <a:t>x-direction :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1799334-1148-4B57-B2D9-1D2A66A07B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0655" y="1784242"/>
            <a:ext cx="5136064" cy="4628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99719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344A1F-9D1F-4F38-B1F6-9A4A04D208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Users and zoning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17EFE416-D2FA-4FB7-A6DC-75F0B47AFF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9054693"/>
              </p:ext>
            </p:extLst>
          </p:nvPr>
        </p:nvGraphicFramePr>
        <p:xfrm>
          <a:off x="1137833" y="2129245"/>
          <a:ext cx="9418637" cy="2377440"/>
        </p:xfrm>
        <a:graphic>
          <a:graphicData uri="http://schemas.openxmlformats.org/drawingml/2006/table">
            <a:tbl>
              <a:tblPr firstRow="1" bandRow="1"/>
              <a:tblGrid>
                <a:gridCol w="1767535">
                  <a:extLst>
                    <a:ext uri="{9D8B030D-6E8A-4147-A177-3AD203B41FA5}">
                      <a16:colId xmlns:a16="http://schemas.microsoft.com/office/drawing/2014/main" val="2775800430"/>
                    </a:ext>
                  </a:extLst>
                </a:gridCol>
                <a:gridCol w="1595535">
                  <a:extLst>
                    <a:ext uri="{9D8B030D-6E8A-4147-A177-3AD203B41FA5}">
                      <a16:colId xmlns:a16="http://schemas.microsoft.com/office/drawing/2014/main" val="588014956"/>
                    </a:ext>
                  </a:extLst>
                </a:gridCol>
                <a:gridCol w="3032448">
                  <a:extLst>
                    <a:ext uri="{9D8B030D-6E8A-4147-A177-3AD203B41FA5}">
                      <a16:colId xmlns:a16="http://schemas.microsoft.com/office/drawing/2014/main" val="1077219358"/>
                    </a:ext>
                  </a:extLst>
                </a:gridCol>
                <a:gridCol w="3023119">
                  <a:extLst>
                    <a:ext uri="{9D8B030D-6E8A-4147-A177-3AD203B41FA5}">
                      <a16:colId xmlns:a16="http://schemas.microsoft.com/office/drawing/2014/main" val="2506239022"/>
                    </a:ext>
                  </a:extLst>
                </a:gridCol>
              </a:tblGrid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2000" dirty="0">
                          <a:latin typeface="+mn-lt"/>
                        </a:rPr>
                        <a:t>Floor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2000" dirty="0">
                          <a:latin typeface="+mn-lt"/>
                        </a:rPr>
                        <a:t>Function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2000" dirty="0">
                          <a:latin typeface="+mn-lt"/>
                        </a:rPr>
                        <a:t>users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2000" dirty="0">
                          <a:latin typeface="+mn-lt"/>
                        </a:rPr>
                        <a:t>Number of car parks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988379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2000" dirty="0">
                          <a:latin typeface="+mn-lt"/>
                        </a:rPr>
                        <a:t>Ground floor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3434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2000" dirty="0">
                          <a:latin typeface="+mn-lt"/>
                        </a:rPr>
                        <a:t>Parking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3434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2000" dirty="0">
                          <a:latin typeface="+mn-lt"/>
                        </a:rPr>
                        <a:t>managers and visitors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3434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2000" dirty="0">
                          <a:latin typeface="+mn-lt"/>
                        </a:rPr>
                        <a:t>63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34343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6948174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2000" dirty="0">
                          <a:latin typeface="+mn-lt"/>
                        </a:rPr>
                        <a:t>First floor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3434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2000" dirty="0">
                          <a:latin typeface="+mn-lt"/>
                        </a:rPr>
                        <a:t>Parking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3434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2000" dirty="0">
                          <a:latin typeface="+mn-lt"/>
                        </a:rPr>
                        <a:t>employees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3434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2000" dirty="0">
                          <a:latin typeface="+mn-lt"/>
                        </a:rPr>
                        <a:t>63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34343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1166422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2000" dirty="0">
                          <a:latin typeface="+mn-lt"/>
                        </a:rPr>
                        <a:t>Second floor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3434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2000" dirty="0">
                          <a:latin typeface="+mn-lt"/>
                        </a:rPr>
                        <a:t>Parking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3434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2000" dirty="0">
                          <a:latin typeface="+mn-lt"/>
                        </a:rPr>
                        <a:t>employees and students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3434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2000" dirty="0">
                          <a:latin typeface="+mn-lt"/>
                        </a:rPr>
                        <a:t>71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34343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6084489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2000" dirty="0">
                          <a:latin typeface="+mn-lt"/>
                        </a:rPr>
                        <a:t>Third floor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3434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rtl="0"/>
                      <a:r>
                        <a:rPr lang="en-US" sz="2000" dirty="0">
                          <a:latin typeface="+mn-lt"/>
                        </a:rPr>
                        <a:t>Parking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3434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2000" dirty="0">
                          <a:latin typeface="+mn-lt"/>
                        </a:rPr>
                        <a:t>students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3434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2000" dirty="0">
                          <a:latin typeface="+mn-lt"/>
                        </a:rPr>
                        <a:t>71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34343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8343026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2000" dirty="0">
                          <a:latin typeface="+mn-lt"/>
                        </a:rPr>
                        <a:t>Fourth floor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3434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2000" dirty="0">
                          <a:latin typeface="+mn-lt"/>
                        </a:rPr>
                        <a:t>Art gallery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3434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2000" dirty="0">
                          <a:latin typeface="+mn-lt"/>
                        </a:rPr>
                        <a:t>-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3434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2000" dirty="0">
                          <a:latin typeface="+mn-lt"/>
                        </a:rPr>
                        <a:t>-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34343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7611089"/>
                  </a:ext>
                </a:extLst>
              </a:tr>
            </a:tbl>
          </a:graphicData>
        </a:graphic>
      </p:graphicFrame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482B7C4-1D0C-4AED-96E0-38D3162AE7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8BDA-C7C1-443C-B980-065E9443F22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510434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662649-2482-418A-BFC7-A6331C8F82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Structural detailing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10B57E-200B-4A34-987C-CE1AA89411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8BDA-C7C1-443C-B980-065E9443F225}" type="slidenum">
              <a:rPr lang="en-US" smtClean="0"/>
              <a:t>60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82A4D45-4DB6-4418-AB44-E56783A2595D}"/>
              </a:ext>
            </a:extLst>
          </p:cNvPr>
          <p:cNvSpPr txBox="1"/>
          <p:nvPr/>
        </p:nvSpPr>
        <p:spPr>
          <a:xfrm>
            <a:off x="1097280" y="1932892"/>
            <a:ext cx="609755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Ramp Detailing: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DF392B7-0B96-4E03-81C5-93C591C054F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689"/>
          <a:stretch/>
        </p:blipFill>
        <p:spPr>
          <a:xfrm>
            <a:off x="1168815" y="2528534"/>
            <a:ext cx="11023185" cy="2259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4818670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7D1D1E-9617-4200-B1FC-B9C86FA9FD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Structural detailing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431E8-5276-489B-9BC5-73D7616F52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8BDA-C7C1-443C-B980-065E9443F225}" type="slidenum">
              <a:rPr lang="en-US" smtClean="0"/>
              <a:t>61</a:t>
            </a:fld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2DFE64E-62DF-4675-9730-36BC7C9B6F0C}"/>
              </a:ext>
            </a:extLst>
          </p:cNvPr>
          <p:cNvSpPr txBox="1"/>
          <p:nvPr/>
        </p:nvSpPr>
        <p:spPr>
          <a:xfrm>
            <a:off x="1097280" y="1932892"/>
            <a:ext cx="609755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Column Detailing: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6D66C81E-410C-44FC-B15A-7D493AB9CA9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8265" t="30357" b="28293"/>
          <a:stretch/>
        </p:blipFill>
        <p:spPr>
          <a:xfrm>
            <a:off x="1731762" y="2812962"/>
            <a:ext cx="3134713" cy="227667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5E85879-D741-4DCC-92E0-0250E7CF90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7854" y="2936886"/>
            <a:ext cx="3676650" cy="2028825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A48F863-419C-4594-B656-9DCDE30CEC9F}"/>
              </a:ext>
            </a:extLst>
          </p:cNvPr>
          <p:cNvSpPr/>
          <p:nvPr/>
        </p:nvSpPr>
        <p:spPr>
          <a:xfrm>
            <a:off x="1731762" y="4245429"/>
            <a:ext cx="2168434" cy="9890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9551145-3D62-4BC9-A99F-7068F5EA7825}"/>
              </a:ext>
            </a:extLst>
          </p:cNvPr>
          <p:cNvSpPr/>
          <p:nvPr/>
        </p:nvSpPr>
        <p:spPr>
          <a:xfrm>
            <a:off x="6241310" y="4397829"/>
            <a:ext cx="2168434" cy="9890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E67B0A4-AC98-4D64-A054-90D0072843DE}"/>
              </a:ext>
            </a:extLst>
          </p:cNvPr>
          <p:cNvCxnSpPr/>
          <p:nvPr/>
        </p:nvCxnSpPr>
        <p:spPr>
          <a:xfrm>
            <a:off x="5374433" y="2631233"/>
            <a:ext cx="0" cy="26032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9324279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CFAF7B-5283-4157-B8C5-6DCD17EAC6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Structural detailing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3D3187-AEBE-4CC2-852F-F2853DDE4C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8BDA-C7C1-443C-B980-065E9443F225}" type="slidenum">
              <a:rPr lang="en-US" smtClean="0"/>
              <a:t>62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35E1187-1064-42AF-8ED3-01A7F0E868D8}"/>
              </a:ext>
            </a:extLst>
          </p:cNvPr>
          <p:cNvSpPr txBox="1"/>
          <p:nvPr/>
        </p:nvSpPr>
        <p:spPr>
          <a:xfrm>
            <a:off x="1097280" y="1932892"/>
            <a:ext cx="609755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Beams Detailing: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EE73A3E5-C4A8-40C7-8EAE-ADCB7559DD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" y="2775715"/>
            <a:ext cx="12192000" cy="1865369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94530F31-13AF-40A5-BB39-E67D702826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8283" y="4857222"/>
            <a:ext cx="715434" cy="941136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082551B1-243A-4F13-9D7E-1B259E9C9623}"/>
              </a:ext>
            </a:extLst>
          </p:cNvPr>
          <p:cNvSpPr txBox="1"/>
          <p:nvPr/>
        </p:nvSpPr>
        <p:spPr>
          <a:xfrm>
            <a:off x="5607050" y="5866859"/>
            <a:ext cx="1259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Section C-C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77CA599A-11F9-4B2D-9E9E-5BD6134D33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72849" y="4857222"/>
            <a:ext cx="654704" cy="941136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9F07FC62-6DA5-43F0-9069-3DCBAAB49F4C}"/>
              </a:ext>
            </a:extLst>
          </p:cNvPr>
          <p:cNvSpPr txBox="1"/>
          <p:nvPr/>
        </p:nvSpPr>
        <p:spPr>
          <a:xfrm>
            <a:off x="4146057" y="5866859"/>
            <a:ext cx="1259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Section B-B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033BEB34-DD99-4367-9B71-2B75F151CCB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09101" y="4859783"/>
            <a:ext cx="613033" cy="938575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F2315AF6-A6F1-46BD-BCAA-04AF3C8EE91C}"/>
              </a:ext>
            </a:extLst>
          </p:cNvPr>
          <p:cNvSpPr txBox="1"/>
          <p:nvPr/>
        </p:nvSpPr>
        <p:spPr>
          <a:xfrm>
            <a:off x="2685064" y="5878488"/>
            <a:ext cx="1259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Section A-A</a:t>
            </a:r>
          </a:p>
        </p:txBody>
      </p:sp>
    </p:spTree>
    <p:extLst>
      <p:ext uri="{BB962C8B-B14F-4D97-AF65-F5344CB8AC3E}">
        <p14:creationId xmlns:p14="http://schemas.microsoft.com/office/powerpoint/2010/main" val="1532663773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D5FDAB-A144-4964-B021-99079C4BE1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Structural detailing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3BB8B5-8A34-4B8F-8F80-F843446269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8BDA-C7C1-443C-B980-065E9443F225}" type="slidenum">
              <a:rPr lang="en-US" smtClean="0"/>
              <a:t>63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616C66B-3DB0-41D8-ABEA-0759D81C281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80" r="1122"/>
          <a:stretch/>
        </p:blipFill>
        <p:spPr>
          <a:xfrm>
            <a:off x="2618600" y="2618493"/>
            <a:ext cx="7865533" cy="309562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88213AC-DFAF-4DC6-ABB1-0A70AB2FFC6C}"/>
              </a:ext>
            </a:extLst>
          </p:cNvPr>
          <p:cNvSpPr txBox="1"/>
          <p:nvPr/>
        </p:nvSpPr>
        <p:spPr>
          <a:xfrm>
            <a:off x="1097280" y="1932892"/>
            <a:ext cx="609755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Shear wall Detailing:</a:t>
            </a:r>
          </a:p>
        </p:txBody>
      </p:sp>
    </p:spTree>
    <p:extLst>
      <p:ext uri="{BB962C8B-B14F-4D97-AF65-F5344CB8AC3E}">
        <p14:creationId xmlns:p14="http://schemas.microsoft.com/office/powerpoint/2010/main" val="4274523177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4C3118-948E-4815-8899-BDE5A50685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Structural detailing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FDAEAE-EEAC-4771-AB19-26F78BC19C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8BDA-C7C1-443C-B980-065E9443F225}" type="slidenum">
              <a:rPr lang="en-US" smtClean="0"/>
              <a:t>64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C62C206-E451-44A3-94CC-A6449327FEA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39" r="5449"/>
          <a:stretch/>
        </p:blipFill>
        <p:spPr>
          <a:xfrm>
            <a:off x="4347426" y="1921825"/>
            <a:ext cx="7569201" cy="435349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E6DFD54-99D8-4F4F-9185-B87D4D7CF79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054" r="4828"/>
          <a:stretch/>
        </p:blipFill>
        <p:spPr>
          <a:xfrm>
            <a:off x="903324" y="3710450"/>
            <a:ext cx="3115733" cy="162909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7648855C-BB4D-4D94-8182-821B7A49D149}"/>
              </a:ext>
            </a:extLst>
          </p:cNvPr>
          <p:cNvSpPr txBox="1"/>
          <p:nvPr/>
        </p:nvSpPr>
        <p:spPr>
          <a:xfrm>
            <a:off x="1097280" y="1932892"/>
            <a:ext cx="3250146" cy="4039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Stair Detailing:</a:t>
            </a:r>
          </a:p>
        </p:txBody>
      </p:sp>
    </p:spTree>
    <p:extLst>
      <p:ext uri="{BB962C8B-B14F-4D97-AF65-F5344CB8AC3E}">
        <p14:creationId xmlns:p14="http://schemas.microsoft.com/office/powerpoint/2010/main" val="3355863671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AB18C-DAF0-41FD-8A06-D7B0E1A11D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Electro-Mechanical ASPECTS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E06504A-6D3B-4FC3-805C-50D221EC8D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8BDA-C7C1-443C-B980-065E9443F225}" type="slidenum">
              <a:rPr lang="en-US" smtClean="0"/>
              <a:t>65</a:t>
            </a:fld>
            <a:endParaRPr lang="en-US"/>
          </a:p>
        </p:txBody>
      </p:sp>
      <p:sp>
        <p:nvSpPr>
          <p:cNvPr id="5" name="Google Shape;153;p16">
            <a:extLst>
              <a:ext uri="{FF2B5EF4-FFF2-40B4-BE49-F238E27FC236}">
                <a16:creationId xmlns:a16="http://schemas.microsoft.com/office/drawing/2014/main" id="{6D9A1168-679D-4328-A7BE-00748E6ABF02}"/>
              </a:ext>
            </a:extLst>
          </p:cNvPr>
          <p:cNvSpPr/>
          <p:nvPr/>
        </p:nvSpPr>
        <p:spPr>
          <a:xfrm>
            <a:off x="0" y="804400"/>
            <a:ext cx="1197367" cy="108574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600"/>
              <a:buFont typeface="Montserrat ExtraBold"/>
              <a:buNone/>
              <a:tabLst/>
              <a:defRPr/>
            </a:pPr>
            <a:r>
              <a:rPr lang="en" sz="3600" kern="0" dirty="0">
                <a:solidFill>
                  <a:srgbClr val="434343"/>
                </a:solidFill>
                <a:latin typeface="Montserrat ExtraBold"/>
                <a:sym typeface="Montserrat ExtraBold"/>
              </a:rPr>
              <a:t>05</a:t>
            </a:r>
            <a:endParaRPr kumimoji="0" lang="en" sz="3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ontserrat ExtraBold"/>
              <a:ea typeface="+mn-ea"/>
              <a:cs typeface="+mn-cs"/>
              <a:sym typeface="Montserrat ExtraBold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650370D-2A53-481F-B656-A3C9B11F68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7367" y="2210373"/>
            <a:ext cx="1993702" cy="118412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5383ECB-E117-4079-8AFA-605C22222745}"/>
              </a:ext>
            </a:extLst>
          </p:cNvPr>
          <p:cNvSpPr txBox="1"/>
          <p:nvPr/>
        </p:nvSpPr>
        <p:spPr>
          <a:xfrm>
            <a:off x="774854" y="3490873"/>
            <a:ext cx="304061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HVAC Design for Art Gallery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7DF4C17-A0B6-41FD-A56F-8CB380EDA608}"/>
              </a:ext>
            </a:extLst>
          </p:cNvPr>
          <p:cNvSpPr txBox="1"/>
          <p:nvPr/>
        </p:nvSpPr>
        <p:spPr>
          <a:xfrm>
            <a:off x="4491883" y="4652950"/>
            <a:ext cx="229644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Fire Fighting System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5E4DF77-86D5-491B-B872-625F3DF991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6317" y="2667361"/>
            <a:ext cx="1607580" cy="1978124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B05B6D85-E3CA-4489-9574-988A8665BF17}"/>
              </a:ext>
            </a:extLst>
          </p:cNvPr>
          <p:cNvSpPr txBox="1"/>
          <p:nvPr/>
        </p:nvSpPr>
        <p:spPr>
          <a:xfrm>
            <a:off x="7848365" y="3639421"/>
            <a:ext cx="297879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Artificial lighting design</a:t>
            </a:r>
          </a:p>
        </p:txBody>
      </p:sp>
      <p:pic>
        <p:nvPicPr>
          <p:cNvPr id="3104" name="Picture 32" descr="led art gallery lighting - OFF-51% &gt; Shipping free">
            <a:extLst>
              <a:ext uri="{FF2B5EF4-FFF2-40B4-BE49-F238E27FC236}">
                <a16:creationId xmlns:a16="http://schemas.microsoft.com/office/drawing/2014/main" id="{67F5DB8D-65C3-410F-A032-DFE94A9A5C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7714" y="2210373"/>
            <a:ext cx="2343282" cy="1356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FAD761CF-8EE0-4169-8BD6-ADD959C4F56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57714" y="4498249"/>
            <a:ext cx="2296447" cy="970330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E51287BF-E378-4A07-BC1C-B8E7395899E3}"/>
              </a:ext>
            </a:extLst>
          </p:cNvPr>
          <p:cNvSpPr txBox="1"/>
          <p:nvPr/>
        </p:nvSpPr>
        <p:spPr>
          <a:xfrm>
            <a:off x="8227268" y="5410184"/>
            <a:ext cx="207372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Acoustical design </a:t>
            </a:r>
          </a:p>
        </p:txBody>
      </p:sp>
      <p:pic>
        <p:nvPicPr>
          <p:cNvPr id="3106" name="Picture 34" descr="Premium Photo | Solar panel on sky background photovoltaic power supply  systems solar power plant the source of ecological renewable energy">
            <a:extLst>
              <a:ext uri="{FF2B5EF4-FFF2-40B4-BE49-F238E27FC236}">
                <a16:creationId xmlns:a16="http://schemas.microsoft.com/office/drawing/2014/main" id="{B07EA5E0-D60E-4603-AFBB-9BBE980F8C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731" y="4067213"/>
            <a:ext cx="2096338" cy="1396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4A78B50E-21A2-47E0-B3AE-7682CB2BD6D4}"/>
              </a:ext>
            </a:extLst>
          </p:cNvPr>
          <p:cNvSpPr txBox="1"/>
          <p:nvPr/>
        </p:nvSpPr>
        <p:spPr>
          <a:xfrm>
            <a:off x="774854" y="5567793"/>
            <a:ext cx="325602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Photovoltaic system design </a:t>
            </a:r>
          </a:p>
        </p:txBody>
      </p:sp>
    </p:spTree>
    <p:extLst>
      <p:ext uri="{BB962C8B-B14F-4D97-AF65-F5344CB8AC3E}">
        <p14:creationId xmlns:p14="http://schemas.microsoft.com/office/powerpoint/2010/main" val="1389879822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29CB0B-792E-4CF5-A521-AA50C87147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HVAC Design for Art Gallery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1532F5-0FF5-48AB-80A3-45E46CC415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8BDA-C7C1-443C-B980-065E9443F225}" type="slidenum">
              <a:rPr lang="en-US" smtClean="0"/>
              <a:t>66</a:t>
            </a:fld>
            <a:endParaRPr lang="en-US"/>
          </a:p>
        </p:txBody>
      </p:sp>
      <p:graphicFrame>
        <p:nvGraphicFramePr>
          <p:cNvPr id="15" name="Table 15">
            <a:extLst>
              <a:ext uri="{FF2B5EF4-FFF2-40B4-BE49-F238E27FC236}">
                <a16:creationId xmlns:a16="http://schemas.microsoft.com/office/drawing/2014/main" id="{70B39DE0-8A13-411C-9E38-B6EDEEFCED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9345439"/>
              </p:ext>
            </p:extLst>
          </p:nvPr>
        </p:nvGraphicFramePr>
        <p:xfrm>
          <a:off x="1450160" y="2712457"/>
          <a:ext cx="8128000" cy="118872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654832164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324771789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en-US" sz="2000" dirty="0"/>
                        <a:t>Heating and cooling loads for the art gallery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431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/>
                        <a:t>Cooling load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173.23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86028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/>
                        <a:t>Heating load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136.777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8444972"/>
                  </a:ext>
                </a:extLst>
              </a:tr>
            </a:tbl>
          </a:graphicData>
        </a:graphic>
      </p:graphicFrame>
      <p:sp>
        <p:nvSpPr>
          <p:cNvPr id="16" name="Speech Bubble: Oval 15">
            <a:extLst>
              <a:ext uri="{FF2B5EF4-FFF2-40B4-BE49-F238E27FC236}">
                <a16:creationId xmlns:a16="http://schemas.microsoft.com/office/drawing/2014/main" id="{519DD10B-5AAA-4EA7-B5AE-481F6A640D11}"/>
              </a:ext>
            </a:extLst>
          </p:cNvPr>
          <p:cNvSpPr/>
          <p:nvPr/>
        </p:nvSpPr>
        <p:spPr>
          <a:xfrm rot="987977">
            <a:off x="9746650" y="2223627"/>
            <a:ext cx="1810138" cy="1450757"/>
          </a:xfrm>
          <a:prstGeom prst="wedgeEllipseCallou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Art gallery area = 1570 m2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48E1A74-BB8D-42E0-95EF-550A4C982806}"/>
              </a:ext>
            </a:extLst>
          </p:cNvPr>
          <p:cNvSpPr txBox="1"/>
          <p:nvPr/>
        </p:nvSpPr>
        <p:spPr>
          <a:xfrm>
            <a:off x="1097280" y="2114069"/>
            <a:ext cx="6096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/>
              <a:t>Heating and cooling loads for the art gallery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1DE8816-44FC-46E7-9360-1EE04E2AA238}"/>
              </a:ext>
            </a:extLst>
          </p:cNvPr>
          <p:cNvSpPr txBox="1"/>
          <p:nvPr/>
        </p:nvSpPr>
        <p:spPr>
          <a:xfrm>
            <a:off x="1216720" y="4516209"/>
            <a:ext cx="424624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/>
              <a:t>HVAC system: VRV HVAC system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A25D5BF-CFF8-45FC-97B3-1F82032C88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45029"/>
            <a:ext cx="1216720" cy="661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634123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AA5D22-7CF0-4F5B-B3C2-982C6E25EF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HVAC Design for Art Gallery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7AA1E5-5F33-436D-9286-06F431F93C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8BDA-C7C1-443C-B980-065E9443F225}" type="slidenum">
              <a:rPr lang="en-US" smtClean="0"/>
              <a:t>67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BA0D7AB-5897-40FE-ADD0-953C3DED23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0148" y="2336665"/>
            <a:ext cx="1068762" cy="999906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C2484DD6-AE91-4AE5-A647-8B5E4DCF72AE}"/>
              </a:ext>
            </a:extLst>
          </p:cNvPr>
          <p:cNvSpPr txBox="1"/>
          <p:nvPr/>
        </p:nvSpPr>
        <p:spPr>
          <a:xfrm>
            <a:off x="1097280" y="1854572"/>
            <a:ext cx="22383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/>
              <a:t>Outdoor unit: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054D472-F25B-46E6-911B-0CB90D8FB949}"/>
              </a:ext>
            </a:extLst>
          </p:cNvPr>
          <p:cNvSpPr txBox="1"/>
          <p:nvPr/>
        </p:nvSpPr>
        <p:spPr>
          <a:xfrm>
            <a:off x="1097280" y="3521430"/>
            <a:ext cx="36465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/>
              <a:t>Indoor unit- fan coil: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3516C553-6181-4DF7-B741-BEF84458F2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1086" y="4096488"/>
            <a:ext cx="1412608" cy="69944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E874AF2-4E5D-4EB6-B55B-836E37AF51C4}"/>
              </a:ext>
            </a:extLst>
          </p:cNvPr>
          <p:cNvSpPr txBox="1"/>
          <p:nvPr/>
        </p:nvSpPr>
        <p:spPr>
          <a:xfrm>
            <a:off x="1114197" y="5089805"/>
            <a:ext cx="40812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/>
              <a:t>Indoor units- slot linear Diffusers :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A0A4FA9-2ABC-42D6-9298-320367165EC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4129"/>
          <a:stretch/>
        </p:blipFill>
        <p:spPr>
          <a:xfrm>
            <a:off x="1933077" y="5531412"/>
            <a:ext cx="922904" cy="665211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1EA5A0B-8A37-46F1-9D80-0201CACF4785}"/>
              </a:ext>
            </a:extLst>
          </p:cNvPr>
          <p:cNvCxnSpPr>
            <a:cxnSpLocks/>
          </p:cNvCxnSpPr>
          <p:nvPr/>
        </p:nvCxnSpPr>
        <p:spPr>
          <a:xfrm>
            <a:off x="5214068" y="1975492"/>
            <a:ext cx="0" cy="42118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>
            <a:extLst>
              <a:ext uri="{FF2B5EF4-FFF2-40B4-BE49-F238E27FC236}">
                <a16:creationId xmlns:a16="http://schemas.microsoft.com/office/drawing/2014/main" id="{6E8542C3-3EBD-4ABA-A36C-F960168D770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86996" y="2967407"/>
            <a:ext cx="6749491" cy="1768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3903141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7FA3C5-F8F4-41B0-82AE-F291954D21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HVAC Design for Art Gallery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22DDF7-EE57-4391-8EB5-3B59A1BAE9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8BDA-C7C1-443C-B980-065E9443F225}" type="slidenum">
              <a:rPr lang="en-US" smtClean="0"/>
              <a:t>68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AC14572-6498-48D0-BD95-C047292EB95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691" b="1070"/>
          <a:stretch/>
        </p:blipFill>
        <p:spPr>
          <a:xfrm>
            <a:off x="5510660" y="1816466"/>
            <a:ext cx="4711845" cy="456726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212DD31-6087-4599-8B0E-CE7F45BCEE62}"/>
              </a:ext>
            </a:extLst>
          </p:cNvPr>
          <p:cNvSpPr txBox="1"/>
          <p:nvPr/>
        </p:nvSpPr>
        <p:spPr>
          <a:xfrm>
            <a:off x="1097280" y="2050015"/>
            <a:ext cx="609755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Distribution of fan coils and diffusers</a:t>
            </a:r>
          </a:p>
          <a:p>
            <a:r>
              <a:rPr lang="en-US" sz="2000" dirty="0"/>
              <a:t>(Art gallery area = </a:t>
            </a:r>
            <a:r>
              <a:rPr lang="en-US" sz="20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1570 </a:t>
            </a:r>
            <a:r>
              <a:rPr lang="en-US" sz="20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Calibri" panose="020F0502020204030204" pitchFamily="34" charset="0"/>
              </a:rPr>
              <a:t>m</a:t>
            </a:r>
            <a:r>
              <a:rPr lang="en-US" sz="2000" baseline="300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Calibri" panose="020F0502020204030204" pitchFamily="34" charset="0"/>
              </a:rPr>
              <a:t>2</a:t>
            </a:r>
            <a:r>
              <a:rPr lang="en-US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).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833358032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418528-E5F6-45FF-85E2-D13003DFC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8BDA-C7C1-443C-B980-065E9443F225}" type="slidenum">
              <a:rPr lang="en-US" smtClean="0"/>
              <a:t>69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ABA535BD-F1B1-4DDD-AC6F-8BFB647C8202}"/>
              </a:ext>
            </a:extLst>
          </p:cNvPr>
          <p:cNvSpPr txBox="1">
            <a:spLocks/>
          </p:cNvSpPr>
          <p:nvPr/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Fire Fighting System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C07627F-254F-474C-84A1-687D3FEA3B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777" y="931775"/>
            <a:ext cx="1019503" cy="805585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B6D37C46-C069-4E24-91F8-CD964170AF72}"/>
              </a:ext>
            </a:extLst>
          </p:cNvPr>
          <p:cNvSpPr txBox="1"/>
          <p:nvPr/>
        </p:nvSpPr>
        <p:spPr>
          <a:xfrm>
            <a:off x="1097280" y="2382532"/>
            <a:ext cx="297086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dirty="0"/>
              <a:t>Hazard type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6566F21-6AD0-4F51-94B6-C8A2CC734BA7}"/>
              </a:ext>
            </a:extLst>
          </p:cNvPr>
          <p:cNvSpPr txBox="1"/>
          <p:nvPr/>
        </p:nvSpPr>
        <p:spPr>
          <a:xfrm>
            <a:off x="1097280" y="3152732"/>
            <a:ext cx="326589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/>
              <a:t>Alarm systems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72804D2-D555-4589-A47C-F8D8B384DA15}"/>
              </a:ext>
            </a:extLst>
          </p:cNvPr>
          <p:cNvSpPr txBox="1"/>
          <p:nvPr/>
        </p:nvSpPr>
        <p:spPr>
          <a:xfrm>
            <a:off x="1097280" y="3967181"/>
            <a:ext cx="410137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dirty="0"/>
              <a:t>Fire suppression </a:t>
            </a:r>
          </a:p>
        </p:txBody>
      </p:sp>
    </p:spTree>
    <p:extLst>
      <p:ext uri="{BB962C8B-B14F-4D97-AF65-F5344CB8AC3E}">
        <p14:creationId xmlns:p14="http://schemas.microsoft.com/office/powerpoint/2010/main" val="7294615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9B3E55-86CA-4D9E-99C0-51EBC5A16B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Site analysis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8E3521-E038-4FF5-8DDC-5494E4CC13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8BDA-C7C1-443C-B980-065E9443F225}" type="slidenum">
              <a:rPr lang="en-US" smtClean="0"/>
              <a:t>7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2E08BF4-BC77-47A0-A3C5-BFC9282B2D6E}"/>
              </a:ext>
            </a:extLst>
          </p:cNvPr>
          <p:cNvSpPr txBox="1"/>
          <p:nvPr/>
        </p:nvSpPr>
        <p:spPr>
          <a:xfrm>
            <a:off x="1197367" y="1890143"/>
            <a:ext cx="636814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32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Sun path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32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32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Climate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32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32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CFD analysis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Google Shape;153;p16">
            <a:extLst>
              <a:ext uri="{FF2B5EF4-FFF2-40B4-BE49-F238E27FC236}">
                <a16:creationId xmlns:a16="http://schemas.microsoft.com/office/drawing/2014/main" id="{F843FFB8-8FA7-408B-B3B9-E74B452FD39C}"/>
              </a:ext>
            </a:extLst>
          </p:cNvPr>
          <p:cNvSpPr/>
          <p:nvPr/>
        </p:nvSpPr>
        <p:spPr>
          <a:xfrm>
            <a:off x="0" y="804400"/>
            <a:ext cx="1122465" cy="108574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600"/>
              <a:buFont typeface="Montserrat ExtraBold"/>
              <a:buNone/>
              <a:tabLst/>
              <a:defRPr/>
            </a:pPr>
            <a:r>
              <a:rPr kumimoji="0" lang="en" sz="3600" b="0" i="0" u="none" strike="noStrike" kern="0" cap="none" spc="0" normalizeH="0" baseline="0" noProof="0" dirty="0">
                <a:ln>
                  <a:noFill/>
                </a:ln>
                <a:solidFill>
                  <a:srgbClr val="434343"/>
                </a:solidFill>
                <a:effectLst/>
                <a:uLnTx/>
                <a:uFillTx/>
                <a:latin typeface="Montserrat ExtraBold"/>
                <a:ea typeface="+mn-ea"/>
                <a:cs typeface="+mn-cs"/>
                <a:sym typeface="Montserrat ExtraBold"/>
              </a:rPr>
              <a:t>02</a:t>
            </a:r>
            <a:endParaRPr kumimoji="0" lang="en" sz="3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ontserrat ExtraBold"/>
              <a:ea typeface="+mn-ea"/>
              <a:cs typeface="+mn-cs"/>
              <a:sym typeface="Montserrat ExtraBold"/>
            </a:endParaRPr>
          </a:p>
        </p:txBody>
      </p:sp>
    </p:spTree>
    <p:extLst>
      <p:ext uri="{BB962C8B-B14F-4D97-AF65-F5344CB8AC3E}">
        <p14:creationId xmlns:p14="http://schemas.microsoft.com/office/powerpoint/2010/main" val="4285903544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17B48-5F52-4B26-A8C5-9BBB3C34DB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Fire Fighting System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F929DA-A553-443B-9338-B7AAE6413F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8BDA-C7C1-443C-B980-065E9443F225}" type="slidenum">
              <a:rPr lang="en-US" smtClean="0"/>
              <a:t>70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CB370E9-932F-46E1-97F7-DC5D4A6DC13C}"/>
              </a:ext>
            </a:extLst>
          </p:cNvPr>
          <p:cNvSpPr txBox="1"/>
          <p:nvPr/>
        </p:nvSpPr>
        <p:spPr>
          <a:xfrm>
            <a:off x="1171925" y="2408355"/>
            <a:ext cx="198975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Hazard type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EA310FB-93C3-4508-9BBB-DCCC23F631BF}"/>
              </a:ext>
            </a:extLst>
          </p:cNvPr>
          <p:cNvSpPr txBox="1"/>
          <p:nvPr/>
        </p:nvSpPr>
        <p:spPr>
          <a:xfrm>
            <a:off x="5507158" y="2122261"/>
            <a:ext cx="360273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“low hazard storage, group S-2”.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E1A67B3-EFCD-48B2-9379-0420DDC1935A}"/>
              </a:ext>
            </a:extLst>
          </p:cNvPr>
          <p:cNvSpPr txBox="1"/>
          <p:nvPr/>
        </p:nvSpPr>
        <p:spPr>
          <a:xfrm>
            <a:off x="3555895" y="2122261"/>
            <a:ext cx="116865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Parking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9DE03B4-DD90-41C8-821E-F9CDF38653B0}"/>
              </a:ext>
            </a:extLst>
          </p:cNvPr>
          <p:cNvSpPr txBox="1"/>
          <p:nvPr/>
        </p:nvSpPr>
        <p:spPr>
          <a:xfrm>
            <a:off x="3555702" y="2830044"/>
            <a:ext cx="153255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Art galleries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47E8AED-26B4-451F-A4C9-94CB051740AF}"/>
              </a:ext>
            </a:extLst>
          </p:cNvPr>
          <p:cNvSpPr txBox="1"/>
          <p:nvPr/>
        </p:nvSpPr>
        <p:spPr>
          <a:xfrm>
            <a:off x="5518444" y="2820527"/>
            <a:ext cx="266155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“Assembly Group A-3”. 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71707CE1-12E1-4CA3-9B13-A4DB6118A32F}"/>
              </a:ext>
            </a:extLst>
          </p:cNvPr>
          <p:cNvCxnSpPr>
            <a:cxnSpLocks/>
          </p:cNvCxnSpPr>
          <p:nvPr/>
        </p:nvCxnSpPr>
        <p:spPr>
          <a:xfrm>
            <a:off x="5001761" y="2328691"/>
            <a:ext cx="331329" cy="0"/>
          </a:xfrm>
          <a:prstGeom prst="straightConnector1">
            <a:avLst/>
          </a:prstGeom>
          <a:ln>
            <a:solidFill>
              <a:schemeClr val="accent3">
                <a:lumMod val="60000"/>
                <a:lumOff val="40000"/>
              </a:schemeClr>
            </a:solidFill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A7643438-8FED-4A8D-A2E9-7C1E83F74835}"/>
              </a:ext>
            </a:extLst>
          </p:cNvPr>
          <p:cNvCxnSpPr>
            <a:cxnSpLocks/>
          </p:cNvCxnSpPr>
          <p:nvPr/>
        </p:nvCxnSpPr>
        <p:spPr>
          <a:xfrm>
            <a:off x="5036798" y="3030099"/>
            <a:ext cx="331329" cy="0"/>
          </a:xfrm>
          <a:prstGeom prst="straightConnector1">
            <a:avLst/>
          </a:prstGeom>
          <a:ln>
            <a:solidFill>
              <a:schemeClr val="accent3">
                <a:lumMod val="60000"/>
                <a:lumOff val="40000"/>
              </a:schemeClr>
            </a:solidFill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217E78EA-7BA8-46BC-BCD3-764A554455B0}"/>
              </a:ext>
            </a:extLst>
          </p:cNvPr>
          <p:cNvCxnSpPr>
            <a:cxnSpLocks/>
          </p:cNvCxnSpPr>
          <p:nvPr/>
        </p:nvCxnSpPr>
        <p:spPr>
          <a:xfrm flipV="1">
            <a:off x="2908249" y="2376531"/>
            <a:ext cx="530637" cy="145841"/>
          </a:xfrm>
          <a:prstGeom prst="straightConnector1">
            <a:avLst/>
          </a:prstGeom>
          <a:ln>
            <a:solidFill>
              <a:schemeClr val="accent3">
                <a:lumMod val="60000"/>
                <a:lumOff val="40000"/>
              </a:schemeClr>
            </a:solidFill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0879C866-2A49-44CE-A418-5EF73C9597CF}"/>
              </a:ext>
            </a:extLst>
          </p:cNvPr>
          <p:cNvCxnSpPr/>
          <p:nvPr/>
        </p:nvCxnSpPr>
        <p:spPr>
          <a:xfrm>
            <a:off x="1353617" y="3244150"/>
            <a:ext cx="85468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>
            <a:extLst>
              <a:ext uri="{FF2B5EF4-FFF2-40B4-BE49-F238E27FC236}">
                <a16:creationId xmlns:a16="http://schemas.microsoft.com/office/drawing/2014/main" id="{20001F59-0839-438A-A31A-EB474152A86D}"/>
              </a:ext>
            </a:extLst>
          </p:cNvPr>
          <p:cNvSpPr txBox="1"/>
          <p:nvPr/>
        </p:nvSpPr>
        <p:spPr>
          <a:xfrm>
            <a:off x="1171925" y="4496341"/>
            <a:ext cx="218734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Alarm systems</a:t>
            </a:r>
          </a:p>
        </p:txBody>
      </p: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91542684-74B8-4AA1-911C-476F9E7DF235}"/>
              </a:ext>
            </a:extLst>
          </p:cNvPr>
          <p:cNvCxnSpPr>
            <a:cxnSpLocks/>
          </p:cNvCxnSpPr>
          <p:nvPr/>
        </p:nvCxnSpPr>
        <p:spPr>
          <a:xfrm>
            <a:off x="2911380" y="2756588"/>
            <a:ext cx="500595" cy="240678"/>
          </a:xfrm>
          <a:prstGeom prst="straightConnector1">
            <a:avLst/>
          </a:prstGeom>
          <a:ln>
            <a:solidFill>
              <a:schemeClr val="accent3">
                <a:lumMod val="60000"/>
                <a:lumOff val="40000"/>
              </a:schemeClr>
            </a:solidFill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83" name="TextBox 82">
            <a:extLst>
              <a:ext uri="{FF2B5EF4-FFF2-40B4-BE49-F238E27FC236}">
                <a16:creationId xmlns:a16="http://schemas.microsoft.com/office/drawing/2014/main" id="{F98FC44A-104E-4E72-8AAE-34EA82A36933}"/>
              </a:ext>
            </a:extLst>
          </p:cNvPr>
          <p:cNvSpPr txBox="1"/>
          <p:nvPr/>
        </p:nvSpPr>
        <p:spPr>
          <a:xfrm>
            <a:off x="4486333" y="3494189"/>
            <a:ext cx="160966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Call point </a:t>
            </a:r>
            <a:endParaRPr lang="en-US" dirty="0"/>
          </a:p>
        </p:txBody>
      </p:sp>
      <p:pic>
        <p:nvPicPr>
          <p:cNvPr id="84" name="Picture 83">
            <a:extLst>
              <a:ext uri="{FF2B5EF4-FFF2-40B4-BE49-F238E27FC236}">
                <a16:creationId xmlns:a16="http://schemas.microsoft.com/office/drawing/2014/main" id="{3108B4FE-B862-4EFE-84F2-A7FBE3AC1A39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81" r="16881"/>
          <a:stretch/>
        </p:blipFill>
        <p:spPr bwMode="auto">
          <a:xfrm>
            <a:off x="3884528" y="3414039"/>
            <a:ext cx="511392" cy="55191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6" name="TextBox 85">
            <a:extLst>
              <a:ext uri="{FF2B5EF4-FFF2-40B4-BE49-F238E27FC236}">
                <a16:creationId xmlns:a16="http://schemas.microsoft.com/office/drawing/2014/main" id="{6F4AF046-C056-4B55-90B6-7E726D3B30B0}"/>
              </a:ext>
            </a:extLst>
          </p:cNvPr>
          <p:cNvSpPr txBox="1"/>
          <p:nvPr/>
        </p:nvSpPr>
        <p:spPr>
          <a:xfrm>
            <a:off x="3914617" y="4496341"/>
            <a:ext cx="153255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Detectors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CDD33C48-59EF-4614-865A-CE8D8D96A43B}"/>
              </a:ext>
            </a:extLst>
          </p:cNvPr>
          <p:cNvSpPr txBox="1"/>
          <p:nvPr/>
        </p:nvSpPr>
        <p:spPr>
          <a:xfrm>
            <a:off x="5933534" y="4214011"/>
            <a:ext cx="116865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Parking 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F9DCCCB2-8361-4614-8480-FA307AB20C77}"/>
              </a:ext>
            </a:extLst>
          </p:cNvPr>
          <p:cNvSpPr txBox="1"/>
          <p:nvPr/>
        </p:nvSpPr>
        <p:spPr>
          <a:xfrm>
            <a:off x="5933341" y="4921794"/>
            <a:ext cx="153255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Art galleries </a:t>
            </a:r>
          </a:p>
        </p:txBody>
      </p:sp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0D0732FD-34A6-498E-8721-82416D48F9F4}"/>
              </a:ext>
            </a:extLst>
          </p:cNvPr>
          <p:cNvCxnSpPr>
            <a:cxnSpLocks/>
          </p:cNvCxnSpPr>
          <p:nvPr/>
        </p:nvCxnSpPr>
        <p:spPr>
          <a:xfrm flipV="1">
            <a:off x="5285888" y="4468281"/>
            <a:ext cx="530637" cy="145841"/>
          </a:xfrm>
          <a:prstGeom prst="straightConnector1">
            <a:avLst/>
          </a:prstGeom>
          <a:ln>
            <a:solidFill>
              <a:schemeClr val="accent3">
                <a:lumMod val="60000"/>
                <a:lumOff val="40000"/>
              </a:schemeClr>
            </a:solidFill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C3FC7243-714C-4953-B7EF-C356F2F95F32}"/>
              </a:ext>
            </a:extLst>
          </p:cNvPr>
          <p:cNvCxnSpPr>
            <a:cxnSpLocks/>
          </p:cNvCxnSpPr>
          <p:nvPr/>
        </p:nvCxnSpPr>
        <p:spPr>
          <a:xfrm>
            <a:off x="5289019" y="4848338"/>
            <a:ext cx="500595" cy="240678"/>
          </a:xfrm>
          <a:prstGeom prst="straightConnector1">
            <a:avLst/>
          </a:prstGeom>
          <a:ln>
            <a:solidFill>
              <a:schemeClr val="accent3">
                <a:lumMod val="60000"/>
                <a:lumOff val="40000"/>
              </a:schemeClr>
            </a:solidFill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99" name="Picture 98">
            <a:extLst>
              <a:ext uri="{FF2B5EF4-FFF2-40B4-BE49-F238E27FC236}">
                <a16:creationId xmlns:a16="http://schemas.microsoft.com/office/drawing/2014/main" id="{8FC0FE31-47A0-4B96-8F11-E833F3F22C2A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2485" y="4094373"/>
            <a:ext cx="849694" cy="602023"/>
          </a:xfrm>
          <a:prstGeom prst="rect">
            <a:avLst/>
          </a:prstGeom>
          <a:noFill/>
        </p:spPr>
      </p:pic>
      <p:cxnSp>
        <p:nvCxnSpPr>
          <p:cNvPr id="100" name="Straight Arrow Connector 99">
            <a:extLst>
              <a:ext uri="{FF2B5EF4-FFF2-40B4-BE49-F238E27FC236}">
                <a16:creationId xmlns:a16="http://schemas.microsoft.com/office/drawing/2014/main" id="{2726ED1A-5F49-4958-9AEE-65B42E3EE732}"/>
              </a:ext>
            </a:extLst>
          </p:cNvPr>
          <p:cNvCxnSpPr>
            <a:cxnSpLocks/>
          </p:cNvCxnSpPr>
          <p:nvPr/>
        </p:nvCxnSpPr>
        <p:spPr>
          <a:xfrm>
            <a:off x="7244437" y="4458558"/>
            <a:ext cx="331329" cy="0"/>
          </a:xfrm>
          <a:prstGeom prst="straightConnector1">
            <a:avLst/>
          </a:prstGeom>
          <a:ln>
            <a:solidFill>
              <a:schemeClr val="accent3">
                <a:lumMod val="60000"/>
                <a:lumOff val="40000"/>
              </a:schemeClr>
            </a:solidFill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01" name="TextBox 100">
            <a:extLst>
              <a:ext uri="{FF2B5EF4-FFF2-40B4-BE49-F238E27FC236}">
                <a16:creationId xmlns:a16="http://schemas.microsoft.com/office/drawing/2014/main" id="{7FE423B7-4040-4A83-A0C3-C2CE1047F18F}"/>
              </a:ext>
            </a:extLst>
          </p:cNvPr>
          <p:cNvSpPr txBox="1"/>
          <p:nvPr/>
        </p:nvSpPr>
        <p:spPr>
          <a:xfrm>
            <a:off x="8751168" y="4276010"/>
            <a:ext cx="220176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Smoke detector 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F8287354-2220-4FAA-9AC9-5CB27CAFD106}"/>
              </a:ext>
            </a:extLst>
          </p:cNvPr>
          <p:cNvSpPr txBox="1"/>
          <p:nvPr/>
        </p:nvSpPr>
        <p:spPr>
          <a:xfrm>
            <a:off x="8764234" y="4967787"/>
            <a:ext cx="220176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Heat detector </a:t>
            </a:r>
          </a:p>
        </p:txBody>
      </p:sp>
      <p:cxnSp>
        <p:nvCxnSpPr>
          <p:cNvPr id="103" name="Straight Arrow Connector 102">
            <a:extLst>
              <a:ext uri="{FF2B5EF4-FFF2-40B4-BE49-F238E27FC236}">
                <a16:creationId xmlns:a16="http://schemas.microsoft.com/office/drawing/2014/main" id="{E9FEFE53-921A-4D81-9C90-3B6A3F6FA879}"/>
              </a:ext>
            </a:extLst>
          </p:cNvPr>
          <p:cNvCxnSpPr>
            <a:cxnSpLocks/>
          </p:cNvCxnSpPr>
          <p:nvPr/>
        </p:nvCxnSpPr>
        <p:spPr>
          <a:xfrm>
            <a:off x="7300229" y="5145596"/>
            <a:ext cx="331329" cy="0"/>
          </a:xfrm>
          <a:prstGeom prst="straightConnector1">
            <a:avLst/>
          </a:prstGeom>
          <a:ln>
            <a:solidFill>
              <a:schemeClr val="accent3">
                <a:lumMod val="60000"/>
                <a:lumOff val="40000"/>
              </a:schemeClr>
            </a:solidFill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104" name="Picture 103">
            <a:extLst>
              <a:ext uri="{FF2B5EF4-FFF2-40B4-BE49-F238E27FC236}">
                <a16:creationId xmlns:a16="http://schemas.microsoft.com/office/drawing/2014/main" id="{C888E268-53BE-4CEB-BF15-18C3E0A27D7F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4540" y="4938077"/>
            <a:ext cx="849694" cy="602022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Rectangle 104">
            <a:extLst>
              <a:ext uri="{FF2B5EF4-FFF2-40B4-BE49-F238E27FC236}">
                <a16:creationId xmlns:a16="http://schemas.microsoft.com/office/drawing/2014/main" id="{64E41E18-3ABF-40D2-BC91-77A4AD4F703E}"/>
              </a:ext>
            </a:extLst>
          </p:cNvPr>
          <p:cNvSpPr/>
          <p:nvPr/>
        </p:nvSpPr>
        <p:spPr>
          <a:xfrm>
            <a:off x="3934500" y="4049536"/>
            <a:ext cx="6777044" cy="149056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1281F33A-3B18-49B7-BAF2-96A1631AEBB4}"/>
              </a:ext>
            </a:extLst>
          </p:cNvPr>
          <p:cNvSpPr/>
          <p:nvPr/>
        </p:nvSpPr>
        <p:spPr>
          <a:xfrm>
            <a:off x="3914617" y="3414039"/>
            <a:ext cx="1758395" cy="53789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Left Brace 109">
            <a:extLst>
              <a:ext uri="{FF2B5EF4-FFF2-40B4-BE49-F238E27FC236}">
                <a16:creationId xmlns:a16="http://schemas.microsoft.com/office/drawing/2014/main" id="{F8776AB5-5B4D-47C0-8750-1062B9C4954D}"/>
              </a:ext>
            </a:extLst>
          </p:cNvPr>
          <p:cNvSpPr/>
          <p:nvPr/>
        </p:nvSpPr>
        <p:spPr>
          <a:xfrm>
            <a:off x="3403759" y="3659606"/>
            <a:ext cx="276067" cy="2153749"/>
          </a:xfrm>
          <a:prstGeom prst="leftBrac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2" name="Picture 111">
            <a:extLst>
              <a:ext uri="{FF2B5EF4-FFF2-40B4-BE49-F238E27FC236}">
                <a16:creationId xmlns:a16="http://schemas.microsoft.com/office/drawing/2014/main" id="{04ED3B5C-B774-4100-BFD6-DFE1552E0030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9862" y="5692993"/>
            <a:ext cx="789754" cy="632021"/>
          </a:xfrm>
          <a:prstGeom prst="rect">
            <a:avLst/>
          </a:prstGeom>
          <a:noFill/>
        </p:spPr>
      </p:pic>
      <p:sp>
        <p:nvSpPr>
          <p:cNvPr id="113" name="Rectangle 112">
            <a:extLst>
              <a:ext uri="{FF2B5EF4-FFF2-40B4-BE49-F238E27FC236}">
                <a16:creationId xmlns:a16="http://schemas.microsoft.com/office/drawing/2014/main" id="{4E83B74C-B2EC-4082-8A45-C32C323F1468}"/>
              </a:ext>
            </a:extLst>
          </p:cNvPr>
          <p:cNvSpPr/>
          <p:nvPr/>
        </p:nvSpPr>
        <p:spPr>
          <a:xfrm>
            <a:off x="3934500" y="5694552"/>
            <a:ext cx="3811816" cy="61779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10DE33BC-96F5-410D-A43D-383409F1C075}"/>
              </a:ext>
            </a:extLst>
          </p:cNvPr>
          <p:cNvSpPr txBox="1"/>
          <p:nvPr/>
        </p:nvSpPr>
        <p:spPr>
          <a:xfrm>
            <a:off x="4793814" y="5840219"/>
            <a:ext cx="325850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effectLst/>
                <a:ea typeface="Calibri" panose="020F0502020204030204" pitchFamily="34" charset="0"/>
              </a:rPr>
              <a:t>Flasher electronic sounder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012780703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7D1F14-134B-4812-9C54-BFFBE90572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Fire Fighting System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A96A98-72AB-4C52-B164-C8D0B139E2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8BDA-C7C1-443C-B980-065E9443F225}" type="slidenum">
              <a:rPr lang="en-US" smtClean="0"/>
              <a:t>71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3D580F2-C37C-4D1A-BC4D-4541679654D8}"/>
              </a:ext>
            </a:extLst>
          </p:cNvPr>
          <p:cNvSpPr txBox="1"/>
          <p:nvPr/>
        </p:nvSpPr>
        <p:spPr>
          <a:xfrm>
            <a:off x="14945" y="3384527"/>
            <a:ext cx="237157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Fire suppression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6434A66-217E-413A-BE2E-4EEAF62F8BCF}"/>
              </a:ext>
            </a:extLst>
          </p:cNvPr>
          <p:cNvSpPr txBox="1"/>
          <p:nvPr/>
        </p:nvSpPr>
        <p:spPr>
          <a:xfrm>
            <a:off x="2495156" y="2248736"/>
            <a:ext cx="209029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Fire extinguishers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EBB9AD7-B971-416D-BC7F-5B01E97A37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38563" y="1893522"/>
            <a:ext cx="312485" cy="56358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173F06C-DB17-4979-B742-6ACE574A5953}"/>
              </a:ext>
            </a:extLst>
          </p:cNvPr>
          <p:cNvSpPr txBox="1"/>
          <p:nvPr/>
        </p:nvSpPr>
        <p:spPr>
          <a:xfrm>
            <a:off x="4809280" y="2051461"/>
            <a:ext cx="116865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Parking</a:t>
            </a:r>
            <a:r>
              <a:rPr lang="en-US" sz="2000" dirty="0"/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1BB15E0-5A93-47FD-9818-0A4BB939AA0F}"/>
              </a:ext>
            </a:extLst>
          </p:cNvPr>
          <p:cNvSpPr txBox="1"/>
          <p:nvPr/>
        </p:nvSpPr>
        <p:spPr>
          <a:xfrm>
            <a:off x="4759756" y="2516862"/>
            <a:ext cx="153255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Art galleries 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69F43A7A-2C18-4628-9058-A3BCDF03743C}"/>
              </a:ext>
            </a:extLst>
          </p:cNvPr>
          <p:cNvCxnSpPr>
            <a:cxnSpLocks/>
          </p:cNvCxnSpPr>
          <p:nvPr/>
        </p:nvCxnSpPr>
        <p:spPr>
          <a:xfrm flipV="1">
            <a:off x="4543237" y="2311855"/>
            <a:ext cx="216519" cy="85503"/>
          </a:xfrm>
          <a:prstGeom prst="straightConnector1">
            <a:avLst/>
          </a:prstGeom>
          <a:ln>
            <a:solidFill>
              <a:schemeClr val="accent3">
                <a:lumMod val="60000"/>
                <a:lumOff val="40000"/>
              </a:schemeClr>
            </a:solidFill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46320476-6C76-4409-B99F-AE65F2288A16}"/>
              </a:ext>
            </a:extLst>
          </p:cNvPr>
          <p:cNvCxnSpPr>
            <a:cxnSpLocks/>
          </p:cNvCxnSpPr>
          <p:nvPr/>
        </p:nvCxnSpPr>
        <p:spPr>
          <a:xfrm>
            <a:off x="6182753" y="2251516"/>
            <a:ext cx="331329" cy="0"/>
          </a:xfrm>
          <a:prstGeom prst="straightConnector1">
            <a:avLst/>
          </a:prstGeom>
          <a:ln>
            <a:solidFill>
              <a:schemeClr val="accent3">
                <a:lumMod val="60000"/>
                <a:lumOff val="40000"/>
              </a:schemeClr>
            </a:solidFill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538E351C-EC94-4C32-9D46-22D7176248B3}"/>
              </a:ext>
            </a:extLst>
          </p:cNvPr>
          <p:cNvCxnSpPr>
            <a:cxnSpLocks/>
          </p:cNvCxnSpPr>
          <p:nvPr/>
        </p:nvCxnSpPr>
        <p:spPr>
          <a:xfrm>
            <a:off x="6182754" y="2716917"/>
            <a:ext cx="331329" cy="0"/>
          </a:xfrm>
          <a:prstGeom prst="straightConnector1">
            <a:avLst/>
          </a:prstGeom>
          <a:ln>
            <a:solidFill>
              <a:schemeClr val="accent3">
                <a:lumMod val="60000"/>
                <a:lumOff val="40000"/>
              </a:schemeClr>
            </a:solidFill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41AC1B7A-E91F-42D5-9B2A-92B7172FA25D}"/>
              </a:ext>
            </a:extLst>
          </p:cNvPr>
          <p:cNvCxnSpPr>
            <a:cxnSpLocks/>
          </p:cNvCxnSpPr>
          <p:nvPr/>
        </p:nvCxnSpPr>
        <p:spPr>
          <a:xfrm>
            <a:off x="4539933" y="2561303"/>
            <a:ext cx="219823" cy="131428"/>
          </a:xfrm>
          <a:prstGeom prst="straightConnector1">
            <a:avLst/>
          </a:prstGeom>
          <a:ln>
            <a:solidFill>
              <a:schemeClr val="accent3">
                <a:lumMod val="60000"/>
                <a:lumOff val="40000"/>
              </a:schemeClr>
            </a:solidFill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93C7EB56-AC66-461D-AE7B-38AB156F7DD0}"/>
              </a:ext>
            </a:extLst>
          </p:cNvPr>
          <p:cNvSpPr txBox="1"/>
          <p:nvPr/>
        </p:nvSpPr>
        <p:spPr>
          <a:xfrm>
            <a:off x="6875529" y="2627017"/>
            <a:ext cx="429321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Water</a:t>
            </a:r>
            <a:r>
              <a:rPr lang="en-US" sz="2000" dirty="0"/>
              <a:t> extinguisher </a:t>
            </a:r>
            <a:r>
              <a:rPr lang="en-US" sz="20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(2 A) / 75 ft (22 m) </a:t>
            </a:r>
            <a:endParaRPr lang="en-US" sz="2000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42C37CF3-FC21-4BDC-9E07-3F9ED42C00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5687" y="2561303"/>
            <a:ext cx="331329" cy="597479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7204DE19-990A-4E3D-819B-D8F7A39C597A}"/>
              </a:ext>
            </a:extLst>
          </p:cNvPr>
          <p:cNvSpPr txBox="1"/>
          <p:nvPr/>
        </p:nvSpPr>
        <p:spPr>
          <a:xfrm>
            <a:off x="6875529" y="2007474"/>
            <a:ext cx="440518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Powder</a:t>
            </a:r>
            <a:r>
              <a:rPr lang="en-US" sz="2000" dirty="0"/>
              <a:t> extinguisher </a:t>
            </a:r>
            <a:r>
              <a:rPr lang="en-US" sz="20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(10 B) / 50 ft (15 m)</a:t>
            </a:r>
            <a:endParaRPr lang="en-US" sz="20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9C40602-4005-4464-B520-3941A13C709B}"/>
              </a:ext>
            </a:extLst>
          </p:cNvPr>
          <p:cNvSpPr txBox="1"/>
          <p:nvPr/>
        </p:nvSpPr>
        <p:spPr>
          <a:xfrm>
            <a:off x="2511621" y="3409154"/>
            <a:ext cx="609755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Automatic sprinklers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7218A364-16E7-4FD9-BE8E-CB67ECF01659}"/>
              </a:ext>
            </a:extLst>
          </p:cNvPr>
          <p:cNvCxnSpPr>
            <a:cxnSpLocks/>
          </p:cNvCxnSpPr>
          <p:nvPr/>
        </p:nvCxnSpPr>
        <p:spPr>
          <a:xfrm flipV="1">
            <a:off x="4901489" y="3437940"/>
            <a:ext cx="216519" cy="85503"/>
          </a:xfrm>
          <a:prstGeom prst="straightConnector1">
            <a:avLst/>
          </a:prstGeom>
          <a:ln>
            <a:solidFill>
              <a:schemeClr val="accent3">
                <a:lumMod val="60000"/>
                <a:lumOff val="40000"/>
              </a:schemeClr>
            </a:solidFill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A00BE4E3-3F44-437C-92DD-43BE46C5204D}"/>
              </a:ext>
            </a:extLst>
          </p:cNvPr>
          <p:cNvCxnSpPr>
            <a:cxnSpLocks/>
          </p:cNvCxnSpPr>
          <p:nvPr/>
        </p:nvCxnSpPr>
        <p:spPr>
          <a:xfrm>
            <a:off x="4898185" y="3687388"/>
            <a:ext cx="219823" cy="131428"/>
          </a:xfrm>
          <a:prstGeom prst="straightConnector1">
            <a:avLst/>
          </a:prstGeom>
          <a:ln>
            <a:solidFill>
              <a:schemeClr val="accent3">
                <a:lumMod val="60000"/>
                <a:lumOff val="40000"/>
              </a:schemeClr>
            </a:solidFill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C1E46029-06F2-4965-9A65-3E38335AC447}"/>
              </a:ext>
            </a:extLst>
          </p:cNvPr>
          <p:cNvCxnSpPr/>
          <p:nvPr/>
        </p:nvCxnSpPr>
        <p:spPr>
          <a:xfrm>
            <a:off x="2543392" y="3158782"/>
            <a:ext cx="85468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CBFCD4E2-FDA6-4350-AA8F-743142DF2AE7}"/>
              </a:ext>
            </a:extLst>
          </p:cNvPr>
          <p:cNvSpPr txBox="1"/>
          <p:nvPr/>
        </p:nvSpPr>
        <p:spPr>
          <a:xfrm>
            <a:off x="5856303" y="3683805"/>
            <a:ext cx="491136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Required</a:t>
            </a:r>
            <a:r>
              <a:rPr lang="en-US" sz="2000" dirty="0"/>
              <a:t> in </a:t>
            </a:r>
            <a:r>
              <a:rPr lang="en-US" sz="20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“Group A-3”  1 sprinkler/ 21 m2</a:t>
            </a:r>
            <a:endParaRPr lang="en-US" sz="2000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B61DE20-7664-40FD-BFBD-1DA993720C1B}"/>
              </a:ext>
            </a:extLst>
          </p:cNvPr>
          <p:cNvSpPr txBox="1"/>
          <p:nvPr/>
        </p:nvSpPr>
        <p:spPr>
          <a:xfrm>
            <a:off x="5836133" y="3302548"/>
            <a:ext cx="344796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Not</a:t>
            </a:r>
            <a:r>
              <a:rPr lang="en-US" sz="2000" dirty="0"/>
              <a:t> required in </a:t>
            </a:r>
            <a:r>
              <a:rPr lang="en-US" sz="20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open parking</a:t>
            </a:r>
            <a:endParaRPr lang="en-US" sz="2000" dirty="0"/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8EFEEEEB-C006-4641-B1A0-9BFC35720868}"/>
              </a:ext>
            </a:extLst>
          </p:cNvPr>
          <p:cNvCxnSpPr/>
          <p:nvPr/>
        </p:nvCxnSpPr>
        <p:spPr>
          <a:xfrm>
            <a:off x="2602108" y="4279026"/>
            <a:ext cx="85468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2" name="Picture 41">
            <a:extLst>
              <a:ext uri="{FF2B5EF4-FFF2-40B4-BE49-F238E27FC236}">
                <a16:creationId xmlns:a16="http://schemas.microsoft.com/office/drawing/2014/main" id="{6780942B-2270-4E77-BE08-BAB8D84015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84364" y="3808169"/>
            <a:ext cx="462837" cy="494757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413D64BE-574F-41D1-939C-4ACBBFB22F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8915" y="3276245"/>
            <a:ext cx="462837" cy="494757"/>
          </a:xfrm>
          <a:prstGeom prst="rect">
            <a:avLst/>
          </a:prstGeom>
        </p:spPr>
      </p:pic>
      <p:pic>
        <p:nvPicPr>
          <p:cNvPr id="48" name="Graphic 47" descr="Close with solid fill">
            <a:extLst>
              <a:ext uri="{FF2B5EF4-FFF2-40B4-BE49-F238E27FC236}">
                <a16:creationId xmlns:a16="http://schemas.microsoft.com/office/drawing/2014/main" id="{03BCC1A7-6DF6-4CD7-AE68-93BB7A4BBDE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305394" y="3234510"/>
            <a:ext cx="462837" cy="462837"/>
          </a:xfrm>
          <a:prstGeom prst="rect">
            <a:avLst/>
          </a:prstGeom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AAF22892-7C1F-4B99-8A4A-166690FF8FC1}"/>
              </a:ext>
            </a:extLst>
          </p:cNvPr>
          <p:cNvSpPr txBox="1"/>
          <p:nvPr/>
        </p:nvSpPr>
        <p:spPr>
          <a:xfrm>
            <a:off x="2529289" y="4597970"/>
            <a:ext cx="211444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Standpipe system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27D9FA14-2E80-401F-B7C0-0EF6AB418EAB}"/>
              </a:ext>
            </a:extLst>
          </p:cNvPr>
          <p:cNvSpPr txBox="1"/>
          <p:nvPr/>
        </p:nvSpPr>
        <p:spPr>
          <a:xfrm>
            <a:off x="4947709" y="4448899"/>
            <a:ext cx="116865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Parking</a:t>
            </a:r>
            <a:r>
              <a:rPr lang="en-US" sz="2000" dirty="0"/>
              <a:t> 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1FF4696-8B24-4365-8B63-09E767ADDCDE}"/>
              </a:ext>
            </a:extLst>
          </p:cNvPr>
          <p:cNvSpPr txBox="1"/>
          <p:nvPr/>
        </p:nvSpPr>
        <p:spPr>
          <a:xfrm>
            <a:off x="4898186" y="5289354"/>
            <a:ext cx="153255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Art galleries </a:t>
            </a:r>
          </a:p>
        </p:txBody>
      </p: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F7AB85D1-C461-40BC-891F-0FE447DE8971}"/>
              </a:ext>
            </a:extLst>
          </p:cNvPr>
          <p:cNvCxnSpPr>
            <a:cxnSpLocks/>
          </p:cNvCxnSpPr>
          <p:nvPr/>
        </p:nvCxnSpPr>
        <p:spPr>
          <a:xfrm>
            <a:off x="6321184" y="5489409"/>
            <a:ext cx="331329" cy="0"/>
          </a:xfrm>
          <a:prstGeom prst="straightConnector1">
            <a:avLst/>
          </a:prstGeom>
          <a:ln>
            <a:solidFill>
              <a:schemeClr val="accent3">
                <a:lumMod val="60000"/>
                <a:lumOff val="40000"/>
              </a:schemeClr>
            </a:solidFill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DAF2228B-8F69-40A1-B43F-E6861B7D8A5D}"/>
              </a:ext>
            </a:extLst>
          </p:cNvPr>
          <p:cNvCxnSpPr>
            <a:cxnSpLocks/>
          </p:cNvCxnSpPr>
          <p:nvPr/>
        </p:nvCxnSpPr>
        <p:spPr>
          <a:xfrm flipV="1">
            <a:off x="4689113" y="4682559"/>
            <a:ext cx="216519" cy="85503"/>
          </a:xfrm>
          <a:prstGeom prst="straightConnector1">
            <a:avLst/>
          </a:prstGeom>
          <a:ln>
            <a:solidFill>
              <a:schemeClr val="accent3">
                <a:lumMod val="60000"/>
                <a:lumOff val="40000"/>
              </a:schemeClr>
            </a:solidFill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DC77130E-B87E-42F6-BF0A-B7B7CF015B47}"/>
              </a:ext>
            </a:extLst>
          </p:cNvPr>
          <p:cNvCxnSpPr>
            <a:cxnSpLocks/>
          </p:cNvCxnSpPr>
          <p:nvPr/>
        </p:nvCxnSpPr>
        <p:spPr>
          <a:xfrm>
            <a:off x="6292309" y="4675165"/>
            <a:ext cx="331329" cy="0"/>
          </a:xfrm>
          <a:prstGeom prst="straightConnector1">
            <a:avLst/>
          </a:prstGeom>
          <a:ln>
            <a:solidFill>
              <a:schemeClr val="accent3">
                <a:lumMod val="60000"/>
                <a:lumOff val="40000"/>
              </a:schemeClr>
            </a:solidFill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966C4B13-E224-43C1-86A6-088EC89F16D4}"/>
              </a:ext>
            </a:extLst>
          </p:cNvPr>
          <p:cNvCxnSpPr>
            <a:cxnSpLocks/>
          </p:cNvCxnSpPr>
          <p:nvPr/>
        </p:nvCxnSpPr>
        <p:spPr>
          <a:xfrm>
            <a:off x="4685810" y="5307061"/>
            <a:ext cx="219823" cy="131428"/>
          </a:xfrm>
          <a:prstGeom prst="straightConnector1">
            <a:avLst/>
          </a:prstGeom>
          <a:ln>
            <a:solidFill>
              <a:schemeClr val="accent3">
                <a:lumMod val="60000"/>
                <a:lumOff val="40000"/>
              </a:schemeClr>
            </a:solidFill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60" name="Picture 59">
            <a:extLst>
              <a:ext uri="{FF2B5EF4-FFF2-40B4-BE49-F238E27FC236}">
                <a16:creationId xmlns:a16="http://schemas.microsoft.com/office/drawing/2014/main" id="{4B314154-43AD-4402-A8B5-409E7A9664C6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6819474" y="4325041"/>
            <a:ext cx="823926" cy="618471"/>
          </a:xfrm>
          <a:prstGeom prst="rect">
            <a:avLst/>
          </a:prstGeom>
        </p:spPr>
      </p:pic>
      <p:sp>
        <p:nvSpPr>
          <p:cNvPr id="61" name="TextBox 60">
            <a:extLst>
              <a:ext uri="{FF2B5EF4-FFF2-40B4-BE49-F238E27FC236}">
                <a16:creationId xmlns:a16="http://schemas.microsoft.com/office/drawing/2014/main" id="{DA2E10BF-2F95-4D71-985E-30D4A73A02EE}"/>
              </a:ext>
            </a:extLst>
          </p:cNvPr>
          <p:cNvSpPr txBox="1"/>
          <p:nvPr/>
        </p:nvSpPr>
        <p:spPr>
          <a:xfrm>
            <a:off x="7643400" y="4457825"/>
            <a:ext cx="292818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Stand pipe system: </a:t>
            </a:r>
            <a:r>
              <a:rPr lang="en-US" sz="20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Class I</a:t>
            </a:r>
            <a:endParaRPr lang="en-US" sz="2000" dirty="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FB0A23D-B427-4C99-BC35-50690E05FE76}"/>
              </a:ext>
            </a:extLst>
          </p:cNvPr>
          <p:cNvSpPr txBox="1"/>
          <p:nvPr/>
        </p:nvSpPr>
        <p:spPr>
          <a:xfrm>
            <a:off x="7643400" y="5514961"/>
            <a:ext cx="320570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Stand pipe system: </a:t>
            </a:r>
            <a:r>
              <a:rPr lang="en-US" sz="20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Class III</a:t>
            </a:r>
            <a:endParaRPr lang="en-US" sz="2000" dirty="0"/>
          </a:p>
        </p:txBody>
      </p:sp>
      <p:pic>
        <p:nvPicPr>
          <p:cNvPr id="63" name="Picture 62">
            <a:extLst>
              <a:ext uri="{FF2B5EF4-FFF2-40B4-BE49-F238E27FC236}">
                <a16:creationId xmlns:a16="http://schemas.microsoft.com/office/drawing/2014/main" id="{5143A27C-656E-45EA-9AE2-B1117190824A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6816813" y="5514961"/>
            <a:ext cx="826587" cy="826976"/>
          </a:xfrm>
          <a:prstGeom prst="rect">
            <a:avLst/>
          </a:prstGeom>
        </p:spPr>
      </p:pic>
      <p:sp>
        <p:nvSpPr>
          <p:cNvPr id="65" name="TextBox 64">
            <a:extLst>
              <a:ext uri="{FF2B5EF4-FFF2-40B4-BE49-F238E27FC236}">
                <a16:creationId xmlns:a16="http://schemas.microsoft.com/office/drawing/2014/main" id="{6CDFD53E-E02A-4FA6-BF67-8281C73D1D9D}"/>
              </a:ext>
            </a:extLst>
          </p:cNvPr>
          <p:cNvSpPr txBox="1"/>
          <p:nvPr/>
        </p:nvSpPr>
        <p:spPr>
          <a:xfrm>
            <a:off x="7718738" y="4761021"/>
            <a:ext cx="508453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/150 ft (</a:t>
            </a:r>
            <a:r>
              <a:rPr lang="en-US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45.72 m</a:t>
            </a:r>
            <a:r>
              <a:rPr lang="en-US" dirty="0"/>
              <a:t>) for areas </a:t>
            </a:r>
          </a:p>
          <a:p>
            <a:r>
              <a:rPr lang="en-US" dirty="0"/>
              <a:t>without sprinklers + </a:t>
            </a:r>
            <a:r>
              <a:rPr lang="en-US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Stair</a:t>
            </a:r>
            <a:r>
              <a:rPr lang="en-US" dirty="0"/>
              <a:t> + </a:t>
            </a:r>
            <a:r>
              <a:rPr lang="en-US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Horiz</a:t>
            </a:r>
            <a:r>
              <a:rPr lang="en-US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. exits</a:t>
            </a:r>
            <a:endParaRPr lang="en-US" dirty="0"/>
          </a:p>
        </p:txBody>
      </p:sp>
      <p:sp>
        <p:nvSpPr>
          <p:cNvPr id="4100" name="Left Brace 4099">
            <a:extLst>
              <a:ext uri="{FF2B5EF4-FFF2-40B4-BE49-F238E27FC236}">
                <a16:creationId xmlns:a16="http://schemas.microsoft.com/office/drawing/2014/main" id="{C1367AE9-3345-47F6-A572-1B8AF1376BE4}"/>
              </a:ext>
            </a:extLst>
          </p:cNvPr>
          <p:cNvSpPr/>
          <p:nvPr/>
        </p:nvSpPr>
        <p:spPr>
          <a:xfrm>
            <a:off x="2124306" y="2516862"/>
            <a:ext cx="283695" cy="2259709"/>
          </a:xfrm>
          <a:prstGeom prst="leftBrac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278546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FD3D54-4F8F-468E-99E8-AECBB62B52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Fire Fighting System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E88C09-2E2F-47B2-A29F-694A3C432A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8BDA-C7C1-443C-B980-065E9443F225}" type="slidenum">
              <a:rPr lang="en-US" smtClean="0"/>
              <a:t>72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269ED3F-CE10-4A6B-B0E3-896901B2AB1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369" b="928"/>
          <a:stretch/>
        </p:blipFill>
        <p:spPr>
          <a:xfrm>
            <a:off x="3123811" y="1822836"/>
            <a:ext cx="5301731" cy="449548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8C6C549-6615-44C8-B897-A76F27C1CA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32337" y="3891015"/>
            <a:ext cx="1849794" cy="1704931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138EF4D-BEF8-469C-8148-D4710553F328}"/>
              </a:ext>
            </a:extLst>
          </p:cNvPr>
          <p:cNvSpPr txBox="1"/>
          <p:nvPr/>
        </p:nvSpPr>
        <p:spPr>
          <a:xfrm>
            <a:off x="1173325" y="1930664"/>
            <a:ext cx="276419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Fire alarm system</a:t>
            </a:r>
          </a:p>
        </p:txBody>
      </p:sp>
    </p:spTree>
    <p:extLst>
      <p:ext uri="{BB962C8B-B14F-4D97-AF65-F5344CB8AC3E}">
        <p14:creationId xmlns:p14="http://schemas.microsoft.com/office/powerpoint/2010/main" val="3828161473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DE70AA-90CF-461F-AEC9-DA12664F20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Fire Fighting System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D83A8B-CA22-4FB9-9870-94A285A925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8BDA-C7C1-443C-B980-065E9443F225}" type="slidenum">
              <a:rPr lang="en-US" smtClean="0"/>
              <a:t>73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937A5DF-9AFE-42F3-9C6D-1B64834DDB4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391"/>
          <a:stretch/>
        </p:blipFill>
        <p:spPr>
          <a:xfrm>
            <a:off x="3015732" y="1940877"/>
            <a:ext cx="5347607" cy="431539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0681A0D-EE4D-4FEC-BB62-9302EF2B49D2}"/>
              </a:ext>
            </a:extLst>
          </p:cNvPr>
          <p:cNvSpPr txBox="1"/>
          <p:nvPr/>
        </p:nvSpPr>
        <p:spPr>
          <a:xfrm>
            <a:off x="1097280" y="1940877"/>
            <a:ext cx="249058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Standpipe system</a:t>
            </a:r>
          </a:p>
        </p:txBody>
      </p:sp>
    </p:spTree>
    <p:extLst>
      <p:ext uri="{BB962C8B-B14F-4D97-AF65-F5344CB8AC3E}">
        <p14:creationId xmlns:p14="http://schemas.microsoft.com/office/powerpoint/2010/main" val="2343688670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1895DE-2DD9-439B-BF49-C3DF6151E1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Fire Fighting System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2CCF10-75C9-443E-8D86-36ADC9DA32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8BDA-C7C1-443C-B980-065E9443F225}" type="slidenum">
              <a:rPr lang="en-US" smtClean="0"/>
              <a:t>74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BAFEA59-FCCF-4456-975C-D62156012637}"/>
              </a:ext>
            </a:extLst>
          </p:cNvPr>
          <p:cNvSpPr txBox="1"/>
          <p:nvPr/>
        </p:nvSpPr>
        <p:spPr>
          <a:xfrm>
            <a:off x="1191986" y="2003363"/>
            <a:ext cx="278285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Automatic sprinklers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2B1765C-B0C6-4665-A8D9-31600738A57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824" b="1501"/>
          <a:stretch/>
        </p:blipFill>
        <p:spPr>
          <a:xfrm>
            <a:off x="3541107" y="1847856"/>
            <a:ext cx="5170745" cy="4501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067698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CA1C3E-F262-47B6-8B40-840F389A3F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Artificial lighting design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097562-BAE1-4FBF-BCDF-F6C7425BCA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8BDA-C7C1-443C-B980-065E9443F225}" type="slidenum">
              <a:rPr lang="en-US" smtClean="0"/>
              <a:t>75</a:t>
            </a:fld>
            <a:endParaRPr lang="en-US"/>
          </a:p>
        </p:txBody>
      </p:sp>
      <p:pic>
        <p:nvPicPr>
          <p:cNvPr id="5" name="Picture 32" descr="led art gallery lighting - OFF-51% &gt; Shipping free">
            <a:extLst>
              <a:ext uri="{FF2B5EF4-FFF2-40B4-BE49-F238E27FC236}">
                <a16:creationId xmlns:a16="http://schemas.microsoft.com/office/drawing/2014/main" id="{D369DD74-1C22-4E9D-AC84-E3E57A9700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39308"/>
            <a:ext cx="1184987" cy="798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28EA2503-A0D8-4BBD-A49B-CB0655588225}"/>
              </a:ext>
            </a:extLst>
          </p:cNvPr>
          <p:cNvGrpSpPr/>
          <p:nvPr/>
        </p:nvGrpSpPr>
        <p:grpSpPr>
          <a:xfrm>
            <a:off x="2362344" y="3615612"/>
            <a:ext cx="1982213" cy="1982213"/>
            <a:chOff x="3167" y="1338430"/>
            <a:chExt cx="1982213" cy="1982213"/>
          </a:xfrm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8C4B8514-FA20-4B50-94FA-67B3AB8543AF}"/>
                </a:ext>
              </a:extLst>
            </p:cNvPr>
            <p:cNvSpPr/>
            <p:nvPr/>
          </p:nvSpPr>
          <p:spPr>
            <a:xfrm>
              <a:off x="3167" y="1338430"/>
              <a:ext cx="1982213" cy="1982213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22" name="Oval 4">
              <a:extLst>
                <a:ext uri="{FF2B5EF4-FFF2-40B4-BE49-F238E27FC236}">
                  <a16:creationId xmlns:a16="http://schemas.microsoft.com/office/drawing/2014/main" id="{312CF51C-8023-4221-B9F1-9FFE204B8C14}"/>
                </a:ext>
              </a:extLst>
            </p:cNvPr>
            <p:cNvSpPr txBox="1"/>
            <p:nvPr/>
          </p:nvSpPr>
          <p:spPr>
            <a:xfrm>
              <a:off x="293455" y="1628718"/>
              <a:ext cx="1401637" cy="140163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109088" tIns="25400" rIns="109088" bIns="25400" numCol="1" spcCol="1270" anchor="ctr" anchorCtr="0">
              <a:noAutofit/>
            </a:bodyPr>
            <a:lstStyle/>
            <a:p>
              <a:pPr marL="0" lvl="0" indent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400" kern="1200" dirty="0">
                  <a:cs typeface="Times New Roman" panose="02020603050405020304" pitchFamily="18" charset="0"/>
                </a:rPr>
                <a:t>General</a:t>
              </a:r>
              <a:endParaRPr lang="en-US" sz="2400" kern="1200" dirty="0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3DA23C9D-0C80-42FB-B5F1-9B4BB44D4D84}"/>
              </a:ext>
            </a:extLst>
          </p:cNvPr>
          <p:cNvGrpSpPr/>
          <p:nvPr/>
        </p:nvGrpSpPr>
        <p:grpSpPr>
          <a:xfrm>
            <a:off x="3948114" y="3615612"/>
            <a:ext cx="1982213" cy="1982213"/>
            <a:chOff x="1588937" y="1338430"/>
            <a:chExt cx="1982213" cy="1982213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AC8B5004-15BD-4388-AE83-B0C176D3208F}"/>
                </a:ext>
              </a:extLst>
            </p:cNvPr>
            <p:cNvSpPr/>
            <p:nvPr/>
          </p:nvSpPr>
          <p:spPr>
            <a:xfrm>
              <a:off x="1588937" y="1338430"/>
              <a:ext cx="1982213" cy="1982213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20" name="Oval 6">
              <a:extLst>
                <a:ext uri="{FF2B5EF4-FFF2-40B4-BE49-F238E27FC236}">
                  <a16:creationId xmlns:a16="http://schemas.microsoft.com/office/drawing/2014/main" id="{A3CC6498-97EC-4B7D-8A97-8DC527A419CF}"/>
                </a:ext>
              </a:extLst>
            </p:cNvPr>
            <p:cNvSpPr txBox="1"/>
            <p:nvPr/>
          </p:nvSpPr>
          <p:spPr>
            <a:xfrm>
              <a:off x="1879225" y="1628718"/>
              <a:ext cx="1401637" cy="140163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109088" tIns="25400" rIns="109088" bIns="25400" numCol="1" spcCol="1270" anchor="ctr" anchorCtr="0">
              <a:noAutofit/>
            </a:bodyPr>
            <a:lstStyle/>
            <a:p>
              <a:pPr marL="0" lvl="0" indent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400" kern="1200" dirty="0">
                  <a:cs typeface="Times New Roman" panose="02020603050405020304" pitchFamily="18" charset="0"/>
                </a:rPr>
                <a:t>Accent</a:t>
              </a:r>
              <a:endParaRPr lang="en-US" sz="2400" kern="1200" dirty="0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89A3F0D1-BBFA-4723-9B2C-57CD96C284F8}"/>
              </a:ext>
            </a:extLst>
          </p:cNvPr>
          <p:cNvGrpSpPr/>
          <p:nvPr/>
        </p:nvGrpSpPr>
        <p:grpSpPr>
          <a:xfrm>
            <a:off x="5533885" y="3615612"/>
            <a:ext cx="1982213" cy="1982213"/>
            <a:chOff x="3174708" y="1338430"/>
            <a:chExt cx="1982213" cy="1982213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CB2B4741-12E0-43C8-8BD7-6E8FD141D139}"/>
                </a:ext>
              </a:extLst>
            </p:cNvPr>
            <p:cNvSpPr/>
            <p:nvPr/>
          </p:nvSpPr>
          <p:spPr>
            <a:xfrm>
              <a:off x="3174708" y="1338430"/>
              <a:ext cx="1982213" cy="1982213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18" name="Oval 8">
              <a:extLst>
                <a:ext uri="{FF2B5EF4-FFF2-40B4-BE49-F238E27FC236}">
                  <a16:creationId xmlns:a16="http://schemas.microsoft.com/office/drawing/2014/main" id="{453BA675-B202-4597-A0E0-DE48D9E336B6}"/>
                </a:ext>
              </a:extLst>
            </p:cNvPr>
            <p:cNvSpPr txBox="1"/>
            <p:nvPr/>
          </p:nvSpPr>
          <p:spPr>
            <a:xfrm>
              <a:off x="3464996" y="1628718"/>
              <a:ext cx="1401637" cy="140163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109088" tIns="25400" rIns="109088" bIns="25400" numCol="1" spcCol="1270" anchor="ctr" anchorCtr="0">
              <a:noAutofit/>
            </a:bodyPr>
            <a:lstStyle/>
            <a:p>
              <a:pPr marL="0" lvl="0" indent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400" kern="1200" dirty="0">
                  <a:cs typeface="Times New Roman" panose="02020603050405020304" pitchFamily="18" charset="0"/>
                </a:rPr>
                <a:t>Task</a:t>
              </a:r>
              <a:endParaRPr lang="en-US" sz="2400" kern="1200" dirty="0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579A43F-89F4-45A8-988A-B95740212769}"/>
              </a:ext>
            </a:extLst>
          </p:cNvPr>
          <p:cNvGrpSpPr/>
          <p:nvPr/>
        </p:nvGrpSpPr>
        <p:grpSpPr>
          <a:xfrm>
            <a:off x="7119655" y="3615612"/>
            <a:ext cx="1982213" cy="1982213"/>
            <a:chOff x="4760478" y="1338430"/>
            <a:chExt cx="1982213" cy="1982213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8127509F-0717-4B99-824E-2A11ACA7C39A}"/>
                </a:ext>
              </a:extLst>
            </p:cNvPr>
            <p:cNvSpPr/>
            <p:nvPr/>
          </p:nvSpPr>
          <p:spPr>
            <a:xfrm>
              <a:off x="4760478" y="1338430"/>
              <a:ext cx="1982213" cy="1982213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16" name="Oval 10">
              <a:extLst>
                <a:ext uri="{FF2B5EF4-FFF2-40B4-BE49-F238E27FC236}">
                  <a16:creationId xmlns:a16="http://schemas.microsoft.com/office/drawing/2014/main" id="{D03A3308-827C-4615-884F-FE13B6DD40D5}"/>
                </a:ext>
              </a:extLst>
            </p:cNvPr>
            <p:cNvSpPr txBox="1"/>
            <p:nvPr/>
          </p:nvSpPr>
          <p:spPr>
            <a:xfrm>
              <a:off x="5050766" y="1628718"/>
              <a:ext cx="1594098" cy="140163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109088" tIns="25400" rIns="109088" bIns="25400" numCol="1" spcCol="1270" anchor="ctr" anchorCtr="0">
              <a:noAutofit/>
            </a:bodyPr>
            <a:lstStyle/>
            <a:p>
              <a:pPr marL="0" lvl="0" indent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400" kern="1200" dirty="0">
                  <a:cs typeface="Times New Roman" panose="02020603050405020304" pitchFamily="18" charset="0"/>
                </a:rPr>
                <a:t>Decorative</a:t>
              </a:r>
              <a:endParaRPr lang="en-US" sz="2400" kern="1200" dirty="0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EEE7C5A3-610E-403C-B224-EB6A38C60E0F}"/>
              </a:ext>
            </a:extLst>
          </p:cNvPr>
          <p:cNvGrpSpPr/>
          <p:nvPr/>
        </p:nvGrpSpPr>
        <p:grpSpPr>
          <a:xfrm>
            <a:off x="4737095" y="2277182"/>
            <a:ext cx="1960864" cy="1913489"/>
            <a:chOff x="2377918" y="0"/>
            <a:chExt cx="1960864" cy="1913489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95576F26-6867-4A90-8CCF-5DC2EA159B64}"/>
                </a:ext>
              </a:extLst>
            </p:cNvPr>
            <p:cNvSpPr/>
            <p:nvPr/>
          </p:nvSpPr>
          <p:spPr>
            <a:xfrm>
              <a:off x="2377918" y="0"/>
              <a:ext cx="1960864" cy="1913489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6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6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14" name="Oval 12">
              <a:extLst>
                <a:ext uri="{FF2B5EF4-FFF2-40B4-BE49-F238E27FC236}">
                  <a16:creationId xmlns:a16="http://schemas.microsoft.com/office/drawing/2014/main" id="{F9323CFB-CCF1-4949-9E1D-7C0E72A8DB6D}"/>
                </a:ext>
              </a:extLst>
            </p:cNvPr>
            <p:cNvSpPr txBox="1"/>
            <p:nvPr/>
          </p:nvSpPr>
          <p:spPr>
            <a:xfrm>
              <a:off x="2665080" y="280224"/>
              <a:ext cx="1386540" cy="135304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109088" tIns="25400" rIns="109088" bIns="25400" numCol="1" spcCol="1270" anchor="ctr" anchorCtr="0">
              <a:noAutofit/>
            </a:bodyPr>
            <a:lstStyle/>
            <a:p>
              <a:pPr marL="0" lvl="0" indent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US" sz="2000" kern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0" lvl="0" indent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400" kern="1200" dirty="0">
                  <a:cs typeface="Times New Roman" panose="02020603050405020304" pitchFamily="18" charset="0"/>
                </a:rPr>
                <a:t>Types of Artificial lighting:</a:t>
              </a:r>
              <a:br>
                <a:rPr lang="en-US" sz="2000" kern="1200" dirty="0">
                  <a:latin typeface="نعم"/>
                  <a:cs typeface="Times New Roman" panose="02020603050405020304" pitchFamily="18" charset="0"/>
                </a:rPr>
              </a:br>
              <a:br>
                <a:rPr lang="en-US" sz="2000" kern="1200" dirty="0">
                  <a:latin typeface="نعم"/>
                  <a:cs typeface="Times New Roman" panose="02020603050405020304" pitchFamily="18" charset="0"/>
                </a:rPr>
              </a:br>
              <a:endParaRPr lang="en-US" sz="2000" kern="1200" dirty="0">
                <a:latin typeface="نعم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53387305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19932F-AFC0-4333-9475-F36A344E25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Artificial lighting design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6470C4-755A-4B34-BB79-A7281EA7BD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8BDA-C7C1-443C-B980-065E9443F225}" type="slidenum">
              <a:rPr lang="en-US" smtClean="0"/>
              <a:t>76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FCD7187-8CE7-4073-BE51-457B34F24ED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3996317" y="1847462"/>
            <a:ext cx="5166343" cy="22184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55CCB1B-AECF-44DE-BD35-9370C890D54A}"/>
              </a:ext>
            </a:extLst>
          </p:cNvPr>
          <p:cNvPicPr/>
          <p:nvPr/>
        </p:nvPicPr>
        <p:blipFill rotWithShape="1">
          <a:blip r:embed="rId3"/>
          <a:srcRect l="15092"/>
          <a:stretch/>
        </p:blipFill>
        <p:spPr bwMode="auto">
          <a:xfrm>
            <a:off x="3996317" y="4175964"/>
            <a:ext cx="3318882" cy="184807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B6E5750-D523-4A64-AF06-9FED237979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89843" y="4147579"/>
            <a:ext cx="1772817" cy="1876458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E76679C0-8AAB-446F-B5A4-C77140ED0B41}"/>
              </a:ext>
            </a:extLst>
          </p:cNvPr>
          <p:cNvSpPr txBox="1"/>
          <p:nvPr/>
        </p:nvSpPr>
        <p:spPr>
          <a:xfrm>
            <a:off x="1097280" y="1920390"/>
            <a:ext cx="2652727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3D  lighting Modeling for the parking </a:t>
            </a:r>
          </a:p>
        </p:txBody>
      </p:sp>
    </p:spTree>
    <p:extLst>
      <p:ext uri="{BB962C8B-B14F-4D97-AF65-F5344CB8AC3E}">
        <p14:creationId xmlns:p14="http://schemas.microsoft.com/office/powerpoint/2010/main" val="3502714486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802FE6-7DE2-4576-94D9-B02F125B76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Artificial lighting design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BC6C52-23FF-43F5-A9F5-AE50900269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8BDA-C7C1-443C-B980-065E9443F225}" type="slidenum">
              <a:rPr lang="en-US" smtClean="0"/>
              <a:t>77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C292926-7E63-4382-B015-321590FF51B7}"/>
              </a:ext>
            </a:extLst>
          </p:cNvPr>
          <p:cNvSpPr txBox="1"/>
          <p:nvPr/>
        </p:nvSpPr>
        <p:spPr>
          <a:xfrm>
            <a:off x="1097280" y="1920390"/>
            <a:ext cx="2652727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3D  lighting Modeling for the art gallery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83857D6-FDCB-428D-8CEB-C68A3566B80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8158480" y="4129633"/>
            <a:ext cx="4033520" cy="224106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B458275-C5EA-4C9C-99A9-3F3DB402A814}"/>
              </a:ext>
            </a:extLst>
          </p:cNvPr>
          <p:cNvPicPr/>
          <p:nvPr/>
        </p:nvPicPr>
        <p:blipFill rotWithShape="1">
          <a:blip r:embed="rId3"/>
          <a:srcRect r="36975"/>
          <a:stretch/>
        </p:blipFill>
        <p:spPr bwMode="auto">
          <a:xfrm>
            <a:off x="4079240" y="1920390"/>
            <a:ext cx="4033520" cy="419608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C525B50-905F-408E-B91A-4BA9B29DFBCB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1185350" y="3159293"/>
            <a:ext cx="2871030" cy="199100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FCDF514-2BDA-4779-9167-27E873C89413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8158480" y="1807847"/>
            <a:ext cx="4033520" cy="2346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9480653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C5F8D3-4F6B-4807-9257-B9C91F8EAB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Artificial lighting design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2F1FC7-C5C8-4A54-A71C-01E5161C19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8BDA-C7C1-443C-B980-065E9443F225}" type="slidenum">
              <a:rPr lang="en-US" smtClean="0"/>
              <a:t>78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4B84938-ED05-44DA-BAD0-72DFDDE2880D}"/>
              </a:ext>
            </a:extLst>
          </p:cNvPr>
          <p:cNvSpPr txBox="1"/>
          <p:nvPr/>
        </p:nvSpPr>
        <p:spPr>
          <a:xfrm>
            <a:off x="1190586" y="1869760"/>
            <a:ext cx="265272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Lighting plan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F7A2B14-7995-4359-9DA0-690F0B31A20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67" t="2903" r="4389"/>
          <a:stretch/>
        </p:blipFill>
        <p:spPr>
          <a:xfrm>
            <a:off x="3563600" y="1869760"/>
            <a:ext cx="4501258" cy="4383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1606451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F43838-3F48-4A00-8B64-884A6ECCEC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Acoustical design of the art gallery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F6CBD1-F1E4-43B9-ACDE-C01264E27F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8BDA-C7C1-443C-B980-065E9443F225}" type="slidenum">
              <a:rPr lang="en-US" smtClean="0"/>
              <a:t>79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B9FAFE1-F612-4D7B-9B8E-F37B2D17EF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686" y="1129005"/>
            <a:ext cx="1082040" cy="4572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1914704-2E74-4AAE-B41B-0B0717682E47}"/>
              </a:ext>
            </a:extLst>
          </p:cNvPr>
          <p:cNvSpPr txBox="1"/>
          <p:nvPr/>
        </p:nvSpPr>
        <p:spPr>
          <a:xfrm>
            <a:off x="793102" y="2028497"/>
            <a:ext cx="72778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000" dirty="0"/>
              <a:t>Recommended </a:t>
            </a:r>
            <a:r>
              <a:rPr lang="en-US" sz="20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reverberation time in art galleries</a:t>
            </a:r>
            <a:r>
              <a:rPr lang="en-US" sz="2000" dirty="0"/>
              <a:t>: (</a:t>
            </a:r>
            <a:r>
              <a:rPr lang="en-US" sz="20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0.8-1.2</a:t>
            </a:r>
            <a:r>
              <a:rPr lang="en-US" sz="2000" dirty="0"/>
              <a:t>) sec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1096785-1CA7-4788-98ED-6FCAEF35FA42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1195726" y="2551378"/>
            <a:ext cx="6683375" cy="3528060"/>
          </a:xfrm>
          <a:prstGeom prst="rect">
            <a:avLst/>
          </a:prstGeom>
        </p:spPr>
      </p:pic>
      <p:sp>
        <p:nvSpPr>
          <p:cNvPr id="14" name="Right Brace 13">
            <a:extLst>
              <a:ext uri="{FF2B5EF4-FFF2-40B4-BE49-F238E27FC236}">
                <a16:creationId xmlns:a16="http://schemas.microsoft.com/office/drawing/2014/main" id="{7739CFDD-63FB-4897-BCED-1A2B23CBB5FC}"/>
              </a:ext>
            </a:extLst>
          </p:cNvPr>
          <p:cNvSpPr/>
          <p:nvPr/>
        </p:nvSpPr>
        <p:spPr>
          <a:xfrm>
            <a:off x="8154955" y="2551378"/>
            <a:ext cx="130629" cy="3528060"/>
          </a:xfrm>
          <a:prstGeom prst="rightBrac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1A02D1D-1D7C-4B42-A0AF-821B253BC526}"/>
              </a:ext>
            </a:extLst>
          </p:cNvPr>
          <p:cNvSpPr txBox="1"/>
          <p:nvPr/>
        </p:nvSpPr>
        <p:spPr>
          <a:xfrm>
            <a:off x="8332915" y="4130742"/>
            <a:ext cx="38590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Actual </a:t>
            </a:r>
            <a:r>
              <a:rPr lang="en-US" sz="2000" dirty="0"/>
              <a:t>reverberation time </a:t>
            </a:r>
          </a:p>
          <a:p>
            <a:r>
              <a:rPr lang="en-US" sz="2000" dirty="0"/>
              <a:t>= </a:t>
            </a:r>
            <a:r>
              <a:rPr lang="en-US" sz="20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(0.81 -1.08) </a:t>
            </a:r>
            <a:r>
              <a:rPr lang="en-US" sz="2000" dirty="0"/>
              <a:t>within allowable limit</a:t>
            </a:r>
            <a:endParaRPr lang="en-US" sz="20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446394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5F60BE-96EE-4841-A511-272432946F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Site analysis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382E49-7A77-4381-9118-EEF3EABFE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8BDA-C7C1-443C-B980-065E9443F225}" type="slidenum">
              <a:rPr lang="en-US" smtClean="0"/>
              <a:t>8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2A7A009-01E1-476A-BADC-639A4D2FD54C}"/>
              </a:ext>
            </a:extLst>
          </p:cNvPr>
          <p:cNvPicPr/>
          <p:nvPr/>
        </p:nvPicPr>
        <p:blipFill rotWithShape="1">
          <a:blip r:embed="rId2"/>
          <a:srcRect l="2391" r="6501"/>
          <a:stretch/>
        </p:blipFill>
        <p:spPr>
          <a:xfrm>
            <a:off x="1066800" y="2107283"/>
            <a:ext cx="4525347" cy="322261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BD55F80-5643-49FF-9E8C-EFD122FB257D}"/>
              </a:ext>
            </a:extLst>
          </p:cNvPr>
          <p:cNvSpPr txBox="1"/>
          <p:nvPr/>
        </p:nvSpPr>
        <p:spPr>
          <a:xfrm>
            <a:off x="1611864" y="5329901"/>
            <a:ext cx="274553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Sun path in winter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23E7791-6952-4521-9D9E-4631AA8EF796}"/>
              </a:ext>
            </a:extLst>
          </p:cNvPr>
          <p:cNvPicPr/>
          <p:nvPr/>
        </p:nvPicPr>
        <p:blipFill rotWithShape="1">
          <a:blip r:embed="rId3"/>
          <a:srcRect l="4325" r="5879"/>
          <a:stretch/>
        </p:blipFill>
        <p:spPr>
          <a:xfrm>
            <a:off x="6096000" y="1804009"/>
            <a:ext cx="5029200" cy="352589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5DA3AAB-41F8-4D21-94D8-9B69F9C8250C}"/>
              </a:ext>
            </a:extLst>
          </p:cNvPr>
          <p:cNvSpPr txBox="1"/>
          <p:nvPr/>
        </p:nvSpPr>
        <p:spPr>
          <a:xfrm>
            <a:off x="7237834" y="5329901"/>
            <a:ext cx="274553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Sun path in summer</a:t>
            </a:r>
          </a:p>
        </p:txBody>
      </p:sp>
    </p:spTree>
    <p:extLst>
      <p:ext uri="{BB962C8B-B14F-4D97-AF65-F5344CB8AC3E}">
        <p14:creationId xmlns:p14="http://schemas.microsoft.com/office/powerpoint/2010/main" val="1351138701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518A65-19FC-4DC1-92B2-E686B155DE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Acoustical design of the art gallery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54278C-E0D7-4A3C-9D5A-1FB8F4E138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8BDA-C7C1-443C-B980-065E9443F225}" type="slidenum">
              <a:rPr lang="en-US" smtClean="0"/>
              <a:t>80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E2174F3-4446-4983-9ACE-1FA58590D8BA}"/>
              </a:ext>
            </a:extLst>
          </p:cNvPr>
          <p:cNvSpPr txBox="1"/>
          <p:nvPr/>
        </p:nvSpPr>
        <p:spPr>
          <a:xfrm>
            <a:off x="1097280" y="1956710"/>
            <a:ext cx="233638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Noise control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FD9D136-3C97-4F90-91B9-2F809B6E1A1F}"/>
              </a:ext>
            </a:extLst>
          </p:cNvPr>
          <p:cNvSpPr txBox="1"/>
          <p:nvPr/>
        </p:nvSpPr>
        <p:spPr>
          <a:xfrm>
            <a:off x="1434582" y="2665045"/>
            <a:ext cx="482625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Allowable </a:t>
            </a:r>
            <a:r>
              <a:rPr lang="en-US" sz="20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background</a:t>
            </a:r>
            <a:r>
              <a:rPr lang="en-US" sz="2000" dirty="0"/>
              <a:t> noise (dB)</a:t>
            </a:r>
            <a:r>
              <a:rPr lang="en-US" sz="20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≤ 35 dB</a:t>
            </a:r>
            <a:endParaRPr lang="en-US" sz="20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FA0BF77-DE5C-4659-9FCB-1A50979C77B3}"/>
              </a:ext>
            </a:extLst>
          </p:cNvPr>
          <p:cNvSpPr txBox="1"/>
          <p:nvPr/>
        </p:nvSpPr>
        <p:spPr>
          <a:xfrm>
            <a:off x="1434582" y="3410388"/>
            <a:ext cx="393052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Noise</a:t>
            </a:r>
            <a:r>
              <a:rPr lang="en-US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level from </a:t>
            </a:r>
            <a:r>
              <a:rPr lang="en-US" sz="20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outside</a:t>
            </a:r>
            <a:r>
              <a:rPr lang="en-US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= </a:t>
            </a:r>
            <a:r>
              <a:rPr lang="en-US" sz="20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80 dB </a:t>
            </a:r>
            <a:endParaRPr lang="en-US" sz="2000" dirty="0"/>
          </a:p>
        </p:txBody>
      </p:sp>
      <p:sp>
        <p:nvSpPr>
          <p:cNvPr id="14" name="Right Brace 13">
            <a:extLst>
              <a:ext uri="{FF2B5EF4-FFF2-40B4-BE49-F238E27FC236}">
                <a16:creationId xmlns:a16="http://schemas.microsoft.com/office/drawing/2014/main" id="{B1C04A57-81D9-4781-A091-E9DEADAC9880}"/>
              </a:ext>
            </a:extLst>
          </p:cNvPr>
          <p:cNvSpPr/>
          <p:nvPr/>
        </p:nvSpPr>
        <p:spPr>
          <a:xfrm>
            <a:off x="5943600" y="2881024"/>
            <a:ext cx="152400" cy="729419"/>
          </a:xfrm>
          <a:prstGeom prst="rightBrace">
            <a:avLst/>
          </a:prstGeom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239A5C9-E365-4672-9E32-81FBEDDD4DA7}"/>
              </a:ext>
            </a:extLst>
          </p:cNvPr>
          <p:cNvSpPr txBox="1"/>
          <p:nvPr/>
        </p:nvSpPr>
        <p:spPr>
          <a:xfrm>
            <a:off x="6382139" y="3028890"/>
            <a:ext cx="2761861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0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STC </a:t>
            </a:r>
            <a:r>
              <a:rPr lang="en-US" sz="2000" dirty="0"/>
              <a:t>(Required)= </a:t>
            </a:r>
            <a:r>
              <a:rPr lang="en-US" sz="20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40 dB</a:t>
            </a:r>
            <a:endParaRPr lang="en-US" sz="20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2CE01D0-0211-4D28-B235-3A928EDA3093}"/>
              </a:ext>
            </a:extLst>
          </p:cNvPr>
          <p:cNvSpPr txBox="1"/>
          <p:nvPr/>
        </p:nvSpPr>
        <p:spPr>
          <a:xfrm>
            <a:off x="1431082" y="4316515"/>
            <a:ext cx="100584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*</a:t>
            </a:r>
            <a:r>
              <a:rPr lang="en-US" sz="20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STC</a:t>
            </a:r>
            <a:r>
              <a:rPr lang="en-US" sz="2000" dirty="0"/>
              <a:t>: Sound transmission class (STC) is a rating of sound isolation of a building wall assembly.</a:t>
            </a:r>
          </a:p>
        </p:txBody>
      </p:sp>
    </p:spTree>
    <p:extLst>
      <p:ext uri="{BB962C8B-B14F-4D97-AF65-F5344CB8AC3E}">
        <p14:creationId xmlns:p14="http://schemas.microsoft.com/office/powerpoint/2010/main" val="2936004378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0B3C6C-4B1C-4116-96B2-6F28AB4317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Acoustical design of the art gallery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321DF1-9454-4E0F-8B6C-9B1FFAA8C3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8BDA-C7C1-443C-B980-065E9443F225}" type="slidenum">
              <a:rPr lang="en-US" smtClean="0"/>
              <a:t>81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6FE6899-0DBE-4AD3-ABA5-70A9DC987E7E}"/>
              </a:ext>
            </a:extLst>
          </p:cNvPr>
          <p:cNvPicPr/>
          <p:nvPr/>
        </p:nvPicPr>
        <p:blipFill rotWithShape="1">
          <a:blip r:embed="rId2"/>
          <a:srcRect r="45506"/>
          <a:stretch/>
        </p:blipFill>
        <p:spPr>
          <a:xfrm>
            <a:off x="1227861" y="2645972"/>
            <a:ext cx="3155497" cy="308843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AD7E6AC-11F5-4E54-AD9B-A1A8ECC4416F}"/>
              </a:ext>
            </a:extLst>
          </p:cNvPr>
          <p:cNvSpPr txBox="1"/>
          <p:nvPr/>
        </p:nvSpPr>
        <p:spPr>
          <a:xfrm>
            <a:off x="1145915" y="1858278"/>
            <a:ext cx="323744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STC</a:t>
            </a:r>
            <a:r>
              <a:rPr lang="en-US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(gallery external wall)</a:t>
            </a:r>
            <a:endParaRPr lang="en-US" sz="20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0CCB4E9-28C7-4F63-9D99-DAAD896EEFEE}"/>
              </a:ext>
            </a:extLst>
          </p:cNvPr>
          <p:cNvSpPr txBox="1"/>
          <p:nvPr/>
        </p:nvSpPr>
        <p:spPr>
          <a:xfrm>
            <a:off x="4741704" y="1886650"/>
            <a:ext cx="19127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STC &gt; 40 dB ok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872D4C2-6761-445D-B913-67036CF610CA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4865684" y="2733869"/>
            <a:ext cx="4800830" cy="3000537"/>
          </a:xfrm>
          <a:prstGeom prst="rect">
            <a:avLst/>
          </a:prstGeom>
        </p:spPr>
      </p:pic>
      <p:sp>
        <p:nvSpPr>
          <p:cNvPr id="17" name="Arrow: Right 16">
            <a:extLst>
              <a:ext uri="{FF2B5EF4-FFF2-40B4-BE49-F238E27FC236}">
                <a16:creationId xmlns:a16="http://schemas.microsoft.com/office/drawing/2014/main" id="{FB3C9E8A-1B05-460B-BFFE-E1339788F629}"/>
              </a:ext>
            </a:extLst>
          </p:cNvPr>
          <p:cNvSpPr/>
          <p:nvPr/>
        </p:nvSpPr>
        <p:spPr>
          <a:xfrm>
            <a:off x="4208106" y="2024000"/>
            <a:ext cx="391886" cy="13436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A9F9C25C-C4BC-49E1-A954-3A558B9F133C}"/>
              </a:ext>
            </a:extLst>
          </p:cNvPr>
          <p:cNvCxnSpPr/>
          <p:nvPr/>
        </p:nvCxnSpPr>
        <p:spPr>
          <a:xfrm>
            <a:off x="4599992" y="2733869"/>
            <a:ext cx="0" cy="30005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6491346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ABE6CF-E581-403A-9B29-8F83A87C01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Acoustical design of the art gallery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E87634-0098-4DC3-AEB9-AFB4C8D4B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8BDA-C7C1-443C-B980-065E9443F225}" type="slidenum">
              <a:rPr lang="en-US" smtClean="0"/>
              <a:t>82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2F91F5F-F4C7-4204-8473-D43F0C489695}"/>
              </a:ext>
            </a:extLst>
          </p:cNvPr>
          <p:cNvSpPr txBox="1"/>
          <p:nvPr/>
        </p:nvSpPr>
        <p:spPr>
          <a:xfrm>
            <a:off x="1027619" y="1949151"/>
            <a:ext cx="364674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TL</a:t>
            </a:r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C</a:t>
            </a:r>
            <a:r>
              <a:rPr lang="en-US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(gallery ceiling)</a:t>
            </a:r>
            <a:endParaRPr lang="en-US" sz="20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4178E78-BEAC-421A-96D1-0327A09F4FBF}"/>
              </a:ext>
            </a:extLst>
          </p:cNvPr>
          <p:cNvPicPr/>
          <p:nvPr/>
        </p:nvPicPr>
        <p:blipFill rotWithShape="1">
          <a:blip r:embed="rId2"/>
          <a:srcRect l="70674"/>
          <a:stretch/>
        </p:blipFill>
        <p:spPr>
          <a:xfrm>
            <a:off x="1027619" y="2321830"/>
            <a:ext cx="2752531" cy="374036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E2DC544-E73B-449E-92D1-150491B9D26C}"/>
              </a:ext>
            </a:extLst>
          </p:cNvPr>
          <p:cNvPicPr/>
          <p:nvPr/>
        </p:nvPicPr>
        <p:blipFill rotWithShape="1">
          <a:blip r:embed="rId3"/>
          <a:srcRect r="45778"/>
          <a:stretch/>
        </p:blipFill>
        <p:spPr>
          <a:xfrm>
            <a:off x="4459495" y="2414010"/>
            <a:ext cx="3333970" cy="35560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BC985D1B-7FFD-4182-9A2A-72AFE1D0AD69}"/>
              </a:ext>
            </a:extLst>
          </p:cNvPr>
          <p:cNvSpPr txBox="1"/>
          <p:nvPr/>
        </p:nvSpPr>
        <p:spPr>
          <a:xfrm>
            <a:off x="4272628" y="1949151"/>
            <a:ext cx="364674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ST</a:t>
            </a:r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C</a:t>
            </a:r>
            <a:r>
              <a:rPr lang="en-US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(gallery ceiling)</a:t>
            </a:r>
            <a:endParaRPr lang="en-US" sz="2000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62B9A5CA-2144-4E40-BD91-F045CE70C858}"/>
              </a:ext>
            </a:extLst>
          </p:cNvPr>
          <p:cNvCxnSpPr>
            <a:cxnSpLocks/>
          </p:cNvCxnSpPr>
          <p:nvPr/>
        </p:nvCxnSpPr>
        <p:spPr>
          <a:xfrm>
            <a:off x="4077478" y="1737360"/>
            <a:ext cx="0" cy="4616787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21" name="Picture 20">
            <a:extLst>
              <a:ext uri="{FF2B5EF4-FFF2-40B4-BE49-F238E27FC236}">
                <a16:creationId xmlns:a16="http://schemas.microsoft.com/office/drawing/2014/main" id="{E038A299-F899-4954-8650-B0C7431BBD84}"/>
              </a:ext>
            </a:extLst>
          </p:cNvPr>
          <p:cNvPicPr/>
          <p:nvPr/>
        </p:nvPicPr>
        <p:blipFill rotWithShape="1">
          <a:blip r:embed="rId4"/>
          <a:srcRect r="45490"/>
          <a:stretch/>
        </p:blipFill>
        <p:spPr>
          <a:xfrm>
            <a:off x="8233473" y="2414010"/>
            <a:ext cx="3333970" cy="355600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8F44151B-9DC1-4A04-A208-D8E41662403A}"/>
              </a:ext>
            </a:extLst>
          </p:cNvPr>
          <p:cNvSpPr txBox="1"/>
          <p:nvPr/>
        </p:nvSpPr>
        <p:spPr>
          <a:xfrm>
            <a:off x="8037561" y="1919930"/>
            <a:ext cx="364674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ST</a:t>
            </a:r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C</a:t>
            </a:r>
            <a:r>
              <a:rPr lang="en-US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(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glass)</a:t>
            </a:r>
            <a:endParaRPr lang="en-US" sz="2000" dirty="0"/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AD4E43B0-B60B-4936-944E-258D5454AAFA}"/>
              </a:ext>
            </a:extLst>
          </p:cNvPr>
          <p:cNvCxnSpPr>
            <a:cxnSpLocks/>
          </p:cNvCxnSpPr>
          <p:nvPr/>
        </p:nvCxnSpPr>
        <p:spPr>
          <a:xfrm>
            <a:off x="7894491" y="1737360"/>
            <a:ext cx="0" cy="4616787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4002453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66EA09-5407-4F12-A947-747BAF124A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Photovoltaic system design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89487D-D98E-4066-B503-DA239D03D8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8BDA-C7C1-443C-B980-065E9443F225}" type="slidenum">
              <a:rPr lang="en-US" smtClean="0"/>
              <a:t>83</a:t>
            </a:fld>
            <a:endParaRPr lang="en-US"/>
          </a:p>
        </p:txBody>
      </p:sp>
      <p:pic>
        <p:nvPicPr>
          <p:cNvPr id="14344" name="Picture 8" descr="Premium Photo | Solar panel on sky background photovoltaic power supply  systems solar power plant the source of ecological renewable energy">
            <a:extLst>
              <a:ext uri="{FF2B5EF4-FFF2-40B4-BE49-F238E27FC236}">
                <a16:creationId xmlns:a16="http://schemas.microsoft.com/office/drawing/2014/main" id="{1B43E9A0-408F-4047-8F55-030A53D5CC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922390"/>
            <a:ext cx="1223432" cy="814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0ABE8BC-006F-4BCB-A7D7-54E1D4A65FDD}"/>
              </a:ext>
            </a:extLst>
          </p:cNvPr>
          <p:cNvPicPr/>
          <p:nvPr/>
        </p:nvPicPr>
        <p:blipFill rotWithShape="1">
          <a:blip r:embed="rId3"/>
          <a:srcRect t="1301" b="1571"/>
          <a:stretch/>
        </p:blipFill>
        <p:spPr bwMode="auto">
          <a:xfrm>
            <a:off x="1537705" y="1990965"/>
            <a:ext cx="3470008" cy="301957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CB56D74-F457-4CFA-817D-A8DAB472225C}"/>
              </a:ext>
            </a:extLst>
          </p:cNvPr>
          <p:cNvPicPr/>
          <p:nvPr/>
        </p:nvPicPr>
        <p:blipFill rotWithShape="1">
          <a:blip r:embed="rId4"/>
          <a:srcRect b="2720"/>
          <a:stretch/>
        </p:blipFill>
        <p:spPr bwMode="auto">
          <a:xfrm>
            <a:off x="6126480" y="1860457"/>
            <a:ext cx="3469725" cy="308053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57B05FE-8121-4DEE-BE69-9561CF06802A}"/>
              </a:ext>
            </a:extLst>
          </p:cNvPr>
          <p:cNvSpPr txBox="1"/>
          <p:nvPr/>
        </p:nvSpPr>
        <p:spPr>
          <a:xfrm>
            <a:off x="1537705" y="5064089"/>
            <a:ext cx="33596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Case 1: Portrait arrangement.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EA3F37E-65EF-4ABA-95B3-DE228EF0DC65}"/>
              </a:ext>
            </a:extLst>
          </p:cNvPr>
          <p:cNvSpPr txBox="1"/>
          <p:nvPr/>
        </p:nvSpPr>
        <p:spPr>
          <a:xfrm>
            <a:off x="6042175" y="4944971"/>
            <a:ext cx="34697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Case 2: </a:t>
            </a:r>
            <a:r>
              <a:rPr lang="en-US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landscape arrangement.</a:t>
            </a:r>
            <a:endParaRPr lang="en-US" sz="2000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4BD01C0-8679-4B72-A78A-80049EF757F7}"/>
              </a:ext>
            </a:extLst>
          </p:cNvPr>
          <p:cNvCxnSpPr>
            <a:cxnSpLocks/>
          </p:cNvCxnSpPr>
          <p:nvPr/>
        </p:nvCxnSpPr>
        <p:spPr>
          <a:xfrm>
            <a:off x="5449078" y="1737360"/>
            <a:ext cx="0" cy="4626118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A4446F7F-C765-48F2-92D7-5E51E54CE59D}"/>
              </a:ext>
            </a:extLst>
          </p:cNvPr>
          <p:cNvSpPr txBox="1"/>
          <p:nvPr/>
        </p:nvSpPr>
        <p:spPr>
          <a:xfrm>
            <a:off x="1639856" y="5642302"/>
            <a:ext cx="33678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Number of modules = 72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E8AD9D9-F0D4-4350-9A3D-B522F27A8B27}"/>
              </a:ext>
            </a:extLst>
          </p:cNvPr>
          <p:cNvSpPr txBox="1"/>
          <p:nvPr/>
        </p:nvSpPr>
        <p:spPr>
          <a:xfrm>
            <a:off x="6574972" y="5641305"/>
            <a:ext cx="33678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Number of modules = 63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070DB4FE-ECB3-4AB0-93C9-FA6B871B5011}"/>
              </a:ext>
            </a:extLst>
          </p:cNvPr>
          <p:cNvCxnSpPr/>
          <p:nvPr/>
        </p:nvCxnSpPr>
        <p:spPr>
          <a:xfrm>
            <a:off x="2901820" y="5464199"/>
            <a:ext cx="0" cy="25546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CD07C0D0-4136-4555-A450-0B46AA9F11DD}"/>
              </a:ext>
            </a:extLst>
          </p:cNvPr>
          <p:cNvCxnSpPr/>
          <p:nvPr/>
        </p:nvCxnSpPr>
        <p:spPr>
          <a:xfrm>
            <a:off x="7635551" y="5386836"/>
            <a:ext cx="0" cy="25546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3461819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EB8AE8-B375-45A2-902B-B21C309388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Photovoltaic system design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6A4254-7868-40DB-B8BF-C68BDE427F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8BDA-C7C1-443C-B980-065E9443F225}" type="slidenum">
              <a:rPr lang="en-US" smtClean="0"/>
              <a:t>84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83C7A4D-D40B-42D4-A359-1F136438EEB9}"/>
              </a:ext>
            </a:extLst>
          </p:cNvPr>
          <p:cNvSpPr txBox="1"/>
          <p:nvPr/>
        </p:nvSpPr>
        <p:spPr>
          <a:xfrm>
            <a:off x="1097280" y="2132868"/>
            <a:ext cx="33596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Case 2: Portrait arrangement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4B148DD-41B8-47F2-9D0F-600F0D09C857}"/>
              </a:ext>
            </a:extLst>
          </p:cNvPr>
          <p:cNvSpPr txBox="1"/>
          <p:nvPr/>
        </p:nvSpPr>
        <p:spPr>
          <a:xfrm>
            <a:off x="1105532" y="3558260"/>
            <a:ext cx="282049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/>
              <a:t>Invertor size = </a:t>
            </a:r>
            <a:r>
              <a:rPr lang="en-US" sz="20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33 KW </a:t>
            </a:r>
            <a:endParaRPr lang="en-US" sz="20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DBD130E-AAAC-46AE-AE3F-F5802981E315}"/>
              </a:ext>
            </a:extLst>
          </p:cNvPr>
          <p:cNvSpPr txBox="1"/>
          <p:nvPr/>
        </p:nvSpPr>
        <p:spPr>
          <a:xfrm>
            <a:off x="1097279" y="2800317"/>
            <a:ext cx="395058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/>
              <a:t>Number of modules = </a:t>
            </a:r>
            <a:r>
              <a:rPr lang="en-US" sz="20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72 module</a:t>
            </a:r>
            <a:endParaRPr lang="en-US" sz="20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4F78C66-5C0A-4C55-ADC3-E72E46DF1B2C}"/>
              </a:ext>
            </a:extLst>
          </p:cNvPr>
          <p:cNvSpPr txBox="1"/>
          <p:nvPr/>
        </p:nvSpPr>
        <p:spPr>
          <a:xfrm>
            <a:off x="1105532" y="4278501"/>
            <a:ext cx="420358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/>
              <a:t>Number of Invertors = </a:t>
            </a:r>
            <a:r>
              <a:rPr lang="en-US" sz="20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1 invertor</a:t>
            </a:r>
            <a:endParaRPr lang="en-US" sz="20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3AAE4E2-0B8A-4399-9E4F-7D23560FAC3F}"/>
              </a:ext>
            </a:extLst>
          </p:cNvPr>
          <p:cNvSpPr txBox="1"/>
          <p:nvPr/>
        </p:nvSpPr>
        <p:spPr>
          <a:xfrm>
            <a:off x="1097279" y="4920586"/>
            <a:ext cx="420358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Module </a:t>
            </a:r>
            <a:r>
              <a:rPr lang="en-US" sz="2000" dirty="0"/>
              <a:t>type</a:t>
            </a:r>
            <a:endParaRPr lang="en-US" sz="20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7669A3C2-C216-468C-83C4-0FF0CF3B1C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4468" y="4901566"/>
            <a:ext cx="3590925" cy="438150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018443DB-DBEC-432B-B837-C9815F6D9B62}"/>
              </a:ext>
            </a:extLst>
          </p:cNvPr>
          <p:cNvSpPr txBox="1"/>
          <p:nvPr/>
        </p:nvSpPr>
        <p:spPr>
          <a:xfrm>
            <a:off x="1105532" y="5640827"/>
            <a:ext cx="420358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Invertor </a:t>
            </a:r>
            <a:r>
              <a:rPr lang="en-US" sz="2000" dirty="0"/>
              <a:t>type</a:t>
            </a:r>
            <a:endParaRPr lang="en-US" sz="20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C50EDDC7-6BE4-4560-95A8-3FFD6BE54CD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657" t="39825" r="27965" b="36575"/>
          <a:stretch/>
        </p:blipFill>
        <p:spPr>
          <a:xfrm>
            <a:off x="3005783" y="5663158"/>
            <a:ext cx="3452328" cy="400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3943984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26EA43-A121-437D-BA70-0C314E0DC4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Photovoltaic system 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3E0BD4-EA26-46B7-B8B0-62B9C9DE54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8BDA-C7C1-443C-B980-065E9443F225}" type="slidenum">
              <a:rPr lang="en-US" smtClean="0"/>
              <a:t>85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6EE7203-D60D-4D47-8FCE-DF31848831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9084" y="2704689"/>
            <a:ext cx="7477553" cy="98092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93CAEED-2E68-440B-ACF9-A44528F1E889}"/>
              </a:ext>
            </a:extLst>
          </p:cNvPr>
          <p:cNvSpPr txBox="1"/>
          <p:nvPr/>
        </p:nvSpPr>
        <p:spPr>
          <a:xfrm>
            <a:off x="1097280" y="2032944"/>
            <a:ext cx="395058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/>
              <a:t>Produced </a:t>
            </a:r>
            <a:r>
              <a:rPr lang="en-US" sz="2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energy</a:t>
            </a:r>
            <a:endParaRPr lang="en-US" sz="24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CC93539-9964-4C91-85C4-05220F074FB0}"/>
              </a:ext>
            </a:extLst>
          </p:cNvPr>
          <p:cNvSpPr/>
          <p:nvPr/>
        </p:nvSpPr>
        <p:spPr>
          <a:xfrm>
            <a:off x="6258041" y="3013912"/>
            <a:ext cx="2528596" cy="629816"/>
          </a:xfrm>
          <a:prstGeom prst="rect">
            <a:avLst/>
          </a:prstGeom>
          <a:noFill/>
          <a:ln w="5715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D7AB633F-E719-46DF-A36C-A80AB7362F6C}"/>
              </a:ext>
            </a:extLst>
          </p:cNvPr>
          <p:cNvPicPr/>
          <p:nvPr/>
        </p:nvPicPr>
        <p:blipFill rotWithShape="1">
          <a:blip r:embed="rId3"/>
          <a:srcRect b="82576"/>
          <a:stretch/>
        </p:blipFill>
        <p:spPr bwMode="auto">
          <a:xfrm>
            <a:off x="1322146" y="4180130"/>
            <a:ext cx="8578312" cy="188102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DD96FB64-CFEF-4043-B273-4627BE0A5005}"/>
              </a:ext>
            </a:extLst>
          </p:cNvPr>
          <p:cNvSpPr txBox="1"/>
          <p:nvPr/>
        </p:nvSpPr>
        <p:spPr>
          <a:xfrm>
            <a:off x="1097280" y="3816147"/>
            <a:ext cx="395058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Initial</a:t>
            </a:r>
            <a:r>
              <a:rPr lang="en-US" sz="2400" dirty="0"/>
              <a:t> cost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B6A2D69-5577-478B-BFCB-73F962E334A6}"/>
              </a:ext>
            </a:extLst>
          </p:cNvPr>
          <p:cNvSpPr/>
          <p:nvPr/>
        </p:nvSpPr>
        <p:spPr>
          <a:xfrm>
            <a:off x="7321731" y="5402424"/>
            <a:ext cx="2092858" cy="494088"/>
          </a:xfrm>
          <a:prstGeom prst="rect">
            <a:avLst/>
          </a:prstGeom>
          <a:noFill/>
          <a:ln w="5715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7728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981804-B1BC-4EA0-8318-641511D2CB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Photovoltaic system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187C8C-473A-401B-BE39-7C5814DF5E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8BDA-C7C1-443C-B980-065E9443F225}" type="slidenum">
              <a:rPr lang="en-US" smtClean="0"/>
              <a:t>86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B4C94D2-BB33-4929-8E17-D8CDF6152045}"/>
              </a:ext>
            </a:extLst>
          </p:cNvPr>
          <p:cNvSpPr txBox="1"/>
          <p:nvPr/>
        </p:nvSpPr>
        <p:spPr>
          <a:xfrm>
            <a:off x="1097280" y="1932118"/>
            <a:ext cx="395058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/>
              <a:t>Cash flow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15DAD87-9060-4526-86A7-BDCF9712AB2C}"/>
              </a:ext>
            </a:extLst>
          </p:cNvPr>
          <p:cNvPicPr/>
          <p:nvPr/>
        </p:nvPicPr>
        <p:blipFill rotWithShape="1">
          <a:blip r:embed="rId2"/>
          <a:srcRect b="2210"/>
          <a:stretch/>
        </p:blipFill>
        <p:spPr>
          <a:xfrm>
            <a:off x="3630563" y="1827501"/>
            <a:ext cx="7027156" cy="4542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2693208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D48556-CD1C-45B5-96CC-F2B1A10C1C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44013" y="2465378"/>
            <a:ext cx="6302828" cy="2974370"/>
          </a:xfrm>
        </p:spPr>
        <p:txBody>
          <a:bodyPr>
            <a:normAutofit/>
          </a:bodyPr>
          <a:lstStyle/>
          <a:p>
            <a:r>
              <a:rPr lang="en-US" sz="13800" dirty="0"/>
              <a:t>THANKS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C70194-AF3E-4572-9E16-D1D186C5AA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8BDA-C7C1-443C-B980-065E9443F225}" type="slidenum">
              <a:rPr lang="en-US" smtClean="0"/>
              <a:t>87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519011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FADF23-0884-4AFE-A14D-7583321005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8BDA-C7C1-443C-B980-065E9443F225}" type="slidenum">
              <a:rPr lang="en-US" smtClean="0"/>
              <a:t>88</a:t>
            </a:fld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5DA42CA-F339-4D66-B538-547BE7DDCB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3996" y="0"/>
            <a:ext cx="6772805" cy="6317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3546633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F87B21-6CE3-4305-86E5-F3AC83C024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8BDA-C7C1-443C-B980-065E9443F225}" type="slidenum">
              <a:rPr lang="en-US" smtClean="0"/>
              <a:t>89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B87AA48-FF45-412C-86F9-ED7BA0BEB4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6995205" cy="6362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31051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DA6B4D-1352-4EC7-90B8-C9246315FB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Climate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B1C7F1-1999-4F32-B2E1-335598DB5E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8BDA-C7C1-443C-B980-065E9443F225}" type="slidenum">
              <a:rPr lang="en-US" smtClean="0"/>
              <a:t>9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80206EE-41B6-424C-9F51-1E4ADC5E6F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4037" y="2084035"/>
            <a:ext cx="8543925" cy="4029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6285571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FF6F74-6637-4C29-97F5-B41D9E4843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8BDA-C7C1-443C-B980-065E9443F225}" type="slidenum">
              <a:rPr lang="en-US" smtClean="0"/>
              <a:t>90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5BD4C70-E57B-45BC-946E-A5BD421115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375" y="0"/>
            <a:ext cx="6619875" cy="6290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4001283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386992-AD51-4D06-B046-8DFD143C6A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8BDA-C7C1-443C-B980-065E9443F225}" type="slidenum">
              <a:rPr lang="en-US" smtClean="0"/>
              <a:t>91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1470B64-0A3B-42DF-A6F4-ADB95D3B1B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2638" y="214312"/>
            <a:ext cx="6624638" cy="6118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2392882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9B00F7-C097-498C-A9AA-4ED3B19996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8BDA-C7C1-443C-B980-065E9443F225}" type="slidenum">
              <a:rPr lang="en-US" smtClean="0"/>
              <a:t>92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FF6E856-E369-42F0-8C6E-FDFA5B87B0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0562" y="1787446"/>
            <a:ext cx="5190875" cy="4405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1898799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989FE5-B4CE-4BF2-866B-8254C198B0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8BDA-C7C1-443C-B980-065E9443F225}" type="slidenum">
              <a:rPr lang="en-US" smtClean="0"/>
              <a:t>93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808D9B7-82A3-4611-AEA4-9ECD558611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6222" y="1785785"/>
            <a:ext cx="4319556" cy="4290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1528288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C410B6-0E5C-45F3-AF3B-92A27D424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8BDA-C7C1-443C-B980-065E9443F225}" type="slidenum">
              <a:rPr lang="en-US" smtClean="0"/>
              <a:t>94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B906869-BDBF-4D9A-97E7-74BF51E95D48}"/>
              </a:ext>
            </a:extLst>
          </p:cNvPr>
          <p:cNvPicPr/>
          <p:nvPr/>
        </p:nvPicPr>
        <p:blipFill rotWithShape="1">
          <a:blip r:embed="rId2"/>
          <a:srcRect r="44825"/>
          <a:stretch/>
        </p:blipFill>
        <p:spPr>
          <a:xfrm>
            <a:off x="1097280" y="2088955"/>
            <a:ext cx="3060149" cy="3164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6092894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7AA1E5-5F33-436D-9286-06F431F93C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8BDA-C7C1-443C-B980-065E9443F225}" type="slidenum">
              <a:rPr lang="en-US" smtClean="0"/>
              <a:t>95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BA0D7AB-5897-40FE-ADD0-953C3DED23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0148" y="2336665"/>
            <a:ext cx="1068762" cy="999906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C2484DD6-AE91-4AE5-A647-8B5E4DCF72AE}"/>
              </a:ext>
            </a:extLst>
          </p:cNvPr>
          <p:cNvSpPr txBox="1"/>
          <p:nvPr/>
        </p:nvSpPr>
        <p:spPr>
          <a:xfrm>
            <a:off x="1097280" y="1854572"/>
            <a:ext cx="22383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/>
              <a:t>Outdoor unit:</a:t>
            </a:r>
          </a:p>
        </p:txBody>
      </p:sp>
      <p:graphicFrame>
        <p:nvGraphicFramePr>
          <p:cNvPr id="26" name="Table 26">
            <a:extLst>
              <a:ext uri="{FF2B5EF4-FFF2-40B4-BE49-F238E27FC236}">
                <a16:creationId xmlns:a16="http://schemas.microsoft.com/office/drawing/2014/main" id="{E950C402-4B81-484D-9C04-9F35A90967B1}"/>
              </a:ext>
            </a:extLst>
          </p:cNvPr>
          <p:cNvGraphicFramePr>
            <a:graphicFrameLocks noGrp="1"/>
          </p:cNvGraphicFramePr>
          <p:nvPr/>
        </p:nvGraphicFramePr>
        <p:xfrm>
          <a:off x="3257785" y="2346713"/>
          <a:ext cx="7829550" cy="97981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724150">
                  <a:extLst>
                    <a:ext uri="{9D8B030D-6E8A-4147-A177-3AD203B41FA5}">
                      <a16:colId xmlns:a16="http://schemas.microsoft.com/office/drawing/2014/main" val="1390080519"/>
                    </a:ext>
                  </a:extLst>
                </a:gridCol>
                <a:gridCol w="1485900">
                  <a:extLst>
                    <a:ext uri="{9D8B030D-6E8A-4147-A177-3AD203B41FA5}">
                      <a16:colId xmlns:a16="http://schemas.microsoft.com/office/drawing/2014/main" val="1252854433"/>
                    </a:ext>
                  </a:extLst>
                </a:gridCol>
                <a:gridCol w="3619500">
                  <a:extLst>
                    <a:ext uri="{9D8B030D-6E8A-4147-A177-3AD203B41FA5}">
                      <a16:colId xmlns:a16="http://schemas.microsoft.com/office/drawing/2014/main" val="4027516853"/>
                    </a:ext>
                  </a:extLst>
                </a:gridCol>
              </a:tblGrid>
              <a:tr h="58357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Outdoor unit capacity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Design load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No. of outdoor units required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5049702"/>
                  </a:ext>
                </a:extLst>
              </a:tr>
              <a:tr h="318311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95.4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173.23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2 units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263256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F054D472-F25B-46E6-911B-0CB90D8FB949}"/>
              </a:ext>
            </a:extLst>
          </p:cNvPr>
          <p:cNvSpPr txBox="1"/>
          <p:nvPr/>
        </p:nvSpPr>
        <p:spPr>
          <a:xfrm>
            <a:off x="1114197" y="3521430"/>
            <a:ext cx="36465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/>
              <a:t>Indoor unit- fan coil:</a:t>
            </a:r>
          </a:p>
        </p:txBody>
      </p:sp>
      <p:graphicFrame>
        <p:nvGraphicFramePr>
          <p:cNvPr id="28" name="Table 26">
            <a:extLst>
              <a:ext uri="{FF2B5EF4-FFF2-40B4-BE49-F238E27FC236}">
                <a16:creationId xmlns:a16="http://schemas.microsoft.com/office/drawing/2014/main" id="{06293D6E-BC35-427B-8499-3EE0860DFAB3}"/>
              </a:ext>
            </a:extLst>
          </p:cNvPr>
          <p:cNvGraphicFramePr>
            <a:graphicFrameLocks noGrp="1"/>
          </p:cNvGraphicFramePr>
          <p:nvPr/>
        </p:nvGraphicFramePr>
        <p:xfrm>
          <a:off x="3257785" y="3928727"/>
          <a:ext cx="7829550" cy="97981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724150">
                  <a:extLst>
                    <a:ext uri="{9D8B030D-6E8A-4147-A177-3AD203B41FA5}">
                      <a16:colId xmlns:a16="http://schemas.microsoft.com/office/drawing/2014/main" val="1390080519"/>
                    </a:ext>
                  </a:extLst>
                </a:gridCol>
                <a:gridCol w="1485900">
                  <a:extLst>
                    <a:ext uri="{9D8B030D-6E8A-4147-A177-3AD203B41FA5}">
                      <a16:colId xmlns:a16="http://schemas.microsoft.com/office/drawing/2014/main" val="1252854433"/>
                    </a:ext>
                  </a:extLst>
                </a:gridCol>
                <a:gridCol w="3619500">
                  <a:extLst>
                    <a:ext uri="{9D8B030D-6E8A-4147-A177-3AD203B41FA5}">
                      <a16:colId xmlns:a16="http://schemas.microsoft.com/office/drawing/2014/main" val="4027516853"/>
                    </a:ext>
                  </a:extLst>
                </a:gridCol>
              </a:tblGrid>
              <a:tr h="58357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Fan coil cooling capacity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Design load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No. of outdoor units required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5049702"/>
                  </a:ext>
                </a:extLst>
              </a:tr>
              <a:tr h="318311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173.23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7 units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263256"/>
                  </a:ext>
                </a:extLst>
              </a:tr>
            </a:tbl>
          </a:graphicData>
        </a:graphic>
      </p:graphicFrame>
      <p:pic>
        <p:nvPicPr>
          <p:cNvPr id="30" name="Picture 29">
            <a:extLst>
              <a:ext uri="{FF2B5EF4-FFF2-40B4-BE49-F238E27FC236}">
                <a16:creationId xmlns:a16="http://schemas.microsoft.com/office/drawing/2014/main" id="{3516C553-6181-4DF7-B741-BEF84458F2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1086" y="4096488"/>
            <a:ext cx="1412608" cy="69944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E874AF2-4E5D-4EB6-B55B-836E37AF51C4}"/>
              </a:ext>
            </a:extLst>
          </p:cNvPr>
          <p:cNvSpPr txBox="1"/>
          <p:nvPr/>
        </p:nvSpPr>
        <p:spPr>
          <a:xfrm>
            <a:off x="1114197" y="5089805"/>
            <a:ext cx="40812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/>
              <a:t>Indoor units- slot linear Diffusers :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A0A4FA9-2ABC-42D6-9298-320367165EC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4129"/>
          <a:stretch/>
        </p:blipFill>
        <p:spPr>
          <a:xfrm>
            <a:off x="1933077" y="5531412"/>
            <a:ext cx="922904" cy="665211"/>
          </a:xfrm>
          <a:prstGeom prst="rect">
            <a:avLst/>
          </a:prstGeom>
        </p:spPr>
      </p:pic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808958F0-E7C5-4608-A4C9-2D649E39BB5C}"/>
              </a:ext>
            </a:extLst>
          </p:cNvPr>
          <p:cNvGraphicFramePr>
            <a:graphicFrameLocks noGrp="1"/>
          </p:cNvGraphicFramePr>
          <p:nvPr/>
        </p:nvGraphicFramePr>
        <p:xfrm>
          <a:off x="3257785" y="5467778"/>
          <a:ext cx="8844019" cy="7924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902390">
                  <a:extLst>
                    <a:ext uri="{9D8B030D-6E8A-4147-A177-3AD203B41FA5}">
                      <a16:colId xmlns:a16="http://schemas.microsoft.com/office/drawing/2014/main" val="3556077324"/>
                    </a:ext>
                  </a:extLst>
                </a:gridCol>
                <a:gridCol w="2948473">
                  <a:extLst>
                    <a:ext uri="{9D8B030D-6E8A-4147-A177-3AD203B41FA5}">
                      <a16:colId xmlns:a16="http://schemas.microsoft.com/office/drawing/2014/main" val="2989125275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val="3026773121"/>
                    </a:ext>
                  </a:extLst>
                </a:gridCol>
                <a:gridCol w="1707156">
                  <a:extLst>
                    <a:ext uri="{9D8B030D-6E8A-4147-A177-3AD203B41FA5}">
                      <a16:colId xmlns:a16="http://schemas.microsoft.com/office/drawing/2014/main" val="24038870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dirty="0"/>
                        <a:t>Design flow rate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1m slot diffuser flow rate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No. of slot diffusers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Art gallery area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4998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+mn-lt"/>
                        </a:rPr>
                        <a:t>13.36 </a:t>
                      </a:r>
                      <a:r>
                        <a:rPr lang="en-US" sz="2000" dirty="0">
                          <a:effectLst/>
                          <a:latin typeface="+mn-lt"/>
                          <a:ea typeface="Calibri" panose="020F0502020204030204" pitchFamily="34" charset="0"/>
                        </a:rPr>
                        <a:t>m</a:t>
                      </a:r>
                      <a:r>
                        <a:rPr lang="en-US" sz="2000" baseline="30000" dirty="0">
                          <a:effectLst/>
                          <a:latin typeface="+mn-lt"/>
                          <a:ea typeface="Calibri" panose="020F0502020204030204" pitchFamily="34" charset="0"/>
                        </a:rPr>
                        <a:t>3</a:t>
                      </a:r>
                      <a:r>
                        <a:rPr lang="en-US" sz="2000" dirty="0">
                          <a:latin typeface="+mn-lt"/>
                        </a:rPr>
                        <a:t>/sec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effectLst/>
                          <a:latin typeface="+mn-lt"/>
                          <a:ea typeface="Calibri" panose="020F0502020204030204" pitchFamily="34" charset="0"/>
                        </a:rPr>
                        <a:t>0.094 m</a:t>
                      </a:r>
                      <a:r>
                        <a:rPr lang="en-US" sz="2000" baseline="30000" dirty="0">
                          <a:effectLst/>
                          <a:latin typeface="+mn-lt"/>
                          <a:ea typeface="Calibri" panose="020F0502020204030204" pitchFamily="34" charset="0"/>
                        </a:rPr>
                        <a:t>3</a:t>
                      </a:r>
                      <a:r>
                        <a:rPr lang="en-US" sz="2000" dirty="0">
                          <a:effectLst/>
                          <a:latin typeface="+mn-lt"/>
                          <a:ea typeface="Calibri" panose="020F0502020204030204" pitchFamily="34" charset="0"/>
                        </a:rPr>
                        <a:t>/sec/m</a:t>
                      </a:r>
                      <a:endParaRPr lang="en-US" sz="20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143 diffuser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1570 m2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29859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73703463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C362A9-54CD-4888-A791-D551487B59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8BDA-C7C1-443C-B980-065E9443F225}" type="slidenum">
              <a:rPr lang="en-US" smtClean="0"/>
              <a:t>96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E2C4597-02FE-4D82-9AA7-2E5A124C804B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902" y="1780241"/>
            <a:ext cx="2983632" cy="4321979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B0743FA-FCBF-48C1-8078-40D6717737D1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8020" y="976222"/>
            <a:ext cx="5465445" cy="503618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39632894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3E40B7-1E8E-4298-9501-99FE7D9923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8BDA-C7C1-443C-B980-065E9443F225}" type="slidenum">
              <a:rPr lang="en-US" smtClean="0"/>
              <a:t>97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5A73887-36CD-43EA-9F6C-C227676E81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4575" y="1699122"/>
            <a:ext cx="5645735" cy="4196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467873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431E8-5276-489B-9BC5-73D7616F52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8BDA-C7C1-443C-B980-065E9443F225}" type="slidenum">
              <a:rPr lang="en-US" smtClean="0"/>
              <a:t>98</a:t>
            </a:fld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6D66C81E-410C-44FC-B15A-7D493AB9CA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9010" y="1818577"/>
            <a:ext cx="4941725" cy="4490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12733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C3780C-6D8D-41A6-BF0A-3A4019C35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8BDA-C7C1-443C-B980-065E9443F225}" type="slidenum">
              <a:rPr lang="en-US" smtClean="0"/>
              <a:t>99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1C3CD91-FBEE-48B7-BF2D-B3F75F0D47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00365"/>
            <a:ext cx="9182100" cy="141922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E06DBA4-51BB-4B9B-8F4E-073A49BC61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813715"/>
            <a:ext cx="8277731" cy="184649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CB3213F-7182-49A8-A8B4-E8E26641F702}"/>
              </a:ext>
            </a:extLst>
          </p:cNvPr>
          <p:cNvPicPr/>
          <p:nvPr/>
        </p:nvPicPr>
        <p:blipFill rotWithShape="1">
          <a:blip r:embed="rId4"/>
          <a:srcRect l="1415" t="1813" r="2537" b="2065"/>
          <a:stretch/>
        </p:blipFill>
        <p:spPr bwMode="auto">
          <a:xfrm>
            <a:off x="8454855" y="1919590"/>
            <a:ext cx="3101340" cy="36347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562215305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3984</TotalTime>
  <Words>1757</Words>
  <Application>Microsoft Office PowerPoint</Application>
  <PresentationFormat>Widescreen</PresentationFormat>
  <Paragraphs>708</Paragraphs>
  <Slides>104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104</vt:i4>
      </vt:variant>
    </vt:vector>
  </HeadingPairs>
  <TitlesOfParts>
    <vt:vector size="112" baseType="lpstr">
      <vt:lpstr>Arial</vt:lpstr>
      <vt:lpstr>Calibri</vt:lpstr>
      <vt:lpstr>Calibri Light</vt:lpstr>
      <vt:lpstr>Montserrat ExtraBold</vt:lpstr>
      <vt:lpstr>Times New Roman</vt:lpstr>
      <vt:lpstr>Wingdings</vt:lpstr>
      <vt:lpstr>نعم</vt:lpstr>
      <vt:lpstr>Retrospect</vt:lpstr>
      <vt:lpstr>PowerPoint Presentation</vt:lpstr>
      <vt:lpstr>TABLE  of CONTENTS</vt:lpstr>
      <vt:lpstr>  Introductory</vt:lpstr>
      <vt:lpstr>Project location</vt:lpstr>
      <vt:lpstr>Project description</vt:lpstr>
      <vt:lpstr>Users and zoning</vt:lpstr>
      <vt:lpstr>Site analysis</vt:lpstr>
      <vt:lpstr>Site analysis</vt:lpstr>
      <vt:lpstr>Climate</vt:lpstr>
      <vt:lpstr>CFD analysis</vt:lpstr>
      <vt:lpstr>CFD analysis</vt:lpstr>
      <vt:lpstr>CFD analysis</vt:lpstr>
      <vt:lpstr>Architectural Aspects</vt:lpstr>
      <vt:lpstr>Master plan</vt:lpstr>
      <vt:lpstr>Master plan</vt:lpstr>
      <vt:lpstr>Ground floor plan </vt:lpstr>
      <vt:lpstr>Ground floor plan </vt:lpstr>
      <vt:lpstr>First floor</vt:lpstr>
      <vt:lpstr>First floor</vt:lpstr>
      <vt:lpstr>Second and third floors</vt:lpstr>
      <vt:lpstr>Second and third floors</vt:lpstr>
      <vt:lpstr>Fourth floor</vt:lpstr>
      <vt:lpstr>Fourth floor</vt:lpstr>
      <vt:lpstr>Dimensions check</vt:lpstr>
      <vt:lpstr>Sections</vt:lpstr>
      <vt:lpstr>Elevations</vt:lpstr>
      <vt:lpstr>Elevations</vt:lpstr>
      <vt:lpstr>Environmental aspects</vt:lpstr>
      <vt:lpstr> Shadowing and overshadowing</vt:lpstr>
      <vt:lpstr> Shadowing and overshadowing</vt:lpstr>
      <vt:lpstr>Daylight factor</vt:lpstr>
      <vt:lpstr>Daylight factor</vt:lpstr>
      <vt:lpstr>Daylight factor</vt:lpstr>
      <vt:lpstr>Heating and cooling loads for the art gallery</vt:lpstr>
      <vt:lpstr>External wall section</vt:lpstr>
      <vt:lpstr>Roof cross section</vt:lpstr>
      <vt:lpstr>Glazing type and layers </vt:lpstr>
      <vt:lpstr>Shading </vt:lpstr>
      <vt:lpstr>Temperature and heat loss in the art gallery</vt:lpstr>
      <vt:lpstr>Heating and cooling loads for the art gallery</vt:lpstr>
      <vt:lpstr>Energy consumption</vt:lpstr>
      <vt:lpstr>Structural aspects</vt:lpstr>
      <vt:lpstr>Codes</vt:lpstr>
      <vt:lpstr>Construction material</vt:lpstr>
      <vt:lpstr>Structural element dimensions</vt:lpstr>
      <vt:lpstr>Slab section</vt:lpstr>
      <vt:lpstr>Loads</vt:lpstr>
      <vt:lpstr>Structural grid</vt:lpstr>
      <vt:lpstr>Typical slab Layout</vt:lpstr>
      <vt:lpstr>Checks</vt:lpstr>
      <vt:lpstr>Checks</vt:lpstr>
      <vt:lpstr>Checks</vt:lpstr>
      <vt:lpstr>Checks</vt:lpstr>
      <vt:lpstr>Checks</vt:lpstr>
      <vt:lpstr>Seismic data</vt:lpstr>
      <vt:lpstr>Seismic Checks</vt:lpstr>
      <vt:lpstr>Seismic Checks</vt:lpstr>
      <vt:lpstr>Structural detailing</vt:lpstr>
      <vt:lpstr>Structural detailing</vt:lpstr>
      <vt:lpstr>Structural detailing</vt:lpstr>
      <vt:lpstr>Structural detailing</vt:lpstr>
      <vt:lpstr>Structural detailing</vt:lpstr>
      <vt:lpstr>Structural detailing</vt:lpstr>
      <vt:lpstr>Structural detailing</vt:lpstr>
      <vt:lpstr>Electro-Mechanical ASPECTS</vt:lpstr>
      <vt:lpstr>HVAC Design for Art Gallery</vt:lpstr>
      <vt:lpstr>HVAC Design for Art Gallery</vt:lpstr>
      <vt:lpstr>HVAC Design for Art Gallery</vt:lpstr>
      <vt:lpstr>PowerPoint Presentation</vt:lpstr>
      <vt:lpstr>Fire Fighting System</vt:lpstr>
      <vt:lpstr>Fire Fighting System</vt:lpstr>
      <vt:lpstr>Fire Fighting System</vt:lpstr>
      <vt:lpstr>Fire Fighting System</vt:lpstr>
      <vt:lpstr>Fire Fighting System</vt:lpstr>
      <vt:lpstr>Artificial lighting design</vt:lpstr>
      <vt:lpstr>Artificial lighting design</vt:lpstr>
      <vt:lpstr>Artificial lighting design</vt:lpstr>
      <vt:lpstr>Artificial lighting design</vt:lpstr>
      <vt:lpstr>Acoustical design of the art gallery</vt:lpstr>
      <vt:lpstr>Acoustical design of the art gallery</vt:lpstr>
      <vt:lpstr>Acoustical design of the art gallery</vt:lpstr>
      <vt:lpstr>Acoustical design of the art gallery</vt:lpstr>
      <vt:lpstr>Photovoltaic system design </vt:lpstr>
      <vt:lpstr>Photovoltaic system design </vt:lpstr>
      <vt:lpstr>Photovoltaic system  </vt:lpstr>
      <vt:lpstr>Photovoltaic system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rawan salahat</dc:creator>
  <cp:lastModifiedBy>rawan salahat</cp:lastModifiedBy>
  <cp:revision>725</cp:revision>
  <dcterms:created xsi:type="dcterms:W3CDTF">2023-06-06T21:18:02Z</dcterms:created>
  <dcterms:modified xsi:type="dcterms:W3CDTF">2023-08-07T06:21:49Z</dcterms:modified>
</cp:coreProperties>
</file>