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9">
  <p:sldMasterIdLst>
    <p:sldMasterId id="2147483659" r:id="rId1"/>
    <p:sldMasterId id="2147483674" r:id="rId2"/>
    <p:sldMasterId id="2147483687" r:id="rId3"/>
  </p:sldMasterIdLst>
  <p:notesMasterIdLst>
    <p:notesMasterId r:id="rId96"/>
  </p:notesMasterIdLst>
  <p:handoutMasterIdLst>
    <p:handoutMasterId r:id="rId97"/>
  </p:handoutMasterIdLst>
  <p:sldIdLst>
    <p:sldId id="256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85" r:id="rId13"/>
    <p:sldId id="271" r:id="rId14"/>
    <p:sldId id="286" r:id="rId15"/>
    <p:sldId id="288" r:id="rId16"/>
    <p:sldId id="287" r:id="rId17"/>
    <p:sldId id="439" r:id="rId18"/>
    <p:sldId id="438" r:id="rId19"/>
    <p:sldId id="289" r:id="rId20"/>
    <p:sldId id="292" r:id="rId21"/>
    <p:sldId id="296" r:id="rId22"/>
    <p:sldId id="299" r:id="rId23"/>
    <p:sldId id="300" r:id="rId24"/>
    <p:sldId id="302" r:id="rId25"/>
    <p:sldId id="303" r:id="rId26"/>
    <p:sldId id="440" r:id="rId27"/>
    <p:sldId id="307" r:id="rId28"/>
    <p:sldId id="430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9" r:id="rId39"/>
    <p:sldId id="321" r:id="rId40"/>
    <p:sldId id="324" r:id="rId41"/>
    <p:sldId id="326" r:id="rId42"/>
    <p:sldId id="327" r:id="rId43"/>
    <p:sldId id="431" r:id="rId44"/>
    <p:sldId id="432" r:id="rId45"/>
    <p:sldId id="329" r:id="rId46"/>
    <p:sldId id="433" r:id="rId47"/>
    <p:sldId id="434" r:id="rId48"/>
    <p:sldId id="435" r:id="rId49"/>
    <p:sldId id="436" r:id="rId50"/>
    <p:sldId id="333" r:id="rId51"/>
    <p:sldId id="375" r:id="rId52"/>
    <p:sldId id="387" r:id="rId53"/>
    <p:sldId id="388" r:id="rId54"/>
    <p:sldId id="386" r:id="rId55"/>
    <p:sldId id="376" r:id="rId56"/>
    <p:sldId id="389" r:id="rId57"/>
    <p:sldId id="390" r:id="rId58"/>
    <p:sldId id="378" r:id="rId59"/>
    <p:sldId id="392" r:id="rId60"/>
    <p:sldId id="393" r:id="rId61"/>
    <p:sldId id="394" r:id="rId62"/>
    <p:sldId id="395" r:id="rId63"/>
    <p:sldId id="396" r:id="rId64"/>
    <p:sldId id="397" r:id="rId65"/>
    <p:sldId id="398" r:id="rId66"/>
    <p:sldId id="385" r:id="rId67"/>
    <p:sldId id="399" r:id="rId68"/>
    <p:sldId id="401" r:id="rId69"/>
    <p:sldId id="403" r:id="rId70"/>
    <p:sldId id="405" r:id="rId71"/>
    <p:sldId id="406" r:id="rId72"/>
    <p:sldId id="407" r:id="rId73"/>
    <p:sldId id="408" r:id="rId74"/>
    <p:sldId id="410" r:id="rId75"/>
    <p:sldId id="412" r:id="rId76"/>
    <p:sldId id="446" r:id="rId77"/>
    <p:sldId id="447" r:id="rId78"/>
    <p:sldId id="414" r:id="rId79"/>
    <p:sldId id="442" r:id="rId80"/>
    <p:sldId id="421" r:id="rId81"/>
    <p:sldId id="444" r:id="rId82"/>
    <p:sldId id="422" r:id="rId83"/>
    <p:sldId id="416" r:id="rId84"/>
    <p:sldId id="443" r:id="rId85"/>
    <p:sldId id="423" r:id="rId86"/>
    <p:sldId id="417" r:id="rId87"/>
    <p:sldId id="424" r:id="rId88"/>
    <p:sldId id="425" r:id="rId89"/>
    <p:sldId id="426" r:id="rId90"/>
    <p:sldId id="427" r:id="rId91"/>
    <p:sldId id="445" r:id="rId92"/>
    <p:sldId id="429" r:id="rId93"/>
    <p:sldId id="441" r:id="rId94"/>
    <p:sldId id="280" r:id="rId95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98"/>
      <p:italic r:id="rId99"/>
    </p:embeddedFont>
    <p:embeddedFont>
      <p:font typeface="Corbel" panose="020B0503020204020204" pitchFamily="34" charset="0"/>
      <p:regular r:id="rId100"/>
      <p:bold r:id="rId101"/>
      <p:italic r:id="rId102"/>
      <p:boldItalic r:id="rId103"/>
    </p:embeddedFont>
    <p:embeddedFont>
      <p:font typeface="Raleway" panose="020B0604020202020204" charset="0"/>
      <p:regular r:id="rId104"/>
      <p:bold r:id="rId105"/>
      <p:italic r:id="rId106"/>
      <p:boldItalic r:id="rId107"/>
    </p:embeddedFont>
    <p:embeddedFont>
      <p:font typeface="Calibri" panose="020F0502020204030204" pitchFamily="34" charset="0"/>
      <p:regular r:id="rId108"/>
      <p:bold r:id="rId109"/>
      <p:italic r:id="rId110"/>
      <p:boldItalic r:id="rId111"/>
    </p:embeddedFont>
    <p:embeddedFont>
      <p:font typeface="Abril Fatface" panose="020B0604020202020204" charset="0"/>
      <p:regular r:id="rId1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990742C-0100-4CE1-8E69-D3B87522F622}">
  <a:tblStyle styleId="{D990742C-0100-4CE1-8E69-D3B87522F62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-1008" y="-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font" Target="fonts/font15.fntdata"/><Relationship Id="rId16" Type="http://schemas.openxmlformats.org/officeDocument/2006/relationships/slide" Target="slides/slide13.xml"/><Relationship Id="rId107" Type="http://schemas.openxmlformats.org/officeDocument/2006/relationships/font" Target="fonts/font10.fntdata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font" Target="fonts/font5.fntdata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presProps" Target="presProps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font" Target="fonts/font6.fntdata"/><Relationship Id="rId108" Type="http://schemas.openxmlformats.org/officeDocument/2006/relationships/font" Target="fonts/font11.fntdata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font" Target="fonts/font9.fntdata"/><Relationship Id="rId114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font" Target="fonts/font2.fntdata"/><Relationship Id="rId101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font" Target="fonts/font12.fntdata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handoutMaster" Target="handoutMasters/handoutMaster1.xml"/><Relationship Id="rId104" Type="http://schemas.openxmlformats.org/officeDocument/2006/relationships/font" Target="fonts/font7.fntdata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font" Target="fonts/font13.fntdata"/><Relationship Id="rId115" Type="http://schemas.openxmlformats.org/officeDocument/2006/relationships/theme" Target="theme/theme1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font" Target="fonts/font3.fntdata"/><Relationship Id="rId105" Type="http://schemas.openxmlformats.org/officeDocument/2006/relationships/font" Target="fonts/font8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font" Target="fonts/font14.fntdata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B294EC-D04A-4F7F-9FD4-24FFF1D38002}" type="doc">
      <dgm:prSet loTypeId="urn:microsoft.com/office/officeart/2005/8/layout/vList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35624B03-DA4B-43BC-AB5E-8B02F7F1141C}">
      <dgm:prSet phldrT="[Text]"/>
      <dgm:spPr/>
      <dgm:t>
        <a:bodyPr/>
        <a:lstStyle/>
        <a:p>
          <a:r>
            <a:rPr lang="en-US" dirty="0"/>
            <a:t>1.Introduction  </a:t>
          </a:r>
          <a:endParaRPr lang="en-GB" dirty="0"/>
        </a:p>
      </dgm:t>
    </dgm:pt>
    <dgm:pt modelId="{664F09F9-13DF-4E12-B3C7-56842EF3CC95}" type="parTrans" cxnId="{26F5B046-D52A-4802-A83A-BA38BEA72395}">
      <dgm:prSet/>
      <dgm:spPr/>
      <dgm:t>
        <a:bodyPr/>
        <a:lstStyle/>
        <a:p>
          <a:endParaRPr lang="en-GB"/>
        </a:p>
      </dgm:t>
    </dgm:pt>
    <dgm:pt modelId="{7923582A-D460-46F4-B780-7D447D50FF54}" type="sibTrans" cxnId="{26F5B046-D52A-4802-A83A-BA38BEA72395}">
      <dgm:prSet/>
      <dgm:spPr/>
      <dgm:t>
        <a:bodyPr/>
        <a:lstStyle/>
        <a:p>
          <a:endParaRPr lang="en-GB"/>
        </a:p>
      </dgm:t>
    </dgm:pt>
    <dgm:pt modelId="{04474B3B-E300-4C21-B3EF-EAC33D89B944}">
      <dgm:prSet/>
      <dgm:spPr/>
      <dgm:t>
        <a:bodyPr/>
        <a:lstStyle/>
        <a:p>
          <a:r>
            <a:rPr lang="en-US" dirty="0"/>
            <a:t>7.Electrical Design	</a:t>
          </a:r>
          <a:endParaRPr lang="en-GB" dirty="0"/>
        </a:p>
      </dgm:t>
    </dgm:pt>
    <dgm:pt modelId="{210CC86D-5956-43E3-B5EA-6B09C30B465A}" type="parTrans" cxnId="{5AEFE2E1-6D8A-46D5-9195-5CA3D0794AE7}">
      <dgm:prSet/>
      <dgm:spPr/>
      <dgm:t>
        <a:bodyPr/>
        <a:lstStyle/>
        <a:p>
          <a:endParaRPr lang="en-GB"/>
        </a:p>
      </dgm:t>
    </dgm:pt>
    <dgm:pt modelId="{34F0EFBB-59D9-4B5C-AC13-E1E392B304A9}" type="sibTrans" cxnId="{5AEFE2E1-6D8A-46D5-9195-5CA3D0794AE7}">
      <dgm:prSet/>
      <dgm:spPr/>
      <dgm:t>
        <a:bodyPr/>
        <a:lstStyle/>
        <a:p>
          <a:endParaRPr lang="en-GB"/>
        </a:p>
      </dgm:t>
    </dgm:pt>
    <dgm:pt modelId="{C4A0A066-440F-424F-95DC-D950CB84B72C}">
      <dgm:prSet/>
      <dgm:spPr/>
      <dgm:t>
        <a:bodyPr/>
        <a:lstStyle/>
        <a:p>
          <a:r>
            <a:rPr lang="en-US" dirty="0"/>
            <a:t>2.Earlier Studies</a:t>
          </a:r>
          <a:endParaRPr lang="en-GB" dirty="0"/>
        </a:p>
      </dgm:t>
    </dgm:pt>
    <dgm:pt modelId="{CFB9EC41-F917-4BA0-BA5A-73E6CF288E61}" type="parTrans" cxnId="{49B3BFDA-9198-4CFB-B92F-4F98F256ECB9}">
      <dgm:prSet/>
      <dgm:spPr/>
      <dgm:t>
        <a:bodyPr/>
        <a:lstStyle/>
        <a:p>
          <a:endParaRPr lang="en-GB"/>
        </a:p>
      </dgm:t>
    </dgm:pt>
    <dgm:pt modelId="{3167BAAA-C74B-4380-A47F-FEA8135FC415}" type="sibTrans" cxnId="{49B3BFDA-9198-4CFB-B92F-4F98F256ECB9}">
      <dgm:prSet/>
      <dgm:spPr/>
      <dgm:t>
        <a:bodyPr/>
        <a:lstStyle/>
        <a:p>
          <a:endParaRPr lang="en-GB"/>
        </a:p>
      </dgm:t>
    </dgm:pt>
    <dgm:pt modelId="{183A2C69-42FE-424C-8F5D-E1930F71BB67}">
      <dgm:prSet/>
      <dgm:spPr/>
      <dgm:t>
        <a:bodyPr/>
        <a:lstStyle/>
        <a:p>
          <a:r>
            <a:rPr lang="en-US" dirty="0"/>
            <a:t>5.Environmental Design	</a:t>
          </a:r>
          <a:endParaRPr lang="en-GB" dirty="0"/>
        </a:p>
      </dgm:t>
    </dgm:pt>
    <dgm:pt modelId="{5E258707-31E2-4EFD-BA47-C0DED3CCAD9B}" type="parTrans" cxnId="{D00EC41C-265B-4DD7-9ABE-AF2DD3D1E670}">
      <dgm:prSet/>
      <dgm:spPr/>
      <dgm:t>
        <a:bodyPr/>
        <a:lstStyle/>
        <a:p>
          <a:endParaRPr lang="en-GB"/>
        </a:p>
      </dgm:t>
    </dgm:pt>
    <dgm:pt modelId="{9CEE27F7-A202-4BA9-9D70-82E8793DAF72}" type="sibTrans" cxnId="{D00EC41C-265B-4DD7-9ABE-AF2DD3D1E670}">
      <dgm:prSet/>
      <dgm:spPr/>
      <dgm:t>
        <a:bodyPr/>
        <a:lstStyle/>
        <a:p>
          <a:endParaRPr lang="en-GB"/>
        </a:p>
      </dgm:t>
    </dgm:pt>
    <dgm:pt modelId="{58E2A3FD-AB64-4364-BD23-4FC11E40CB83}">
      <dgm:prSet/>
      <dgm:spPr/>
      <dgm:t>
        <a:bodyPr/>
        <a:lstStyle/>
        <a:p>
          <a:r>
            <a:rPr lang="en-US" dirty="0"/>
            <a:t>8.Quantity &amp; Cost Estimation</a:t>
          </a:r>
          <a:endParaRPr lang="en-GB" dirty="0"/>
        </a:p>
      </dgm:t>
    </dgm:pt>
    <dgm:pt modelId="{34DC89E4-55A5-4E8D-B91A-E59BEB71075E}" type="parTrans" cxnId="{84458E68-F327-4215-84D1-610F8E81AEA5}">
      <dgm:prSet/>
      <dgm:spPr/>
      <dgm:t>
        <a:bodyPr/>
        <a:lstStyle/>
        <a:p>
          <a:endParaRPr lang="en-GB"/>
        </a:p>
      </dgm:t>
    </dgm:pt>
    <dgm:pt modelId="{0C020E6E-E689-4F03-8B2F-2B34AB266FEA}" type="sibTrans" cxnId="{84458E68-F327-4215-84D1-610F8E81AEA5}">
      <dgm:prSet/>
      <dgm:spPr/>
      <dgm:t>
        <a:bodyPr/>
        <a:lstStyle/>
        <a:p>
          <a:endParaRPr lang="en-GB"/>
        </a:p>
      </dgm:t>
    </dgm:pt>
    <dgm:pt modelId="{40CE69D3-EC66-48B1-AEEB-D76BB9EA3AB2}">
      <dgm:prSet/>
      <dgm:spPr/>
      <dgm:t>
        <a:bodyPr/>
        <a:lstStyle/>
        <a:p>
          <a:r>
            <a:rPr lang="en-US" dirty="0"/>
            <a:t>4.Structural Design</a:t>
          </a:r>
          <a:endParaRPr lang="en-GB" dirty="0"/>
        </a:p>
      </dgm:t>
    </dgm:pt>
    <dgm:pt modelId="{283FCC41-B69E-42E7-8E4C-6B72F9F608B2}" type="parTrans" cxnId="{8101FB6F-0FF2-437A-9F60-A31077845EC2}">
      <dgm:prSet/>
      <dgm:spPr/>
      <dgm:t>
        <a:bodyPr/>
        <a:lstStyle/>
        <a:p>
          <a:endParaRPr lang="en-GB"/>
        </a:p>
      </dgm:t>
    </dgm:pt>
    <dgm:pt modelId="{E8DDB3B0-DDE5-4DD7-8BD6-EB587D033575}" type="sibTrans" cxnId="{8101FB6F-0FF2-437A-9F60-A31077845EC2}">
      <dgm:prSet/>
      <dgm:spPr/>
      <dgm:t>
        <a:bodyPr/>
        <a:lstStyle/>
        <a:p>
          <a:endParaRPr lang="en-GB"/>
        </a:p>
      </dgm:t>
    </dgm:pt>
    <dgm:pt modelId="{1F20734E-9B54-4246-A8C6-478C6A882F90}">
      <dgm:prSet/>
      <dgm:spPr/>
      <dgm:t>
        <a:bodyPr/>
        <a:lstStyle/>
        <a:p>
          <a:r>
            <a:rPr lang="en-US" dirty="0"/>
            <a:t>3.Architectural Design</a:t>
          </a:r>
          <a:endParaRPr lang="en-GB" dirty="0"/>
        </a:p>
      </dgm:t>
    </dgm:pt>
    <dgm:pt modelId="{70C2BEE0-23E2-458C-81CE-5447B196F187}" type="parTrans" cxnId="{372B8F74-677E-4E3F-9809-29FDA250B5D8}">
      <dgm:prSet/>
      <dgm:spPr/>
      <dgm:t>
        <a:bodyPr/>
        <a:lstStyle/>
        <a:p>
          <a:endParaRPr lang="en-US"/>
        </a:p>
      </dgm:t>
    </dgm:pt>
    <dgm:pt modelId="{BD9DAC06-100F-4587-9E95-79D3CDF273D4}" type="sibTrans" cxnId="{372B8F74-677E-4E3F-9809-29FDA250B5D8}">
      <dgm:prSet/>
      <dgm:spPr/>
      <dgm:t>
        <a:bodyPr/>
        <a:lstStyle/>
        <a:p>
          <a:endParaRPr lang="en-US"/>
        </a:p>
      </dgm:t>
    </dgm:pt>
    <dgm:pt modelId="{ECC661D4-CB53-4B9E-B43A-C71E7F475F9D}">
      <dgm:prSet/>
      <dgm:spPr/>
      <dgm:t>
        <a:bodyPr/>
        <a:lstStyle/>
        <a:p>
          <a:r>
            <a:rPr lang="en-US" dirty="0"/>
            <a:t>6.Mechanical Design	</a:t>
          </a:r>
          <a:endParaRPr lang="en-GB" dirty="0"/>
        </a:p>
      </dgm:t>
    </dgm:pt>
    <dgm:pt modelId="{8FF22502-ECB5-4828-AA67-439EF554B311}" type="parTrans" cxnId="{B158B4C1-AE51-4AF2-A405-092A84A53C77}">
      <dgm:prSet/>
      <dgm:spPr/>
      <dgm:t>
        <a:bodyPr/>
        <a:lstStyle/>
        <a:p>
          <a:endParaRPr lang="en-US"/>
        </a:p>
      </dgm:t>
    </dgm:pt>
    <dgm:pt modelId="{A3194073-168A-4E11-BB9A-604269E6163F}" type="sibTrans" cxnId="{B158B4C1-AE51-4AF2-A405-092A84A53C77}">
      <dgm:prSet/>
      <dgm:spPr/>
      <dgm:t>
        <a:bodyPr/>
        <a:lstStyle/>
        <a:p>
          <a:endParaRPr lang="en-US"/>
        </a:p>
      </dgm:t>
    </dgm:pt>
    <dgm:pt modelId="{79726B4C-4779-44D2-AD9D-0726AD701A81}" type="pres">
      <dgm:prSet presAssocID="{50B294EC-D04A-4F7F-9FD4-24FFF1D3800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5FB4A8-9FD1-4495-AD39-1EFB8930428C}" type="pres">
      <dgm:prSet presAssocID="{35624B03-DA4B-43BC-AB5E-8B02F7F1141C}" presName="comp" presStyleCnt="0"/>
      <dgm:spPr/>
    </dgm:pt>
    <dgm:pt modelId="{A4E95E6B-ADA1-4F35-9F16-90FC3F7B2C1F}" type="pres">
      <dgm:prSet presAssocID="{35624B03-DA4B-43BC-AB5E-8B02F7F1141C}" presName="box" presStyleLbl="node1" presStyleIdx="0" presStyleCnt="8"/>
      <dgm:spPr/>
      <dgm:t>
        <a:bodyPr/>
        <a:lstStyle/>
        <a:p>
          <a:endParaRPr lang="en-US"/>
        </a:p>
      </dgm:t>
    </dgm:pt>
    <dgm:pt modelId="{BECD38BE-293F-4BC9-A60F-351EEDF758C8}" type="pres">
      <dgm:prSet presAssocID="{35624B03-DA4B-43BC-AB5E-8B02F7F1141C}" presName="img" presStyleLbl="fgImgPlace1" presStyleIdx="0" presStyleCnt="8" custScaleX="96880" custScaleY="86622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442" t="-2437" r="456" b="9088"/>
          </a:stretch>
        </a:blipFill>
      </dgm:spPr>
      <dgm:t>
        <a:bodyPr/>
        <a:lstStyle/>
        <a:p>
          <a:endParaRPr lang="en-US"/>
        </a:p>
      </dgm:t>
    </dgm:pt>
    <dgm:pt modelId="{CA59CAD2-07D8-4618-8D59-B10B5BDEFB22}" type="pres">
      <dgm:prSet presAssocID="{35624B03-DA4B-43BC-AB5E-8B02F7F1141C}" presName="text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0FED6-73E9-4EAA-867F-2DB1B5110BEB}" type="pres">
      <dgm:prSet presAssocID="{7923582A-D460-46F4-B780-7D447D50FF54}" presName="spacer" presStyleCnt="0"/>
      <dgm:spPr/>
    </dgm:pt>
    <dgm:pt modelId="{24C88B28-8AF6-4906-863D-AFA3C85850B1}" type="pres">
      <dgm:prSet presAssocID="{C4A0A066-440F-424F-95DC-D950CB84B72C}" presName="comp" presStyleCnt="0"/>
      <dgm:spPr/>
    </dgm:pt>
    <dgm:pt modelId="{1D36AE44-1124-448B-8379-677E664D5171}" type="pres">
      <dgm:prSet presAssocID="{C4A0A066-440F-424F-95DC-D950CB84B72C}" presName="box" presStyleLbl="node1" presStyleIdx="1" presStyleCnt="8"/>
      <dgm:spPr/>
      <dgm:t>
        <a:bodyPr/>
        <a:lstStyle/>
        <a:p>
          <a:endParaRPr lang="en-US"/>
        </a:p>
      </dgm:t>
    </dgm:pt>
    <dgm:pt modelId="{E6836126-21FC-4757-A0BB-4A767A634C9C}" type="pres">
      <dgm:prSet presAssocID="{C4A0A066-440F-424F-95DC-D950CB84B72C}" presName="img" presStyleLbl="fgImgPlace1" presStyleIdx="1" presStyleCnt="8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720" b="-3484"/>
          </a:stretch>
        </a:blipFill>
      </dgm:spPr>
      <dgm:t>
        <a:bodyPr/>
        <a:lstStyle/>
        <a:p>
          <a:endParaRPr lang="en-US"/>
        </a:p>
      </dgm:t>
    </dgm:pt>
    <dgm:pt modelId="{CD1175FF-CA29-431D-B970-B097DA29021E}" type="pres">
      <dgm:prSet presAssocID="{C4A0A066-440F-424F-95DC-D950CB84B72C}" presName="text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ACD3C-2FC0-4BA8-A4B6-36679EDCAAF4}" type="pres">
      <dgm:prSet presAssocID="{3167BAAA-C74B-4380-A47F-FEA8135FC415}" presName="spacer" presStyleCnt="0"/>
      <dgm:spPr/>
    </dgm:pt>
    <dgm:pt modelId="{C8DFEFAD-8A75-41C5-A1D8-F14AD7EEADBE}" type="pres">
      <dgm:prSet presAssocID="{1F20734E-9B54-4246-A8C6-478C6A882F90}" presName="comp" presStyleCnt="0"/>
      <dgm:spPr/>
    </dgm:pt>
    <dgm:pt modelId="{8CBD1588-07EE-4E0E-B48D-1018C5C8A12E}" type="pres">
      <dgm:prSet presAssocID="{1F20734E-9B54-4246-A8C6-478C6A882F90}" presName="box" presStyleLbl="node1" presStyleIdx="2" presStyleCnt="8"/>
      <dgm:spPr/>
      <dgm:t>
        <a:bodyPr/>
        <a:lstStyle/>
        <a:p>
          <a:endParaRPr lang="en-US"/>
        </a:p>
      </dgm:t>
    </dgm:pt>
    <dgm:pt modelId="{5CA687FB-5B87-415B-8AC5-BC66FA83F4A8}" type="pres">
      <dgm:prSet presAssocID="{1F20734E-9B54-4246-A8C6-478C6A882F90}" presName="img" presStyleLbl="fgImgPlace1" presStyleIdx="2" presStyleCnt="8" custLinFactNeighborX="-3461" custLinFactNeighborY="293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8000" b="-68000"/>
          </a:stretch>
        </a:blipFill>
      </dgm:spPr>
      <dgm:t>
        <a:bodyPr/>
        <a:lstStyle/>
        <a:p>
          <a:endParaRPr lang="en-US"/>
        </a:p>
      </dgm:t>
    </dgm:pt>
    <dgm:pt modelId="{DB8E7CDB-66C4-4644-9901-5EC329AEE04E}" type="pres">
      <dgm:prSet presAssocID="{1F20734E-9B54-4246-A8C6-478C6A882F90}" presName="text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B61AE-3D65-46DC-8EDB-C48669F89618}" type="pres">
      <dgm:prSet presAssocID="{BD9DAC06-100F-4587-9E95-79D3CDF273D4}" presName="spacer" presStyleCnt="0"/>
      <dgm:spPr/>
    </dgm:pt>
    <dgm:pt modelId="{D419F5F6-1866-42BA-88A9-5552404F0F51}" type="pres">
      <dgm:prSet presAssocID="{40CE69D3-EC66-48B1-AEEB-D76BB9EA3AB2}" presName="comp" presStyleCnt="0"/>
      <dgm:spPr/>
    </dgm:pt>
    <dgm:pt modelId="{B8CC0878-D67C-4A2A-BCFB-9C3BE4FCD88D}" type="pres">
      <dgm:prSet presAssocID="{40CE69D3-EC66-48B1-AEEB-D76BB9EA3AB2}" presName="box" presStyleLbl="node1" presStyleIdx="3" presStyleCnt="8"/>
      <dgm:spPr/>
      <dgm:t>
        <a:bodyPr/>
        <a:lstStyle/>
        <a:p>
          <a:endParaRPr lang="en-US"/>
        </a:p>
      </dgm:t>
    </dgm:pt>
    <dgm:pt modelId="{FCD7B322-1CAD-43B9-9126-51E6CD100286}" type="pres">
      <dgm:prSet presAssocID="{40CE69D3-EC66-48B1-AEEB-D76BB9EA3AB2}" presName="img" presStyleLbl="fgImgPlace1" presStyleIdx="3" presStyleCnt="8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" t="6609" b="4972"/>
          </a:stretch>
        </a:blipFill>
      </dgm:spPr>
      <dgm:t>
        <a:bodyPr/>
        <a:lstStyle/>
        <a:p>
          <a:endParaRPr lang="en-US"/>
        </a:p>
      </dgm:t>
    </dgm:pt>
    <dgm:pt modelId="{7368D57F-8F63-4D72-9280-5484F654F8CC}" type="pres">
      <dgm:prSet presAssocID="{40CE69D3-EC66-48B1-AEEB-D76BB9EA3AB2}" presName="text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CF4600-B376-4875-8884-C2F35C86D5FC}" type="pres">
      <dgm:prSet presAssocID="{E8DDB3B0-DDE5-4DD7-8BD6-EB587D033575}" presName="spacer" presStyleCnt="0"/>
      <dgm:spPr/>
    </dgm:pt>
    <dgm:pt modelId="{626ABC44-6756-4913-8739-F8B3658D3D8C}" type="pres">
      <dgm:prSet presAssocID="{183A2C69-42FE-424C-8F5D-E1930F71BB67}" presName="comp" presStyleCnt="0"/>
      <dgm:spPr/>
    </dgm:pt>
    <dgm:pt modelId="{EA8548B8-6834-49C2-8B5F-CB2F9D4C26B8}" type="pres">
      <dgm:prSet presAssocID="{183A2C69-42FE-424C-8F5D-E1930F71BB67}" presName="box" presStyleLbl="node1" presStyleIdx="4" presStyleCnt="8"/>
      <dgm:spPr/>
      <dgm:t>
        <a:bodyPr/>
        <a:lstStyle/>
        <a:p>
          <a:endParaRPr lang="en-US"/>
        </a:p>
      </dgm:t>
    </dgm:pt>
    <dgm:pt modelId="{7519FDAE-0EBD-4DA6-9123-2A6D42EECF5D}" type="pres">
      <dgm:prSet presAssocID="{183A2C69-42FE-424C-8F5D-E1930F71BB67}" presName="img" presStyleLbl="fgImgPlace1" presStyleIdx="4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</dgm:spPr>
      <dgm:t>
        <a:bodyPr/>
        <a:lstStyle/>
        <a:p>
          <a:endParaRPr lang="en-US"/>
        </a:p>
      </dgm:t>
    </dgm:pt>
    <dgm:pt modelId="{5D9D51C6-1D79-47AB-9D91-BAF9C796532B}" type="pres">
      <dgm:prSet presAssocID="{183A2C69-42FE-424C-8F5D-E1930F71BB67}" presName="text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633552-3B59-4DD5-9520-81FE965A1A6C}" type="pres">
      <dgm:prSet presAssocID="{9CEE27F7-A202-4BA9-9D70-82E8793DAF72}" presName="spacer" presStyleCnt="0"/>
      <dgm:spPr/>
    </dgm:pt>
    <dgm:pt modelId="{639F8CF5-8DBE-4411-9B5E-C41654F8FEE0}" type="pres">
      <dgm:prSet presAssocID="{ECC661D4-CB53-4B9E-B43A-C71E7F475F9D}" presName="comp" presStyleCnt="0"/>
      <dgm:spPr/>
    </dgm:pt>
    <dgm:pt modelId="{6BB03530-12C7-4AB2-8303-8416600BC490}" type="pres">
      <dgm:prSet presAssocID="{ECC661D4-CB53-4B9E-B43A-C71E7F475F9D}" presName="box" presStyleLbl="node1" presStyleIdx="5" presStyleCnt="8"/>
      <dgm:spPr/>
      <dgm:t>
        <a:bodyPr/>
        <a:lstStyle/>
        <a:p>
          <a:endParaRPr lang="en-US"/>
        </a:p>
      </dgm:t>
    </dgm:pt>
    <dgm:pt modelId="{BDB8C883-BCA4-4FF5-9FDD-49AE8A8A2292}" type="pres">
      <dgm:prSet presAssocID="{ECC661D4-CB53-4B9E-B43A-C71E7F475F9D}" presName="img" presStyleLbl="fgImgPlace1" presStyleIdx="5" presStyleCnt="8"/>
      <dgm:spPr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58" b="-1557"/>
          </a:stretch>
        </a:blipFill>
      </dgm:spPr>
      <dgm:t>
        <a:bodyPr/>
        <a:lstStyle/>
        <a:p>
          <a:endParaRPr lang="en-US"/>
        </a:p>
      </dgm:t>
    </dgm:pt>
    <dgm:pt modelId="{FBDBCF55-51EE-49F2-8401-6381D0503C36}" type="pres">
      <dgm:prSet presAssocID="{ECC661D4-CB53-4B9E-B43A-C71E7F475F9D}" presName="text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DF92E-C59A-4977-AF06-755EAF08AE84}" type="pres">
      <dgm:prSet presAssocID="{A3194073-168A-4E11-BB9A-604269E6163F}" presName="spacer" presStyleCnt="0"/>
      <dgm:spPr/>
    </dgm:pt>
    <dgm:pt modelId="{74964BAB-AA4C-4932-9AC2-A0F9BBCE1EDC}" type="pres">
      <dgm:prSet presAssocID="{04474B3B-E300-4C21-B3EF-EAC33D89B944}" presName="comp" presStyleCnt="0"/>
      <dgm:spPr/>
    </dgm:pt>
    <dgm:pt modelId="{27A557AE-94A3-40EC-BFC9-5033130DFA95}" type="pres">
      <dgm:prSet presAssocID="{04474B3B-E300-4C21-B3EF-EAC33D89B944}" presName="box" presStyleLbl="node1" presStyleIdx="6" presStyleCnt="8"/>
      <dgm:spPr/>
      <dgm:t>
        <a:bodyPr/>
        <a:lstStyle/>
        <a:p>
          <a:endParaRPr lang="en-US"/>
        </a:p>
      </dgm:t>
    </dgm:pt>
    <dgm:pt modelId="{4DDD5137-A674-4CE1-973B-D23CF0D98AD6}" type="pres">
      <dgm:prSet presAssocID="{04474B3B-E300-4C21-B3EF-EAC33D89B944}" presName="img" presStyleLbl="fgImgPlace1" presStyleIdx="6" presStyleCnt="8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90E6892-FCE8-4F0B-A769-CA9EEE812C0A}" type="pres">
      <dgm:prSet presAssocID="{04474B3B-E300-4C21-B3EF-EAC33D89B944}" presName="text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25D02-42EE-421A-949C-888E326BF356}" type="pres">
      <dgm:prSet presAssocID="{34F0EFBB-59D9-4B5C-AC13-E1E392B304A9}" presName="spacer" presStyleCnt="0"/>
      <dgm:spPr/>
    </dgm:pt>
    <dgm:pt modelId="{C39AD5F0-A644-4930-BE21-69C0C44743B7}" type="pres">
      <dgm:prSet presAssocID="{58E2A3FD-AB64-4364-BD23-4FC11E40CB83}" presName="comp" presStyleCnt="0"/>
      <dgm:spPr/>
    </dgm:pt>
    <dgm:pt modelId="{50C00785-517C-4D16-A773-A6C83646B344}" type="pres">
      <dgm:prSet presAssocID="{58E2A3FD-AB64-4364-BD23-4FC11E40CB83}" presName="box" presStyleLbl="node1" presStyleIdx="7" presStyleCnt="8"/>
      <dgm:spPr/>
      <dgm:t>
        <a:bodyPr/>
        <a:lstStyle/>
        <a:p>
          <a:endParaRPr lang="en-US"/>
        </a:p>
      </dgm:t>
    </dgm:pt>
    <dgm:pt modelId="{0F9AFE7E-75B4-4B6A-AAFF-DF1E1D6E6A26}" type="pres">
      <dgm:prSet presAssocID="{58E2A3FD-AB64-4364-BD23-4FC11E40CB83}" presName="img" presStyleLbl="fgImgPlace1" presStyleIdx="7" presStyleCnt="8"/>
      <dgm:spPr>
        <a:blipFill dpi="0"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70" b="2830"/>
          </a:stretch>
        </a:blipFill>
      </dgm:spPr>
      <dgm:t>
        <a:bodyPr/>
        <a:lstStyle/>
        <a:p>
          <a:endParaRPr lang="en-US"/>
        </a:p>
      </dgm:t>
    </dgm:pt>
    <dgm:pt modelId="{D8805169-B3B5-4F41-9300-4B1A0044E016}" type="pres">
      <dgm:prSet presAssocID="{58E2A3FD-AB64-4364-BD23-4FC11E40CB83}" presName="text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01FB6F-0FF2-437A-9F60-A31077845EC2}" srcId="{50B294EC-D04A-4F7F-9FD4-24FFF1D38002}" destId="{40CE69D3-EC66-48B1-AEEB-D76BB9EA3AB2}" srcOrd="3" destOrd="0" parTransId="{283FCC41-B69E-42E7-8E4C-6B72F9F608B2}" sibTransId="{E8DDB3B0-DDE5-4DD7-8BD6-EB587D033575}"/>
    <dgm:cxn modelId="{B158B4C1-AE51-4AF2-A405-092A84A53C77}" srcId="{50B294EC-D04A-4F7F-9FD4-24FFF1D38002}" destId="{ECC661D4-CB53-4B9E-B43A-C71E7F475F9D}" srcOrd="5" destOrd="0" parTransId="{8FF22502-ECB5-4828-AA67-439EF554B311}" sibTransId="{A3194073-168A-4E11-BB9A-604269E6163F}"/>
    <dgm:cxn modelId="{CE1B4921-76D2-465F-BA24-D544B0700DA2}" type="presOf" srcId="{50B294EC-D04A-4F7F-9FD4-24FFF1D38002}" destId="{79726B4C-4779-44D2-AD9D-0726AD701A81}" srcOrd="0" destOrd="0" presId="urn:microsoft.com/office/officeart/2005/8/layout/vList4"/>
    <dgm:cxn modelId="{C14D763B-95FE-452A-A180-E22DC729A6A4}" type="presOf" srcId="{35624B03-DA4B-43BC-AB5E-8B02F7F1141C}" destId="{A4E95E6B-ADA1-4F35-9F16-90FC3F7B2C1F}" srcOrd="0" destOrd="0" presId="urn:microsoft.com/office/officeart/2005/8/layout/vList4"/>
    <dgm:cxn modelId="{84458E68-F327-4215-84D1-610F8E81AEA5}" srcId="{50B294EC-D04A-4F7F-9FD4-24FFF1D38002}" destId="{58E2A3FD-AB64-4364-BD23-4FC11E40CB83}" srcOrd="7" destOrd="0" parTransId="{34DC89E4-55A5-4E8D-B91A-E59BEB71075E}" sibTransId="{0C020E6E-E689-4F03-8B2F-2B34AB266FEA}"/>
    <dgm:cxn modelId="{F906B852-416B-4D23-9D5D-5E1F38A576AD}" type="presOf" srcId="{C4A0A066-440F-424F-95DC-D950CB84B72C}" destId="{CD1175FF-CA29-431D-B970-B097DA29021E}" srcOrd="1" destOrd="0" presId="urn:microsoft.com/office/officeart/2005/8/layout/vList4"/>
    <dgm:cxn modelId="{4ED15D24-02F2-42AB-A647-AEFA2E3DF210}" type="presOf" srcId="{40CE69D3-EC66-48B1-AEEB-D76BB9EA3AB2}" destId="{B8CC0878-D67C-4A2A-BCFB-9C3BE4FCD88D}" srcOrd="0" destOrd="0" presId="urn:microsoft.com/office/officeart/2005/8/layout/vList4"/>
    <dgm:cxn modelId="{8AD2D041-B2E3-4C1F-A0F7-2FEE35302009}" type="presOf" srcId="{04474B3B-E300-4C21-B3EF-EAC33D89B944}" destId="{27A557AE-94A3-40EC-BFC9-5033130DFA95}" srcOrd="0" destOrd="0" presId="urn:microsoft.com/office/officeart/2005/8/layout/vList4"/>
    <dgm:cxn modelId="{F7E95066-0FB9-41FC-B212-40953D52F5A2}" type="presOf" srcId="{58E2A3FD-AB64-4364-BD23-4FC11E40CB83}" destId="{D8805169-B3B5-4F41-9300-4B1A0044E016}" srcOrd="1" destOrd="0" presId="urn:microsoft.com/office/officeart/2005/8/layout/vList4"/>
    <dgm:cxn modelId="{9AA364E9-7783-401F-9D1A-93CC7FA54F45}" type="presOf" srcId="{1F20734E-9B54-4246-A8C6-478C6A882F90}" destId="{8CBD1588-07EE-4E0E-B48D-1018C5C8A12E}" srcOrd="0" destOrd="0" presId="urn:microsoft.com/office/officeart/2005/8/layout/vList4"/>
    <dgm:cxn modelId="{8B47CDC9-0B29-4FAF-81ED-718ECFC189FB}" type="presOf" srcId="{ECC661D4-CB53-4B9E-B43A-C71E7F475F9D}" destId="{6BB03530-12C7-4AB2-8303-8416600BC490}" srcOrd="0" destOrd="0" presId="urn:microsoft.com/office/officeart/2005/8/layout/vList4"/>
    <dgm:cxn modelId="{EB6C5A27-D7CB-4579-BC56-B992014BEAB6}" type="presOf" srcId="{183A2C69-42FE-424C-8F5D-E1930F71BB67}" destId="{5D9D51C6-1D79-47AB-9D91-BAF9C796532B}" srcOrd="1" destOrd="0" presId="urn:microsoft.com/office/officeart/2005/8/layout/vList4"/>
    <dgm:cxn modelId="{B2CFA715-54F7-4605-8ED8-ACAE4425E3DD}" type="presOf" srcId="{04474B3B-E300-4C21-B3EF-EAC33D89B944}" destId="{590E6892-FCE8-4F0B-A769-CA9EEE812C0A}" srcOrd="1" destOrd="0" presId="urn:microsoft.com/office/officeart/2005/8/layout/vList4"/>
    <dgm:cxn modelId="{91CCC7D5-45C1-401C-A5FE-D9BAB5E672F1}" type="presOf" srcId="{183A2C69-42FE-424C-8F5D-E1930F71BB67}" destId="{EA8548B8-6834-49C2-8B5F-CB2F9D4C26B8}" srcOrd="0" destOrd="0" presId="urn:microsoft.com/office/officeart/2005/8/layout/vList4"/>
    <dgm:cxn modelId="{D00EC41C-265B-4DD7-9ABE-AF2DD3D1E670}" srcId="{50B294EC-D04A-4F7F-9FD4-24FFF1D38002}" destId="{183A2C69-42FE-424C-8F5D-E1930F71BB67}" srcOrd="4" destOrd="0" parTransId="{5E258707-31E2-4EFD-BA47-C0DED3CCAD9B}" sibTransId="{9CEE27F7-A202-4BA9-9D70-82E8793DAF72}"/>
    <dgm:cxn modelId="{5AEFE2E1-6D8A-46D5-9195-5CA3D0794AE7}" srcId="{50B294EC-D04A-4F7F-9FD4-24FFF1D38002}" destId="{04474B3B-E300-4C21-B3EF-EAC33D89B944}" srcOrd="6" destOrd="0" parTransId="{210CC86D-5956-43E3-B5EA-6B09C30B465A}" sibTransId="{34F0EFBB-59D9-4B5C-AC13-E1E392B304A9}"/>
    <dgm:cxn modelId="{EDFE0298-C230-4178-85DE-E48BC22D279F}" type="presOf" srcId="{C4A0A066-440F-424F-95DC-D950CB84B72C}" destId="{1D36AE44-1124-448B-8379-677E664D5171}" srcOrd="0" destOrd="0" presId="urn:microsoft.com/office/officeart/2005/8/layout/vList4"/>
    <dgm:cxn modelId="{9503C68F-D5E8-4F9A-91F3-1852BDBFC2B4}" type="presOf" srcId="{58E2A3FD-AB64-4364-BD23-4FC11E40CB83}" destId="{50C00785-517C-4D16-A773-A6C83646B344}" srcOrd="0" destOrd="0" presId="urn:microsoft.com/office/officeart/2005/8/layout/vList4"/>
    <dgm:cxn modelId="{C33BAF48-F6AA-4784-8164-2EF33F925504}" type="presOf" srcId="{ECC661D4-CB53-4B9E-B43A-C71E7F475F9D}" destId="{FBDBCF55-51EE-49F2-8401-6381D0503C36}" srcOrd="1" destOrd="0" presId="urn:microsoft.com/office/officeart/2005/8/layout/vList4"/>
    <dgm:cxn modelId="{CB38BC82-E1C1-4D96-9A57-6D25FED91610}" type="presOf" srcId="{35624B03-DA4B-43BC-AB5E-8B02F7F1141C}" destId="{CA59CAD2-07D8-4618-8D59-B10B5BDEFB22}" srcOrd="1" destOrd="0" presId="urn:microsoft.com/office/officeart/2005/8/layout/vList4"/>
    <dgm:cxn modelId="{49B3BFDA-9198-4CFB-B92F-4F98F256ECB9}" srcId="{50B294EC-D04A-4F7F-9FD4-24FFF1D38002}" destId="{C4A0A066-440F-424F-95DC-D950CB84B72C}" srcOrd="1" destOrd="0" parTransId="{CFB9EC41-F917-4BA0-BA5A-73E6CF288E61}" sibTransId="{3167BAAA-C74B-4380-A47F-FEA8135FC415}"/>
    <dgm:cxn modelId="{C20BF7AC-1AF6-4117-8193-E597997836BE}" type="presOf" srcId="{40CE69D3-EC66-48B1-AEEB-D76BB9EA3AB2}" destId="{7368D57F-8F63-4D72-9280-5484F654F8CC}" srcOrd="1" destOrd="0" presId="urn:microsoft.com/office/officeart/2005/8/layout/vList4"/>
    <dgm:cxn modelId="{26F5B046-D52A-4802-A83A-BA38BEA72395}" srcId="{50B294EC-D04A-4F7F-9FD4-24FFF1D38002}" destId="{35624B03-DA4B-43BC-AB5E-8B02F7F1141C}" srcOrd="0" destOrd="0" parTransId="{664F09F9-13DF-4E12-B3C7-56842EF3CC95}" sibTransId="{7923582A-D460-46F4-B780-7D447D50FF54}"/>
    <dgm:cxn modelId="{C12C7265-5BF6-4D80-9F0C-78C46DE895B6}" type="presOf" srcId="{1F20734E-9B54-4246-A8C6-478C6A882F90}" destId="{DB8E7CDB-66C4-4644-9901-5EC329AEE04E}" srcOrd="1" destOrd="0" presId="urn:microsoft.com/office/officeart/2005/8/layout/vList4"/>
    <dgm:cxn modelId="{372B8F74-677E-4E3F-9809-29FDA250B5D8}" srcId="{50B294EC-D04A-4F7F-9FD4-24FFF1D38002}" destId="{1F20734E-9B54-4246-A8C6-478C6A882F90}" srcOrd="2" destOrd="0" parTransId="{70C2BEE0-23E2-458C-81CE-5447B196F187}" sibTransId="{BD9DAC06-100F-4587-9E95-79D3CDF273D4}"/>
    <dgm:cxn modelId="{60D81A96-CF27-4EE7-8A73-42AC49EB00BC}" type="presParOf" srcId="{79726B4C-4779-44D2-AD9D-0726AD701A81}" destId="{895FB4A8-9FD1-4495-AD39-1EFB8930428C}" srcOrd="0" destOrd="0" presId="urn:microsoft.com/office/officeart/2005/8/layout/vList4"/>
    <dgm:cxn modelId="{AE92E98B-0245-4B85-900D-964095E17046}" type="presParOf" srcId="{895FB4A8-9FD1-4495-AD39-1EFB8930428C}" destId="{A4E95E6B-ADA1-4F35-9F16-90FC3F7B2C1F}" srcOrd="0" destOrd="0" presId="urn:microsoft.com/office/officeart/2005/8/layout/vList4"/>
    <dgm:cxn modelId="{F496DDE1-95AE-45A1-BE89-9771D5CD1DDF}" type="presParOf" srcId="{895FB4A8-9FD1-4495-AD39-1EFB8930428C}" destId="{BECD38BE-293F-4BC9-A60F-351EEDF758C8}" srcOrd="1" destOrd="0" presId="urn:microsoft.com/office/officeart/2005/8/layout/vList4"/>
    <dgm:cxn modelId="{AA00D274-3FDD-41C2-A684-D1AFC2DC4EE6}" type="presParOf" srcId="{895FB4A8-9FD1-4495-AD39-1EFB8930428C}" destId="{CA59CAD2-07D8-4618-8D59-B10B5BDEFB22}" srcOrd="2" destOrd="0" presId="urn:microsoft.com/office/officeart/2005/8/layout/vList4"/>
    <dgm:cxn modelId="{4D866BE3-F59E-4791-9DF0-EA889AFFFF16}" type="presParOf" srcId="{79726B4C-4779-44D2-AD9D-0726AD701A81}" destId="{3580FED6-73E9-4EAA-867F-2DB1B5110BEB}" srcOrd="1" destOrd="0" presId="urn:microsoft.com/office/officeart/2005/8/layout/vList4"/>
    <dgm:cxn modelId="{AC450C69-0E7A-4984-85F2-AF10592CEDA6}" type="presParOf" srcId="{79726B4C-4779-44D2-AD9D-0726AD701A81}" destId="{24C88B28-8AF6-4906-863D-AFA3C85850B1}" srcOrd="2" destOrd="0" presId="urn:microsoft.com/office/officeart/2005/8/layout/vList4"/>
    <dgm:cxn modelId="{86A08900-F316-4388-9DFA-6C25FDF4643F}" type="presParOf" srcId="{24C88B28-8AF6-4906-863D-AFA3C85850B1}" destId="{1D36AE44-1124-448B-8379-677E664D5171}" srcOrd="0" destOrd="0" presId="urn:microsoft.com/office/officeart/2005/8/layout/vList4"/>
    <dgm:cxn modelId="{940F7E4A-1ABE-4723-9FF4-78556BA5029B}" type="presParOf" srcId="{24C88B28-8AF6-4906-863D-AFA3C85850B1}" destId="{E6836126-21FC-4757-A0BB-4A767A634C9C}" srcOrd="1" destOrd="0" presId="urn:microsoft.com/office/officeart/2005/8/layout/vList4"/>
    <dgm:cxn modelId="{1122DE2C-6669-42D9-9654-148C40FEAEE1}" type="presParOf" srcId="{24C88B28-8AF6-4906-863D-AFA3C85850B1}" destId="{CD1175FF-CA29-431D-B970-B097DA29021E}" srcOrd="2" destOrd="0" presId="urn:microsoft.com/office/officeart/2005/8/layout/vList4"/>
    <dgm:cxn modelId="{241A794C-7523-4E51-AFBB-850F966FD107}" type="presParOf" srcId="{79726B4C-4779-44D2-AD9D-0726AD701A81}" destId="{A0BACD3C-2FC0-4BA8-A4B6-36679EDCAAF4}" srcOrd="3" destOrd="0" presId="urn:microsoft.com/office/officeart/2005/8/layout/vList4"/>
    <dgm:cxn modelId="{B1FE3C4C-D677-499E-B831-A95330E4FBE1}" type="presParOf" srcId="{79726B4C-4779-44D2-AD9D-0726AD701A81}" destId="{C8DFEFAD-8A75-41C5-A1D8-F14AD7EEADBE}" srcOrd="4" destOrd="0" presId="urn:microsoft.com/office/officeart/2005/8/layout/vList4"/>
    <dgm:cxn modelId="{ED1869D6-8353-4FE8-A283-49CA8FE0799A}" type="presParOf" srcId="{C8DFEFAD-8A75-41C5-A1D8-F14AD7EEADBE}" destId="{8CBD1588-07EE-4E0E-B48D-1018C5C8A12E}" srcOrd="0" destOrd="0" presId="urn:microsoft.com/office/officeart/2005/8/layout/vList4"/>
    <dgm:cxn modelId="{044CD0B4-84EC-410F-86C8-D1744E256CFF}" type="presParOf" srcId="{C8DFEFAD-8A75-41C5-A1D8-F14AD7EEADBE}" destId="{5CA687FB-5B87-415B-8AC5-BC66FA83F4A8}" srcOrd="1" destOrd="0" presId="urn:microsoft.com/office/officeart/2005/8/layout/vList4"/>
    <dgm:cxn modelId="{D3AC0CC5-B428-42C3-8A68-8A9798633550}" type="presParOf" srcId="{C8DFEFAD-8A75-41C5-A1D8-F14AD7EEADBE}" destId="{DB8E7CDB-66C4-4644-9901-5EC329AEE04E}" srcOrd="2" destOrd="0" presId="urn:microsoft.com/office/officeart/2005/8/layout/vList4"/>
    <dgm:cxn modelId="{21308E61-9A62-48A0-98B5-AAF6B292C32F}" type="presParOf" srcId="{79726B4C-4779-44D2-AD9D-0726AD701A81}" destId="{347B61AE-3D65-46DC-8EDB-C48669F89618}" srcOrd="5" destOrd="0" presId="urn:microsoft.com/office/officeart/2005/8/layout/vList4"/>
    <dgm:cxn modelId="{6BF7E7D8-3D2D-4C09-9C47-F4610F4D4384}" type="presParOf" srcId="{79726B4C-4779-44D2-AD9D-0726AD701A81}" destId="{D419F5F6-1866-42BA-88A9-5552404F0F51}" srcOrd="6" destOrd="0" presId="urn:microsoft.com/office/officeart/2005/8/layout/vList4"/>
    <dgm:cxn modelId="{8C205009-0C5E-4B7A-9435-BF03BB879F20}" type="presParOf" srcId="{D419F5F6-1866-42BA-88A9-5552404F0F51}" destId="{B8CC0878-D67C-4A2A-BCFB-9C3BE4FCD88D}" srcOrd="0" destOrd="0" presId="urn:microsoft.com/office/officeart/2005/8/layout/vList4"/>
    <dgm:cxn modelId="{97B325C7-8F9B-4248-8D10-0AB44DDC9403}" type="presParOf" srcId="{D419F5F6-1866-42BA-88A9-5552404F0F51}" destId="{FCD7B322-1CAD-43B9-9126-51E6CD100286}" srcOrd="1" destOrd="0" presId="urn:microsoft.com/office/officeart/2005/8/layout/vList4"/>
    <dgm:cxn modelId="{32221B04-1575-471A-890B-64FB7AA0CAD3}" type="presParOf" srcId="{D419F5F6-1866-42BA-88A9-5552404F0F51}" destId="{7368D57F-8F63-4D72-9280-5484F654F8CC}" srcOrd="2" destOrd="0" presId="urn:microsoft.com/office/officeart/2005/8/layout/vList4"/>
    <dgm:cxn modelId="{03427D9C-BDB6-4D28-8CA4-D36E61F21596}" type="presParOf" srcId="{79726B4C-4779-44D2-AD9D-0726AD701A81}" destId="{48CF4600-B376-4875-8884-C2F35C86D5FC}" srcOrd="7" destOrd="0" presId="urn:microsoft.com/office/officeart/2005/8/layout/vList4"/>
    <dgm:cxn modelId="{F5555329-3180-482A-8FC1-AFC77AD2D923}" type="presParOf" srcId="{79726B4C-4779-44D2-AD9D-0726AD701A81}" destId="{626ABC44-6756-4913-8739-F8B3658D3D8C}" srcOrd="8" destOrd="0" presId="urn:microsoft.com/office/officeart/2005/8/layout/vList4"/>
    <dgm:cxn modelId="{AFAB2575-001E-4E14-8F74-ACC73D1452AC}" type="presParOf" srcId="{626ABC44-6756-4913-8739-F8B3658D3D8C}" destId="{EA8548B8-6834-49C2-8B5F-CB2F9D4C26B8}" srcOrd="0" destOrd="0" presId="urn:microsoft.com/office/officeart/2005/8/layout/vList4"/>
    <dgm:cxn modelId="{9B4C2B8E-390A-492D-AE24-AF57C1A77A05}" type="presParOf" srcId="{626ABC44-6756-4913-8739-F8B3658D3D8C}" destId="{7519FDAE-0EBD-4DA6-9123-2A6D42EECF5D}" srcOrd="1" destOrd="0" presId="urn:microsoft.com/office/officeart/2005/8/layout/vList4"/>
    <dgm:cxn modelId="{F5B79520-31A3-420B-80EF-BD72E0D3A19A}" type="presParOf" srcId="{626ABC44-6756-4913-8739-F8B3658D3D8C}" destId="{5D9D51C6-1D79-47AB-9D91-BAF9C796532B}" srcOrd="2" destOrd="0" presId="urn:microsoft.com/office/officeart/2005/8/layout/vList4"/>
    <dgm:cxn modelId="{6E325E22-0B47-4252-BD24-4F2E569DF046}" type="presParOf" srcId="{79726B4C-4779-44D2-AD9D-0726AD701A81}" destId="{46633552-3B59-4DD5-9520-81FE965A1A6C}" srcOrd="9" destOrd="0" presId="urn:microsoft.com/office/officeart/2005/8/layout/vList4"/>
    <dgm:cxn modelId="{2BD3BDE6-054C-43F9-ACD4-26B2D24667BD}" type="presParOf" srcId="{79726B4C-4779-44D2-AD9D-0726AD701A81}" destId="{639F8CF5-8DBE-4411-9B5E-C41654F8FEE0}" srcOrd="10" destOrd="0" presId="urn:microsoft.com/office/officeart/2005/8/layout/vList4"/>
    <dgm:cxn modelId="{10DFB76A-5B5A-44F5-A6A5-BCF1EC613D8B}" type="presParOf" srcId="{639F8CF5-8DBE-4411-9B5E-C41654F8FEE0}" destId="{6BB03530-12C7-4AB2-8303-8416600BC490}" srcOrd="0" destOrd="0" presId="urn:microsoft.com/office/officeart/2005/8/layout/vList4"/>
    <dgm:cxn modelId="{6D7EA9F1-F2F9-4B43-A0DB-D42ED28A994B}" type="presParOf" srcId="{639F8CF5-8DBE-4411-9B5E-C41654F8FEE0}" destId="{BDB8C883-BCA4-4FF5-9FDD-49AE8A8A2292}" srcOrd="1" destOrd="0" presId="urn:microsoft.com/office/officeart/2005/8/layout/vList4"/>
    <dgm:cxn modelId="{15015EDE-EF64-4DFF-B031-2FE9BD5D59A6}" type="presParOf" srcId="{639F8CF5-8DBE-4411-9B5E-C41654F8FEE0}" destId="{FBDBCF55-51EE-49F2-8401-6381D0503C36}" srcOrd="2" destOrd="0" presId="urn:microsoft.com/office/officeart/2005/8/layout/vList4"/>
    <dgm:cxn modelId="{3C799605-563E-4C9E-B534-0CEB6BA6B392}" type="presParOf" srcId="{79726B4C-4779-44D2-AD9D-0726AD701A81}" destId="{AA1DF92E-C59A-4977-AF06-755EAF08AE84}" srcOrd="11" destOrd="0" presId="urn:microsoft.com/office/officeart/2005/8/layout/vList4"/>
    <dgm:cxn modelId="{E70EBA80-9681-4205-A562-D4C621BC570B}" type="presParOf" srcId="{79726B4C-4779-44D2-AD9D-0726AD701A81}" destId="{74964BAB-AA4C-4932-9AC2-A0F9BBCE1EDC}" srcOrd="12" destOrd="0" presId="urn:microsoft.com/office/officeart/2005/8/layout/vList4"/>
    <dgm:cxn modelId="{60085F21-D4ED-4335-B835-30AA30EDB547}" type="presParOf" srcId="{74964BAB-AA4C-4932-9AC2-A0F9BBCE1EDC}" destId="{27A557AE-94A3-40EC-BFC9-5033130DFA95}" srcOrd="0" destOrd="0" presId="urn:microsoft.com/office/officeart/2005/8/layout/vList4"/>
    <dgm:cxn modelId="{C8981022-CE9B-4B85-ACDA-8F6A4B1D7B71}" type="presParOf" srcId="{74964BAB-AA4C-4932-9AC2-A0F9BBCE1EDC}" destId="{4DDD5137-A674-4CE1-973B-D23CF0D98AD6}" srcOrd="1" destOrd="0" presId="urn:microsoft.com/office/officeart/2005/8/layout/vList4"/>
    <dgm:cxn modelId="{5A9A86FC-6EE3-47FA-87CC-050EF4031D26}" type="presParOf" srcId="{74964BAB-AA4C-4932-9AC2-A0F9BBCE1EDC}" destId="{590E6892-FCE8-4F0B-A769-CA9EEE812C0A}" srcOrd="2" destOrd="0" presId="urn:microsoft.com/office/officeart/2005/8/layout/vList4"/>
    <dgm:cxn modelId="{9116BCE2-053F-4CCC-9BBB-B2702CB87938}" type="presParOf" srcId="{79726B4C-4779-44D2-AD9D-0726AD701A81}" destId="{2E225D02-42EE-421A-949C-888E326BF356}" srcOrd="13" destOrd="0" presId="urn:microsoft.com/office/officeart/2005/8/layout/vList4"/>
    <dgm:cxn modelId="{A35B41F6-3244-484A-A555-1601137FF5D1}" type="presParOf" srcId="{79726B4C-4779-44D2-AD9D-0726AD701A81}" destId="{C39AD5F0-A644-4930-BE21-69C0C44743B7}" srcOrd="14" destOrd="0" presId="urn:microsoft.com/office/officeart/2005/8/layout/vList4"/>
    <dgm:cxn modelId="{23A4988C-CAA8-464E-A4B2-EEF1D4AEF0B9}" type="presParOf" srcId="{C39AD5F0-A644-4930-BE21-69C0C44743B7}" destId="{50C00785-517C-4D16-A773-A6C83646B344}" srcOrd="0" destOrd="0" presId="urn:microsoft.com/office/officeart/2005/8/layout/vList4"/>
    <dgm:cxn modelId="{BF9B0CF2-EE62-4459-A89C-4856D98F2ACB}" type="presParOf" srcId="{C39AD5F0-A644-4930-BE21-69C0C44743B7}" destId="{0F9AFE7E-75B4-4B6A-AAFF-DF1E1D6E6A26}" srcOrd="1" destOrd="0" presId="urn:microsoft.com/office/officeart/2005/8/layout/vList4"/>
    <dgm:cxn modelId="{714D1A65-7858-4419-A138-B23AA8404712}" type="presParOf" srcId="{C39AD5F0-A644-4930-BE21-69C0C44743B7}" destId="{D8805169-B3B5-4F41-9300-4B1A0044E01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95E6B-ADA1-4F35-9F16-90FC3F7B2C1F}">
      <dsp:nvSpPr>
        <dsp:cNvPr id="0" name=""/>
        <dsp:cNvSpPr/>
      </dsp:nvSpPr>
      <dsp:spPr>
        <a:xfrm>
          <a:off x="0" y="0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1.Introduction  </a:t>
          </a:r>
          <a:endParaRPr lang="en-GB" sz="2100" kern="1200" dirty="0"/>
        </a:p>
      </dsp:txBody>
      <dsp:txXfrm>
        <a:off x="990021" y="0"/>
        <a:ext cx="3727962" cy="464242"/>
      </dsp:txXfrm>
    </dsp:sp>
    <dsp:sp modelId="{BECD38BE-293F-4BC9-A60F-351EEDF758C8}">
      <dsp:nvSpPr>
        <dsp:cNvPr id="0" name=""/>
        <dsp:cNvSpPr/>
      </dsp:nvSpPr>
      <dsp:spPr>
        <a:xfrm>
          <a:off x="61144" y="71266"/>
          <a:ext cx="914156" cy="321709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442" t="-2437" r="456" b="9088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36AE44-1124-448B-8379-677E664D5171}">
      <dsp:nvSpPr>
        <dsp:cNvPr id="0" name=""/>
        <dsp:cNvSpPr/>
      </dsp:nvSpPr>
      <dsp:spPr>
        <a:xfrm>
          <a:off x="0" y="510667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2.Earlier Studies</a:t>
          </a:r>
          <a:endParaRPr lang="en-GB" sz="2100" kern="1200" dirty="0"/>
        </a:p>
      </dsp:txBody>
      <dsp:txXfrm>
        <a:off x="990021" y="510667"/>
        <a:ext cx="3727962" cy="464242"/>
      </dsp:txXfrm>
    </dsp:sp>
    <dsp:sp modelId="{E6836126-21FC-4757-A0BB-4A767A634C9C}">
      <dsp:nvSpPr>
        <dsp:cNvPr id="0" name=""/>
        <dsp:cNvSpPr/>
      </dsp:nvSpPr>
      <dsp:spPr>
        <a:xfrm>
          <a:off x="46424" y="557091"/>
          <a:ext cx="943596" cy="37139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720" b="-3484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D1588-07EE-4E0E-B48D-1018C5C8A12E}">
      <dsp:nvSpPr>
        <dsp:cNvPr id="0" name=""/>
        <dsp:cNvSpPr/>
      </dsp:nvSpPr>
      <dsp:spPr>
        <a:xfrm>
          <a:off x="0" y="1021334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3.Architectural Design</a:t>
          </a:r>
          <a:endParaRPr lang="en-GB" sz="2100" kern="1200" dirty="0"/>
        </a:p>
      </dsp:txBody>
      <dsp:txXfrm>
        <a:off x="990021" y="1021334"/>
        <a:ext cx="3727962" cy="464242"/>
      </dsp:txXfrm>
    </dsp:sp>
    <dsp:sp modelId="{5CA687FB-5B87-415B-8AC5-BC66FA83F4A8}">
      <dsp:nvSpPr>
        <dsp:cNvPr id="0" name=""/>
        <dsp:cNvSpPr/>
      </dsp:nvSpPr>
      <dsp:spPr>
        <a:xfrm>
          <a:off x="13766" y="1078644"/>
          <a:ext cx="943596" cy="37139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8000" b="-68000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C0878-D67C-4A2A-BCFB-9C3BE4FCD88D}">
      <dsp:nvSpPr>
        <dsp:cNvPr id="0" name=""/>
        <dsp:cNvSpPr/>
      </dsp:nvSpPr>
      <dsp:spPr>
        <a:xfrm>
          <a:off x="0" y="1532001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4.Structural Design</a:t>
          </a:r>
          <a:endParaRPr lang="en-GB" sz="2100" kern="1200" dirty="0"/>
        </a:p>
      </dsp:txBody>
      <dsp:txXfrm>
        <a:off x="990021" y="1532001"/>
        <a:ext cx="3727962" cy="464242"/>
      </dsp:txXfrm>
    </dsp:sp>
    <dsp:sp modelId="{FCD7B322-1CAD-43B9-9126-51E6CD100286}">
      <dsp:nvSpPr>
        <dsp:cNvPr id="0" name=""/>
        <dsp:cNvSpPr/>
      </dsp:nvSpPr>
      <dsp:spPr>
        <a:xfrm>
          <a:off x="46424" y="1578425"/>
          <a:ext cx="943596" cy="37139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" t="6609" b="4972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8548B8-6834-49C2-8B5F-CB2F9D4C26B8}">
      <dsp:nvSpPr>
        <dsp:cNvPr id="0" name=""/>
        <dsp:cNvSpPr/>
      </dsp:nvSpPr>
      <dsp:spPr>
        <a:xfrm>
          <a:off x="0" y="2042668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5.Environmental Design	</a:t>
          </a:r>
          <a:endParaRPr lang="en-GB" sz="2100" kern="1200" dirty="0"/>
        </a:p>
      </dsp:txBody>
      <dsp:txXfrm>
        <a:off x="990021" y="2042668"/>
        <a:ext cx="3727962" cy="464242"/>
      </dsp:txXfrm>
    </dsp:sp>
    <dsp:sp modelId="{7519FDAE-0EBD-4DA6-9123-2A6D42EECF5D}">
      <dsp:nvSpPr>
        <dsp:cNvPr id="0" name=""/>
        <dsp:cNvSpPr/>
      </dsp:nvSpPr>
      <dsp:spPr>
        <a:xfrm>
          <a:off x="46424" y="2089093"/>
          <a:ext cx="943596" cy="37139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B03530-12C7-4AB2-8303-8416600BC490}">
      <dsp:nvSpPr>
        <dsp:cNvPr id="0" name=""/>
        <dsp:cNvSpPr/>
      </dsp:nvSpPr>
      <dsp:spPr>
        <a:xfrm>
          <a:off x="0" y="2553335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6.Mechanical Design	</a:t>
          </a:r>
          <a:endParaRPr lang="en-GB" sz="2100" kern="1200" dirty="0"/>
        </a:p>
      </dsp:txBody>
      <dsp:txXfrm>
        <a:off x="990021" y="2553335"/>
        <a:ext cx="3727962" cy="464242"/>
      </dsp:txXfrm>
    </dsp:sp>
    <dsp:sp modelId="{BDB8C883-BCA4-4FF5-9FDD-49AE8A8A2292}">
      <dsp:nvSpPr>
        <dsp:cNvPr id="0" name=""/>
        <dsp:cNvSpPr/>
      </dsp:nvSpPr>
      <dsp:spPr>
        <a:xfrm>
          <a:off x="46424" y="2599760"/>
          <a:ext cx="943596" cy="37139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58" b="-1557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A557AE-94A3-40EC-BFC9-5033130DFA95}">
      <dsp:nvSpPr>
        <dsp:cNvPr id="0" name=""/>
        <dsp:cNvSpPr/>
      </dsp:nvSpPr>
      <dsp:spPr>
        <a:xfrm>
          <a:off x="0" y="3064003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7.Electrical Design	</a:t>
          </a:r>
          <a:endParaRPr lang="en-GB" sz="2100" kern="1200" dirty="0"/>
        </a:p>
      </dsp:txBody>
      <dsp:txXfrm>
        <a:off x="990021" y="3064003"/>
        <a:ext cx="3727962" cy="464242"/>
      </dsp:txXfrm>
    </dsp:sp>
    <dsp:sp modelId="{4DDD5137-A674-4CE1-973B-D23CF0D98AD6}">
      <dsp:nvSpPr>
        <dsp:cNvPr id="0" name=""/>
        <dsp:cNvSpPr/>
      </dsp:nvSpPr>
      <dsp:spPr>
        <a:xfrm>
          <a:off x="46424" y="3110427"/>
          <a:ext cx="943596" cy="3713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C00785-517C-4D16-A773-A6C83646B344}">
      <dsp:nvSpPr>
        <dsp:cNvPr id="0" name=""/>
        <dsp:cNvSpPr/>
      </dsp:nvSpPr>
      <dsp:spPr>
        <a:xfrm>
          <a:off x="0" y="3574670"/>
          <a:ext cx="4717984" cy="4642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8.Quantity &amp; Cost Estimation</a:t>
          </a:r>
          <a:endParaRPr lang="en-GB" sz="2100" kern="1200" dirty="0"/>
        </a:p>
      </dsp:txBody>
      <dsp:txXfrm>
        <a:off x="990021" y="3574670"/>
        <a:ext cx="3727962" cy="464242"/>
      </dsp:txXfrm>
    </dsp:sp>
    <dsp:sp modelId="{0F9AFE7E-75B4-4B6A-AAFF-DF1E1D6E6A26}">
      <dsp:nvSpPr>
        <dsp:cNvPr id="0" name=""/>
        <dsp:cNvSpPr/>
      </dsp:nvSpPr>
      <dsp:spPr>
        <a:xfrm>
          <a:off x="46424" y="3621094"/>
          <a:ext cx="943596" cy="37139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70" b="2830"/>
          </a:stretch>
        </a:blipFill>
        <a:ln w="15875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F61A6C48-733B-48E7-BE63-CBEBF074B9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CC6EFE9-C437-4C3E-A2DC-F5570289B4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6F142-9765-48C6-9452-B985A5DB2B45}" type="datetimeFigureOut">
              <a:rPr lang="en-US" smtClean="0"/>
              <a:t>12/22/2018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C03A1CD-B5A1-4995-9C2B-75D2807B49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E667865-AD9C-42E4-A937-3C5C2EC770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28AF0-9350-47CE-954E-2DBCC5B6B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2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4240033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6236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8108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2292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0994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6640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914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076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3883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0420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89976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4061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33567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64491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81953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8178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0343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08771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30809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15173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39357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18923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0420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93078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18418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2506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04428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0563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30684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9258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40362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14223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73876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7516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682555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30202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964096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50762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058416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10860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057521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01457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0539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9400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9970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932145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49363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4759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80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789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901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2606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8476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8BA4AA-88CB-4335-A9BD-A76D5F9CD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24535E4-D5F9-4E2A-951E-5A7F6A9C5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4718373-6138-4141-8538-77D1D0156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6C897D2-2CAC-4A4B-B97D-A54DFEB9D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4F05AD-AB69-4D8C-90D0-544164CEC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67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69D527-7BE8-427B-8176-176B25B7D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C0E6204-1A11-400D-8414-BC8D73A9BB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467956D-A2DA-41A3-A47E-930D602E1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CB335C0-3700-4B94-B918-67E63736A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48852A-EB94-4DDF-914F-F44908B18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8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CA6C18A-9027-4D41-825A-99FD8AC9A1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AE0A45D-DAEB-4D2E-BD1B-4A68A5C41D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5881DD4-48F8-4DD6-96E5-875C5AA8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A676A65-22C9-43CB-BBEB-277CA42FA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54B938C-6AE8-4CB0-820A-0824A935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40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821175" y="4089494"/>
            <a:ext cx="7595700" cy="5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4121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C622C6-5225-4FEA-AA37-2C05ECBDB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D946A39-BE26-47A4-9EDA-4492C43A0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D13F6B-B8DF-4208-BC48-D8198FE41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F6FEC02-FC4D-4A5D-8480-80DDB9DE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D6F5C9-5137-40F7-8A54-FD0AF42E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57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410B40-2F90-4590-AA68-97F034597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9130D60-6D35-488C-913C-4C26506AF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FEC1C66-656A-4BBA-83D5-2A8C72B73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B89F635-D01A-4D6F-A84D-888EB7E64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FCCFD2-D995-48F5-A085-0E33A0304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5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B83EB4-E484-4815-8216-DFAE2D380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23FE11A-5CF8-462C-AC32-5139B4E79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5A3DC2-4BE8-4148-81DA-454A176EE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3CED1B-1089-4EC7-A325-FC6592C45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9C99FA8-32F9-4208-BA0E-FCD47DCDA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84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F54861-7BB6-47F2-9EA0-2EC270B8A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CB0218E-142F-4850-B1DD-BB67936448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B796C8A-1748-4A70-B6F1-9DC4827EF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9F47EA-1742-4917-ACE7-4332FA69F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670A460-1C67-4040-9575-89E6F4F67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41248B4-CE4B-49D0-A9AD-CC812E36C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73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1FD80B8-8737-459A-9379-A5E0E871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2CC5631-98AA-4544-9839-E8207AD24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FBBD622-4F62-4102-8466-5B2DD41D0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B01FC02-05BA-499C-BC88-EB948B727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447179D-3541-450B-A116-2F3DB29334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8583F64-18C9-41BD-877B-E013FF87E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D8F50E2-EE7A-4EFD-B306-1118CE695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00618A4-6014-41D4-8AD7-A105B8D56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91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AD2986-14E0-47B0-8A2E-DD80288A5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1345C59-3FF4-4FB9-9F8F-812D2485A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94B8D56-4F01-4185-A77C-3249432B4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9D7C2B2-F60D-4AF5-AD76-786FB51BF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02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942EF60-DA18-448C-841C-5BD20E9F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E8AF88C-066E-41ED-9809-ECD157C36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BE2ED38-3676-4815-AFE9-304C8CBE2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5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7AE67E-DE01-40C5-A473-51A95C04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EEBBC2-D441-4C69-A85F-368BD8779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92D0C6-D2B3-4244-A6DD-3E77DAF32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8AC0C1-F132-4A62-BC56-D2CA5370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E4FC070-0A16-484A-BDE8-B9C30AF5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98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9D492F-F771-40DF-8084-57890C38C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39D2AA-4D0B-4CAD-965A-CD3033BA1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E818550-7195-4296-B995-CC69912AD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B94854E-80E6-481E-8C39-31E184001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A05B6C8-AE39-40E6-95FC-9C282258F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0FE2E58-3E87-441C-95F9-DB82D04BB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21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02DEAB-14C0-40EA-A37E-33B1594D0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4528768-A88D-4DFC-A16A-FC2CF9C6C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DA6F28D-DCF6-46D6-BE3B-717CD6ED3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3E3A466-581D-47F2-AD12-27228932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B0F3797-5688-4A00-93B6-A87E71936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B4FDF32-2C6C-4F89-9F8E-963A4AEF7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0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E3FE38-5885-4857-AEE9-71E4E9857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A62FC65-75A2-4AED-92A6-D0275EE99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3E0E2D4-B970-4B27-B79A-193270A1C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CE12582-4A9D-4712-B4DA-96975F1C9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FC643E4-D2CD-4C69-83AD-EC62A0F95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42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BD276F0-179E-4066-BFAB-20B54F733B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D1A5CB-074E-4B1C-844C-4A8807398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8F2D58-BF06-4D0C-BC0A-B5F8C5032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A84473-ADE0-4F6A-87B4-A52D3BC2C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BFD7785-5FF9-468C-9675-0EDCA9C8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49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09575" y="-3572"/>
            <a:ext cx="3761184" cy="5147072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6301" y="1035052"/>
            <a:ext cx="6430967" cy="1962149"/>
          </a:xfrm>
        </p:spPr>
        <p:txBody>
          <a:bodyPr anchor="b">
            <a:normAutofit/>
          </a:bodyPr>
          <a:lstStyle>
            <a:lvl1pPr algn="r">
              <a:defRPr sz="45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6533" y="2997200"/>
            <a:ext cx="5240734" cy="1041401"/>
          </a:xfrm>
        </p:spPr>
        <p:txBody>
          <a:bodyPr anchor="t">
            <a:normAutofit/>
          </a:bodyPr>
          <a:lstStyle>
            <a:lvl1pPr marL="0" indent="0" algn="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9309" y="4412457"/>
            <a:ext cx="3243033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303518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13893" y="4400349"/>
            <a:ext cx="413375" cy="273844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05762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210" y="2000249"/>
            <a:ext cx="6698060" cy="1582787"/>
          </a:xfrm>
        </p:spPr>
        <p:txBody>
          <a:bodyPr anchor="b"/>
          <a:lstStyle>
            <a:lvl1pPr algn="r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9209" y="3583036"/>
            <a:ext cx="6698061" cy="6453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53625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514351"/>
            <a:ext cx="7514035" cy="13144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3235" y="2000250"/>
            <a:ext cx="3671291" cy="234315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5975" y="2000250"/>
            <a:ext cx="3671292" cy="234315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90034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134" y="1993900"/>
            <a:ext cx="3455391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233" y="2501503"/>
            <a:ext cx="3671292" cy="1841897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366" y="2000250"/>
            <a:ext cx="3466903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5975" y="2501503"/>
            <a:ext cx="3671292" cy="1841897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647012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39078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8F49D4-1014-4D13-B25B-8EA04953F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CA52B97-B230-4DF2-8804-1C1900346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1D9728-58B9-4401-A0FD-979B8E3BF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B9E081-73FA-4761-8A42-00C0776D4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D8E77D-C271-4A4F-8D7A-1E609C384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128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1200150"/>
            <a:ext cx="2661841" cy="10287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6525" y="514350"/>
            <a:ext cx="4680743" cy="3829051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234" y="2228850"/>
            <a:ext cx="2661841" cy="1371600"/>
          </a:xfr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018416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043" y="1314449"/>
            <a:ext cx="4069619" cy="10287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6011" y="685800"/>
            <a:ext cx="2460731" cy="3429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043" y="2343149"/>
            <a:ext cx="4069619" cy="1371600"/>
          </a:xfr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0886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4" y="3549649"/>
            <a:ext cx="7514033" cy="425054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509" y="699084"/>
            <a:ext cx="6169458" cy="2373732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234" y="3974702"/>
            <a:ext cx="7514033" cy="370284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09834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514350"/>
            <a:ext cx="7514033" cy="2286000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3257550"/>
            <a:ext cx="7514035" cy="1085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594363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98959" y="6472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0069" y="2114549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159" y="514351"/>
            <a:ext cx="6742509" cy="2057399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7609" y="2571749"/>
            <a:ext cx="6399611" cy="28575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3257550"/>
            <a:ext cx="7514033" cy="10858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601593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2481436"/>
            <a:ext cx="7514032" cy="1101600"/>
          </a:xfrm>
        </p:spPr>
        <p:txBody>
          <a:bodyPr anchor="b">
            <a:normAutofit/>
          </a:bodyPr>
          <a:lstStyle>
            <a:lvl1pPr algn="r">
              <a:defRPr sz="2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3583036"/>
            <a:ext cx="7514033" cy="6453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22153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98959" y="6472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0069" y="2114549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159" y="514351"/>
            <a:ext cx="6742509" cy="2057399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235" y="2914650"/>
            <a:ext cx="7514033" cy="66675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1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3581400"/>
            <a:ext cx="7514033" cy="762000"/>
          </a:xfrm>
        </p:spPr>
        <p:txBody>
          <a:bodyPr anchor="t">
            <a:norm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757139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5" y="514350"/>
            <a:ext cx="7514034" cy="204549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234" y="2628900"/>
            <a:ext cx="7514035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4" y="3257550"/>
            <a:ext cx="7514035" cy="10858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09607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872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D1AF99-CBD7-438B-AB1A-E5CC66404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6F5E27E-12FC-445A-831C-21D581621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820A8B2-0C74-4D66-ACF6-60F77F161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E824930-1582-463F-820C-25B2DE30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2FB331E-6272-47EE-901F-FB56E5C63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787E011-F70C-4AF9-9BD7-B67F302D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87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9492" y="514350"/>
            <a:ext cx="1327777" cy="3829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234" y="514350"/>
            <a:ext cx="6014807" cy="382905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35845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1339025" y="848825"/>
            <a:ext cx="5838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24201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604900" y="992250"/>
            <a:ext cx="2466600" cy="393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220100" y="992250"/>
            <a:ext cx="2466600" cy="393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1071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1351100" y="77190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51100" y="248580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81173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112850" y="599950"/>
            <a:ext cx="4016100" cy="3575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▫"/>
              <a:defRPr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◦"/>
              <a:defRPr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59632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23150" y="1009350"/>
            <a:ext cx="1705500" cy="356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5316438" y="1009350"/>
            <a:ext cx="1705500" cy="356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7109725" y="1009350"/>
            <a:ext cx="1705500" cy="356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22951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821175" y="4089494"/>
            <a:ext cx="7595700" cy="5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886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1C2327-A2B2-4165-BB4B-45D63648F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E204BDF-6FC7-41CE-90A2-B0D347417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F80FA78-1193-48E7-90BB-155FB6C557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2E9C731-F4A1-4F8A-B3FF-D8C97F6624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7661E04-7152-41B5-96E6-55C6B90B8C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4D51E68-F346-40E6-90E0-48644681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91F5C11-93CC-4423-AE1B-8D5372D9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DB35644-D248-4005-A0A6-DBA5EAF9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0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BC633E-242D-470A-988B-9F29FB121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0517570-A57F-44CF-9512-DBA65D8E9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F51A8B4-41AD-49D5-A261-034E3329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BD5EA8A-FA4E-4EEF-BA7A-81C2232A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2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2F2798E-A82F-4E1E-9789-47AC78304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BD2D374-C015-4205-B524-75B988646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FA9AE78-A9F9-48B4-839B-D2A88744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5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1DDFA2-A02B-4C0B-B95A-6BA9F57E4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4FCF86E-1651-4E16-BC62-E97DF7768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2F8D852-9919-41D6-970E-4BD29AA5D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B47502A-C564-4A8F-A808-21F084D4E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2FF54D9-A3E4-47F0-B988-62B25149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F2FF347-D575-40F1-84E0-9BD4FE2AB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3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989B2D-C806-4DC1-B4EA-0D6AE9CDC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75D0346-E67A-466D-9A13-BBF2A2A1B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AA32816-49E2-475C-A26F-D18EC06BA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41C5AE1-86DD-4F72-8B29-AE21952A3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B3AAD66-3826-4E1F-B9C0-9512622C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5A3A17B-C9C0-43BB-9ACA-19F58841B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7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EEF03E2B-8BD1-487E-9F10-FE47B0F85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D3E6F2B-5224-4120-A601-5BAF3C7E4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10A169-B1D1-49FD-AA9E-81BD5B6C71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F7A367-F056-4A5B-AD23-92C7CD012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385FD9B-6FE8-4406-9F52-C481E417C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0C723-485F-48B8-8D8D-E28FDA51A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>
    <p:fade thruBlk="1"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EF54F33-1064-467C-B8DF-B7AB3EEED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80D52E7-0D32-4A42-9674-F57977BEA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6A59CFB-F66A-4ED7-BD94-E3E1A2064A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2D5AD53-5EF6-4DC4-A3A4-370E1F66F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C568831-35DA-41AA-8ED4-6FB95F853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06183-7479-4AAB-8382-9CEE9CE9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fade thruBlk="1"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3109" y="0"/>
            <a:ext cx="1827610" cy="51435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234" y="514351"/>
            <a:ext cx="7514035" cy="131444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3" y="2000250"/>
            <a:ext cx="7514035" cy="2343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9492" y="4412457"/>
            <a:ext cx="8572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9210" y="4412457"/>
            <a:ext cx="531313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3893" y="4412457"/>
            <a:ext cx="4133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48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</p:sldLayoutIdLst>
  <p:transition>
    <p:fade thruBlk="1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342900" rtl="0" eaLnBrk="1" latinLnBrk="0" hangingPunct="1">
        <a:spcBef>
          <a:spcPct val="0"/>
        </a:spcBef>
        <a:buNone/>
        <a:defRPr sz="3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3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6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8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3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1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0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0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5.jp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3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3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3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0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30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0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30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90EC04F8-ED3F-437A-9990-2200CFE2D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5230" y="1332232"/>
            <a:ext cx="6755108" cy="40618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    </a:t>
            </a:r>
            <a:r>
              <a:rPr lang="en-US" sz="2000" dirty="0"/>
              <a:t>Faculty of Engineering</a:t>
            </a:r>
            <a:br>
              <a:rPr lang="en-US" sz="2000" dirty="0"/>
            </a:br>
            <a:r>
              <a:rPr lang="en-US" sz="2000" dirty="0"/>
              <a:t>       </a:t>
            </a:r>
            <a:r>
              <a:rPr lang="en-US" sz="2000" dirty="0" smtClean="0"/>
              <a:t>   </a:t>
            </a:r>
            <a:r>
              <a:rPr lang="en-US" sz="2000" dirty="0"/>
              <a:t>Building Engineering </a:t>
            </a:r>
            <a:r>
              <a:rPr lang="en-US" sz="2000" dirty="0" smtClean="0"/>
              <a:t>Department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000" b="1" dirty="0" smtClean="0"/>
              <a:t>Design for office building </a:t>
            </a:r>
            <a:br>
              <a:rPr lang="en-US" sz="3000" b="1" dirty="0" smtClean="0"/>
            </a:br>
            <a:r>
              <a:rPr lang="en-US" sz="3000" b="1" dirty="0" smtClean="0"/>
              <a:t>(Sudah Center)</a:t>
            </a:r>
            <a:br>
              <a:rPr lang="en-US" sz="3000" b="1" dirty="0" smtClean="0"/>
            </a:br>
            <a:r>
              <a:rPr lang="en-US" sz="3200" b="1" dirty="0" smtClean="0"/>
              <a:t> </a:t>
            </a:r>
            <a:r>
              <a:rPr lang="en-US" sz="1800" b="1" dirty="0"/>
              <a:t>(Graduation Project 2</a:t>
            </a:r>
            <a:r>
              <a:rPr lang="en-US" sz="1800" b="1" i="1" dirty="0"/>
              <a:t>)                </a:t>
            </a:r>
            <a:r>
              <a:rPr lang="en-US" sz="1800" b="1" i="1" dirty="0" smtClean="0"/>
              <a:t/>
            </a:r>
            <a:br>
              <a:rPr lang="en-US" sz="1800" b="1" i="1" dirty="0" smtClean="0"/>
            </a:br>
            <a:r>
              <a:rPr lang="en-US" sz="1800" b="1" i="1" dirty="0" smtClean="0"/>
              <a:t>Supervisor </a:t>
            </a:r>
            <a:r>
              <a:rPr lang="en-US" sz="1800" b="1" i="1" dirty="0"/>
              <a:t>: </a:t>
            </a:r>
            <a:r>
              <a:rPr lang="en-US" sz="1800" b="1" i="1" dirty="0" err="1" smtClean="0"/>
              <a:t>Dr.Muhnnad</a:t>
            </a:r>
            <a:r>
              <a:rPr lang="en-US" sz="1800" b="1" i="1" dirty="0" smtClean="0"/>
              <a:t> Haj Hussein</a:t>
            </a:r>
            <a:br>
              <a:rPr lang="en-US" sz="1800" b="1" i="1" dirty="0" smtClean="0"/>
            </a:br>
            <a:r>
              <a:rPr lang="en-US" sz="1800" b="1" i="1" dirty="0" smtClean="0"/>
              <a:t>  </a:t>
            </a:r>
            <a:endParaRPr lang="en-US" sz="1800" i="1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AFB3319-9156-40C4-AFB4-05BCF01DFF5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061" y="175121"/>
            <a:ext cx="1245447" cy="1273486"/>
          </a:xfrm>
          <a:prstGeom prst="ellipse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426028" y="4050718"/>
            <a:ext cx="7362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Ahmad </a:t>
            </a:r>
            <a:r>
              <a:rPr lang="en-US" b="1" dirty="0" err="1" smtClean="0"/>
              <a:t>Younis</a:t>
            </a:r>
            <a:r>
              <a:rPr lang="en-US" b="1" dirty="0"/>
              <a:t> </a:t>
            </a:r>
            <a:r>
              <a:rPr lang="en-US" b="1" dirty="0" smtClean="0"/>
              <a:t>                          Yazan </a:t>
            </a:r>
            <a:r>
              <a:rPr lang="en-US" b="1" dirty="0" err="1" smtClean="0"/>
              <a:t>Kalbouneh</a:t>
            </a:r>
            <a:r>
              <a:rPr lang="en-US" b="1" dirty="0" smtClean="0"/>
              <a:t>                                    Yousef Omar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1351100" y="77190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Architectural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Re-design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451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subTitle" idx="4294967295"/>
          </p:nvPr>
        </p:nvSpPr>
        <p:spPr>
          <a:xfrm>
            <a:off x="1020726" y="933931"/>
            <a:ext cx="6480175" cy="34131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sz="1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Usage of the building: </a:t>
            </a:r>
            <a:endParaRPr lang="en-US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building is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 office building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Normal Working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hours for the offices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8:00 am </a:t>
            </a:r>
            <a:r>
              <a:rPr lang="en-US" sz="1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3:00 </a:t>
            </a: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pm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18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Used by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offices , 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shops and a restaurant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-3165530" y="2589214"/>
            <a:ext cx="7595700" cy="515100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Redesigned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  <a:latin typeface="Raleway"/>
                <a:cs typeface="Arial"/>
                <a:sym typeface="Arial"/>
              </a:rPr>
              <a:t>Site</a:t>
            </a:r>
            <a:r>
              <a:rPr lang="en-US" dirty="0"/>
              <a:t>: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1B9FDC6A-F155-45DB-AB4A-C57DB0423B9B}"/>
              </a:ext>
            </a:extLst>
          </p:cNvPr>
          <p:cNvCxnSpPr>
            <a:cxnSpLocks/>
          </p:cNvCxnSpPr>
          <p:nvPr/>
        </p:nvCxnSpPr>
        <p:spPr>
          <a:xfrm>
            <a:off x="0" y="2680796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245625" y="58620"/>
            <a:ext cx="14510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Existing Site: </a:t>
            </a: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713" y="0"/>
            <a:ext cx="4670574" cy="258921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2236713" y="2715724"/>
            <a:ext cx="4670574" cy="246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6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-2743501" y="2540378"/>
            <a:ext cx="6381674" cy="485278"/>
          </a:xfrm>
        </p:spPr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Raleway"/>
                <a:cs typeface="Arial"/>
              </a:rPr>
              <a:t>New Design</a:t>
            </a:r>
            <a:r>
              <a:rPr lang="en-US" dirty="0" smtClean="0"/>
              <a:t>: 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1B9FDC6A-F155-45DB-AB4A-C57DB0423B9B}"/>
              </a:ext>
            </a:extLst>
          </p:cNvPr>
          <p:cNvCxnSpPr>
            <a:cxnSpLocks/>
          </p:cNvCxnSpPr>
          <p:nvPr/>
        </p:nvCxnSpPr>
        <p:spPr>
          <a:xfrm>
            <a:off x="0" y="2680796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245625" y="58620"/>
            <a:ext cx="16406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Old Design Plans: </a:t>
            </a:r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165530" y="431306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 smtClean="0">
                <a:solidFill>
                  <a:srgbClr val="000000"/>
                </a:solidFill>
                <a:latin typeface="Raleway"/>
                <a:cs typeface="Arial"/>
              </a:rPr>
              <a:t>First Floor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178756" y="2722471"/>
            <a:ext cx="5022297" cy="26684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t="18463" r="12516" b="16754"/>
          <a:stretch/>
        </p:blipFill>
        <p:spPr>
          <a:xfrm>
            <a:off x="2277570" y="96489"/>
            <a:ext cx="4588860" cy="247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3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189687" y="108847"/>
            <a:ext cx="2191656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Old Design </a:t>
            </a:r>
            <a:r>
              <a:rPr lang="en-US" dirty="0" smtClean="0">
                <a:latin typeface="Raleway"/>
                <a:sym typeface="Raleway"/>
              </a:rPr>
              <a:t>West</a:t>
            </a:r>
            <a:endParaRPr lang="en-US" dirty="0">
              <a:latin typeface="Raleway"/>
              <a:sym typeface="Raleway"/>
            </a:endParaRP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</a:rPr>
              <a:t>Elevation</a:t>
            </a:r>
            <a:endParaRPr lang="en-US" dirty="0"/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endParaRPr lang="en-US" dirty="0">
              <a:latin typeface="Raleway"/>
              <a:sym typeface="Raleway"/>
            </a:endParaRPr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246587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dirty="0"/>
          </a:p>
        </p:txBody>
      </p:sp>
      <p:sp>
        <p:nvSpPr>
          <p:cNvPr id="14" name="Shape 173">
            <a:extLst>
              <a:ext uri="{FF2B5EF4-FFF2-40B4-BE49-F238E27FC236}">
                <a16:creationId xmlns="" xmlns:a16="http://schemas.microsoft.com/office/drawing/2014/main" id="{F78B06FA-820D-4FFC-ACD7-FEBE89704308}"/>
              </a:ext>
            </a:extLst>
          </p:cNvPr>
          <p:cNvSpPr txBox="1">
            <a:spLocks/>
          </p:cNvSpPr>
          <p:nvPr/>
        </p:nvSpPr>
        <p:spPr>
          <a:xfrm>
            <a:off x="2202734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New Design </a:t>
            </a:r>
            <a:r>
              <a:rPr lang="en-US" dirty="0" smtClean="0">
                <a:solidFill>
                  <a:srgbClr val="000000"/>
                </a:solidFill>
                <a:latin typeface="Raleway"/>
                <a:cs typeface="Arial"/>
              </a:rPr>
              <a:t>West</a:t>
            </a:r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Elevation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44E47D3-A09A-4D56-B4F5-B137ED4EC862}"/>
              </a:ext>
            </a:extLst>
          </p:cNvPr>
          <p:cNvCxnSpPr>
            <a:cxnSpLocks/>
          </p:cNvCxnSpPr>
          <p:nvPr/>
        </p:nvCxnSpPr>
        <p:spPr>
          <a:xfrm>
            <a:off x="4248352" y="108847"/>
            <a:ext cx="82550" cy="523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4385320" y="765423"/>
            <a:ext cx="4758680" cy="38278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"/>
          <a:stretch/>
        </p:blipFill>
        <p:spPr>
          <a:xfrm>
            <a:off x="158315" y="907573"/>
            <a:ext cx="4071826" cy="382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4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189687" y="108847"/>
            <a:ext cx="2191656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Old Design </a:t>
            </a:r>
            <a:r>
              <a:rPr lang="en-US" dirty="0" smtClean="0">
                <a:latin typeface="Raleway"/>
                <a:sym typeface="Raleway"/>
              </a:rPr>
              <a:t>East</a:t>
            </a:r>
            <a:endParaRPr lang="en-US" dirty="0">
              <a:latin typeface="Raleway"/>
              <a:sym typeface="Raleway"/>
            </a:endParaRP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</a:rPr>
              <a:t>Elevation</a:t>
            </a:r>
            <a:endParaRPr lang="en-US" dirty="0"/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endParaRPr lang="en-US" dirty="0">
              <a:latin typeface="Raleway"/>
              <a:sym typeface="Raleway"/>
            </a:endParaRPr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246587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dirty="0"/>
          </a:p>
        </p:txBody>
      </p:sp>
      <p:sp>
        <p:nvSpPr>
          <p:cNvPr id="14" name="Shape 173">
            <a:extLst>
              <a:ext uri="{FF2B5EF4-FFF2-40B4-BE49-F238E27FC236}">
                <a16:creationId xmlns="" xmlns:a16="http://schemas.microsoft.com/office/drawing/2014/main" id="{F78B06FA-820D-4FFC-ACD7-FEBE89704308}"/>
              </a:ext>
            </a:extLst>
          </p:cNvPr>
          <p:cNvSpPr txBox="1">
            <a:spLocks/>
          </p:cNvSpPr>
          <p:nvPr/>
        </p:nvSpPr>
        <p:spPr>
          <a:xfrm>
            <a:off x="2202734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New Design </a:t>
            </a:r>
            <a:r>
              <a:rPr lang="en-US" dirty="0" smtClean="0">
                <a:solidFill>
                  <a:srgbClr val="000000"/>
                </a:solidFill>
                <a:latin typeface="Raleway"/>
                <a:cs typeface="Arial"/>
              </a:rPr>
              <a:t>East</a:t>
            </a:r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Elevation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44E47D3-A09A-4D56-B4F5-B137ED4EC862}"/>
              </a:ext>
            </a:extLst>
          </p:cNvPr>
          <p:cNvCxnSpPr>
            <a:cxnSpLocks/>
          </p:cNvCxnSpPr>
          <p:nvPr/>
        </p:nvCxnSpPr>
        <p:spPr>
          <a:xfrm>
            <a:off x="4248352" y="108847"/>
            <a:ext cx="82550" cy="523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349113" y="1027533"/>
            <a:ext cx="4843379" cy="40071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901" y="667209"/>
            <a:ext cx="4307479" cy="436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5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1285514" y="130478"/>
            <a:ext cx="2191656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Old Design main</a:t>
            </a: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</a:rPr>
              <a:t>Elevation</a:t>
            </a:r>
            <a:endParaRPr lang="en-US" dirty="0"/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endParaRPr lang="en-US" dirty="0">
              <a:latin typeface="Raleway"/>
              <a:sym typeface="Raleway"/>
            </a:endParaRPr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246587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dirty="0"/>
          </a:p>
        </p:txBody>
      </p:sp>
      <p:sp>
        <p:nvSpPr>
          <p:cNvPr id="14" name="Shape 173">
            <a:extLst>
              <a:ext uri="{FF2B5EF4-FFF2-40B4-BE49-F238E27FC236}">
                <a16:creationId xmlns="" xmlns:a16="http://schemas.microsoft.com/office/drawing/2014/main" id="{F78B06FA-820D-4FFC-ACD7-FEBE89704308}"/>
              </a:ext>
            </a:extLst>
          </p:cNvPr>
          <p:cNvSpPr txBox="1">
            <a:spLocks/>
          </p:cNvSpPr>
          <p:nvPr/>
        </p:nvSpPr>
        <p:spPr>
          <a:xfrm>
            <a:off x="2202734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New Design main</a:t>
            </a:r>
          </a:p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Elevation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44E47D3-A09A-4D56-B4F5-B137ED4EC862}"/>
              </a:ext>
            </a:extLst>
          </p:cNvPr>
          <p:cNvCxnSpPr>
            <a:cxnSpLocks/>
          </p:cNvCxnSpPr>
          <p:nvPr/>
        </p:nvCxnSpPr>
        <p:spPr>
          <a:xfrm>
            <a:off x="4481387" y="-88900"/>
            <a:ext cx="82550" cy="523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31" y="754790"/>
            <a:ext cx="2449423" cy="41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398026" y="83586"/>
            <a:ext cx="2461287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Design Modifications</a:t>
            </a:r>
            <a:r>
              <a:rPr lang="en-US" dirty="0">
                <a:latin typeface="Raleway"/>
                <a:sym typeface="Raleway"/>
              </a:rPr>
              <a:t>:</a:t>
            </a: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1- Entrances :</a:t>
            </a:r>
            <a:endParaRPr lang="en-US" dirty="0"/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endParaRPr lang="en-US" dirty="0">
              <a:latin typeface="Raleway"/>
              <a:sym typeface="Raleway"/>
            </a:endParaRPr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246587" y="130478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A6901035-7F7E-4665-A29E-39FAB1DEDA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7318" y="692470"/>
            <a:ext cx="7072281" cy="4344110"/>
          </a:xfrm>
          <a:prstGeom prst="rect">
            <a:avLst/>
          </a:prstGeom>
          <a:noFill/>
          <a:ln>
            <a:noFill/>
          </a:ln>
          <a:effectLst>
            <a:reflection endPos="65000" dist="127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566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-2673163" y="2571750"/>
            <a:ext cx="6381674" cy="485278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New Design: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1B9FDC6A-F155-45DB-AB4A-C57DB0423B9B}"/>
              </a:ext>
            </a:extLst>
          </p:cNvPr>
          <p:cNvCxnSpPr>
            <a:cxnSpLocks/>
          </p:cNvCxnSpPr>
          <p:nvPr/>
        </p:nvCxnSpPr>
        <p:spPr>
          <a:xfrm>
            <a:off x="0" y="2573139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327687" y="0"/>
            <a:ext cx="2285440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Design Modifications</a:t>
            </a:r>
            <a:r>
              <a:rPr lang="en-US" dirty="0">
                <a:latin typeface="Raleway"/>
                <a:sym typeface="Raleway"/>
              </a:rPr>
              <a:t>:</a:t>
            </a: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>
                <a:latin typeface="Raleway"/>
                <a:sym typeface="Raleway"/>
              </a:rPr>
              <a:t>2- Parking :</a:t>
            </a:r>
            <a:endParaRPr lang="en-US" dirty="0"/>
          </a:p>
        </p:txBody>
      </p:sp>
      <p:sp>
        <p:nvSpPr>
          <p:cNvPr id="10" name="Shape 173">
            <a:extLst>
              <a:ext uri="{FF2B5EF4-FFF2-40B4-BE49-F238E27FC236}">
                <a16:creationId xmlns="" xmlns:a16="http://schemas.microsoft.com/office/drawing/2014/main" id="{1A21DB14-D197-491A-A0A2-CDDD3B2642C1}"/>
              </a:ext>
            </a:extLst>
          </p:cNvPr>
          <p:cNvSpPr txBox="1">
            <a:spLocks/>
          </p:cNvSpPr>
          <p:nvPr/>
        </p:nvSpPr>
        <p:spPr>
          <a:xfrm>
            <a:off x="-3023700" y="457384"/>
            <a:ext cx="7595700" cy="5151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rmAutofit/>
          </a:bodyPr>
          <a:lstStyle>
            <a:lvl1pPr marL="457200" lvl="0" indent="-228600" algn="ctr" defTabSz="685800" rtl="0" eaLnBrk="1" latinLnBrk="0" hangingPunct="1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00"/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Old Parking Design</a:t>
            </a:r>
            <a:r>
              <a:rPr lang="en-US" dirty="0"/>
              <a:t>: 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308626" y="2682186"/>
            <a:ext cx="5740220" cy="246270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957753" y="55218"/>
            <a:ext cx="5867810" cy="251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-101788" y="713951"/>
            <a:ext cx="4119082" cy="2358662"/>
          </a:xfrm>
        </p:spPr>
        <p:txBody>
          <a:bodyPr/>
          <a:lstStyle/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marL="514350" lvl="0" indent="-285750" algn="l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Larger space and facilities.</a:t>
            </a:r>
          </a:p>
          <a:p>
            <a:pPr marL="514350" lvl="0" indent="-285750" algn="l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Raleway"/>
                <a:cs typeface="Arial"/>
              </a:rPr>
              <a:t>External terrace is provided.</a:t>
            </a:r>
          </a:p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lvl="0"/>
            <a:endParaRPr lang="en-US" dirty="0">
              <a:solidFill>
                <a:srgbClr val="000000"/>
              </a:solidFill>
              <a:latin typeface="Raleway"/>
              <a:cs typeface="Arial"/>
            </a:endParaRPr>
          </a:p>
          <a:p>
            <a:pPr lvl="0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327687" y="139435"/>
            <a:ext cx="2285440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Design Modifications</a:t>
            </a:r>
            <a:r>
              <a:rPr lang="en-US" dirty="0" smtClean="0">
                <a:latin typeface="Raleway"/>
                <a:sym typeface="Raleway"/>
              </a:rPr>
              <a:t>:</a:t>
            </a:r>
          </a:p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dirty="0" smtClean="0">
                <a:latin typeface="Raleway"/>
                <a:sym typeface="Raleway"/>
              </a:rPr>
              <a:t>Restaurant: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671791" y="1675928"/>
            <a:ext cx="5943600" cy="314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7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970844" y="857956"/>
            <a:ext cx="1941690" cy="18435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/>
              <a:t>Presentation outline :</a:t>
            </a:r>
            <a:endParaRPr sz="2200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0D4CB419-8A52-4363-96D9-A2C5C8583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="" xmlns:a16="http://schemas.microsoft.com/office/drawing/2014/main" id="{31AE210D-CC2F-406C-8B9F-EA51E5DCDF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6853097"/>
              </p:ext>
            </p:extLst>
          </p:nvPr>
        </p:nvGraphicFramePr>
        <p:xfrm>
          <a:off x="3455172" y="857956"/>
          <a:ext cx="4717984" cy="4041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1084045" y="127529"/>
            <a:ext cx="43013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Architectural plans (GF) :</a:t>
            </a:r>
            <a:endParaRPr lang="en-US" dirty="0">
              <a:latin typeface="Raleway"/>
              <a:sym typeface="Raleway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66643" y="735736"/>
            <a:ext cx="7109794" cy="383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0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643778" y="28237"/>
            <a:ext cx="37933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Architectural plans (First Floor):</a:t>
            </a:r>
            <a:endParaRPr lang="en-US" dirty="0">
              <a:latin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49046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708264" y="95631"/>
            <a:ext cx="2285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Table of Areas :</a:t>
            </a:r>
            <a:endParaRPr lang="en-US" dirty="0">
              <a:latin typeface="Raleway"/>
              <a:sym typeface="Raleway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513C657C-B02E-4D76-92AF-AD6243556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858669"/>
              </p:ext>
            </p:extLst>
          </p:nvPr>
        </p:nvGraphicFramePr>
        <p:xfrm>
          <a:off x="2636704" y="735850"/>
          <a:ext cx="4064000" cy="37084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2191356036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632249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Total Area(m2)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4790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Basement 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755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33984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Ground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313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3637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First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27705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Second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2028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Third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9960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Fourth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8302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Raleway" panose="020B0604020202020204" charset="0"/>
                        </a:rPr>
                        <a:t>Fifth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0503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Sixth Floor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346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12672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Sum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Raleway" panose="020B0604020202020204" charset="0"/>
                        </a:rPr>
                        <a:t>3144</a:t>
                      </a:r>
                      <a:endParaRPr lang="en-US" dirty="0">
                        <a:latin typeface="Raleway" panose="020B060402020202020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06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248666" y="127529"/>
            <a:ext cx="2285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Final Design Photos:</a:t>
            </a:r>
            <a:endParaRPr lang="en-US" dirty="0">
              <a:latin typeface="Raleway"/>
              <a:sym typeface="Raleway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24469"/>
            <a:ext cx="4412512" cy="444093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5" r="6082"/>
          <a:stretch/>
        </p:blipFill>
        <p:spPr>
          <a:xfrm>
            <a:off x="4614531" y="524469"/>
            <a:ext cx="4529469" cy="444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E329A3-393B-4DD7-8696-AA3B74986A84}"/>
              </a:ext>
            </a:extLst>
          </p:cNvPr>
          <p:cNvSpPr/>
          <p:nvPr/>
        </p:nvSpPr>
        <p:spPr>
          <a:xfrm>
            <a:off x="-248666" y="127529"/>
            <a:ext cx="2285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b="1" dirty="0">
                <a:latin typeface="Raleway"/>
                <a:sym typeface="Raleway"/>
              </a:rPr>
              <a:t>Final Design Photos:</a:t>
            </a:r>
            <a:endParaRPr lang="en-US" dirty="0">
              <a:latin typeface="Raleway"/>
              <a:sym typeface="Raleway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633" y="524470"/>
            <a:ext cx="4561367" cy="444093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9" r="8676"/>
          <a:stretch/>
        </p:blipFill>
        <p:spPr>
          <a:xfrm>
            <a:off x="0" y="524470"/>
            <a:ext cx="4380614" cy="444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7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2113872" y="1723063"/>
            <a:ext cx="4439328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200" dirty="0"/>
              <a:t>4. Structural Design</a:t>
            </a:r>
            <a:endParaRPr sz="5200" dirty="0"/>
          </a:p>
        </p:txBody>
      </p:sp>
    </p:spTree>
    <p:extLst>
      <p:ext uri="{BB962C8B-B14F-4D97-AF65-F5344CB8AC3E}">
        <p14:creationId xmlns:p14="http://schemas.microsoft.com/office/powerpoint/2010/main" val="4801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1101500" y="1048150"/>
            <a:ext cx="1923922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Design Codes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3476977" y="519162"/>
            <a:ext cx="5080000" cy="4459238"/>
          </a:xfrm>
          <a:prstGeom prst="ellipse">
            <a:avLst/>
          </a:prstGeom>
          <a:noFill/>
          <a:ln w="76200" cap="flat" cmpd="sng">
            <a:solidFill>
              <a:srgbClr val="BDECE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Raleway" panose="020B0604020202020204" charset="0"/>
                <a:cs typeface="Times New Roman" pitchFamily="18" charset="0"/>
              </a:rPr>
              <a:t>ACI -318-08 (American Concrete Institution) for reinforced concrete          structural design.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Raleway" panose="020B060402020202020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Raleway" panose="020B0604020202020204" charset="0"/>
                <a:cs typeface="Times New Roman" pitchFamily="18" charset="0"/>
              </a:rPr>
              <a:t>UBC-97 (Uniform Building Code) for earthquake load computations.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dirty="0">
              <a:latin typeface="Raleway" panose="020B060402020202020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Raleway" panose="020B0604020202020204" charset="0"/>
                <a:cs typeface="Times New Roman" pitchFamily="18" charset="0"/>
              </a:rPr>
              <a:t>ASCE (American Society Of Civil Engineers) for design loads.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lvl="0" algn="ctr"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1480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1101500" y="1048150"/>
            <a:ext cx="2130660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Building Description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01941FC-8905-434D-B33B-81876835140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3349" y="697904"/>
            <a:ext cx="5450462" cy="28580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7636016D-9C49-4612-AF94-C58687604E07}"/>
              </a:ext>
            </a:extLst>
          </p:cNvPr>
          <p:cNvCxnSpPr/>
          <p:nvPr/>
        </p:nvCxnSpPr>
        <p:spPr>
          <a:xfrm flipH="1">
            <a:off x="4470400" y="1194905"/>
            <a:ext cx="440267" cy="29522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B4D5EBE6-8E33-45CC-AE61-4D480C670719}"/>
              </a:ext>
            </a:extLst>
          </p:cNvPr>
          <p:cNvCxnSpPr/>
          <p:nvPr/>
        </p:nvCxnSpPr>
        <p:spPr>
          <a:xfrm flipH="1">
            <a:off x="5734758" y="2807636"/>
            <a:ext cx="440267" cy="295228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Shape 139">
            <a:extLst>
              <a:ext uri="{FF2B5EF4-FFF2-40B4-BE49-F238E27FC236}">
                <a16:creationId xmlns="" xmlns:a16="http://schemas.microsoft.com/office/drawing/2014/main" id="{5E01DF9B-B284-4296-94BC-E0633686CE9C}"/>
              </a:ext>
            </a:extLst>
          </p:cNvPr>
          <p:cNvSpPr txBox="1">
            <a:spLocks/>
          </p:cNvSpPr>
          <p:nvPr/>
        </p:nvSpPr>
        <p:spPr>
          <a:xfrm>
            <a:off x="3232160" y="3633522"/>
            <a:ext cx="4583289" cy="19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bril Fatface"/>
              <a:buNone/>
              <a:defRPr sz="2400" b="0" i="0" u="none" strike="noStrike" cap="none">
                <a:solidFill>
                  <a:srgbClr val="000000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Consists of </a:t>
            </a:r>
            <a:r>
              <a:rPr lang="en-US" sz="1600" dirty="0" smtClean="0"/>
              <a:t>8 </a:t>
            </a:r>
            <a:r>
              <a:rPr lang="en-US" sz="1600" dirty="0"/>
              <a:t>Floors (Including Basement).</a:t>
            </a:r>
          </a:p>
        </p:txBody>
      </p:sp>
    </p:spTree>
    <p:extLst>
      <p:ext uri="{BB962C8B-B14F-4D97-AF65-F5344CB8AC3E}">
        <p14:creationId xmlns:p14="http://schemas.microsoft.com/office/powerpoint/2010/main" val="11876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821175" y="660494"/>
            <a:ext cx="7595700" cy="51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Reinforced Concrete Compressive Strength (fc’)</a:t>
            </a:r>
            <a:endParaRPr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75131D26-A828-4B50-B196-DC93A7C52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796186"/>
              </p:ext>
            </p:extLst>
          </p:nvPr>
        </p:nvGraphicFramePr>
        <p:xfrm>
          <a:off x="1283864" y="1315723"/>
          <a:ext cx="6670322" cy="183364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351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351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8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/>
                        <a:t>Structural Item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600" dirty="0"/>
                        <a:t>Compressive Strength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8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</a:rPr>
                        <a:t>Slab, Beams &amp; cantilever walls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</a:rPr>
                        <a:t>(B300)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8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Columns, walls &amp; Foundations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</a:rPr>
                        <a:t>(</a:t>
                      </a:r>
                      <a:r>
                        <a:rPr lang="en-US" sz="1200" dirty="0" smtClean="0">
                          <a:latin typeface="+mn-lt"/>
                        </a:rPr>
                        <a:t>B300</a:t>
                      </a:r>
                      <a:r>
                        <a:rPr lang="en-US" sz="1200" dirty="0">
                          <a:latin typeface="+mn-lt"/>
                        </a:rPr>
                        <a:t>)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8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</a:rPr>
                        <a:t>Blinding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23950" algn="l"/>
                        </a:tabLst>
                      </a:pPr>
                      <a:r>
                        <a:rPr lang="en-US" sz="1200" dirty="0">
                          <a:latin typeface="+mn-lt"/>
                        </a:rPr>
                        <a:t>(</a:t>
                      </a:r>
                      <a:r>
                        <a:rPr lang="en-US" sz="1200" dirty="0" smtClean="0">
                          <a:latin typeface="+mn-lt"/>
                        </a:rPr>
                        <a:t>B250</a:t>
                      </a:r>
                      <a:r>
                        <a:rPr lang="en-US" sz="1200" dirty="0">
                          <a:latin typeface="+mn-lt"/>
                        </a:rPr>
                        <a:t>)</a:t>
                      </a: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05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071546" y="584372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Structural System</a:t>
            </a:r>
          </a:p>
        </p:txBody>
      </p:sp>
      <p:sp>
        <p:nvSpPr>
          <p:cNvPr id="8" name="Shape 205">
            <a:extLst>
              <a:ext uri="{FF2B5EF4-FFF2-40B4-BE49-F238E27FC236}">
                <a16:creationId xmlns="" xmlns:a16="http://schemas.microsoft.com/office/drawing/2014/main" id="{DBFFD52D-8952-4FF8-A94B-15C821ABC28D}"/>
              </a:ext>
            </a:extLst>
          </p:cNvPr>
          <p:cNvSpPr txBox="1">
            <a:spLocks/>
          </p:cNvSpPr>
          <p:nvPr/>
        </p:nvSpPr>
        <p:spPr>
          <a:xfrm>
            <a:off x="821175" y="1124292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dirty="0"/>
              <a:t>Beam Girder System.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2B50508-0CC7-464C-80EA-79FE6CCBB41F}"/>
              </a:ext>
            </a:extLst>
          </p:cNvPr>
          <p:cNvSpPr/>
          <p:nvPr/>
        </p:nvSpPr>
        <p:spPr>
          <a:xfrm>
            <a:off x="821175" y="1589752"/>
            <a:ext cx="8305800" cy="377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latin typeface="Raleway"/>
                <a:sym typeface="Raleway"/>
              </a:rPr>
              <a:t>The system of the slab is one way ribbed slab(30 cm thickness) with Drop beams.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887" y="2175138"/>
            <a:ext cx="6313714" cy="18909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30718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2DA4294-295A-4E05-8A2F-03633CD1A62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5" y="293914"/>
            <a:ext cx="6128656" cy="4441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0.01265 L 0.00503 0.01265 C 0.02968 0.00833 0.02517 0.00833 0.06423 0.01265 C 0.06753 0.01327 0.07083 0.01604 0.07413 0.01728 C 0.07743 0.01821 0.08073 0.01851 0.08403 0.01944 C 0.10225 0.02438 0.071 0.01882 0.10503 0.02376 C 0.11909 0.02993 0.10173 0.02129 0.11354 0.03024 C 0.11666 0.03271 0.12482 0.03395 0.12725 0.03456 C 0.13281 0.03672 0.13784 0.03888 0.14323 0.04135 C 0.14687 0.04629 0.15017 0.05277 0.15434 0.05679 C 0.16614 0.06728 0.15156 0.0537 0.16545 0.06759 C 0.16701 0.06913 0.16875 0.07067 0.17031 0.07191 C 0.17396 0.08148 0.17135 0.07623 0.17656 0.08302 C 0.1783 0.08518 0.17968 0.08796 0.18142 0.0895 C 0.18298 0.09104 0.18472 0.09104 0.18646 0.09166 C 0.18802 0.09382 0.18958 0.0966 0.19132 0.09845 C 0.19253 0.09938 0.19409 0.09907 0.19514 0.10061 C 0.19774 0.10432 0.20052 0.10864 0.20243 0.11358 C 0.2033 0.11574 0.20382 0.11851 0.20503 0.12037 C 0.20642 0.12283 0.20816 0.12469 0.20989 0.12685 C 0.21076 0.12962 0.21163 0.13271 0.21232 0.13549 C 0.21284 0.13765 0.21302 0.14012 0.21354 0.14228 C 0.21562 0.14876 0.21805 0.15246 0.221 0.15771 C 0.22187 0.16203 0.22239 0.16666 0.22343 0.17067 C 0.22448 0.175 0.22795 0.18364 0.22968 0.18827 C 0.23003 0.19135 0.23038 0.19413 0.2309 0.19691 C 0.23125 0.19938 0.23194 0.20123 0.23212 0.2037 C 0.23472 0.27654 0.22951 0.24629 0.23455 0.27376 C 0.23507 0.28333 0.23489 0.2929 0.23576 0.30246 C 0.23611 0.30617 0.23837 0.30956 0.23837 0.31327 C 0.23837 0.34691 0.23698 0.38055 0.23576 0.41419 C 0.23576 0.4179 0.23489 0.4216 0.23455 0.4253 C 0.2342 0.42962 0.23385 0.43395 0.23333 0.43827 C 0.23298 0.44135 0.23246 0.44413 0.23212 0.44722 C 0.23073 0.4608 0.23142 0.46142 0.22968 0.47345 C 0.22934 0.47561 0.22882 0.47777 0.22847 0.48024 C 0.22795 0.48734 0.22778 0.49475 0.22725 0.50216 C 0.22569 0.51975 0.22569 0.51882 0.22343 0.53055 C 0.22396 0.55679 0.22396 0.58333 0.22465 0.60956 C 0.225 0.62283 0.22621 0.62592 0.22847 0.63796 L 0.22968 0.64475 C 0.23003 0.64907 0.23073 0.65339 0.2309 0.65771 C 0.23159 0.69228 0.23212 0.76111 0.23212 0.76111 " pathEditMode="relative" ptsTypes="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821175" y="538906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Building Modeling: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255" y="1153885"/>
            <a:ext cx="3255659" cy="3592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31" y="1153885"/>
            <a:ext cx="3367944" cy="3592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94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821175" y="538906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Program Input: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863E4238-2513-4137-BE69-FBA63CE90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055604"/>
              </p:ext>
            </p:extLst>
          </p:nvPr>
        </p:nvGraphicFramePr>
        <p:xfrm>
          <a:off x="2573866" y="1462583"/>
          <a:ext cx="4267834" cy="771144"/>
        </p:xfrm>
        <a:graphic>
          <a:graphicData uri="http://schemas.openxmlformats.org/drawingml/2006/table">
            <a:tbl>
              <a:tblPr firstRow="1" firstCol="1" bandRow="1">
                <a:tableStyleId>{D990742C-0100-4CE1-8E69-D3B87522F622}</a:tableStyleId>
              </a:tblPr>
              <a:tblGrid>
                <a:gridCol w="2133917">
                  <a:extLst>
                    <a:ext uri="{9D8B030D-6E8A-4147-A177-3AD203B41FA5}">
                      <a16:colId xmlns="" xmlns:a16="http://schemas.microsoft.com/office/drawing/2014/main" val="951170842"/>
                    </a:ext>
                  </a:extLst>
                </a:gridCol>
                <a:gridCol w="2133917">
                  <a:extLst>
                    <a:ext uri="{9D8B030D-6E8A-4147-A177-3AD203B41FA5}">
                      <a16:colId xmlns="" xmlns:a16="http://schemas.microsoft.com/office/drawing/2014/main" val="1945718283"/>
                    </a:ext>
                  </a:extLst>
                </a:gridCol>
              </a:tblGrid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Raleway" panose="020B0604020202020204" charset="0"/>
                        </a:rPr>
                        <a:t>Type of load</a:t>
                      </a:r>
                      <a:endParaRPr lang="en-US" sz="1100" b="1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Raleway" panose="020B0604020202020204" charset="0"/>
                        </a:rPr>
                        <a:t>Load KN/m</a:t>
                      </a:r>
                      <a:r>
                        <a:rPr lang="en-US" sz="1100" b="1" baseline="30000" dirty="0">
                          <a:effectLst/>
                          <a:latin typeface="Raleway" panose="020B0604020202020204" charset="0"/>
                        </a:rPr>
                        <a:t>2</a:t>
                      </a:r>
                      <a:endParaRPr lang="en-US" sz="1100" b="1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486610970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Live load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4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2844703816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Super imposed dead load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Raleway" panose="020B0604020202020204" charset="0"/>
                        </a:rPr>
                        <a:t>4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2755193127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Exterior walls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Raleway" panose="020B0604020202020204" charset="0"/>
                        </a:rPr>
                        <a:t>25 </a:t>
                      </a: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KN/m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38940854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604C5E66-78FA-439D-8DF2-51890DD8D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029003"/>
              </p:ext>
            </p:extLst>
          </p:nvPr>
        </p:nvGraphicFramePr>
        <p:xfrm>
          <a:off x="2573866" y="3069494"/>
          <a:ext cx="4267834" cy="771144"/>
        </p:xfrm>
        <a:graphic>
          <a:graphicData uri="http://schemas.openxmlformats.org/drawingml/2006/table">
            <a:tbl>
              <a:tblPr firstRow="1" firstCol="1" bandRow="1">
                <a:tableStyleId>{D990742C-0100-4CE1-8E69-D3B87522F622}</a:tableStyleId>
              </a:tblPr>
              <a:tblGrid>
                <a:gridCol w="2133917">
                  <a:extLst>
                    <a:ext uri="{9D8B030D-6E8A-4147-A177-3AD203B41FA5}">
                      <a16:colId xmlns="" xmlns:a16="http://schemas.microsoft.com/office/drawing/2014/main" val="951170842"/>
                    </a:ext>
                  </a:extLst>
                </a:gridCol>
                <a:gridCol w="2133917">
                  <a:extLst>
                    <a:ext uri="{9D8B030D-6E8A-4147-A177-3AD203B41FA5}">
                      <a16:colId xmlns="" xmlns:a16="http://schemas.microsoft.com/office/drawing/2014/main" val="1945718283"/>
                    </a:ext>
                  </a:extLst>
                </a:gridCol>
              </a:tblGrid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Raleway" panose="020B0604020202020204" charset="0"/>
                        </a:rPr>
                        <a:t>Structural Item</a:t>
                      </a:r>
                      <a:endParaRPr lang="en-US" sz="1100" b="1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Raleway" panose="020B0604020202020204" charset="0"/>
                        </a:rPr>
                        <a:t>Modifier</a:t>
                      </a:r>
                      <a:endParaRPr lang="en-US" sz="1100" b="1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486610970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  <a:ea typeface="Times New Roman" panose="02020603050405020304" pitchFamily="18" charset="0"/>
                        </a:rPr>
                        <a:t>Beams</a:t>
                      </a: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0.35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2844703816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Slabs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Raleway" panose="020B0604020202020204" charset="0"/>
                        </a:rPr>
                        <a:t>0.25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2755193127"/>
                  </a:ext>
                </a:extLst>
              </a:tr>
              <a:tr h="1897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Walls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Raleway" panose="020B0604020202020204" charset="0"/>
                        </a:rPr>
                        <a:t>0.70</a:t>
                      </a:r>
                      <a:endParaRPr lang="en-US" sz="1100" dirty="0">
                        <a:effectLst/>
                        <a:latin typeface="Raleway" panose="020B0604020202020204" charset="0"/>
                        <a:ea typeface="Times New Roman" panose="02020603050405020304" pitchFamily="18" charset="0"/>
                      </a:endParaRPr>
                    </a:p>
                  </a:txBody>
                  <a:tcPr marL="48980" marR="48980" marT="0" marB="0"/>
                </a:tc>
                <a:extLst>
                  <a:ext uri="{0D108BD9-81ED-4DB2-BD59-A6C34878D82A}">
                    <a16:rowId xmlns="" xmlns:a16="http://schemas.microsoft.com/office/drawing/2014/main" val="389408546"/>
                  </a:ext>
                </a:extLst>
              </a:tr>
            </a:tbl>
          </a:graphicData>
        </a:graphic>
      </p:graphicFrame>
      <p:sp>
        <p:nvSpPr>
          <p:cNvPr id="10" name="Shape 205">
            <a:extLst>
              <a:ext uri="{FF2B5EF4-FFF2-40B4-BE49-F238E27FC236}">
                <a16:creationId xmlns="" xmlns:a16="http://schemas.microsoft.com/office/drawing/2014/main" id="{1B29CC36-9FCB-4EF0-ADD2-8110D87C72B0}"/>
              </a:ext>
            </a:extLst>
          </p:cNvPr>
          <p:cNvSpPr txBox="1">
            <a:spLocks/>
          </p:cNvSpPr>
          <p:nvPr/>
        </p:nvSpPr>
        <p:spPr>
          <a:xfrm>
            <a:off x="821175" y="920002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600" dirty="0"/>
              <a:t>Loads:</a:t>
            </a:r>
          </a:p>
        </p:txBody>
      </p:sp>
      <p:sp>
        <p:nvSpPr>
          <p:cNvPr id="11" name="Shape 205">
            <a:extLst>
              <a:ext uri="{FF2B5EF4-FFF2-40B4-BE49-F238E27FC236}">
                <a16:creationId xmlns="" xmlns:a16="http://schemas.microsoft.com/office/drawing/2014/main" id="{C2E359B4-C73C-4260-A712-6D118E98C838}"/>
              </a:ext>
            </a:extLst>
          </p:cNvPr>
          <p:cNvSpPr txBox="1">
            <a:spLocks/>
          </p:cNvSpPr>
          <p:nvPr/>
        </p:nvSpPr>
        <p:spPr>
          <a:xfrm>
            <a:off x="821175" y="2482583"/>
            <a:ext cx="7595700" cy="5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600" dirty="0"/>
              <a:t>Modifiers:</a:t>
            </a:r>
          </a:p>
        </p:txBody>
      </p:sp>
    </p:spTree>
    <p:extLst>
      <p:ext uri="{BB962C8B-B14F-4D97-AF65-F5344CB8AC3E}">
        <p14:creationId xmlns:p14="http://schemas.microsoft.com/office/powerpoint/2010/main" val="30301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049775" y="517134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Model Validation Checks :</a:t>
            </a:r>
          </a:p>
          <a:p>
            <a:pPr marL="0" indent="0" algn="l"/>
            <a:r>
              <a:rPr lang="en-US" b="1" dirty="0"/>
              <a:t>Compatibility Check  :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016" y="697201"/>
            <a:ext cx="3998459" cy="401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2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25975" y="538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Model Validation Checks :</a:t>
            </a:r>
          </a:p>
          <a:p>
            <a:pPr marL="0" indent="0" algn="l"/>
            <a:r>
              <a:rPr lang="en-US" b="1" dirty="0"/>
              <a:t>Deflection Check:</a:t>
            </a:r>
          </a:p>
        </p:txBody>
      </p:sp>
      <p:sp>
        <p:nvSpPr>
          <p:cNvPr id="12" name="Shape 205">
            <a:extLst>
              <a:ext uri="{FF2B5EF4-FFF2-40B4-BE49-F238E27FC236}">
                <a16:creationId xmlns="" xmlns:a16="http://schemas.microsoft.com/office/drawing/2014/main" id="{F3B7193F-B6DE-4399-93EF-C8A6975854B8}"/>
              </a:ext>
            </a:extLst>
          </p:cNvPr>
          <p:cNvSpPr txBox="1">
            <a:spLocks/>
          </p:cNvSpPr>
          <p:nvPr/>
        </p:nvSpPr>
        <p:spPr>
          <a:xfrm>
            <a:off x="1548300" y="407495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dirty="0"/>
              <a:t>Deflection Doesn’t exceed the limitation.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76"/>
          <a:stretch/>
        </p:blipFill>
        <p:spPr>
          <a:xfrm>
            <a:off x="2079659" y="1219200"/>
            <a:ext cx="5888684" cy="285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1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082432" y="584062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Model Validation Checks :</a:t>
            </a:r>
          </a:p>
          <a:p>
            <a:pPr marL="0" indent="0" algn="l"/>
            <a:r>
              <a:rPr lang="en-US" b="1" dirty="0"/>
              <a:t>Base </a:t>
            </a:r>
            <a:r>
              <a:rPr lang="en-US" b="1" dirty="0" smtClean="0"/>
              <a:t>reaction (Equilibrium) </a:t>
            </a:r>
            <a:r>
              <a:rPr lang="en-US" b="1" dirty="0"/>
              <a:t>Check :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52120714-DAAB-42BD-BD51-E29B6973B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292022"/>
              </p:ext>
            </p:extLst>
          </p:nvPr>
        </p:nvGraphicFramePr>
        <p:xfrm>
          <a:off x="1571025" y="2376969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Manual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ETABS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Dead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22250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22262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0.01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10006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10012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0.01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Super imposed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30954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  <a:cs typeface="Times New Roman" pitchFamily="18" charset="0"/>
                        </a:rPr>
                        <a:t>30825 </a:t>
                      </a:r>
                      <a:r>
                        <a:rPr lang="en-US" dirty="0">
                          <a:latin typeface="+mn-lt"/>
                          <a:cs typeface="Times New Roman" pitchFamily="18" charset="0"/>
                        </a:rPr>
                        <a:t>KN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0.01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19BA2C7-E277-40EF-BB5E-9B0A48F7723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8490" y="584571"/>
            <a:ext cx="1628824" cy="153232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015666" y="538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Model Validation Checks :</a:t>
            </a:r>
          </a:p>
          <a:p>
            <a:pPr marL="0" indent="0" algn="l"/>
            <a:r>
              <a:rPr lang="en-US" b="1" dirty="0"/>
              <a:t>Internal Forces Check 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19BA2C7-E277-40EF-BB5E-9B0A48F7723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8490" y="679449"/>
            <a:ext cx="1504335" cy="14152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902204" y="2494062"/>
            <a:ext cx="770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Done for 2 samples of slab strip, beams and columns within difference less than 10%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060661" y="538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Period Check:</a:t>
            </a:r>
          </a:p>
        </p:txBody>
      </p:sp>
      <p:sp>
        <p:nvSpPr>
          <p:cNvPr id="7" name="Shape 205">
            <a:extLst>
              <a:ext uri="{FF2B5EF4-FFF2-40B4-BE49-F238E27FC236}">
                <a16:creationId xmlns="" xmlns:a16="http://schemas.microsoft.com/office/drawing/2014/main" id="{96178025-709B-4B86-A2A3-2274479821E1}"/>
              </a:ext>
            </a:extLst>
          </p:cNvPr>
          <p:cNvSpPr txBox="1">
            <a:spLocks/>
          </p:cNvSpPr>
          <p:nvPr/>
        </p:nvSpPr>
        <p:spPr>
          <a:xfrm>
            <a:off x="727125" y="1219200"/>
            <a:ext cx="7595700" cy="2370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US" dirty="0"/>
              <a:t> </a:t>
            </a:r>
          </a:p>
        </p:txBody>
      </p:sp>
      <p:sp>
        <p:nvSpPr>
          <p:cNvPr id="9" name="Shape 205">
            <a:extLst>
              <a:ext uri="{FF2B5EF4-FFF2-40B4-BE49-F238E27FC236}">
                <a16:creationId xmlns="" xmlns:a16="http://schemas.microsoft.com/office/drawing/2014/main" id="{34D1561A-ABA0-4862-BF0A-440A244A525F}"/>
              </a:ext>
            </a:extLst>
          </p:cNvPr>
          <p:cNvSpPr txBox="1">
            <a:spLocks/>
          </p:cNvSpPr>
          <p:nvPr/>
        </p:nvSpPr>
        <p:spPr>
          <a:xfrm>
            <a:off x="1060661" y="105673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T(A</a:t>
            </a:r>
            <a:r>
              <a:rPr lang="en-US" sz="1800" b="1" dirty="0" smtClean="0"/>
              <a:t>) for building = 0.66 sec </a:t>
            </a:r>
            <a:r>
              <a:rPr lang="en-US" sz="1800" b="1" dirty="0"/>
              <a:t>with 40% increase = </a:t>
            </a:r>
            <a:r>
              <a:rPr lang="en-US" sz="1800" b="1" dirty="0" smtClean="0"/>
              <a:t>0.92 </a:t>
            </a:r>
            <a:r>
              <a:rPr lang="en-US" sz="1800" b="1" dirty="0"/>
              <a:t>sec.</a:t>
            </a:r>
          </a:p>
        </p:txBody>
      </p:sp>
      <p:sp>
        <p:nvSpPr>
          <p:cNvPr id="13" name="Shape 205">
            <a:extLst>
              <a:ext uri="{FF2B5EF4-FFF2-40B4-BE49-F238E27FC236}">
                <a16:creationId xmlns="" xmlns:a16="http://schemas.microsoft.com/office/drawing/2014/main" id="{511050C9-E690-491E-9001-89481EF2E911}"/>
              </a:ext>
            </a:extLst>
          </p:cNvPr>
          <p:cNvSpPr txBox="1">
            <a:spLocks/>
          </p:cNvSpPr>
          <p:nvPr/>
        </p:nvSpPr>
        <p:spPr>
          <a:xfrm>
            <a:off x="1060661" y="1737033"/>
            <a:ext cx="8142202" cy="358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600" b="1" dirty="0" smtClean="0">
                <a:solidFill>
                  <a:srgbClr val="FF0000"/>
                </a:solidFill>
              </a:rPr>
              <a:t>T(</a:t>
            </a:r>
            <a:r>
              <a:rPr lang="en-US" sz="1600" b="1" dirty="0" err="1" smtClean="0">
                <a:solidFill>
                  <a:srgbClr val="FF0000"/>
                </a:solidFill>
              </a:rPr>
              <a:t>Bx</a:t>
            </a:r>
            <a:r>
              <a:rPr lang="en-US" sz="1600" b="1" dirty="0" smtClean="0">
                <a:solidFill>
                  <a:srgbClr val="FF0000"/>
                </a:solidFill>
              </a:rPr>
              <a:t>) = 0.89 sec , T(By) = 0.52 sec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0661" y="2404533"/>
            <a:ext cx="5769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 period is OK.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242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984461" y="538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Base Shear Check: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B4EDCFF1-7C9B-4CF8-A021-8064DE59B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455406"/>
              </p:ext>
            </p:extLst>
          </p:nvPr>
        </p:nvGraphicFramePr>
        <p:xfrm>
          <a:off x="1366358" y="1453488"/>
          <a:ext cx="3379757" cy="1483484"/>
        </p:xfrm>
        <a:graphic>
          <a:graphicData uri="http://schemas.openxmlformats.org/drawingml/2006/table">
            <a:tbl>
              <a:tblPr firstRow="1" firstCol="1" bandRow="1">
                <a:tableStyleId>{D990742C-0100-4CE1-8E69-D3B87522F622}</a:tableStyleId>
              </a:tblPr>
              <a:tblGrid>
                <a:gridCol w="1584724">
                  <a:extLst>
                    <a:ext uri="{9D8B030D-6E8A-4147-A177-3AD203B41FA5}">
                      <a16:colId xmlns="" xmlns:a16="http://schemas.microsoft.com/office/drawing/2014/main" val="4093434036"/>
                    </a:ext>
                  </a:extLst>
                </a:gridCol>
                <a:gridCol w="861971">
                  <a:extLst>
                    <a:ext uri="{9D8B030D-6E8A-4147-A177-3AD203B41FA5}">
                      <a16:colId xmlns="" xmlns:a16="http://schemas.microsoft.com/office/drawing/2014/main" val="2384545433"/>
                    </a:ext>
                  </a:extLst>
                </a:gridCol>
                <a:gridCol w="933062">
                  <a:extLst>
                    <a:ext uri="{9D8B030D-6E8A-4147-A177-3AD203B41FA5}">
                      <a16:colId xmlns="" xmlns:a16="http://schemas.microsoft.com/office/drawing/2014/main" val="2770966425"/>
                    </a:ext>
                  </a:extLst>
                </a:gridCol>
              </a:tblGrid>
              <a:tr h="252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Load Case/Combo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FX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FY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2325372161"/>
                  </a:ext>
                </a:extLst>
              </a:tr>
              <a:tr h="2521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 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kN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kN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969402110"/>
                  </a:ext>
                </a:extLst>
              </a:tr>
              <a:tr h="4896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EQX Max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2223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877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2465357098"/>
                  </a:ext>
                </a:extLst>
              </a:tr>
              <a:tr h="4896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EQY Max</a:t>
                      </a:r>
                      <a:endParaRPr lang="en-US" sz="12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</a:rPr>
                        <a:t>1552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3909</a:t>
                      </a:r>
                      <a:endParaRPr lang="en-US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2491619977"/>
                  </a:ext>
                </a:extLst>
              </a:tr>
            </a:tbl>
          </a:graphicData>
        </a:graphic>
      </p:graphicFrame>
      <p:sp>
        <p:nvSpPr>
          <p:cNvPr id="8" name="Shape 205">
            <a:extLst>
              <a:ext uri="{FF2B5EF4-FFF2-40B4-BE49-F238E27FC236}">
                <a16:creationId xmlns="" xmlns:a16="http://schemas.microsoft.com/office/drawing/2014/main" id="{B88AE696-606E-4A9F-BB08-0B26ABF9287B}"/>
              </a:ext>
            </a:extLst>
          </p:cNvPr>
          <p:cNvSpPr txBox="1">
            <a:spLocks/>
          </p:cNvSpPr>
          <p:nvPr/>
        </p:nvSpPr>
        <p:spPr>
          <a:xfrm>
            <a:off x="5605897" y="1291946"/>
            <a:ext cx="3079136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l"/>
            <a:r>
              <a:rPr lang="en-US" sz="1200" dirty="0">
                <a:latin typeface="+mn-lt"/>
              </a:rPr>
              <a:t>Total weight of building = </a:t>
            </a:r>
            <a:r>
              <a:rPr lang="en-US" sz="1200" dirty="0" smtClean="0">
                <a:latin typeface="+mn-lt"/>
              </a:rPr>
              <a:t>55589 </a:t>
            </a:r>
            <a:r>
              <a:rPr lang="en-US" sz="1200" dirty="0" err="1">
                <a:latin typeface="+mn-lt"/>
              </a:rPr>
              <a:t>kN</a:t>
            </a:r>
            <a:r>
              <a:rPr lang="en-US" sz="1200" dirty="0">
                <a:latin typeface="+mn-lt"/>
              </a:rPr>
              <a:t>            ‘D+0.25 L’</a:t>
            </a:r>
          </a:p>
        </p:txBody>
      </p:sp>
    </p:spTree>
    <p:extLst>
      <p:ext uri="{BB962C8B-B14F-4D97-AF65-F5344CB8AC3E}">
        <p14:creationId xmlns:p14="http://schemas.microsoft.com/office/powerpoint/2010/main" val="182348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36860" y="-13600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Slab Design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695" y="370113"/>
            <a:ext cx="6884030" cy="3423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8168" y="3793993"/>
            <a:ext cx="3957653" cy="134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213061" y="136134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Beams Design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106" y="740228"/>
            <a:ext cx="7410626" cy="26799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243" y="3420224"/>
            <a:ext cx="1148851" cy="17232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7423" y="3420225"/>
            <a:ext cx="1569209" cy="17232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882" y="3420223"/>
            <a:ext cx="1916312" cy="175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78" name="Shape 78"/>
          <p:cNvSpPr txBox="1">
            <a:spLocks noGrp="1"/>
          </p:cNvSpPr>
          <p:nvPr>
            <p:ph type="subTitle" idx="1"/>
          </p:nvPr>
        </p:nvSpPr>
        <p:spPr>
          <a:xfrm>
            <a:off x="1351100" y="332400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Let’s start with the first set of slides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3" y="12524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Columns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096" y="805543"/>
            <a:ext cx="7437735" cy="387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3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3" y="12524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Columns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575" y="3781425"/>
            <a:ext cx="6067425" cy="1362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962" y="1512434"/>
            <a:ext cx="2563038" cy="2268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0441" y="1512434"/>
            <a:ext cx="3250521" cy="2268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285" y="1512434"/>
            <a:ext cx="2405155" cy="226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6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3" y="125249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 smtClean="0"/>
              <a:t>Shear Wall Design</a:t>
            </a:r>
            <a:endParaRPr lang="en-US" sz="1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424" y="2373086"/>
            <a:ext cx="2914831" cy="27704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114" y="696686"/>
            <a:ext cx="4356310" cy="44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4" y="157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Footing Layout: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075" y="981075"/>
            <a:ext cx="5876925" cy="4162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12" y="981075"/>
            <a:ext cx="2633663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4" y="157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Footing Layout: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782" y="157906"/>
            <a:ext cx="3158218" cy="499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9232" y="186481"/>
            <a:ext cx="2990850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4" y="157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/>
              <a:t>Footing Layout: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093" y="838200"/>
            <a:ext cx="4654321" cy="396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4" y="157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 smtClean="0"/>
              <a:t>Basement Reinforcement </a:t>
            </a:r>
            <a:endParaRPr lang="en-US" sz="1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998" y="1219199"/>
            <a:ext cx="3848449" cy="311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5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05">
            <a:extLst>
              <a:ext uri="{FF2B5EF4-FFF2-40B4-BE49-F238E27FC236}">
                <a16:creationId xmlns="" xmlns:a16="http://schemas.microsoft.com/office/drawing/2014/main" id="{AAB303BB-A30A-4DD6-BBBE-3ACB8949EA21}"/>
              </a:ext>
            </a:extLst>
          </p:cNvPr>
          <p:cNvSpPr txBox="1">
            <a:spLocks/>
          </p:cNvSpPr>
          <p:nvPr/>
        </p:nvSpPr>
        <p:spPr>
          <a:xfrm>
            <a:off x="1180404" y="157906"/>
            <a:ext cx="7595700" cy="680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0CAFC"/>
              </a:buClr>
              <a:buSzPts val="1400"/>
              <a:buFont typeface="Raleway"/>
              <a:buNone/>
              <a:defRPr sz="14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●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○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aleway"/>
              <a:buChar char="■"/>
              <a:defRPr sz="2200" b="0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1800" b="1" dirty="0" smtClean="0"/>
              <a:t>Stairs Reinforcement </a:t>
            </a:r>
            <a:endParaRPr lang="en-US" sz="1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633" y="838200"/>
            <a:ext cx="66198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888391" y="43849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5.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Environmental Design</a:t>
            </a: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1B70427-77AD-4C18-8E12-56F6C2FFD4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A62B39A-91F3-48F0-93F7-B1CEEA23C391}"/>
              </a:ext>
            </a:extLst>
          </p:cNvPr>
          <p:cNvSpPr/>
          <p:nvPr/>
        </p:nvSpPr>
        <p:spPr>
          <a:xfrm>
            <a:off x="5783855" y="4348647"/>
            <a:ext cx="2450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900" dirty="0">
                <a:latin typeface="Raleway"/>
                <a:sym typeface="Raleway"/>
              </a:rPr>
              <a:t>College building Concrete Skeleton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7712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3712" y="589346"/>
            <a:ext cx="519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In a Summer day:</a:t>
            </a:r>
            <a:endParaRPr lang="ar-SA" sz="2400" dirty="0">
              <a:solidFill>
                <a:prstClr val="black"/>
              </a:solidFill>
              <a:latin typeface="Raleway" panose="020B0604020202020204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303712" y="107140"/>
            <a:ext cx="47149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Solar Analysis</a:t>
            </a:r>
            <a:endParaRPr lang="ar-SA" sz="27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604020202020204" charset="0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B4C30F53-7248-4F1D-A587-0B6EEB78855A}"/>
              </a:ext>
            </a:extLst>
          </p:cNvPr>
          <p:cNvSpPr/>
          <p:nvPr/>
        </p:nvSpPr>
        <p:spPr>
          <a:xfrm>
            <a:off x="921377" y="4501208"/>
            <a:ext cx="33718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/>
              <a:t>Building Shadow at 8:00 am on 21th July</a:t>
            </a:r>
            <a:endParaRPr lang="ar-SA" sz="1000" dirty="0">
              <a:solidFill>
                <a:prstClr val="black"/>
              </a:solidFill>
            </a:endParaRPr>
          </a:p>
        </p:txBody>
      </p:sp>
      <p:sp>
        <p:nvSpPr>
          <p:cNvPr id="17" name="Rectangle 5">
            <a:extLst>
              <a:ext uri="{FF2B5EF4-FFF2-40B4-BE49-F238E27FC236}">
                <a16:creationId xmlns="" xmlns:a16="http://schemas.microsoft.com/office/drawing/2014/main" id="{9ED03075-7FB3-4510-A1C0-CC7D0BEA4C3E}"/>
              </a:ext>
            </a:extLst>
          </p:cNvPr>
          <p:cNvSpPr/>
          <p:nvPr/>
        </p:nvSpPr>
        <p:spPr>
          <a:xfrm>
            <a:off x="4816475" y="4501208"/>
            <a:ext cx="33718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/>
              <a:t>Building Shadow at 12:00 pm on 21th July</a:t>
            </a:r>
            <a:endParaRPr lang="ar-SA" sz="10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4" y="1097177"/>
            <a:ext cx="4368320" cy="335786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265" y="1097177"/>
            <a:ext cx="4550735" cy="328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855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1101499" y="1048150"/>
            <a:ext cx="1980367" cy="190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Site And Location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E0D5B5C-D0AA-4D38-AD15-9228E04E2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34357" y="3747910"/>
            <a:ext cx="7055556" cy="3575700"/>
          </a:xfrm>
        </p:spPr>
        <p:txBody>
          <a:bodyPr/>
          <a:lstStyle/>
          <a:p>
            <a:r>
              <a:rPr lang="en-US" b="1" dirty="0"/>
              <a:t>It’s located in Main </a:t>
            </a:r>
            <a:r>
              <a:rPr lang="en-US" b="1" dirty="0" smtClean="0"/>
              <a:t>Street of </a:t>
            </a:r>
            <a:r>
              <a:rPr lang="en-US" b="1" dirty="0" err="1" smtClean="0"/>
              <a:t>Rafedea</a:t>
            </a:r>
            <a:r>
              <a:rPr lang="en-US" b="1" dirty="0" smtClean="0"/>
              <a:t> near to Al-</a:t>
            </a:r>
            <a:r>
              <a:rPr lang="en-US" b="1" dirty="0" err="1" smtClean="0"/>
              <a:t>Jnaid</a:t>
            </a:r>
            <a:r>
              <a:rPr lang="en-US" b="1" dirty="0" smtClean="0"/>
              <a:t> Prison Nablus-Palestine</a:t>
            </a:r>
            <a:r>
              <a:rPr lang="en-US" b="1" dirty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90168" y="623576"/>
            <a:ext cx="5543933" cy="2971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3712" y="509601"/>
            <a:ext cx="519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In A Winter day:</a:t>
            </a:r>
            <a:endParaRPr lang="ar-SA" sz="2400" dirty="0">
              <a:solidFill>
                <a:prstClr val="black"/>
              </a:solidFill>
              <a:latin typeface="Raleway" panose="020B0604020202020204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303712" y="107140"/>
            <a:ext cx="47149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Solar Analysis</a:t>
            </a:r>
            <a:endParaRPr lang="ar-SA" sz="27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604020202020204" charset="0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B4C30F53-7248-4F1D-A587-0B6EEB78855A}"/>
              </a:ext>
            </a:extLst>
          </p:cNvPr>
          <p:cNvSpPr/>
          <p:nvPr/>
        </p:nvSpPr>
        <p:spPr>
          <a:xfrm>
            <a:off x="499730" y="4600319"/>
            <a:ext cx="36552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/>
              <a:t>Building Shadow at 8:00 am on 21th January</a:t>
            </a:r>
            <a:endParaRPr lang="ar-SA" sz="1000" dirty="0">
              <a:solidFill>
                <a:prstClr val="black"/>
              </a:solidFill>
            </a:endParaRPr>
          </a:p>
        </p:txBody>
      </p:sp>
      <p:sp>
        <p:nvSpPr>
          <p:cNvPr id="17" name="Rectangle 5">
            <a:extLst>
              <a:ext uri="{FF2B5EF4-FFF2-40B4-BE49-F238E27FC236}">
                <a16:creationId xmlns="" xmlns:a16="http://schemas.microsoft.com/office/drawing/2014/main" id="{9ED03075-7FB3-4510-A1C0-CC7D0BEA4C3E}"/>
              </a:ext>
            </a:extLst>
          </p:cNvPr>
          <p:cNvSpPr/>
          <p:nvPr/>
        </p:nvSpPr>
        <p:spPr>
          <a:xfrm>
            <a:off x="5113850" y="4600320"/>
            <a:ext cx="33718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/>
              <a:t>Building Shadow at 12:00 pm on 21th January</a:t>
            </a:r>
            <a:endParaRPr lang="ar-SA" sz="1000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8" y="1202491"/>
            <a:ext cx="4235414" cy="334540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244" y="1187198"/>
            <a:ext cx="4657061" cy="336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529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3712" y="589346"/>
            <a:ext cx="519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Daylight factor &amp; Shading:</a:t>
            </a:r>
            <a:endParaRPr lang="ar-SA" sz="2400" dirty="0">
              <a:solidFill>
                <a:prstClr val="black"/>
              </a:solidFill>
              <a:latin typeface="Raleway" panose="020B0604020202020204" charset="0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303712" y="107140"/>
            <a:ext cx="47149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Solar Analysis</a:t>
            </a:r>
            <a:endParaRPr lang="ar-SA" sz="27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604020202020204" charset="0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B4C30F53-7248-4F1D-A587-0B6EEB78855A}"/>
              </a:ext>
            </a:extLst>
          </p:cNvPr>
          <p:cNvSpPr/>
          <p:nvPr/>
        </p:nvSpPr>
        <p:spPr>
          <a:xfrm>
            <a:off x="388546" y="4730125"/>
            <a:ext cx="337185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/>
              <a:t>Daylight Factor exceeds limit</a:t>
            </a:r>
            <a:endParaRPr lang="ar-SA" sz="800" dirty="0">
              <a:solidFill>
                <a:prstClr val="black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E269B0C-AE12-4536-ACBD-C38F22567CB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28" t="26755" r="22770"/>
          <a:stretch/>
        </p:blipFill>
        <p:spPr>
          <a:xfrm>
            <a:off x="4146699" y="1051011"/>
            <a:ext cx="797442" cy="34956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Arrow: Right 1">
            <a:extLst>
              <a:ext uri="{FF2B5EF4-FFF2-40B4-BE49-F238E27FC236}">
                <a16:creationId xmlns="" xmlns:a16="http://schemas.microsoft.com/office/drawing/2014/main" id="{D21E0FDA-392A-42AE-B703-C9490510A0E1}"/>
              </a:ext>
            </a:extLst>
          </p:cNvPr>
          <p:cNvSpPr/>
          <p:nvPr/>
        </p:nvSpPr>
        <p:spPr>
          <a:xfrm>
            <a:off x="3249060" y="2702613"/>
            <a:ext cx="639901" cy="327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00C8761B-59FB-41C6-8D36-E5E7FFBA3C54}"/>
              </a:ext>
            </a:extLst>
          </p:cNvPr>
          <p:cNvSpPr/>
          <p:nvPr/>
        </p:nvSpPr>
        <p:spPr>
          <a:xfrm>
            <a:off x="2914757" y="4730125"/>
            <a:ext cx="337185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/>
              <a:t>Louvers or steel covering </a:t>
            </a:r>
            <a:endParaRPr lang="ar-SA" sz="800" dirty="0">
              <a:solidFill>
                <a:prstClr val="black"/>
              </a:solidFill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607B4501-DA66-4560-A026-B545CD9F67A4}"/>
              </a:ext>
            </a:extLst>
          </p:cNvPr>
          <p:cNvSpPr/>
          <p:nvPr/>
        </p:nvSpPr>
        <p:spPr>
          <a:xfrm>
            <a:off x="5466849" y="2702613"/>
            <a:ext cx="639901" cy="327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5734653" y="1467102"/>
            <a:ext cx="3591126" cy="28469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r="10830" b="18070"/>
          <a:stretch/>
        </p:blipFill>
        <p:spPr>
          <a:xfrm rot="5400000">
            <a:off x="120111" y="1738975"/>
            <a:ext cx="3718077" cy="234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26102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3712" y="589346"/>
            <a:ext cx="519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Heating and cooling calculations: </a:t>
            </a:r>
            <a:endParaRPr lang="ar-SA" sz="2400" dirty="0">
              <a:solidFill>
                <a:prstClr val="black"/>
              </a:solidFill>
              <a:latin typeface="Raleway" panose="020B060402020202020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293849"/>
              </p:ext>
            </p:extLst>
          </p:nvPr>
        </p:nvGraphicFramePr>
        <p:xfrm>
          <a:off x="664420" y="1533217"/>
          <a:ext cx="4331970" cy="182388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4628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45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34560">
                  <a:extLst>
                    <a:ext uri="{9D8B030D-6E8A-4147-A177-3AD203B41FA5}">
                      <a16:colId xmlns="" xmlns:a16="http://schemas.microsoft.com/office/drawing/2014/main" val="2203213363"/>
                    </a:ext>
                  </a:extLst>
                </a:gridCol>
              </a:tblGrid>
              <a:tr h="472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Part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Times New Roman" pitchFamily="18" charset="0"/>
                          <a:cs typeface="Times New Roman" pitchFamily="18" charset="0"/>
                        </a:rPr>
                        <a:t>U value before (W/m².K)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Times New Roman" pitchFamily="18" charset="0"/>
                          <a:cs typeface="Times New Roman" pitchFamily="18" charset="0"/>
                        </a:rPr>
                        <a:t>U value after (W/m².K)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Times New Roman" pitchFamily="18" charset="0"/>
                          <a:cs typeface="Times New Roman" pitchFamily="18" charset="0"/>
                        </a:rPr>
                        <a:t>External walls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1.16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0.52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Times New Roman" pitchFamily="18" charset="0"/>
                          <a:cs typeface="Times New Roman" pitchFamily="18" charset="0"/>
                        </a:rPr>
                        <a:t>Roof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1.7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0.491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2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>
                          <a:latin typeface="Times New Roman" pitchFamily="18" charset="0"/>
                          <a:cs typeface="Times New Roman" pitchFamily="18" charset="0"/>
                        </a:rPr>
                        <a:t>Window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1.96</a:t>
                      </a:r>
                      <a:endParaRPr lang="en-US" sz="15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5"/>
          <p:cNvSpPr/>
          <p:nvPr/>
        </p:nvSpPr>
        <p:spPr>
          <a:xfrm>
            <a:off x="1357290" y="1017974"/>
            <a:ext cx="3371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U-value Improvements: </a:t>
            </a:r>
            <a:endParaRPr lang="ar-SA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1303712" y="107140"/>
            <a:ext cx="47149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Environmental design: </a:t>
            </a:r>
            <a:endParaRPr lang="ar-SA" sz="27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6C56275-7823-4759-9594-7944A0545B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730" y="1154572"/>
            <a:ext cx="3371850" cy="1729271"/>
          </a:xfrm>
          <a:prstGeom prst="rect">
            <a:avLst/>
          </a:prstGeom>
        </p:spPr>
      </p:pic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F7ECAF4D-8608-4277-B681-4C60D1336EAB}"/>
              </a:ext>
            </a:extLst>
          </p:cNvPr>
          <p:cNvSpPr/>
          <p:nvPr/>
        </p:nvSpPr>
        <p:spPr>
          <a:xfrm>
            <a:off x="4994994" y="2879526"/>
            <a:ext cx="33718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wall section</a:t>
            </a:r>
            <a:endParaRPr lang="ar-SA" sz="1000" dirty="0">
              <a:solidFill>
                <a:prstClr val="black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882CBEA-A6F2-4C67-9C93-B382DE88FEB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730" y="3352419"/>
            <a:ext cx="3541193" cy="16018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0F02824D-98DD-4124-9470-094DD29FC67C}"/>
              </a:ext>
            </a:extLst>
          </p:cNvPr>
          <p:cNvSpPr/>
          <p:nvPr/>
        </p:nvSpPr>
        <p:spPr>
          <a:xfrm>
            <a:off x="5107730" y="4914726"/>
            <a:ext cx="33718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Roof Section</a:t>
            </a:r>
            <a:endParaRPr lang="ar-SA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111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57300" y="114300"/>
            <a:ext cx="47434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1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Heating and Cooling Load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42AAFB17-4D9E-49AB-8E8B-9F0D4C6CBB0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90" y="3908417"/>
            <a:ext cx="6933203" cy="9940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376880E-4115-40A5-8273-FF7C0B89D468}"/>
              </a:ext>
            </a:extLst>
          </p:cNvPr>
          <p:cNvSpPr/>
          <p:nvPr/>
        </p:nvSpPr>
        <p:spPr>
          <a:xfrm>
            <a:off x="750094" y="1349772"/>
            <a:ext cx="474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b="1" i="1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Total Heating Capacity </a:t>
            </a:r>
            <a:r>
              <a:rPr lang="en-US" sz="18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= 111 </a:t>
            </a:r>
            <a:r>
              <a:rPr lang="en-US" sz="18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kW </a:t>
            </a:r>
            <a:endParaRPr lang="en-US" sz="1800" b="1" i="1" dirty="0">
              <a:solidFill>
                <a:prstClr val="black"/>
              </a:solidFill>
              <a:latin typeface="Raleway" panose="020B0604020202020204" charset="0"/>
              <a:cs typeface="Times New Roman" pitchFamily="18" charset="0"/>
            </a:endParaRPr>
          </a:p>
          <a:p>
            <a:pPr lvl="0"/>
            <a:r>
              <a:rPr lang="en-US" sz="1800" b="1" i="1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Total Cooling Capacity = </a:t>
            </a:r>
            <a:r>
              <a:rPr lang="en-US" sz="1800" b="1" i="1" dirty="0" smtClean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125 kW</a:t>
            </a:r>
            <a:endParaRPr lang="en-US" sz="1800" b="1" i="1" dirty="0">
              <a:solidFill>
                <a:prstClr val="black"/>
              </a:solidFill>
              <a:latin typeface="Raleway" panose="020B0604020202020204" charset="0"/>
              <a:cs typeface="Times New Roman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540" y="474995"/>
            <a:ext cx="4322134" cy="34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499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57300" y="114300"/>
            <a:ext cx="47434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1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Thermal Comfort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="" xmlns:a16="http://schemas.microsoft.com/office/drawing/2014/main" id="{6E3DC463-7895-4666-BA10-0AA0CF5CCEA0}"/>
              </a:ext>
            </a:extLst>
          </p:cNvPr>
          <p:cNvSpPr/>
          <p:nvPr/>
        </p:nvSpPr>
        <p:spPr>
          <a:xfrm>
            <a:off x="2103670" y="4805900"/>
            <a:ext cx="50004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0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PMV Set</a:t>
            </a:r>
            <a:endParaRPr lang="ar-SA" sz="1000" dirty="0">
              <a:solidFill>
                <a:srgbClr val="7030A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7" y="618122"/>
            <a:ext cx="8803921" cy="41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749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57300" y="114300"/>
            <a:ext cx="47434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100" dirty="0">
                <a:solidFill>
                  <a:prstClr val="black"/>
                </a:solidFill>
                <a:latin typeface="Raleway" panose="020B0604020202020204" charset="0"/>
                <a:cs typeface="Times New Roman" pitchFamily="18" charset="0"/>
              </a:rPr>
              <a:t>Energy Consumption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="" xmlns:a16="http://schemas.microsoft.com/office/drawing/2014/main" id="{846512A6-B37B-4E76-A9A3-D44763A26797}"/>
              </a:ext>
            </a:extLst>
          </p:cNvPr>
          <p:cNvSpPr/>
          <p:nvPr/>
        </p:nvSpPr>
        <p:spPr>
          <a:xfrm>
            <a:off x="-389658" y="2589481"/>
            <a:ext cx="500045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1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Total site energy =1</a:t>
            </a:r>
            <a:r>
              <a:rPr lang="en-US" sz="11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50 Kwh/ </a:t>
            </a:r>
            <a:r>
              <a:rPr lang="en-US" sz="11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m2</a:t>
            </a:r>
            <a:endParaRPr lang="ar-SA" sz="11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859910"/>
            <a:ext cx="6994483" cy="172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41499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Classroom: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3D2882C-4931-47EA-BA42-4A7353D7F07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73" y="1492619"/>
            <a:ext cx="3062177" cy="24899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ounded Rectangle 10">
            <a:extLst>
              <a:ext uri="{FF2B5EF4-FFF2-40B4-BE49-F238E27FC236}">
                <a16:creationId xmlns="" xmlns:a16="http://schemas.microsoft.com/office/drawing/2014/main" id="{D71A7BD3-DC21-4A21-BEF1-88F4DCCFEF7C}"/>
              </a:ext>
            </a:extLst>
          </p:cNvPr>
          <p:cNvSpPr/>
          <p:nvPr/>
        </p:nvSpPr>
        <p:spPr>
          <a:xfrm>
            <a:off x="4486938" y="1908961"/>
            <a:ext cx="2775098" cy="242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Hz=1.84 s  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="" xmlns:a16="http://schemas.microsoft.com/office/drawing/2014/main" id="{2731400E-B6FE-49F2-B597-0A2B0A832C4F}"/>
              </a:ext>
            </a:extLst>
          </p:cNvPr>
          <p:cNvSpPr/>
          <p:nvPr/>
        </p:nvSpPr>
        <p:spPr>
          <a:xfrm>
            <a:off x="4486938" y="2167498"/>
            <a:ext cx="2775098" cy="2423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1000 Hz=1.90 s  </a:t>
            </a:r>
          </a:p>
        </p:txBody>
      </p:sp>
      <p:sp>
        <p:nvSpPr>
          <p:cNvPr id="9" name="مستطيل 4">
            <a:extLst>
              <a:ext uri="{FF2B5EF4-FFF2-40B4-BE49-F238E27FC236}">
                <a16:creationId xmlns="" xmlns:a16="http://schemas.microsoft.com/office/drawing/2014/main" id="{1093F8CA-8D2B-44B2-9376-2C9C438B1975}"/>
              </a:ext>
            </a:extLst>
          </p:cNvPr>
          <p:cNvSpPr/>
          <p:nvPr/>
        </p:nvSpPr>
        <p:spPr>
          <a:xfrm>
            <a:off x="4486938" y="1493463"/>
            <a:ext cx="328327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Before(empty space) 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0" name="Rounded Rectangle 10">
            <a:extLst>
              <a:ext uri="{FF2B5EF4-FFF2-40B4-BE49-F238E27FC236}">
                <a16:creationId xmlns="" xmlns:a16="http://schemas.microsoft.com/office/drawing/2014/main" id="{996D2BC4-40F2-418F-99C4-6960A0B90DCB}"/>
              </a:ext>
            </a:extLst>
          </p:cNvPr>
          <p:cNvSpPr/>
          <p:nvPr/>
        </p:nvSpPr>
        <p:spPr>
          <a:xfrm>
            <a:off x="4486938" y="3449794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Hz=0.70 s 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87205CDF-7E4E-4A9F-AFBB-6A65A7827C21}"/>
              </a:ext>
            </a:extLst>
          </p:cNvPr>
          <p:cNvSpPr/>
          <p:nvPr/>
        </p:nvSpPr>
        <p:spPr>
          <a:xfrm>
            <a:off x="4486937" y="374021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1000 Hz=0.61 s  </a:t>
            </a:r>
          </a:p>
        </p:txBody>
      </p:sp>
      <p:sp>
        <p:nvSpPr>
          <p:cNvPr id="12" name="مستطيل 4">
            <a:extLst>
              <a:ext uri="{FF2B5EF4-FFF2-40B4-BE49-F238E27FC236}">
                <a16:creationId xmlns="" xmlns:a16="http://schemas.microsoft.com/office/drawing/2014/main" id="{CD3C7BA2-BA0B-48B6-9294-CCA3DC61522E}"/>
              </a:ext>
            </a:extLst>
          </p:cNvPr>
          <p:cNvSpPr/>
          <p:nvPr/>
        </p:nvSpPr>
        <p:spPr>
          <a:xfrm>
            <a:off x="4411645" y="2969941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After(empty space):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="" xmlns:a16="http://schemas.microsoft.com/office/drawing/2014/main" id="{A7BB0B62-F061-46A8-9879-1A0D38B9C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0201" y="1127174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</a:t>
            </a:r>
            <a:r>
              <a:rPr kumimoji="0" lang="en-US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range for Classrooms= (0.6-0.8</a:t>
            </a: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sec 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0">
            <a:extLst>
              <a:ext uri="{FF2B5EF4-FFF2-40B4-BE49-F238E27FC236}">
                <a16:creationId xmlns="" xmlns:a16="http://schemas.microsoft.com/office/drawing/2014/main" id="{CEEF5766-B7BD-4680-A46F-4354B1BDC709}"/>
              </a:ext>
            </a:extLst>
          </p:cNvPr>
          <p:cNvSpPr/>
          <p:nvPr/>
        </p:nvSpPr>
        <p:spPr>
          <a:xfrm>
            <a:off x="4486937" y="2426036"/>
            <a:ext cx="2775098" cy="242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Hz=1.28 s  </a:t>
            </a:r>
          </a:p>
        </p:txBody>
      </p:sp>
      <p:sp>
        <p:nvSpPr>
          <p:cNvPr id="16" name="Rounded Rectangle 10">
            <a:extLst>
              <a:ext uri="{FF2B5EF4-FFF2-40B4-BE49-F238E27FC236}">
                <a16:creationId xmlns="" xmlns:a16="http://schemas.microsoft.com/office/drawing/2014/main" id="{48C94984-E18A-460A-9BBE-D5444E39FE2D}"/>
              </a:ext>
            </a:extLst>
          </p:cNvPr>
          <p:cNvSpPr/>
          <p:nvPr/>
        </p:nvSpPr>
        <p:spPr>
          <a:xfrm>
            <a:off x="4486938" y="2676420"/>
            <a:ext cx="2775097" cy="242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Hz=1.37 s  </a:t>
            </a:r>
          </a:p>
        </p:txBody>
      </p:sp>
      <p:sp>
        <p:nvSpPr>
          <p:cNvPr id="17" name="Rounded Rectangle 10">
            <a:extLst>
              <a:ext uri="{FF2B5EF4-FFF2-40B4-BE49-F238E27FC236}">
                <a16:creationId xmlns="" xmlns:a16="http://schemas.microsoft.com/office/drawing/2014/main" id="{F7FF6490-6FE8-476C-BC1A-60AAD059D894}"/>
              </a:ext>
            </a:extLst>
          </p:cNvPr>
          <p:cNvSpPr/>
          <p:nvPr/>
        </p:nvSpPr>
        <p:spPr>
          <a:xfrm>
            <a:off x="4486937" y="402452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Hz=0.60 s  </a:t>
            </a:r>
          </a:p>
        </p:txBody>
      </p:sp>
      <p:sp>
        <p:nvSpPr>
          <p:cNvPr id="18" name="Rounded Rectangle 10">
            <a:extLst>
              <a:ext uri="{FF2B5EF4-FFF2-40B4-BE49-F238E27FC236}">
                <a16:creationId xmlns="" xmlns:a16="http://schemas.microsoft.com/office/drawing/2014/main" id="{3652F496-3FD6-47E7-A24A-DCDE64488E81}"/>
              </a:ext>
            </a:extLst>
          </p:cNvPr>
          <p:cNvSpPr/>
          <p:nvPr/>
        </p:nvSpPr>
        <p:spPr>
          <a:xfrm>
            <a:off x="4486937" y="4308838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Hz=0.64 s  </a:t>
            </a:r>
          </a:p>
        </p:txBody>
      </p:sp>
    </p:spTree>
    <p:extLst>
      <p:ext uri="{BB962C8B-B14F-4D97-AF65-F5344CB8AC3E}">
        <p14:creationId xmlns:p14="http://schemas.microsoft.com/office/powerpoint/2010/main" val="388681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41499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Library: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53FB710-9E51-4B93-A664-9ED017A9517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59" y="1492619"/>
            <a:ext cx="3926840" cy="266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3A0B5186-0C46-4D3B-967B-9ABD1AE0E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8852" y="1114637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</a:t>
            </a:r>
            <a:r>
              <a:rPr kumimoji="0" lang="en-US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range for Libraries = (0.55-0.95</a:t>
            </a: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sec 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0">
            <a:extLst>
              <a:ext uri="{FF2B5EF4-FFF2-40B4-BE49-F238E27FC236}">
                <a16:creationId xmlns="" xmlns:a16="http://schemas.microsoft.com/office/drawing/2014/main" id="{1F4ED3CC-E193-4250-94C7-E7AFCCD5F472}"/>
              </a:ext>
            </a:extLst>
          </p:cNvPr>
          <p:cNvSpPr/>
          <p:nvPr/>
        </p:nvSpPr>
        <p:spPr>
          <a:xfrm>
            <a:off x="5004730" y="2329416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Hz=0.59 s  </a:t>
            </a:r>
          </a:p>
        </p:txBody>
      </p:sp>
      <p:sp>
        <p:nvSpPr>
          <p:cNvPr id="17" name="Rounded Rectangle 10">
            <a:extLst>
              <a:ext uri="{FF2B5EF4-FFF2-40B4-BE49-F238E27FC236}">
                <a16:creationId xmlns="" xmlns:a16="http://schemas.microsoft.com/office/drawing/2014/main" id="{E2EE79A1-07EB-4DC1-8170-8A37D745D537}"/>
              </a:ext>
            </a:extLst>
          </p:cNvPr>
          <p:cNvSpPr/>
          <p:nvPr/>
        </p:nvSpPr>
        <p:spPr>
          <a:xfrm>
            <a:off x="5004730" y="270495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Hz=0.69 s  </a:t>
            </a:r>
          </a:p>
        </p:txBody>
      </p:sp>
      <p:sp>
        <p:nvSpPr>
          <p:cNvPr id="18" name="Rounded Rectangle 10">
            <a:extLst>
              <a:ext uri="{FF2B5EF4-FFF2-40B4-BE49-F238E27FC236}">
                <a16:creationId xmlns="" xmlns:a16="http://schemas.microsoft.com/office/drawing/2014/main" id="{CC48BBE6-6750-4040-8337-2B7865945AAA}"/>
              </a:ext>
            </a:extLst>
          </p:cNvPr>
          <p:cNvSpPr/>
          <p:nvPr/>
        </p:nvSpPr>
        <p:spPr>
          <a:xfrm>
            <a:off x="5004730" y="3080488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1000 Hz=0.63 s  </a:t>
            </a:r>
          </a:p>
        </p:txBody>
      </p:sp>
      <p:sp>
        <p:nvSpPr>
          <p:cNvPr id="19" name="Rounded Rectangle 10">
            <a:extLst>
              <a:ext uri="{FF2B5EF4-FFF2-40B4-BE49-F238E27FC236}">
                <a16:creationId xmlns="" xmlns:a16="http://schemas.microsoft.com/office/drawing/2014/main" id="{5674B247-4A94-4D62-AB04-18A28006B0F1}"/>
              </a:ext>
            </a:extLst>
          </p:cNvPr>
          <p:cNvSpPr/>
          <p:nvPr/>
        </p:nvSpPr>
        <p:spPr>
          <a:xfrm>
            <a:off x="5004730" y="1953880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Hz=0.65 s  </a:t>
            </a:r>
          </a:p>
        </p:txBody>
      </p:sp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E4912BAA-10C9-426A-91B7-91F40BAEB8F8}"/>
              </a:ext>
            </a:extLst>
          </p:cNvPr>
          <p:cNvSpPr/>
          <p:nvPr/>
        </p:nvSpPr>
        <p:spPr>
          <a:xfrm>
            <a:off x="5004730" y="3456024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2000 Hz=0.60 s  </a:t>
            </a:r>
          </a:p>
        </p:txBody>
      </p:sp>
      <p:sp>
        <p:nvSpPr>
          <p:cNvPr id="21" name="مستطيل 4">
            <a:extLst>
              <a:ext uri="{FF2B5EF4-FFF2-40B4-BE49-F238E27FC236}">
                <a16:creationId xmlns="" xmlns:a16="http://schemas.microsoft.com/office/drawing/2014/main" id="{29008534-1CD4-4FB3-B623-05812E811597}"/>
              </a:ext>
            </a:extLst>
          </p:cNvPr>
          <p:cNvSpPr/>
          <p:nvPr/>
        </p:nvSpPr>
        <p:spPr>
          <a:xfrm>
            <a:off x="4861190" y="1429105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Case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(empty space)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29143E51-2A67-45BA-A28E-3751E9731FC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0" b="59389"/>
          <a:stretch/>
        </p:blipFill>
        <p:spPr bwMode="auto">
          <a:xfrm>
            <a:off x="5004730" y="3854207"/>
            <a:ext cx="2246630" cy="61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208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41499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(RT60)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Auditorium: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3A0B5186-0C46-4D3B-967B-9ABD1AE0E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461" y="1115593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Acceptable</a:t>
            </a:r>
            <a:r>
              <a:rPr kumimoji="0" lang="en-US" sz="1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range for Auditoriums= (0.80-1.20</a:t>
            </a:r>
            <a:r>
              <a:rPr kumimoji="0" 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sec 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0">
            <a:extLst>
              <a:ext uri="{FF2B5EF4-FFF2-40B4-BE49-F238E27FC236}">
                <a16:creationId xmlns="" xmlns:a16="http://schemas.microsoft.com/office/drawing/2014/main" id="{1F4ED3CC-E193-4250-94C7-E7AFCCD5F472}"/>
              </a:ext>
            </a:extLst>
          </p:cNvPr>
          <p:cNvSpPr/>
          <p:nvPr/>
        </p:nvSpPr>
        <p:spPr>
          <a:xfrm>
            <a:off x="5498278" y="222802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250 Hz=0.89 s  </a:t>
            </a:r>
          </a:p>
        </p:txBody>
      </p:sp>
      <p:sp>
        <p:nvSpPr>
          <p:cNvPr id="17" name="Rounded Rectangle 10">
            <a:extLst>
              <a:ext uri="{FF2B5EF4-FFF2-40B4-BE49-F238E27FC236}">
                <a16:creationId xmlns="" xmlns:a16="http://schemas.microsoft.com/office/drawing/2014/main" id="{E2EE79A1-07EB-4DC1-8170-8A37D745D537}"/>
              </a:ext>
            </a:extLst>
          </p:cNvPr>
          <p:cNvSpPr/>
          <p:nvPr/>
        </p:nvSpPr>
        <p:spPr>
          <a:xfrm>
            <a:off x="5491918" y="262940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500 Hz=0.93 s  </a:t>
            </a:r>
          </a:p>
        </p:txBody>
      </p:sp>
      <p:sp>
        <p:nvSpPr>
          <p:cNvPr id="18" name="Rounded Rectangle 10">
            <a:extLst>
              <a:ext uri="{FF2B5EF4-FFF2-40B4-BE49-F238E27FC236}">
                <a16:creationId xmlns="" xmlns:a16="http://schemas.microsoft.com/office/drawing/2014/main" id="{CC48BBE6-6750-4040-8337-2B7865945AAA}"/>
              </a:ext>
            </a:extLst>
          </p:cNvPr>
          <p:cNvSpPr/>
          <p:nvPr/>
        </p:nvSpPr>
        <p:spPr>
          <a:xfrm>
            <a:off x="5491918" y="304138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1000 Hz=0.80 s  </a:t>
            </a:r>
          </a:p>
        </p:txBody>
      </p:sp>
      <p:sp>
        <p:nvSpPr>
          <p:cNvPr id="19" name="Rounded Rectangle 10">
            <a:extLst>
              <a:ext uri="{FF2B5EF4-FFF2-40B4-BE49-F238E27FC236}">
                <a16:creationId xmlns="" xmlns:a16="http://schemas.microsoft.com/office/drawing/2014/main" id="{5674B247-4A94-4D62-AB04-18A28006B0F1}"/>
              </a:ext>
            </a:extLst>
          </p:cNvPr>
          <p:cNvSpPr/>
          <p:nvPr/>
        </p:nvSpPr>
        <p:spPr>
          <a:xfrm>
            <a:off x="5491918" y="1881895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125 Hz=1.0 s  </a:t>
            </a:r>
          </a:p>
        </p:txBody>
      </p:sp>
      <p:sp>
        <p:nvSpPr>
          <p:cNvPr id="20" name="Rounded Rectangle 10">
            <a:extLst>
              <a:ext uri="{FF2B5EF4-FFF2-40B4-BE49-F238E27FC236}">
                <a16:creationId xmlns="" xmlns:a16="http://schemas.microsoft.com/office/drawing/2014/main" id="{E4912BAA-10C9-426A-91B7-91F40BAEB8F8}"/>
              </a:ext>
            </a:extLst>
          </p:cNvPr>
          <p:cNvSpPr/>
          <p:nvPr/>
        </p:nvSpPr>
        <p:spPr>
          <a:xfrm>
            <a:off x="5491918" y="345336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2000 Hz=0.68 s  </a:t>
            </a:r>
          </a:p>
        </p:txBody>
      </p:sp>
      <p:sp>
        <p:nvSpPr>
          <p:cNvPr id="21" name="مستطيل 4">
            <a:extLst>
              <a:ext uri="{FF2B5EF4-FFF2-40B4-BE49-F238E27FC236}">
                <a16:creationId xmlns="" xmlns:a16="http://schemas.microsoft.com/office/drawing/2014/main" id="{29008534-1CD4-4FB3-B623-05812E811597}"/>
              </a:ext>
            </a:extLst>
          </p:cNvPr>
          <p:cNvSpPr/>
          <p:nvPr/>
        </p:nvSpPr>
        <p:spPr>
          <a:xfrm>
            <a:off x="5354738" y="1400286"/>
            <a:ext cx="30621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Case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(empty space)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10D40F7-F575-49FB-8C64-0B7340A9660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11" y="1531091"/>
            <a:ext cx="1700099" cy="143118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A7AED7A3-37D4-4358-9685-AF3E54C8807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84" y="1776217"/>
            <a:ext cx="2800562" cy="2077963"/>
          </a:xfrm>
          <a:prstGeom prst="rect">
            <a:avLst/>
          </a:prstGeom>
        </p:spPr>
      </p:pic>
      <p:sp>
        <p:nvSpPr>
          <p:cNvPr id="26" name="Rounded Rectangle 10">
            <a:extLst>
              <a:ext uri="{FF2B5EF4-FFF2-40B4-BE49-F238E27FC236}">
                <a16:creationId xmlns="" xmlns:a16="http://schemas.microsoft.com/office/drawing/2014/main" id="{9303FC2F-B44C-4546-B287-C1FBE443D764}"/>
              </a:ext>
            </a:extLst>
          </p:cNvPr>
          <p:cNvSpPr/>
          <p:nvPr/>
        </p:nvSpPr>
        <p:spPr>
          <a:xfrm>
            <a:off x="5498278" y="3861882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4000 Hz=0.56 s  </a:t>
            </a:r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E6D508E8-C93D-4E3B-803B-F71D79070901}"/>
              </a:ext>
            </a:extLst>
          </p:cNvPr>
          <p:cNvSpPr/>
          <p:nvPr/>
        </p:nvSpPr>
        <p:spPr>
          <a:xfrm>
            <a:off x="5498278" y="4224584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RT60 at 8000 Hz=0.57 s  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="" xmlns:a16="http://schemas.microsoft.com/office/drawing/2014/main" id="{D329B15B-4F8A-4B4D-8913-AA9617066F3F}"/>
              </a:ext>
            </a:extLst>
          </p:cNvPr>
          <p:cNvSpPr/>
          <p:nvPr/>
        </p:nvSpPr>
        <p:spPr>
          <a:xfrm>
            <a:off x="1152525" y="3852418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Statistical Reverberation time curves</a:t>
            </a:r>
            <a:endParaRPr lang="ar-SA" sz="800" dirty="0">
              <a:solidFill>
                <a:srgbClr val="FF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941FE5C1-046B-4D9A-A431-49A61E3B2FF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14" y="3035734"/>
            <a:ext cx="1700098" cy="142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6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21621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Classrooms: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3A0B5186-0C46-4D3B-967B-9ABD1AE0E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461" y="1115593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STC shall be &gt;40 dB to avoid unwanted noise in space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A87695C8-6A60-4F27-9EDF-F0FBABF89F3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531091"/>
            <a:ext cx="4207366" cy="2756646"/>
          </a:xfrm>
          <a:prstGeom prst="rect">
            <a:avLst/>
          </a:prstGeom>
        </p:spPr>
      </p:pic>
      <p:sp>
        <p:nvSpPr>
          <p:cNvPr id="25" name="Rounded Rectangle 10">
            <a:extLst>
              <a:ext uri="{FF2B5EF4-FFF2-40B4-BE49-F238E27FC236}">
                <a16:creationId xmlns="" xmlns:a16="http://schemas.microsoft.com/office/drawing/2014/main" id="{43411549-0C13-4B34-B635-1CC34D52C3B1}"/>
              </a:ext>
            </a:extLst>
          </p:cNvPr>
          <p:cNvSpPr/>
          <p:nvPr/>
        </p:nvSpPr>
        <p:spPr>
          <a:xfrm>
            <a:off x="5246626" y="3950963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STC =45 dB 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AF2E8D2F-B6B7-40E9-8987-A40681D5211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076" y="1607290"/>
            <a:ext cx="1316099" cy="22505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907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ctrTitle" idx="4294967295"/>
          </p:nvPr>
        </p:nvSpPr>
        <p:spPr>
          <a:xfrm>
            <a:off x="728663" y="581025"/>
            <a:ext cx="3336925" cy="1749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Site And Location</a:t>
            </a:r>
            <a:endParaRPr sz="2800" dirty="0"/>
          </a:p>
        </p:txBody>
      </p:sp>
      <p:sp>
        <p:nvSpPr>
          <p:cNvPr id="95" name="Shape 95"/>
          <p:cNvSpPr txBox="1">
            <a:spLocks noGrp="1"/>
          </p:cNvSpPr>
          <p:nvPr>
            <p:ph type="subTitle" idx="4294967295"/>
          </p:nvPr>
        </p:nvSpPr>
        <p:spPr>
          <a:xfrm>
            <a:off x="923925" y="1325563"/>
            <a:ext cx="4065588" cy="784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>
                <a:latin typeface="Raleway" panose="020B0604020202020204" charset="0"/>
              </a:rPr>
              <a:t>-Site has a total area of </a:t>
            </a:r>
            <a:r>
              <a:rPr lang="en-US" b="1" dirty="0" smtClean="0">
                <a:solidFill>
                  <a:srgbClr val="FF0000"/>
                </a:solidFill>
                <a:latin typeface="Raleway" panose="020B0604020202020204" charset="0"/>
              </a:rPr>
              <a:t>760 </a:t>
            </a:r>
            <a:r>
              <a:rPr lang="en-US" b="1" dirty="0">
                <a:solidFill>
                  <a:srgbClr val="FF0000"/>
                </a:solidFill>
                <a:latin typeface="Raleway" panose="020B0604020202020204" charset="0"/>
              </a:rPr>
              <a:t>m</a:t>
            </a:r>
            <a:r>
              <a:rPr lang="en-US" b="1" baseline="30000" dirty="0">
                <a:solidFill>
                  <a:srgbClr val="FF0000"/>
                </a:solidFill>
                <a:latin typeface="Raleway" panose="020B0604020202020204" charset="0"/>
              </a:rPr>
              <a:t>2</a:t>
            </a:r>
            <a:r>
              <a:rPr lang="en-US" b="1" dirty="0">
                <a:latin typeface="Raleway" panose="020B0604020202020204" charset="0"/>
              </a:rPr>
              <a:t>.</a:t>
            </a:r>
          </a:p>
          <a:p>
            <a:r>
              <a:rPr lang="en-US" b="1" dirty="0">
                <a:latin typeface="Raleway" panose="020B0604020202020204" charset="0"/>
              </a:rPr>
              <a:t>-Serviceable main street width equals </a:t>
            </a:r>
            <a:r>
              <a:rPr lang="en-US" b="1" dirty="0" smtClean="0">
                <a:solidFill>
                  <a:srgbClr val="FF0000"/>
                </a:solidFill>
                <a:latin typeface="Raleway" panose="020B0604020202020204" charset="0"/>
              </a:rPr>
              <a:t>30m</a:t>
            </a:r>
            <a:r>
              <a:rPr lang="en-US" b="1" dirty="0">
                <a:latin typeface="Raleway" panose="020B0604020202020204" charset="0"/>
              </a:rPr>
              <a:t>.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985419" y="2219325"/>
            <a:ext cx="5044281" cy="236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21621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Library: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3A0B5186-0C46-4D3B-967B-9ABD1AE0E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461" y="1115593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STC shall equal from45-55 dB or higher to avoid unwanted noise in space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10">
            <a:extLst>
              <a:ext uri="{FF2B5EF4-FFF2-40B4-BE49-F238E27FC236}">
                <a16:creationId xmlns="" xmlns:a16="http://schemas.microsoft.com/office/drawing/2014/main" id="{43411549-0C13-4B34-B635-1CC34D52C3B1}"/>
              </a:ext>
            </a:extLst>
          </p:cNvPr>
          <p:cNvSpPr/>
          <p:nvPr/>
        </p:nvSpPr>
        <p:spPr>
          <a:xfrm>
            <a:off x="4872862" y="2693951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STC =45 dB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F80EC6B-41C2-433D-AB32-F5C71346B84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01" y="1531091"/>
            <a:ext cx="2373376" cy="29174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A23A3FB-04FD-4DAC-956A-2D5001AD93B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94" y="2225136"/>
            <a:ext cx="1238251" cy="22171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137AAD9-4DBB-4C01-8201-3416CC6EB73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" b="81439"/>
          <a:stretch/>
        </p:blipFill>
        <p:spPr>
          <a:xfrm>
            <a:off x="3600450" y="1489336"/>
            <a:ext cx="4762500" cy="4595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EDDB12DF-DE86-4AD6-ADE5-68A88EAD5D18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97"/>
          <a:stretch/>
        </p:blipFill>
        <p:spPr>
          <a:xfrm>
            <a:off x="3600450" y="1982801"/>
            <a:ext cx="4762500" cy="242335"/>
          </a:xfrm>
          <a:prstGeom prst="rect">
            <a:avLst/>
          </a:prstGeom>
        </p:spPr>
      </p:pic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48314DBC-A73F-4F9F-9651-9BF35576EBD4}"/>
              </a:ext>
            </a:extLst>
          </p:cNvPr>
          <p:cNvSpPr/>
          <p:nvPr/>
        </p:nvSpPr>
        <p:spPr>
          <a:xfrm>
            <a:off x="1419303" y="4402380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Wall layers</a:t>
            </a:r>
            <a:endParaRPr lang="ar-SA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4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421621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(STC)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53017" y="984788"/>
            <a:ext cx="208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Auditorium: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5" name="Rectangle 1">
            <a:extLst>
              <a:ext uri="{FF2B5EF4-FFF2-40B4-BE49-F238E27FC236}">
                <a16:creationId xmlns="" xmlns:a16="http://schemas.microsoft.com/office/drawing/2014/main" id="{3A0B5186-0C46-4D3B-967B-9ABD1AE0E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461" y="1115593"/>
            <a:ext cx="4207366" cy="2462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STC shall equal 50 dB or higher to avoid noise traveling to adjacent spaces.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10">
            <a:extLst>
              <a:ext uri="{FF2B5EF4-FFF2-40B4-BE49-F238E27FC236}">
                <a16:creationId xmlns="" xmlns:a16="http://schemas.microsoft.com/office/drawing/2014/main" id="{43411549-0C13-4B34-B635-1CC34D52C3B1}"/>
              </a:ext>
            </a:extLst>
          </p:cNvPr>
          <p:cNvSpPr/>
          <p:nvPr/>
        </p:nvSpPr>
        <p:spPr>
          <a:xfrm>
            <a:off x="4882387" y="3906740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STC =51 dB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7AB4507-053F-48CB-9333-7BAEAEDB90C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039" y="1504729"/>
            <a:ext cx="5504835" cy="211477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96E52ACB-BDEE-452A-A95D-0CF47210A665}"/>
              </a:ext>
            </a:extLst>
          </p:cNvPr>
          <p:cNvSpPr/>
          <p:nvPr/>
        </p:nvSpPr>
        <p:spPr>
          <a:xfrm>
            <a:off x="6505575" y="1492619"/>
            <a:ext cx="190500" cy="20697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9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53017" y="476957"/>
            <a:ext cx="396775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Acoustical analysis (IIC)</a:t>
            </a:r>
            <a:r>
              <a:rPr lang="en-US" sz="2700" dirty="0"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2700" dirty="0"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FF544E1-F7DC-4094-9EDD-F6B8662C7FB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49" y="1162050"/>
            <a:ext cx="2181225" cy="1085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CEEC224-7EDC-4DCE-99CB-10B9D469F5D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775" y="984788"/>
            <a:ext cx="3295650" cy="3444337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5A6470F0-1C85-4CD3-82EF-603C7347ACD3}"/>
              </a:ext>
            </a:extLst>
          </p:cNvPr>
          <p:cNvSpPr/>
          <p:nvPr/>
        </p:nvSpPr>
        <p:spPr>
          <a:xfrm>
            <a:off x="1171575" y="2895601"/>
            <a:ext cx="2775098" cy="2423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IIC =34 dB  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FAD6D74A-9CAC-4195-974B-CE30B41136B4}"/>
              </a:ext>
            </a:extLst>
          </p:cNvPr>
          <p:cNvSpPr/>
          <p:nvPr/>
        </p:nvSpPr>
        <p:spPr>
          <a:xfrm>
            <a:off x="-310673" y="2248584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Concrete Slab</a:t>
            </a:r>
            <a:endParaRPr lang="ar-SA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2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93128" y="544099"/>
            <a:ext cx="176394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Loudspeakers 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57290" y="964395"/>
            <a:ext cx="64829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Raleway" panose="020B0604020202020204" charset="0"/>
                <a:cs typeface="Times New Roman" pitchFamily="18" charset="0"/>
              </a:rPr>
              <a:t>For Corridors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EEF780B-BCC5-4B5A-B0BB-CC22048FA94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4" y="2571750"/>
            <a:ext cx="5418535" cy="1864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6759454-6256-458F-8D98-240CC35195B4}"/>
              </a:ext>
            </a:extLst>
          </p:cNvPr>
          <p:cNvSpPr/>
          <p:nvPr/>
        </p:nvSpPr>
        <p:spPr>
          <a:xfrm>
            <a:off x="1042543" y="4404995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Speakers Distribution</a:t>
            </a:r>
            <a:endParaRPr lang="ar-SA" sz="8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376FAED-983A-4223-80CF-64CCFD0C3AA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984" y="1534629"/>
            <a:ext cx="1401366" cy="12471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7DD1FC8-C88B-4AFF-A247-814F259AD047}"/>
              </a:ext>
            </a:extLst>
          </p:cNvPr>
          <p:cNvSpPr/>
          <p:nvPr/>
        </p:nvSpPr>
        <p:spPr>
          <a:xfrm>
            <a:off x="1256899" y="1380741"/>
            <a:ext cx="25394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PRO-180RPC In-ceiling speaker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4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93128" y="544099"/>
            <a:ext cx="176394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Loudspeakers 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57290" y="964395"/>
            <a:ext cx="64829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Raleway" panose="020B0604020202020204" charset="0"/>
                <a:cs typeface="Times New Roman" pitchFamily="18" charset="0"/>
              </a:rPr>
              <a:t>For Auditorium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6759454-6256-458F-8D98-240CC35195B4}"/>
              </a:ext>
            </a:extLst>
          </p:cNvPr>
          <p:cNvSpPr/>
          <p:nvPr/>
        </p:nvSpPr>
        <p:spPr>
          <a:xfrm>
            <a:off x="516597" y="4289657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Ecotect</a:t>
            </a:r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Model for Auditorium</a:t>
            </a:r>
            <a:endParaRPr lang="ar-SA" sz="800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7DD1FC8-C88B-4AFF-A247-814F259AD047}"/>
              </a:ext>
            </a:extLst>
          </p:cNvPr>
          <p:cNvSpPr/>
          <p:nvPr/>
        </p:nvSpPr>
        <p:spPr>
          <a:xfrm>
            <a:off x="1256899" y="1380741"/>
            <a:ext cx="40270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Ci3160RL-THX Ultra 2 certified in wall speakers.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098DD8D-346C-49C2-A769-F2FF4459EF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128" y="1797087"/>
            <a:ext cx="3521747" cy="24925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84D7691-69A3-4A75-B35E-D1E3BA1A22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208" y="1336709"/>
            <a:ext cx="1178733" cy="13426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43F8C1C-18FA-45F0-BEBD-F22CE0C1F33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63" y="2743918"/>
            <a:ext cx="1935987" cy="173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93128" y="544099"/>
            <a:ext cx="176394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Loudspeakers 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93128" y="876617"/>
            <a:ext cx="64829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Raleway" panose="020B0604020202020204" charset="0"/>
                <a:cs typeface="Times New Roman" pitchFamily="18" charset="0"/>
              </a:rPr>
              <a:t>For Auditorium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6759454-6256-458F-8D98-240CC35195B4}"/>
              </a:ext>
            </a:extLst>
          </p:cNvPr>
          <p:cNvSpPr/>
          <p:nvPr/>
        </p:nvSpPr>
        <p:spPr>
          <a:xfrm>
            <a:off x="1818166" y="4383957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wall Speakers Distribution</a:t>
            </a:r>
            <a:endParaRPr lang="ar-SA" sz="800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2BC9FE40-D71C-4ACE-89AB-CA6B511471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87" y="1262647"/>
            <a:ext cx="492442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93128" y="544099"/>
            <a:ext cx="1763945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Loudspeakers 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93128" y="876617"/>
            <a:ext cx="64829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Raleway" panose="020B0604020202020204" charset="0"/>
                <a:cs typeface="Times New Roman" pitchFamily="18" charset="0"/>
              </a:rPr>
              <a:t>For Auditorium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6759454-6256-458F-8D98-240CC35195B4}"/>
              </a:ext>
            </a:extLst>
          </p:cNvPr>
          <p:cNvSpPr/>
          <p:nvPr/>
        </p:nvSpPr>
        <p:spPr>
          <a:xfrm>
            <a:off x="1559176" y="4422429"/>
            <a:ext cx="550766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Ceiling Small Speakers Distribution</a:t>
            </a:r>
            <a:endParaRPr lang="ar-SA" sz="8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D4B810-CBEC-47AE-A9FA-5943692682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10" r="4702" b="20484"/>
          <a:stretch/>
        </p:blipFill>
        <p:spPr>
          <a:xfrm>
            <a:off x="1818166" y="1222866"/>
            <a:ext cx="5248678" cy="319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3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888391" y="43849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6.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Mechanical Design</a:t>
            </a:r>
            <a:endParaRPr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A62B39A-91F3-48F0-93F7-B1CEEA23C391}"/>
              </a:ext>
            </a:extLst>
          </p:cNvPr>
          <p:cNvSpPr/>
          <p:nvPr/>
        </p:nvSpPr>
        <p:spPr>
          <a:xfrm>
            <a:off x="5783855" y="4348647"/>
            <a:ext cx="2450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900" dirty="0">
                <a:latin typeface="Raleway"/>
                <a:sym typeface="Raleway"/>
              </a:rPr>
              <a:t>College building Concrete Skeleton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3198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69032" y="629824"/>
            <a:ext cx="317619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Mechanical Design Includes: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098822B4-DACA-4059-B203-F9A33828A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348" y="1196840"/>
            <a:ext cx="5529177" cy="9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Raleway" panose="020B0604020202020204" charset="0"/>
              </a:rPr>
              <a:t>1.Water Supply Systems.</a:t>
            </a:r>
          </a:p>
          <a:p>
            <a:r>
              <a:rPr lang="en-US" dirty="0">
                <a:latin typeface="Raleway" panose="020B0604020202020204" charset="0"/>
              </a:rPr>
              <a:t>2. Drainage Water Systems Design.</a:t>
            </a:r>
          </a:p>
          <a:p>
            <a:r>
              <a:rPr lang="en-US" dirty="0">
                <a:latin typeface="Raleway" panose="020B0604020202020204" charset="0"/>
              </a:rPr>
              <a:t>3. HVAC system.</a:t>
            </a:r>
          </a:p>
          <a:p>
            <a:pPr marL="285750" indent="-285750" defTabSz="6858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7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89772" y="201199"/>
            <a:ext cx="262636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Water Supply SYSTEM: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EC53F730-5349-4F17-B2AF-2D76E794D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678" y="1045861"/>
            <a:ext cx="811420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latin typeface="Raleway" panose="020B0604020202020204" charset="0"/>
              </a:rPr>
              <a:t>First Floors</a:t>
            </a:r>
            <a:endParaRPr lang="en-US" b="1" dirty="0">
              <a:latin typeface="Raleway" panose="020B0604020202020204" charset="0"/>
            </a:endParaRPr>
          </a:p>
          <a:p>
            <a:pPr marL="285750" indent="-285750" algn="ctr" defTabSz="6858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241" y="1997090"/>
            <a:ext cx="4380614" cy="2172816"/>
          </a:xfrm>
          <a:prstGeom prst="rect">
            <a:avLst/>
          </a:prstGeom>
        </p:spPr>
      </p:pic>
      <p:sp>
        <p:nvSpPr>
          <p:cNvPr id="11" name="Arrow: Right 1">
            <a:extLst>
              <a:ext uri="{FF2B5EF4-FFF2-40B4-BE49-F238E27FC236}">
                <a16:creationId xmlns="" xmlns:a16="http://schemas.microsoft.com/office/drawing/2014/main" id="{D21E0FDA-392A-42AE-B703-C9490510A0E1}"/>
              </a:ext>
            </a:extLst>
          </p:cNvPr>
          <p:cNvSpPr/>
          <p:nvPr/>
        </p:nvSpPr>
        <p:spPr>
          <a:xfrm rot="10800000">
            <a:off x="3714657" y="2828197"/>
            <a:ext cx="639901" cy="327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8220" y="1053222"/>
            <a:ext cx="2309095" cy="372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6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Site Pros and Cons.</a:t>
            </a:r>
            <a:endParaRPr dirty="0"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032636" y="304339"/>
            <a:ext cx="2876744" cy="393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dirty="0"/>
              <a:t>Pros</a:t>
            </a:r>
            <a:r>
              <a:rPr lang="en-US" sz="1600" b="1" dirty="0" smtClean="0"/>
              <a:t>.</a:t>
            </a:r>
            <a:endParaRPr lang="en-US" sz="1600" b="1" dirty="0"/>
          </a:p>
          <a:p>
            <a:r>
              <a:rPr lang="en-US" sz="1600" b="1" dirty="0"/>
              <a:t>-Good </a:t>
            </a:r>
            <a:r>
              <a:rPr lang="en-US" sz="1600" b="1" dirty="0" smtClean="0"/>
              <a:t>Southern view.</a:t>
            </a:r>
          </a:p>
          <a:p>
            <a:r>
              <a:rPr lang="en-US" sz="1600" b="1" dirty="0" smtClean="0"/>
              <a:t>Good solar gain form the south.</a:t>
            </a:r>
            <a:endParaRPr lang="en-US" sz="1600" b="1" dirty="0"/>
          </a:p>
          <a:p>
            <a:r>
              <a:rPr lang="en-US" sz="1600" b="1" dirty="0"/>
              <a:t>Its located near to Al </a:t>
            </a:r>
            <a:r>
              <a:rPr lang="en-US" sz="1600" b="1" dirty="0" err="1"/>
              <a:t>Najah</a:t>
            </a:r>
            <a:r>
              <a:rPr lang="en-US" sz="1600" b="1" dirty="0"/>
              <a:t> University which is good to transportation.</a:t>
            </a:r>
          </a:p>
          <a:p>
            <a:endParaRPr lang="en-US" sz="1600" b="1" dirty="0"/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5909380" y="289701"/>
            <a:ext cx="3093155" cy="4151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Cons.</a:t>
            </a:r>
            <a:endParaRPr b="1" dirty="0"/>
          </a:p>
          <a:p>
            <a:r>
              <a:rPr lang="en-US" dirty="0" smtClean="0"/>
              <a:t>The main elevation of the building is facing south.</a:t>
            </a:r>
            <a:endParaRPr lang="en-US" dirty="0"/>
          </a:p>
          <a:p>
            <a:r>
              <a:rPr lang="en-US" b="1" dirty="0"/>
              <a:t>-The site is blocked from </a:t>
            </a:r>
            <a:r>
              <a:rPr lang="en-US" b="1" dirty="0" smtClean="0"/>
              <a:t>east &amp; north.</a:t>
            </a:r>
          </a:p>
          <a:p>
            <a:r>
              <a:rPr lang="en-US" b="1" dirty="0"/>
              <a:t>Has a </a:t>
            </a:r>
            <a:r>
              <a:rPr lang="en-US" b="1" dirty="0" smtClean="0"/>
              <a:t>high surrounding </a:t>
            </a:r>
            <a:r>
              <a:rPr lang="en-US" b="1" dirty="0"/>
              <a:t>noise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89772" y="201199"/>
            <a:ext cx="262636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Water Supply SYSTEM: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77445D9F-9CBE-46AA-90F6-1A3C6A298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72" y="483861"/>
            <a:ext cx="153792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Water Tanks: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54C6FDC1-DE41-4AA1-8CFA-2FE7CE3D605B}"/>
              </a:ext>
            </a:extLst>
          </p:cNvPr>
          <p:cNvSpPr/>
          <p:nvPr/>
        </p:nvSpPr>
        <p:spPr>
          <a:xfrm>
            <a:off x="389772" y="830110"/>
            <a:ext cx="4572000" cy="1070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Vertical = steel pipe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Horizontal = UPVC pipe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Branch = UPVC pipe</a:t>
            </a:r>
            <a:endParaRPr lang="en-US" dirty="0">
              <a:solidFill>
                <a:srgbClr val="0D0D0D"/>
              </a:solidFill>
              <a:effectLst/>
              <a:latin typeface="Raleway" panose="020B060402020202020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3"/>
          <a:stretch/>
        </p:blipFill>
        <p:spPr>
          <a:xfrm>
            <a:off x="2860158" y="1020725"/>
            <a:ext cx="6120721" cy="392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-129306" y="137612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Drainage Systems design: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8777972-5FE5-4914-AF0A-150CB84526EC}"/>
              </a:ext>
            </a:extLst>
          </p:cNvPr>
          <p:cNvSpPr/>
          <p:nvPr/>
        </p:nvSpPr>
        <p:spPr>
          <a:xfrm>
            <a:off x="0" y="955702"/>
            <a:ext cx="1063256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244061"/>
              </a:buClr>
            </a:pPr>
            <a:r>
              <a:rPr lang="en-US" dirty="0" smtClean="0">
                <a:solidFill>
                  <a:srgbClr val="0D0D0D"/>
                </a:solidFill>
                <a:latin typeface="Raleway" panose="020B0604020202020204" charset="0"/>
                <a:ea typeface="Calibri" panose="020F0502020204030204" pitchFamily="34" charset="0"/>
              </a:rPr>
              <a:t>First Floor Toilets</a:t>
            </a:r>
            <a:endParaRPr lang="en-US" dirty="0">
              <a:solidFill>
                <a:srgbClr val="0D0D0D"/>
              </a:solidFill>
              <a:latin typeface="Raleway" panose="020B060402020202020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/>
          <a:stretch/>
        </p:blipFill>
        <p:spPr>
          <a:xfrm>
            <a:off x="4476306" y="549430"/>
            <a:ext cx="4402148" cy="45940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6469" y="1655509"/>
            <a:ext cx="4797066" cy="226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6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96686" y="274255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b="1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HVAC System Design:</a:t>
            </a:r>
            <a:endParaRPr lang="en-US" sz="2700" b="1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AF66807A-5059-4644-8FDD-8124AE01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629" y="620504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VRF System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72917511-CC89-4DDE-863A-F54BD76A4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0951"/>
              </p:ext>
            </p:extLst>
          </p:nvPr>
        </p:nvGraphicFramePr>
        <p:xfrm>
          <a:off x="1326696" y="1313002"/>
          <a:ext cx="6237515" cy="215537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551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35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593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593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83792">
                <a:tc>
                  <a:txBody>
                    <a:bodyPr/>
                    <a:lstStyle/>
                    <a:p>
                      <a:pPr rtl="1"/>
                      <a:r>
                        <a:rPr lang="en-US" sz="1600" b="1" dirty="0">
                          <a:latin typeface="Times New Roman" pitchFamily="18" charset="0"/>
                          <a:cs typeface="+mj-cs"/>
                        </a:rPr>
                        <a:t>Air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 flow (L/S)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dirty="0">
                          <a:latin typeface="Times New Roman" pitchFamily="18" charset="0"/>
                          <a:cs typeface="+mj-cs"/>
                        </a:rPr>
                        <a:t>Design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 capacity </a:t>
                      </a:r>
                      <a:r>
                        <a:rPr lang="en-US" sz="1600" b="1" dirty="0">
                          <a:latin typeface="Times New Roman" pitchFamily="18" charset="0"/>
                          <a:cs typeface="+mj-cs"/>
                        </a:rPr>
                        <a:t>Cooling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 (</a:t>
                      </a:r>
                      <a:r>
                        <a:rPr lang="en-US" sz="1600" b="1" baseline="0" dirty="0" err="1">
                          <a:latin typeface="Times New Roman" pitchFamily="18" charset="0"/>
                          <a:cs typeface="+mj-cs"/>
                        </a:rPr>
                        <a:t>Kw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)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dirty="0">
                          <a:latin typeface="Times New Roman" pitchFamily="18" charset="0"/>
                          <a:cs typeface="+mj-cs"/>
                        </a:rPr>
                        <a:t>Design capacity Heating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 (</a:t>
                      </a:r>
                      <a:r>
                        <a:rPr lang="en-US" sz="1600" b="1" baseline="0" dirty="0" err="1">
                          <a:latin typeface="Times New Roman" pitchFamily="18" charset="0"/>
                          <a:cs typeface="+mj-cs"/>
                        </a:rPr>
                        <a:t>Kw</a:t>
                      </a:r>
                      <a:r>
                        <a:rPr lang="en-US" sz="1600" b="1" baseline="0" dirty="0">
                          <a:latin typeface="Times New Roman" pitchFamily="18" charset="0"/>
                          <a:cs typeface="+mj-cs"/>
                        </a:rPr>
                        <a:t>)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1578">
                <a:tc>
                  <a:txBody>
                    <a:bodyPr/>
                    <a:lstStyle/>
                    <a:p>
                      <a:pPr rtl="1"/>
                      <a:r>
                        <a:rPr lang="en-US" sz="1600" b="1" dirty="0">
                          <a:latin typeface="Times New Roman" pitchFamily="18" charset="0"/>
                          <a:cs typeface="+mj-cs"/>
                        </a:rPr>
                        <a:t>Varies from a space to another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en-US" sz="1600" b="1" dirty="0" smtClean="0">
                          <a:latin typeface="Times New Roman" pitchFamily="18" charset="0"/>
                          <a:cs typeface="+mj-cs"/>
                        </a:rPr>
                        <a:t>125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200000"/>
                        </a:lnSpc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111 </a:t>
                      </a: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1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Times New Roman" pitchFamily="18" charset="0"/>
                          <a:cs typeface="+mj-cs"/>
                        </a:rPr>
                        <a:t>All floors</a:t>
                      </a:r>
                      <a:endParaRPr lang="ar-SA" sz="1600" b="1" dirty="0" smtClean="0">
                        <a:latin typeface="Times New Roman" pitchFamily="18" charset="0"/>
                        <a:cs typeface="+mj-cs"/>
                      </a:endParaRPr>
                    </a:p>
                    <a:p>
                      <a:pPr algn="ctr" rtl="1">
                        <a:lnSpc>
                          <a:spcPct val="200000"/>
                        </a:lnSpc>
                      </a:pPr>
                      <a:endParaRPr lang="ar-SA" sz="1600" b="1" dirty="0">
                        <a:latin typeface="Times New Roman" pitchFamily="18" charset="0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3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74915" y="323868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HVAC System Design: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AF66807A-5059-4644-8FDD-8124AE01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629" y="620504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VRF System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6943" y="1094112"/>
            <a:ext cx="4599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selected from LG company and its capacity 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29" y="1731475"/>
            <a:ext cx="3367793" cy="24986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8528" y="1731475"/>
            <a:ext cx="3662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capacity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Cooling capacity = 112 kw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capacity = 126 kw 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26" y="2750819"/>
            <a:ext cx="4101374" cy="114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56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40229" y="350455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HVAC System Design: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AF66807A-5059-4644-8FDD-8124AE01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154" y="793628"/>
            <a:ext cx="3043956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ea typeface="Calibri" pitchFamily="34" charset="0"/>
                <a:cs typeface="Times New Roman" pitchFamily="18" charset="0"/>
              </a:rPr>
              <a:t>VRF System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AF66807A-5059-4644-8FDD-8124AE01C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29" y="1236801"/>
            <a:ext cx="4593771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Fan coil selection ,which is depending </a:t>
            </a: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on volumetric flow rate in each zone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745" y="2256472"/>
            <a:ext cx="2475230" cy="165830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19" y="2128837"/>
            <a:ext cx="4010006" cy="169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9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45" y="887730"/>
            <a:ext cx="6658610" cy="342519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40228" y="350455"/>
            <a:ext cx="467360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First floor HVAC (duct) system layout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81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4009" y="311220"/>
            <a:ext cx="586917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700" dirty="0">
                <a:latin typeface="Abril Fatface" panose="020B0604020202020204" charset="0"/>
              </a:rPr>
              <a:t>7.</a:t>
            </a:r>
          </a:p>
          <a:p>
            <a:pPr lvl="0"/>
            <a:r>
              <a:rPr lang="en-US" sz="4700" dirty="0">
                <a:latin typeface="Abril Fatface" panose="020B0604020202020204" charset="0"/>
              </a:rPr>
              <a:t>Electrical Design</a:t>
            </a:r>
            <a:endParaRPr lang="en-US" sz="4700" dirty="0"/>
          </a:p>
        </p:txBody>
      </p:sp>
    </p:spTree>
    <p:extLst>
      <p:ext uri="{BB962C8B-B14F-4D97-AF65-F5344CB8AC3E}">
        <p14:creationId xmlns:p14="http://schemas.microsoft.com/office/powerpoint/2010/main" val="193772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35708" y="641112"/>
            <a:ext cx="196111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Artificial Lighting: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="" xmlns:a16="http://schemas.microsoft.com/office/drawing/2014/main" id="{1DBEA2D1-5F22-4E24-A953-EE9732D25D1D}"/>
              </a:ext>
            </a:extLst>
          </p:cNvPr>
          <p:cNvSpPr/>
          <p:nvPr/>
        </p:nvSpPr>
        <p:spPr>
          <a:xfrm>
            <a:off x="871483" y="987361"/>
            <a:ext cx="249903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Manager office 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232BC01-ED59-4317-9505-603288308AAD}"/>
              </a:ext>
            </a:extLst>
          </p:cNvPr>
          <p:cNvSpPr/>
          <p:nvPr/>
        </p:nvSpPr>
        <p:spPr>
          <a:xfrm>
            <a:off x="935708" y="1426445"/>
            <a:ext cx="2823492" cy="2977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Lamp used: Philips Lighting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(RC132V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Power: 34 watt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Efficacy: 90lm/W, 110lm/W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 &gt;80; CCT: 4000/6500K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 level : 500 lux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Mounting height: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E.avg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U</a:t>
            </a:r>
            <a:r>
              <a:rPr lang="en-US" sz="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accepted.</a:t>
            </a:r>
          </a:p>
        </p:txBody>
      </p:sp>
      <p:pic>
        <p:nvPicPr>
          <p:cNvPr id="9" name="صورة 2">
            <a:extLst>
              <a:ext uri="{FF2B5EF4-FFF2-40B4-BE49-F238E27FC236}">
                <a16:creationId xmlns="" xmlns:a16="http://schemas.microsoft.com/office/drawing/2014/main" id="{F691CAF5-2DA6-4CFA-B69A-B202A69F8E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26059" y="119859"/>
            <a:ext cx="1841494" cy="159931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336" y="119860"/>
            <a:ext cx="1955316" cy="1599311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719" y="1850065"/>
            <a:ext cx="4794217" cy="333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2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75" y="355305"/>
            <a:ext cx="3426460" cy="4305300"/>
          </a:xfrm>
          <a:prstGeom prst="rect">
            <a:avLst/>
          </a:prstGeom>
        </p:spPr>
      </p:pic>
      <p:sp>
        <p:nvSpPr>
          <p:cNvPr id="9" name="مستطيل 4">
            <a:extLst>
              <a:ext uri="{FF2B5EF4-FFF2-40B4-BE49-F238E27FC236}">
                <a16:creationId xmlns="" xmlns:a16="http://schemas.microsoft.com/office/drawing/2014/main" id="{1DBEA2D1-5F22-4E24-A953-EE9732D25D1D}"/>
              </a:ext>
            </a:extLst>
          </p:cNvPr>
          <p:cNvSpPr/>
          <p:nvPr/>
        </p:nvSpPr>
        <p:spPr>
          <a:xfrm>
            <a:off x="924646" y="355305"/>
            <a:ext cx="249903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604020202020204" charset="0"/>
                <a:cs typeface="Times New Roman" pitchFamily="18" charset="0"/>
              </a:rPr>
              <a:t>Manager office 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6039" y="3271103"/>
            <a:ext cx="3796210" cy="55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3812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figures shown before the UGR is accepted  (&lt; 19)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17" y="813391"/>
            <a:ext cx="2893695" cy="20389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83806" y="2907851"/>
            <a:ext cx="2239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of calculation for UGR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6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35708" y="641112"/>
            <a:ext cx="196111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Artificial Lighting: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="" xmlns:a16="http://schemas.microsoft.com/office/drawing/2014/main" id="{1DBEA2D1-5F22-4E24-A953-EE9732D25D1D}"/>
              </a:ext>
            </a:extLst>
          </p:cNvPr>
          <p:cNvSpPr/>
          <p:nvPr/>
        </p:nvSpPr>
        <p:spPr>
          <a:xfrm>
            <a:off x="871483" y="987361"/>
            <a:ext cx="249903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Employee office: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232BC01-ED59-4317-9505-603288308AAD}"/>
              </a:ext>
            </a:extLst>
          </p:cNvPr>
          <p:cNvSpPr/>
          <p:nvPr/>
        </p:nvSpPr>
        <p:spPr>
          <a:xfrm>
            <a:off x="935708" y="1426445"/>
            <a:ext cx="2823492" cy="2977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Lamp used: Philips Lighting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(RC132V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Power: 34 watt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Efficacy: 90lm/W, 110lm/W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 &gt;80; CCT: 4000/6500K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Lighting level : 500 lux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Mounting height: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E.avg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U</a:t>
            </a:r>
            <a:r>
              <a:rPr lang="en-US" sz="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accepted.</a:t>
            </a:r>
          </a:p>
        </p:txBody>
      </p:sp>
      <p:pic>
        <p:nvPicPr>
          <p:cNvPr id="9" name="صورة 2">
            <a:extLst>
              <a:ext uri="{FF2B5EF4-FFF2-40B4-BE49-F238E27FC236}">
                <a16:creationId xmlns="" xmlns:a16="http://schemas.microsoft.com/office/drawing/2014/main" id="{F691CAF5-2DA6-4CFA-B69A-B202A69F8E3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834673" y="119859"/>
            <a:ext cx="1841494" cy="1599311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478" y="119859"/>
            <a:ext cx="1955316" cy="159931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607" y="1828800"/>
            <a:ext cx="4962374" cy="324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8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2. </a:t>
            </a:r>
            <a:r>
              <a:rPr lang="en-US" dirty="0"/>
              <a:t>Earlier Studies: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2.1 Solar Analysis</a:t>
            </a:r>
            <a:endParaRPr sz="2000" dirty="0"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203176" y="704551"/>
            <a:ext cx="3514127" cy="35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In  a Summer Day:</a:t>
            </a:r>
            <a:endParaRPr b="1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>
                <a:solidFill>
                  <a:srgbClr val="FF0000"/>
                </a:solidFill>
              </a:rPr>
              <a:t>√ </a:t>
            </a:r>
            <a:r>
              <a:rPr lang="en-US" dirty="0"/>
              <a:t>The Site is fully exposed to sun.</a:t>
            </a:r>
            <a:endParaRPr dirty="0"/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6333546" y="704551"/>
            <a:ext cx="2138249" cy="35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In a Winter Day: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en-US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√ </a:t>
            </a:r>
            <a:r>
              <a:rPr lang="en-US" dirty="0"/>
              <a:t>in the morning hours the site is shaded,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√ </a:t>
            </a:r>
            <a:r>
              <a:rPr lang="en-US" dirty="0"/>
              <a:t>in the </a:t>
            </a:r>
            <a:r>
              <a:rPr lang="en-US" dirty="0" smtClean="0"/>
              <a:t>midday, it </a:t>
            </a:r>
            <a:r>
              <a:rPr lang="en-US" dirty="0"/>
              <a:t>is fully exposed to sun.</a:t>
            </a:r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t="-10736" r="31456" b="10736"/>
          <a:stretch/>
        </p:blipFill>
        <p:spPr>
          <a:xfrm>
            <a:off x="3203176" y="955218"/>
            <a:ext cx="2502299" cy="294731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4" r="29466" b="26381"/>
          <a:stretch/>
        </p:blipFill>
        <p:spPr>
          <a:xfrm>
            <a:off x="6117171" y="1240968"/>
            <a:ext cx="2570997" cy="2661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6298"/>
            <a:ext cx="4348716" cy="345558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222" y="946298"/>
            <a:ext cx="4433777" cy="3455580"/>
          </a:xfrm>
          <a:prstGeom prst="rect">
            <a:avLst/>
          </a:prstGeom>
        </p:spPr>
      </p:pic>
      <p:sp>
        <p:nvSpPr>
          <p:cNvPr id="17" name="مستطيل 4">
            <a:extLst>
              <a:ext uri="{FF2B5EF4-FFF2-40B4-BE49-F238E27FC236}">
                <a16:creationId xmlns="" xmlns:a16="http://schemas.microsoft.com/office/drawing/2014/main" id="{1DBEA2D1-5F22-4E24-A953-EE9732D25D1D}"/>
              </a:ext>
            </a:extLst>
          </p:cNvPr>
          <p:cNvSpPr/>
          <p:nvPr/>
        </p:nvSpPr>
        <p:spPr>
          <a:xfrm>
            <a:off x="1158562" y="530800"/>
            <a:ext cx="249903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Employee office 3D: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18" name="مستطيل 4">
            <a:extLst>
              <a:ext uri="{FF2B5EF4-FFF2-40B4-BE49-F238E27FC236}">
                <a16:creationId xmlns="" xmlns:a16="http://schemas.microsoft.com/office/drawing/2014/main" id="{1DBEA2D1-5F22-4E24-A953-EE9732D25D1D}"/>
              </a:ext>
            </a:extLst>
          </p:cNvPr>
          <p:cNvSpPr/>
          <p:nvPr/>
        </p:nvSpPr>
        <p:spPr>
          <a:xfrm>
            <a:off x="5677591" y="530800"/>
            <a:ext cx="249903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Maneger</a:t>
            </a:r>
            <a:r>
              <a:rPr lang="en-US" sz="2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office 3D:</a:t>
            </a:r>
            <a:endParaRPr lang="en-US" sz="788" dirty="0">
              <a:latin typeface="Raleway" panose="020B060402020202020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02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35708" y="502612"/>
            <a:ext cx="5081270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Artificial Lighting: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Lighting luminaries layout </a:t>
            </a: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offices floor: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43691C4-97D5-4971-BE93-A727FDF12B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142" r="5605" b="35254"/>
          <a:stretch/>
        </p:blipFill>
        <p:spPr>
          <a:xfrm>
            <a:off x="1318347" y="1253066"/>
            <a:ext cx="6507305" cy="30818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736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10136" y="619846"/>
            <a:ext cx="508127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Distribution of sockets: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34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888391" y="43849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aleway" panose="020B0604020202020204" charset="0"/>
              </a:rPr>
              <a:t>8.</a:t>
            </a:r>
            <a:endParaRPr dirty="0">
              <a:latin typeface="Raleway" panose="020B060402020202020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bril Fatface" panose="020B0604020202020204" charset="0"/>
              </a:rPr>
              <a:t>Quantity and Cost Estimation</a:t>
            </a:r>
            <a:endParaRPr dirty="0">
              <a:latin typeface="Abril Fatface" panose="020B060402020202020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1B70427-77AD-4C18-8E12-56F6C2FFD4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A62B39A-91F3-48F0-93F7-B1CEEA23C391}"/>
              </a:ext>
            </a:extLst>
          </p:cNvPr>
          <p:cNvSpPr/>
          <p:nvPr/>
        </p:nvSpPr>
        <p:spPr>
          <a:xfrm>
            <a:off x="5783855" y="4348647"/>
            <a:ext cx="2450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900" dirty="0">
                <a:latin typeface="Raleway"/>
                <a:sym typeface="Raleway"/>
              </a:rPr>
              <a:t>College building Concrete Skeleton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8618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-428032" y="641112"/>
            <a:ext cx="2279409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B.O.Q 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84182592-48DD-4776-A1D8-A3BE925F6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08222"/>
              </p:ext>
            </p:extLst>
          </p:nvPr>
        </p:nvGraphicFramePr>
        <p:xfrm>
          <a:off x="1603022" y="1140178"/>
          <a:ext cx="5310174" cy="16735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49056">
                  <a:extLst>
                    <a:ext uri="{9D8B030D-6E8A-4147-A177-3AD203B41FA5}">
                      <a16:colId xmlns="" xmlns:a16="http://schemas.microsoft.com/office/drawing/2014/main" val="4228330210"/>
                    </a:ext>
                  </a:extLst>
                </a:gridCol>
                <a:gridCol w="2441699">
                  <a:extLst>
                    <a:ext uri="{9D8B030D-6E8A-4147-A177-3AD203B41FA5}">
                      <a16:colId xmlns="" xmlns:a16="http://schemas.microsoft.com/office/drawing/2014/main" val="3628299662"/>
                    </a:ext>
                  </a:extLst>
                </a:gridCol>
                <a:gridCol w="1619419">
                  <a:extLst>
                    <a:ext uri="{9D8B030D-6E8A-4147-A177-3AD203B41FA5}">
                      <a16:colId xmlns="" xmlns:a16="http://schemas.microsoft.com/office/drawing/2014/main" val="2461100551"/>
                    </a:ext>
                  </a:extLst>
                </a:gridCol>
              </a:tblGrid>
              <a:tr h="232444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Final BOQ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86799376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Item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(NIS)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4149821208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Bill No.1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Earth work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291,036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3926790617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Bill No.2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Structural work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2,298,876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1229744814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Bill No.3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Finishing work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283,167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3276409753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Bill No.4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Mechanical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1,138,578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1525643125"/>
                  </a:ext>
                </a:extLst>
              </a:tr>
              <a:tr h="2045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Bill No.5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Electrical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307,395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/>
                </a:tc>
                <a:extLst>
                  <a:ext uri="{0D108BD9-81ED-4DB2-BD59-A6C34878D82A}">
                    <a16:rowId xmlns="" xmlns:a16="http://schemas.microsoft.com/office/drawing/2014/main" val="190842378"/>
                  </a:ext>
                </a:extLst>
              </a:tr>
              <a:tr h="21384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Grand Total (NIS)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4,319,050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089" marR="50089" marT="0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0549063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948AC77F-18D2-46C9-B399-6409B9A7E645}"/>
              </a:ext>
            </a:extLst>
          </p:cNvPr>
          <p:cNvSpPr/>
          <p:nvPr/>
        </p:nvSpPr>
        <p:spPr>
          <a:xfrm>
            <a:off x="1442155" y="3317523"/>
            <a:ext cx="56319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total area for building = 3145 m2</a:t>
            </a:r>
          </a:p>
          <a:p>
            <a:pPr lvl="0"/>
            <a:r>
              <a:rPr lang="en-US" dirty="0"/>
              <a:t>The total cost of the project is = 4,319,050 NIS</a:t>
            </a:r>
          </a:p>
          <a:p>
            <a:pPr lvl="0"/>
            <a:r>
              <a:rPr lang="en-US" dirty="0"/>
              <a:t>The unit cost for the project = 1374 NIS/m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baseline="30000" dirty="0"/>
              <a:t>                                                           </a:t>
            </a:r>
            <a:r>
              <a:rPr lang="en-US" dirty="0"/>
              <a:t>     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ctrTitle"/>
          </p:nvPr>
        </p:nvSpPr>
        <p:spPr>
          <a:xfrm>
            <a:off x="888391" y="438490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aleway" panose="020B0604020202020204" charset="0"/>
              </a:rPr>
              <a:t>9.</a:t>
            </a:r>
            <a:endParaRPr dirty="0">
              <a:latin typeface="Raleway" panose="020B0604020202020204" charset="0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bril Fatface" panose="020B0604020202020204" charset="0"/>
              </a:rPr>
              <a:t>Safety Considerations</a:t>
            </a:r>
            <a:endParaRPr dirty="0">
              <a:latin typeface="Abril Fatface" panose="020B060402020202020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1B70427-77AD-4C18-8E12-56F6C2FFD4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A62B39A-91F3-48F0-93F7-B1CEEA23C391}"/>
              </a:ext>
            </a:extLst>
          </p:cNvPr>
          <p:cNvSpPr/>
          <p:nvPr/>
        </p:nvSpPr>
        <p:spPr>
          <a:xfrm>
            <a:off x="5783855" y="4348647"/>
            <a:ext cx="24504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 eaLnBrk="0" fontAlgn="base" hangingPunct="0">
              <a:spcBef>
                <a:spcPts val="360"/>
              </a:spcBef>
              <a:buClr>
                <a:srgbClr val="C0CAFC"/>
              </a:buClr>
              <a:buSzPts val="1400"/>
            </a:pPr>
            <a:r>
              <a:rPr lang="en-US" sz="900" dirty="0">
                <a:latin typeface="Raleway"/>
                <a:sym typeface="Raleway"/>
              </a:rPr>
              <a:t>College building Concrete Skeleton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35361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96806" y="581345"/>
            <a:ext cx="2639184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-Emergency Stair Case: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92F1B97-B72C-4182-9D17-7E4C33CE9D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5990" y="581345"/>
            <a:ext cx="3908819" cy="4514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26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62812" y="629815"/>
            <a:ext cx="375808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-Fire Detectors (Flame Detectors):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53" y="1234005"/>
            <a:ext cx="6602278" cy="369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32626" y="629815"/>
            <a:ext cx="383342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-Fire Detectors (Smoke Detectors):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938" y="1081535"/>
            <a:ext cx="6954220" cy="39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21969" y="629815"/>
            <a:ext cx="3254737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Restaurant Smoke Detectors: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83" y="1224430"/>
            <a:ext cx="6458851" cy="379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2.2 </a:t>
            </a:r>
            <a:r>
              <a:rPr lang="en-US" dirty="0"/>
              <a:t>Noise Analysis</a:t>
            </a:r>
            <a:endParaRPr dirty="0"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3360188" y="4178527"/>
            <a:ext cx="5345100" cy="357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Highest value </a:t>
            </a:r>
            <a:r>
              <a:rPr lang="en-US" sz="1800" dirty="0" smtClean="0"/>
              <a:t>exceed </a:t>
            </a:r>
            <a:r>
              <a:rPr lang="en-US" sz="1800" b="1" dirty="0" smtClean="0"/>
              <a:t>80 dB due to </a:t>
            </a:r>
            <a:r>
              <a:rPr lang="en-US" sz="1800" b="1" dirty="0" err="1" smtClean="0"/>
              <a:t>Rafedea</a:t>
            </a:r>
            <a:r>
              <a:rPr lang="en-US" sz="1800" b="1" dirty="0" smtClean="0"/>
              <a:t> street 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3" y="783899"/>
            <a:ext cx="5653546" cy="3394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01485" y="532697"/>
            <a:ext cx="206691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-Evacuation Paths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8699BF97-56F6-41DC-A973-46E1D8498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680" y="1202279"/>
            <a:ext cx="145296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Office Floor 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303" y="1375403"/>
            <a:ext cx="5688078" cy="331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29076" y="509781"/>
            <a:ext cx="206691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-Evacuation Paths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8699BF97-56F6-41DC-A973-46E1D8498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166" y="1202279"/>
            <a:ext cx="1970732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defTabSz="685800" rtl="1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dirty="0" smtClean="0">
                <a:solidFill>
                  <a:schemeClr val="tx1"/>
                </a:solidFill>
                <a:latin typeface="Raleway" panose="020B0604020202020204" charset="0"/>
                <a:cs typeface="Times New Roman" pitchFamily="18" charset="0"/>
              </a:rPr>
              <a:t>Restaurant Floor </a:t>
            </a:r>
            <a:endParaRPr lang="en-US" sz="2700" dirty="0">
              <a:solidFill>
                <a:schemeClr val="tx1"/>
              </a:solidFill>
              <a:latin typeface="Raleway" panose="020B0604020202020204" charset="0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332" y="1548528"/>
            <a:ext cx="6072631" cy="334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THANK YOU !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4011</TotalTime>
  <Words>1538</Words>
  <Application>Microsoft Office PowerPoint</Application>
  <PresentationFormat>On-screen Show (16:9)</PresentationFormat>
  <Paragraphs>445</Paragraphs>
  <Slides>92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92</vt:i4>
      </vt:variant>
    </vt:vector>
  </HeadingPairs>
  <TitlesOfParts>
    <vt:vector size="103" baseType="lpstr">
      <vt:lpstr>Arial</vt:lpstr>
      <vt:lpstr>Calibri Light</vt:lpstr>
      <vt:lpstr>Corbel</vt:lpstr>
      <vt:lpstr>Raleway</vt:lpstr>
      <vt:lpstr>Calibri</vt:lpstr>
      <vt:lpstr>Wingdings</vt:lpstr>
      <vt:lpstr>Abril Fatface</vt:lpstr>
      <vt:lpstr>Times New Roman</vt:lpstr>
      <vt:lpstr>Office Theme</vt:lpstr>
      <vt:lpstr>1_Office Theme</vt:lpstr>
      <vt:lpstr>Parallax</vt:lpstr>
      <vt:lpstr>    Faculty of Engineering           Building Engineering Department Design for office building  (Sudah Center)  (Graduation Project 2)                 Supervisor : Dr.Muhnnad Haj Hussein   </vt:lpstr>
      <vt:lpstr>Presentation outline :</vt:lpstr>
      <vt:lpstr>PowerPoint Presentation</vt:lpstr>
      <vt:lpstr>1. Introduction</vt:lpstr>
      <vt:lpstr>Site And Location</vt:lpstr>
      <vt:lpstr>Site And Location</vt:lpstr>
      <vt:lpstr>Site Pros and Cons.</vt:lpstr>
      <vt:lpstr>2. Earlier Studies:  2.1 Solar Analysis</vt:lpstr>
      <vt:lpstr>2.2 Noise Analysis</vt:lpstr>
      <vt:lpstr>3. Architectural  Re-design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Structural Design</vt:lpstr>
      <vt:lpstr>Design Codes</vt:lpstr>
      <vt:lpstr>Building Description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5. 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6. Mechanical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8. Quantity and Cost Estimation</vt:lpstr>
      <vt:lpstr>PowerPoint Presentation</vt:lpstr>
      <vt:lpstr>9. Safety Considerations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of Engineering                               Building Engineering Department  Andaleeb Al-Amad College for Nursing and Midwifery  (Graduation Project 2)                Supervisor : Eng.Hasan Mathar</dc:title>
  <dc:creator>SaiF Jouhari</dc:creator>
  <cp:lastModifiedBy>Yazan</cp:lastModifiedBy>
  <cp:revision>137</cp:revision>
  <dcterms:modified xsi:type="dcterms:W3CDTF">2018-12-21T23:43:56Z</dcterms:modified>
</cp:coreProperties>
</file>