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4"/>
  </p:notesMasterIdLst>
  <p:sldIdLst>
    <p:sldId id="256" r:id="rId2"/>
    <p:sldId id="258" r:id="rId3"/>
    <p:sldId id="257" r:id="rId4"/>
    <p:sldId id="259" r:id="rId5"/>
    <p:sldId id="276" r:id="rId6"/>
    <p:sldId id="260" r:id="rId7"/>
    <p:sldId id="261" r:id="rId8"/>
    <p:sldId id="262" r:id="rId9"/>
    <p:sldId id="263" r:id="rId10"/>
    <p:sldId id="275" r:id="rId11"/>
    <p:sldId id="264" r:id="rId12"/>
    <p:sldId id="265" r:id="rId13"/>
    <p:sldId id="266" r:id="rId14"/>
    <p:sldId id="270" r:id="rId15"/>
    <p:sldId id="269" r:id="rId16"/>
    <p:sldId id="273" r:id="rId17"/>
    <p:sldId id="272" r:id="rId18"/>
    <p:sldId id="271" r:id="rId19"/>
    <p:sldId id="274" r:id="rId20"/>
    <p:sldId id="277" r:id="rId21"/>
    <p:sldId id="278" r:id="rId22"/>
    <p:sldId id="279" r:id="rId23"/>
    <p:sldId id="281" r:id="rId24"/>
    <p:sldId id="280"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7097" autoAdjust="0"/>
  </p:normalViewPr>
  <p:slideViewPr>
    <p:cSldViewPr>
      <p:cViewPr varScale="1">
        <p:scale>
          <a:sx n="63" d="100"/>
          <a:sy n="63" d="100"/>
        </p:scale>
        <p:origin x="-15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A71D6A9-A4F1-475F-B515-845084E8785F}" type="datetimeFigureOut">
              <a:rPr lang="ar-SA" smtClean="0"/>
              <a:pPr/>
              <a:t>20/06/32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13456E3-49A8-4966-8736-5721371D952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913456E3-49A8-4966-8736-5721371D952E}"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913456E3-49A8-4966-8736-5721371D952E}" type="slidenum">
              <a:rPr lang="ar-SA" smtClean="0"/>
              <a:pPr/>
              <a:t>8</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913456E3-49A8-4966-8736-5721371D952E}" type="slidenum">
              <a:rPr lang="ar-SA" smtClean="0"/>
              <a:pPr/>
              <a:t>11</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913456E3-49A8-4966-8736-5721371D952E}" type="slidenum">
              <a:rPr lang="ar-SA" smtClean="0"/>
              <a:pPr/>
              <a:t>29</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913456E3-49A8-4966-8736-5721371D952E}" type="slidenum">
              <a:rPr lang="ar-SA" smtClean="0"/>
              <a:pPr/>
              <a:t>40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F0AC6F7-2137-4400-9951-98CA283ED185}" type="datetimeFigureOut">
              <a:rPr lang="ar-SA" smtClean="0"/>
              <a:pPr/>
              <a:t>20/06/32</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42A5EA6-191E-4A9E-A5FC-FAD5C52C396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0AC6F7-2137-4400-9951-98CA283ED185}" type="datetimeFigureOut">
              <a:rPr lang="ar-SA" smtClean="0"/>
              <a:pPr/>
              <a:t>20/06/32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42A5EA6-191E-4A9E-A5FC-FAD5C52C396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0AC6F7-2137-4400-9951-98CA283ED185}" type="datetimeFigureOut">
              <a:rPr lang="ar-SA" smtClean="0"/>
              <a:pPr/>
              <a:t>20/06/32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42A5EA6-191E-4A9E-A5FC-FAD5C52C396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F0AC6F7-2137-4400-9951-98CA283ED185}" type="datetimeFigureOut">
              <a:rPr lang="ar-SA" smtClean="0"/>
              <a:pPr/>
              <a:t>20/06/32</a:t>
            </a:fld>
            <a:endParaRPr lang="ar-SA"/>
          </a:p>
        </p:txBody>
      </p:sp>
      <p:sp>
        <p:nvSpPr>
          <p:cNvPr id="9" name="Slide Number Placeholder 8"/>
          <p:cNvSpPr>
            <a:spLocks noGrp="1"/>
          </p:cNvSpPr>
          <p:nvPr>
            <p:ph type="sldNum" sz="quarter" idx="15"/>
          </p:nvPr>
        </p:nvSpPr>
        <p:spPr/>
        <p:txBody>
          <a:bodyPr rtlCol="0"/>
          <a:lstStyle/>
          <a:p>
            <a:fld id="{242A5EA6-191E-4A9E-A5FC-FAD5C52C396B}"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F0AC6F7-2137-4400-9951-98CA283ED185}" type="datetimeFigureOut">
              <a:rPr lang="ar-SA" smtClean="0"/>
              <a:pPr/>
              <a:t>20/06/32</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42A5EA6-191E-4A9E-A5FC-FAD5C52C396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F0AC6F7-2137-4400-9951-98CA283ED185}" type="datetimeFigureOut">
              <a:rPr lang="ar-SA" smtClean="0"/>
              <a:pPr/>
              <a:t>20/06/32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42A5EA6-191E-4A9E-A5FC-FAD5C52C396B}"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F0AC6F7-2137-4400-9951-98CA283ED185}" type="datetimeFigureOut">
              <a:rPr lang="ar-SA" smtClean="0"/>
              <a:pPr/>
              <a:t>20/06/32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42A5EA6-191E-4A9E-A5FC-FAD5C52C396B}"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F0AC6F7-2137-4400-9951-98CA283ED185}" type="datetimeFigureOut">
              <a:rPr lang="ar-SA" smtClean="0"/>
              <a:pPr/>
              <a:t>20/06/32</a:t>
            </a:fld>
            <a:endParaRPr lang="ar-SA"/>
          </a:p>
        </p:txBody>
      </p:sp>
      <p:sp>
        <p:nvSpPr>
          <p:cNvPr id="7" name="Slide Number Placeholder 6"/>
          <p:cNvSpPr>
            <a:spLocks noGrp="1"/>
          </p:cNvSpPr>
          <p:nvPr>
            <p:ph type="sldNum" sz="quarter" idx="11"/>
          </p:nvPr>
        </p:nvSpPr>
        <p:spPr/>
        <p:txBody>
          <a:bodyPr rtlCol="0"/>
          <a:lstStyle/>
          <a:p>
            <a:fld id="{242A5EA6-191E-4A9E-A5FC-FAD5C52C396B}"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0AC6F7-2137-4400-9951-98CA283ED185}" type="datetimeFigureOut">
              <a:rPr lang="ar-SA" smtClean="0"/>
              <a:pPr/>
              <a:t>20/06/32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42A5EA6-191E-4A9E-A5FC-FAD5C52C396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F0AC6F7-2137-4400-9951-98CA283ED185}" type="datetimeFigureOut">
              <a:rPr lang="ar-SA" smtClean="0"/>
              <a:pPr/>
              <a:t>20/06/32</a:t>
            </a:fld>
            <a:endParaRPr lang="ar-SA"/>
          </a:p>
        </p:txBody>
      </p:sp>
      <p:sp>
        <p:nvSpPr>
          <p:cNvPr id="22" name="Slide Number Placeholder 21"/>
          <p:cNvSpPr>
            <a:spLocks noGrp="1"/>
          </p:cNvSpPr>
          <p:nvPr>
            <p:ph type="sldNum" sz="quarter" idx="15"/>
          </p:nvPr>
        </p:nvSpPr>
        <p:spPr/>
        <p:txBody>
          <a:bodyPr rtlCol="0"/>
          <a:lstStyle/>
          <a:p>
            <a:fld id="{242A5EA6-191E-4A9E-A5FC-FAD5C52C396B}"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F0AC6F7-2137-4400-9951-98CA283ED185}" type="datetimeFigureOut">
              <a:rPr lang="ar-SA" smtClean="0"/>
              <a:pPr/>
              <a:t>20/06/32</a:t>
            </a:fld>
            <a:endParaRPr lang="ar-SA"/>
          </a:p>
        </p:txBody>
      </p:sp>
      <p:sp>
        <p:nvSpPr>
          <p:cNvPr id="18" name="Slide Number Placeholder 17"/>
          <p:cNvSpPr>
            <a:spLocks noGrp="1"/>
          </p:cNvSpPr>
          <p:nvPr>
            <p:ph type="sldNum" sz="quarter" idx="11"/>
          </p:nvPr>
        </p:nvSpPr>
        <p:spPr/>
        <p:txBody>
          <a:bodyPr rtlCol="0"/>
          <a:lstStyle/>
          <a:p>
            <a:fld id="{242A5EA6-191E-4A9E-A5FC-FAD5C52C396B}"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F0AC6F7-2137-4400-9951-98CA283ED185}" type="datetimeFigureOut">
              <a:rPr lang="ar-SA" smtClean="0"/>
              <a:pPr/>
              <a:t>20/06/32</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42A5EA6-191E-4A9E-A5FC-FAD5C52C396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0"/>
            <a:ext cx="6172200" cy="3645024"/>
          </a:xfrm>
        </p:spPr>
        <p:txBody>
          <a:bodyPr>
            <a:normAutofit fontScale="90000"/>
          </a:bodyPr>
          <a:lstStyle/>
          <a:p>
            <a:pPr algn="ct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sz="3600" dirty="0" smtClean="0"/>
              <a:t/>
            </a:r>
            <a:br>
              <a:rPr lang="ar-SA" sz="3600" dirty="0" smtClean="0"/>
            </a:br>
            <a:r>
              <a:rPr lang="ar-SA" dirty="0" smtClean="0"/>
              <a:t/>
            </a:r>
            <a:br>
              <a:rPr lang="ar-SA" dirty="0" smtClean="0"/>
            </a:br>
            <a:r>
              <a:rPr lang="ar-SA" dirty="0" smtClean="0"/>
              <a:t/>
            </a:r>
            <a:br>
              <a:rPr lang="ar-SA" dirty="0" smtClean="0"/>
            </a:br>
            <a:r>
              <a:rPr lang="ar-SA" dirty="0" smtClean="0"/>
              <a:t>   </a:t>
            </a:r>
            <a:endParaRPr lang="ar-SA" dirty="0"/>
          </a:p>
        </p:txBody>
      </p:sp>
      <p:sp>
        <p:nvSpPr>
          <p:cNvPr id="3" name="Subtitle 2"/>
          <p:cNvSpPr>
            <a:spLocks noGrp="1"/>
          </p:cNvSpPr>
          <p:nvPr>
            <p:ph type="subTitle" idx="1"/>
          </p:nvPr>
        </p:nvSpPr>
        <p:spPr>
          <a:xfrm>
            <a:off x="2286000" y="3645024"/>
            <a:ext cx="6172200" cy="2729898"/>
          </a:xfrm>
        </p:spPr>
        <p:txBody>
          <a:bodyPr>
            <a:normAutofit/>
          </a:bodyPr>
          <a:lstStyle/>
          <a:p>
            <a:pPr algn="ctr"/>
            <a:r>
              <a:rPr lang="ar-SA" sz="2400" dirty="0" smtClean="0">
                <a:latin typeface="Andalus" pitchFamily="18" charset="-78"/>
                <a:cs typeface="Andalus" pitchFamily="18" charset="-78"/>
              </a:rPr>
              <a:t>تنفيذ الطالبات  :</a:t>
            </a:r>
          </a:p>
          <a:p>
            <a:pPr algn="ctr" rtl="0"/>
            <a:r>
              <a:rPr lang="ar-SA" sz="2400" dirty="0" smtClean="0">
                <a:latin typeface="Andalus" pitchFamily="18" charset="-78"/>
                <a:cs typeface="Andalus" pitchFamily="18" charset="-78"/>
              </a:rPr>
              <a:t>                  ندين قادري </a:t>
            </a:r>
            <a:r>
              <a:rPr lang="en-US" sz="2400" dirty="0" smtClean="0">
                <a:latin typeface="Andalus" pitchFamily="18" charset="-78"/>
                <a:cs typeface="Andalus" pitchFamily="18" charset="-78"/>
              </a:rPr>
              <a:t> </a:t>
            </a:r>
            <a:r>
              <a:rPr lang="ar-SA" sz="2400" dirty="0" smtClean="0">
                <a:latin typeface="Andalus" pitchFamily="18" charset="-78"/>
                <a:cs typeface="Andalus" pitchFamily="18" charset="-78"/>
              </a:rPr>
              <a:t> ياسمين شناعة      </a:t>
            </a:r>
          </a:p>
          <a:p>
            <a:pPr algn="ctr" rtl="0"/>
            <a:r>
              <a:rPr lang="ar-SA" sz="2400" dirty="0" smtClean="0">
                <a:latin typeface="Andalus" pitchFamily="18" charset="-78"/>
                <a:cs typeface="Andalus" pitchFamily="18" charset="-78"/>
              </a:rPr>
              <a:t>ماسة عيسوي </a:t>
            </a:r>
            <a:r>
              <a:rPr lang="en-US" sz="2400" dirty="0" smtClean="0">
                <a:latin typeface="Andalus" pitchFamily="18" charset="-78"/>
                <a:cs typeface="Andalus" pitchFamily="18" charset="-78"/>
              </a:rPr>
              <a:t>              </a:t>
            </a:r>
            <a:r>
              <a:rPr lang="ar-SA" sz="2400" dirty="0" smtClean="0">
                <a:latin typeface="Andalus" pitchFamily="18" charset="-78"/>
                <a:cs typeface="Andalus" pitchFamily="18" charset="-78"/>
              </a:rPr>
              <a:t>  رنا الطيبي           </a:t>
            </a:r>
            <a:endParaRPr lang="en-US" sz="2400" dirty="0" smtClean="0">
              <a:latin typeface="Andalus" pitchFamily="18" charset="-78"/>
              <a:cs typeface="Andalus" pitchFamily="18" charset="-78"/>
            </a:endParaRPr>
          </a:p>
          <a:p>
            <a:pPr algn="ctr" rtl="0"/>
            <a:r>
              <a:rPr lang="ar-SA" sz="2400" dirty="0" smtClean="0">
                <a:latin typeface="Andalus" pitchFamily="18" charset="-78"/>
                <a:cs typeface="Andalus" pitchFamily="18" charset="-78"/>
              </a:rPr>
              <a:t>   </a:t>
            </a:r>
            <a:r>
              <a:rPr lang="en-US" sz="2400" dirty="0" smtClean="0">
                <a:latin typeface="Andalus" pitchFamily="18" charset="-78"/>
                <a:cs typeface="Andalus" pitchFamily="18" charset="-78"/>
              </a:rPr>
              <a:t> </a:t>
            </a:r>
            <a:r>
              <a:rPr lang="ar-SA" sz="2400" dirty="0" smtClean="0">
                <a:latin typeface="Andalus" pitchFamily="18" charset="-78"/>
                <a:cs typeface="Andalus" pitchFamily="18" charset="-78"/>
              </a:rPr>
              <a:t>بإشراف :</a:t>
            </a:r>
          </a:p>
          <a:p>
            <a:pPr algn="ctr" rtl="0"/>
            <a:r>
              <a:rPr lang="ar-SA" sz="2400" dirty="0" smtClean="0">
                <a:latin typeface="Andalus" pitchFamily="18" charset="-78"/>
                <a:cs typeface="Andalus" pitchFamily="18" charset="-78"/>
              </a:rPr>
              <a:t>م . نضال دويكات     </a:t>
            </a:r>
            <a:endParaRPr lang="ar-SA" sz="2400" dirty="0">
              <a:latin typeface="Andalus" pitchFamily="18" charset="-78"/>
              <a:cs typeface="Andalus" pitchFamily="18" charset="-78"/>
            </a:endParaRPr>
          </a:p>
        </p:txBody>
      </p:sp>
      <p:sp>
        <p:nvSpPr>
          <p:cNvPr id="6" name="Rectangle 5"/>
          <p:cNvSpPr/>
          <p:nvPr/>
        </p:nvSpPr>
        <p:spPr>
          <a:xfrm>
            <a:off x="2339752" y="188640"/>
            <a:ext cx="6246440" cy="2923877"/>
          </a:xfrm>
          <a:prstGeom prst="rect">
            <a:avLst/>
          </a:prstGeom>
        </p:spPr>
        <p:txBody>
          <a:bodyPr wrap="square">
            <a:spAutoFit/>
          </a:bodyPr>
          <a:lstStyle/>
          <a:p>
            <a:pPr algn="ctr"/>
            <a:r>
              <a:rPr lang="ar-SA" sz="2400" b="1" dirty="0" smtClean="0">
                <a:solidFill>
                  <a:schemeClr val="tx2"/>
                </a:solidFill>
                <a:latin typeface="Andalus" pitchFamily="18" charset="-78"/>
                <a:cs typeface="Andalus" pitchFamily="18" charset="-78"/>
              </a:rPr>
              <a:t>بسم الله الرحمن الرحيم</a:t>
            </a:r>
            <a:br>
              <a:rPr lang="ar-SA" sz="2400" b="1" dirty="0" smtClean="0">
                <a:solidFill>
                  <a:schemeClr val="tx2"/>
                </a:solidFill>
                <a:latin typeface="Andalus" pitchFamily="18" charset="-78"/>
                <a:cs typeface="Andalus" pitchFamily="18" charset="-78"/>
              </a:rPr>
            </a:br>
            <a:r>
              <a:rPr lang="ar-SA" sz="2400" b="1" dirty="0" smtClean="0">
                <a:solidFill>
                  <a:schemeClr val="tx2"/>
                </a:solidFill>
                <a:latin typeface="Andalus" pitchFamily="18" charset="-78"/>
                <a:cs typeface="Andalus" pitchFamily="18" charset="-78"/>
              </a:rPr>
              <a:t>  دراسة جدوى اقتصادية لإنشاء مصنع لإنتاج مكعبات الأعلاف </a:t>
            </a:r>
            <a:r>
              <a:rPr lang="ar-SA" sz="2000" b="1" dirty="0" smtClean="0">
                <a:solidFill>
                  <a:schemeClr val="tx2"/>
                </a:solidFill>
                <a:latin typeface="Andalus" pitchFamily="18" charset="-78"/>
                <a:cs typeface="Andalus" pitchFamily="18" charset="-78"/>
              </a:rPr>
              <a:t>الحيوانية</a:t>
            </a:r>
            <a:r>
              <a:rPr lang="ar-SA" sz="2400" b="1" dirty="0" smtClean="0">
                <a:solidFill>
                  <a:schemeClr val="tx2"/>
                </a:solidFill>
                <a:latin typeface="Andalus" pitchFamily="18" charset="-78"/>
                <a:cs typeface="Andalus" pitchFamily="18" charset="-78"/>
              </a:rPr>
              <a:t> لشركة دواجن فلسطين </a:t>
            </a:r>
          </a:p>
          <a:p>
            <a:pPr algn="ctr"/>
            <a:r>
              <a:rPr lang="ar-SA" sz="2400" b="1" dirty="0" smtClean="0">
                <a:solidFill>
                  <a:schemeClr val="tx2"/>
                </a:solidFill>
                <a:latin typeface="Andalus" pitchFamily="18" charset="-78"/>
                <a:cs typeface="Andalus" pitchFamily="18" charset="-78"/>
              </a:rPr>
              <a:t>	</a:t>
            </a:r>
            <a:br>
              <a:rPr lang="ar-SA" sz="2400" b="1" dirty="0" smtClean="0">
                <a:solidFill>
                  <a:schemeClr val="tx2"/>
                </a:solidFill>
                <a:latin typeface="Andalus" pitchFamily="18" charset="-78"/>
                <a:cs typeface="Andalus" pitchFamily="18" charset="-78"/>
              </a:rPr>
            </a:br>
            <a:r>
              <a:rPr lang="ar-SA" sz="2400" b="1" dirty="0" smtClean="0">
                <a:solidFill>
                  <a:schemeClr val="tx2"/>
                </a:solidFill>
                <a:latin typeface="Andalus" pitchFamily="18" charset="-78"/>
                <a:cs typeface="Andalus" pitchFamily="18" charset="-78"/>
              </a:rPr>
              <a:t>وبالتعاون مع شركة فلسطين للاستثمار الصناعي (باديكو الصناعية ) م .ع.م </a:t>
            </a:r>
          </a:p>
          <a:p>
            <a:pPr algn="ctr"/>
            <a:r>
              <a:rPr lang="ar-SA" sz="2000" b="1" dirty="0" smtClean="0">
                <a:solidFill>
                  <a:schemeClr val="tx2"/>
                </a:solidFill>
                <a:latin typeface="Arabic Typesetting" pitchFamily="66" charset="-78"/>
                <a:cs typeface="Bold Italic Art" pitchFamily="2" charset="-78"/>
              </a:rPr>
              <a:t/>
            </a:r>
            <a:br>
              <a:rPr lang="ar-SA" sz="2000" b="1" dirty="0" smtClean="0">
                <a:solidFill>
                  <a:schemeClr val="tx2"/>
                </a:solidFill>
                <a:latin typeface="Arabic Typesetting" pitchFamily="66" charset="-78"/>
                <a:cs typeface="Bold Italic Art" pitchFamily="2" charset="-78"/>
              </a:rPr>
            </a:br>
            <a:endParaRPr lang="ar-SA" sz="2000" b="1" dirty="0">
              <a:solidFill>
                <a:schemeClr val="tx2"/>
              </a:solidFill>
              <a:latin typeface="Arabic Typesetting" pitchFamily="66" charset="-78"/>
              <a:cs typeface="Bold Italic Art" pitchFamily="2" charset="-78"/>
            </a:endParaRPr>
          </a:p>
        </p:txBody>
      </p:sp>
      <p:pic>
        <p:nvPicPr>
          <p:cNvPr id="7" name="Picture 6" descr="logo.jpg"/>
          <p:cNvPicPr>
            <a:picLocks noChangeAspect="1"/>
          </p:cNvPicPr>
          <p:nvPr/>
        </p:nvPicPr>
        <p:blipFill>
          <a:blip r:embed="rId3" cstate="print"/>
          <a:stretch>
            <a:fillRect/>
          </a:stretch>
        </p:blipFill>
        <p:spPr>
          <a:xfrm>
            <a:off x="5652120" y="2636912"/>
            <a:ext cx="819979" cy="792088"/>
          </a:xfrm>
          <a:prstGeom prst="rect">
            <a:avLst/>
          </a:prstGeom>
        </p:spPr>
      </p:pic>
      <p:pic>
        <p:nvPicPr>
          <p:cNvPr id="9" name="Picture 8" descr="187756_130269477042134_1826054_n.jpg"/>
          <p:cNvPicPr/>
          <p:nvPr/>
        </p:nvPicPr>
        <p:blipFill>
          <a:blip r:embed="rId4" cstate="print"/>
          <a:srcRect l="10499" t="12704" r="48294"/>
          <a:stretch>
            <a:fillRect/>
          </a:stretch>
        </p:blipFill>
        <p:spPr>
          <a:xfrm>
            <a:off x="3995936" y="2564904"/>
            <a:ext cx="657225" cy="82448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الدراسة الفنية  </a:t>
            </a:r>
            <a:endParaRPr lang="ar-SA" dirty="0"/>
          </a:p>
        </p:txBody>
      </p:sp>
      <p:pic>
        <p:nvPicPr>
          <p:cNvPr id="4" name="Picture 3" descr="1270270856868257300.jpg"/>
          <p:cNvPicPr/>
          <p:nvPr/>
        </p:nvPicPr>
        <p:blipFill>
          <a:blip r:embed="rId2" cstate="print"/>
          <a:stretch>
            <a:fillRect/>
          </a:stretch>
        </p:blipFill>
        <p:spPr>
          <a:xfrm>
            <a:off x="2051720" y="1772816"/>
            <a:ext cx="4824535" cy="432583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744" y="404664"/>
            <a:ext cx="6172200" cy="5733256"/>
          </a:xfrm>
        </p:spPr>
        <p:txBody>
          <a:bodyPr>
            <a:noAutofit/>
          </a:bodyPr>
          <a:lstStyle/>
          <a:p>
            <a:pPr algn="r">
              <a:buFont typeface="Arial" pitchFamily="34" charset="0"/>
              <a:buChar char="•"/>
            </a:pPr>
            <a:r>
              <a:rPr lang="ar-JO" sz="1800" dirty="0" smtClean="0"/>
              <a:t>تحديد حجم الإنتاج والطاقة الإنتاجية العادية</a:t>
            </a:r>
            <a:r>
              <a:rPr lang="ar-SA" sz="1800" dirty="0" smtClean="0"/>
              <a:t/>
            </a:r>
            <a:br>
              <a:rPr lang="ar-SA" sz="1800" dirty="0" smtClean="0"/>
            </a:br>
            <a:r>
              <a:rPr lang="en-US" sz="1800" dirty="0" smtClean="0"/>
              <a:t/>
            </a:r>
            <a:br>
              <a:rPr lang="en-US" sz="1800" dirty="0" smtClean="0"/>
            </a:br>
            <a:r>
              <a:rPr lang="ar-JO" sz="1800" dirty="0" smtClean="0"/>
              <a:t>بناءا على الحصة السوقية </a:t>
            </a:r>
            <a:r>
              <a:rPr lang="en-US" sz="1800" dirty="0" smtClean="0"/>
              <a:t>25%</a:t>
            </a:r>
            <a:r>
              <a:rPr lang="ar-SA" sz="1800" dirty="0" smtClean="0"/>
              <a:t> تم تحديد حجم </a:t>
            </a:r>
            <a:br>
              <a:rPr lang="ar-SA" sz="1800" dirty="0" smtClean="0"/>
            </a:br>
            <a:r>
              <a:rPr lang="ar-SA" sz="1800" dirty="0" smtClean="0"/>
              <a:t/>
            </a:r>
            <a:br>
              <a:rPr lang="ar-SA" sz="1800" dirty="0" smtClean="0"/>
            </a:br>
            <a:r>
              <a:rPr lang="ar-SA" sz="1800" dirty="0" smtClean="0"/>
              <a:t> </a:t>
            </a:r>
            <a:r>
              <a:rPr lang="ar-SA" sz="1800" i="1" u="sng" dirty="0" smtClean="0"/>
              <a:t>المكعبات اليابسة للأغنام والماعز:</a:t>
            </a:r>
            <a:br>
              <a:rPr lang="ar-SA" sz="1800" i="1" u="sng" dirty="0" smtClean="0"/>
            </a:br>
            <a:r>
              <a:rPr lang="ar-SA" sz="1800" dirty="0" smtClean="0"/>
              <a:t/>
            </a:r>
            <a:br>
              <a:rPr lang="ar-SA" sz="1800" dirty="0" smtClean="0"/>
            </a:br>
            <a:r>
              <a:rPr lang="ar-SA" sz="1800" dirty="0" smtClean="0"/>
              <a:t> كمية المراد إنتاجها بالسنة  = </a:t>
            </a:r>
            <a:r>
              <a:rPr lang="en-US" sz="1800" dirty="0" smtClean="0"/>
              <a:t>=180*0.2*16000 </a:t>
            </a:r>
            <a:r>
              <a:rPr lang="ar-SA" sz="1800" dirty="0" smtClean="0"/>
              <a:t> </a:t>
            </a:r>
            <a:r>
              <a:rPr lang="en-US" sz="1800" dirty="0" smtClean="0"/>
              <a:t>576000</a:t>
            </a:r>
            <a:r>
              <a:rPr lang="ar-SA" sz="1800" dirty="0" smtClean="0"/>
              <a:t>كغم ما يعادل </a:t>
            </a:r>
            <a:r>
              <a:rPr lang="en-US" sz="1800" dirty="0" smtClean="0"/>
              <a:t>576 </a:t>
            </a:r>
            <a:r>
              <a:rPr lang="ar-SA" sz="1800" dirty="0" smtClean="0"/>
              <a:t>  طن سنويا </a:t>
            </a:r>
            <a:br>
              <a:rPr lang="ar-SA" sz="1800" dirty="0" smtClean="0"/>
            </a:br>
            <a:r>
              <a:rPr lang="ar-SA" sz="1800" dirty="0" smtClean="0"/>
              <a:t/>
            </a:r>
            <a:br>
              <a:rPr lang="ar-SA" sz="1800" dirty="0" smtClean="0"/>
            </a:br>
            <a:r>
              <a:rPr lang="ar-SA" sz="1800" dirty="0" smtClean="0"/>
              <a:t> </a:t>
            </a:r>
            <a:r>
              <a:rPr lang="ar-SA" sz="1800" i="1" u="sng" dirty="0" smtClean="0"/>
              <a:t>المكعبات الطرية للأغنام والماعز :</a:t>
            </a:r>
            <a:br>
              <a:rPr lang="ar-SA" sz="1800" i="1" u="sng" dirty="0" smtClean="0"/>
            </a:br>
            <a:r>
              <a:rPr lang="ar-SA" sz="1800" i="1" u="sng" dirty="0" smtClean="0"/>
              <a:t/>
            </a:r>
            <a:br>
              <a:rPr lang="ar-SA" sz="1800" i="1" u="sng" dirty="0" smtClean="0"/>
            </a:br>
            <a:r>
              <a:rPr lang="ar-SA" sz="1800" dirty="0" smtClean="0"/>
              <a:t> الكمية المراد إنتاجها بالسنة = </a:t>
            </a:r>
            <a:r>
              <a:rPr lang="en-US" sz="1800" dirty="0" smtClean="0"/>
              <a:t>365*0.2*16000</a:t>
            </a:r>
            <a:r>
              <a:rPr lang="ar-SA" sz="1800" i="1" dirty="0" smtClean="0"/>
              <a:t> = </a:t>
            </a:r>
            <a:r>
              <a:rPr lang="en-US" sz="1800" dirty="0" smtClean="0"/>
              <a:t>1168000</a:t>
            </a:r>
            <a:r>
              <a:rPr lang="ar-SA" sz="1800" dirty="0" smtClean="0"/>
              <a:t> كغم </a:t>
            </a:r>
            <a:r>
              <a:rPr lang="en-US" sz="1800" i="1" dirty="0" smtClean="0"/>
              <a:t> </a:t>
            </a:r>
            <a:r>
              <a:rPr lang="ar-SA" sz="1800" dirty="0" smtClean="0"/>
              <a:t>ما يعادل </a:t>
            </a:r>
            <a:r>
              <a:rPr lang="en-US" sz="1800" dirty="0" smtClean="0"/>
              <a:t>1168</a:t>
            </a:r>
            <a:r>
              <a:rPr lang="en-US" sz="1800" i="1" dirty="0" smtClean="0"/>
              <a:t> </a:t>
            </a:r>
            <a:r>
              <a:rPr lang="ar-SA" sz="1800" dirty="0" smtClean="0"/>
              <a:t>طن  سنويا </a:t>
            </a:r>
            <a:br>
              <a:rPr lang="ar-SA" sz="1800" dirty="0" smtClean="0"/>
            </a:br>
            <a:r>
              <a:rPr lang="en-US" sz="1800" dirty="0" smtClean="0"/>
              <a:t/>
            </a:r>
            <a:br>
              <a:rPr lang="en-US" sz="1800" dirty="0" smtClean="0"/>
            </a:br>
            <a:r>
              <a:rPr lang="ar-SA" sz="1800" dirty="0" smtClean="0"/>
              <a:t> </a:t>
            </a:r>
            <a:r>
              <a:rPr lang="ar-SA" sz="1800" i="1" u="sng" dirty="0" smtClean="0"/>
              <a:t>المكعبات الطرية للأبقار:</a:t>
            </a:r>
            <a:br>
              <a:rPr lang="ar-SA" sz="1800" i="1" u="sng" dirty="0" smtClean="0"/>
            </a:br>
            <a:r>
              <a:rPr lang="en-US" sz="1800" dirty="0" smtClean="0"/>
              <a:t/>
            </a:r>
            <a:br>
              <a:rPr lang="en-US" sz="1800" dirty="0" smtClean="0"/>
            </a:br>
            <a:r>
              <a:rPr lang="ar-SA" sz="1800" dirty="0" smtClean="0"/>
              <a:t>الكمية المراد إنتاجها بالسنة = </a:t>
            </a:r>
            <a:r>
              <a:rPr lang="en-US" sz="1800" dirty="0" smtClean="0"/>
              <a:t>365*4*1072</a:t>
            </a:r>
            <a:r>
              <a:rPr lang="ar-SA" sz="1800" i="1" dirty="0" smtClean="0"/>
              <a:t> = </a:t>
            </a:r>
            <a:r>
              <a:rPr lang="en-US" sz="1800" dirty="0" smtClean="0"/>
              <a:t>1565120</a:t>
            </a:r>
            <a:r>
              <a:rPr lang="en-US" sz="1800" i="1" dirty="0" smtClean="0"/>
              <a:t> </a:t>
            </a:r>
            <a:r>
              <a:rPr lang="ar-SA" sz="1800" dirty="0" smtClean="0"/>
              <a:t>ما يعادل </a:t>
            </a:r>
            <a:r>
              <a:rPr lang="en-US" sz="1800" dirty="0" smtClean="0"/>
              <a:t>1565.120</a:t>
            </a:r>
            <a:r>
              <a:rPr lang="en-US" sz="1800" i="1" dirty="0" smtClean="0"/>
              <a:t> </a:t>
            </a:r>
            <a:r>
              <a:rPr lang="ar-SA" sz="1800" dirty="0" smtClean="0"/>
              <a:t>طن  سنويا </a:t>
            </a:r>
            <a:br>
              <a:rPr lang="ar-SA" sz="1800" dirty="0" smtClean="0"/>
            </a:br>
            <a:r>
              <a:rPr lang="en-US" sz="1800" dirty="0" smtClean="0"/>
              <a:t/>
            </a:r>
            <a:br>
              <a:rPr lang="en-US" sz="1800" dirty="0" smtClean="0"/>
            </a:br>
            <a:r>
              <a:rPr lang="ar-SA" sz="1800" dirty="0" smtClean="0"/>
              <a:t/>
            </a:r>
            <a:br>
              <a:rPr lang="ar-SA" sz="1800" dirty="0" smtClean="0"/>
            </a:br>
            <a:endParaRPr lang="ar-SA"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931351" y="2712006"/>
            <a:ext cx="6313057" cy="30212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Rectangle 3"/>
          <p:cNvSpPr/>
          <p:nvPr/>
        </p:nvSpPr>
        <p:spPr>
          <a:xfrm>
            <a:off x="2051720" y="1340768"/>
            <a:ext cx="6732240" cy="984885"/>
          </a:xfrm>
          <a:prstGeom prst="rect">
            <a:avLst/>
          </a:prstGeom>
        </p:spPr>
        <p:txBody>
          <a:bodyPr wrap="square">
            <a:spAutoFit/>
          </a:bodyPr>
          <a:lstStyle/>
          <a:p>
            <a:r>
              <a:rPr lang="ar-SA" sz="2000" b="1" dirty="0" smtClean="0">
                <a:solidFill>
                  <a:schemeClr val="tx2"/>
                </a:solidFill>
              </a:rPr>
              <a:t>وبناءا عليه فان الكمية الكلية المراد إنتاجها سنويا = </a:t>
            </a:r>
            <a:r>
              <a:rPr lang="en-US" sz="2000" b="1" dirty="0" smtClean="0">
                <a:solidFill>
                  <a:schemeClr val="tx2"/>
                </a:solidFill>
              </a:rPr>
              <a:t>3309120</a:t>
            </a:r>
            <a:r>
              <a:rPr lang="ar-SA" sz="2000" b="1" dirty="0" smtClean="0">
                <a:solidFill>
                  <a:schemeClr val="tx2"/>
                </a:solidFill>
              </a:rPr>
              <a:t> كغم  ما يعادل </a:t>
            </a:r>
            <a:r>
              <a:rPr lang="en-US" sz="2000" b="1" dirty="0" smtClean="0">
                <a:solidFill>
                  <a:schemeClr val="tx2"/>
                </a:solidFill>
              </a:rPr>
              <a:t>661824</a:t>
            </a:r>
            <a:r>
              <a:rPr lang="ar-SA" sz="2000" b="1" dirty="0" smtClean="0">
                <a:solidFill>
                  <a:schemeClr val="tx2"/>
                </a:solidFill>
              </a:rPr>
              <a:t> مكعب سنويا  أي  </a:t>
            </a:r>
            <a:r>
              <a:rPr lang="en-US" sz="2000" b="1" dirty="0" smtClean="0">
                <a:solidFill>
                  <a:schemeClr val="tx2"/>
                </a:solidFill>
              </a:rPr>
              <a:t>275760</a:t>
            </a:r>
            <a:r>
              <a:rPr lang="en-US" sz="2000" b="1" i="1" dirty="0" smtClean="0">
                <a:solidFill>
                  <a:schemeClr val="tx2"/>
                </a:solidFill>
              </a:rPr>
              <a:t> </a:t>
            </a:r>
            <a:r>
              <a:rPr lang="ar-SA" sz="2000" b="1" dirty="0" smtClean="0">
                <a:solidFill>
                  <a:schemeClr val="tx2"/>
                </a:solidFill>
              </a:rPr>
              <a:t> كغم </a:t>
            </a:r>
          </a:p>
          <a:p>
            <a:endParaRPr lang="ar-SA" sz="1600" dirty="0"/>
          </a:p>
        </p:txBody>
      </p:sp>
      <p:sp>
        <p:nvSpPr>
          <p:cNvPr id="6" name="TextBox 5"/>
          <p:cNvSpPr txBox="1"/>
          <p:nvPr/>
        </p:nvSpPr>
        <p:spPr>
          <a:xfrm>
            <a:off x="5004048" y="620688"/>
            <a:ext cx="3672408" cy="400110"/>
          </a:xfrm>
          <a:prstGeom prst="rect">
            <a:avLst/>
          </a:prstGeom>
          <a:noFill/>
        </p:spPr>
        <p:txBody>
          <a:bodyPr wrap="square" rtlCol="1">
            <a:spAutoFit/>
          </a:bodyPr>
          <a:lstStyle/>
          <a:p>
            <a:r>
              <a:rPr lang="ar-SA" sz="2000" b="1" dirty="0" smtClean="0">
                <a:solidFill>
                  <a:schemeClr val="tx2"/>
                </a:solidFill>
              </a:rPr>
              <a:t>نسب حجم الإنتاج من الطري واليابس</a:t>
            </a:r>
            <a:r>
              <a:rPr lang="en-US" sz="2000" b="1" dirty="0" smtClean="0">
                <a:solidFill>
                  <a:schemeClr val="tx2"/>
                </a:solidFill>
              </a:rPr>
              <a:t> :</a:t>
            </a:r>
            <a:endParaRPr lang="ar-SA" sz="2000" b="1" dirty="0">
              <a:solidFill>
                <a:schemeClr val="tx2"/>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95736" y="260648"/>
            <a:ext cx="5904656" cy="1246290"/>
          </a:xfrm>
        </p:spPr>
        <p:txBody>
          <a:bodyPr>
            <a:normAutofit/>
          </a:bodyPr>
          <a:lstStyle/>
          <a:p>
            <a:pPr algn="r"/>
            <a:r>
              <a:rPr lang="ar-JO" sz="2400" dirty="0" smtClean="0"/>
              <a:t>تحديد طريقة الإنتاج والوسائل التكنولوجية الملائمة</a:t>
            </a:r>
            <a:r>
              <a:rPr lang="en-US" sz="2400" dirty="0" smtClean="0"/>
              <a:t>:</a:t>
            </a:r>
            <a:r>
              <a:rPr lang="ar-SA" sz="2400" dirty="0" smtClean="0"/>
              <a:t/>
            </a:r>
            <a:br>
              <a:rPr lang="ar-SA" sz="2400" dirty="0" smtClean="0"/>
            </a:br>
            <a:r>
              <a:rPr lang="en-US" sz="2400" dirty="0" smtClean="0"/>
              <a:t>.</a:t>
            </a:r>
            <a:r>
              <a:rPr lang="en-US" sz="2400" b="0" dirty="0" smtClean="0"/>
              <a:t>1</a:t>
            </a:r>
            <a:r>
              <a:rPr lang="ar-SA" sz="2400" b="0" dirty="0" smtClean="0"/>
              <a:t> العملية الإنتاجية </a:t>
            </a:r>
            <a:br>
              <a:rPr lang="ar-SA" sz="2400" b="0" dirty="0" smtClean="0"/>
            </a:br>
            <a:endParaRPr lang="ar-SA" sz="2400" b="0"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graphicFrame>
        <p:nvGraphicFramePr>
          <p:cNvPr id="1027" name="Object 3"/>
          <p:cNvGraphicFramePr>
            <a:graphicFrameLocks noChangeAspect="1"/>
          </p:cNvGraphicFramePr>
          <p:nvPr/>
        </p:nvGraphicFramePr>
        <p:xfrm>
          <a:off x="911558" y="1196752"/>
          <a:ext cx="7741314" cy="5661248"/>
        </p:xfrm>
        <a:graphic>
          <a:graphicData uri="http://schemas.openxmlformats.org/presentationml/2006/ole">
            <p:oleObj spid="_x0000_s1027" name="Visio" r:id="rId3" imgW="5362645" imgH="4648796" progId="Visio.Drawing.11">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760" y="620688"/>
            <a:ext cx="5904656" cy="1246290"/>
          </a:xfrm>
        </p:spPr>
        <p:txBody>
          <a:bodyPr>
            <a:normAutofit fontScale="90000"/>
          </a:bodyPr>
          <a:lstStyle/>
          <a:p>
            <a:pPr marL="457200" indent="-457200" algn="r"/>
            <a:r>
              <a:rPr lang="ar-JO" sz="2400" dirty="0" smtClean="0"/>
              <a:t>تحديد طريقة الإنتاج والوسائل التكنولوجية الملائمة</a:t>
            </a:r>
            <a:r>
              <a:rPr lang="en-US" sz="2400" dirty="0" smtClean="0"/>
              <a:t>:</a:t>
            </a:r>
            <a:r>
              <a:rPr lang="ar-SA" sz="2400" dirty="0" smtClean="0"/>
              <a:t/>
            </a:r>
            <a:br>
              <a:rPr lang="ar-SA" sz="2400" dirty="0" smtClean="0"/>
            </a:br>
            <a:r>
              <a:rPr lang="en-US" sz="2400" dirty="0" smtClean="0"/>
              <a:t>.</a:t>
            </a:r>
            <a:r>
              <a:rPr lang="en-US" sz="2400" b="0" dirty="0" smtClean="0"/>
              <a:t>2</a:t>
            </a:r>
            <a:r>
              <a:rPr lang="ar-SA" sz="2400" b="0" dirty="0" smtClean="0"/>
              <a:t> تحديد الآلات و المعدات الفنية :</a:t>
            </a:r>
            <a:br>
              <a:rPr lang="ar-SA" sz="2400" b="0" dirty="0" smtClean="0"/>
            </a:br>
            <a:r>
              <a:rPr lang="ar-SA" sz="2400" b="0" dirty="0" smtClean="0"/>
              <a:t/>
            </a:r>
            <a:br>
              <a:rPr lang="ar-SA" sz="2400" b="0" dirty="0" smtClean="0"/>
            </a:br>
            <a:r>
              <a:rPr lang="ar-SA" sz="2400" b="0" dirty="0" smtClean="0"/>
              <a:t/>
            </a:r>
            <a:br>
              <a:rPr lang="ar-SA" sz="2400" b="0" dirty="0" smtClean="0"/>
            </a:br>
            <a:endParaRPr lang="ar-SA" sz="2400" b="0"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pic>
        <p:nvPicPr>
          <p:cNvPr id="5" name="Picture 4" descr="industrial_movable_belt_conveyor.jpg"/>
          <p:cNvPicPr/>
          <p:nvPr/>
        </p:nvPicPr>
        <p:blipFill>
          <a:blip r:embed="rId2" cstate="print"/>
          <a:stretch>
            <a:fillRect/>
          </a:stretch>
        </p:blipFill>
        <p:spPr>
          <a:xfrm>
            <a:off x="2123728" y="2708920"/>
            <a:ext cx="6336704" cy="3960440"/>
          </a:xfrm>
          <a:prstGeom prst="rect">
            <a:avLst/>
          </a:prstGeom>
        </p:spPr>
      </p:pic>
      <p:sp>
        <p:nvSpPr>
          <p:cNvPr id="7" name="TextBox 6"/>
          <p:cNvSpPr txBox="1"/>
          <p:nvPr/>
        </p:nvSpPr>
        <p:spPr>
          <a:xfrm>
            <a:off x="1835696" y="908720"/>
            <a:ext cx="6840760" cy="1015663"/>
          </a:xfrm>
          <a:prstGeom prst="rect">
            <a:avLst/>
          </a:prstGeom>
          <a:noFill/>
        </p:spPr>
        <p:txBody>
          <a:bodyPr wrap="square" rtlCol="1">
            <a:spAutoFit/>
          </a:bodyPr>
          <a:lstStyle/>
          <a:p>
            <a:pPr>
              <a:buFont typeface="Arial" pitchFamily="34" charset="0"/>
              <a:buChar char="•"/>
            </a:pPr>
            <a:r>
              <a:rPr lang="ar-SA" dirty="0" smtClean="0"/>
              <a:t> </a:t>
            </a:r>
            <a:r>
              <a:rPr lang="ar-SA" sz="2000" b="1" dirty="0" smtClean="0">
                <a:solidFill>
                  <a:schemeClr val="tx2"/>
                </a:solidFill>
              </a:rPr>
              <a:t>ناقل </a:t>
            </a:r>
          </a:p>
          <a:p>
            <a:r>
              <a:rPr lang="ar-EG" sz="2000" b="1" dirty="0" smtClean="0">
                <a:solidFill>
                  <a:schemeClr val="tx2"/>
                </a:solidFill>
              </a:rPr>
              <a:t>الوظيفة:</a:t>
            </a:r>
            <a:endParaRPr lang="en-US" sz="2000" b="1" dirty="0" smtClean="0">
              <a:solidFill>
                <a:schemeClr val="tx2"/>
              </a:solidFill>
            </a:endParaRPr>
          </a:p>
          <a:p>
            <a:r>
              <a:rPr lang="ar-SA" sz="2000" b="1" dirty="0" smtClean="0">
                <a:solidFill>
                  <a:schemeClr val="tx2"/>
                </a:solidFill>
              </a:rPr>
              <a:t>وسيلة للنقل بين آلة الطحن  وآلة الكبس </a:t>
            </a:r>
            <a:endParaRPr lang="ar-SA" dirty="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260648"/>
            <a:ext cx="5904656" cy="1152128"/>
          </a:xfrm>
        </p:spPr>
        <p:txBody>
          <a:bodyPr>
            <a:normAutofit fontScale="90000"/>
          </a:bodyPr>
          <a:lstStyle/>
          <a:p>
            <a:pPr algn="r"/>
            <a:r>
              <a:rPr lang="ar-SA" sz="2400" b="0" dirty="0" smtClean="0"/>
              <a:t/>
            </a:r>
            <a:br>
              <a:rPr lang="ar-SA" sz="2400" b="0" dirty="0" smtClean="0"/>
            </a:br>
            <a:r>
              <a:rPr lang="ar-SA" sz="2400" b="0" dirty="0" smtClean="0"/>
              <a:t/>
            </a:r>
            <a:br>
              <a:rPr lang="ar-SA" sz="2400" b="0" dirty="0" smtClean="0"/>
            </a:br>
            <a:r>
              <a:rPr lang="ar-SA" sz="2400" b="0" dirty="0" smtClean="0"/>
              <a:t/>
            </a:r>
            <a:br>
              <a:rPr lang="ar-SA" sz="2400" b="0" dirty="0" smtClean="0"/>
            </a:br>
            <a:r>
              <a:rPr lang="ar-JO" sz="2400" dirty="0" smtClean="0"/>
              <a:t> تحديد طريقة الإنتاج والوسائل التكنولوجية الملائمة</a:t>
            </a:r>
            <a:r>
              <a:rPr lang="en-US" sz="2400" dirty="0" smtClean="0"/>
              <a:t>:</a:t>
            </a:r>
            <a:r>
              <a:rPr lang="ar-SA" sz="2400" dirty="0" smtClean="0"/>
              <a:t/>
            </a:r>
            <a:br>
              <a:rPr lang="ar-SA" sz="2400" dirty="0" smtClean="0"/>
            </a:br>
            <a:r>
              <a:rPr lang="en-US" sz="2400" b="0" dirty="0" smtClean="0"/>
              <a:t>2</a:t>
            </a:r>
            <a:r>
              <a:rPr lang="ar-SA" sz="2400" b="0" dirty="0" smtClean="0"/>
              <a:t> تحديد الآلات والمعدات الفنية :</a:t>
            </a:r>
            <a:endParaRPr lang="ar-SA" sz="2400" b="0"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pic>
        <p:nvPicPr>
          <p:cNvPr id="5" name="Picture 4" descr="animal_feed_crusher_and_mixer_Pls_SMS.jpg"/>
          <p:cNvPicPr/>
          <p:nvPr/>
        </p:nvPicPr>
        <p:blipFill>
          <a:blip r:embed="rId2" cstate="print"/>
          <a:srcRect/>
          <a:stretch>
            <a:fillRect/>
          </a:stretch>
        </p:blipFill>
        <p:spPr bwMode="auto">
          <a:xfrm>
            <a:off x="2195736" y="2924944"/>
            <a:ext cx="6408712" cy="3672408"/>
          </a:xfrm>
          <a:prstGeom prst="rect">
            <a:avLst/>
          </a:prstGeom>
          <a:noFill/>
          <a:ln w="9525">
            <a:noFill/>
            <a:miter lim="800000"/>
            <a:headEnd/>
            <a:tailEnd/>
          </a:ln>
        </p:spPr>
      </p:pic>
      <p:sp>
        <p:nvSpPr>
          <p:cNvPr id="7" name="TextBox 6"/>
          <p:cNvSpPr txBox="1"/>
          <p:nvPr/>
        </p:nvSpPr>
        <p:spPr>
          <a:xfrm>
            <a:off x="1907704" y="1484784"/>
            <a:ext cx="6696744" cy="2092881"/>
          </a:xfrm>
          <a:prstGeom prst="rect">
            <a:avLst/>
          </a:prstGeom>
          <a:noFill/>
        </p:spPr>
        <p:txBody>
          <a:bodyPr wrap="square" rtlCol="1">
            <a:spAutoFit/>
          </a:bodyPr>
          <a:lstStyle/>
          <a:p>
            <a:pPr>
              <a:buFont typeface="Arial" pitchFamily="34" charset="0"/>
              <a:buChar char="•"/>
            </a:pPr>
            <a:r>
              <a:rPr lang="ar-EG" b="1" dirty="0" smtClean="0">
                <a:solidFill>
                  <a:schemeClr val="tx2"/>
                </a:solidFill>
              </a:rPr>
              <a:t>آلة الطحن</a:t>
            </a:r>
            <a:r>
              <a:rPr lang="ar-SA" b="1" dirty="0" smtClean="0">
                <a:solidFill>
                  <a:schemeClr val="tx2"/>
                </a:solidFill>
              </a:rPr>
              <a:t> وآلة الخلط</a:t>
            </a:r>
            <a:endParaRPr lang="en-US" b="1" dirty="0" smtClean="0">
              <a:solidFill>
                <a:schemeClr val="tx2"/>
              </a:solidFill>
            </a:endParaRPr>
          </a:p>
          <a:p>
            <a:pPr rtl="0"/>
            <a:r>
              <a:rPr lang="ar-EG" b="1" dirty="0" smtClean="0">
                <a:solidFill>
                  <a:schemeClr val="tx2"/>
                </a:solidFill>
              </a:rPr>
              <a:t>الوظيفة</a:t>
            </a:r>
            <a:endParaRPr lang="en-US" b="1" dirty="0" smtClean="0">
              <a:solidFill>
                <a:schemeClr val="tx2"/>
              </a:solidFill>
            </a:endParaRPr>
          </a:p>
          <a:p>
            <a:pPr rtl="0"/>
            <a:r>
              <a:rPr lang="ar-SA" b="1" dirty="0" smtClean="0">
                <a:solidFill>
                  <a:schemeClr val="tx2"/>
                </a:solidFill>
              </a:rPr>
              <a:t>في  آلة الطحن  يتم طحن أغصان الزيتون وأوراق الزيتون والمواد الصلبة الأخرى حتى تصل إلى درجة النعومة المطلوبة .</a:t>
            </a:r>
            <a:endParaRPr lang="en-US" b="1" dirty="0" smtClean="0">
              <a:solidFill>
                <a:schemeClr val="tx2"/>
              </a:solidFill>
            </a:endParaRPr>
          </a:p>
          <a:p>
            <a:pPr rtl="0"/>
            <a:r>
              <a:rPr lang="ar-SA" b="1" dirty="0" smtClean="0">
                <a:solidFill>
                  <a:schemeClr val="tx2"/>
                </a:solidFill>
              </a:rPr>
              <a:t>أما في آلة الخلط  هنا يتم خلط المواد التي تم طحنها بالة الطحن مع المواد </a:t>
            </a:r>
            <a:r>
              <a:rPr lang="ar-SA" sz="2000" b="1" dirty="0" smtClean="0">
                <a:solidFill>
                  <a:schemeClr val="tx2"/>
                </a:solidFill>
              </a:rPr>
              <a:t>الناعمة أصلا حتى تصل للقوام المرغوب فيه</a:t>
            </a:r>
            <a:endParaRPr lang="en-US" sz="2000" b="1" dirty="0" smtClean="0">
              <a:solidFill>
                <a:schemeClr val="tx2"/>
              </a:solidFill>
            </a:endParaRP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260648"/>
            <a:ext cx="5904656" cy="1152128"/>
          </a:xfrm>
        </p:spPr>
        <p:txBody>
          <a:bodyPr>
            <a:normAutofit fontScale="90000"/>
          </a:bodyPr>
          <a:lstStyle/>
          <a:p>
            <a:pPr algn="r"/>
            <a:r>
              <a:rPr lang="ar-SA" sz="2400" b="0" dirty="0" smtClean="0"/>
              <a:t/>
            </a:r>
            <a:br>
              <a:rPr lang="ar-SA" sz="2400" b="0" dirty="0" smtClean="0"/>
            </a:br>
            <a:r>
              <a:rPr lang="ar-SA" sz="2400" b="0" dirty="0" smtClean="0"/>
              <a:t/>
            </a:r>
            <a:br>
              <a:rPr lang="ar-SA" sz="2400" b="0" dirty="0" smtClean="0"/>
            </a:br>
            <a:r>
              <a:rPr lang="ar-SA" sz="2400" b="0" dirty="0" smtClean="0"/>
              <a:t/>
            </a:r>
            <a:br>
              <a:rPr lang="ar-SA" sz="2400" b="0" dirty="0" smtClean="0"/>
            </a:br>
            <a:r>
              <a:rPr lang="ar-JO" sz="2400" dirty="0" smtClean="0"/>
              <a:t> تحديد طريقة الإنتاج والوسائل التكنولوجية الملائمة</a:t>
            </a:r>
            <a:r>
              <a:rPr lang="en-US" sz="2400" dirty="0" smtClean="0"/>
              <a:t>:</a:t>
            </a:r>
            <a:r>
              <a:rPr lang="ar-SA" sz="2400" dirty="0" smtClean="0"/>
              <a:t/>
            </a:r>
            <a:br>
              <a:rPr lang="ar-SA" sz="2400" dirty="0" smtClean="0"/>
            </a:br>
            <a:r>
              <a:rPr lang="en-US" sz="2400" b="0" dirty="0" smtClean="0"/>
              <a:t>2</a:t>
            </a:r>
            <a:r>
              <a:rPr lang="ar-SA" sz="2400" b="0" dirty="0" smtClean="0"/>
              <a:t> تحديد الآلات والمعدات الفنية :</a:t>
            </a:r>
            <a:endParaRPr lang="ar-SA" sz="2400" b="0"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sp>
        <p:nvSpPr>
          <p:cNvPr id="7" name="TextBox 6"/>
          <p:cNvSpPr txBox="1"/>
          <p:nvPr/>
        </p:nvSpPr>
        <p:spPr>
          <a:xfrm>
            <a:off x="1907704" y="1484784"/>
            <a:ext cx="6696744" cy="1631216"/>
          </a:xfrm>
          <a:prstGeom prst="rect">
            <a:avLst/>
          </a:prstGeom>
          <a:noFill/>
        </p:spPr>
        <p:txBody>
          <a:bodyPr wrap="square" rtlCol="1">
            <a:spAutoFit/>
          </a:bodyPr>
          <a:lstStyle/>
          <a:p>
            <a:pPr>
              <a:buFont typeface="Arial" pitchFamily="34" charset="0"/>
              <a:buChar char="•"/>
            </a:pPr>
            <a:r>
              <a:rPr lang="en-US" sz="2000" b="1" dirty="0" smtClean="0">
                <a:solidFill>
                  <a:schemeClr val="tx2"/>
                </a:solidFill>
              </a:rPr>
              <a:t> </a:t>
            </a:r>
            <a:r>
              <a:rPr lang="ar-EG" sz="2000" b="1" dirty="0" smtClean="0">
                <a:solidFill>
                  <a:schemeClr val="tx2"/>
                </a:solidFill>
              </a:rPr>
              <a:t>آلة الكبس</a:t>
            </a:r>
            <a:r>
              <a:rPr lang="ar-SA" sz="2000" b="1" dirty="0" smtClean="0">
                <a:solidFill>
                  <a:schemeClr val="tx2"/>
                </a:solidFill>
              </a:rPr>
              <a:t>:</a:t>
            </a:r>
          </a:p>
          <a:p>
            <a:r>
              <a:rPr lang="ar-EG" sz="2000" b="1" dirty="0" smtClean="0">
                <a:solidFill>
                  <a:schemeClr val="tx2"/>
                </a:solidFill>
              </a:rPr>
              <a:t>الوظيفة:</a:t>
            </a:r>
            <a:endParaRPr lang="en-US" sz="2000" b="1" dirty="0" smtClean="0">
              <a:solidFill>
                <a:schemeClr val="tx2"/>
              </a:solidFill>
            </a:endParaRPr>
          </a:p>
          <a:p>
            <a:r>
              <a:rPr lang="ar-EG" sz="2000" b="1" dirty="0" smtClean="0">
                <a:solidFill>
                  <a:schemeClr val="tx2"/>
                </a:solidFill>
              </a:rPr>
              <a:t>يقوم هذا الجزء من خط الإنتاج بتشكيل المواد الخام بعد طحنها وخلطها على الشكل المرغوب بالأبعاد المحددة ويقوم بكبسها تحت ضغط معين داخل القوالب ذات الشكل المرغوب</a:t>
            </a:r>
            <a:endParaRPr lang="en-US" sz="2000" b="1" dirty="0" smtClean="0">
              <a:solidFill>
                <a:schemeClr val="tx2"/>
              </a:solidFill>
            </a:endParaRPr>
          </a:p>
        </p:txBody>
      </p:sp>
      <p:pic>
        <p:nvPicPr>
          <p:cNvPr id="6" name="Picture 5" descr="salt_lick_block_making_machine_0086_13733828553.jpg"/>
          <p:cNvPicPr/>
          <p:nvPr/>
        </p:nvPicPr>
        <p:blipFill>
          <a:blip r:embed="rId2" cstate="print"/>
          <a:srcRect r="45792"/>
          <a:stretch>
            <a:fillRect/>
          </a:stretch>
        </p:blipFill>
        <p:spPr>
          <a:xfrm>
            <a:off x="1979713" y="3212976"/>
            <a:ext cx="6480720" cy="324036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260648"/>
            <a:ext cx="5904656" cy="1152128"/>
          </a:xfrm>
        </p:spPr>
        <p:txBody>
          <a:bodyPr>
            <a:normAutofit fontScale="90000"/>
          </a:bodyPr>
          <a:lstStyle/>
          <a:p>
            <a:pPr algn="r"/>
            <a:r>
              <a:rPr lang="ar-SA" sz="2400" b="0" dirty="0" smtClean="0"/>
              <a:t/>
            </a:r>
            <a:br>
              <a:rPr lang="ar-SA" sz="2400" b="0" dirty="0" smtClean="0"/>
            </a:br>
            <a:r>
              <a:rPr lang="ar-SA" sz="2400" b="0" dirty="0" smtClean="0"/>
              <a:t/>
            </a:r>
            <a:br>
              <a:rPr lang="ar-SA" sz="2400" b="0" dirty="0" smtClean="0"/>
            </a:br>
            <a:r>
              <a:rPr lang="ar-SA" sz="2400" b="0" dirty="0" smtClean="0"/>
              <a:t/>
            </a:r>
            <a:br>
              <a:rPr lang="ar-SA" sz="2400" b="0" dirty="0" smtClean="0"/>
            </a:br>
            <a:r>
              <a:rPr lang="ar-JO" sz="2400" dirty="0" smtClean="0"/>
              <a:t> تحديد طريقة الإنتاج والوسائل التكنولوجية الملائمة</a:t>
            </a:r>
            <a:r>
              <a:rPr lang="en-US" sz="2400" dirty="0" smtClean="0"/>
              <a:t>:</a:t>
            </a:r>
            <a:r>
              <a:rPr lang="ar-SA" sz="2400" dirty="0" smtClean="0"/>
              <a:t/>
            </a:r>
            <a:br>
              <a:rPr lang="ar-SA" sz="2400" dirty="0" smtClean="0"/>
            </a:br>
            <a:r>
              <a:rPr lang="en-US" sz="2400" b="0" dirty="0" smtClean="0"/>
              <a:t>3</a:t>
            </a:r>
            <a:r>
              <a:rPr lang="ar-SA" sz="2400" b="0" dirty="0" smtClean="0"/>
              <a:t> تحديد موقع المصنع والتخطيط الداخلي :</a:t>
            </a:r>
            <a:endParaRPr lang="ar-SA" sz="2400" b="0"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sp>
        <p:nvSpPr>
          <p:cNvPr id="7" name="TextBox 6"/>
          <p:cNvSpPr txBox="1"/>
          <p:nvPr/>
        </p:nvSpPr>
        <p:spPr>
          <a:xfrm>
            <a:off x="1907704" y="1484784"/>
            <a:ext cx="6696744" cy="1200329"/>
          </a:xfrm>
          <a:prstGeom prst="rect">
            <a:avLst/>
          </a:prstGeom>
          <a:noFill/>
        </p:spPr>
        <p:txBody>
          <a:bodyPr wrap="square" rtlCol="1">
            <a:spAutoFit/>
          </a:bodyPr>
          <a:lstStyle/>
          <a:p>
            <a:pPr algn="just">
              <a:lnSpc>
                <a:spcPct val="150000"/>
              </a:lnSpc>
              <a:buFont typeface="Arial" pitchFamily="34" charset="0"/>
              <a:buChar char="•"/>
            </a:pPr>
            <a:r>
              <a:rPr lang="ar-SA" b="1" dirty="0" smtClean="0">
                <a:solidFill>
                  <a:schemeClr val="tx2"/>
                </a:solidFill>
                <a:latin typeface="Calibri"/>
                <a:ea typeface="Calibri"/>
              </a:rPr>
              <a:t>موقع المصنع : </a:t>
            </a:r>
            <a:r>
              <a:rPr lang="ar-JO" b="1" dirty="0" smtClean="0">
                <a:solidFill>
                  <a:schemeClr val="tx2"/>
                </a:solidFill>
                <a:latin typeface="Calibri"/>
                <a:ea typeface="Calibri"/>
              </a:rPr>
              <a:t> </a:t>
            </a:r>
            <a:endParaRPr lang="ar-SA" b="1" dirty="0" smtClean="0">
              <a:solidFill>
                <a:schemeClr val="tx2"/>
              </a:solidFill>
              <a:latin typeface="Calibri"/>
              <a:ea typeface="Calibri"/>
            </a:endParaRPr>
          </a:p>
          <a:p>
            <a:pPr algn="just">
              <a:lnSpc>
                <a:spcPct val="150000"/>
              </a:lnSpc>
            </a:pPr>
            <a:r>
              <a:rPr lang="ar-JO" b="1" dirty="0" smtClean="0">
                <a:solidFill>
                  <a:schemeClr val="tx2"/>
                </a:solidFill>
                <a:latin typeface="Calibri"/>
                <a:ea typeface="Calibri"/>
              </a:rPr>
              <a:t>تم اختيار موقع المصنع في كفر</a:t>
            </a:r>
            <a:r>
              <a:rPr lang="ar-SA" b="1" dirty="0" smtClean="0">
                <a:solidFill>
                  <a:schemeClr val="tx2"/>
                </a:solidFill>
                <a:latin typeface="Calibri"/>
                <a:ea typeface="Calibri"/>
              </a:rPr>
              <a:t>صور </a:t>
            </a:r>
            <a:r>
              <a:rPr lang="ar-JO" b="1" dirty="0" smtClean="0">
                <a:solidFill>
                  <a:schemeClr val="tx2"/>
                </a:solidFill>
                <a:latin typeface="Calibri"/>
                <a:ea typeface="Calibri"/>
              </a:rPr>
              <a:t> بمساحة  </a:t>
            </a:r>
            <a:r>
              <a:rPr lang="en-US" b="1" dirty="0" smtClean="0">
                <a:solidFill>
                  <a:schemeClr val="tx2"/>
                </a:solidFill>
                <a:latin typeface="Times New Roman"/>
                <a:ea typeface="Calibri"/>
                <a:cs typeface="Arial"/>
              </a:rPr>
              <a:t> 3</a:t>
            </a:r>
            <a:r>
              <a:rPr lang="ar-JO" b="1" dirty="0" smtClean="0">
                <a:solidFill>
                  <a:schemeClr val="tx2"/>
                </a:solidFill>
                <a:latin typeface="Calibri"/>
                <a:ea typeface="Calibri"/>
              </a:rPr>
              <a:t> دونم </a:t>
            </a:r>
            <a:r>
              <a:rPr lang="ar-SA" b="1" dirty="0" smtClean="0">
                <a:solidFill>
                  <a:schemeClr val="tx2"/>
                </a:solidFill>
                <a:latin typeface="Calibri"/>
                <a:ea typeface="Calibri"/>
              </a:rPr>
              <a:t> وبسعر </a:t>
            </a:r>
            <a:r>
              <a:rPr lang="en-US" b="1" dirty="0" smtClean="0">
                <a:solidFill>
                  <a:schemeClr val="tx2"/>
                </a:solidFill>
                <a:latin typeface="Times New Roman"/>
                <a:ea typeface="Calibri"/>
                <a:cs typeface="Arial"/>
              </a:rPr>
              <a:t>12000</a:t>
            </a:r>
            <a:r>
              <a:rPr lang="ar-SA" b="1" dirty="0" smtClean="0">
                <a:solidFill>
                  <a:schemeClr val="tx2"/>
                </a:solidFill>
                <a:latin typeface="Calibri"/>
                <a:ea typeface="Calibri"/>
              </a:rPr>
              <a:t> شيكل </a:t>
            </a:r>
            <a:endParaRPr lang="en-US" sz="1600" b="1" dirty="0" smtClean="0">
              <a:solidFill>
                <a:schemeClr val="tx2"/>
              </a:solidFill>
              <a:latin typeface="Calibri"/>
              <a:ea typeface="Calibri"/>
              <a:cs typeface="Arial"/>
            </a:endParaRPr>
          </a:p>
          <a:p>
            <a:endParaRPr lang="ar-SA" dirty="0"/>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9697" name="Object 1"/>
          <p:cNvGraphicFramePr>
            <a:graphicFrameLocks noChangeAspect="1"/>
          </p:cNvGraphicFramePr>
          <p:nvPr/>
        </p:nvGraphicFramePr>
        <p:xfrm>
          <a:off x="1619672" y="3429000"/>
          <a:ext cx="7200800" cy="3061245"/>
        </p:xfrm>
        <a:graphic>
          <a:graphicData uri="http://schemas.openxmlformats.org/presentationml/2006/ole">
            <p:oleObj spid="_x0000_s29697" name="Visio" r:id="rId3" imgW="19846593" imgH="7216674" progId="Visio.Drawing.11">
              <p:embed/>
            </p:oleObj>
          </a:graphicData>
        </a:graphic>
      </p:graphicFrame>
      <p:sp>
        <p:nvSpPr>
          <p:cNvPr id="8" name="Rectangle 7"/>
          <p:cNvSpPr/>
          <p:nvPr/>
        </p:nvSpPr>
        <p:spPr>
          <a:xfrm>
            <a:off x="5797357" y="2996952"/>
            <a:ext cx="2768707" cy="369332"/>
          </a:xfrm>
          <a:prstGeom prst="rect">
            <a:avLst/>
          </a:prstGeom>
        </p:spPr>
        <p:txBody>
          <a:bodyPr wrap="none">
            <a:spAutoFit/>
          </a:bodyPr>
          <a:lstStyle/>
          <a:p>
            <a:pPr>
              <a:buFont typeface="Arial" pitchFamily="34" charset="0"/>
              <a:buChar char="•"/>
            </a:pPr>
            <a:r>
              <a:rPr lang="ar-SA" b="1" dirty="0" smtClean="0">
                <a:solidFill>
                  <a:schemeClr val="tx2"/>
                </a:solidFill>
              </a:rPr>
              <a:t>التخطيط الداخلي للمباني الإدارية :</a:t>
            </a:r>
            <a:endParaRPr lang="ar-SA" dirty="0">
              <a:solidFill>
                <a:schemeClr val="tx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908720"/>
            <a:ext cx="7467600" cy="1143000"/>
          </a:xfrm>
        </p:spPr>
        <p:txBody>
          <a:bodyPr>
            <a:normAutofit fontScale="90000"/>
          </a:bodyPr>
          <a:lstStyle/>
          <a:p>
            <a:pPr algn="r"/>
            <a:r>
              <a:rPr lang="ar-SA" sz="2400" b="0" dirty="0" smtClean="0"/>
              <a:t/>
            </a:r>
            <a:br>
              <a:rPr lang="ar-SA" sz="2400" b="0" dirty="0" smtClean="0"/>
            </a:br>
            <a:r>
              <a:rPr lang="ar-SA" sz="2400" b="0" dirty="0" smtClean="0"/>
              <a:t/>
            </a:r>
            <a:br>
              <a:rPr lang="ar-SA" sz="2400" b="0" dirty="0" smtClean="0"/>
            </a:br>
            <a:r>
              <a:rPr lang="ar-SA" sz="2400" b="0" dirty="0" smtClean="0"/>
              <a:t/>
            </a:r>
            <a:br>
              <a:rPr lang="ar-SA" sz="2400" b="0" dirty="0" smtClean="0"/>
            </a:br>
            <a:r>
              <a:rPr lang="ar-JO" sz="2400" dirty="0" smtClean="0"/>
              <a:t> تحديد طريقة الإنتاج والوسائل التكنولوجية الملائمة</a:t>
            </a:r>
            <a:r>
              <a:rPr lang="en-US" sz="2400" dirty="0" smtClean="0"/>
              <a:t>:</a:t>
            </a:r>
            <a:r>
              <a:rPr lang="ar-SA" sz="2400" dirty="0" smtClean="0"/>
              <a:t/>
            </a:r>
            <a:br>
              <a:rPr lang="ar-SA" sz="2400" dirty="0" smtClean="0"/>
            </a:br>
            <a:r>
              <a:rPr lang="en-US" sz="2400" b="0" dirty="0" smtClean="0"/>
              <a:t>3</a:t>
            </a:r>
            <a:r>
              <a:rPr lang="ar-SA" sz="2400" b="0" dirty="0" smtClean="0"/>
              <a:t> تحديد موقع المصنع والتخطيط الداخلي:</a:t>
            </a:r>
            <a:br>
              <a:rPr lang="ar-SA" sz="2400" b="0" dirty="0" smtClean="0"/>
            </a:br>
            <a:r>
              <a:rPr lang="ar-SA" sz="2400" b="0" dirty="0" smtClean="0"/>
              <a:t/>
            </a:r>
            <a:br>
              <a:rPr lang="ar-SA" sz="2400" b="0" dirty="0" smtClean="0"/>
            </a:br>
            <a:r>
              <a:rPr lang="ar-SA" sz="2400" b="0" dirty="0" smtClean="0"/>
              <a:t>التخطيط الداخلي لمنطقة الإنتاج :</a:t>
            </a:r>
            <a:endParaRPr lang="ar-SA" sz="2400" b="0"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8673" name="Object 1"/>
          <p:cNvGraphicFramePr>
            <a:graphicFrameLocks noChangeAspect="1"/>
          </p:cNvGraphicFramePr>
          <p:nvPr/>
        </p:nvGraphicFramePr>
        <p:xfrm>
          <a:off x="323528" y="2276872"/>
          <a:ext cx="8124103" cy="4248472"/>
        </p:xfrm>
        <a:graphic>
          <a:graphicData uri="http://schemas.openxmlformats.org/presentationml/2006/ole">
            <p:oleObj spid="_x0000_s28673" name="Visio" r:id="rId3" imgW="30801333" imgH="21394935" progId="Visio.Drawing.11">
              <p:embed/>
            </p:oleObj>
          </a:graphicData>
        </a:graphic>
      </p:graphicFrame>
      <p:sp>
        <p:nvSpPr>
          <p:cNvPr id="28675" name="Rectangle 3"/>
          <p:cNvSpPr>
            <a:spLocks noChangeArrowheads="1"/>
          </p:cNvSpPr>
          <p:nvPr/>
        </p:nvSpPr>
        <p:spPr bwMode="auto">
          <a:xfrm>
            <a:off x="0" y="3609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4139952" y="260648"/>
            <a:ext cx="4499992" cy="774531"/>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r>
              <a:rPr kumimoji="0" lang="ar-SA" sz="2400"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التكاليف التشغيلية للمصنع :</a:t>
            </a:r>
            <a:endParaRPr kumimoji="0" lang="en-US" sz="2400"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p:cNvGraphicFramePr>
            <a:graphicFrameLocks noGrp="1"/>
          </p:cNvGraphicFramePr>
          <p:nvPr/>
        </p:nvGraphicFramePr>
        <p:xfrm>
          <a:off x="395536" y="1916833"/>
          <a:ext cx="3600400" cy="3154680"/>
        </p:xfrm>
        <a:graphic>
          <a:graphicData uri="http://schemas.openxmlformats.org/drawingml/2006/table">
            <a:tbl>
              <a:tblPr/>
              <a:tblGrid>
                <a:gridCol w="1800200"/>
                <a:gridCol w="1800200"/>
              </a:tblGrid>
              <a:tr h="224025">
                <a:tc>
                  <a:txBody>
                    <a:bodyPr/>
                    <a:lstStyle/>
                    <a:p>
                      <a:pPr algn="ctr">
                        <a:lnSpc>
                          <a:spcPct val="115000"/>
                        </a:lnSpc>
                        <a:spcAft>
                          <a:spcPts val="0"/>
                        </a:spcAft>
                      </a:pPr>
                      <a:r>
                        <a:rPr lang="ar-SA" sz="2000" b="1" dirty="0">
                          <a:solidFill>
                            <a:schemeClr val="tx2"/>
                          </a:solidFill>
                          <a:latin typeface="Calibri"/>
                          <a:ea typeface="Calibri"/>
                          <a:cs typeface="Arial"/>
                        </a:rPr>
                        <a:t>نخالة</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1000"/>
                        </a:spcAft>
                      </a:pPr>
                      <a:r>
                        <a:rPr lang="ar-SA" sz="2000" b="1" dirty="0">
                          <a:solidFill>
                            <a:schemeClr val="tx2"/>
                          </a:solidFill>
                          <a:latin typeface="Calibri"/>
                          <a:ea typeface="Calibri"/>
                          <a:cs typeface="Arial"/>
                        </a:rPr>
                        <a:t>جفت</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050">
                <a:tc>
                  <a:txBody>
                    <a:bodyPr/>
                    <a:lstStyle/>
                    <a:p>
                      <a:pPr algn="ctr">
                        <a:lnSpc>
                          <a:spcPct val="115000"/>
                        </a:lnSpc>
                        <a:spcAft>
                          <a:spcPts val="1000"/>
                        </a:spcAft>
                      </a:pPr>
                      <a:r>
                        <a:rPr lang="ar-SA" sz="2000" b="1" dirty="0">
                          <a:solidFill>
                            <a:schemeClr val="tx2"/>
                          </a:solidFill>
                          <a:latin typeface="Calibri"/>
                          <a:ea typeface="Calibri"/>
                          <a:cs typeface="Arial"/>
                        </a:rPr>
                        <a:t>شعير</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ar-SA" sz="2000" b="1" dirty="0">
                          <a:solidFill>
                            <a:schemeClr val="tx2"/>
                          </a:solidFill>
                          <a:latin typeface="Calibri"/>
                          <a:ea typeface="Calibri"/>
                          <a:cs typeface="Arial"/>
                        </a:rPr>
                        <a:t>سيقان </a:t>
                      </a:r>
                      <a:r>
                        <a:rPr lang="ar-SA" sz="2000" b="1" dirty="0" err="1">
                          <a:solidFill>
                            <a:schemeClr val="tx2"/>
                          </a:solidFill>
                          <a:latin typeface="Calibri"/>
                          <a:ea typeface="Calibri"/>
                          <a:cs typeface="Arial"/>
                        </a:rPr>
                        <a:t>و</a:t>
                      </a:r>
                      <a:r>
                        <a:rPr lang="ar-SA" sz="2000" b="1" dirty="0">
                          <a:solidFill>
                            <a:schemeClr val="tx2"/>
                          </a:solidFill>
                          <a:latin typeface="Calibri"/>
                          <a:ea typeface="Calibri"/>
                          <a:cs typeface="Arial"/>
                        </a:rPr>
                        <a:t> أوراق زيتون</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050">
                <a:tc>
                  <a:txBody>
                    <a:bodyPr/>
                    <a:lstStyle/>
                    <a:p>
                      <a:pPr algn="ctr">
                        <a:lnSpc>
                          <a:spcPct val="115000"/>
                        </a:lnSpc>
                        <a:spcAft>
                          <a:spcPts val="1000"/>
                        </a:spcAft>
                      </a:pPr>
                      <a:r>
                        <a:rPr lang="ar-SA" sz="2000" b="1">
                          <a:solidFill>
                            <a:schemeClr val="tx2"/>
                          </a:solidFill>
                          <a:latin typeface="Calibri"/>
                          <a:ea typeface="Calibri"/>
                          <a:cs typeface="Arial"/>
                        </a:rPr>
                        <a:t>ملح</a:t>
                      </a:r>
                      <a:endParaRPr lang="en-US" sz="280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ar-SA" sz="2000" b="1" dirty="0">
                          <a:solidFill>
                            <a:schemeClr val="tx2"/>
                          </a:solidFill>
                          <a:latin typeface="Calibri"/>
                          <a:ea typeface="Calibri"/>
                          <a:cs typeface="Arial"/>
                        </a:rPr>
                        <a:t>سيلاج مخلفات بيوت بلاستيك</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lnSpc>
                          <a:spcPct val="115000"/>
                        </a:lnSpc>
                        <a:spcAft>
                          <a:spcPts val="1000"/>
                        </a:spcAft>
                      </a:pPr>
                      <a:r>
                        <a:rPr lang="ar-SA" sz="2000" b="1" dirty="0" smtClean="0">
                          <a:solidFill>
                            <a:schemeClr val="tx2"/>
                          </a:solidFill>
                          <a:latin typeface="Calibri"/>
                          <a:ea typeface="Calibri"/>
                          <a:cs typeface="Arial"/>
                        </a:rPr>
                        <a:t>اسمنت </a:t>
                      </a:r>
                      <a:r>
                        <a:rPr lang="ar-SA" sz="2000" b="1" dirty="0" err="1" smtClean="0">
                          <a:solidFill>
                            <a:schemeClr val="tx2"/>
                          </a:solidFill>
                          <a:latin typeface="Calibri"/>
                          <a:ea typeface="Calibri"/>
                          <a:cs typeface="Arial"/>
                        </a:rPr>
                        <a:t>او</a:t>
                      </a:r>
                      <a:r>
                        <a:rPr lang="ar-SA" sz="2000" b="1" dirty="0" smtClean="0">
                          <a:solidFill>
                            <a:schemeClr val="tx2"/>
                          </a:solidFill>
                          <a:latin typeface="Calibri"/>
                          <a:ea typeface="Calibri"/>
                          <a:cs typeface="Arial"/>
                        </a:rPr>
                        <a:t> جبس</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ar-SA" sz="2000" b="1" dirty="0">
                          <a:solidFill>
                            <a:schemeClr val="tx2"/>
                          </a:solidFill>
                          <a:latin typeface="Calibri"/>
                          <a:ea typeface="Calibri"/>
                          <a:cs typeface="Arial"/>
                        </a:rPr>
                        <a:t>مخلفات سمسم</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lnSpc>
                          <a:spcPct val="115000"/>
                        </a:lnSpc>
                        <a:spcAft>
                          <a:spcPts val="1000"/>
                        </a:spcAft>
                      </a:pPr>
                      <a:r>
                        <a:rPr lang="ar-SA" sz="2000" b="1">
                          <a:solidFill>
                            <a:schemeClr val="tx2"/>
                          </a:solidFill>
                          <a:latin typeface="Calibri"/>
                          <a:ea typeface="Calibri"/>
                          <a:cs typeface="Arial"/>
                        </a:rPr>
                        <a:t>زيت</a:t>
                      </a:r>
                      <a:endParaRPr lang="en-US" sz="280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ar-SA" sz="2000" b="1" dirty="0">
                          <a:solidFill>
                            <a:schemeClr val="tx2"/>
                          </a:solidFill>
                          <a:latin typeface="Calibri"/>
                          <a:ea typeface="Calibri"/>
                          <a:cs typeface="Arial"/>
                        </a:rPr>
                        <a:t>تبن قمح أو شعير</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lnSpc>
                          <a:spcPct val="115000"/>
                        </a:lnSpc>
                        <a:spcAft>
                          <a:spcPts val="1000"/>
                        </a:spcAft>
                      </a:pPr>
                      <a:r>
                        <a:rPr lang="ar-SA" sz="2000" b="1">
                          <a:solidFill>
                            <a:schemeClr val="tx2"/>
                          </a:solidFill>
                          <a:latin typeface="Calibri"/>
                          <a:ea typeface="Calibri"/>
                          <a:cs typeface="Arial"/>
                        </a:rPr>
                        <a:t>قمح</a:t>
                      </a:r>
                      <a:endParaRPr lang="en-US" sz="280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ar-SA" sz="2000" b="1" dirty="0">
                          <a:solidFill>
                            <a:schemeClr val="tx2"/>
                          </a:solidFill>
                          <a:latin typeface="Calibri"/>
                          <a:ea typeface="Calibri"/>
                          <a:cs typeface="Arial"/>
                        </a:rPr>
                        <a:t>تبن تلتان</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25">
                <a:tc>
                  <a:txBody>
                    <a:bodyPr/>
                    <a:lstStyle/>
                    <a:p>
                      <a:pPr algn="ctr">
                        <a:lnSpc>
                          <a:spcPct val="115000"/>
                        </a:lnSpc>
                        <a:spcAft>
                          <a:spcPts val="1000"/>
                        </a:spcAft>
                      </a:pPr>
                      <a:r>
                        <a:rPr lang="ar-SA" sz="2000" b="1" dirty="0">
                          <a:solidFill>
                            <a:schemeClr val="tx2"/>
                          </a:solidFill>
                          <a:latin typeface="Calibri"/>
                          <a:ea typeface="Calibri"/>
                          <a:cs typeface="Arial"/>
                        </a:rPr>
                        <a:t>ذرة</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tabLst>
                          <a:tab pos="473710" algn="l"/>
                        </a:tabLst>
                      </a:pPr>
                      <a:r>
                        <a:rPr lang="ar-SA" sz="2000" b="1" dirty="0">
                          <a:solidFill>
                            <a:schemeClr val="tx2"/>
                          </a:solidFill>
                          <a:latin typeface="Calibri"/>
                          <a:ea typeface="Calibri"/>
                          <a:cs typeface="Arial"/>
                        </a:rPr>
                        <a:t>صويا</a:t>
                      </a:r>
                      <a:endParaRPr lang="en-US" sz="2800"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3794" name="Rectangle 2"/>
          <p:cNvSpPr>
            <a:spLocks noChangeArrowheads="1"/>
          </p:cNvSpPr>
          <p:nvPr/>
        </p:nvSpPr>
        <p:spPr bwMode="auto">
          <a:xfrm>
            <a:off x="1043608" y="764704"/>
            <a:ext cx="734481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Low" defTabSz="914400" rtl="1" eaLnBrk="1" fontAlgn="base" latinLnBrk="0" hangingPunct="1">
              <a:lnSpc>
                <a:spcPct val="100000"/>
              </a:lnSpc>
              <a:spcBef>
                <a:spcPct val="0"/>
              </a:spcBef>
              <a:spcAft>
                <a:spcPct val="0"/>
              </a:spcAft>
              <a:buClrTx/>
              <a:buSzTx/>
              <a:buFont typeface="+mj-lt"/>
              <a:buAutoNum type="arabicPeriod"/>
              <a:tabLst/>
            </a:pP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المواد</a:t>
            </a:r>
            <a:r>
              <a:rPr kumimoji="0" lang="ar-SA" b="1" i="0" u="none" strike="noStrike" cap="none" normalizeH="0" dirty="0" smtClean="0">
                <a:ln>
                  <a:noFill/>
                </a:ln>
                <a:solidFill>
                  <a:schemeClr val="tx2"/>
                </a:solidFill>
                <a:effectLst/>
                <a:latin typeface="Times New Roman" pitchFamily="18" charset="0"/>
                <a:ea typeface="Calibri" pitchFamily="34" charset="0"/>
                <a:cs typeface="Times New Roman" pitchFamily="18" charset="0"/>
              </a:rPr>
              <a:t> الخام</a:t>
            </a:r>
            <a:endPar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SA" b="1" dirty="0" smtClean="0">
              <a:solidFill>
                <a:schemeClr val="tx2"/>
              </a:solidFill>
              <a:latin typeface="Times New Roman" pitchFamily="18" charset="0"/>
              <a:ea typeface="Calibri" pitchFamily="34"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الإنتاج سوف يكون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17%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من المكعبات اليابسة من الإنتاج الكلي . ويكون الإنتاج من المكعبات الطرية بقيمة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83%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من الإنتاج الكلي </a:t>
            </a:r>
            <a:endParaRPr kumimoji="0" lang="ar-SA" sz="2800" b="1" i="0" u="none" strike="noStrike" cap="none" normalizeH="0" baseline="0" dirty="0" smtClean="0">
              <a:ln>
                <a:noFill/>
              </a:ln>
              <a:solidFill>
                <a:schemeClr val="tx2"/>
              </a:solidFill>
              <a:effectLst/>
              <a:latin typeface="Arial" pitchFamily="34" charset="0"/>
              <a:cs typeface="Arial" pitchFamily="34" charset="0"/>
            </a:endParaRPr>
          </a:p>
        </p:txBody>
      </p:sp>
      <p:sp>
        <p:nvSpPr>
          <p:cNvPr id="33795" name="Rectangle 3"/>
          <p:cNvSpPr>
            <a:spLocks noChangeArrowheads="1"/>
          </p:cNvSpPr>
          <p:nvPr/>
        </p:nvSpPr>
        <p:spPr bwMode="auto">
          <a:xfrm>
            <a:off x="4211960" y="1989421"/>
            <a:ext cx="4139952"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r>
              <a:rPr lang="ar-SA" sz="2000" b="1" u="sng" dirty="0" smtClean="0">
                <a:solidFill>
                  <a:schemeClr val="tx2"/>
                </a:solidFill>
                <a:latin typeface="Times New Roman" pitchFamily="18" charset="0"/>
                <a:ea typeface="Calibri" pitchFamily="34" charset="0"/>
                <a:cs typeface="Times New Roman" pitchFamily="18" charset="0"/>
              </a:rPr>
              <a:t>تكلفة المكعبات الطرية ( مواد خام ) </a:t>
            </a:r>
            <a:r>
              <a:rPr lang="ar-SA" sz="2000" b="1" dirty="0" smtClean="0">
                <a:solidFill>
                  <a:schemeClr val="tx2"/>
                </a:solidFill>
                <a:latin typeface="Times New Roman" pitchFamily="18" charset="0"/>
                <a:ea typeface="Calibri" pitchFamily="34" charset="0"/>
                <a:cs typeface="Times New Roman" pitchFamily="18" charset="0"/>
              </a:rPr>
              <a:t>:</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تكلفة الطن من المواد الخام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1308</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تكلفة الكيلوغرام من المواد الخام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1.308</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تكلفة المكعب من المواد الخام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6.054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ar-SA" sz="3200" b="1" i="0" u="none" strike="noStrike" cap="none" normalizeH="0" baseline="0" dirty="0" smtClean="0">
              <a:ln>
                <a:noFill/>
              </a:ln>
              <a:solidFill>
                <a:schemeClr val="tx2"/>
              </a:solidFill>
              <a:effectLst/>
              <a:latin typeface="Arial" pitchFamily="34" charset="0"/>
              <a:cs typeface="Arial" pitchFamily="34" charset="0"/>
            </a:endParaRPr>
          </a:p>
        </p:txBody>
      </p:sp>
      <p:sp>
        <p:nvSpPr>
          <p:cNvPr id="33796" name="Rectangle 4"/>
          <p:cNvSpPr>
            <a:spLocks noChangeArrowheads="1"/>
          </p:cNvSpPr>
          <p:nvPr/>
        </p:nvSpPr>
        <p:spPr bwMode="auto">
          <a:xfrm>
            <a:off x="4427984" y="3933637"/>
            <a:ext cx="4067944" cy="19082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sz="2000" b="1" u="sng" dirty="0" smtClean="0">
                <a:solidFill>
                  <a:schemeClr val="tx2"/>
                </a:solidFill>
                <a:latin typeface="Times New Roman" pitchFamily="18" charset="0"/>
                <a:ea typeface="Calibri" pitchFamily="34" charset="0"/>
                <a:cs typeface="Times New Roman" pitchFamily="18" charset="0"/>
              </a:rPr>
              <a:t>تكلفة المكعبات اليابسة ( مواد خام ) :</a:t>
            </a:r>
            <a:r>
              <a:rPr kumimoji="0" lang="en-US" sz="2000" b="1" i="0" u="sng"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en-US" sz="1100" b="1" i="0" u="sng"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تكلفة الطن من المواد الخام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577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تكلفة الكيلوغرام من المواد الخام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0.577</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تكلفة المكعب من المواد الخام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2.889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a:t>
            </a:r>
            <a:r>
              <a:rPr kumimoji="0" lang="ar-SA"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1720" y="260648"/>
            <a:ext cx="6696744" cy="6142834"/>
          </a:xfrm>
        </p:spPr>
        <p:txBody>
          <a:bodyPr>
            <a:noAutofit/>
          </a:bodyPr>
          <a:lstStyle/>
          <a:p>
            <a:pPr algn="r"/>
            <a:r>
              <a:rPr lang="ar-SA" sz="2000" dirty="0" smtClean="0"/>
              <a:t/>
            </a:r>
            <a:br>
              <a:rPr lang="ar-SA" sz="2000" dirty="0" smtClean="0"/>
            </a:br>
            <a:r>
              <a:rPr lang="ar-SA" sz="2800" dirty="0" smtClean="0"/>
              <a:t>المشكلة :</a:t>
            </a:r>
            <a:r>
              <a:rPr lang="ar-SA" sz="2000" dirty="0" smtClean="0"/>
              <a:t/>
            </a:r>
            <a:br>
              <a:rPr lang="ar-SA" sz="2000" dirty="0" smtClean="0"/>
            </a:br>
            <a:r>
              <a:rPr lang="ar-SA" sz="2400" dirty="0" smtClean="0"/>
              <a:t>لوحظ أن المراعي الطبيعية غير كافية لسد حاجة الأنواع المختلفة من المواشي المحلية وذلك لأسباب عديدة منها  الجدار العازل وامتداد العمران واتساعه في جميع المدن والقرى , وتسبب هذا الوضع الجديد في زيادة الاعتماد على الأعلاف المركزة ذات التكاليف المرتفعة التي تتجاوز قدرة معظم المزارعين.</a:t>
            </a:r>
            <a:r>
              <a:rPr lang="en-US" sz="2400" dirty="0" smtClean="0"/>
              <a:t/>
            </a:r>
            <a:br>
              <a:rPr lang="en-US" sz="2400" dirty="0" smtClean="0"/>
            </a:br>
            <a:r>
              <a:rPr lang="ar-SA" sz="2800" dirty="0" smtClean="0"/>
              <a:t>الحل </a:t>
            </a:r>
            <a:r>
              <a:rPr lang="en-US" sz="3200" dirty="0" smtClean="0"/>
              <a:t>:</a:t>
            </a:r>
            <a:r>
              <a:rPr lang="en-US" sz="2400" dirty="0" smtClean="0"/>
              <a:t/>
            </a:r>
            <a:br>
              <a:rPr lang="en-US" sz="2400" dirty="0" smtClean="0"/>
            </a:br>
            <a:r>
              <a:rPr lang="ar-SA" sz="2400" dirty="0" smtClean="0"/>
              <a:t>فإن الحل لعمل وجبات متوازنة ومعتدلة الأسعار هو تركيب وجبات متكاملة باستخدام المخلفات الصناعية</a:t>
            </a:r>
            <a:r>
              <a:rPr lang="en-US" sz="2400" dirty="0" smtClean="0"/>
              <a:t/>
            </a:r>
            <a:br>
              <a:rPr lang="en-US" sz="2400" dirty="0" smtClean="0"/>
            </a:br>
            <a:r>
              <a:rPr lang="ar-SA" sz="2400" dirty="0" smtClean="0"/>
              <a:t>لذلك نهدف في المشروع إلى إنشاء مصنع مكعبات علفية نستخدم فيها بقايا المحاصيل , ومواد يتم معالجتها محليا ومخلفات المواد الغذائية , وبذلك نقلل من العديد من المخلفات ونحاول التقليل من المشكلة البيئية . ونحد من عواقب الإفراط في واردات الأعلاف .</a:t>
            </a:r>
            <a:r>
              <a:rPr lang="en-US" sz="2400" b="0" dirty="0" smtClean="0"/>
              <a:t/>
            </a:r>
            <a:br>
              <a:rPr lang="en-US" sz="2400" b="0" dirty="0" smtClean="0"/>
            </a:br>
            <a:endParaRPr lang="ar-SA" sz="2800" b="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lgn="r"/>
            <a:r>
              <a:rPr lang="en-US" dirty="0" smtClean="0"/>
              <a:t>2</a:t>
            </a:r>
            <a:r>
              <a:rPr lang="ar-SA" dirty="0" smtClean="0"/>
              <a:t>. القوى العاملة : </a:t>
            </a:r>
            <a:br>
              <a:rPr lang="ar-SA" dirty="0" smtClean="0"/>
            </a:br>
            <a:endParaRPr lang="ar-SA" dirty="0"/>
          </a:p>
        </p:txBody>
      </p:sp>
      <p:graphicFrame>
        <p:nvGraphicFramePr>
          <p:cNvPr id="3" name="Table 2"/>
          <p:cNvGraphicFramePr>
            <a:graphicFrameLocks noGrp="1"/>
          </p:cNvGraphicFramePr>
          <p:nvPr/>
        </p:nvGraphicFramePr>
        <p:xfrm>
          <a:off x="395536" y="980729"/>
          <a:ext cx="7992888" cy="5696531"/>
        </p:xfrm>
        <a:graphic>
          <a:graphicData uri="http://schemas.openxmlformats.org/drawingml/2006/table">
            <a:tbl>
              <a:tblPr/>
              <a:tblGrid>
                <a:gridCol w="936261"/>
                <a:gridCol w="1849113"/>
                <a:gridCol w="1382718"/>
                <a:gridCol w="1349774"/>
                <a:gridCol w="935394"/>
                <a:gridCol w="1038555"/>
                <a:gridCol w="501073"/>
              </a:tblGrid>
              <a:tr h="876962">
                <a:tc>
                  <a:txBody>
                    <a:bodyPr/>
                    <a:lstStyle/>
                    <a:p>
                      <a:pPr algn="ctr">
                        <a:lnSpc>
                          <a:spcPct val="115000"/>
                        </a:lnSpc>
                        <a:spcAft>
                          <a:spcPts val="0"/>
                        </a:spcAft>
                      </a:pPr>
                      <a:r>
                        <a:rPr lang="en-US" sz="1600" b="1" dirty="0">
                          <a:solidFill>
                            <a:schemeClr val="tx2"/>
                          </a:solidFill>
                          <a:latin typeface="Arial"/>
                          <a:ea typeface="Times New Roman"/>
                          <a:cs typeface="Arial"/>
                        </a:rPr>
                        <a:t>$</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مجموع الرواتب السنوية للوظيفة (شيكل)</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مجموع الرواتب الشهرية للوظيفة</a:t>
                      </a:r>
                      <a:endParaRPr lang="en-US" sz="14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معدل الراتب الشهري للفرد(</a:t>
                      </a:r>
                      <a:r>
                        <a:rPr lang="ar-SA" sz="1600" b="1" dirty="0" err="1">
                          <a:solidFill>
                            <a:schemeClr val="tx2"/>
                          </a:solidFill>
                          <a:latin typeface="Calibri"/>
                          <a:ea typeface="Times New Roman"/>
                          <a:cs typeface="Times New Roman"/>
                        </a:rPr>
                        <a:t>شيكل</a:t>
                      </a:r>
                      <a:r>
                        <a:rPr lang="ar-SA" sz="1600" b="1" dirty="0">
                          <a:solidFill>
                            <a:schemeClr val="tx2"/>
                          </a:solidFill>
                          <a:latin typeface="Calibri"/>
                          <a:ea typeface="Times New Roman"/>
                          <a:cs typeface="Times New Roman"/>
                        </a:rPr>
                        <a:t>)</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المطلوب العدد</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الوصف الوظيفي</a:t>
                      </a:r>
                      <a:endParaRPr lang="en-US" sz="14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الرقم</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10286</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36000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3000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3000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إداريين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1</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8571</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30000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2500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2500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مدير إنتاج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2</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6857</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24000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2000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2000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مشرف إنتاج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3</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4629</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16200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1350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1350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أمين مخازن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4</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331">
                <a:tc>
                  <a:txBody>
                    <a:bodyPr/>
                    <a:lstStyle/>
                    <a:p>
                      <a:pPr algn="ctr">
                        <a:lnSpc>
                          <a:spcPct val="115000"/>
                        </a:lnSpc>
                        <a:spcAft>
                          <a:spcPts val="0"/>
                        </a:spcAft>
                      </a:pPr>
                      <a:r>
                        <a:rPr lang="en-US" sz="1600" b="1">
                          <a:solidFill>
                            <a:schemeClr val="tx2"/>
                          </a:solidFill>
                          <a:latin typeface="Arial"/>
                          <a:ea typeface="Times New Roman"/>
                          <a:cs typeface="Arial"/>
                        </a:rPr>
                        <a:t>4286</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15000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موظف مبيعات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5</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4286</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15000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محاسب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6</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4114</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14400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فني صيانة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7</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4286</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15000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1250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سكرتيرة</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8</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56160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196560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16380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1820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9</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عمال</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9</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331">
                <a:tc>
                  <a:txBody>
                    <a:bodyPr/>
                    <a:lstStyle/>
                    <a:p>
                      <a:pPr algn="ctr">
                        <a:lnSpc>
                          <a:spcPct val="115000"/>
                        </a:lnSpc>
                        <a:spcAft>
                          <a:spcPts val="0"/>
                        </a:spcAft>
                      </a:pPr>
                      <a:r>
                        <a:rPr lang="en-US" sz="1600" b="1">
                          <a:solidFill>
                            <a:schemeClr val="tx2"/>
                          </a:solidFill>
                          <a:latin typeface="Arial"/>
                          <a:ea typeface="Times New Roman"/>
                          <a:cs typeface="Arial"/>
                        </a:rPr>
                        <a:t>6171</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21600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1800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900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2</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خدمات وحراسة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10</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3429</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12000</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1000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1000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solidFill>
                            <a:schemeClr val="tx2"/>
                          </a:solidFill>
                          <a:latin typeface="Calibri"/>
                          <a:ea typeface="Times New Roman"/>
                          <a:cs typeface="Times New Roman"/>
                        </a:rPr>
                        <a:t>سائق </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dirty="0">
                          <a:solidFill>
                            <a:schemeClr val="tx2"/>
                          </a:solidFill>
                          <a:latin typeface="Times New Roman"/>
                          <a:ea typeface="Times New Roman"/>
                          <a:cs typeface="Arial"/>
                        </a:rPr>
                        <a:t>11</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113074</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395760</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rtl="1">
                        <a:lnSpc>
                          <a:spcPct val="115000"/>
                        </a:lnSpc>
                        <a:spcAft>
                          <a:spcPts val="0"/>
                        </a:spcAft>
                      </a:pPr>
                      <a:r>
                        <a:rPr lang="ar-SA" sz="1600" b="1" dirty="0">
                          <a:solidFill>
                            <a:schemeClr val="tx2"/>
                          </a:solidFill>
                          <a:latin typeface="Calibri"/>
                          <a:ea typeface="Times New Roman"/>
                          <a:cs typeface="Times New Roman"/>
                        </a:rPr>
                        <a:t>مجموع الرواتب السنوية </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78331">
                <a:tc>
                  <a:txBody>
                    <a:bodyPr/>
                    <a:lstStyle/>
                    <a:p>
                      <a:pPr algn="ctr">
                        <a:lnSpc>
                          <a:spcPct val="115000"/>
                        </a:lnSpc>
                        <a:spcAft>
                          <a:spcPts val="0"/>
                        </a:spcAft>
                      </a:pPr>
                      <a:r>
                        <a:rPr lang="en-US" sz="1600" b="1" dirty="0">
                          <a:solidFill>
                            <a:schemeClr val="tx2"/>
                          </a:solidFill>
                          <a:latin typeface="Arial"/>
                          <a:ea typeface="Times New Roman"/>
                          <a:cs typeface="Arial"/>
                        </a:rPr>
                        <a:t>13569</a:t>
                      </a:r>
                      <a:endParaRPr lang="en-US" sz="14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Times New Roman"/>
                          <a:ea typeface="Times New Roman"/>
                          <a:cs typeface="Arial"/>
                        </a:rPr>
                        <a:t>47491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rtl="1">
                        <a:lnSpc>
                          <a:spcPct val="115000"/>
                        </a:lnSpc>
                        <a:spcAft>
                          <a:spcPts val="0"/>
                        </a:spcAft>
                      </a:pPr>
                      <a:r>
                        <a:rPr lang="ar-SA" sz="1600" b="1" dirty="0">
                          <a:solidFill>
                            <a:schemeClr val="tx2"/>
                          </a:solidFill>
                          <a:latin typeface="Calibri"/>
                          <a:ea typeface="Times New Roman"/>
                          <a:cs typeface="Times New Roman"/>
                        </a:rPr>
                        <a:t>مصاريف تامين وصندوق توفير ونهاية خدمة(</a:t>
                      </a:r>
                      <a:r>
                        <a:rPr lang="en-US" sz="1600" b="1" dirty="0">
                          <a:solidFill>
                            <a:schemeClr val="tx2"/>
                          </a:solidFill>
                          <a:latin typeface="Times New Roman"/>
                          <a:ea typeface="Times New Roman"/>
                          <a:cs typeface="Arial"/>
                        </a:rPr>
                        <a:t>12</a:t>
                      </a:r>
                      <a:r>
                        <a:rPr lang="ar-SA" sz="1600" b="1" dirty="0">
                          <a:solidFill>
                            <a:schemeClr val="tx2"/>
                          </a:solidFill>
                          <a:latin typeface="Calibri"/>
                          <a:ea typeface="Times New Roman"/>
                          <a:cs typeface="Times New Roman"/>
                        </a:rPr>
                        <a:t>%  من مجموع الرواتب) </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79698">
                <a:tc>
                  <a:txBody>
                    <a:bodyPr/>
                    <a:lstStyle/>
                    <a:p>
                      <a:pPr algn="ctr">
                        <a:lnSpc>
                          <a:spcPct val="115000"/>
                        </a:lnSpc>
                        <a:spcAft>
                          <a:spcPts val="0"/>
                        </a:spcAft>
                      </a:pPr>
                      <a:r>
                        <a:rPr lang="en-US" sz="1600" b="1">
                          <a:solidFill>
                            <a:schemeClr val="tx2"/>
                          </a:solidFill>
                          <a:latin typeface="Arial"/>
                          <a:ea typeface="Times New Roman"/>
                          <a:cs typeface="Arial"/>
                        </a:rPr>
                        <a:t>126643</a:t>
                      </a:r>
                      <a:endParaRPr lang="en-US" sz="14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solidFill>
                            <a:schemeClr val="tx2"/>
                          </a:solidFill>
                          <a:latin typeface="Arial"/>
                          <a:ea typeface="Times New Roman"/>
                          <a:cs typeface="Arial"/>
                        </a:rPr>
                        <a:t>443251</a:t>
                      </a:r>
                      <a:endParaRPr lang="en-US" sz="1400" b="1">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rtl="1">
                        <a:lnSpc>
                          <a:spcPct val="115000"/>
                        </a:lnSpc>
                        <a:spcAft>
                          <a:spcPts val="0"/>
                        </a:spcAft>
                      </a:pPr>
                      <a:r>
                        <a:rPr lang="ar-SA" sz="1600" b="1" dirty="0">
                          <a:solidFill>
                            <a:schemeClr val="tx2"/>
                          </a:solidFill>
                          <a:latin typeface="Calibri"/>
                          <a:ea typeface="Times New Roman"/>
                          <a:cs typeface="Times New Roman"/>
                        </a:rPr>
                        <a:t>مجموع تكلفة الأيدي العاملة </a:t>
                      </a:r>
                      <a:endParaRPr lang="en-US" sz="1400" b="1" dirty="0">
                        <a:solidFill>
                          <a:schemeClr val="tx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88024" y="1124744"/>
            <a:ext cx="3888432" cy="400110"/>
          </a:xfrm>
          <a:prstGeom prst="rect">
            <a:avLst/>
          </a:prstGeom>
          <a:noFill/>
        </p:spPr>
        <p:txBody>
          <a:bodyPr wrap="square" rtlCol="1">
            <a:spAutoFit/>
          </a:bodyPr>
          <a:lstStyle/>
          <a:p>
            <a:pPr>
              <a:buFont typeface="Arial" pitchFamily="34" charset="0"/>
              <a:buChar char="•"/>
            </a:pPr>
            <a:r>
              <a:rPr lang="ar-SA" sz="2000" b="1" dirty="0" smtClean="0">
                <a:solidFill>
                  <a:schemeClr val="tx2"/>
                </a:solidFill>
              </a:rPr>
              <a:t>إجمالي عدد آلات الكبس : </a:t>
            </a:r>
            <a:r>
              <a:rPr lang="en-US" sz="2000" b="1" dirty="0" smtClean="0">
                <a:solidFill>
                  <a:schemeClr val="tx2"/>
                </a:solidFill>
              </a:rPr>
              <a:t>2 </a:t>
            </a:r>
            <a:r>
              <a:rPr lang="ar-SA" sz="2000" b="1" dirty="0" smtClean="0">
                <a:solidFill>
                  <a:schemeClr val="tx2"/>
                </a:solidFill>
              </a:rPr>
              <a:t> آلة </a:t>
            </a:r>
            <a:endParaRPr lang="ar-SA" sz="2000" b="1" dirty="0">
              <a:solidFill>
                <a:schemeClr val="tx2"/>
              </a:solidFill>
            </a:endParaRPr>
          </a:p>
        </p:txBody>
      </p:sp>
      <p:sp>
        <p:nvSpPr>
          <p:cNvPr id="8" name="Rectangle 7"/>
          <p:cNvSpPr/>
          <p:nvPr/>
        </p:nvSpPr>
        <p:spPr>
          <a:xfrm>
            <a:off x="3707904" y="1628800"/>
            <a:ext cx="5040560" cy="400110"/>
          </a:xfrm>
          <a:prstGeom prst="rect">
            <a:avLst/>
          </a:prstGeom>
        </p:spPr>
        <p:txBody>
          <a:bodyPr wrap="square">
            <a:spAutoFit/>
          </a:bodyPr>
          <a:lstStyle/>
          <a:p>
            <a:pPr>
              <a:buFont typeface="Arial" pitchFamily="34" charset="0"/>
              <a:buChar char="•"/>
            </a:pPr>
            <a:r>
              <a:rPr lang="ar-SA" sz="2000" b="1" dirty="0" smtClean="0">
                <a:solidFill>
                  <a:schemeClr val="tx2"/>
                </a:solidFill>
              </a:rPr>
              <a:t>إجمالي عدد آلات الخلط والطحن : </a:t>
            </a:r>
            <a:r>
              <a:rPr lang="en-US" sz="2000" b="1" dirty="0" smtClean="0">
                <a:solidFill>
                  <a:schemeClr val="tx2"/>
                </a:solidFill>
              </a:rPr>
              <a:t>2 </a:t>
            </a:r>
            <a:r>
              <a:rPr lang="ar-SA" sz="2000" b="1" dirty="0" smtClean="0">
                <a:solidFill>
                  <a:schemeClr val="tx2"/>
                </a:solidFill>
              </a:rPr>
              <a:t> آلة </a:t>
            </a:r>
            <a:endParaRPr lang="ar-SA" sz="2000" b="1" dirty="0">
              <a:solidFill>
                <a:schemeClr val="tx2"/>
              </a:solidFill>
            </a:endParaRPr>
          </a:p>
        </p:txBody>
      </p:sp>
      <p:sp>
        <p:nvSpPr>
          <p:cNvPr id="10" name="Rectangle 9"/>
          <p:cNvSpPr/>
          <p:nvPr/>
        </p:nvSpPr>
        <p:spPr>
          <a:xfrm>
            <a:off x="4698256" y="2204864"/>
            <a:ext cx="4017446" cy="400110"/>
          </a:xfrm>
          <a:prstGeom prst="rect">
            <a:avLst/>
          </a:prstGeom>
        </p:spPr>
        <p:txBody>
          <a:bodyPr wrap="none">
            <a:spAutoFit/>
          </a:bodyPr>
          <a:lstStyle/>
          <a:p>
            <a:pPr>
              <a:buFont typeface="Arial" pitchFamily="34" charset="0"/>
              <a:buChar char="•"/>
            </a:pPr>
            <a:r>
              <a:rPr lang="ar-SA" sz="2000" b="1" dirty="0" smtClean="0">
                <a:solidFill>
                  <a:schemeClr val="tx2"/>
                </a:solidFill>
              </a:rPr>
              <a:t>بالإضافة إلى ناقل وقطع غيار ومعدات للصيانة</a:t>
            </a:r>
            <a:endParaRPr lang="ar-SA" sz="2000" b="1" dirty="0">
              <a:solidFill>
                <a:schemeClr val="tx2"/>
              </a:solidFill>
            </a:endParaRPr>
          </a:p>
        </p:txBody>
      </p:sp>
      <p:sp>
        <p:nvSpPr>
          <p:cNvPr id="12" name="Rectangle 11"/>
          <p:cNvSpPr/>
          <p:nvPr/>
        </p:nvSpPr>
        <p:spPr>
          <a:xfrm>
            <a:off x="3419872" y="2852936"/>
            <a:ext cx="5187639" cy="369332"/>
          </a:xfrm>
          <a:prstGeom prst="rect">
            <a:avLst/>
          </a:prstGeom>
        </p:spPr>
        <p:txBody>
          <a:bodyPr wrap="none">
            <a:spAutoFit/>
          </a:bodyPr>
          <a:lstStyle/>
          <a:p>
            <a:r>
              <a:rPr lang="ar-SA" b="1" dirty="0" smtClean="0">
                <a:solidFill>
                  <a:schemeClr val="tx2"/>
                </a:solidFill>
              </a:rPr>
              <a:t>و كانت تكلفتهم </a:t>
            </a:r>
            <a:r>
              <a:rPr lang="en-US" b="1" dirty="0" smtClean="0">
                <a:solidFill>
                  <a:schemeClr val="tx2"/>
                </a:solidFill>
              </a:rPr>
              <a:t> 1119272 </a:t>
            </a:r>
            <a:r>
              <a:rPr lang="ar-SA" b="1" dirty="0" smtClean="0">
                <a:solidFill>
                  <a:schemeClr val="tx2"/>
                </a:solidFill>
              </a:rPr>
              <a:t>شيكل أي ما يعادل </a:t>
            </a:r>
            <a:r>
              <a:rPr lang="en-US" b="1" dirty="0" smtClean="0">
                <a:solidFill>
                  <a:schemeClr val="tx2"/>
                </a:solidFill>
              </a:rPr>
              <a:t>319792 </a:t>
            </a:r>
            <a:r>
              <a:rPr lang="ar-SA" b="1" dirty="0" smtClean="0">
                <a:solidFill>
                  <a:schemeClr val="tx2"/>
                </a:solidFill>
              </a:rPr>
              <a:t> دولار  </a:t>
            </a:r>
            <a:endParaRPr lang="ar-SA" b="1" dirty="0">
              <a:solidFill>
                <a:schemeClr val="tx2"/>
              </a:solidFill>
            </a:endParaRPr>
          </a:p>
        </p:txBody>
      </p:sp>
      <p:sp>
        <p:nvSpPr>
          <p:cNvPr id="9" name="TextBox 8"/>
          <p:cNvSpPr txBox="1"/>
          <p:nvPr/>
        </p:nvSpPr>
        <p:spPr>
          <a:xfrm>
            <a:off x="1547664" y="3861048"/>
            <a:ext cx="7128792" cy="1015663"/>
          </a:xfrm>
          <a:prstGeom prst="rect">
            <a:avLst/>
          </a:prstGeom>
          <a:noFill/>
        </p:spPr>
        <p:txBody>
          <a:bodyPr wrap="square" rtlCol="1">
            <a:spAutoFit/>
          </a:bodyPr>
          <a:lstStyle/>
          <a:p>
            <a:pPr marL="457200" indent="-457200"/>
            <a:r>
              <a:rPr lang="en-US" sz="2000" b="1" dirty="0" smtClean="0">
                <a:solidFill>
                  <a:schemeClr val="tx2"/>
                </a:solidFill>
              </a:rPr>
              <a:t>4</a:t>
            </a:r>
            <a:r>
              <a:rPr lang="ar-SA" sz="2000" b="1" dirty="0" smtClean="0">
                <a:solidFill>
                  <a:schemeClr val="tx2"/>
                </a:solidFill>
              </a:rPr>
              <a:t>. وسائل النقل :</a:t>
            </a:r>
          </a:p>
          <a:p>
            <a:pPr marL="457200" indent="-457200"/>
            <a:endParaRPr lang="ar-SA" sz="2000" b="1" dirty="0" smtClean="0">
              <a:solidFill>
                <a:schemeClr val="tx2"/>
              </a:solidFill>
            </a:endParaRPr>
          </a:p>
          <a:p>
            <a:pPr marL="457200" indent="-457200"/>
            <a:r>
              <a:rPr lang="ar-SA" sz="2000" b="1" dirty="0" smtClean="0">
                <a:solidFill>
                  <a:schemeClr val="tx2"/>
                </a:solidFill>
              </a:rPr>
              <a:t>قدرت وسائل النقل </a:t>
            </a:r>
            <a:r>
              <a:rPr lang="en-US" sz="2000" b="1" dirty="0" smtClean="0">
                <a:solidFill>
                  <a:schemeClr val="tx2"/>
                </a:solidFill>
              </a:rPr>
              <a:t>143000</a:t>
            </a:r>
            <a:r>
              <a:rPr lang="ar-SA" sz="2000" b="1" dirty="0" smtClean="0">
                <a:solidFill>
                  <a:schemeClr val="tx2"/>
                </a:solidFill>
              </a:rPr>
              <a:t> </a:t>
            </a:r>
            <a:r>
              <a:rPr lang="ar-SA" sz="2000" b="1" dirty="0" smtClean="0">
                <a:solidFill>
                  <a:schemeClr val="tx2"/>
                </a:solidFill>
              </a:rPr>
              <a:t>شيكل أي ما يعادل </a:t>
            </a:r>
            <a:r>
              <a:rPr lang="en-US" sz="2000" b="1" dirty="0" smtClean="0">
                <a:solidFill>
                  <a:schemeClr val="tx2"/>
                </a:solidFill>
              </a:rPr>
              <a:t>40875</a:t>
            </a:r>
            <a:r>
              <a:rPr lang="ar-SA" sz="2000" b="1" dirty="0" smtClean="0">
                <a:solidFill>
                  <a:schemeClr val="tx2"/>
                </a:solidFill>
              </a:rPr>
              <a:t>دولار</a:t>
            </a:r>
            <a:endParaRPr lang="ar-SA" sz="2000" b="1" dirty="0">
              <a:solidFill>
                <a:schemeClr val="tx2"/>
              </a:solidFill>
            </a:endParaRPr>
          </a:p>
        </p:txBody>
      </p:sp>
      <p:sp>
        <p:nvSpPr>
          <p:cNvPr id="11" name="TextBox 10"/>
          <p:cNvSpPr txBox="1"/>
          <p:nvPr/>
        </p:nvSpPr>
        <p:spPr>
          <a:xfrm>
            <a:off x="2411760" y="5301208"/>
            <a:ext cx="6264696" cy="1015663"/>
          </a:xfrm>
          <a:prstGeom prst="rect">
            <a:avLst/>
          </a:prstGeom>
          <a:noFill/>
        </p:spPr>
        <p:txBody>
          <a:bodyPr wrap="square" rtlCol="1">
            <a:spAutoFit/>
          </a:bodyPr>
          <a:lstStyle/>
          <a:p>
            <a:pPr marL="457200" indent="-457200"/>
            <a:r>
              <a:rPr lang="en-US" sz="2000" b="1" dirty="0" smtClean="0">
                <a:solidFill>
                  <a:schemeClr val="tx2"/>
                </a:solidFill>
              </a:rPr>
              <a:t>5</a:t>
            </a:r>
            <a:r>
              <a:rPr lang="ar-SA" sz="2000" b="1" dirty="0" smtClean="0">
                <a:solidFill>
                  <a:schemeClr val="tx2"/>
                </a:solidFill>
              </a:rPr>
              <a:t>. استهلاك الكهرباء </a:t>
            </a:r>
            <a:r>
              <a:rPr lang="ar-SA" sz="2000" b="1" dirty="0" err="1" smtClean="0">
                <a:solidFill>
                  <a:schemeClr val="tx2"/>
                </a:solidFill>
              </a:rPr>
              <a:t>و</a:t>
            </a:r>
            <a:r>
              <a:rPr lang="ar-SA" sz="2000" b="1" dirty="0" smtClean="0">
                <a:solidFill>
                  <a:schemeClr val="tx2"/>
                </a:solidFill>
              </a:rPr>
              <a:t> تكلفتها :</a:t>
            </a:r>
          </a:p>
          <a:p>
            <a:pPr marL="457200" indent="-457200"/>
            <a:endParaRPr lang="ar-SA" sz="2000" b="1" dirty="0" smtClean="0">
              <a:solidFill>
                <a:schemeClr val="tx2"/>
              </a:solidFill>
            </a:endParaRPr>
          </a:p>
          <a:p>
            <a:pPr marL="457200" indent="-457200"/>
            <a:r>
              <a:rPr lang="ar-SA" sz="2000" b="1" dirty="0" smtClean="0">
                <a:solidFill>
                  <a:schemeClr val="tx2"/>
                </a:solidFill>
              </a:rPr>
              <a:t>قدر تكلفة استهلاك الكهرباء </a:t>
            </a:r>
            <a:r>
              <a:rPr lang="en-US" sz="2000" b="1" dirty="0" smtClean="0">
                <a:solidFill>
                  <a:schemeClr val="tx2"/>
                </a:solidFill>
              </a:rPr>
              <a:t>2347</a:t>
            </a:r>
            <a:r>
              <a:rPr lang="ar-SA" sz="2000" b="1" dirty="0" smtClean="0">
                <a:solidFill>
                  <a:schemeClr val="tx2"/>
                </a:solidFill>
              </a:rPr>
              <a:t> شيكل أي معادل  </a:t>
            </a:r>
            <a:r>
              <a:rPr lang="en-US" sz="2000" b="1" dirty="0" smtClean="0">
                <a:solidFill>
                  <a:schemeClr val="tx2"/>
                </a:solidFill>
              </a:rPr>
              <a:t>678 </a:t>
            </a:r>
            <a:r>
              <a:rPr lang="ar-SA" sz="2000" b="1" dirty="0" smtClean="0">
                <a:solidFill>
                  <a:schemeClr val="tx2"/>
                </a:solidFill>
              </a:rPr>
              <a:t> دولار</a:t>
            </a:r>
            <a:endParaRPr lang="ar-SA" sz="2000" b="1" dirty="0">
              <a:solidFill>
                <a:schemeClr val="tx2"/>
              </a:solidFill>
            </a:endParaRPr>
          </a:p>
        </p:txBody>
      </p:sp>
      <p:sp>
        <p:nvSpPr>
          <p:cNvPr id="16" name="Rectangle 15"/>
          <p:cNvSpPr/>
          <p:nvPr/>
        </p:nvSpPr>
        <p:spPr>
          <a:xfrm>
            <a:off x="6274721" y="404664"/>
            <a:ext cx="2305439" cy="461665"/>
          </a:xfrm>
          <a:prstGeom prst="rect">
            <a:avLst/>
          </a:prstGeom>
        </p:spPr>
        <p:txBody>
          <a:bodyPr wrap="none">
            <a:spAutoFit/>
          </a:bodyPr>
          <a:lstStyle/>
          <a:p>
            <a:pPr marL="342900" indent="-342900"/>
            <a:r>
              <a:rPr lang="en-US" sz="2400" b="1" dirty="0" smtClean="0">
                <a:solidFill>
                  <a:schemeClr val="tx2"/>
                </a:solidFill>
              </a:rPr>
              <a:t>3</a:t>
            </a:r>
            <a:r>
              <a:rPr lang="ar-SA" sz="2400" b="1" dirty="0" smtClean="0">
                <a:solidFill>
                  <a:schemeClr val="tx2"/>
                </a:solidFill>
              </a:rPr>
              <a:t>. المعدات </a:t>
            </a:r>
            <a:r>
              <a:rPr lang="ar-SA" sz="2400" b="1" dirty="0" err="1" smtClean="0">
                <a:solidFill>
                  <a:schemeClr val="tx2"/>
                </a:solidFill>
              </a:rPr>
              <a:t>و</a:t>
            </a:r>
            <a:r>
              <a:rPr lang="ar-SA" sz="2400" b="1" dirty="0" smtClean="0">
                <a:solidFill>
                  <a:schemeClr val="tx2"/>
                </a:solidFill>
              </a:rPr>
              <a:t> الآلات :</a:t>
            </a:r>
            <a:endParaRPr lang="ar-SA" sz="2400" b="1" dirty="0">
              <a:solidFill>
                <a:schemeClr val="tx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67944" y="476672"/>
            <a:ext cx="4365784" cy="400110"/>
          </a:xfrm>
          <a:prstGeom prst="rect">
            <a:avLst/>
          </a:prstGeom>
        </p:spPr>
        <p:txBody>
          <a:bodyPr wrap="square">
            <a:spAutoFit/>
          </a:bodyPr>
          <a:lstStyle/>
          <a:p>
            <a:r>
              <a:rPr lang="en-US" sz="2000" b="1" dirty="0" smtClean="0">
                <a:solidFill>
                  <a:schemeClr val="tx2"/>
                </a:solidFill>
              </a:rPr>
              <a:t>6</a:t>
            </a:r>
            <a:r>
              <a:rPr lang="ar-SA" sz="2000" b="1" dirty="0" smtClean="0">
                <a:solidFill>
                  <a:schemeClr val="tx2"/>
                </a:solidFill>
              </a:rPr>
              <a:t>. مصاريف تشغيلية عامة : </a:t>
            </a:r>
            <a:endParaRPr lang="ar-SA" sz="2000" b="1" dirty="0">
              <a:solidFill>
                <a:schemeClr val="tx2"/>
              </a:solidFill>
            </a:endParaRPr>
          </a:p>
        </p:txBody>
      </p:sp>
      <p:graphicFrame>
        <p:nvGraphicFramePr>
          <p:cNvPr id="4" name="Table 3"/>
          <p:cNvGraphicFramePr>
            <a:graphicFrameLocks noGrp="1"/>
          </p:cNvGraphicFramePr>
          <p:nvPr/>
        </p:nvGraphicFramePr>
        <p:xfrm>
          <a:off x="2123728" y="1844824"/>
          <a:ext cx="6696743" cy="4464495"/>
        </p:xfrm>
        <a:graphic>
          <a:graphicData uri="http://schemas.openxmlformats.org/drawingml/2006/table">
            <a:tbl>
              <a:tblPr rtl="1"/>
              <a:tblGrid>
                <a:gridCol w="956678"/>
                <a:gridCol w="1954065"/>
                <a:gridCol w="1587678"/>
                <a:gridCol w="1099161"/>
                <a:gridCol w="1099161"/>
              </a:tblGrid>
              <a:tr h="941460">
                <a:tc>
                  <a:txBody>
                    <a:bodyPr/>
                    <a:lstStyle/>
                    <a:p>
                      <a:pPr algn="ctr" rtl="1">
                        <a:lnSpc>
                          <a:spcPct val="115000"/>
                        </a:lnSpc>
                        <a:spcAft>
                          <a:spcPts val="0"/>
                        </a:spcAft>
                      </a:pPr>
                      <a:r>
                        <a:rPr lang="ar-SA" sz="1800" b="1" dirty="0">
                          <a:solidFill>
                            <a:schemeClr val="tx2"/>
                          </a:solidFill>
                          <a:latin typeface="Calibri"/>
                          <a:ea typeface="Times New Roman"/>
                          <a:cs typeface="Arial"/>
                        </a:rPr>
                        <a:t>الرقم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البند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النسبة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Arial"/>
                        </a:rPr>
                        <a:t> المبلغ (شيكل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Times New Roman"/>
                          <a:cs typeface="Arial"/>
                        </a:rPr>
                        <a:t>المبلغ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488406">
                <a:tc>
                  <a:txBody>
                    <a:bodyPr/>
                    <a:lstStyle/>
                    <a:p>
                      <a:pPr algn="ctr" rtl="0">
                        <a:lnSpc>
                          <a:spcPct val="115000"/>
                        </a:lnSpc>
                        <a:spcAft>
                          <a:spcPts val="0"/>
                        </a:spcAft>
                      </a:pPr>
                      <a:r>
                        <a:rPr lang="en-US" sz="1800" b="1">
                          <a:solidFill>
                            <a:schemeClr val="tx2"/>
                          </a:solidFill>
                          <a:latin typeface="Arial"/>
                          <a:ea typeface="Times New Roman"/>
                          <a:cs typeface="Arial"/>
                        </a:rPr>
                        <a:t>1</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المعدات وخطوط الإنتاج</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7%</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78349</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22385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1460">
                <a:tc>
                  <a:txBody>
                    <a:bodyPr/>
                    <a:lstStyle/>
                    <a:p>
                      <a:pPr algn="ctr" rtl="0">
                        <a:lnSpc>
                          <a:spcPct val="115000"/>
                        </a:lnSpc>
                        <a:spcAft>
                          <a:spcPts val="0"/>
                        </a:spcAft>
                      </a:pPr>
                      <a:r>
                        <a:rPr lang="en-US" sz="1800" b="1">
                          <a:solidFill>
                            <a:schemeClr val="tx2"/>
                          </a:solidFill>
                          <a:latin typeface="Arial"/>
                          <a:ea typeface="Times New Roman"/>
                          <a:cs typeface="Arial"/>
                        </a:rPr>
                        <a:t>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مصاريف تجهيز الأرض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5%</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4250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1214</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406">
                <a:tc>
                  <a:txBody>
                    <a:bodyPr/>
                    <a:lstStyle/>
                    <a:p>
                      <a:pPr algn="ctr" rtl="0">
                        <a:lnSpc>
                          <a:spcPct val="115000"/>
                        </a:lnSpc>
                        <a:spcAft>
                          <a:spcPts val="0"/>
                        </a:spcAft>
                      </a:pPr>
                      <a:r>
                        <a:rPr lang="en-US" sz="1800" b="1">
                          <a:solidFill>
                            <a:schemeClr val="tx2"/>
                          </a:solidFill>
                          <a:latin typeface="Arial"/>
                          <a:ea typeface="Times New Roman"/>
                          <a:cs typeface="Arial"/>
                        </a:rPr>
                        <a:t>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tx2"/>
                          </a:solidFill>
                          <a:latin typeface="Calibri"/>
                          <a:ea typeface="Times New Roman"/>
                          <a:cs typeface="Arial"/>
                        </a:rPr>
                        <a:t>المباني الإدارية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31400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8971</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406">
                <a:tc>
                  <a:txBody>
                    <a:bodyPr/>
                    <a:lstStyle/>
                    <a:p>
                      <a:pPr algn="ctr" rtl="0">
                        <a:lnSpc>
                          <a:spcPct val="115000"/>
                        </a:lnSpc>
                        <a:spcAft>
                          <a:spcPts val="0"/>
                        </a:spcAft>
                      </a:pPr>
                      <a:r>
                        <a:rPr lang="en-US" sz="1800" b="1">
                          <a:solidFill>
                            <a:schemeClr val="tx2"/>
                          </a:solidFill>
                          <a:latin typeface="Arial"/>
                          <a:ea typeface="Times New Roman"/>
                          <a:cs typeface="Arial"/>
                        </a:rPr>
                        <a:t>4</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tx2"/>
                          </a:solidFill>
                          <a:latin typeface="Calibri"/>
                          <a:ea typeface="Times New Roman"/>
                          <a:cs typeface="Arial"/>
                        </a:rPr>
                        <a:t>تجهيزات المختبر</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7%</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6300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1800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406">
                <a:tc>
                  <a:txBody>
                    <a:bodyPr/>
                    <a:lstStyle/>
                    <a:p>
                      <a:pPr algn="ctr" rtl="0">
                        <a:lnSpc>
                          <a:spcPct val="115000"/>
                        </a:lnSpc>
                        <a:spcAft>
                          <a:spcPts val="0"/>
                        </a:spcAft>
                      </a:pPr>
                      <a:r>
                        <a:rPr lang="en-US" sz="1800" b="1">
                          <a:solidFill>
                            <a:schemeClr val="tx2"/>
                          </a:solidFill>
                          <a:latin typeface="Arial"/>
                          <a:ea typeface="Times New Roman"/>
                          <a:cs typeface="Arial"/>
                        </a:rPr>
                        <a:t>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tx2"/>
                          </a:solidFill>
                          <a:latin typeface="Calibri"/>
                          <a:ea typeface="Times New Roman"/>
                          <a:cs typeface="Arial"/>
                        </a:rPr>
                        <a:t>وسائل النقل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10%</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14300</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4086</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951">
                <a:tc gridSpan="3">
                  <a:txBody>
                    <a:bodyPr/>
                    <a:lstStyle/>
                    <a:p>
                      <a:pPr algn="ctr" rtl="1">
                        <a:lnSpc>
                          <a:spcPct val="115000"/>
                        </a:lnSpc>
                        <a:spcAft>
                          <a:spcPts val="0"/>
                        </a:spcAft>
                      </a:pPr>
                      <a:r>
                        <a:rPr lang="ar-SA" sz="1800" b="1">
                          <a:solidFill>
                            <a:schemeClr val="tx2"/>
                          </a:solidFill>
                          <a:latin typeface="Calibri"/>
                          <a:ea typeface="Times New Roman"/>
                          <a:cs typeface="Arial"/>
                        </a:rPr>
                        <a:t>المجموع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a:txBody>
                    <a:bodyPr/>
                    <a:lstStyle/>
                    <a:p>
                      <a:pPr algn="ctr" rtl="0">
                        <a:lnSpc>
                          <a:spcPct val="115000"/>
                        </a:lnSpc>
                        <a:spcAft>
                          <a:spcPts val="0"/>
                        </a:spcAft>
                      </a:pPr>
                      <a:r>
                        <a:rPr lang="en-US" sz="1800" b="1">
                          <a:solidFill>
                            <a:schemeClr val="tx2"/>
                          </a:solidFill>
                          <a:latin typeface="Arial"/>
                          <a:ea typeface="Times New Roman"/>
                          <a:cs typeface="Arial"/>
                        </a:rPr>
                        <a:t>134599</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38457</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6588224" y="1268760"/>
            <a:ext cx="1944216" cy="461665"/>
          </a:xfrm>
          <a:prstGeom prst="rect">
            <a:avLst/>
          </a:prstGeom>
          <a:noFill/>
        </p:spPr>
        <p:txBody>
          <a:bodyPr wrap="square" rtlCol="1">
            <a:spAutoFit/>
          </a:bodyPr>
          <a:lstStyle/>
          <a:p>
            <a:pPr>
              <a:buFont typeface="Arial" pitchFamily="34" charset="0"/>
              <a:buChar char="•"/>
            </a:pPr>
            <a:r>
              <a:rPr lang="ar-SA" sz="2400" b="1" dirty="0" smtClean="0"/>
              <a:t> </a:t>
            </a:r>
            <a:r>
              <a:rPr lang="ar-SA" sz="2400" b="1" dirty="0" err="1" smtClean="0">
                <a:solidFill>
                  <a:schemeClr val="tx2"/>
                </a:solidFill>
              </a:rPr>
              <a:t>الاهتلاك</a:t>
            </a:r>
            <a:r>
              <a:rPr lang="ar-SA" sz="2400" b="1" dirty="0" smtClean="0">
                <a:solidFill>
                  <a:schemeClr val="tx2"/>
                </a:solidFill>
              </a:rPr>
              <a:t> : </a:t>
            </a:r>
            <a:endParaRPr lang="ar-SA" sz="2400" b="1" dirty="0">
              <a:solidFill>
                <a:schemeClr val="tx2"/>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5940152" y="301879"/>
            <a:ext cx="2793083" cy="743753"/>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342900" marR="0" lvl="0" indent="-342900" defTabSz="914400" rtl="1"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8</a:t>
            </a:r>
            <a:r>
              <a:rPr kumimoji="0" lang="ar-SA"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التكاليف التشغيلية الكلية :  </a:t>
            </a:r>
            <a:endParaRPr kumimoji="0" lang="en-US"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Table 8"/>
          <p:cNvGraphicFramePr>
            <a:graphicFrameLocks noGrp="1"/>
          </p:cNvGraphicFramePr>
          <p:nvPr/>
        </p:nvGraphicFramePr>
        <p:xfrm>
          <a:off x="2123728" y="1124744"/>
          <a:ext cx="6192688" cy="4968553"/>
        </p:xfrm>
        <a:graphic>
          <a:graphicData uri="http://schemas.openxmlformats.org/drawingml/2006/table">
            <a:tbl>
              <a:tblPr rtl="1"/>
              <a:tblGrid>
                <a:gridCol w="631907"/>
                <a:gridCol w="2040157"/>
                <a:gridCol w="1949884"/>
                <a:gridCol w="1570740"/>
              </a:tblGrid>
              <a:tr h="574405">
                <a:tc>
                  <a:txBody>
                    <a:bodyPr/>
                    <a:lstStyle/>
                    <a:p>
                      <a:pPr algn="ctr" rtl="1">
                        <a:lnSpc>
                          <a:spcPct val="115000"/>
                        </a:lnSpc>
                        <a:spcAft>
                          <a:spcPts val="0"/>
                        </a:spcAft>
                      </a:pPr>
                      <a:r>
                        <a:rPr lang="ar-SA" sz="2000" b="1" dirty="0">
                          <a:solidFill>
                            <a:schemeClr val="tx2"/>
                          </a:solidFill>
                          <a:latin typeface="Calibri"/>
                          <a:ea typeface="Times New Roman"/>
                          <a:cs typeface="Arial"/>
                        </a:rPr>
                        <a:t>الرقم </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2000" b="1" dirty="0">
                          <a:solidFill>
                            <a:schemeClr val="tx2"/>
                          </a:solidFill>
                          <a:latin typeface="Calibri"/>
                          <a:ea typeface="Times New Roman"/>
                          <a:cs typeface="Arial"/>
                        </a:rPr>
                        <a:t>البند </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2000" b="1" dirty="0">
                          <a:solidFill>
                            <a:schemeClr val="tx2"/>
                          </a:solidFill>
                          <a:latin typeface="Calibri"/>
                          <a:ea typeface="Times New Roman"/>
                          <a:cs typeface="Arial"/>
                        </a:rPr>
                        <a:t>التكلفة (شيكل)</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2000" b="1">
                          <a:solidFill>
                            <a:schemeClr val="tx2"/>
                          </a:solidFill>
                          <a:latin typeface="Calibri"/>
                          <a:ea typeface="Times New Roman"/>
                          <a:cs typeface="Arial"/>
                        </a:rPr>
                        <a:t>التكلفة ($)</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574405">
                <a:tc>
                  <a:txBody>
                    <a:bodyPr/>
                    <a:lstStyle/>
                    <a:p>
                      <a:pPr algn="ctr" rtl="0">
                        <a:lnSpc>
                          <a:spcPct val="115000"/>
                        </a:lnSpc>
                        <a:spcAft>
                          <a:spcPts val="0"/>
                        </a:spcAft>
                      </a:pPr>
                      <a:r>
                        <a:rPr lang="en-US" sz="2000" b="1">
                          <a:solidFill>
                            <a:schemeClr val="tx2"/>
                          </a:solidFill>
                          <a:latin typeface="Arial"/>
                          <a:ea typeface="Times New Roman"/>
                          <a:cs typeface="Arial"/>
                        </a:rPr>
                        <a:t>1</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Arial"/>
                        </a:rPr>
                        <a:t>الأيدي العاملة </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443251</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a:solidFill>
                            <a:schemeClr val="tx2"/>
                          </a:solidFill>
                          <a:latin typeface="Arial"/>
                          <a:ea typeface="Times New Roman"/>
                          <a:cs typeface="Arial"/>
                        </a:rPr>
                        <a:t>126643</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5">
                <a:tc>
                  <a:txBody>
                    <a:bodyPr/>
                    <a:lstStyle/>
                    <a:p>
                      <a:pPr algn="ctr" rtl="0">
                        <a:lnSpc>
                          <a:spcPct val="115000"/>
                        </a:lnSpc>
                        <a:spcAft>
                          <a:spcPts val="0"/>
                        </a:spcAft>
                      </a:pPr>
                      <a:r>
                        <a:rPr lang="en-US" sz="2000" b="1">
                          <a:solidFill>
                            <a:schemeClr val="tx2"/>
                          </a:solidFill>
                          <a:latin typeface="Arial"/>
                          <a:ea typeface="Times New Roman"/>
                          <a:cs typeface="Arial"/>
                        </a:rPr>
                        <a:t>2</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Arial"/>
                        </a:rPr>
                        <a:t>مواد الخام </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4370502</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1248715</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5">
                <a:tc>
                  <a:txBody>
                    <a:bodyPr/>
                    <a:lstStyle/>
                    <a:p>
                      <a:pPr algn="ctr" rtl="0">
                        <a:lnSpc>
                          <a:spcPct val="115000"/>
                        </a:lnSpc>
                        <a:spcAft>
                          <a:spcPts val="0"/>
                        </a:spcAft>
                      </a:pPr>
                      <a:r>
                        <a:rPr lang="en-US" sz="2000" b="1">
                          <a:solidFill>
                            <a:schemeClr val="tx2"/>
                          </a:solidFill>
                          <a:latin typeface="Arial"/>
                          <a:ea typeface="Times New Roman"/>
                          <a:cs typeface="Arial"/>
                        </a:rPr>
                        <a:t>3</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a:solidFill>
                            <a:schemeClr val="tx2"/>
                          </a:solidFill>
                          <a:latin typeface="Calibri"/>
                          <a:ea typeface="Times New Roman"/>
                          <a:cs typeface="Arial"/>
                        </a:rPr>
                        <a:t>فاتورة الكهرباء</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740813</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211661</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8264">
                <a:tc>
                  <a:txBody>
                    <a:bodyPr/>
                    <a:lstStyle/>
                    <a:p>
                      <a:pPr algn="ctr" rtl="0">
                        <a:lnSpc>
                          <a:spcPct val="115000"/>
                        </a:lnSpc>
                        <a:spcAft>
                          <a:spcPts val="0"/>
                        </a:spcAft>
                      </a:pPr>
                      <a:r>
                        <a:rPr lang="en-US" sz="2000" b="1">
                          <a:solidFill>
                            <a:schemeClr val="tx2"/>
                          </a:solidFill>
                          <a:latin typeface="Arial"/>
                          <a:ea typeface="Times New Roman"/>
                          <a:cs typeface="Arial"/>
                        </a:rPr>
                        <a:t>4</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Arial"/>
                        </a:rPr>
                        <a:t>مصاريف تشغيلية إضافية</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463277</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132365</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8264">
                <a:tc>
                  <a:txBody>
                    <a:bodyPr/>
                    <a:lstStyle/>
                    <a:p>
                      <a:pPr algn="ctr" rtl="0">
                        <a:lnSpc>
                          <a:spcPct val="115000"/>
                        </a:lnSpc>
                        <a:spcAft>
                          <a:spcPts val="0"/>
                        </a:spcAft>
                      </a:pPr>
                      <a:r>
                        <a:rPr lang="en-US" sz="2000" b="1">
                          <a:solidFill>
                            <a:schemeClr val="tx2"/>
                          </a:solidFill>
                          <a:latin typeface="Arial"/>
                          <a:ea typeface="Times New Roman"/>
                          <a:cs typeface="Arial"/>
                        </a:rPr>
                        <a:t>5</a:t>
                      </a:r>
                      <a:endParaRPr lang="en-US" sz="20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Arial"/>
                        </a:rPr>
                        <a:t>مصاريف تشغيلية عامة </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315986</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90282</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5">
                <a:tc gridSpan="2">
                  <a:txBody>
                    <a:bodyPr/>
                    <a:lstStyle/>
                    <a:p>
                      <a:pPr algn="ctr" rtl="1">
                        <a:lnSpc>
                          <a:spcPct val="115000"/>
                        </a:lnSpc>
                        <a:spcAft>
                          <a:spcPts val="0"/>
                        </a:spcAft>
                      </a:pPr>
                      <a:r>
                        <a:rPr lang="ar-SA" sz="2000" b="1" dirty="0">
                          <a:solidFill>
                            <a:schemeClr val="tx2"/>
                          </a:solidFill>
                          <a:latin typeface="Calibri"/>
                          <a:ea typeface="Times New Roman"/>
                          <a:cs typeface="Arial"/>
                        </a:rPr>
                        <a:t>المجموع </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15000"/>
                        </a:lnSpc>
                        <a:spcAft>
                          <a:spcPts val="0"/>
                        </a:spcAft>
                      </a:pPr>
                      <a:r>
                        <a:rPr lang="en-US" sz="2000" b="1" dirty="0">
                          <a:solidFill>
                            <a:schemeClr val="tx2"/>
                          </a:solidFill>
                          <a:latin typeface="Arial"/>
                          <a:ea typeface="Times New Roman"/>
                          <a:cs typeface="Arial"/>
                        </a:rPr>
                        <a:t>6333829</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Arial"/>
                          <a:ea typeface="Times New Roman"/>
                          <a:cs typeface="Arial"/>
                        </a:rPr>
                        <a:t>1809665</a:t>
                      </a:r>
                      <a:endParaRPr lang="en-US" sz="20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249384" y="548680"/>
            <a:ext cx="3366627" cy="400110"/>
          </a:xfrm>
          <a:prstGeom prst="rect">
            <a:avLst/>
          </a:prstGeom>
        </p:spPr>
        <p:txBody>
          <a:bodyPr wrap="none">
            <a:spAutoFit/>
          </a:bodyPr>
          <a:lstStyle/>
          <a:p>
            <a:r>
              <a:rPr lang="en-US" sz="2000" b="1" dirty="0" smtClean="0">
                <a:solidFill>
                  <a:schemeClr val="tx2"/>
                </a:solidFill>
              </a:rPr>
              <a:t>7</a:t>
            </a:r>
            <a:r>
              <a:rPr lang="ar-SA" sz="2000" b="1" dirty="0" smtClean="0">
                <a:solidFill>
                  <a:schemeClr val="tx2"/>
                </a:solidFill>
              </a:rPr>
              <a:t>. ملخص المصاريف التشغيلية العامة </a:t>
            </a:r>
            <a:endParaRPr lang="ar-SA" sz="2000" b="1" dirty="0">
              <a:solidFill>
                <a:schemeClr val="tx2"/>
              </a:solidFill>
            </a:endParaRPr>
          </a:p>
        </p:txBody>
      </p:sp>
      <p:graphicFrame>
        <p:nvGraphicFramePr>
          <p:cNvPr id="4" name="Table 3"/>
          <p:cNvGraphicFramePr>
            <a:graphicFrameLocks noGrp="1"/>
          </p:cNvGraphicFramePr>
          <p:nvPr/>
        </p:nvGraphicFramePr>
        <p:xfrm>
          <a:off x="2051720" y="1340768"/>
          <a:ext cx="6683573" cy="5256583"/>
        </p:xfrm>
        <a:graphic>
          <a:graphicData uri="http://schemas.openxmlformats.org/drawingml/2006/table">
            <a:tbl>
              <a:tblPr rtl="1"/>
              <a:tblGrid>
                <a:gridCol w="656351"/>
                <a:gridCol w="3193707"/>
                <a:gridCol w="1392745"/>
                <a:gridCol w="1440770"/>
              </a:tblGrid>
              <a:tr h="1121405">
                <a:tc>
                  <a:txBody>
                    <a:bodyPr/>
                    <a:lstStyle/>
                    <a:p>
                      <a:pPr algn="ctr" rtl="1">
                        <a:lnSpc>
                          <a:spcPct val="115000"/>
                        </a:lnSpc>
                        <a:spcAft>
                          <a:spcPts val="0"/>
                        </a:spcAft>
                      </a:pPr>
                      <a:r>
                        <a:rPr lang="ar-SA" sz="1800" b="1" dirty="0">
                          <a:solidFill>
                            <a:schemeClr val="tx2"/>
                          </a:solidFill>
                          <a:latin typeface="Calibri"/>
                          <a:ea typeface="Times New Roman"/>
                          <a:cs typeface="Arial"/>
                        </a:rPr>
                        <a:t>الرقم</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البند</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التكلفة السنوية   (شيكل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Times New Roman"/>
                          <a:cs typeface="Arial"/>
                        </a:rPr>
                        <a:t>التكلفة السنوية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841053">
                <a:tc>
                  <a:txBody>
                    <a:bodyPr/>
                    <a:lstStyle/>
                    <a:p>
                      <a:pPr algn="ctr" rtl="0">
                        <a:lnSpc>
                          <a:spcPct val="115000"/>
                        </a:lnSpc>
                        <a:spcAft>
                          <a:spcPts val="0"/>
                        </a:spcAft>
                      </a:pPr>
                      <a:r>
                        <a:rPr lang="en-US" sz="1800" b="1">
                          <a:solidFill>
                            <a:schemeClr val="tx2"/>
                          </a:solidFill>
                          <a:latin typeface="Arial"/>
                          <a:ea typeface="Times New Roman"/>
                          <a:cs typeface="Arial"/>
                        </a:rPr>
                        <a:t>1</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صيانة سنوية </a:t>
                      </a:r>
                      <a:r>
                        <a:rPr lang="ar-SA" sz="1800" b="1" dirty="0" smtClean="0">
                          <a:solidFill>
                            <a:schemeClr val="tx2"/>
                          </a:solidFill>
                          <a:latin typeface="Calibri"/>
                          <a:ea typeface="Times New Roman"/>
                          <a:cs typeface="Arial"/>
                        </a:rPr>
                        <a:t>(</a:t>
                      </a:r>
                      <a:r>
                        <a:rPr lang="en-US" sz="1800" b="1" dirty="0" smtClean="0">
                          <a:solidFill>
                            <a:schemeClr val="tx2"/>
                          </a:solidFill>
                          <a:latin typeface="Calibri"/>
                          <a:ea typeface="Times New Roman"/>
                          <a:cs typeface="Arial"/>
                        </a:rPr>
                        <a:t>2</a:t>
                      </a:r>
                      <a:r>
                        <a:rPr lang="ar-SA" sz="1800" b="1" dirty="0" smtClean="0">
                          <a:solidFill>
                            <a:schemeClr val="tx2"/>
                          </a:solidFill>
                          <a:latin typeface="Calibri"/>
                          <a:ea typeface="Times New Roman"/>
                          <a:cs typeface="Arial"/>
                        </a:rPr>
                        <a:t>%من </a:t>
                      </a:r>
                      <a:r>
                        <a:rPr lang="ar-SA" sz="1800" b="1" dirty="0">
                          <a:solidFill>
                            <a:schemeClr val="tx2"/>
                          </a:solidFill>
                          <a:latin typeface="Calibri"/>
                          <a:ea typeface="Times New Roman"/>
                          <a:cs typeface="Arial"/>
                        </a:rPr>
                        <a:t>قيمة الأصول الثابتة)</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68645</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19613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33">
                <a:tc>
                  <a:txBody>
                    <a:bodyPr/>
                    <a:lstStyle/>
                    <a:p>
                      <a:pPr algn="ctr" rtl="0">
                        <a:lnSpc>
                          <a:spcPct val="115000"/>
                        </a:lnSpc>
                        <a:spcAft>
                          <a:spcPts val="0"/>
                        </a:spcAft>
                      </a:pPr>
                      <a:r>
                        <a:rPr lang="en-US" sz="1800" b="1">
                          <a:solidFill>
                            <a:schemeClr val="tx2"/>
                          </a:solidFill>
                          <a:latin typeface="Arial"/>
                          <a:ea typeface="Times New Roman"/>
                          <a:cs typeface="Arial"/>
                        </a:rPr>
                        <a:t>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solidFill>
                            <a:schemeClr val="tx2"/>
                          </a:solidFill>
                          <a:latin typeface="Calibri"/>
                          <a:ea typeface="Times New Roman"/>
                          <a:cs typeface="Arial"/>
                        </a:rPr>
                        <a:t>تأمينات(</a:t>
                      </a:r>
                      <a:r>
                        <a:rPr lang="en-US" sz="1800" b="1" dirty="0" smtClean="0">
                          <a:solidFill>
                            <a:schemeClr val="tx2"/>
                          </a:solidFill>
                          <a:latin typeface="Calibri"/>
                          <a:ea typeface="Times New Roman"/>
                          <a:cs typeface="Arial"/>
                        </a:rPr>
                        <a:t>0.75</a:t>
                      </a:r>
                      <a:r>
                        <a:rPr lang="ar-SA" sz="1800" b="1" dirty="0" smtClean="0">
                          <a:solidFill>
                            <a:schemeClr val="tx2"/>
                          </a:solidFill>
                          <a:latin typeface="Calibri"/>
                          <a:ea typeface="Times New Roman"/>
                          <a:cs typeface="Arial"/>
                        </a:rPr>
                        <a:t>%من </a:t>
                      </a:r>
                      <a:r>
                        <a:rPr lang="ar-SA" sz="1800" b="1" dirty="0">
                          <a:solidFill>
                            <a:schemeClr val="tx2"/>
                          </a:solidFill>
                          <a:latin typeface="Calibri"/>
                          <a:ea typeface="Times New Roman"/>
                          <a:cs typeface="Arial"/>
                        </a:rPr>
                        <a:t>قيمة الأصول الثابتة)</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25742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7355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702">
                <a:tc>
                  <a:txBody>
                    <a:bodyPr/>
                    <a:lstStyle/>
                    <a:p>
                      <a:pPr algn="ctr" rtl="0">
                        <a:lnSpc>
                          <a:spcPct val="115000"/>
                        </a:lnSpc>
                        <a:spcAft>
                          <a:spcPts val="0"/>
                        </a:spcAft>
                      </a:pPr>
                      <a:r>
                        <a:rPr lang="en-US" sz="1800" b="1">
                          <a:solidFill>
                            <a:schemeClr val="tx2"/>
                          </a:solidFill>
                          <a:latin typeface="Arial"/>
                          <a:ea typeface="Times New Roman"/>
                          <a:cs typeface="Arial"/>
                        </a:rPr>
                        <a:t>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مصاريف دعاية وإعلان</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50000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14286</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7686">
                <a:tc>
                  <a:txBody>
                    <a:bodyPr/>
                    <a:lstStyle/>
                    <a:p>
                      <a:pPr algn="ctr" rtl="0">
                        <a:lnSpc>
                          <a:spcPct val="115000"/>
                        </a:lnSpc>
                        <a:spcAft>
                          <a:spcPts val="0"/>
                        </a:spcAft>
                      </a:pPr>
                      <a:r>
                        <a:rPr lang="en-US" sz="1800" b="1">
                          <a:solidFill>
                            <a:schemeClr val="tx2"/>
                          </a:solidFill>
                          <a:latin typeface="Arial"/>
                          <a:ea typeface="Times New Roman"/>
                          <a:cs typeface="Arial"/>
                        </a:rPr>
                        <a:t>4</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مصاريف اتصالات وقرطاسيه وضيافة ومصاريف أخرى</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37000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10571</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702">
                <a:tc>
                  <a:txBody>
                    <a:bodyPr/>
                    <a:lstStyle/>
                    <a:p>
                      <a:pPr algn="ctr" rtl="0">
                        <a:lnSpc>
                          <a:spcPct val="115000"/>
                        </a:lnSpc>
                        <a:spcAft>
                          <a:spcPts val="0"/>
                        </a:spcAft>
                      </a:pPr>
                      <a:r>
                        <a:rPr lang="en-US" sz="1800" b="1">
                          <a:solidFill>
                            <a:schemeClr val="tx2"/>
                          </a:solidFill>
                          <a:latin typeface="Arial"/>
                          <a:ea typeface="Times New Roman"/>
                          <a:cs typeface="Arial"/>
                        </a:rPr>
                        <a:t>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err="1">
                          <a:solidFill>
                            <a:schemeClr val="tx2"/>
                          </a:solidFill>
                          <a:latin typeface="Calibri"/>
                          <a:ea typeface="Times New Roman"/>
                          <a:cs typeface="Arial"/>
                        </a:rPr>
                        <a:t>الاهتلاك</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134599</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38457</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702">
                <a:tc gridSpan="2">
                  <a:txBody>
                    <a:bodyPr/>
                    <a:lstStyle/>
                    <a:p>
                      <a:pPr algn="ctr" rtl="1">
                        <a:lnSpc>
                          <a:spcPct val="115000"/>
                        </a:lnSpc>
                        <a:spcAft>
                          <a:spcPts val="0"/>
                        </a:spcAft>
                      </a:pPr>
                      <a:r>
                        <a:rPr lang="ar-SA" sz="1800" b="1" dirty="0">
                          <a:solidFill>
                            <a:schemeClr val="tx2"/>
                          </a:solidFill>
                          <a:latin typeface="Calibri"/>
                          <a:ea typeface="Times New Roman"/>
                          <a:cs typeface="Arial"/>
                        </a:rPr>
                        <a:t>المجموع</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0">
                        <a:lnSpc>
                          <a:spcPct val="115000"/>
                        </a:lnSpc>
                        <a:spcAft>
                          <a:spcPts val="0"/>
                        </a:spcAft>
                      </a:pPr>
                      <a:r>
                        <a:rPr lang="en-US" sz="1800" b="1">
                          <a:solidFill>
                            <a:schemeClr val="tx2"/>
                          </a:solidFill>
                          <a:latin typeface="Arial"/>
                          <a:ea typeface="Times New Roman"/>
                          <a:cs typeface="Arial"/>
                        </a:rPr>
                        <a:t>315986</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90282</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64088" y="332656"/>
            <a:ext cx="3212434" cy="400110"/>
          </a:xfrm>
          <a:prstGeom prst="rect">
            <a:avLst/>
          </a:prstGeom>
        </p:spPr>
        <p:txBody>
          <a:bodyPr wrap="square">
            <a:spAutoFit/>
          </a:bodyPr>
          <a:lstStyle/>
          <a:p>
            <a:pPr marL="342900" indent="-342900"/>
            <a:r>
              <a:rPr lang="en-US" sz="2000" b="1" dirty="0" smtClean="0">
                <a:solidFill>
                  <a:schemeClr val="tx2"/>
                </a:solidFill>
              </a:rPr>
              <a:t>9</a:t>
            </a:r>
            <a:r>
              <a:rPr lang="ar-SA" sz="2000" b="1" dirty="0" smtClean="0">
                <a:solidFill>
                  <a:schemeClr val="tx2"/>
                </a:solidFill>
              </a:rPr>
              <a:t>. التكاليف التأسيسية للمصنع : </a:t>
            </a:r>
            <a:endParaRPr lang="ar-SA" sz="2000" b="1" dirty="0">
              <a:solidFill>
                <a:schemeClr val="tx2"/>
              </a:solidFill>
            </a:endParaRPr>
          </a:p>
        </p:txBody>
      </p:sp>
      <p:graphicFrame>
        <p:nvGraphicFramePr>
          <p:cNvPr id="7" name="Table 6"/>
          <p:cNvGraphicFramePr>
            <a:graphicFrameLocks noGrp="1"/>
          </p:cNvGraphicFramePr>
          <p:nvPr/>
        </p:nvGraphicFramePr>
        <p:xfrm>
          <a:off x="1835696" y="1124744"/>
          <a:ext cx="6984776" cy="4968560"/>
        </p:xfrm>
        <a:graphic>
          <a:graphicData uri="http://schemas.openxmlformats.org/drawingml/2006/table">
            <a:tbl>
              <a:tblPr rtl="1"/>
              <a:tblGrid>
                <a:gridCol w="875200"/>
                <a:gridCol w="2962219"/>
                <a:gridCol w="1649417"/>
                <a:gridCol w="1497940"/>
              </a:tblGrid>
              <a:tr h="448878">
                <a:tc>
                  <a:txBody>
                    <a:bodyPr/>
                    <a:lstStyle/>
                    <a:p>
                      <a:pPr algn="ctr" rtl="1">
                        <a:lnSpc>
                          <a:spcPct val="115000"/>
                        </a:lnSpc>
                        <a:spcAft>
                          <a:spcPts val="0"/>
                        </a:spcAft>
                      </a:pPr>
                      <a:r>
                        <a:rPr lang="ar-SA" sz="1800" b="1" dirty="0">
                          <a:solidFill>
                            <a:schemeClr val="tx2"/>
                          </a:solidFill>
                          <a:latin typeface="Calibri"/>
                          <a:ea typeface="Times New Roman"/>
                          <a:cs typeface="Arial"/>
                        </a:rPr>
                        <a:t>الرقم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Times New Roman"/>
                          <a:cs typeface="Arial"/>
                        </a:rPr>
                        <a:t>البند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التكلفة (شيكل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Times New Roman"/>
                          <a:cs typeface="Arial"/>
                        </a:rPr>
                        <a:t>التكلفة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928658">
                <a:tc>
                  <a:txBody>
                    <a:bodyPr/>
                    <a:lstStyle/>
                    <a:p>
                      <a:pPr algn="ctr" rtl="0">
                        <a:lnSpc>
                          <a:spcPct val="115000"/>
                        </a:lnSpc>
                        <a:spcAft>
                          <a:spcPts val="0"/>
                        </a:spcAft>
                      </a:pPr>
                      <a:r>
                        <a:rPr lang="en-US" sz="1800" b="1" dirty="0">
                          <a:solidFill>
                            <a:schemeClr val="tx2"/>
                          </a:solidFill>
                          <a:latin typeface="Arial"/>
                          <a:ea typeface="Times New Roman"/>
                          <a:cs typeface="Arial"/>
                        </a:rPr>
                        <a:t>1</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تجهيز ارض وإنشاء شبكة مواصلات داخلية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85000</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24286</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المباني الإدارية وتجهيزاتها</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1569992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448569</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المعدات والآليات وخطوط إنتاج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1119272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319792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4</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وسائل نقل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143000</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40857</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احتياطي طوارئ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87500</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25000</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6</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tx2"/>
                          </a:solidFill>
                          <a:latin typeface="Calibri"/>
                          <a:ea typeface="Times New Roman"/>
                          <a:cs typeface="Arial"/>
                        </a:rPr>
                        <a:t>تكلفة شراء الأرض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180000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51429</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7</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tx2"/>
                          </a:solidFill>
                          <a:latin typeface="Calibri"/>
                          <a:ea typeface="Times New Roman"/>
                          <a:cs typeface="Arial"/>
                        </a:rPr>
                        <a:t>تجهيزات المختبر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90000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Arial"/>
                          <a:ea typeface="Times New Roman"/>
                          <a:cs typeface="Arial"/>
                        </a:rPr>
                        <a:t>25714</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a:solidFill>
                            <a:schemeClr val="tx2"/>
                          </a:solidFill>
                          <a:latin typeface="Arial"/>
                          <a:ea typeface="Times New Roman"/>
                          <a:cs typeface="Arial"/>
                        </a:rPr>
                        <a:t>8</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solidFill>
                            <a:schemeClr val="tx2"/>
                          </a:solidFill>
                          <a:latin typeface="Calibri"/>
                          <a:ea typeface="Times New Roman"/>
                          <a:cs typeface="Arial"/>
                        </a:rPr>
                        <a:t>شبكات وتراخيص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245000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70000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878">
                <a:tc>
                  <a:txBody>
                    <a:bodyPr/>
                    <a:lstStyle/>
                    <a:p>
                      <a:pPr algn="ctr" rtl="0">
                        <a:lnSpc>
                          <a:spcPct val="115000"/>
                        </a:lnSpc>
                        <a:spcAft>
                          <a:spcPts val="0"/>
                        </a:spcAft>
                      </a:pPr>
                      <a:r>
                        <a:rPr lang="en-US" sz="1800" b="1" dirty="0">
                          <a:solidFill>
                            <a:schemeClr val="tx2"/>
                          </a:solidFill>
                          <a:latin typeface="Arial"/>
                          <a:ea typeface="Times New Roman"/>
                          <a:cs typeface="Arial"/>
                        </a:rPr>
                        <a:t>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Arial"/>
                        </a:rPr>
                        <a:t>المجموع الكلي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3519764</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Arial"/>
                          <a:ea typeface="Times New Roman"/>
                          <a:cs typeface="Arial"/>
                        </a:rPr>
                        <a:t>1005647</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m33-com-80dcfab1ef.jpg"/>
          <p:cNvPicPr/>
          <p:nvPr/>
        </p:nvPicPr>
        <p:blipFill>
          <a:blip r:embed="rId2" cstate="print"/>
          <a:stretch>
            <a:fillRect/>
          </a:stretch>
        </p:blipFill>
        <p:spPr>
          <a:xfrm>
            <a:off x="2123728" y="1772816"/>
            <a:ext cx="5256584" cy="3960440"/>
          </a:xfrm>
          <a:prstGeom prst="rect">
            <a:avLst/>
          </a:prstGeom>
        </p:spPr>
      </p:pic>
      <p:sp>
        <p:nvSpPr>
          <p:cNvPr id="5" name="Rectangle 4"/>
          <p:cNvSpPr/>
          <p:nvPr/>
        </p:nvSpPr>
        <p:spPr>
          <a:xfrm>
            <a:off x="3131840" y="548680"/>
            <a:ext cx="3168352" cy="646331"/>
          </a:xfrm>
          <a:prstGeom prst="rect">
            <a:avLst/>
          </a:prstGeom>
        </p:spPr>
        <p:txBody>
          <a:bodyPr wrap="square">
            <a:spAutoFit/>
          </a:bodyPr>
          <a:lstStyle/>
          <a:p>
            <a:pPr algn="ctr"/>
            <a:r>
              <a:rPr lang="ar-SA" sz="3600" b="1" dirty="0" smtClean="0">
                <a:solidFill>
                  <a:schemeClr val="tx2"/>
                </a:solidFill>
              </a:rPr>
              <a:t>الدراسة المالية</a:t>
            </a:r>
            <a:endParaRPr lang="ar-SA" sz="3600" b="1" dirty="0">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60032" y="260648"/>
            <a:ext cx="3335484" cy="400110"/>
          </a:xfrm>
          <a:prstGeom prst="rect">
            <a:avLst/>
          </a:prstGeom>
        </p:spPr>
        <p:txBody>
          <a:bodyPr wrap="square">
            <a:spAutoFit/>
          </a:bodyPr>
          <a:lstStyle/>
          <a:p>
            <a:pPr marL="342900" indent="-342900"/>
            <a:r>
              <a:rPr lang="en-US" sz="2000" b="1" dirty="0" smtClean="0">
                <a:solidFill>
                  <a:schemeClr val="tx2"/>
                </a:solidFill>
              </a:rPr>
              <a:t>1</a:t>
            </a:r>
            <a:r>
              <a:rPr lang="ar-SA" sz="2000" b="1" dirty="0" smtClean="0">
                <a:solidFill>
                  <a:schemeClr val="tx2"/>
                </a:solidFill>
              </a:rPr>
              <a:t>. </a:t>
            </a:r>
            <a:r>
              <a:rPr lang="ar-JO" sz="2000" b="1" dirty="0" smtClean="0">
                <a:solidFill>
                  <a:schemeClr val="tx2"/>
                </a:solidFill>
              </a:rPr>
              <a:t>الطاقة الإنتاجية للمشروع</a:t>
            </a:r>
            <a:r>
              <a:rPr lang="ar-SA" sz="2000" b="1" dirty="0" smtClean="0">
                <a:solidFill>
                  <a:schemeClr val="tx2"/>
                </a:solidFill>
              </a:rPr>
              <a:t> : </a:t>
            </a:r>
            <a:r>
              <a:rPr lang="ar-JO" sz="2000" b="1" dirty="0" smtClean="0">
                <a:solidFill>
                  <a:schemeClr val="tx2"/>
                </a:solidFill>
              </a:rPr>
              <a:t> </a:t>
            </a:r>
            <a:endParaRPr lang="ar-SA" sz="2000" b="1" dirty="0">
              <a:solidFill>
                <a:schemeClr val="tx2"/>
              </a:solidFill>
            </a:endParaRPr>
          </a:p>
        </p:txBody>
      </p:sp>
      <p:graphicFrame>
        <p:nvGraphicFramePr>
          <p:cNvPr id="6" name="Table 5"/>
          <p:cNvGraphicFramePr>
            <a:graphicFrameLocks noGrp="1"/>
          </p:cNvGraphicFramePr>
          <p:nvPr/>
        </p:nvGraphicFramePr>
        <p:xfrm>
          <a:off x="1763688" y="836712"/>
          <a:ext cx="5688631" cy="2026924"/>
        </p:xfrm>
        <a:graphic>
          <a:graphicData uri="http://schemas.openxmlformats.org/drawingml/2006/table">
            <a:tbl>
              <a:tblPr rtl="1"/>
              <a:tblGrid>
                <a:gridCol w="1461876"/>
                <a:gridCol w="1410475"/>
                <a:gridCol w="1500593"/>
                <a:gridCol w="1315687"/>
              </a:tblGrid>
              <a:tr h="868682">
                <a:tc>
                  <a:txBody>
                    <a:bodyPr/>
                    <a:lstStyle/>
                    <a:p>
                      <a:pPr algn="ctr" rtl="1">
                        <a:lnSpc>
                          <a:spcPct val="115000"/>
                        </a:lnSpc>
                        <a:spcAft>
                          <a:spcPts val="0"/>
                        </a:spcAft>
                      </a:pPr>
                      <a:r>
                        <a:rPr lang="ar-SA" sz="1800" b="1" dirty="0">
                          <a:solidFill>
                            <a:schemeClr val="tx2"/>
                          </a:solidFill>
                          <a:latin typeface="Calibri"/>
                          <a:ea typeface="Calibri"/>
                          <a:cs typeface="Times New Roman"/>
                        </a:rPr>
                        <a:t>الصنف</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Calibri"/>
                          <a:cs typeface="Times New Roman"/>
                        </a:rPr>
                        <a:t>النسبة</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Calibri"/>
                          <a:cs typeface="Times New Roman"/>
                        </a:rPr>
                        <a:t>الحجم السنوي (كغم)</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Calibri"/>
                          <a:cs typeface="Times New Roman"/>
                        </a:rPr>
                        <a:t>الحجم السنوي (مكعبات)</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579121">
                <a:tc>
                  <a:txBody>
                    <a:bodyPr/>
                    <a:lstStyle/>
                    <a:p>
                      <a:pPr algn="ctr" rtl="1">
                        <a:lnSpc>
                          <a:spcPct val="115000"/>
                        </a:lnSpc>
                        <a:spcAft>
                          <a:spcPts val="0"/>
                        </a:spcAft>
                      </a:pPr>
                      <a:r>
                        <a:rPr lang="ar-SA" sz="1800" b="1">
                          <a:solidFill>
                            <a:schemeClr val="tx2"/>
                          </a:solidFill>
                          <a:latin typeface="Calibri"/>
                          <a:ea typeface="Calibri"/>
                          <a:cs typeface="Times New Roman"/>
                        </a:rPr>
                        <a:t>المكعبات اليابسة</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Calibri"/>
                          <a:cs typeface="Arial"/>
                        </a:rPr>
                        <a:t>17 %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Calibri"/>
                          <a:cs typeface="Arial"/>
                        </a:rPr>
                        <a:t>576000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b="1" dirty="0">
                          <a:solidFill>
                            <a:schemeClr val="tx2"/>
                          </a:solidFill>
                          <a:latin typeface="Times New Roman"/>
                          <a:ea typeface="Calibri"/>
                          <a:cs typeface="Arial"/>
                        </a:rPr>
                        <a:t>115200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1">
                <a:tc>
                  <a:txBody>
                    <a:bodyPr/>
                    <a:lstStyle/>
                    <a:p>
                      <a:pPr algn="ctr" rtl="1">
                        <a:lnSpc>
                          <a:spcPct val="115000"/>
                        </a:lnSpc>
                        <a:spcAft>
                          <a:spcPts val="0"/>
                        </a:spcAft>
                      </a:pPr>
                      <a:r>
                        <a:rPr lang="ar-SA" sz="1800" b="1" dirty="0">
                          <a:solidFill>
                            <a:schemeClr val="tx2"/>
                          </a:solidFill>
                          <a:latin typeface="Calibri"/>
                          <a:ea typeface="Calibri"/>
                          <a:cs typeface="Times New Roman"/>
                        </a:rPr>
                        <a:t>المكعبات الطرية</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Calibri"/>
                          <a:cs typeface="Arial"/>
                        </a:rPr>
                        <a:t>83 %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b="1" dirty="0">
                          <a:solidFill>
                            <a:schemeClr val="tx2"/>
                          </a:solidFill>
                          <a:latin typeface="Times New Roman"/>
                          <a:ea typeface="Calibri"/>
                          <a:cs typeface="Arial"/>
                        </a:rPr>
                        <a:t>2733120</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b="1" dirty="0">
                          <a:solidFill>
                            <a:schemeClr val="tx2"/>
                          </a:solidFill>
                          <a:latin typeface="Times New Roman"/>
                          <a:ea typeface="Calibri"/>
                          <a:cs typeface="Arial"/>
                        </a:rPr>
                        <a:t>546624</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1115616" y="3645022"/>
          <a:ext cx="6608689" cy="3154680"/>
        </p:xfrm>
        <a:graphic>
          <a:graphicData uri="http://schemas.openxmlformats.org/drawingml/2006/table">
            <a:tbl>
              <a:tblPr/>
              <a:tblGrid>
                <a:gridCol w="2020123"/>
                <a:gridCol w="1745964"/>
                <a:gridCol w="1529521"/>
                <a:gridCol w="1313081"/>
              </a:tblGrid>
              <a:tr h="589635">
                <a:tc>
                  <a:txBody>
                    <a:bodyPr/>
                    <a:lstStyle/>
                    <a:p>
                      <a:pPr algn="ctr" rtl="1">
                        <a:lnSpc>
                          <a:spcPct val="115000"/>
                        </a:lnSpc>
                        <a:spcAft>
                          <a:spcPts val="0"/>
                        </a:spcAft>
                      </a:pPr>
                      <a:r>
                        <a:rPr lang="ar-SA" sz="1800" b="1" dirty="0">
                          <a:solidFill>
                            <a:schemeClr val="tx2"/>
                          </a:solidFill>
                          <a:latin typeface="Calibri"/>
                          <a:ea typeface="Times New Roman"/>
                          <a:cs typeface="Times New Roman"/>
                        </a:rPr>
                        <a:t>تكلفة إنتاج المكعبات الطرية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تكلفة إنتاج المكعبات اليابسة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 تكاليف الإنتاج السنوي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البند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294818">
                <a:tc>
                  <a:txBody>
                    <a:bodyPr/>
                    <a:lstStyle/>
                    <a:p>
                      <a:pPr algn="ctr">
                        <a:lnSpc>
                          <a:spcPct val="115000"/>
                        </a:lnSpc>
                        <a:spcAft>
                          <a:spcPts val="0"/>
                        </a:spcAft>
                      </a:pPr>
                      <a:r>
                        <a:rPr lang="en-US" sz="1800" b="1" dirty="0">
                          <a:solidFill>
                            <a:schemeClr val="tx2"/>
                          </a:solidFill>
                          <a:latin typeface="Times New Roman"/>
                          <a:ea typeface="Times New Roman"/>
                          <a:cs typeface="Arial"/>
                        </a:rPr>
                        <a:t>105114</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chemeClr val="tx2"/>
                          </a:solidFill>
                          <a:latin typeface="Times New Roman"/>
                          <a:ea typeface="Times New Roman"/>
                          <a:cs typeface="Arial"/>
                        </a:rPr>
                        <a:t>21529</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chemeClr val="tx2"/>
                          </a:solidFill>
                          <a:latin typeface="Times New Roman"/>
                          <a:ea typeface="Times New Roman"/>
                          <a:cs typeface="Arial"/>
                        </a:rPr>
                        <a:t>126643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الأيدي العاملة</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818">
                <a:tc>
                  <a:txBody>
                    <a:bodyPr/>
                    <a:lstStyle/>
                    <a:p>
                      <a:pPr algn="ctr">
                        <a:lnSpc>
                          <a:spcPct val="115000"/>
                        </a:lnSpc>
                        <a:spcAft>
                          <a:spcPts val="0"/>
                        </a:spcAft>
                      </a:pPr>
                      <a:r>
                        <a:rPr lang="en-US" sz="1800" b="1">
                          <a:solidFill>
                            <a:schemeClr val="tx2"/>
                          </a:solidFill>
                          <a:latin typeface="Times New Roman"/>
                          <a:ea typeface="Times New Roman"/>
                          <a:cs typeface="Arial"/>
                        </a:rPr>
                        <a:t>3957796</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chemeClr val="tx2"/>
                          </a:solidFill>
                          <a:latin typeface="Times New Roman"/>
                          <a:ea typeface="Times New Roman"/>
                          <a:cs typeface="Arial"/>
                        </a:rPr>
                        <a:t>412705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chemeClr val="tx2"/>
                          </a:solidFill>
                          <a:latin typeface="Times New Roman"/>
                          <a:ea typeface="Times New Roman"/>
                          <a:cs typeface="Arial"/>
                        </a:rPr>
                        <a:t>4370502</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المواد الخام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818">
                <a:tc>
                  <a:txBody>
                    <a:bodyPr/>
                    <a:lstStyle/>
                    <a:p>
                      <a:pPr algn="ctr">
                        <a:lnSpc>
                          <a:spcPct val="115000"/>
                        </a:lnSpc>
                        <a:spcAft>
                          <a:spcPts val="0"/>
                        </a:spcAft>
                      </a:pPr>
                      <a:r>
                        <a:rPr lang="en-US" sz="1800" b="1" dirty="0">
                          <a:solidFill>
                            <a:schemeClr val="tx2"/>
                          </a:solidFill>
                          <a:latin typeface="Times New Roman"/>
                          <a:ea typeface="Times New Roman"/>
                          <a:cs typeface="Arial"/>
                        </a:rPr>
                        <a:t>614875</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chemeClr val="tx2"/>
                          </a:solidFill>
                          <a:latin typeface="Times New Roman"/>
                          <a:ea typeface="Times New Roman"/>
                          <a:cs typeface="Arial"/>
                        </a:rPr>
                        <a:t>125938</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chemeClr val="tx2"/>
                          </a:solidFill>
                          <a:latin typeface="Times New Roman"/>
                          <a:ea typeface="Times New Roman"/>
                          <a:cs typeface="Arial"/>
                        </a:rPr>
                        <a:t>740813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فاتورة الكهرباء</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635">
                <a:tc>
                  <a:txBody>
                    <a:bodyPr/>
                    <a:lstStyle/>
                    <a:p>
                      <a:pPr algn="ctr">
                        <a:lnSpc>
                          <a:spcPct val="115000"/>
                        </a:lnSpc>
                        <a:spcAft>
                          <a:spcPts val="0"/>
                        </a:spcAft>
                      </a:pPr>
                      <a:r>
                        <a:rPr lang="en-US" sz="1800" b="1">
                          <a:solidFill>
                            <a:schemeClr val="tx2"/>
                          </a:solidFill>
                          <a:latin typeface="Times New Roman"/>
                          <a:ea typeface="Times New Roman"/>
                          <a:cs typeface="Arial"/>
                        </a:rPr>
                        <a:t>262268</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chemeClr val="tx2"/>
                          </a:solidFill>
                          <a:latin typeface="Times New Roman"/>
                          <a:ea typeface="Times New Roman"/>
                          <a:cs typeface="Arial"/>
                        </a:rPr>
                        <a:t>53718</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chemeClr val="tx2"/>
                          </a:solidFill>
                          <a:latin typeface="Times New Roman"/>
                          <a:ea typeface="Times New Roman"/>
                          <a:cs typeface="Arial"/>
                        </a:rPr>
                        <a:t>315986</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مصاريف تشغيلية عامة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635">
                <a:tc>
                  <a:txBody>
                    <a:bodyPr/>
                    <a:lstStyle/>
                    <a:p>
                      <a:pPr algn="ctr">
                        <a:lnSpc>
                          <a:spcPct val="115000"/>
                        </a:lnSpc>
                        <a:spcAft>
                          <a:spcPts val="0"/>
                        </a:spcAft>
                      </a:pPr>
                      <a:r>
                        <a:rPr lang="en-US" sz="1800" b="1">
                          <a:solidFill>
                            <a:schemeClr val="tx2"/>
                          </a:solidFill>
                          <a:latin typeface="Times New Roman"/>
                          <a:ea typeface="Times New Roman"/>
                          <a:cs typeface="Arial"/>
                        </a:rPr>
                        <a:t>4940053</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a:solidFill>
                            <a:schemeClr val="tx2"/>
                          </a:solidFill>
                          <a:latin typeface="Times New Roman"/>
                          <a:ea typeface="Times New Roman"/>
                          <a:cs typeface="Arial"/>
                        </a:rPr>
                        <a:t>613891</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chemeClr val="tx2"/>
                          </a:solidFill>
                          <a:latin typeface="Times New Roman"/>
                          <a:ea typeface="Times New Roman"/>
                          <a:cs typeface="Arial"/>
                        </a:rPr>
                        <a:t>5553944</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المجموع (شيكل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818">
                <a:tc>
                  <a:txBody>
                    <a:bodyPr/>
                    <a:lstStyle/>
                    <a:p>
                      <a:pPr algn="ctr">
                        <a:lnSpc>
                          <a:spcPct val="115000"/>
                        </a:lnSpc>
                        <a:spcAft>
                          <a:spcPts val="0"/>
                        </a:spcAft>
                      </a:pPr>
                      <a:r>
                        <a:rPr lang="en-US" sz="1800" b="1" dirty="0">
                          <a:solidFill>
                            <a:schemeClr val="tx2"/>
                          </a:solidFill>
                          <a:latin typeface="Times New Roman"/>
                          <a:ea typeface="Times New Roman"/>
                          <a:cs typeface="Arial"/>
                        </a:rPr>
                        <a:t>1411444</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chemeClr val="tx2"/>
                          </a:solidFill>
                          <a:latin typeface="Times New Roman"/>
                          <a:ea typeface="Times New Roman"/>
                          <a:cs typeface="Arial"/>
                        </a:rPr>
                        <a:t>175397</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b="1" dirty="0">
                          <a:solidFill>
                            <a:schemeClr val="tx2"/>
                          </a:solidFill>
                          <a:latin typeface="Times New Roman"/>
                          <a:ea typeface="Times New Roman"/>
                          <a:cs typeface="Arial"/>
                        </a:rPr>
                        <a:t>1586841</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 المجموع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009" name="Rectangle 1"/>
          <p:cNvSpPr>
            <a:spLocks noChangeArrowheads="1"/>
          </p:cNvSpPr>
          <p:nvPr/>
        </p:nvSpPr>
        <p:spPr bwMode="auto">
          <a:xfrm>
            <a:off x="3203848" y="3068960"/>
            <a:ext cx="5184576" cy="682198"/>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342900" marR="0" lvl="0" indent="-342900" defTabSz="914400" rtl="1" eaLnBrk="1" fontAlgn="base" latinLnBrk="0" hangingPunct="1">
              <a:lnSpc>
                <a:spcPct val="100000"/>
              </a:lnSpc>
              <a:spcBef>
                <a:spcPct val="0"/>
              </a:spcBef>
              <a:spcAft>
                <a:spcPct val="0"/>
              </a:spcAft>
              <a:buClrTx/>
              <a:buSzTx/>
              <a:tabLst/>
            </a:pPr>
            <a:r>
              <a:rPr kumimoji="0" lang="en-US"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2</a:t>
            </a:r>
            <a:r>
              <a:rPr kumimoji="0" lang="ar-SA"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a:t>
            </a:r>
            <a:r>
              <a:rPr kumimoji="0" lang="ar-JO"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تقدير </a:t>
            </a:r>
            <a:r>
              <a:rPr kumimoji="0" lang="ar-SA"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تكلفة </a:t>
            </a:r>
            <a:r>
              <a:rPr kumimoji="0" lang="ar-JO"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الوحدة في خط الإنتاج </a:t>
            </a:r>
            <a:endParaRPr kumimoji="0" lang="en-US"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851920" y="972816"/>
            <a:ext cx="5039544" cy="807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تكلفة المكعب اليابس الواحد</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5.33</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1.52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05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تكلفة المكعب الطري الواحد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9.04</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2.58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a:t>
            </a:r>
            <a:endParaRPr kumimoji="0" lang="ar-SA" sz="2800" b="1" i="0" u="none" strike="noStrike" cap="none" normalizeH="0" baseline="0" dirty="0" smtClean="0">
              <a:ln>
                <a:noFill/>
              </a:ln>
              <a:solidFill>
                <a:schemeClr val="tx2"/>
              </a:solidFill>
              <a:effectLst/>
              <a:latin typeface="Arial" pitchFamily="34" charset="0"/>
              <a:cs typeface="Arial" pitchFamily="34" charset="0"/>
            </a:endParaRPr>
          </a:p>
        </p:txBody>
      </p:sp>
      <p:sp>
        <p:nvSpPr>
          <p:cNvPr id="7" name="Rectangle 6"/>
          <p:cNvSpPr/>
          <p:nvPr/>
        </p:nvSpPr>
        <p:spPr>
          <a:xfrm>
            <a:off x="6372200" y="2276872"/>
            <a:ext cx="2304256" cy="400110"/>
          </a:xfrm>
          <a:prstGeom prst="rect">
            <a:avLst/>
          </a:prstGeom>
        </p:spPr>
        <p:txBody>
          <a:bodyPr wrap="square">
            <a:spAutoFit/>
          </a:bodyPr>
          <a:lstStyle/>
          <a:p>
            <a:r>
              <a:rPr lang="en-US" sz="2000" b="1" dirty="0" smtClean="0"/>
              <a:t>3</a:t>
            </a:r>
            <a:r>
              <a:rPr lang="ar-SA" sz="2000" b="1" dirty="0" smtClean="0"/>
              <a:t>. </a:t>
            </a:r>
            <a:r>
              <a:rPr lang="ar-SA" sz="2000" b="1" dirty="0" smtClean="0">
                <a:solidFill>
                  <a:schemeClr val="tx2"/>
                </a:solidFill>
              </a:rPr>
              <a:t>أسعار البيع :  </a:t>
            </a:r>
            <a:endParaRPr lang="ar-SA" sz="2000" b="1" dirty="0">
              <a:solidFill>
                <a:schemeClr val="tx2"/>
              </a:solidFill>
            </a:endParaRPr>
          </a:p>
        </p:txBody>
      </p:sp>
      <p:graphicFrame>
        <p:nvGraphicFramePr>
          <p:cNvPr id="10" name="Table 9"/>
          <p:cNvGraphicFramePr>
            <a:graphicFrameLocks noGrp="1"/>
          </p:cNvGraphicFramePr>
          <p:nvPr/>
        </p:nvGraphicFramePr>
        <p:xfrm>
          <a:off x="1835697" y="3068960"/>
          <a:ext cx="6768751" cy="2088231"/>
        </p:xfrm>
        <a:graphic>
          <a:graphicData uri="http://schemas.openxmlformats.org/drawingml/2006/table">
            <a:tbl>
              <a:tblPr rtl="1"/>
              <a:tblGrid>
                <a:gridCol w="862145"/>
                <a:gridCol w="1008893"/>
                <a:gridCol w="1155640"/>
                <a:gridCol w="1394106"/>
                <a:gridCol w="1192327"/>
                <a:gridCol w="1155640"/>
              </a:tblGrid>
              <a:tr h="1061493">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النوع</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التكلفة بالشيكل</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التكلفة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dirty="0">
                          <a:solidFill>
                            <a:schemeClr val="tx2"/>
                          </a:solidFill>
                          <a:latin typeface="Calibri"/>
                          <a:ea typeface="Times New Roman"/>
                          <a:cs typeface="Times New Roman"/>
                        </a:rPr>
                        <a:t>سعر البيع (شيكل)</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Times New Roman"/>
                          <a:cs typeface="Times New Roman"/>
                        </a:rPr>
                        <a:t>سعر البيع (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800" b="1">
                          <a:solidFill>
                            <a:schemeClr val="tx2"/>
                          </a:solidFill>
                          <a:latin typeface="Calibri"/>
                          <a:ea typeface="Times New Roman"/>
                          <a:cs typeface="Times New Roman"/>
                        </a:rPr>
                        <a:t>نسبة الربح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513369">
                <a:tc>
                  <a:txBody>
                    <a:bodyPr/>
                    <a:lstStyle/>
                    <a:p>
                      <a:pPr algn="ctr" rtl="1">
                        <a:lnSpc>
                          <a:spcPct val="115000"/>
                        </a:lnSpc>
                        <a:spcAft>
                          <a:spcPts val="0"/>
                        </a:spcAft>
                      </a:pPr>
                      <a:r>
                        <a:rPr lang="ar-SA" sz="1800" b="1">
                          <a:solidFill>
                            <a:schemeClr val="tx2"/>
                          </a:solidFill>
                          <a:latin typeface="Calibri"/>
                          <a:ea typeface="Times New Roman"/>
                          <a:cs typeface="Times New Roman"/>
                        </a:rPr>
                        <a:t>الطري</a:t>
                      </a:r>
                      <a:endParaRPr lang="en-US" sz="18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9</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2.5</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12</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3.4</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Times New Roman"/>
                          <a:ea typeface="Times New Roman"/>
                          <a:cs typeface="Arial"/>
                        </a:rPr>
                        <a:t>25</a:t>
                      </a:r>
                      <a:endParaRPr lang="en-US" sz="18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369">
                <a:tc>
                  <a:txBody>
                    <a:bodyPr/>
                    <a:lstStyle/>
                    <a:p>
                      <a:pPr algn="ctr" rtl="1">
                        <a:lnSpc>
                          <a:spcPct val="115000"/>
                        </a:lnSpc>
                        <a:spcAft>
                          <a:spcPts val="0"/>
                        </a:spcAft>
                      </a:pPr>
                      <a:r>
                        <a:rPr lang="ar-SA" sz="1800" b="1">
                          <a:solidFill>
                            <a:schemeClr val="tx2"/>
                          </a:solidFill>
                          <a:latin typeface="Calibri"/>
                          <a:ea typeface="Times New Roman"/>
                          <a:cs typeface="Times New Roman"/>
                        </a:rPr>
                        <a:t>اليابس</a:t>
                      </a:r>
                      <a:endParaRPr lang="en-US" sz="18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Times New Roman"/>
                          <a:ea typeface="Times New Roman"/>
                          <a:cs typeface="Arial"/>
                        </a:rPr>
                        <a:t>5</a:t>
                      </a:r>
                      <a:endParaRPr lang="en-US" sz="18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chemeClr val="tx2"/>
                          </a:solidFill>
                          <a:latin typeface="Times New Roman"/>
                          <a:ea typeface="Times New Roman"/>
                          <a:cs typeface="Arial"/>
                        </a:rPr>
                        <a:t>1.5</a:t>
                      </a:r>
                      <a:endParaRPr lang="en-US" sz="1800" b="1">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8</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2.3</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chemeClr val="tx2"/>
                          </a:solidFill>
                          <a:latin typeface="Times New Roman"/>
                          <a:ea typeface="Times New Roman"/>
                          <a:cs typeface="Arial"/>
                        </a:rPr>
                        <a:t>33</a:t>
                      </a:r>
                      <a:endParaRPr lang="en-US" sz="18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868144" y="332656"/>
            <a:ext cx="2721915" cy="461665"/>
          </a:xfrm>
          <a:prstGeom prst="rect">
            <a:avLst/>
          </a:prstGeom>
        </p:spPr>
        <p:txBody>
          <a:bodyPr wrap="square">
            <a:spAutoFit/>
          </a:bodyPr>
          <a:lstStyle/>
          <a:p>
            <a:r>
              <a:rPr lang="en-US" sz="2400" b="1" dirty="0" smtClean="0">
                <a:solidFill>
                  <a:schemeClr val="tx2"/>
                </a:solidFill>
              </a:rPr>
              <a:t>4</a:t>
            </a:r>
            <a:r>
              <a:rPr lang="ar-SA" sz="2400" b="1" dirty="0" smtClean="0">
                <a:solidFill>
                  <a:schemeClr val="tx2"/>
                </a:solidFill>
              </a:rPr>
              <a:t>.</a:t>
            </a:r>
            <a:r>
              <a:rPr lang="ar-JO" sz="2400" b="1" dirty="0" smtClean="0">
                <a:solidFill>
                  <a:schemeClr val="tx2"/>
                </a:solidFill>
              </a:rPr>
              <a:t> جدول التدفق النقدي</a:t>
            </a:r>
            <a:r>
              <a:rPr lang="ar-SA" sz="2400" b="1" dirty="0" smtClean="0">
                <a:solidFill>
                  <a:schemeClr val="tx2"/>
                </a:solidFill>
              </a:rPr>
              <a:t> :</a:t>
            </a:r>
            <a:endParaRPr lang="ar-SA" sz="2400" b="1" dirty="0">
              <a:solidFill>
                <a:schemeClr val="tx2"/>
              </a:solidFill>
            </a:endParaRPr>
          </a:p>
        </p:txBody>
      </p:sp>
      <p:sp>
        <p:nvSpPr>
          <p:cNvPr id="46081" name="Rectangle 1"/>
          <p:cNvSpPr>
            <a:spLocks noChangeArrowheads="1"/>
          </p:cNvSpPr>
          <p:nvPr/>
        </p:nvSpPr>
        <p:spPr bwMode="auto">
          <a:xfrm>
            <a:off x="683568" y="1080321"/>
            <a:ext cx="8100392"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Arial" pitchFamily="34" charset="0"/>
              <a:buChar char="•"/>
              <a:tabLst/>
            </a:pPr>
            <a:r>
              <a:rPr kumimoji="0" lang="ar-JO"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تم الحساب لمدة عشرون  سنة </a:t>
            </a:r>
            <a:endPar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 typeface="Arial" pitchFamily="34" charset="0"/>
              <a:buChar char="•"/>
              <a:tabLst/>
            </a:pPr>
            <a:endParaRPr kumimoji="0" lang="en-US" sz="12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ar-JO"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تم الحساب على حصة سوقية مقدارها </a:t>
            </a:r>
            <a:r>
              <a:rPr kumimoji="0" lang="en-US"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25</a:t>
            </a:r>
            <a:r>
              <a:rPr kumimoji="0" lang="ar-JO"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endParaRPr kumimoji="0" lang="en-US" sz="12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ar-JO"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ضريبة القيمة المضافة تساوي  </a:t>
            </a:r>
            <a:r>
              <a:rPr kumimoji="0" lang="en-US"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15 </a:t>
            </a:r>
            <a:r>
              <a:rPr kumimoji="0" lang="ar-JO"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a:t>
            </a:r>
            <a:endPar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endParaRPr kumimoji="0" lang="en-US" sz="12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تم زيادة </a:t>
            </a:r>
            <a:r>
              <a:rPr kumimoji="0" lang="en-US"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 </a:t>
            </a:r>
            <a:r>
              <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من قيمة الإنتاج كل أربع سنوات وذلك بسبب الزيادة المتوقعة للمواشي المستهدفة</a:t>
            </a: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en-US" sz="12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ar-JO"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أسعار البيع  </a:t>
            </a:r>
            <a:r>
              <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a:t>
            </a: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endParaRPr kumimoji="0" lang="en-US" sz="12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en-US"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12</a:t>
            </a:r>
            <a:r>
              <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للمكعبات الطرية </a:t>
            </a: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endParaRPr kumimoji="0" lang="en-US" sz="12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Arial" pitchFamily="34" charset="0"/>
              <a:buChar char="•"/>
              <a:tabLst/>
            </a:pPr>
            <a:r>
              <a:rPr kumimoji="0" lang="en-US"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8</a:t>
            </a:r>
            <a:r>
              <a:rPr kumimoji="0" lang="ar-SA" sz="24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للمكعبات اليابسة </a:t>
            </a:r>
            <a:endParaRPr kumimoji="0" lang="ar-SA" sz="36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39752" y="1268760"/>
            <a:ext cx="5904656" cy="3416320"/>
          </a:xfrm>
          <a:prstGeom prst="rect">
            <a:avLst/>
          </a:prstGeom>
          <a:noFill/>
        </p:spPr>
        <p:txBody>
          <a:bodyPr wrap="square" rtlCol="1">
            <a:spAutoFit/>
          </a:bodyPr>
          <a:lstStyle/>
          <a:p>
            <a:pPr marL="342900" indent="-342900">
              <a:buFont typeface="Wingdings" pitchFamily="2" charset="2"/>
              <a:buChar char="v"/>
            </a:pPr>
            <a:r>
              <a:rPr lang="ar-SA" sz="2400" b="1" dirty="0" smtClean="0">
                <a:solidFill>
                  <a:schemeClr val="tx2"/>
                </a:solidFill>
              </a:rPr>
              <a:t>تعريف مكعبات الأعلاف و ميزاتها</a:t>
            </a:r>
          </a:p>
          <a:p>
            <a:pPr marL="342900" indent="-342900">
              <a:buFont typeface="Wingdings" pitchFamily="2" charset="2"/>
              <a:buChar char="v"/>
            </a:pPr>
            <a:endParaRPr lang="ar-SA" sz="2400" b="1" dirty="0" smtClean="0">
              <a:solidFill>
                <a:schemeClr val="tx2"/>
              </a:solidFill>
            </a:endParaRPr>
          </a:p>
          <a:p>
            <a:pPr marL="342900" indent="-342900">
              <a:buFont typeface="Wingdings" pitchFamily="2" charset="2"/>
              <a:buChar char="v"/>
            </a:pPr>
            <a:r>
              <a:rPr lang="ar-SA" sz="2400" b="1" dirty="0" smtClean="0">
                <a:solidFill>
                  <a:schemeClr val="tx2"/>
                </a:solidFill>
              </a:rPr>
              <a:t>الدراسة السوقية</a:t>
            </a:r>
          </a:p>
          <a:p>
            <a:pPr marL="457200" indent="-457200">
              <a:buFont typeface="Wingdings" pitchFamily="2" charset="2"/>
              <a:buChar char="v"/>
            </a:pPr>
            <a:endParaRPr lang="ar-SA" sz="2400" b="1" dirty="0" smtClean="0">
              <a:solidFill>
                <a:schemeClr val="tx2"/>
              </a:solidFill>
            </a:endParaRPr>
          </a:p>
          <a:p>
            <a:pPr marL="342900" indent="-342900">
              <a:buFont typeface="Wingdings" pitchFamily="2" charset="2"/>
              <a:buChar char="v"/>
            </a:pPr>
            <a:r>
              <a:rPr lang="ar-SA" sz="2400" b="1" dirty="0" smtClean="0">
                <a:solidFill>
                  <a:schemeClr val="tx2"/>
                </a:solidFill>
              </a:rPr>
              <a:t>الدراسة الفنية </a:t>
            </a:r>
          </a:p>
          <a:p>
            <a:pPr marL="342900" indent="-342900">
              <a:buFont typeface="Wingdings" pitchFamily="2" charset="2"/>
              <a:buChar char="v"/>
            </a:pPr>
            <a:endParaRPr lang="ar-SA" sz="2400" b="1" dirty="0" smtClean="0">
              <a:solidFill>
                <a:schemeClr val="tx2"/>
              </a:solidFill>
            </a:endParaRPr>
          </a:p>
          <a:p>
            <a:pPr marL="342900" indent="-342900">
              <a:buFont typeface="Wingdings" pitchFamily="2" charset="2"/>
              <a:buChar char="v"/>
            </a:pPr>
            <a:r>
              <a:rPr lang="ar-SA" sz="2400" b="1" dirty="0" smtClean="0">
                <a:solidFill>
                  <a:schemeClr val="tx2"/>
                </a:solidFill>
              </a:rPr>
              <a:t>الدراسة المالية </a:t>
            </a:r>
          </a:p>
          <a:p>
            <a:pPr marL="342900" indent="-342900">
              <a:buFont typeface="Wingdings" pitchFamily="2" charset="2"/>
              <a:buChar char="v"/>
            </a:pPr>
            <a:endParaRPr lang="ar-SA" sz="2400" b="1" dirty="0" smtClean="0">
              <a:solidFill>
                <a:schemeClr val="tx2"/>
              </a:solidFill>
            </a:endParaRPr>
          </a:p>
          <a:p>
            <a:pPr marL="342900" indent="-342900">
              <a:buFont typeface="Wingdings" pitchFamily="2" charset="2"/>
              <a:buChar char="v"/>
            </a:pPr>
            <a:r>
              <a:rPr lang="ar-SA" sz="2400" b="1" dirty="0" smtClean="0">
                <a:solidFill>
                  <a:schemeClr val="tx2"/>
                </a:solidFill>
              </a:rPr>
              <a:t>النتائج </a:t>
            </a:r>
            <a:r>
              <a:rPr lang="ar-SA" sz="2400" b="1" dirty="0" err="1" smtClean="0">
                <a:solidFill>
                  <a:schemeClr val="tx2"/>
                </a:solidFill>
              </a:rPr>
              <a:t>و</a:t>
            </a:r>
            <a:r>
              <a:rPr lang="ar-SA" sz="2400" b="1" dirty="0" smtClean="0">
                <a:solidFill>
                  <a:schemeClr val="tx2"/>
                </a:solidFill>
              </a:rPr>
              <a:t> التوصيات </a:t>
            </a:r>
            <a:endParaRPr lang="ar-SA" sz="2400" b="1" dirty="0">
              <a:solidFill>
                <a:schemeClr val="tx2"/>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1524000" y="260643"/>
          <a:ext cx="7296472" cy="6120684"/>
        </p:xfrm>
        <a:graphic>
          <a:graphicData uri="http://schemas.openxmlformats.org/drawingml/2006/table">
            <a:tbl>
              <a:tblPr rtl="1"/>
              <a:tblGrid>
                <a:gridCol w="590808"/>
                <a:gridCol w="1004372"/>
                <a:gridCol w="812359"/>
                <a:gridCol w="930522"/>
                <a:gridCol w="1122535"/>
                <a:gridCol w="960062"/>
                <a:gridCol w="930522"/>
                <a:gridCol w="945292"/>
              </a:tblGrid>
              <a:tr h="787650">
                <a:tc>
                  <a:txBody>
                    <a:bodyPr/>
                    <a:lstStyle/>
                    <a:p>
                      <a:pPr algn="ctr" rtl="1">
                        <a:lnSpc>
                          <a:spcPct val="115000"/>
                        </a:lnSpc>
                        <a:spcAft>
                          <a:spcPts val="0"/>
                        </a:spcAft>
                      </a:pPr>
                      <a:r>
                        <a:rPr lang="ar-SA" sz="1400" b="1" dirty="0">
                          <a:solidFill>
                            <a:schemeClr val="tx2"/>
                          </a:solidFill>
                          <a:latin typeface="Calibri"/>
                          <a:ea typeface="Times New Roman"/>
                          <a:cs typeface="Times New Roman"/>
                        </a:rPr>
                        <a:t>السنة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dirty="0">
                          <a:solidFill>
                            <a:schemeClr val="tx2"/>
                          </a:solidFill>
                          <a:latin typeface="Calibri"/>
                          <a:ea typeface="Times New Roman"/>
                          <a:cs typeface="Times New Roman"/>
                        </a:rPr>
                        <a:t>التكاليف التأسيسية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a:solidFill>
                            <a:schemeClr val="tx2"/>
                          </a:solidFill>
                          <a:latin typeface="Calibri"/>
                          <a:ea typeface="Times New Roman"/>
                          <a:cs typeface="Times New Roman"/>
                        </a:rPr>
                        <a:t>التكاليف التشغيلية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a:solidFill>
                            <a:schemeClr val="tx2"/>
                          </a:solidFill>
                          <a:latin typeface="Calibri"/>
                          <a:ea typeface="Times New Roman"/>
                          <a:cs typeface="Times New Roman"/>
                        </a:rPr>
                        <a:t> الاهتلاك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a:solidFill>
                            <a:schemeClr val="tx2"/>
                          </a:solidFill>
                          <a:latin typeface="Calibri"/>
                          <a:ea typeface="Times New Roman"/>
                          <a:cs typeface="Times New Roman"/>
                        </a:rPr>
                        <a:t>الإيرادات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dirty="0">
                          <a:solidFill>
                            <a:schemeClr val="tx2"/>
                          </a:solidFill>
                          <a:latin typeface="Calibri"/>
                          <a:ea typeface="Times New Roman"/>
                          <a:cs typeface="Times New Roman"/>
                        </a:rPr>
                        <a:t>الربح </a:t>
                      </a:r>
                      <a:r>
                        <a:rPr lang="ar-SA" sz="1400" b="1" dirty="0" smtClean="0">
                          <a:solidFill>
                            <a:schemeClr val="tx2"/>
                          </a:solidFill>
                          <a:latin typeface="Calibri"/>
                          <a:ea typeface="Times New Roman"/>
                          <a:cs typeface="Times New Roman"/>
                        </a:rPr>
                        <a:t>السنوي ($)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dirty="0">
                          <a:solidFill>
                            <a:schemeClr val="tx2"/>
                          </a:solidFill>
                          <a:latin typeface="Calibri"/>
                          <a:ea typeface="Times New Roman"/>
                          <a:cs typeface="Times New Roman"/>
                        </a:rPr>
                        <a:t>صافي الربح السنوي </a:t>
                      </a:r>
                      <a:r>
                        <a:rPr lang="ar-SA" sz="1400" b="1" dirty="0" smtClean="0">
                          <a:solidFill>
                            <a:schemeClr val="tx2"/>
                          </a:solidFill>
                          <a:latin typeface="Calibri"/>
                          <a:ea typeface="Times New Roman"/>
                          <a:cs typeface="Times New Roman"/>
                        </a:rPr>
                        <a:t>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400" b="1" dirty="0">
                          <a:solidFill>
                            <a:schemeClr val="tx2"/>
                          </a:solidFill>
                          <a:latin typeface="Calibri"/>
                          <a:ea typeface="Times New Roman"/>
                          <a:cs typeface="Times New Roman"/>
                        </a:rPr>
                        <a:t>التدفق </a:t>
                      </a:r>
                      <a:r>
                        <a:rPr lang="ar-SA" sz="1400" b="1" dirty="0" smtClean="0">
                          <a:solidFill>
                            <a:schemeClr val="tx2"/>
                          </a:solidFill>
                          <a:latin typeface="Calibri"/>
                          <a:ea typeface="Times New Roman"/>
                          <a:cs typeface="Times New Roman"/>
                        </a:rPr>
                        <a:t>النقدي ($)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1005647</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-1005647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1</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1809665</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2137454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289332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245932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284389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1809665</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2137454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289332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245932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284389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3</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1809665</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2137454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289332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245932</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284389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1845859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38457</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2180203</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295887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251504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289961</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5</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1845859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38457</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2180203</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295887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251504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289961</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6</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1845859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2180203</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295887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251504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289961</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1845859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2180203</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295887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251504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289961</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 </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 </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8</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1882776</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2223807</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302574</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257188</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295645</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9</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1882776</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2223807</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302574</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257188</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295645</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10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1882776</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2223807</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302574</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257188</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295645</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31">
                <a:tc>
                  <a:txBody>
                    <a:bodyPr/>
                    <a:lstStyle/>
                    <a:p>
                      <a:pPr algn="ctr" rtl="0">
                        <a:lnSpc>
                          <a:spcPct val="115000"/>
                        </a:lnSpc>
                        <a:spcAft>
                          <a:spcPts val="0"/>
                        </a:spcAft>
                      </a:pPr>
                      <a:r>
                        <a:rPr lang="en-US" sz="1400" b="1">
                          <a:solidFill>
                            <a:schemeClr val="tx2"/>
                          </a:solidFill>
                          <a:latin typeface="Times New Roman"/>
                          <a:ea typeface="Times New Roman"/>
                          <a:cs typeface="Arial"/>
                        </a:rPr>
                        <a:t>11</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0</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1882776</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38457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solidFill>
                            <a:schemeClr val="tx2"/>
                          </a:solidFill>
                          <a:latin typeface="Times New Roman"/>
                          <a:ea typeface="Times New Roman"/>
                          <a:cs typeface="Arial"/>
                        </a:rPr>
                        <a:t>2223807</a:t>
                      </a:r>
                      <a:endParaRPr lang="en-US" sz="1400" b="1">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302574</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257188</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chemeClr val="tx2"/>
                          </a:solidFill>
                          <a:latin typeface="Times New Roman"/>
                          <a:ea typeface="Times New Roman"/>
                          <a:cs typeface="Arial"/>
                        </a:rPr>
                        <a:t>295645</a:t>
                      </a:r>
                      <a:endParaRPr lang="en-US" sz="1400" b="1" dirty="0">
                        <a:solidFill>
                          <a:schemeClr val="tx2"/>
                        </a:solidFill>
                        <a:latin typeface="Calibri"/>
                        <a:ea typeface="Calibri"/>
                        <a:cs typeface="Arial"/>
                      </a:endParaRPr>
                    </a:p>
                  </a:txBody>
                  <a:tcPr marL="66636" marR="666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4067944" y="4077072"/>
            <a:ext cx="4391472" cy="866864"/>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r>
              <a:rPr kumimoji="0" lang="ar-SA"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a:t>
            </a:r>
            <a:r>
              <a:rPr kumimoji="0" lang="ar-JO"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فترة استرداد رأس المال </a:t>
            </a:r>
            <a:r>
              <a:rPr kumimoji="0" lang="ar-SA"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a:t>
            </a:r>
            <a:r>
              <a:rPr kumimoji="0" lang="ar-JO"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a:t>
            </a:r>
            <a:endParaRPr kumimoji="0" lang="en-US"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2"/>
              </a:solidFill>
              <a:effectLst/>
              <a:latin typeface="Arial" pitchFamily="34" charset="0"/>
              <a:cs typeface="Arial" pitchFamily="34" charset="0"/>
            </a:endParaRPr>
          </a:p>
        </p:txBody>
      </p:sp>
      <p:sp>
        <p:nvSpPr>
          <p:cNvPr id="49154" name="Rectangle 2"/>
          <p:cNvSpPr>
            <a:spLocks noChangeArrowheads="1"/>
          </p:cNvSpPr>
          <p:nvPr/>
        </p:nvSpPr>
        <p:spPr bwMode="auto">
          <a:xfrm>
            <a:off x="1763688" y="4869160"/>
            <a:ext cx="709228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JO"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استرداد رأس المال =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التكاليف التأسيسية / صافي الربح للسنة الأولى </a:t>
            </a:r>
          </a:p>
          <a:p>
            <a:pPr marL="0" marR="0" lvl="0" indent="0" defTabSz="914400"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ar-SA" b="1" i="0" u="none" strike="noStrike" cap="none" normalizeH="0" dirty="0" smtClean="0">
                <a:ln>
                  <a:noFill/>
                </a:ln>
                <a:solidFill>
                  <a:schemeClr val="tx2"/>
                </a:solidFill>
                <a:effectLst/>
                <a:latin typeface="Times New Roman" pitchFamily="18" charset="0"/>
                <a:ea typeface="Calibri" pitchFamily="34" charset="0"/>
                <a:cs typeface="Times New Roman" pitchFamily="18" charset="0"/>
              </a:rPr>
              <a:t>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1600" b="1" i="0" u="none" strike="noStrike" cap="none" normalizeH="0" baseline="0" dirty="0" smtClean="0">
                <a:ln>
                  <a:noFill/>
                </a:ln>
                <a:solidFill>
                  <a:schemeClr val="tx2"/>
                </a:solidFill>
                <a:effectLst/>
                <a:latin typeface="Arial" pitchFamily="34" charset="0"/>
                <a:ea typeface="Times New Roman" pitchFamily="18" charset="0"/>
                <a:cs typeface="Arial" pitchFamily="34" charset="0"/>
              </a:rPr>
              <a:t>1005647</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1600" b="1" i="0" u="none" strike="noStrike" cap="none" normalizeH="0" baseline="0" dirty="0" smtClean="0">
                <a:ln>
                  <a:noFill/>
                </a:ln>
                <a:solidFill>
                  <a:schemeClr val="tx2"/>
                </a:solidFill>
                <a:effectLst/>
                <a:latin typeface="Arial" pitchFamily="34" charset="0"/>
                <a:ea typeface="Times New Roman" pitchFamily="18" charset="0"/>
                <a:cs typeface="Arial" pitchFamily="34" charset="0"/>
              </a:rPr>
              <a:t>245932</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4.1</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سنة</a:t>
            </a:r>
            <a:endParaRPr kumimoji="0" lang="ar-SA" sz="2800" b="1" i="0" u="none" strike="noStrike" cap="none" normalizeH="0" baseline="0" dirty="0" smtClean="0">
              <a:ln>
                <a:noFill/>
              </a:ln>
              <a:solidFill>
                <a:schemeClr val="tx2"/>
              </a:solidFill>
              <a:effectLst/>
              <a:latin typeface="Arial" pitchFamily="34" charset="0"/>
              <a:cs typeface="Arial" pitchFamily="34" charset="0"/>
            </a:endParaRPr>
          </a:p>
        </p:txBody>
      </p:sp>
      <p:sp>
        <p:nvSpPr>
          <p:cNvPr id="8" name="TextBox 7"/>
          <p:cNvSpPr txBox="1"/>
          <p:nvPr/>
        </p:nvSpPr>
        <p:spPr>
          <a:xfrm>
            <a:off x="539552" y="836712"/>
            <a:ext cx="8352928" cy="707886"/>
          </a:xfrm>
          <a:prstGeom prst="rect">
            <a:avLst/>
          </a:prstGeom>
          <a:noFill/>
        </p:spPr>
        <p:txBody>
          <a:bodyPr wrap="square" rtlCol="1">
            <a:spAutoFit/>
          </a:bodyPr>
          <a:lstStyle/>
          <a:p>
            <a:r>
              <a:rPr lang="ar-SA" sz="2000" b="1" dirty="0" smtClean="0">
                <a:solidFill>
                  <a:schemeClr val="tx2"/>
                </a:solidFill>
              </a:rPr>
              <a:t>الإيرادات = سعر المكعب الطري * عدد المكعبات الطرية + سعر المكعب اليابس * عدد المكعبات اليابسة </a:t>
            </a:r>
            <a:endParaRPr lang="ar-SA" sz="2000" b="1" dirty="0">
              <a:solidFill>
                <a:schemeClr val="tx2"/>
              </a:solidFill>
            </a:endParaRPr>
          </a:p>
        </p:txBody>
      </p:sp>
      <p:sp>
        <p:nvSpPr>
          <p:cNvPr id="9" name="TextBox 8"/>
          <p:cNvSpPr txBox="1"/>
          <p:nvPr/>
        </p:nvSpPr>
        <p:spPr>
          <a:xfrm>
            <a:off x="2411760" y="1844824"/>
            <a:ext cx="6408712" cy="400110"/>
          </a:xfrm>
          <a:prstGeom prst="rect">
            <a:avLst/>
          </a:prstGeom>
          <a:noFill/>
        </p:spPr>
        <p:txBody>
          <a:bodyPr wrap="square" rtlCol="1">
            <a:spAutoFit/>
          </a:bodyPr>
          <a:lstStyle/>
          <a:p>
            <a:r>
              <a:rPr lang="ar-SA" sz="2000" b="1" dirty="0" smtClean="0">
                <a:solidFill>
                  <a:schemeClr val="tx2"/>
                </a:solidFill>
              </a:rPr>
              <a:t>الربح السنوي = الإيرادات – ( الاهتلاك + التكاليف التشغيلية )</a:t>
            </a:r>
            <a:endParaRPr lang="ar-SA" sz="2000" b="1" dirty="0">
              <a:solidFill>
                <a:schemeClr val="tx2"/>
              </a:solidFill>
            </a:endParaRPr>
          </a:p>
        </p:txBody>
      </p:sp>
      <p:sp>
        <p:nvSpPr>
          <p:cNvPr id="6" name="TextBox 5"/>
          <p:cNvSpPr txBox="1"/>
          <p:nvPr/>
        </p:nvSpPr>
        <p:spPr>
          <a:xfrm>
            <a:off x="2627784" y="2492896"/>
            <a:ext cx="6192688" cy="400110"/>
          </a:xfrm>
          <a:prstGeom prst="rect">
            <a:avLst/>
          </a:prstGeom>
          <a:noFill/>
        </p:spPr>
        <p:txBody>
          <a:bodyPr wrap="square" rtlCol="1">
            <a:spAutoFit/>
          </a:bodyPr>
          <a:lstStyle/>
          <a:p>
            <a:r>
              <a:rPr lang="ar-SA" sz="2000" b="1" dirty="0" smtClean="0">
                <a:solidFill>
                  <a:schemeClr val="tx2"/>
                </a:solidFill>
              </a:rPr>
              <a:t>صافي الربح السنوي = الربح السنوي – ( 15% * الربح السنوي )</a:t>
            </a:r>
            <a:endParaRPr lang="ar-SA" sz="2000" b="1" dirty="0">
              <a:solidFill>
                <a:schemeClr val="tx2"/>
              </a:solidFill>
            </a:endParaRPr>
          </a:p>
        </p:txBody>
      </p:sp>
      <p:sp>
        <p:nvSpPr>
          <p:cNvPr id="7" name="TextBox 6"/>
          <p:cNvSpPr txBox="1"/>
          <p:nvPr/>
        </p:nvSpPr>
        <p:spPr>
          <a:xfrm>
            <a:off x="3203848" y="3212976"/>
            <a:ext cx="5585331" cy="400110"/>
          </a:xfrm>
          <a:prstGeom prst="rect">
            <a:avLst/>
          </a:prstGeom>
          <a:noFill/>
        </p:spPr>
        <p:txBody>
          <a:bodyPr wrap="square" rtlCol="1">
            <a:spAutoFit/>
          </a:bodyPr>
          <a:lstStyle/>
          <a:p>
            <a:r>
              <a:rPr lang="ar-SA" sz="2000" b="1" dirty="0" smtClean="0">
                <a:solidFill>
                  <a:schemeClr val="tx2"/>
                </a:solidFill>
              </a:rPr>
              <a:t>التدفق النقدي = صافي الربح السنوي + الاهتلاك </a:t>
            </a:r>
            <a:endParaRPr lang="ar-SA" sz="2000" b="1" dirty="0">
              <a:solidFill>
                <a:schemeClr val="tx2"/>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3707904" y="378822"/>
            <a:ext cx="5148064" cy="682198"/>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JO"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حساب  معدل الداخلي للعائد </a:t>
            </a:r>
            <a:r>
              <a:rPr kumimoji="0" lang="en-US"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IRR) </a:t>
            </a:r>
            <a:r>
              <a:rPr kumimoji="0" lang="ar-SA"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a:t>
            </a:r>
            <a:endParaRPr kumimoji="0" lang="en-US"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2"/>
              </a:solidFill>
              <a:effectLst/>
              <a:latin typeface="Arial" pitchFamily="34" charset="0"/>
              <a:cs typeface="Arial" pitchFamily="34" charset="0"/>
            </a:endParaRPr>
          </a:p>
        </p:txBody>
      </p:sp>
      <p:sp>
        <p:nvSpPr>
          <p:cNvPr id="7" name="Rectangle 6"/>
          <p:cNvSpPr/>
          <p:nvPr/>
        </p:nvSpPr>
        <p:spPr>
          <a:xfrm>
            <a:off x="1115616" y="1196752"/>
            <a:ext cx="7812360" cy="707886"/>
          </a:xfrm>
          <a:prstGeom prst="rect">
            <a:avLst/>
          </a:prstGeom>
        </p:spPr>
        <p:txBody>
          <a:bodyPr wrap="square">
            <a:spAutoFit/>
          </a:bodyPr>
          <a:lstStyle/>
          <a:p>
            <a:r>
              <a:rPr lang="ar-JO" sz="2000" b="1" dirty="0" smtClean="0">
                <a:solidFill>
                  <a:schemeClr val="tx2"/>
                </a:solidFill>
              </a:rPr>
              <a:t>من خلال استخدام </a:t>
            </a:r>
            <a:r>
              <a:rPr lang="en-US" sz="2000" b="1" dirty="0" smtClean="0">
                <a:solidFill>
                  <a:schemeClr val="tx2"/>
                </a:solidFill>
              </a:rPr>
              <a:t>Microsoft Office Excel </a:t>
            </a:r>
            <a:r>
              <a:rPr lang="ar-JO" sz="2000" b="1" dirty="0" smtClean="0">
                <a:solidFill>
                  <a:schemeClr val="tx2"/>
                </a:solidFill>
              </a:rPr>
              <a:t>  تم إيجاد قيمة </a:t>
            </a:r>
            <a:r>
              <a:rPr lang="en-US" sz="2000" b="1" dirty="0" smtClean="0">
                <a:solidFill>
                  <a:schemeClr val="tx2"/>
                </a:solidFill>
              </a:rPr>
              <a:t>IRR </a:t>
            </a:r>
            <a:r>
              <a:rPr lang="ar-JO" sz="2000" b="1" dirty="0" smtClean="0">
                <a:solidFill>
                  <a:schemeClr val="tx2"/>
                </a:solidFill>
              </a:rPr>
              <a:t>  و كانت تساوي  </a:t>
            </a:r>
            <a:r>
              <a:rPr lang="en-US" sz="2000" b="1" dirty="0" smtClean="0">
                <a:solidFill>
                  <a:schemeClr val="tx2"/>
                </a:solidFill>
              </a:rPr>
              <a:t>28 % </a:t>
            </a:r>
            <a:endParaRPr lang="ar-SA" sz="2000" b="1" dirty="0">
              <a:solidFill>
                <a:schemeClr val="tx2"/>
              </a:solidFill>
            </a:endParaRPr>
          </a:p>
        </p:txBody>
      </p:sp>
      <p:sp>
        <p:nvSpPr>
          <p:cNvPr id="8" name="Rectangle 7"/>
          <p:cNvSpPr/>
          <p:nvPr/>
        </p:nvSpPr>
        <p:spPr>
          <a:xfrm>
            <a:off x="5580112" y="2564904"/>
            <a:ext cx="3194215" cy="400110"/>
          </a:xfrm>
          <a:prstGeom prst="rect">
            <a:avLst/>
          </a:prstGeom>
        </p:spPr>
        <p:txBody>
          <a:bodyPr wrap="square">
            <a:spAutoFit/>
          </a:bodyPr>
          <a:lstStyle/>
          <a:p>
            <a:r>
              <a:rPr lang="ar-JO" sz="2000" b="1" dirty="0" smtClean="0">
                <a:solidFill>
                  <a:schemeClr val="tx2"/>
                </a:solidFill>
              </a:rPr>
              <a:t>تحليل نسبة الإيرادات إلى التكاليف</a:t>
            </a:r>
            <a:r>
              <a:rPr lang="ar-SA" sz="2000" b="1" dirty="0" smtClean="0">
                <a:solidFill>
                  <a:schemeClr val="tx2"/>
                </a:solidFill>
              </a:rPr>
              <a:t> :</a:t>
            </a:r>
            <a:r>
              <a:rPr lang="ar-JO" sz="2000" b="1" dirty="0" smtClean="0">
                <a:solidFill>
                  <a:schemeClr val="tx2"/>
                </a:solidFill>
              </a:rPr>
              <a:t> </a:t>
            </a:r>
            <a:endParaRPr lang="ar-SA" sz="2000" b="1" dirty="0">
              <a:solidFill>
                <a:schemeClr val="tx2"/>
              </a:solidFill>
            </a:endParaRPr>
          </a:p>
        </p:txBody>
      </p:sp>
      <p:graphicFrame>
        <p:nvGraphicFramePr>
          <p:cNvPr id="9" name="Table 8"/>
          <p:cNvGraphicFramePr>
            <a:graphicFrameLocks noGrp="1"/>
          </p:cNvGraphicFramePr>
          <p:nvPr/>
        </p:nvGraphicFramePr>
        <p:xfrm>
          <a:off x="3059832" y="3139820"/>
          <a:ext cx="4320480" cy="2521428"/>
        </p:xfrm>
        <a:graphic>
          <a:graphicData uri="http://schemas.openxmlformats.org/drawingml/2006/table">
            <a:tbl>
              <a:tblPr rtl="1"/>
              <a:tblGrid>
                <a:gridCol w="2330441"/>
                <a:gridCol w="1990039"/>
              </a:tblGrid>
              <a:tr h="840476">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الإيرادات</a:t>
                      </a:r>
                      <a:endParaRPr lang="en-US" sz="20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2137454</a:t>
                      </a:r>
                      <a:endParaRPr lang="en-US" sz="20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476">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التكاليف</a:t>
                      </a:r>
                      <a:endParaRPr lang="en-US" sz="20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1809665</a:t>
                      </a:r>
                      <a:endParaRPr lang="en-US" sz="20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476">
                <a:tc>
                  <a:txBody>
                    <a:bodyPr/>
                    <a:lstStyle/>
                    <a:p>
                      <a:pPr algn="ctr" rtl="1">
                        <a:lnSpc>
                          <a:spcPct val="115000"/>
                        </a:lnSpc>
                        <a:spcAft>
                          <a:spcPts val="0"/>
                        </a:spcAft>
                      </a:pPr>
                      <a:r>
                        <a:rPr lang="ar-SA" sz="2000" b="1" dirty="0">
                          <a:solidFill>
                            <a:schemeClr val="tx2"/>
                          </a:solidFill>
                          <a:latin typeface="Calibri"/>
                          <a:ea typeface="Times New Roman"/>
                          <a:cs typeface="Times New Roman"/>
                        </a:rPr>
                        <a:t>أرباح / التكاليف</a:t>
                      </a:r>
                      <a:endParaRPr lang="en-US" sz="20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1.2</a:t>
                      </a:r>
                      <a:endParaRPr lang="en-US" sz="2000" b="1" dirty="0">
                        <a:solidFill>
                          <a:schemeClr val="tx2"/>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52120" y="548680"/>
            <a:ext cx="2775528" cy="523220"/>
          </a:xfrm>
          <a:prstGeom prst="rect">
            <a:avLst/>
          </a:prstGeom>
        </p:spPr>
        <p:txBody>
          <a:bodyPr wrap="square">
            <a:spAutoFit/>
          </a:bodyPr>
          <a:lstStyle/>
          <a:p>
            <a:r>
              <a:rPr lang="ar-JO" sz="2800" b="1" dirty="0" smtClean="0">
                <a:solidFill>
                  <a:schemeClr val="tx2"/>
                </a:solidFill>
              </a:rPr>
              <a:t>تحليل التعادل</a:t>
            </a:r>
            <a:r>
              <a:rPr lang="ar-SA" sz="2800" b="1" dirty="0" smtClean="0">
                <a:solidFill>
                  <a:schemeClr val="tx2"/>
                </a:solidFill>
              </a:rPr>
              <a:t> :</a:t>
            </a:r>
            <a:r>
              <a:rPr lang="ar-JO" sz="2800" b="1" dirty="0" smtClean="0">
                <a:solidFill>
                  <a:schemeClr val="tx2"/>
                </a:solidFill>
              </a:rPr>
              <a:t> </a:t>
            </a:r>
            <a:endParaRPr lang="ar-SA" sz="2800" b="1" dirty="0">
              <a:solidFill>
                <a:schemeClr val="tx2"/>
              </a:solidFill>
            </a:endParaRPr>
          </a:p>
        </p:txBody>
      </p:sp>
      <p:sp>
        <p:nvSpPr>
          <p:cNvPr id="51201" name="Rectangle 1"/>
          <p:cNvSpPr>
            <a:spLocks noChangeArrowheads="1"/>
          </p:cNvSpPr>
          <p:nvPr/>
        </p:nvSpPr>
        <p:spPr bwMode="auto">
          <a:xfrm>
            <a:off x="4932040" y="1124744"/>
            <a:ext cx="3995936" cy="989974"/>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r>
              <a:rPr lang="ar-SA" sz="2000" b="1" dirty="0" smtClean="0">
                <a:solidFill>
                  <a:schemeClr val="tx2"/>
                </a:solidFill>
                <a:latin typeface="Cambria" pitchFamily="18" charset="0"/>
                <a:ea typeface="Times New Roman" pitchFamily="18" charset="0"/>
                <a:cs typeface="Times New Roman" pitchFamily="18" charset="0"/>
              </a:rPr>
              <a:t> ت</a:t>
            </a:r>
            <a:r>
              <a:rPr kumimoji="0" lang="ar-SA"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حليل نقطة التعادل للمكعبات الطرية </a:t>
            </a:r>
            <a:endParaRPr kumimoji="0" lang="en-US"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3600" b="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nvGraphicFramePr>
        <p:xfrm>
          <a:off x="2699792" y="1772816"/>
          <a:ext cx="5040560" cy="2160239"/>
        </p:xfrm>
        <a:graphic>
          <a:graphicData uri="http://schemas.openxmlformats.org/drawingml/2006/table">
            <a:tbl>
              <a:tblPr rtl="1"/>
              <a:tblGrid>
                <a:gridCol w="1473394"/>
                <a:gridCol w="1101169"/>
                <a:gridCol w="1287282"/>
                <a:gridCol w="1178715"/>
              </a:tblGrid>
              <a:tr h="692203">
                <a:tc>
                  <a:txBody>
                    <a:bodyPr/>
                    <a:lstStyle/>
                    <a:p>
                      <a:pPr algn="ctr" rtl="1">
                        <a:lnSpc>
                          <a:spcPct val="115000"/>
                        </a:lnSpc>
                        <a:spcAft>
                          <a:spcPts val="0"/>
                        </a:spcAft>
                      </a:pPr>
                      <a:r>
                        <a:rPr lang="ar-SA" sz="1600" b="1" dirty="0">
                          <a:solidFill>
                            <a:schemeClr val="tx2"/>
                          </a:solidFill>
                          <a:latin typeface="Calibri"/>
                          <a:ea typeface="Times New Roman"/>
                          <a:cs typeface="Times New Roman"/>
                        </a:rPr>
                        <a:t>تكاليف ثابتة</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تكلفة شيكل / سنة</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تكاليف متغيرة</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التكلفة شيكل /سنة</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360901">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الأجور</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dirty="0">
                          <a:solidFill>
                            <a:schemeClr val="tx2"/>
                          </a:solidFill>
                          <a:latin typeface="Times New Roman"/>
                          <a:ea typeface="Times New Roman"/>
                          <a:cs typeface="Arial"/>
                        </a:rPr>
                        <a:t>105114</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المواد الخام</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solidFill>
                            <a:schemeClr val="tx2"/>
                          </a:solidFill>
                          <a:latin typeface="Times New Roman"/>
                          <a:ea typeface="Times New Roman"/>
                          <a:cs typeface="Arial"/>
                        </a:rPr>
                        <a:t>3957796</a:t>
                      </a:r>
                      <a:endParaRPr lang="en-US" sz="14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234">
                <a:tc>
                  <a:txBody>
                    <a:bodyPr/>
                    <a:lstStyle/>
                    <a:p>
                      <a:pPr algn="ctr" rtl="1">
                        <a:lnSpc>
                          <a:spcPct val="115000"/>
                        </a:lnSpc>
                        <a:spcAft>
                          <a:spcPts val="0"/>
                        </a:spcAft>
                      </a:pPr>
                      <a:r>
                        <a:rPr lang="ar-SA" sz="1600" b="1" dirty="0">
                          <a:solidFill>
                            <a:schemeClr val="tx2"/>
                          </a:solidFill>
                          <a:latin typeface="Calibri"/>
                          <a:ea typeface="Times New Roman"/>
                          <a:cs typeface="Times New Roman"/>
                        </a:rPr>
                        <a:t>مصاريف تشغيلية عامة</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dirty="0">
                          <a:solidFill>
                            <a:schemeClr val="tx2"/>
                          </a:solidFill>
                          <a:latin typeface="Times New Roman"/>
                          <a:ea typeface="Times New Roman"/>
                          <a:cs typeface="Arial"/>
                        </a:rPr>
                        <a:t>262268</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الكهرباء والوقود</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dirty="0">
                          <a:solidFill>
                            <a:schemeClr val="tx2"/>
                          </a:solidFill>
                          <a:latin typeface="Times New Roman"/>
                          <a:ea typeface="Times New Roman"/>
                          <a:cs typeface="Arial"/>
                        </a:rPr>
                        <a:t>669475</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901">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المجموع</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dirty="0">
                          <a:solidFill>
                            <a:schemeClr val="tx2"/>
                          </a:solidFill>
                          <a:latin typeface="Times New Roman"/>
                          <a:ea typeface="Times New Roman"/>
                          <a:cs typeface="Arial"/>
                        </a:rPr>
                        <a:t>367382</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dirty="0">
                          <a:solidFill>
                            <a:schemeClr val="tx2"/>
                          </a:solidFill>
                          <a:latin typeface="Calibri"/>
                          <a:ea typeface="Times New Roman"/>
                          <a:cs typeface="Times New Roman"/>
                        </a:rPr>
                        <a:t>المجموع</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dirty="0">
                          <a:solidFill>
                            <a:schemeClr val="tx2"/>
                          </a:solidFill>
                          <a:latin typeface="Times New Roman"/>
                          <a:ea typeface="Times New Roman"/>
                          <a:cs typeface="Arial"/>
                        </a:rPr>
                        <a:t>4627271</a:t>
                      </a:r>
                      <a:endParaRPr lang="en-US" sz="14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202" name="Rectangle 2"/>
          <p:cNvSpPr>
            <a:spLocks noChangeArrowheads="1"/>
          </p:cNvSpPr>
          <p:nvPr/>
        </p:nvSpPr>
        <p:spPr bwMode="auto">
          <a:xfrm>
            <a:off x="1979712" y="4359587"/>
            <a:ext cx="662372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JO"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نقطة التعادل = التكاليف الثابتة / ( ثمن بيع الوحدة – التكلفة المتغيرة للوحدة ) </a:t>
            </a:r>
            <a:endParaRPr kumimoji="0" lang="en-US" sz="105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تكلفة متغيرة للطري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8. 5</a:t>
            </a:r>
            <a:r>
              <a:rPr kumimoji="0" lang="ar-SA"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  شيكل </a:t>
            </a:r>
            <a:endParaRPr kumimoji="0" lang="en-US" sz="105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ثمن  البيع = </a:t>
            </a:r>
            <a:r>
              <a:rPr kumimoji="0" lang="en-US"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12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05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السعر – التكلفة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3.5</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05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ar-JO"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نقطة التعادل = </a:t>
            </a:r>
            <a:r>
              <a:rPr kumimoji="0" lang="en-US"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367382</a:t>
            </a:r>
            <a:r>
              <a:rPr kumimoji="0" lang="ar-JO"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12</a:t>
            </a:r>
            <a:r>
              <a:rPr kumimoji="0" lang="ar-JO"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8</a:t>
            </a:r>
            <a:r>
              <a:rPr kumimoji="0" lang="ar-JO"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103932</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مكعب   </a:t>
            </a:r>
            <a:endParaRPr kumimoji="0" lang="en-US" sz="105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ما يعادل  </a:t>
            </a:r>
            <a:r>
              <a:rPr kumimoji="0" lang="en-US"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1247189</a:t>
            </a:r>
            <a:r>
              <a:rPr kumimoji="0" lang="ar-SA"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 شيكل  =</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356339</a:t>
            </a:r>
            <a:r>
              <a:rPr kumimoji="0" lang="ar-SA"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endParaRPr kumimoji="0" lang="ar-SA" sz="28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5292080" y="548680"/>
            <a:ext cx="3419872" cy="712975"/>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r>
              <a:rPr kumimoji="0" lang="ar-SA"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تحليل نقطة التعادل للمكعبات اليابسة : </a:t>
            </a:r>
            <a:endParaRPr kumimoji="0" lang="en-US"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2"/>
              </a:solidFill>
              <a:effectLst/>
              <a:latin typeface="Arial" pitchFamily="34" charset="0"/>
              <a:cs typeface="Arial" pitchFamily="34" charset="0"/>
            </a:endParaRPr>
          </a:p>
        </p:txBody>
      </p:sp>
      <p:graphicFrame>
        <p:nvGraphicFramePr>
          <p:cNvPr id="7" name="Table 6"/>
          <p:cNvGraphicFramePr>
            <a:graphicFrameLocks noGrp="1"/>
          </p:cNvGraphicFramePr>
          <p:nvPr/>
        </p:nvGraphicFramePr>
        <p:xfrm>
          <a:off x="2267744" y="1412776"/>
          <a:ext cx="5616624" cy="2232248"/>
        </p:xfrm>
        <a:graphic>
          <a:graphicData uri="http://schemas.openxmlformats.org/drawingml/2006/table">
            <a:tbl>
              <a:tblPr rtl="1"/>
              <a:tblGrid>
                <a:gridCol w="1641782"/>
                <a:gridCol w="1227017"/>
                <a:gridCol w="1434398"/>
                <a:gridCol w="1313427"/>
              </a:tblGrid>
              <a:tr h="744082">
                <a:tc>
                  <a:txBody>
                    <a:bodyPr/>
                    <a:lstStyle/>
                    <a:p>
                      <a:pPr algn="ctr" rtl="1">
                        <a:lnSpc>
                          <a:spcPct val="115000"/>
                        </a:lnSpc>
                        <a:spcAft>
                          <a:spcPts val="0"/>
                        </a:spcAft>
                      </a:pPr>
                      <a:r>
                        <a:rPr lang="ar-SA" sz="2000" b="1" dirty="0">
                          <a:solidFill>
                            <a:schemeClr val="tx2"/>
                          </a:solidFill>
                          <a:latin typeface="Calibri"/>
                          <a:ea typeface="Times New Roman"/>
                          <a:cs typeface="Times New Roman"/>
                        </a:rPr>
                        <a:t>تكاليف ثابتة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2000" b="1" dirty="0">
                          <a:solidFill>
                            <a:schemeClr val="tx2"/>
                          </a:solidFill>
                          <a:latin typeface="Calibri"/>
                          <a:ea typeface="Times New Roman"/>
                          <a:cs typeface="Times New Roman"/>
                        </a:rPr>
                        <a:t>تكلفة شيكل /سنة</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2000" b="1">
                          <a:solidFill>
                            <a:schemeClr val="tx2"/>
                          </a:solidFill>
                          <a:latin typeface="Calibri"/>
                          <a:ea typeface="Times New Roman"/>
                          <a:cs typeface="Times New Roman"/>
                        </a:rPr>
                        <a:t>تكاليف متغيرة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التكلفة شيكل /سنة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372042">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الأجور</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21529</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المواد الخام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a:solidFill>
                            <a:schemeClr val="tx2"/>
                          </a:solidFill>
                          <a:latin typeface="Times New Roman"/>
                          <a:ea typeface="Times New Roman"/>
                          <a:cs typeface="Arial"/>
                        </a:rPr>
                        <a:t>412705</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4082">
                <a:tc>
                  <a:txBody>
                    <a:bodyPr/>
                    <a:lstStyle/>
                    <a:p>
                      <a:pPr algn="ctr" rtl="1">
                        <a:lnSpc>
                          <a:spcPct val="115000"/>
                        </a:lnSpc>
                        <a:spcAft>
                          <a:spcPts val="0"/>
                        </a:spcAft>
                      </a:pPr>
                      <a:r>
                        <a:rPr lang="ar-SA" sz="2000" b="1">
                          <a:solidFill>
                            <a:schemeClr val="tx2"/>
                          </a:solidFill>
                          <a:latin typeface="Calibri"/>
                          <a:ea typeface="Times New Roman"/>
                          <a:cs typeface="Times New Roman"/>
                        </a:rPr>
                        <a:t>مصاريف تشغيلية عامة </a:t>
                      </a:r>
                      <a:endParaRPr lang="en-US" sz="1800" b="1">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53718</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الكهرباء والوقود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180538</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042">
                <a:tc>
                  <a:txBody>
                    <a:bodyPr/>
                    <a:lstStyle/>
                    <a:p>
                      <a:pPr algn="ctr" rtl="0">
                        <a:lnSpc>
                          <a:spcPct val="115000"/>
                        </a:lnSpc>
                        <a:spcAft>
                          <a:spcPts val="0"/>
                        </a:spcAft>
                      </a:pPr>
                      <a:r>
                        <a:rPr lang="ar-SA" sz="2000" b="1" dirty="0">
                          <a:solidFill>
                            <a:schemeClr val="tx2"/>
                          </a:solidFill>
                          <a:latin typeface="Calibri"/>
                          <a:ea typeface="Times New Roman"/>
                          <a:cs typeface="Times New Roman"/>
                        </a:rPr>
                        <a:t>المجموع</a:t>
                      </a:r>
                      <a:r>
                        <a:rPr lang="en-US" sz="2000" b="1" dirty="0">
                          <a:solidFill>
                            <a:schemeClr val="tx2"/>
                          </a:solidFill>
                          <a:latin typeface="Times New Roman"/>
                          <a:ea typeface="Times New Roman"/>
                          <a:cs typeface="Arial"/>
                        </a:rPr>
                        <a:t>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75247</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dirty="0">
                          <a:solidFill>
                            <a:schemeClr val="tx2"/>
                          </a:solidFill>
                          <a:latin typeface="Calibri"/>
                          <a:ea typeface="Times New Roman"/>
                          <a:cs typeface="Times New Roman"/>
                        </a:rPr>
                        <a:t>المجموع </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2000" b="1" dirty="0">
                          <a:solidFill>
                            <a:schemeClr val="tx2"/>
                          </a:solidFill>
                          <a:latin typeface="Times New Roman"/>
                          <a:ea typeface="Times New Roman"/>
                          <a:cs typeface="Arial"/>
                        </a:rPr>
                        <a:t>593244</a:t>
                      </a:r>
                      <a:endParaRPr lang="en-US" sz="1800" b="1" dirty="0">
                        <a:solidFill>
                          <a:schemeClr val="tx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2226" name="Rectangle 2"/>
          <p:cNvSpPr>
            <a:spLocks noChangeArrowheads="1"/>
          </p:cNvSpPr>
          <p:nvPr/>
        </p:nvSpPr>
        <p:spPr bwMode="auto">
          <a:xfrm>
            <a:off x="2483768" y="4300940"/>
            <a:ext cx="6479704"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نقطة التعادل = التكاليف الثابتة / ( ثمن بيع الوحدة – التكلفة المتغيرة للوحدة )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تكلفة متغيرة لليابس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5.1</a:t>
            </a:r>
            <a:r>
              <a:rPr kumimoji="0" lang="ar-SA"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 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ثمن  البيع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8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السعر – التكلفة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2.9</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شيكل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نقطة التعادل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75247</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8</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5.1</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26400</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مكعب   </a:t>
            </a:r>
            <a:endParaRPr kumimoji="0" lang="en-US" sz="11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ما يعادل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211196</a:t>
            </a:r>
            <a:r>
              <a:rPr kumimoji="0" lang="ar-SA"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 شيكل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60342</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endParaRPr kumimoji="0" lang="ar-SA" sz="32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3949601" y="358498"/>
            <a:ext cx="4553362" cy="743753"/>
          </a:xfrm>
          <a:prstGeom prst="rect">
            <a:avLst/>
          </a:prstGeom>
          <a:no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القيمة الحالية الصافية  </a:t>
            </a:r>
            <a:r>
              <a:rPr kumimoji="0" lang="en-US"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 Net present value</a:t>
            </a:r>
          </a:p>
          <a:p>
            <a:pPr marL="0" marR="0" lvl="0" indent="0"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2"/>
              </a:solidFill>
              <a:effectLst/>
              <a:latin typeface="Arial" pitchFamily="34" charset="0"/>
              <a:cs typeface="Arial" pitchFamily="34" charset="0"/>
            </a:endParaRPr>
          </a:p>
        </p:txBody>
      </p:sp>
      <p:sp>
        <p:nvSpPr>
          <p:cNvPr id="7" name="Rectangle 6"/>
          <p:cNvSpPr/>
          <p:nvPr/>
        </p:nvSpPr>
        <p:spPr>
          <a:xfrm>
            <a:off x="1403648" y="1268760"/>
            <a:ext cx="7416824" cy="707886"/>
          </a:xfrm>
          <a:prstGeom prst="rect">
            <a:avLst/>
          </a:prstGeom>
        </p:spPr>
        <p:txBody>
          <a:bodyPr wrap="square">
            <a:spAutoFit/>
          </a:bodyPr>
          <a:lstStyle/>
          <a:p>
            <a:r>
              <a:rPr lang="ar-SA" sz="2000" b="1" dirty="0" smtClean="0">
                <a:solidFill>
                  <a:schemeClr val="tx2"/>
                </a:solidFill>
              </a:rPr>
              <a:t>باستخدام </a:t>
            </a:r>
            <a:r>
              <a:rPr lang="en-US" sz="2000" b="1" dirty="0" smtClean="0">
                <a:solidFill>
                  <a:schemeClr val="tx2"/>
                </a:solidFill>
              </a:rPr>
              <a:t>Microsoft Office Excel </a:t>
            </a:r>
            <a:r>
              <a:rPr lang="ar-JO" sz="2000" b="1" dirty="0" smtClean="0">
                <a:solidFill>
                  <a:schemeClr val="tx2"/>
                </a:solidFill>
              </a:rPr>
              <a:t>   </a:t>
            </a:r>
            <a:r>
              <a:rPr lang="ar-SA" sz="2000" b="1" dirty="0" smtClean="0">
                <a:solidFill>
                  <a:schemeClr val="tx2"/>
                </a:solidFill>
              </a:rPr>
              <a:t>وجدت القيمة الحالية الصافية  وكانت تساوي </a:t>
            </a:r>
            <a:r>
              <a:rPr lang="en-US" sz="2000" b="1" dirty="0" smtClean="0">
                <a:solidFill>
                  <a:schemeClr val="tx2"/>
                </a:solidFill>
              </a:rPr>
              <a:t>338537 </a:t>
            </a:r>
            <a:r>
              <a:rPr lang="ar-SA" sz="2000" b="1" dirty="0" smtClean="0">
                <a:solidFill>
                  <a:schemeClr val="tx2"/>
                </a:solidFill>
              </a:rPr>
              <a:t> دولار</a:t>
            </a:r>
            <a:endParaRPr lang="ar-SA" sz="2000" b="1" dirty="0">
              <a:solidFill>
                <a:schemeClr val="tx2"/>
              </a:solidFill>
            </a:endParaRPr>
          </a:p>
        </p:txBody>
      </p:sp>
      <p:sp>
        <p:nvSpPr>
          <p:cNvPr id="53250" name="Rectangle 2"/>
          <p:cNvSpPr>
            <a:spLocks noChangeArrowheads="1"/>
          </p:cNvSpPr>
          <p:nvPr/>
        </p:nvSpPr>
        <p:spPr bwMode="auto">
          <a:xfrm>
            <a:off x="3131840" y="2597201"/>
            <a:ext cx="5687616" cy="2959744"/>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Arial" pitchFamily="34" charset="0"/>
              <a:buChar char="•"/>
              <a:tabLst/>
            </a:pPr>
            <a:r>
              <a:rPr kumimoji="0" lang="ar-SA"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تحليل حساسية المشروع :</a:t>
            </a:r>
            <a:endParaRPr kumimoji="0" lang="en-US" sz="24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زيادة التكاليف التشغيلية بمقدار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4</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نقص الإيرادات بمقدار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4</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endParaRPr kumimoji="0" lang="ar-SA"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نقص التكاليف التشغيلية بمقدار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4</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زيادة الإيرادات بمقدار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4</a:t>
            </a: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ar-JO" sz="20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3131840" y="289645"/>
            <a:ext cx="5292080" cy="989974"/>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a:t>
            </a:r>
            <a:r>
              <a:rPr kumimoji="0" lang="ar-SA"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أولا :  زيادة التكاليف التشغيلية </a:t>
            </a:r>
            <a:r>
              <a:rPr kumimoji="0" lang="en-US"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u="none" strike="noStrike" cap="none" normalizeH="0" baseline="0" dirty="0" smtClean="0">
              <a:ln>
                <a:noFill/>
              </a:ln>
              <a:solidFill>
                <a:schemeClr val="tx2"/>
              </a:solidFill>
              <a:effectLst/>
              <a:latin typeface="Arial" pitchFamily="34" charset="0"/>
              <a:cs typeface="Arial" pitchFamily="34" charset="0"/>
            </a:endParaRPr>
          </a:p>
        </p:txBody>
      </p:sp>
      <p:sp>
        <p:nvSpPr>
          <p:cNvPr id="54274" name="Rectangle 2"/>
          <p:cNvSpPr>
            <a:spLocks noChangeArrowheads="1"/>
          </p:cNvSpPr>
          <p:nvPr/>
        </p:nvSpPr>
        <p:spPr bwMode="auto">
          <a:xfrm>
            <a:off x="1547664" y="1556792"/>
            <a:ext cx="7199784"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lang="ar-SA" sz="2000" b="1" dirty="0" smtClean="0">
                <a:solidFill>
                  <a:schemeClr val="tx2"/>
                </a:solidFill>
                <a:latin typeface="Times New Roman" pitchFamily="18" charset="0"/>
                <a:ea typeface="Calibri" pitchFamily="34" charset="0"/>
                <a:cs typeface="Times New Roman" pitchFamily="18" charset="0"/>
              </a:rPr>
              <a:t>و كانت النتائج كالتالي :</a:t>
            </a:r>
          </a:p>
          <a:p>
            <a:pPr marL="0" marR="0" lvl="0" indent="0" algn="r" defTabSz="914400" rtl="1" eaLnBrk="1" fontAlgn="base" latinLnBrk="0" hangingPunct="1">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Char char="•"/>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استرداد رأس المال =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التكاليف التأسيسية / صافي الربح للسنة الأولى </a:t>
            </a: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1005647</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184403</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5.5</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سنة    تعتبر هذه المدة ليست مده طويلة لاسترداد رأس المال وهي قيمة جيدة لإنشاء المشروع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حساب  معدل الداخلي للعائد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IRR)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22 % </a:t>
            </a: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القيمة الحالية الصافية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NPV</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83879</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دولار</a:t>
            </a: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92080" y="332656"/>
            <a:ext cx="3329072" cy="400110"/>
          </a:xfrm>
          <a:prstGeom prst="rect">
            <a:avLst/>
          </a:prstGeom>
        </p:spPr>
        <p:txBody>
          <a:bodyPr wrap="square">
            <a:spAutoFit/>
          </a:bodyPr>
          <a:lstStyle/>
          <a:p>
            <a:r>
              <a:rPr lang="ar-SA" sz="2000" b="1" dirty="0" smtClean="0">
                <a:solidFill>
                  <a:schemeClr val="tx2"/>
                </a:solidFill>
              </a:rPr>
              <a:t>ثانيا :  زيادة الإيرادات </a:t>
            </a:r>
            <a:r>
              <a:rPr lang="en-US" sz="2000" b="1" dirty="0" smtClean="0">
                <a:solidFill>
                  <a:schemeClr val="tx2"/>
                </a:solidFill>
              </a:rPr>
              <a:t>4% </a:t>
            </a:r>
            <a:endParaRPr lang="ar-SA" sz="2000" b="1" dirty="0">
              <a:solidFill>
                <a:schemeClr val="tx2"/>
              </a:solidFill>
            </a:endParaRPr>
          </a:p>
        </p:txBody>
      </p:sp>
      <p:sp>
        <p:nvSpPr>
          <p:cNvPr id="55297" name="Rectangle 1"/>
          <p:cNvSpPr>
            <a:spLocks noChangeArrowheads="1"/>
          </p:cNvSpPr>
          <p:nvPr/>
        </p:nvSpPr>
        <p:spPr bwMode="auto">
          <a:xfrm>
            <a:off x="1115616" y="1258888"/>
            <a:ext cx="7631832"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و كانت النتائج</a:t>
            </a:r>
            <a:r>
              <a:rPr kumimoji="0" lang="ar-SA" sz="2000" b="1" i="0" u="none" strike="noStrike" cap="none" normalizeH="0" dirty="0" smtClean="0">
                <a:ln>
                  <a:noFill/>
                </a:ln>
                <a:solidFill>
                  <a:schemeClr val="tx2"/>
                </a:solidFill>
                <a:effectLst/>
                <a:latin typeface="Times New Roman" pitchFamily="18" charset="0"/>
                <a:ea typeface="Calibri" pitchFamily="34" charset="0"/>
                <a:cs typeface="Times New Roman" pitchFamily="18" charset="0"/>
              </a:rPr>
              <a:t> كالتالي : </a:t>
            </a:r>
          </a:p>
          <a:p>
            <a:pPr marL="0" marR="0" lvl="0" indent="0" algn="r" defTabSz="914400" rtl="1" eaLnBrk="1" fontAlgn="base" latinLnBrk="0" hangingPunct="1">
              <a:lnSpc>
                <a:spcPct val="100000"/>
              </a:lnSpc>
              <a:spcBef>
                <a:spcPct val="0"/>
              </a:spcBef>
              <a:spcAft>
                <a:spcPct val="0"/>
              </a:spcAft>
              <a:buClrTx/>
              <a:buSzTx/>
              <a:buFontTx/>
              <a:buChar char="•"/>
              <a:tabLst/>
            </a:pP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Char char="•"/>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استرداد رأس المال =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التكاليف التأسيسية / صافي الربح للسنة الأولى </a:t>
            </a: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1005647</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318605</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3.2</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سنة    تعتبر هذه المدة ليست مده طويلة لاسترداد رأس المال وهي قيمة جيدة لإنشاء المشروع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حساب  معدل الداخلي للعائد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IRR)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36 % </a:t>
            </a: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القيمة الحالية الصافية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NPV</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639321</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دولار </a:t>
            </a:r>
          </a:p>
          <a:p>
            <a:pPr marL="0" marR="0" lvl="0" indent="0" algn="r" defTabSz="914400" rtl="1" eaLnBrk="0" fontAlgn="base" latinLnBrk="0" hangingPunct="0">
              <a:lnSpc>
                <a:spcPct val="100000"/>
              </a:lnSpc>
              <a:spcBef>
                <a:spcPct val="0"/>
              </a:spcBef>
              <a:spcAft>
                <a:spcPct val="0"/>
              </a:spcAft>
              <a:buClrTx/>
              <a:buSzTx/>
              <a:tabLst/>
            </a:pP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ar-SA" sz="20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4788024" y="320026"/>
            <a:ext cx="3384376" cy="743753"/>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ثالثا : نقص الإيرادات </a:t>
            </a:r>
            <a:r>
              <a:rPr kumimoji="0" lang="en-US"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u="none" strike="noStrike" cap="none" normalizeH="0" baseline="0" dirty="0" smtClean="0">
              <a:ln>
                <a:noFill/>
              </a:ln>
              <a:solidFill>
                <a:schemeClr val="tx2"/>
              </a:solidFill>
              <a:effectLst/>
              <a:latin typeface="Arial" pitchFamily="34" charset="0"/>
              <a:cs typeface="Arial" pitchFamily="34" charset="0"/>
            </a:endParaRPr>
          </a:p>
        </p:txBody>
      </p:sp>
      <p:sp>
        <p:nvSpPr>
          <p:cNvPr id="56322" name="Rectangle 2"/>
          <p:cNvSpPr>
            <a:spLocks noChangeArrowheads="1"/>
          </p:cNvSpPr>
          <p:nvPr/>
        </p:nvSpPr>
        <p:spPr bwMode="auto">
          <a:xfrm>
            <a:off x="1187624" y="1412776"/>
            <a:ext cx="7668344"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و كانت النتائج</a:t>
            </a:r>
            <a:r>
              <a:rPr kumimoji="0" lang="ar-SA" sz="2000" b="1" i="0" u="none" strike="noStrike" cap="none" normalizeH="0" dirty="0" smtClean="0">
                <a:ln>
                  <a:noFill/>
                </a:ln>
                <a:solidFill>
                  <a:schemeClr val="tx2"/>
                </a:solidFill>
                <a:effectLst/>
                <a:latin typeface="Times New Roman" pitchFamily="18" charset="0"/>
                <a:ea typeface="Calibri" pitchFamily="34" charset="0"/>
                <a:cs typeface="Times New Roman" pitchFamily="18" charset="0"/>
              </a:rPr>
              <a:t> كالتالي :</a:t>
            </a:r>
          </a:p>
          <a:p>
            <a:pPr marL="0" marR="0" lvl="0" indent="0" defTabSz="914400" rtl="1" eaLnBrk="1" fontAlgn="base" latinLnBrk="0" hangingPunct="1">
              <a:lnSpc>
                <a:spcPct val="100000"/>
              </a:lnSpc>
              <a:spcBef>
                <a:spcPct val="0"/>
              </a:spcBef>
              <a:spcAft>
                <a:spcPct val="0"/>
              </a:spcAft>
              <a:buClrTx/>
              <a:buSzTx/>
              <a:buFontTx/>
              <a:buChar char="•"/>
              <a:tabLst/>
            </a:pP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defTabSz="914400" rtl="1" eaLnBrk="1" fontAlgn="base" latinLnBrk="0" hangingPunct="1">
              <a:lnSpc>
                <a:spcPct val="100000"/>
              </a:lnSpc>
              <a:spcBef>
                <a:spcPct val="0"/>
              </a:spcBef>
              <a:spcAft>
                <a:spcPct val="0"/>
              </a:spcAft>
              <a:buClrTx/>
              <a:buSzTx/>
              <a:buFontTx/>
              <a:buChar char="•"/>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استرداد رأس المال =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التكاليف التأسيسية / صافي الربح للسنة الأولى </a:t>
            </a: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1005647</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173258</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5.8</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سنة    تعتبر هذه المدة ليست مده طويلة لاسترداد رأس المال وهي قيمة جيدة لإنشاء المشروع  </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JO"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حساب  معدل الداخلي للعائد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IRR)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21 % </a:t>
            </a: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Char char="•"/>
              <a:tabLst/>
            </a:pP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القيمة الحالية الصافية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NPV</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r>
              <a:rPr lang="en-US" sz="2000" b="1" dirty="0" smtClean="0">
                <a:solidFill>
                  <a:schemeClr val="tx2"/>
                </a:solidFill>
                <a:latin typeface="Times New Roman" pitchFamily="18" charset="0"/>
                <a:ea typeface="Calibri" pitchFamily="34" charset="0"/>
                <a:cs typeface="Times New Roman" pitchFamily="18" charset="0"/>
              </a:rPr>
              <a:t> </a:t>
            </a:r>
            <a:r>
              <a:rPr lang="ar-SA" sz="2000" b="1" dirty="0" smtClean="0">
                <a:solidFill>
                  <a:schemeClr val="tx2"/>
                </a:solidFill>
                <a:latin typeface="Times New Roman" pitchFamily="18" charset="0"/>
                <a:ea typeface="Calibri" pitchFamily="34" charset="0"/>
                <a:cs typeface="Times New Roman" pitchFamily="18" charset="0"/>
              </a:rPr>
              <a:t>دولار</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31533</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a:t>
            </a:r>
            <a:endParaRPr kumimoji="0" lang="ar-SA" sz="20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4427984" y="464042"/>
            <a:ext cx="4479358" cy="743753"/>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رابعا :  نقص التكاليف التشغيلية </a:t>
            </a:r>
            <a:r>
              <a:rPr kumimoji="0" lang="en-US" sz="2000" b="1"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4%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u="none" strike="noStrike" cap="none" normalizeH="0" baseline="0" dirty="0" smtClean="0">
              <a:ln>
                <a:noFill/>
              </a:ln>
              <a:solidFill>
                <a:schemeClr val="tx2"/>
              </a:solidFill>
              <a:effectLst/>
              <a:latin typeface="Arial" pitchFamily="34" charset="0"/>
              <a:cs typeface="Arial" pitchFamily="34" charset="0"/>
            </a:endParaRPr>
          </a:p>
        </p:txBody>
      </p:sp>
      <p:sp>
        <p:nvSpPr>
          <p:cNvPr id="57346" name="Rectangle 2"/>
          <p:cNvSpPr>
            <a:spLocks noChangeArrowheads="1"/>
          </p:cNvSpPr>
          <p:nvPr/>
        </p:nvSpPr>
        <p:spPr bwMode="auto">
          <a:xfrm>
            <a:off x="1187624" y="1608182"/>
            <a:ext cx="766834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Char char="•"/>
              <a:tabLst/>
            </a:pPr>
            <a:r>
              <a:rPr lang="ar-SA" sz="2000" b="1" dirty="0" smtClean="0">
                <a:solidFill>
                  <a:schemeClr val="tx2"/>
                </a:solidFill>
                <a:latin typeface="Times New Roman" pitchFamily="18" charset="0"/>
                <a:ea typeface="Calibri" pitchFamily="34" charset="0"/>
                <a:cs typeface="Times New Roman" pitchFamily="18" charset="0"/>
              </a:rPr>
              <a:t>و كانت النتائج كالتالي : </a:t>
            </a:r>
          </a:p>
          <a:p>
            <a:pPr marL="0" marR="0" lvl="0" indent="0" defTabSz="914400" rtl="1" eaLnBrk="1" fontAlgn="base" latinLnBrk="0" hangingPunct="1">
              <a:lnSpc>
                <a:spcPct val="100000"/>
              </a:lnSpc>
              <a:spcBef>
                <a:spcPct val="0"/>
              </a:spcBef>
              <a:spcAft>
                <a:spcPct val="0"/>
              </a:spcAft>
              <a:buClrTx/>
              <a:buSzTx/>
              <a:buFontTx/>
              <a:buChar char="•"/>
              <a:tabLst/>
            </a:pPr>
            <a:endParaRPr kumimoji="0" lang="en-US"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defTabSz="914400" rtl="1" eaLnBrk="1" fontAlgn="base" latinLnBrk="0" hangingPunct="1">
              <a:lnSpc>
                <a:spcPct val="100000"/>
              </a:lnSpc>
              <a:spcBef>
                <a:spcPct val="0"/>
              </a:spcBef>
              <a:spcAft>
                <a:spcPct val="0"/>
              </a:spcAft>
              <a:buClrTx/>
              <a:buSzTx/>
              <a:buFontTx/>
              <a:buChar char="•"/>
              <a:tabLst/>
            </a:pPr>
            <a:r>
              <a:rPr kumimoji="0" lang="ar-JO"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استرداد رأس المال =  </a:t>
            </a: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التكاليف التأسيسية / صافي الربح للسنة الأولى </a:t>
            </a:r>
            <a:endParaRPr kumimoji="0" lang="en-US" sz="2000" b="1" u="none" strike="noStrike" cap="none" normalizeH="0" baseline="0" dirty="0" smtClean="0">
              <a:ln>
                <a:noFill/>
              </a:ln>
              <a:solidFill>
                <a:schemeClr val="tx2"/>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1005647</a:t>
            </a: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u="none" strike="noStrike" cap="none" normalizeH="0" baseline="0" dirty="0" smtClean="0">
                <a:ln>
                  <a:noFill/>
                </a:ln>
                <a:solidFill>
                  <a:schemeClr val="tx2"/>
                </a:solidFill>
                <a:effectLst/>
                <a:latin typeface="Calibri" pitchFamily="34" charset="0"/>
                <a:ea typeface="Times New Roman" pitchFamily="18" charset="0"/>
                <a:cs typeface="Arial" pitchFamily="34" charset="0"/>
              </a:rPr>
              <a:t>307460</a:t>
            </a: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  </a:t>
            </a:r>
            <a:r>
              <a:rPr kumimoji="0" lang="en-US"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2.9</a:t>
            </a: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سنة    تعتبر هذه المدة ليست مده طويلة لاسترداد رأس  المال وهي قيمة جيدة لإنشاء المشروع  </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2000" b="1" u="none" strike="noStrike" cap="none" normalizeH="0" baseline="0" dirty="0" smtClean="0">
              <a:ln>
                <a:noFill/>
              </a:ln>
              <a:solidFill>
                <a:schemeClr val="tx2"/>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JO"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حساب  معدل الداخلي للعائد </a:t>
            </a:r>
            <a:r>
              <a:rPr kumimoji="0" lang="en-US"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IRR) </a:t>
            </a: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باستخدام </a:t>
            </a:r>
            <a:r>
              <a:rPr kumimoji="0" lang="en-US"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Microsoft Office Excel</a:t>
            </a:r>
            <a:r>
              <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وكانت تساوي  </a:t>
            </a:r>
            <a:r>
              <a:rPr kumimoji="0" lang="en-US"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35 % </a:t>
            </a:r>
            <a:endPar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Char char="•"/>
              <a:tabLst/>
            </a:pPr>
            <a:endPar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eaLnBrk="0" fontAlgn="base" hangingPunct="0">
              <a:spcBef>
                <a:spcPct val="0"/>
              </a:spcBef>
              <a:spcAft>
                <a:spcPct val="0"/>
              </a:spcAft>
              <a:buFontTx/>
              <a:buChar char="•"/>
            </a:pPr>
            <a:r>
              <a:rPr lang="ar-SA" sz="2000" b="1" dirty="0" smtClean="0">
                <a:solidFill>
                  <a:schemeClr val="tx2"/>
                </a:solidFill>
              </a:rPr>
              <a:t>القيمة الحالية الصافية (</a:t>
            </a:r>
            <a:r>
              <a:rPr lang="en-US" sz="2000" b="1" dirty="0" smtClean="0">
                <a:solidFill>
                  <a:schemeClr val="tx2"/>
                </a:solidFill>
              </a:rPr>
              <a:t>NPV</a:t>
            </a:r>
            <a:r>
              <a:rPr lang="ar-SA" sz="2000" b="1" dirty="0" smtClean="0">
                <a:solidFill>
                  <a:schemeClr val="tx2"/>
                </a:solidFill>
              </a:rPr>
              <a:t>) باستخدام </a:t>
            </a:r>
            <a:r>
              <a:rPr lang="en-US" sz="2000" b="1" dirty="0" smtClean="0">
                <a:solidFill>
                  <a:schemeClr val="tx2"/>
                </a:solidFill>
              </a:rPr>
              <a:t>Microsoft Office Excel</a:t>
            </a:r>
            <a:r>
              <a:rPr lang="ar-SA" sz="2000" b="1" dirty="0" smtClean="0">
                <a:solidFill>
                  <a:schemeClr val="tx2"/>
                </a:solidFill>
              </a:rPr>
              <a:t> وكانت تساوي    </a:t>
            </a:r>
            <a:r>
              <a:rPr lang="en-US" sz="2000" b="1" dirty="0" smtClean="0">
                <a:solidFill>
                  <a:schemeClr val="tx2"/>
                </a:solidFill>
              </a:rPr>
              <a:t>593194</a:t>
            </a:r>
            <a:r>
              <a:rPr lang="ar-SA" sz="2000" b="1" dirty="0" smtClean="0">
                <a:solidFill>
                  <a:schemeClr val="tx2"/>
                </a:solidFill>
              </a:rPr>
              <a:t>  دولار</a:t>
            </a:r>
            <a:endParaRPr lang="en-US" sz="2000" b="1" dirty="0" smtClean="0">
              <a:solidFill>
                <a:schemeClr val="tx2"/>
              </a:solidFill>
            </a:endParaRPr>
          </a:p>
          <a:p>
            <a:pPr marL="0" marR="0" lvl="0" indent="0" defTabSz="914400" rtl="1" eaLnBrk="0" fontAlgn="base" latinLnBrk="0" hangingPunct="0">
              <a:lnSpc>
                <a:spcPct val="100000"/>
              </a:lnSpc>
              <a:spcBef>
                <a:spcPct val="0"/>
              </a:spcBef>
              <a:spcAft>
                <a:spcPct val="0"/>
              </a:spcAft>
              <a:buClrTx/>
              <a:buSzTx/>
              <a:buFontTx/>
              <a:buChar char="•"/>
              <a:tabLst/>
            </a:pPr>
            <a:endParaRPr kumimoji="0" lang="ar-SA" sz="2000" b="1"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250706"/>
          </a:xfrm>
        </p:spPr>
        <p:txBody>
          <a:bodyPr>
            <a:normAutofit fontScale="90000"/>
          </a:bodyPr>
          <a:lstStyle/>
          <a:p>
            <a:pPr algn="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b="1" dirty="0" smtClean="0"/>
              <a:t/>
            </a:r>
            <a:br>
              <a:rPr lang="ar-SA" sz="2400" b="1"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ar-SA" sz="2400" dirty="0" smtClean="0"/>
              <a:t/>
            </a:r>
            <a:br>
              <a:rPr lang="ar-SA" sz="2400" dirty="0" smtClean="0"/>
            </a:br>
            <a:r>
              <a:rPr lang="en-US" sz="2400" dirty="0" smtClean="0"/>
              <a:t/>
            </a:r>
            <a:br>
              <a:rPr lang="en-US" sz="2400" dirty="0" smtClean="0"/>
            </a:br>
            <a:r>
              <a:rPr lang="ar-SA" sz="2400" b="1" dirty="0" smtClean="0"/>
              <a:t>مكعبات الأعلاف </a:t>
            </a:r>
            <a:r>
              <a:rPr lang="ar-SA" sz="2400" dirty="0" smtClean="0"/>
              <a:t/>
            </a:r>
            <a:br>
              <a:rPr lang="ar-SA" sz="2400" dirty="0" smtClean="0"/>
            </a:br>
            <a:r>
              <a:rPr lang="ar-SA" sz="2400" dirty="0" smtClean="0"/>
              <a:t> هي عبارة عن خلطات من بعض المخلفات الزراعية و بعض مخلفات التصنيع الزراعي مع بعض المواد المضافة يستخدم فيها القش وملاحق أخرى مثل الدبس والمعادن والأملاح </a:t>
            </a:r>
            <a:r>
              <a:rPr lang="en-US" sz="2400" dirty="0" smtClean="0"/>
              <a:t>  </a:t>
            </a:r>
            <a:r>
              <a:rPr lang="ar-SA" sz="2400" dirty="0" smtClean="0"/>
              <a:t>تصنع وفق نسب مختلفة و تستخدم في تغذية المجترات كمتممات علفية.  </a:t>
            </a:r>
            <a:br>
              <a:rPr lang="ar-SA" sz="2400" dirty="0" smtClean="0"/>
            </a:br>
            <a:r>
              <a:rPr lang="ar-SA" sz="2400" b="1" dirty="0" smtClean="0"/>
              <a:t> من ميزاتها </a:t>
            </a:r>
            <a:r>
              <a:rPr lang="ar-SA" sz="2400" dirty="0" smtClean="0"/>
              <a:t/>
            </a:r>
            <a:br>
              <a:rPr lang="ar-SA" sz="2400" dirty="0" smtClean="0"/>
            </a:br>
            <a:r>
              <a:rPr lang="en-US" sz="2400" dirty="0" smtClean="0"/>
              <a:t>.1</a:t>
            </a:r>
            <a:r>
              <a:rPr lang="ar-SA" sz="2400" dirty="0" smtClean="0"/>
              <a:t> إمكانية التخزين بكميات كبيرة وفي مساحة اقل على مدى فترة طويلة من الزمن </a:t>
            </a:r>
            <a:br>
              <a:rPr lang="ar-SA" sz="2400" dirty="0" smtClean="0"/>
            </a:br>
            <a:r>
              <a:rPr lang="en-US" sz="2400" dirty="0" smtClean="0"/>
              <a:t>.2</a:t>
            </a:r>
            <a:r>
              <a:rPr lang="ar-SA" sz="2400" dirty="0" smtClean="0"/>
              <a:t> سهولة النقل            </a:t>
            </a:r>
            <a:br>
              <a:rPr lang="ar-SA" sz="2400" dirty="0" smtClean="0"/>
            </a:br>
            <a:r>
              <a:rPr lang="en-US" sz="2400" dirty="0" smtClean="0"/>
              <a:t>.3</a:t>
            </a:r>
            <a:r>
              <a:rPr lang="ar-SA" sz="2400" dirty="0" smtClean="0"/>
              <a:t>سهولة التحضير </a:t>
            </a:r>
            <a:br>
              <a:rPr lang="ar-SA" sz="2400" dirty="0" smtClean="0"/>
            </a:br>
            <a:r>
              <a:rPr lang="en-US" sz="2400" dirty="0" smtClean="0"/>
              <a:t>4</a:t>
            </a:r>
            <a:r>
              <a:rPr lang="ar-SA" sz="2400" dirty="0" smtClean="0"/>
              <a:t>. الاستهلاك بكمية بطيئة و محدودة</a:t>
            </a:r>
            <a:br>
              <a:rPr lang="ar-SA" sz="2400" dirty="0" smtClean="0"/>
            </a:br>
            <a:r>
              <a:rPr lang="en-US" sz="2400" dirty="0" smtClean="0"/>
              <a:t>.5</a:t>
            </a:r>
            <a:r>
              <a:rPr lang="ar-SA" sz="2400" dirty="0" smtClean="0"/>
              <a:t> متوازنة وكافية لسد الاحتياجات الغذائية للمجترات</a:t>
            </a:r>
            <a:br>
              <a:rPr lang="ar-SA" sz="2400" dirty="0" smtClean="0"/>
            </a:br>
            <a:r>
              <a:rPr lang="en-US" sz="2400" dirty="0" smtClean="0"/>
              <a:t>.6</a:t>
            </a:r>
            <a:r>
              <a:rPr lang="ar-SA" sz="2400" dirty="0" smtClean="0"/>
              <a:t> ذات طعم مستساغ من قبل الحيوان </a:t>
            </a:r>
            <a:br>
              <a:rPr lang="ar-SA" sz="2400" dirty="0" smtClean="0"/>
            </a:br>
            <a:r>
              <a:rPr lang="en-US" sz="2400" dirty="0" smtClean="0"/>
              <a:t>7</a:t>
            </a:r>
            <a:r>
              <a:rPr lang="ar-SA" sz="2400" dirty="0" smtClean="0"/>
              <a:t>.صحية وسهلة الهضم </a:t>
            </a:r>
            <a:br>
              <a:rPr lang="ar-SA" sz="2400" dirty="0" smtClean="0"/>
            </a:br>
            <a:r>
              <a:rPr lang="en-US" sz="2400" dirty="0" smtClean="0"/>
              <a:t>.8</a:t>
            </a:r>
            <a:r>
              <a:rPr lang="ar-SA" sz="2400" dirty="0" smtClean="0"/>
              <a:t> اقتصادية </a:t>
            </a:r>
            <a:r>
              <a:rPr lang="en-US" sz="2400" dirty="0" smtClean="0"/>
              <a:t/>
            </a:r>
            <a:br>
              <a:rPr lang="en-US" sz="2400" dirty="0" smtClean="0"/>
            </a:br>
            <a:r>
              <a:rPr lang="ar-SA" sz="2400" dirty="0" smtClean="0"/>
              <a:t/>
            </a:r>
            <a:br>
              <a:rPr lang="ar-SA" sz="2400" dirty="0" smtClean="0"/>
            </a:br>
            <a:endParaRPr lang="ar-SA" sz="2400" dirty="0"/>
          </a:p>
        </p:txBody>
      </p:sp>
      <p:pic>
        <p:nvPicPr>
          <p:cNvPr id="12289" name="Picture 1" descr="C:\Users\design-tec\Desktop\مكعبات الاعلاف\Urea_Molasse_Multinutrient_Block__UMMB_.jpg"/>
          <p:cNvPicPr>
            <a:picLocks noChangeAspect="1" noChangeArrowheads="1"/>
          </p:cNvPicPr>
          <p:nvPr/>
        </p:nvPicPr>
        <p:blipFill>
          <a:blip r:embed="rId2" cstate="print"/>
          <a:srcRect/>
          <a:stretch>
            <a:fillRect/>
          </a:stretch>
        </p:blipFill>
        <p:spPr bwMode="auto">
          <a:xfrm>
            <a:off x="395536" y="3852886"/>
            <a:ext cx="2736304" cy="2247306"/>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1115616" y="1554244"/>
            <a:ext cx="7775848" cy="3821519"/>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rPr>
              <a:t> </a:t>
            </a:r>
            <a:endParaRPr kumimoji="0" lang="en-US" sz="2000" b="1" i="0" u="none" strike="noStrike" cap="none" normalizeH="0" baseline="0" dirty="0" smtClean="0">
              <a:ln>
                <a:noFill/>
              </a:ln>
              <a:solidFill>
                <a:schemeClr val="tx2"/>
              </a:solidFill>
              <a:effectLst/>
              <a:latin typeface="Cambria"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من خلال الدراسة المالية للمشروع تم التوصل إلى:</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أن المشروع ناجح ومربح واسترداد رأس المال للمشروع يحتاج فترة   </a:t>
            </a:r>
            <a:r>
              <a:rPr kumimoji="0" lang="en-US"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4.1</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سنة. </a:t>
            </a: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endPar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يجب  مراقبة تكلفة  المواد  الخام  والتكاليف الأخرى وتحديث أسعار البيع  بناءا على ذلك .  </a:t>
            </a: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حساسية</a:t>
            </a:r>
            <a:r>
              <a:rPr kumimoji="0" lang="ar-SA" sz="2000" b="1" i="0" u="none" strike="noStrike" cap="none" normalizeH="0" dirty="0" smtClean="0">
                <a:ln>
                  <a:noFill/>
                </a:ln>
                <a:solidFill>
                  <a:schemeClr val="tx2"/>
                </a:solidFill>
                <a:effectLst/>
                <a:latin typeface="Times New Roman" pitchFamily="18" charset="0"/>
                <a:ea typeface="Calibri" pitchFamily="34" charset="0"/>
                <a:cs typeface="Times New Roman" pitchFamily="18" charset="0"/>
              </a:rPr>
              <a:t> المشروع </a:t>
            </a: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قليلة بالنسبة لدرجة الجدوى الأساسية  وتأثره بالتغيرات المفروضة تأثرات قليلة وبالرغم منها يبقى مشروع مربح </a:t>
            </a: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الحاجة إلى دعاية و وإعلان قوي للمشروع لأنه منتج جديد ويحتاج للترويج  من خلال  مندوبي مبيعات و جهاز تسويق قوي </a:t>
            </a:r>
            <a:endParaRPr kumimoji="0" lang="ar-SA" sz="2000" b="1" i="0" u="none" strike="noStrike" cap="none" normalizeH="0" baseline="0" dirty="0" smtClean="0">
              <a:ln>
                <a:noFill/>
              </a:ln>
              <a:solidFill>
                <a:schemeClr val="tx2"/>
              </a:solidFill>
              <a:effectLst/>
              <a:latin typeface="Arial" pitchFamily="34" charset="0"/>
              <a:cs typeface="Arial" pitchFamily="34" charset="0"/>
            </a:endParaRPr>
          </a:p>
        </p:txBody>
      </p:sp>
      <p:sp>
        <p:nvSpPr>
          <p:cNvPr id="7" name="TextBox 6"/>
          <p:cNvSpPr txBox="1"/>
          <p:nvPr/>
        </p:nvSpPr>
        <p:spPr>
          <a:xfrm>
            <a:off x="5292080" y="404664"/>
            <a:ext cx="3107731" cy="461665"/>
          </a:xfrm>
          <a:prstGeom prst="rect">
            <a:avLst/>
          </a:prstGeom>
          <a:noFill/>
        </p:spPr>
        <p:txBody>
          <a:bodyPr wrap="square" rtlCol="1">
            <a:spAutoFit/>
          </a:bodyPr>
          <a:lstStyle/>
          <a:p>
            <a:r>
              <a:rPr lang="ar-SA" sz="2400" b="1" dirty="0" smtClean="0">
                <a:solidFill>
                  <a:schemeClr val="tx2"/>
                </a:solidFill>
              </a:rPr>
              <a:t>النتائج والتوصيات : </a:t>
            </a:r>
            <a:endParaRPr lang="ar-SA" sz="2400" b="1" dirty="0">
              <a:solidFill>
                <a:schemeClr val="tx2"/>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260648"/>
            <a:ext cx="6017096" cy="1152128"/>
          </a:xfrm>
        </p:spPr>
        <p:txBody>
          <a:bodyPr>
            <a:normAutofit/>
            <a:scene3d>
              <a:camera prst="perspectiveAbove"/>
              <a:lightRig rig="threePt" dir="t"/>
            </a:scene3d>
          </a:bodyPr>
          <a:lstStyle/>
          <a:p>
            <a:pPr algn="ctr"/>
            <a:r>
              <a:rPr lang="ar-SA" sz="5400" b="1" dirty="0" smtClean="0">
                <a:latin typeface="Andalus" pitchFamily="18" charset="-78"/>
                <a:cs typeface="Andalus" pitchFamily="18" charset="-78"/>
              </a:rPr>
              <a:t>شكرا لاستماعكم </a:t>
            </a:r>
            <a:endParaRPr lang="ar-SA" sz="5400" b="1" dirty="0">
              <a:latin typeface="Andalus" pitchFamily="18" charset="-78"/>
              <a:cs typeface="Andalus" pitchFamily="18" charset="-78"/>
            </a:endParaRPr>
          </a:p>
        </p:txBody>
      </p:sp>
      <p:pic>
        <p:nvPicPr>
          <p:cNvPr id="4" name="Content Placeholder 3" descr="graduation_world_md_wm.jpg"/>
          <p:cNvPicPr>
            <a:picLocks noGrp="1" noChangeAspect="1"/>
          </p:cNvPicPr>
          <p:nvPr>
            <p:ph sz="quarter" idx="1"/>
          </p:nvPr>
        </p:nvPicPr>
        <p:blipFill>
          <a:blip r:embed="rId2" cstate="print"/>
          <a:stretch>
            <a:fillRect/>
          </a:stretch>
        </p:blipFill>
        <p:spPr>
          <a:xfrm>
            <a:off x="1115616" y="1340768"/>
            <a:ext cx="6768752" cy="4984204"/>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raduation-17.gif"/>
          <p:cNvPicPr>
            <a:picLocks noGrp="1" noChangeAspect="1"/>
          </p:cNvPicPr>
          <p:nvPr>
            <p:ph sz="quarter" idx="1"/>
          </p:nvPr>
        </p:nvPicPr>
        <p:blipFill>
          <a:blip r:embed="rId2" cstate="print"/>
          <a:stretch>
            <a:fillRect/>
          </a:stretch>
        </p:blipFill>
        <p:spPr>
          <a:xfrm>
            <a:off x="1" y="0"/>
            <a:ext cx="8820472" cy="717134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332656"/>
            <a:ext cx="6089104" cy="1143000"/>
          </a:xfrm>
        </p:spPr>
        <p:txBody>
          <a:bodyPr/>
          <a:lstStyle/>
          <a:p>
            <a:pPr algn="ctr"/>
            <a:r>
              <a:rPr lang="ar-SA" dirty="0" smtClean="0"/>
              <a:t>الدراسة السوقية </a:t>
            </a:r>
            <a:endParaRPr lang="ar-SA" dirty="0"/>
          </a:p>
        </p:txBody>
      </p:sp>
      <p:pic>
        <p:nvPicPr>
          <p:cNvPr id="4" name="Picture 3" descr="large_1238053442.jpg"/>
          <p:cNvPicPr/>
          <p:nvPr/>
        </p:nvPicPr>
        <p:blipFill>
          <a:blip r:embed="rId2" cstate="print"/>
          <a:stretch>
            <a:fillRect/>
          </a:stretch>
        </p:blipFill>
        <p:spPr>
          <a:xfrm>
            <a:off x="1979712" y="1772816"/>
            <a:ext cx="5040561" cy="367240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23728" y="620688"/>
            <a:ext cx="6120680" cy="1872208"/>
          </a:xfrm>
        </p:spPr>
        <p:txBody>
          <a:bodyPr>
            <a:normAutofit fontScale="90000"/>
          </a:bodyPr>
          <a:lstStyle/>
          <a:p>
            <a:pPr algn="r"/>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800" dirty="0" smtClean="0"/>
              <a:t/>
            </a:r>
            <a:br>
              <a:rPr lang="ar-SA" sz="2800" dirty="0" smtClean="0"/>
            </a:br>
            <a:r>
              <a:rPr lang="ar-SA" sz="2400" b="0" dirty="0" smtClean="0"/>
              <a:t>تقسم إلى:</a:t>
            </a:r>
            <a:br>
              <a:rPr lang="ar-SA" sz="2400" b="0" dirty="0" smtClean="0"/>
            </a:br>
            <a:r>
              <a:rPr lang="en-US" sz="2400" b="0" dirty="0" smtClean="0"/>
              <a:t>.1</a:t>
            </a:r>
            <a:r>
              <a:rPr lang="ar-SA" sz="2400" b="0" dirty="0" smtClean="0"/>
              <a:t> دراسة السوق </a:t>
            </a:r>
            <a:br>
              <a:rPr lang="ar-SA" sz="2400" b="0" dirty="0" smtClean="0"/>
            </a:br>
            <a:r>
              <a:rPr lang="en-US" sz="2400" b="0" dirty="0" smtClean="0"/>
              <a:t>.2</a:t>
            </a:r>
            <a:r>
              <a:rPr lang="ar-SA" sz="2400" b="0" dirty="0" smtClean="0"/>
              <a:t>دراسة الطلب </a:t>
            </a:r>
            <a:br>
              <a:rPr lang="ar-SA" sz="2400" b="0" dirty="0" smtClean="0"/>
            </a:br>
            <a:r>
              <a:rPr lang="en-US" sz="2400" b="0" dirty="0" smtClean="0"/>
              <a:t>.3</a:t>
            </a:r>
            <a:r>
              <a:rPr lang="ar-SA" sz="2400" b="0" dirty="0" smtClean="0"/>
              <a:t> دراسة المنافسين </a:t>
            </a:r>
            <a:br>
              <a:rPr lang="ar-SA" sz="2400" b="0" dirty="0" smtClean="0"/>
            </a:br>
            <a:endParaRPr lang="ar-SA" sz="2800" b="0" dirty="0"/>
          </a:p>
        </p:txBody>
      </p:sp>
      <p:sp>
        <p:nvSpPr>
          <p:cNvPr id="3" name="Subtitle 2"/>
          <p:cNvSpPr>
            <a:spLocks noGrp="1"/>
          </p:cNvSpPr>
          <p:nvPr>
            <p:ph type="subTitle" idx="1"/>
          </p:nvPr>
        </p:nvSpPr>
        <p:spPr>
          <a:xfrm>
            <a:off x="3059832" y="2348880"/>
            <a:ext cx="5598368" cy="1440160"/>
          </a:xfrm>
        </p:spPr>
        <p:txBody>
          <a:bodyPr/>
          <a:lstStyle/>
          <a:p>
            <a:pPr algn="r"/>
            <a:r>
              <a:rPr lang="ar-SA" sz="2400" u="sng" dirty="0" smtClean="0"/>
              <a:t>أولا دراسة السوق</a:t>
            </a:r>
          </a:p>
          <a:p>
            <a:pPr algn="r">
              <a:buFont typeface="Wingdings" pitchFamily="2" charset="2"/>
              <a:buChar char="Ø"/>
            </a:pPr>
            <a:r>
              <a:rPr lang="ar-SA" u="sng" dirty="0" smtClean="0"/>
              <a:t> </a:t>
            </a:r>
            <a:r>
              <a:rPr lang="ar-SA" sz="2000" u="sng" dirty="0" smtClean="0"/>
              <a:t>دراسة حجم السوق</a:t>
            </a:r>
          </a:p>
          <a:p>
            <a:pPr algn="r"/>
            <a:r>
              <a:rPr lang="ar-SA" sz="2000" dirty="0" smtClean="0"/>
              <a:t>وحجم السوق هنا هو أعداد المواشي في السوق المستهدف </a:t>
            </a:r>
          </a:p>
          <a:p>
            <a:pPr algn="r"/>
            <a:endParaRPr lang="ar-SA" sz="2000" b="0" u="sng" dirty="0" smtClean="0"/>
          </a:p>
        </p:txBody>
      </p:sp>
      <p:pic>
        <p:nvPicPr>
          <p:cNvPr id="1026" name="Picture 2"/>
          <p:cNvPicPr>
            <a:picLocks noChangeAspect="1" noChangeArrowheads="1"/>
          </p:cNvPicPr>
          <p:nvPr/>
        </p:nvPicPr>
        <p:blipFill>
          <a:blip r:embed="rId2" cstate="print"/>
          <a:srcRect/>
          <a:stretch>
            <a:fillRect/>
          </a:stretch>
        </p:blipFill>
        <p:spPr bwMode="auto">
          <a:xfrm>
            <a:off x="5724128" y="3861048"/>
            <a:ext cx="3024336" cy="216024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755576" y="3573016"/>
            <a:ext cx="4320480" cy="3035958"/>
          </a:xfrm>
          <a:prstGeom prst="rect">
            <a:avLst/>
          </a:prstGeom>
          <a:noFill/>
          <a:ln w="9525">
            <a:noFill/>
            <a:miter lim="800000"/>
            <a:headEnd/>
            <a:tailEnd/>
          </a:ln>
          <a:effectLst/>
        </p:spPr>
      </p:pic>
      <p:sp>
        <p:nvSpPr>
          <p:cNvPr id="6" name="TextBox 5"/>
          <p:cNvSpPr txBox="1"/>
          <p:nvPr/>
        </p:nvSpPr>
        <p:spPr>
          <a:xfrm>
            <a:off x="4067944" y="476672"/>
            <a:ext cx="1800200" cy="400110"/>
          </a:xfrm>
          <a:prstGeom prst="rect">
            <a:avLst/>
          </a:prstGeom>
          <a:noFill/>
        </p:spPr>
        <p:txBody>
          <a:bodyPr wrap="square" rtlCol="1">
            <a:spAutoFit/>
          </a:bodyPr>
          <a:lstStyle/>
          <a:p>
            <a:pPr algn="ctr"/>
            <a:r>
              <a:rPr lang="ar-SA" sz="2000" b="1" dirty="0" smtClean="0">
                <a:solidFill>
                  <a:schemeClr val="tx2"/>
                </a:solidFill>
              </a:rPr>
              <a:t>الدراسة السوقية </a:t>
            </a:r>
            <a:endParaRPr lang="ar-SA" sz="2000" b="1" dirty="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052736"/>
            <a:ext cx="6172200" cy="3960440"/>
          </a:xfrm>
        </p:spPr>
        <p:txBody>
          <a:bodyPr>
            <a:noAutofit/>
          </a:bodyPr>
          <a:lstStyle/>
          <a:p>
            <a:pPr algn="r">
              <a:buFont typeface="Wingdings" pitchFamily="2" charset="2"/>
              <a:buChar char="Ø"/>
            </a:pPr>
            <a:r>
              <a:rPr lang="ar-SA" sz="2000" b="0" u="sng" dirty="0" smtClean="0"/>
              <a:t>دراسة الطلب الكلي للاعلاف</a:t>
            </a:r>
            <a:r>
              <a:rPr lang="ar-SA" sz="2000" b="0" dirty="0" smtClean="0"/>
              <a:t/>
            </a:r>
            <a:br>
              <a:rPr lang="ar-SA" sz="2000" b="0" dirty="0" smtClean="0"/>
            </a:br>
            <a:r>
              <a:rPr lang="ar-SA" sz="2000" b="0" dirty="0" smtClean="0"/>
              <a:t>حجم الاستهلاك الكلي للاعلاف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t>
            </a:r>
            <a:br>
              <a:rPr lang="ar-SA" sz="2000" b="0" dirty="0" smtClean="0"/>
            </a:br>
            <a:r>
              <a:rPr lang="ar-SA" sz="2000" b="0" dirty="0" smtClean="0"/>
              <a:t> </a:t>
            </a:r>
            <a:endParaRPr lang="ar-SA" sz="2000" b="0" dirty="0"/>
          </a:p>
        </p:txBody>
      </p:sp>
      <p:sp>
        <p:nvSpPr>
          <p:cNvPr id="3" name="Subtitle 2"/>
          <p:cNvSpPr>
            <a:spLocks noGrp="1"/>
          </p:cNvSpPr>
          <p:nvPr>
            <p:ph type="subTitle" idx="1"/>
          </p:nvPr>
        </p:nvSpPr>
        <p:spPr>
          <a:xfrm>
            <a:off x="2286000" y="4437112"/>
            <a:ext cx="6172200" cy="1937810"/>
          </a:xfrm>
        </p:spPr>
        <p:txBody>
          <a:bodyPr>
            <a:normAutofit lnSpcReduction="10000"/>
          </a:bodyPr>
          <a:lstStyle/>
          <a:p>
            <a:pPr algn="r">
              <a:buFont typeface="Wingdings" pitchFamily="2" charset="2"/>
              <a:buChar char="Ø"/>
            </a:pPr>
            <a:r>
              <a:rPr lang="ar-SA" b="0" u="sng" dirty="0" smtClean="0"/>
              <a:t> </a:t>
            </a:r>
            <a:r>
              <a:rPr lang="ar-SA" sz="2000" u="sng" dirty="0" smtClean="0"/>
              <a:t>المنتجات المشابهة والبديلة  </a:t>
            </a:r>
          </a:p>
          <a:p>
            <a:pPr algn="r"/>
            <a:r>
              <a:rPr lang="ar-JO" sz="2000" dirty="0" smtClean="0"/>
              <a:t>لا يوجد منتج مشابه لان منتجنا منت</a:t>
            </a:r>
            <a:r>
              <a:rPr lang="ar-SA" sz="2000" dirty="0" smtClean="0"/>
              <a:t>ج</a:t>
            </a:r>
            <a:r>
              <a:rPr lang="ar-JO" sz="2000" dirty="0" smtClean="0"/>
              <a:t> جديد في السوق الفلسطيني , لكن يوجد منتجات أخرى  أساسية هي الأعلاف والشعير , الذرة والقمح , صويا , قش , علف مالئ . حيث تعتبر مكعبات الأعلاف مكمل لهذه المنتجات جميعها , ويمكن أن يكون بديل عنها حيث أن  الإنتاج محلي  من الأعلاف يعادل  </a:t>
            </a:r>
            <a:r>
              <a:rPr lang="en-US" sz="2000" dirty="0" smtClean="0"/>
              <a:t>231000</a:t>
            </a:r>
            <a:r>
              <a:rPr lang="ar-JO" sz="2000" dirty="0" smtClean="0"/>
              <a:t> طن من مختلف أنواع الأعلاف </a:t>
            </a:r>
            <a:r>
              <a:rPr lang="ar-JO" dirty="0" smtClean="0"/>
              <a:t>.</a:t>
            </a:r>
            <a:endParaRPr lang="en-US" dirty="0" smtClean="0"/>
          </a:p>
          <a:p>
            <a:pPr algn="r"/>
            <a:endParaRPr lang="ar-SA" b="0" dirty="0"/>
          </a:p>
        </p:txBody>
      </p:sp>
      <p:pic>
        <p:nvPicPr>
          <p:cNvPr id="2050" name="Picture 2"/>
          <p:cNvPicPr>
            <a:picLocks noChangeAspect="1" noChangeArrowheads="1"/>
          </p:cNvPicPr>
          <p:nvPr/>
        </p:nvPicPr>
        <p:blipFill>
          <a:blip r:embed="rId2" cstate="print"/>
          <a:srcRect/>
          <a:stretch>
            <a:fillRect/>
          </a:stretch>
        </p:blipFill>
        <p:spPr bwMode="auto">
          <a:xfrm>
            <a:off x="6074877" y="1412776"/>
            <a:ext cx="2601579" cy="244827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1547665" y="1124744"/>
            <a:ext cx="4320480" cy="28216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744" y="2708920"/>
            <a:ext cx="6172200" cy="3888432"/>
          </a:xfrm>
        </p:spPr>
        <p:txBody>
          <a:bodyPr>
            <a:normAutofit fontScale="90000"/>
          </a:bodyPr>
          <a:lstStyle/>
          <a:p>
            <a:pPr algn="r"/>
            <a:r>
              <a:rPr lang="ar-SA" sz="2200" b="0" dirty="0" smtClean="0"/>
              <a:t/>
            </a:r>
            <a:br>
              <a:rPr lang="ar-SA" sz="22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b="0" dirty="0" smtClean="0"/>
              <a:t/>
            </a:r>
            <a:br>
              <a:rPr lang="ar-SA" sz="2000" b="0" dirty="0" smtClean="0"/>
            </a:br>
            <a:r>
              <a:rPr lang="ar-SA" sz="2000" dirty="0" smtClean="0"/>
              <a:t/>
            </a:r>
            <a:br>
              <a:rPr lang="ar-SA" sz="2000" dirty="0" smtClean="0"/>
            </a:br>
            <a:r>
              <a:rPr lang="ar-SA" sz="2400" u="sng" dirty="0" smtClean="0"/>
              <a:t>ثانيا دراسة الطلب</a:t>
            </a:r>
            <a:r>
              <a:rPr lang="ar-SA" sz="2000" dirty="0" smtClean="0"/>
              <a:t/>
            </a:r>
            <a:br>
              <a:rPr lang="ar-SA" sz="2000" dirty="0" smtClean="0"/>
            </a:br>
            <a:r>
              <a:rPr lang="en-US" sz="1800" dirty="0" smtClean="0"/>
              <a:t>.1</a:t>
            </a:r>
            <a:r>
              <a:rPr lang="ar-SA" sz="2000" dirty="0" smtClean="0"/>
              <a:t>وصف السلعة                   </a:t>
            </a:r>
            <a:r>
              <a:rPr lang="en-US" sz="2000" dirty="0" smtClean="0"/>
              <a:t>.2</a:t>
            </a:r>
            <a:r>
              <a:rPr lang="ar-SA" sz="2000" dirty="0" smtClean="0"/>
              <a:t>التحليل حسب الشرائح           </a:t>
            </a:r>
            <a:br>
              <a:rPr lang="ar-SA" sz="2000" dirty="0" smtClean="0"/>
            </a:br>
            <a:r>
              <a:rPr lang="en-US" sz="2000" dirty="0" smtClean="0"/>
              <a:t>.3</a:t>
            </a:r>
            <a:r>
              <a:rPr lang="ar-SA" sz="2000" dirty="0" smtClean="0"/>
              <a:t>الاستقصاءات الميدانية        </a:t>
            </a:r>
            <a:r>
              <a:rPr lang="en-US" sz="2000" dirty="0" smtClean="0"/>
              <a:t>.4</a:t>
            </a:r>
            <a:r>
              <a:rPr lang="ar-SA" sz="2000" dirty="0" smtClean="0"/>
              <a:t> تحديد حجم الطلب الحالي </a:t>
            </a:r>
            <a:br>
              <a:rPr lang="ar-SA" sz="2000" dirty="0" smtClean="0"/>
            </a:br>
            <a:r>
              <a:rPr lang="ar-SA" sz="2000" dirty="0" smtClean="0"/>
              <a:t/>
            </a:r>
            <a:br>
              <a:rPr lang="ar-SA" sz="2000" dirty="0" smtClean="0"/>
            </a:br>
            <a:r>
              <a:rPr lang="ar-SA" sz="2000" dirty="0" smtClean="0"/>
              <a:t/>
            </a:r>
            <a:br>
              <a:rPr lang="ar-SA" sz="2000" dirty="0" smtClean="0"/>
            </a:br>
            <a:r>
              <a:rPr lang="ar-SA" sz="2400" u="sng" dirty="0" smtClean="0"/>
              <a:t>ثالثا دراسة المنافسين والوضع التنافسي </a:t>
            </a:r>
            <a:br>
              <a:rPr lang="ar-SA" sz="2400" u="sng" dirty="0" smtClean="0"/>
            </a:br>
            <a:r>
              <a:rPr lang="ar-SA" sz="2000" dirty="0" smtClean="0"/>
              <a:t> حقيقة لا توجد منافسة متعلقة بهذا المنتج كونه لا يصنع في الجانب الإسرائيلي  مقارنة بالمنتجات التقليدية من الأعلاف. و بذلك يمكن أن يكون السوق المحلي مفتوحا لاستيعاب المنتج بما يفي احتياجات المجترات . </a:t>
            </a:r>
            <a:br>
              <a:rPr lang="ar-SA" sz="2000" dirty="0" smtClean="0"/>
            </a:br>
            <a:r>
              <a:rPr lang="ar-SA" sz="2000" dirty="0" smtClean="0"/>
              <a:t/>
            </a:r>
            <a:br>
              <a:rPr lang="ar-SA" sz="2000" dirty="0" smtClean="0"/>
            </a:br>
            <a:r>
              <a:rPr lang="ar-SA" sz="2000" dirty="0" smtClean="0"/>
              <a:t/>
            </a:r>
            <a:br>
              <a:rPr lang="ar-SA" sz="2000" dirty="0" smtClean="0"/>
            </a:br>
            <a:r>
              <a:rPr lang="ar-SA" sz="2000" dirty="0" smtClean="0"/>
              <a:t/>
            </a:r>
            <a:br>
              <a:rPr lang="ar-SA" sz="2000" dirty="0" smtClean="0"/>
            </a:br>
            <a:r>
              <a:rPr lang="ar-SA" sz="2000" b="0" dirty="0" smtClean="0"/>
              <a:t/>
            </a:r>
            <a:br>
              <a:rPr lang="ar-SA" sz="2000" b="0" dirty="0" smtClean="0"/>
            </a:br>
            <a:r>
              <a:rPr lang="ar-SA" sz="2000" u="sng" dirty="0" smtClean="0"/>
              <a:t/>
            </a:r>
            <a:br>
              <a:rPr lang="ar-SA" sz="2000" u="sng" dirty="0" smtClean="0"/>
            </a:br>
            <a:endParaRPr lang="ar-SA" sz="2000" u="sng" dirty="0"/>
          </a:p>
        </p:txBody>
      </p:sp>
      <p:sp>
        <p:nvSpPr>
          <p:cNvPr id="3" name="TextBox 2"/>
          <p:cNvSpPr txBox="1"/>
          <p:nvPr/>
        </p:nvSpPr>
        <p:spPr>
          <a:xfrm>
            <a:off x="2987824" y="476672"/>
            <a:ext cx="4320480" cy="1692771"/>
          </a:xfrm>
          <a:prstGeom prst="rect">
            <a:avLst/>
          </a:prstGeom>
          <a:noFill/>
        </p:spPr>
        <p:txBody>
          <a:bodyPr wrap="square" rtlCol="1">
            <a:spAutoFit/>
          </a:bodyPr>
          <a:lstStyle/>
          <a:p>
            <a:pPr>
              <a:buFont typeface="Wingdings" pitchFamily="2" charset="2"/>
              <a:buChar char="ü"/>
            </a:pPr>
            <a:r>
              <a:rPr lang="ar-SA" sz="2400" b="1" cap="small" dirty="0" smtClean="0">
                <a:solidFill>
                  <a:srgbClr val="1F497D"/>
                </a:solidFill>
                <a:ea typeface="+mj-ea"/>
              </a:rPr>
              <a:t> </a:t>
            </a:r>
            <a:r>
              <a:rPr lang="ar-SA" sz="2000" b="1" cap="small" dirty="0" smtClean="0">
                <a:solidFill>
                  <a:srgbClr val="1F497D"/>
                </a:solidFill>
                <a:ea typeface="+mj-ea"/>
              </a:rPr>
              <a:t>هيكل السوق وحدوده الجغرافية :</a:t>
            </a:r>
          </a:p>
          <a:p>
            <a:r>
              <a:rPr lang="ar-SA" sz="2000" b="1" cap="small" dirty="0" smtClean="0">
                <a:solidFill>
                  <a:srgbClr val="1F497D"/>
                </a:solidFill>
                <a:ea typeface="+mj-ea"/>
              </a:rPr>
              <a:t/>
            </a:r>
            <a:br>
              <a:rPr lang="ar-SA" sz="2000" b="1" cap="small" dirty="0" smtClean="0">
                <a:solidFill>
                  <a:srgbClr val="1F497D"/>
                </a:solidFill>
                <a:ea typeface="+mj-ea"/>
              </a:rPr>
            </a:br>
            <a:r>
              <a:rPr lang="ar-SA" sz="2000" b="1" cap="small" dirty="0" smtClean="0">
                <a:solidFill>
                  <a:srgbClr val="1F497D"/>
                </a:solidFill>
                <a:ea typeface="+mj-ea"/>
              </a:rPr>
              <a:t>            نابلس                      جنين </a:t>
            </a:r>
            <a:br>
              <a:rPr lang="ar-SA" sz="2000" b="1" cap="small" dirty="0" smtClean="0">
                <a:solidFill>
                  <a:srgbClr val="1F497D"/>
                </a:solidFill>
                <a:ea typeface="+mj-ea"/>
              </a:rPr>
            </a:br>
            <a:r>
              <a:rPr lang="ar-SA" sz="2000" b="1" cap="small" dirty="0" smtClean="0">
                <a:solidFill>
                  <a:srgbClr val="1F497D"/>
                </a:solidFill>
                <a:ea typeface="+mj-ea"/>
              </a:rPr>
              <a:t>            طولكرم                  قلقيلية         </a:t>
            </a:r>
            <a:br>
              <a:rPr lang="ar-SA" sz="2000" b="1" cap="small" dirty="0" smtClean="0">
                <a:solidFill>
                  <a:srgbClr val="1F497D"/>
                </a:solidFill>
                <a:ea typeface="+mj-ea"/>
              </a:rPr>
            </a:br>
            <a:r>
              <a:rPr lang="ar-SA" sz="2000" b="1" cap="small" dirty="0" smtClean="0">
                <a:solidFill>
                  <a:srgbClr val="1F497D"/>
                </a:solidFill>
                <a:ea typeface="+mj-ea"/>
              </a:rPr>
              <a:t>                        سلفيت </a:t>
            </a:r>
            <a:endParaRPr lang="ar-SA" sz="20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548680"/>
            <a:ext cx="6809184" cy="868958"/>
          </a:xfrm>
        </p:spPr>
        <p:txBody>
          <a:bodyPr/>
          <a:lstStyle/>
          <a:p>
            <a:pPr algn="ctr"/>
            <a:r>
              <a:rPr lang="ar-SA" b="1" dirty="0" smtClean="0"/>
              <a:t>     تحديد الحصة السوقية</a:t>
            </a:r>
            <a:endParaRPr lang="ar-SA" b="1" dirty="0"/>
          </a:p>
        </p:txBody>
      </p:sp>
      <p:sp>
        <p:nvSpPr>
          <p:cNvPr id="3" name="Content Placeholder 2"/>
          <p:cNvSpPr>
            <a:spLocks noGrp="1"/>
          </p:cNvSpPr>
          <p:nvPr>
            <p:ph sz="quarter" idx="1"/>
          </p:nvPr>
        </p:nvSpPr>
        <p:spPr/>
        <p:txBody>
          <a:bodyPr/>
          <a:lstStyle/>
          <a:p>
            <a:r>
              <a:rPr lang="ar-JO" sz="1800" b="1" dirty="0" smtClean="0">
                <a:solidFill>
                  <a:schemeClr val="accent1">
                    <a:lumMod val="75000"/>
                  </a:schemeClr>
                </a:solidFill>
              </a:rPr>
              <a:t>بناءا على ما سبق ذكره وبما أن مكعبات الأعلاف منتج جديد في السوق وهو منتج مكمل لما هو موجود أصلا. والمنافسة الإسرائيلية والأجنبية غير موجودة </a:t>
            </a:r>
            <a:r>
              <a:rPr lang="ar-SA" sz="1800" b="1" dirty="0" smtClean="0">
                <a:solidFill>
                  <a:schemeClr val="accent1">
                    <a:lumMod val="75000"/>
                  </a:schemeClr>
                </a:solidFill>
              </a:rPr>
              <a:t>و بذلك يمكن أن يكون السوق المحلي مفتوحا لاستيعاب المنتج بما يفي باحتياجات المجترات </a:t>
            </a:r>
            <a:endParaRPr lang="en-US" sz="1800" b="1" dirty="0" smtClean="0">
              <a:solidFill>
                <a:schemeClr val="accent1">
                  <a:lumMod val="75000"/>
                </a:schemeClr>
              </a:solidFill>
            </a:endParaRPr>
          </a:p>
          <a:p>
            <a:pPr>
              <a:buNone/>
            </a:pPr>
            <a:r>
              <a:rPr lang="ar-JO" sz="1800" b="1" dirty="0" smtClean="0">
                <a:solidFill>
                  <a:schemeClr val="accent1">
                    <a:lumMod val="75000"/>
                  </a:schemeClr>
                </a:solidFill>
              </a:rPr>
              <a:t> 75% من استهلاك ماشية سوف يكون للمنتجات الأعلاف الأصلية في</a:t>
            </a:r>
            <a:r>
              <a:rPr lang="ar-SA" sz="1800" b="1" dirty="0" smtClean="0">
                <a:solidFill>
                  <a:schemeClr val="accent1">
                    <a:lumMod val="75000"/>
                  </a:schemeClr>
                </a:solidFill>
              </a:rPr>
              <a:t> </a:t>
            </a:r>
            <a:r>
              <a:rPr lang="ar-JO" sz="1800" b="1" dirty="0" smtClean="0">
                <a:solidFill>
                  <a:schemeClr val="accent1">
                    <a:lumMod val="75000"/>
                  </a:schemeClr>
                </a:solidFill>
              </a:rPr>
              <a:t>السوق  و 25% سيكون حصة السوق المستهدفة .</a:t>
            </a:r>
            <a:endParaRPr lang="en-US" sz="1800" b="1" dirty="0" smtClean="0">
              <a:solidFill>
                <a:schemeClr val="accent1">
                  <a:lumMod val="75000"/>
                </a:schemeClr>
              </a:solidFill>
            </a:endParaRPr>
          </a:p>
          <a:p>
            <a:pPr>
              <a:buNone/>
            </a:pP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2051720" y="3129877"/>
            <a:ext cx="4815805" cy="33234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828</TotalTime>
  <Words>1937</Words>
  <Application>Microsoft Office PowerPoint</Application>
  <PresentationFormat>On-screen Show (4:3)</PresentationFormat>
  <Paragraphs>648</Paragraphs>
  <Slides>42</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Oriel</vt:lpstr>
      <vt:lpstr>Visio</vt:lpstr>
      <vt:lpstr>                                      </vt:lpstr>
      <vt:lpstr> المشكلة : لوحظ أن المراعي الطبيعية غير كافية لسد حاجة الأنواع المختلفة من المواشي المحلية وذلك لأسباب عديدة منها  الجدار العازل وامتداد العمران واتساعه في جميع المدن والقرى , وتسبب هذا الوضع الجديد في زيادة الاعتماد على الأعلاف المركزة ذات التكاليف المرتفعة التي تتجاوز قدرة معظم المزارعين. الحل : فإن الحل لعمل وجبات متوازنة ومعتدلة الأسعار هو تركيب وجبات متكاملة باستخدام المخلفات الصناعية لذلك نهدف في المشروع إلى إنشاء مصنع مكعبات علفية نستخدم فيها بقايا المحاصيل , ومواد يتم معالجتها محليا ومخلفات المواد الغذائية , وبذلك نقلل من العديد من المخلفات ونحاول التقليل من المشكلة البيئية . ونحد من عواقب الإفراط في واردات الأعلاف . </vt:lpstr>
      <vt:lpstr>Slide 3</vt:lpstr>
      <vt:lpstr>                                                                                                                                           مكعبات الأعلاف   هي عبارة عن خلطات من بعض المخلفات الزراعية و بعض مخلفات التصنيع الزراعي مع بعض المواد المضافة يستخدم فيها القش وملاحق أخرى مثل الدبس والمعادن والأملاح   تصنع وفق نسب مختلفة و تستخدم في تغذية المجترات كمتممات علفية.    من ميزاتها  .1 إمكانية التخزين بكميات كبيرة وفي مساحة اقل على مدى فترة طويلة من الزمن  .2 سهولة النقل             .3سهولة التحضير  4. الاستهلاك بكمية بطيئة و محدودة .5 متوازنة وكافية لسد الاحتياجات الغذائية للمجترات .6 ذات طعم مستساغ من قبل الحيوان  7.صحية وسهلة الهضم  .8 اقتصادية   </vt:lpstr>
      <vt:lpstr>الدراسة السوقية </vt:lpstr>
      <vt:lpstr>     تقسم إلى: .1 دراسة السوق  .2دراسة الطلب  .3 دراسة المنافسين  </vt:lpstr>
      <vt:lpstr>دراسة الطلب الكلي للاعلاف حجم الاستهلاك الكلي للاعلاف                </vt:lpstr>
      <vt:lpstr>      ثانيا دراسة الطلب .1وصف السلعة                   .2التحليل حسب الشرائح            .3الاستقصاءات الميدانية        .4 تحديد حجم الطلب الحالي    ثالثا دراسة المنافسين والوضع التنافسي   حقيقة لا توجد منافسة متعلقة بهذا المنتج كونه لا يصنع في الجانب الإسرائيلي  مقارنة بالمنتجات التقليدية من الأعلاف. و بذلك يمكن أن يكون السوق المحلي مفتوحا لاستيعاب المنتج بما يفي احتياجات المجترات .       </vt:lpstr>
      <vt:lpstr>     تحديد الحصة السوقية</vt:lpstr>
      <vt:lpstr>الدراسة الفنية  </vt:lpstr>
      <vt:lpstr>تحديد حجم الإنتاج والطاقة الإنتاجية العادية  بناءا على الحصة السوقية 25% تم تحديد حجم    المكعبات اليابسة للأغنام والماعز:   كمية المراد إنتاجها بالسنة  = =180*0.2*16000  576000كغم ما يعادل 576   طن سنويا    المكعبات الطرية للأغنام والماعز :   الكمية المراد إنتاجها بالسنة = 365*0.2*16000 = 1168000 كغم  ما يعادل 1168 طن  سنويا    المكعبات الطرية للأبقار:  الكمية المراد إنتاجها بالسنة = 365*4*1072 = 1565120 ما يعادل 1565.120 طن  سنويا    </vt:lpstr>
      <vt:lpstr>Slide 12</vt:lpstr>
      <vt:lpstr>تحديد طريقة الإنتاج والوسائل التكنولوجية الملائمة: .1 العملية الإنتاجية  </vt:lpstr>
      <vt:lpstr>تحديد طريقة الإنتاج والوسائل التكنولوجية الملائمة: .2 تحديد الآلات و المعدات الفنية :   </vt:lpstr>
      <vt:lpstr>    تحديد طريقة الإنتاج والوسائل التكنولوجية الملائمة: 2 تحديد الآلات والمعدات الفنية :</vt:lpstr>
      <vt:lpstr>    تحديد طريقة الإنتاج والوسائل التكنولوجية الملائمة: 2 تحديد الآلات والمعدات الفنية :</vt:lpstr>
      <vt:lpstr>    تحديد طريقة الإنتاج والوسائل التكنولوجية الملائمة: 3 تحديد موقع المصنع والتخطيط الداخلي :</vt:lpstr>
      <vt:lpstr>    تحديد طريقة الإنتاج والوسائل التكنولوجية الملائمة: 3 تحديد موقع المصنع والتخطيط الداخلي:  التخطيط الداخلي لمنطقة الإنتاج :</vt:lpstr>
      <vt:lpstr>Slide 19</vt:lpstr>
      <vt:lpstr>2. القوى العاملة :  </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شكرا لاستماعكم </vt:lpstr>
      <vt:lpstr>Slide 42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design-tec</dc:creator>
  <cp:lastModifiedBy>design-tec</cp:lastModifiedBy>
  <cp:revision>39</cp:revision>
  <dcterms:created xsi:type="dcterms:W3CDTF">2011-05-20T14:18:22Z</dcterms:created>
  <dcterms:modified xsi:type="dcterms:W3CDTF">2011-05-23T05:26:53Z</dcterms:modified>
</cp:coreProperties>
</file>