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09" r:id="rId2"/>
    <p:sldId id="258" r:id="rId3"/>
    <p:sldId id="278" r:id="rId4"/>
    <p:sldId id="257" r:id="rId5"/>
    <p:sldId id="279" r:id="rId6"/>
    <p:sldId id="280" r:id="rId7"/>
    <p:sldId id="259" r:id="rId8"/>
    <p:sldId id="281" r:id="rId9"/>
    <p:sldId id="282" r:id="rId10"/>
    <p:sldId id="283" r:id="rId11"/>
    <p:sldId id="261" r:id="rId12"/>
    <p:sldId id="284" r:id="rId13"/>
    <p:sldId id="287" r:id="rId14"/>
    <p:sldId id="271" r:id="rId15"/>
    <p:sldId id="262" r:id="rId16"/>
    <p:sldId id="265" r:id="rId17"/>
    <p:sldId id="295" r:id="rId18"/>
    <p:sldId id="288" r:id="rId19"/>
    <p:sldId id="272" r:id="rId20"/>
    <p:sldId id="273" r:id="rId21"/>
    <p:sldId id="296" r:id="rId22"/>
    <p:sldId id="289" r:id="rId23"/>
    <p:sldId id="274"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27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32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00B05A8-F2F4-4A23-9AF0-BFB67CEF026C}" type="datetimeFigureOut">
              <a:rPr lang="en-US" smtClean="0"/>
              <a:pPr/>
              <a:t>12/22/2015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2CBD55B-485D-4BF3-A63E-1A28076311D8}"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CBD55B-485D-4BF3-A63E-1A28076311D8}"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7" name="Slide Number Placeholder 6"/>
          <p:cNvSpPr>
            <a:spLocks noGrp="1"/>
          </p:cNvSpPr>
          <p:nvPr>
            <p:ph type="sldNum" sz="quarter" idx="12"/>
          </p:nvPr>
        </p:nvSpPr>
        <p:spPr/>
        <p:txBody>
          <a:bodyPr/>
          <a:lstStyle/>
          <a:p>
            <a:fld id="{72CBD55B-485D-4BF3-A63E-1A28076311D8}"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0B05A8-F2F4-4A23-9AF0-BFB67CEF026C}" type="datetimeFigureOut">
              <a:rPr lang="en-US" smtClean="0"/>
              <a:pPr/>
              <a:t>12/22/2015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00B05A8-F2F4-4A23-9AF0-BFB67CEF026C}" type="datetimeFigureOut">
              <a:rPr lang="en-US" smtClean="0"/>
              <a:pPr/>
              <a:t>12/22/2015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2CBD55B-485D-4BF3-A63E-1A28076311D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9.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8200" y="2590800"/>
            <a:ext cx="3657600" cy="1371600"/>
          </a:xfrm>
        </p:spPr>
        <p:txBody>
          <a:bodyPr>
            <a:noAutofit/>
          </a:bodyPr>
          <a:lstStyle/>
          <a:p>
            <a:r>
              <a:rPr lang="en-US" sz="3200" b="1" dirty="0">
                <a:effectLst>
                  <a:outerShdw blurRad="38100" dist="38100" dir="2700000" algn="tl">
                    <a:srgbClr val="000000">
                      <a:alpha val="43137"/>
                    </a:srgbClr>
                  </a:outerShdw>
                </a:effectLst>
              </a:rPr>
              <a:t>Evaluation and Re-Design </a:t>
            </a:r>
            <a:r>
              <a:rPr lang="en-US" sz="3200" b="1" dirty="0" smtClean="0">
                <a:effectLst>
                  <a:outerShdw blurRad="38100" dist="38100" dir="2700000" algn="tl">
                    <a:srgbClr val="000000">
                      <a:alpha val="43137"/>
                    </a:srgbClr>
                  </a:outerShdw>
                </a:effectLst>
              </a:rPr>
              <a:t>Haifa and Yafa Streets.</a:t>
            </a:r>
            <a:endParaRPr lang="en-US" sz="32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4724400" y="5486400"/>
            <a:ext cx="6553200" cy="457200"/>
          </a:xfrm>
        </p:spPr>
        <p:txBody>
          <a:bodyPr/>
          <a:lstStyle/>
          <a:p>
            <a:r>
              <a:rPr lang="en-US" b="1" dirty="0" smtClean="0">
                <a:effectLst>
                  <a:outerShdw blurRad="38100" dist="38100" dir="2700000" algn="tl">
                    <a:srgbClr val="000000">
                      <a:alpha val="43137"/>
                    </a:srgbClr>
                  </a:outerShdw>
                </a:effectLst>
              </a:rPr>
              <a:t>Graduation Project</a:t>
            </a:r>
            <a:endParaRPr lang="en-US" b="1" dirty="0">
              <a:effectLst>
                <a:outerShdw blurRad="38100" dist="38100" dir="2700000" algn="tl">
                  <a:srgbClr val="000000">
                    <a:alpha val="43137"/>
                  </a:srgbClr>
                </a:outerShdw>
              </a:effectLst>
            </a:endParaRPr>
          </a:p>
        </p:txBody>
      </p:sp>
      <p:sp>
        <p:nvSpPr>
          <p:cNvPr id="4" name="TextBox 3"/>
          <p:cNvSpPr txBox="1"/>
          <p:nvPr/>
        </p:nvSpPr>
        <p:spPr>
          <a:xfrm>
            <a:off x="5105400" y="1828800"/>
            <a:ext cx="2362200" cy="381000"/>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rPr>
              <a:t>2014/2015</a:t>
            </a:r>
            <a:endParaRPr lang="en-US" b="1" dirty="0">
              <a:solidFill>
                <a:schemeClr val="bg1"/>
              </a:solidFill>
              <a:effectLst>
                <a:outerShdw blurRad="38100" dist="38100" dir="2700000" algn="tl">
                  <a:srgbClr val="000000">
                    <a:alpha val="43137"/>
                  </a:srgbClr>
                </a:outerShdw>
              </a:effectLst>
            </a:endParaRPr>
          </a:p>
        </p:txBody>
      </p:sp>
      <p:sp>
        <p:nvSpPr>
          <p:cNvPr id="5" name="TextBox 4"/>
          <p:cNvSpPr txBox="1"/>
          <p:nvPr/>
        </p:nvSpPr>
        <p:spPr>
          <a:xfrm>
            <a:off x="108857" y="4191000"/>
            <a:ext cx="4368800" cy="150810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000" b="1" dirty="0" smtClean="0">
                <a:solidFill>
                  <a:schemeClr val="tx1"/>
                </a:solidFill>
              </a:rPr>
              <a:t>Prepared By:</a:t>
            </a:r>
          </a:p>
          <a:p>
            <a:pPr algn="ctr"/>
            <a:r>
              <a:rPr lang="en-US" sz="2400" i="1" dirty="0" smtClean="0">
                <a:solidFill>
                  <a:schemeClr val="bg1"/>
                </a:solidFill>
              </a:rPr>
              <a:t>Ameen Dasoqi</a:t>
            </a:r>
          </a:p>
          <a:p>
            <a:pPr algn="ctr"/>
            <a:r>
              <a:rPr lang="en-US" sz="2400" i="1" dirty="0" smtClean="0">
                <a:solidFill>
                  <a:schemeClr val="bg1"/>
                </a:solidFill>
              </a:rPr>
              <a:t>Amjad Shhadi</a:t>
            </a:r>
          </a:p>
          <a:p>
            <a:pPr algn="ctr"/>
            <a:r>
              <a:rPr lang="en-US" sz="2400" i="1" dirty="0" smtClean="0">
                <a:solidFill>
                  <a:schemeClr val="bg1"/>
                </a:solidFill>
              </a:rPr>
              <a:t>Labeeb Asa’d</a:t>
            </a:r>
            <a:endParaRPr lang="en-US" sz="2400" i="1" dirty="0">
              <a:solidFill>
                <a:schemeClr val="bg1"/>
              </a:solidFill>
            </a:endParaRPr>
          </a:p>
        </p:txBody>
      </p:sp>
      <p:sp>
        <p:nvSpPr>
          <p:cNvPr id="6" name="TextBox 5"/>
          <p:cNvSpPr txBox="1"/>
          <p:nvPr/>
        </p:nvSpPr>
        <p:spPr>
          <a:xfrm>
            <a:off x="101600" y="5943600"/>
            <a:ext cx="4368800" cy="70788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000" b="1" dirty="0" smtClean="0">
                <a:solidFill>
                  <a:schemeClr val="tx1"/>
                </a:solidFill>
              </a:rPr>
              <a:t>Supervisor: </a:t>
            </a:r>
            <a:r>
              <a:rPr lang="en-US" sz="2000" b="1" dirty="0" smtClean="0"/>
              <a:t> </a:t>
            </a:r>
          </a:p>
          <a:p>
            <a:pPr algn="ctr"/>
            <a:r>
              <a:rPr lang="en-US" sz="2000" i="1" dirty="0" smtClean="0">
                <a:solidFill>
                  <a:schemeClr val="bg1"/>
                </a:solidFill>
              </a:rPr>
              <a:t>Prof. Sameer Abu-Eisheh</a:t>
            </a:r>
            <a:endParaRPr lang="en-US" sz="2000" i="1" dirty="0">
              <a:solidFill>
                <a:schemeClr val="bg1"/>
              </a:solidFill>
            </a:endParaRPr>
          </a:p>
        </p:txBody>
      </p:sp>
    </p:spTree>
    <p:extLst>
      <p:ext uri="{BB962C8B-B14F-4D97-AF65-F5344CB8AC3E}">
        <p14:creationId xmlns:p14="http://schemas.microsoft.com/office/powerpoint/2010/main" val="275631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828800"/>
            <a:ext cx="825391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838200" y="914400"/>
            <a:ext cx="7467600" cy="685800"/>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Data Collection and Traffic Studies</a:t>
            </a:r>
            <a:endParaRPr 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80499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4267200" cy="762000"/>
          </a:xfrm>
        </p:spPr>
        <p:style>
          <a:lnRef idx="2">
            <a:schemeClr val="accent1"/>
          </a:lnRef>
          <a:fillRef idx="1">
            <a:schemeClr val="lt1"/>
          </a:fillRef>
          <a:effectRef idx="0">
            <a:schemeClr val="accent1"/>
          </a:effectRef>
          <a:fontRef idx="minor">
            <a:schemeClr val="dk1"/>
          </a:fontRef>
        </p:style>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Data Analysis</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600200"/>
            <a:ext cx="7414708" cy="4232429"/>
          </a:xfrm>
        </p:spPr>
        <p:txBody>
          <a:bodyPr>
            <a:normAutofit/>
          </a:bodyPr>
          <a:lstStyle/>
          <a:p>
            <a:endParaRPr lang="en-US" dirty="0" smtClean="0"/>
          </a:p>
          <a:p>
            <a:r>
              <a:rPr lang="en-US" b="1" dirty="0" smtClean="0"/>
              <a:t>Coding and Establishing the Model</a:t>
            </a:r>
          </a:p>
          <a:p>
            <a:endParaRPr lang="en-US" dirty="0"/>
          </a:p>
          <a:p>
            <a:pPr>
              <a:buFont typeface="Arial" pitchFamily="34" charset="0"/>
              <a:buChar char="•"/>
            </a:pPr>
            <a:r>
              <a:rPr lang="en-US" dirty="0" smtClean="0"/>
              <a:t>The </a:t>
            </a:r>
            <a:r>
              <a:rPr lang="en-US" dirty="0"/>
              <a:t>analysis procedure is based on calculating the level of service (LOS) of intersections and streets, and calculating the resulting average delay per </a:t>
            </a:r>
            <a:r>
              <a:rPr lang="en-US" dirty="0" smtClean="0"/>
              <a:t>vehicle at the peak-hour </a:t>
            </a:r>
            <a:r>
              <a:rPr lang="en-US" dirty="0"/>
              <a:t>which was determined to be from 2:45-3:45 PM</a:t>
            </a:r>
            <a:r>
              <a:rPr lang="en-US" dirty="0" smtClean="0"/>
              <a:t>. </a:t>
            </a:r>
            <a:r>
              <a:rPr lang="en-US" dirty="0"/>
              <a:t>Then, these will be compared to the LOS reached after opening the new road. </a:t>
            </a:r>
          </a:p>
        </p:txBody>
      </p:sp>
      <p:pic>
        <p:nvPicPr>
          <p:cNvPr id="10242" name="Picture 2" descr="C:\Users\AcerP\AppData\Local\Microsoft\Windows\Temporary Internet Files\Content.IE5\RXLEV424\thumb-analysis-pictofig-hi-00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761998"/>
            <a:ext cx="2425700" cy="1665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829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4191000" cy="762000"/>
          </a:xfrm>
        </p:spPr>
        <p:style>
          <a:lnRef idx="2">
            <a:schemeClr val="accent1"/>
          </a:lnRef>
          <a:fillRef idx="1">
            <a:schemeClr val="lt1"/>
          </a:fillRef>
          <a:effectRef idx="0">
            <a:schemeClr val="accent1"/>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Data Analysis</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600200"/>
            <a:ext cx="7414708" cy="4232429"/>
          </a:xfrm>
        </p:spPr>
        <p:txBody>
          <a:bodyPr>
            <a:normAutofit/>
          </a:bodyPr>
          <a:lstStyle/>
          <a:p>
            <a:endParaRPr lang="en-US" dirty="0" smtClean="0"/>
          </a:p>
          <a:p>
            <a:r>
              <a:rPr lang="en-US" b="1" dirty="0"/>
              <a:t>Traffic Analysis before Opening the New Road</a:t>
            </a:r>
          </a:p>
          <a:p>
            <a:endParaRPr lang="en-US" dirty="0"/>
          </a:p>
          <a:p>
            <a:pPr>
              <a:buFont typeface="Arial" pitchFamily="34" charset="0"/>
              <a:buChar char="•"/>
            </a:pPr>
            <a:r>
              <a:rPr lang="en-US" dirty="0"/>
              <a:t>The analysis was made for the main intersections that have clear effects on the traffic volume and distribution on the Haifa and </a:t>
            </a:r>
            <a:r>
              <a:rPr lang="en-US" dirty="0" err="1"/>
              <a:t>Yaffa</a:t>
            </a:r>
            <a:r>
              <a:rPr lang="en-US" dirty="0"/>
              <a:t> Streets within the study area. The other secondary intersections that have less effects on the study area than main intersections are </a:t>
            </a:r>
            <a:r>
              <a:rPr lang="en-US" dirty="0" smtClean="0"/>
              <a:t>analyzed.</a:t>
            </a:r>
            <a:endParaRPr lang="en-US" dirty="0"/>
          </a:p>
        </p:txBody>
      </p:sp>
    </p:spTree>
    <p:extLst>
      <p:ext uri="{BB962C8B-B14F-4D97-AF65-F5344CB8AC3E}">
        <p14:creationId xmlns:p14="http://schemas.microsoft.com/office/powerpoint/2010/main" val="1938798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4191000" cy="762000"/>
          </a:xfrm>
        </p:spPr>
        <p:style>
          <a:lnRef idx="2">
            <a:schemeClr val="accent1"/>
          </a:lnRef>
          <a:fillRef idx="1">
            <a:schemeClr val="lt1"/>
          </a:fillRef>
          <a:effectRef idx="0">
            <a:schemeClr val="accent1"/>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Data Analysis</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600200"/>
            <a:ext cx="7414708" cy="4232429"/>
          </a:xfrm>
        </p:spPr>
        <p:txBody>
          <a:bodyPr>
            <a:normAutofit fontScale="92500"/>
          </a:bodyPr>
          <a:lstStyle/>
          <a:p>
            <a:endParaRPr lang="en-US" dirty="0" smtClean="0"/>
          </a:p>
          <a:p>
            <a:r>
              <a:rPr lang="en-US" b="1" dirty="0"/>
              <a:t>Traffic Analysis </a:t>
            </a:r>
            <a:r>
              <a:rPr lang="en-US" b="1" dirty="0" smtClean="0"/>
              <a:t>after </a:t>
            </a:r>
            <a:r>
              <a:rPr lang="en-US" b="1" dirty="0"/>
              <a:t>Opening the New </a:t>
            </a:r>
            <a:r>
              <a:rPr lang="en-US" b="1" dirty="0" smtClean="0"/>
              <a:t>Road</a:t>
            </a:r>
          </a:p>
          <a:p>
            <a:pPr marL="68580" indent="0">
              <a:buNone/>
            </a:pPr>
            <a:endParaRPr lang="en-US" b="1" dirty="0"/>
          </a:p>
          <a:p>
            <a:pPr>
              <a:buFont typeface="Arial" charset="0"/>
              <a:buChar char="•"/>
            </a:pPr>
            <a:r>
              <a:rPr lang="en-US" dirty="0" smtClean="0"/>
              <a:t>The same procedures for the traffic analysis before opening the new road had followed for traffic analysis after opening it. </a:t>
            </a:r>
          </a:p>
          <a:p>
            <a:pPr>
              <a:buFont typeface="Arial" charset="0"/>
              <a:buChar char="•"/>
            </a:pPr>
            <a:r>
              <a:rPr lang="en-US" dirty="0" smtClean="0"/>
              <a:t>The </a:t>
            </a:r>
            <a:r>
              <a:rPr lang="en-US" dirty="0"/>
              <a:t>results will be discussed to examine if there is a need for any further improvement of the geometric conditions or traffic control (such as signals), and to examine if the impact of the new road on the corridor is positive or negative. </a:t>
            </a:r>
          </a:p>
        </p:txBody>
      </p:sp>
    </p:spTree>
    <p:extLst>
      <p:ext uri="{BB962C8B-B14F-4D97-AF65-F5344CB8AC3E}">
        <p14:creationId xmlns:p14="http://schemas.microsoft.com/office/powerpoint/2010/main" val="27332676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 y="304800"/>
            <a:ext cx="8790866" cy="6237094"/>
          </a:xfrm>
        </p:spPr>
      </p:pic>
    </p:spTree>
    <p:extLst>
      <p:ext uri="{BB962C8B-B14F-4D97-AF65-F5344CB8AC3E}">
        <p14:creationId xmlns:p14="http://schemas.microsoft.com/office/powerpoint/2010/main" val="3164464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856" y="609600"/>
            <a:ext cx="5195944" cy="685800"/>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Geometric Design</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600200"/>
            <a:ext cx="6777317" cy="4232429"/>
          </a:xfrm>
        </p:spPr>
        <p:txBody>
          <a:bodyPr>
            <a:normAutofit fontScale="25000" lnSpcReduction="20000"/>
          </a:bodyPr>
          <a:lstStyle/>
          <a:p>
            <a:pPr>
              <a:lnSpc>
                <a:spcPct val="250000"/>
              </a:lnSpc>
            </a:pPr>
            <a:r>
              <a:rPr lang="en-US" sz="3000" b="1" dirty="0" smtClean="0"/>
              <a:t> </a:t>
            </a:r>
            <a:r>
              <a:rPr lang="en-US" sz="6400" dirty="0" smtClean="0"/>
              <a:t>The main goal for this chapter is to maximize the comfort and safety</a:t>
            </a:r>
            <a:r>
              <a:rPr lang="en-US" sz="6400" b="1" dirty="0" smtClean="0"/>
              <a:t>. </a:t>
            </a:r>
            <a:r>
              <a:rPr lang="en-US" sz="6400" dirty="0" smtClean="0"/>
              <a:t>This </a:t>
            </a:r>
            <a:r>
              <a:rPr lang="en-US" sz="6400" dirty="0"/>
              <a:t>chapter illustrates specific intersections and links which have failed when compared with concerned specifications, and gives some recommended suggestions in order to fix failure there. </a:t>
            </a:r>
            <a:endParaRPr lang="en-US" sz="6400" dirty="0" smtClean="0"/>
          </a:p>
          <a:p>
            <a:pPr>
              <a:lnSpc>
                <a:spcPct val="250000"/>
              </a:lnSpc>
              <a:buFont typeface="Arial" pitchFamily="34" charset="0"/>
              <a:buChar char="•"/>
            </a:pPr>
            <a:r>
              <a:rPr lang="en-US" sz="6400" dirty="0" smtClean="0"/>
              <a:t>The next few slides shows an example for the worst intersection in the study area, and shows the suggested solutions in order to solve the failure in that intersection.</a:t>
            </a:r>
            <a:endParaRPr lang="en-US" sz="4400" dirty="0"/>
          </a:p>
        </p:txBody>
      </p:sp>
      <p:pic>
        <p:nvPicPr>
          <p:cNvPr id="11266" name="Picture 2" descr="C:\Users\AcerP\AppData\Local\Microsoft\Windows\Temporary Internet Files\Content.IE5\EFB92AP0\Accidentes_en_el_trabajo[1][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799" y="4159250"/>
            <a:ext cx="1304449" cy="209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27542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056" y="685800"/>
            <a:ext cx="6262744" cy="685800"/>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Al-Salam intersection</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4363" y="1600199"/>
            <a:ext cx="7996237" cy="42531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41911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7362" y="762000"/>
            <a:ext cx="6226438" cy="685800"/>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Al-Salam intersection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7362" y="1600200"/>
            <a:ext cx="6477000" cy="4800376"/>
          </a:xfrm>
        </p:spPr>
      </p:pic>
    </p:spTree>
    <p:extLst>
      <p:ext uri="{BB962C8B-B14F-4D97-AF65-F5344CB8AC3E}">
        <p14:creationId xmlns:p14="http://schemas.microsoft.com/office/powerpoint/2010/main" val="2069202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056" y="609600"/>
            <a:ext cx="6262744" cy="762000"/>
          </a:xfrm>
        </p:spPr>
        <p:style>
          <a:lnRef idx="2">
            <a:schemeClr val="accent1"/>
          </a:lnRef>
          <a:fillRef idx="1">
            <a:schemeClr val="lt1"/>
          </a:fillRef>
          <a:effectRef idx="0">
            <a:schemeClr val="accent1"/>
          </a:effectRef>
          <a:fontRef idx="minor">
            <a:schemeClr val="dk1"/>
          </a:fontRef>
        </p:style>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Al-Salam intersection</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Content Placeholder 2"/>
          <p:cNvSpPr>
            <a:spLocks noGrp="1"/>
          </p:cNvSpPr>
          <p:nvPr>
            <p:ph idx="1"/>
          </p:nvPr>
        </p:nvSpPr>
        <p:spPr>
          <a:xfrm>
            <a:off x="1043492" y="1600200"/>
            <a:ext cx="7414708" cy="4232429"/>
          </a:xfrm>
        </p:spPr>
        <p:txBody>
          <a:bodyPr>
            <a:normAutofit fontScale="92500" lnSpcReduction="10000"/>
          </a:bodyPr>
          <a:lstStyle/>
          <a:p>
            <a:endParaRPr lang="en-US" dirty="0" smtClean="0"/>
          </a:p>
          <a:p>
            <a:pPr>
              <a:buFont typeface="Arial" pitchFamily="34" charset="0"/>
              <a:buChar char="•"/>
            </a:pPr>
            <a:r>
              <a:rPr lang="en-US" dirty="0" smtClean="0"/>
              <a:t>The </a:t>
            </a:r>
            <a:r>
              <a:rPr lang="en-US" dirty="0"/>
              <a:t>LOS for Al-Salam intersection is F as Chapter 4 shows and this is not acceptable value which may reached due to poor design and high volume. </a:t>
            </a:r>
            <a:endParaRPr lang="en-US" dirty="0" smtClean="0"/>
          </a:p>
          <a:p>
            <a:pPr>
              <a:buFont typeface="Arial" pitchFamily="34" charset="0"/>
              <a:buChar char="•"/>
            </a:pPr>
            <a:r>
              <a:rPr lang="en-US" dirty="0" smtClean="0"/>
              <a:t>One of the suggestion to solve the problems was into converting the Prince Mohammad Street from two directions street into one direction street, and this helps a lot in order that the number of phases will get less.</a:t>
            </a:r>
          </a:p>
          <a:p>
            <a:pPr>
              <a:buFont typeface="Arial" pitchFamily="34" charset="0"/>
              <a:buChar char="•"/>
            </a:pPr>
            <a:r>
              <a:rPr lang="en-US" dirty="0" smtClean="0"/>
              <a:t>The next slide, shows the intersection after making specific additional modifications such as islands, marking, and adding special lanes for each movement.</a:t>
            </a:r>
            <a:endParaRPr lang="en-US" dirty="0"/>
          </a:p>
        </p:txBody>
      </p:sp>
    </p:spTree>
    <p:extLst>
      <p:ext uri="{BB962C8B-B14F-4D97-AF65-F5344CB8AC3E}">
        <p14:creationId xmlns:p14="http://schemas.microsoft.com/office/powerpoint/2010/main" val="35734044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056" y="685800"/>
            <a:ext cx="6338944" cy="685800"/>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a:t>
            </a:r>
            <a:r>
              <a:rPr lang="en-US"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salam</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intersection</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447799"/>
            <a:ext cx="7543800" cy="48736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53902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024744"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PRESENTATION OUTLINE</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600200"/>
            <a:ext cx="6777317" cy="4648200"/>
          </a:xfrm>
        </p:spPr>
        <p:txBody>
          <a:bodyPr>
            <a:normAutofit/>
          </a:bodyPr>
          <a:lstStyle/>
          <a:p>
            <a:pPr>
              <a:lnSpc>
                <a:spcPct val="160000"/>
              </a:lnSpc>
            </a:pPr>
            <a:r>
              <a:rPr lang="en-US" b="1" dirty="0" smtClean="0"/>
              <a:t>Project Definition</a:t>
            </a:r>
          </a:p>
          <a:p>
            <a:pPr>
              <a:lnSpc>
                <a:spcPct val="160000"/>
              </a:lnSpc>
            </a:pPr>
            <a:r>
              <a:rPr lang="en-US" b="1" dirty="0" smtClean="0"/>
              <a:t>Data Collection and Traffic Studies</a:t>
            </a:r>
          </a:p>
          <a:p>
            <a:pPr>
              <a:lnSpc>
                <a:spcPct val="160000"/>
              </a:lnSpc>
            </a:pPr>
            <a:r>
              <a:rPr lang="en-US" b="1" dirty="0" smtClean="0"/>
              <a:t>Data Analysis</a:t>
            </a:r>
          </a:p>
          <a:p>
            <a:pPr>
              <a:lnSpc>
                <a:spcPct val="160000"/>
              </a:lnSpc>
            </a:pPr>
            <a:r>
              <a:rPr lang="en-US" b="1" dirty="0" smtClean="0"/>
              <a:t>Geometric Design</a:t>
            </a:r>
          </a:p>
          <a:p>
            <a:pPr>
              <a:lnSpc>
                <a:spcPct val="160000"/>
              </a:lnSpc>
            </a:pPr>
            <a:r>
              <a:rPr lang="en-US" b="1" dirty="0" smtClean="0"/>
              <a:t>Traffic Control</a:t>
            </a:r>
          </a:p>
          <a:p>
            <a:pPr>
              <a:lnSpc>
                <a:spcPct val="160000"/>
              </a:lnSpc>
            </a:pPr>
            <a:r>
              <a:rPr lang="en-US" b="1" dirty="0" smtClean="0"/>
              <a:t>Conclusions and Recommendations</a:t>
            </a:r>
          </a:p>
        </p:txBody>
      </p:sp>
      <p:pic>
        <p:nvPicPr>
          <p:cNvPr id="8194" name="Picture 2" descr="C:\Users\AcerP\AppData\Local\Microsoft\Windows\Temporary Internet Files\Content.IE5\XH9JLQP7\oral presentation[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838200"/>
            <a:ext cx="991508" cy="1576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5677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6262744" cy="762000"/>
          </a:xfrm>
        </p:spPr>
        <p:style>
          <a:lnRef idx="2">
            <a:schemeClr val="accent1"/>
          </a:lnRef>
          <a:fillRef idx="1">
            <a:schemeClr val="lt1"/>
          </a:fillRef>
          <a:effectRef idx="0">
            <a:schemeClr val="accent1"/>
          </a:effectRef>
          <a:fontRef idx="minor">
            <a:schemeClr val="dk1"/>
          </a:fontRef>
        </p:style>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a:t>
            </a:r>
            <a:r>
              <a:rPr lang="en-US"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salam</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intersection</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3800" y="1752600"/>
            <a:ext cx="3642106" cy="2807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1043492" y="1600200"/>
            <a:ext cx="3833308" cy="4190999"/>
          </a:xfrm>
        </p:spPr>
        <p:txBody>
          <a:bodyPr>
            <a:normAutofit/>
          </a:bodyPr>
          <a:lstStyle/>
          <a:p>
            <a:endParaRPr lang="en-US" dirty="0" smtClean="0"/>
          </a:p>
          <a:p>
            <a:pPr>
              <a:buFont typeface="Arial" pitchFamily="34" charset="0"/>
              <a:buChar char="•"/>
            </a:pPr>
            <a:r>
              <a:rPr lang="en-US" dirty="0"/>
              <a:t>As you noted from SYNCHRO outputs, the LOS has changed after making the previous suggested modifications from F to </a:t>
            </a:r>
            <a:r>
              <a:rPr lang="en-US" dirty="0" smtClean="0"/>
              <a:t>D.</a:t>
            </a:r>
            <a:endParaRPr lang="en-US" dirty="0"/>
          </a:p>
        </p:txBody>
      </p:sp>
    </p:spTree>
    <p:extLst>
      <p:ext uri="{BB962C8B-B14F-4D97-AF65-F5344CB8AC3E}">
        <p14:creationId xmlns:p14="http://schemas.microsoft.com/office/powerpoint/2010/main" val="23300051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6096000" cy="762000"/>
          </a:xfrm>
        </p:spPr>
        <p:style>
          <a:lnRef idx="2">
            <a:schemeClr val="accent1"/>
          </a:lnRef>
          <a:fillRef idx="1">
            <a:schemeClr val="lt1"/>
          </a:fillRef>
          <a:effectRef idx="0">
            <a:schemeClr val="accent1"/>
          </a:effectRef>
          <a:fontRef idx="minor">
            <a:schemeClr val="dk1"/>
          </a:fontRef>
        </p:style>
        <p:txBody>
          <a:bodyPr>
            <a:normAutofit/>
          </a:bodyPr>
          <a:lstStyle/>
          <a:p>
            <a:r>
              <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a:t>
            </a:r>
            <a:r>
              <a:rPr lang="en-US"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ain</a:t>
            </a:r>
            <a:r>
              <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refugee camp</a:t>
            </a:r>
            <a:endParaRPr lang="en-US" dirty="0"/>
          </a:p>
        </p:txBody>
      </p:sp>
      <p:pic>
        <p:nvPicPr>
          <p:cNvPr id="4" name="Content Placeholder 3"/>
          <p:cNvPicPr>
            <a:picLocks noGrp="1" noChangeAspect="1"/>
          </p:cNvPicPr>
          <p:nvPr>
            <p:ph idx="1"/>
          </p:nvPr>
        </p:nvPicPr>
        <p:blipFill>
          <a:blip r:embed="rId2"/>
          <a:stretch>
            <a:fillRect/>
          </a:stretch>
        </p:blipFill>
        <p:spPr>
          <a:xfrm>
            <a:off x="1562747" y="2057400"/>
            <a:ext cx="6173674" cy="3775075"/>
          </a:xfrm>
          <a:prstGeom prst="rect">
            <a:avLst/>
          </a:prstGeom>
        </p:spPr>
      </p:pic>
      <p:sp>
        <p:nvSpPr>
          <p:cNvPr id="5" name="Rectangle 4"/>
          <p:cNvSpPr/>
          <p:nvPr/>
        </p:nvSpPr>
        <p:spPr>
          <a:xfrm>
            <a:off x="1371600" y="2057400"/>
            <a:ext cx="6477000" cy="3886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38519750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056" y="685800"/>
            <a:ext cx="5957944" cy="685800"/>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a:t>
            </a:r>
            <a:r>
              <a:rPr lang="en-US"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ain</a:t>
            </a:r>
            <a:r>
              <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refugee camp</a:t>
            </a:r>
          </a:p>
        </p:txBody>
      </p:sp>
      <p:sp>
        <p:nvSpPr>
          <p:cNvPr id="5" name="Content Placeholder 2"/>
          <p:cNvSpPr>
            <a:spLocks noGrp="1"/>
          </p:cNvSpPr>
          <p:nvPr>
            <p:ph idx="1"/>
          </p:nvPr>
        </p:nvSpPr>
        <p:spPr>
          <a:xfrm>
            <a:off x="1043492" y="1600201"/>
            <a:ext cx="6728908" cy="4114800"/>
          </a:xfrm>
        </p:spPr>
        <p:txBody>
          <a:bodyPr>
            <a:normAutofit fontScale="92500" lnSpcReduction="10000"/>
          </a:bodyPr>
          <a:lstStyle/>
          <a:p>
            <a:endParaRPr lang="en-US" dirty="0" smtClean="0"/>
          </a:p>
          <a:p>
            <a:pPr>
              <a:buFont typeface="Arial" pitchFamily="34" charset="0"/>
              <a:buChar char="•"/>
            </a:pPr>
            <a:r>
              <a:rPr lang="en-US" dirty="0"/>
              <a:t>The LOS for Al-</a:t>
            </a:r>
            <a:r>
              <a:rPr lang="en-US" dirty="0" err="1"/>
              <a:t>Ain</a:t>
            </a:r>
            <a:r>
              <a:rPr lang="en-US" dirty="0"/>
              <a:t> Refugee Camp link is C. This is fair but there </a:t>
            </a:r>
            <a:r>
              <a:rPr lang="en-US" dirty="0" smtClean="0"/>
              <a:t>are specific </a:t>
            </a:r>
            <a:r>
              <a:rPr lang="en-US" dirty="0"/>
              <a:t>problems in the </a:t>
            </a:r>
            <a:r>
              <a:rPr lang="en-US" dirty="0" smtClean="0"/>
              <a:t>design such as: </a:t>
            </a:r>
          </a:p>
          <a:p>
            <a:pPr marL="68580" indent="0">
              <a:buNone/>
            </a:pPr>
            <a:r>
              <a:rPr lang="en-US" sz="1800" dirty="0" smtClean="0"/>
              <a:t>           </a:t>
            </a:r>
            <a:r>
              <a:rPr lang="en-US" sz="2000" dirty="0" smtClean="0"/>
              <a:t>1-</a:t>
            </a:r>
            <a:r>
              <a:rPr lang="en-US" sz="1800" dirty="0" smtClean="0"/>
              <a:t> </a:t>
            </a:r>
            <a:r>
              <a:rPr lang="en-US" sz="2000" dirty="0" smtClean="0"/>
              <a:t>The </a:t>
            </a:r>
            <a:r>
              <a:rPr lang="en-US" sz="2000" dirty="0"/>
              <a:t>median is 0.9 meter </a:t>
            </a:r>
            <a:r>
              <a:rPr lang="en-US" sz="2000" dirty="0" smtClean="0"/>
              <a:t>.</a:t>
            </a:r>
          </a:p>
          <a:p>
            <a:pPr marL="68580" indent="0">
              <a:buNone/>
            </a:pPr>
            <a:r>
              <a:rPr lang="en-US" sz="2000" dirty="0"/>
              <a:t> </a:t>
            </a:r>
            <a:r>
              <a:rPr lang="en-US" sz="2000" dirty="0" smtClean="0"/>
              <a:t>         2- </a:t>
            </a:r>
            <a:r>
              <a:rPr lang="en-US" sz="2000" dirty="0"/>
              <a:t>One travelling lane for each direction. </a:t>
            </a:r>
          </a:p>
          <a:p>
            <a:pPr marL="68580" indent="0">
              <a:buNone/>
            </a:pPr>
            <a:r>
              <a:rPr lang="en-US" sz="2000" dirty="0" smtClean="0"/>
              <a:t>          3- </a:t>
            </a:r>
            <a:r>
              <a:rPr lang="en-US" sz="2000" dirty="0"/>
              <a:t>No marking exists. </a:t>
            </a:r>
          </a:p>
          <a:p>
            <a:pPr marL="68580" indent="0">
              <a:buNone/>
            </a:pPr>
            <a:r>
              <a:rPr lang="en-US" sz="2000" dirty="0" smtClean="0"/>
              <a:t>          4- </a:t>
            </a:r>
            <a:r>
              <a:rPr lang="en-US" sz="2000" dirty="0"/>
              <a:t>No enough width for lanes. </a:t>
            </a:r>
            <a:endParaRPr lang="en-US" sz="2000" dirty="0" smtClean="0"/>
          </a:p>
          <a:p>
            <a:pPr marL="68580" indent="0">
              <a:buNone/>
            </a:pPr>
            <a:endParaRPr lang="en-US" sz="2000" dirty="0" smtClean="0"/>
          </a:p>
          <a:p>
            <a:pPr>
              <a:buFont typeface="Arial" pitchFamily="34" charset="0"/>
              <a:buChar char="•"/>
            </a:pPr>
            <a:r>
              <a:rPr lang="en-US" sz="2000" dirty="0" smtClean="0"/>
              <a:t>The next slide shows the link of Al-</a:t>
            </a:r>
            <a:r>
              <a:rPr lang="en-US" sz="2000" dirty="0" err="1" smtClean="0"/>
              <a:t>Ain</a:t>
            </a:r>
            <a:r>
              <a:rPr lang="en-US" sz="2000" dirty="0" smtClean="0"/>
              <a:t> Refugee Camp after making specific modification in the number and width of lanes for each </a:t>
            </a:r>
            <a:r>
              <a:rPr lang="en-US" sz="2000" dirty="0" err="1" smtClean="0"/>
              <a:t>movment</a:t>
            </a:r>
            <a:r>
              <a:rPr lang="en-US" sz="2000" dirty="0" smtClean="0"/>
              <a:t>.</a:t>
            </a:r>
            <a:endParaRPr lang="en-US" sz="2000" dirty="0"/>
          </a:p>
          <a:p>
            <a:pPr>
              <a:buFont typeface="Arial" pitchFamily="34" charset="0"/>
              <a:buChar char="•"/>
            </a:pPr>
            <a:endParaRPr lang="en-US" sz="1800" dirty="0"/>
          </a:p>
        </p:txBody>
      </p:sp>
    </p:spTree>
    <p:extLst>
      <p:ext uri="{BB962C8B-B14F-4D97-AF65-F5344CB8AC3E}">
        <p14:creationId xmlns:p14="http://schemas.microsoft.com/office/powerpoint/2010/main" val="3726014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056" y="609600"/>
            <a:ext cx="5957944" cy="762000"/>
          </a:xfrm>
        </p:spPr>
        <p:style>
          <a:lnRef idx="2">
            <a:schemeClr val="accent1"/>
          </a:lnRef>
          <a:fillRef idx="1">
            <a:schemeClr val="lt1"/>
          </a:fillRef>
          <a:effectRef idx="0">
            <a:schemeClr val="accent1"/>
          </a:effectRef>
          <a:fontRef idx="minor">
            <a:schemeClr val="dk1"/>
          </a:fontRef>
        </p:style>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a:t>
            </a:r>
            <a:r>
              <a:rPr lang="en-US"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ain</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refugee camp</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600200"/>
            <a:ext cx="7361496" cy="419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90729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en-US" dirty="0" smtClean="0"/>
              <a:t>The project aims to study “Haifa and </a:t>
            </a:r>
            <a:r>
              <a:rPr lang="en-US" dirty="0" err="1" smtClean="0"/>
              <a:t>Yafa</a:t>
            </a:r>
            <a:r>
              <a:rPr lang="en-US" dirty="0" smtClean="0"/>
              <a:t> Streets” corridor, and their connections with Prince Mohammad and Tunis Streets. Specially after the new road which has been constructed recently by Nablus Municipality in order to reduce traffic on </a:t>
            </a:r>
            <a:r>
              <a:rPr lang="en-US" dirty="0" err="1" smtClean="0"/>
              <a:t>Rafidia</a:t>
            </a:r>
            <a:r>
              <a:rPr lang="en-US" dirty="0" smtClean="0"/>
              <a:t> and Haifa Streets, this road connects between </a:t>
            </a:r>
            <a:r>
              <a:rPr lang="en-US" dirty="0" err="1" smtClean="0"/>
              <a:t>Yafa</a:t>
            </a:r>
            <a:r>
              <a:rPr lang="en-US" dirty="0" smtClean="0"/>
              <a:t> Street and Prince Mohammad Street.</a:t>
            </a:r>
            <a:endParaRPr lang="en-US" dirty="0"/>
          </a:p>
        </p:txBody>
      </p:sp>
      <p:sp>
        <p:nvSpPr>
          <p:cNvPr id="4" name="TextBox 11"/>
          <p:cNvSpPr txBox="1">
            <a:spLocks noGrp="1"/>
          </p:cNvSpPr>
          <p:nvPr>
            <p:ph type="title"/>
          </p:nvPr>
        </p:nvSpPr>
        <p:spPr>
          <a:xfrm>
            <a:off x="1043490" y="1167825"/>
            <a:ext cx="688131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Project Definition</a:t>
            </a:r>
          </a:p>
        </p:txBody>
      </p:sp>
    </p:spTree>
    <p:extLst>
      <p:ext uri="{BB962C8B-B14F-4D97-AF65-F5344CB8AC3E}">
        <p14:creationId xmlns:p14="http://schemas.microsoft.com/office/powerpoint/2010/main" val="9816607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28600"/>
            <a:ext cx="7024744"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Traffic control</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905000"/>
            <a:ext cx="6777317" cy="3927629"/>
          </a:xfrm>
        </p:spPr>
        <p:txBody>
          <a:bodyPr>
            <a:normAutofit/>
          </a:bodyPr>
          <a:lstStyle/>
          <a:p>
            <a:pPr marL="68580" indent="0" algn="just">
              <a:buNone/>
            </a:pPr>
            <a:r>
              <a:rPr lang="en-US" sz="2200" dirty="0"/>
              <a:t>In the traffic management, the problem of transport stream control becomes the critical one under conditions of a rapid growth of the motorization level. Introduction of adequate technical facilities is one of the most important traffic management measures, based on their purpose. The traffic management devices can be subdivided into the road signs, road marking, and traffic signals. </a:t>
            </a:r>
          </a:p>
        </p:txBody>
      </p:sp>
      <p:pic>
        <p:nvPicPr>
          <p:cNvPr id="7" name="Picture 4" descr="C:\Users\AcerP\AppData\Local\Microsoft\Windows\Temporary Internet Files\Content.IE5\RXLEV424\sign-24342_64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197" y="685799"/>
            <a:ext cx="1046841" cy="104684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AcerP\AppData\Local\Microsoft\Windows\Temporary Internet Files\Content.IE5\KHW6PXPX\stop[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5680" y="5334000"/>
            <a:ext cx="1765873" cy="1199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6345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28600"/>
            <a:ext cx="7024744"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Traffic control</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447800"/>
            <a:ext cx="6777317" cy="4384829"/>
          </a:xfrm>
        </p:spPr>
        <p:txBody>
          <a:bodyPr>
            <a:normAutofit fontScale="70000" lnSpcReduction="20000"/>
          </a:bodyPr>
          <a:lstStyle/>
          <a:p>
            <a:pPr>
              <a:lnSpc>
                <a:spcPct val="250000"/>
              </a:lnSpc>
            </a:pPr>
            <a:r>
              <a:rPr lang="en-US" b="1" dirty="0" smtClean="0"/>
              <a:t>Traffic Signals</a:t>
            </a:r>
          </a:p>
          <a:p>
            <a:pPr marL="68580" indent="0">
              <a:buNone/>
            </a:pPr>
            <a:endParaRPr lang="en-US" dirty="0" smtClean="0"/>
          </a:p>
          <a:p>
            <a:pPr algn="just">
              <a:buFont typeface="Arial" pitchFamily="34" charset="0"/>
              <a:buChar char="•"/>
            </a:pPr>
            <a:r>
              <a:rPr lang="en-US" dirty="0"/>
              <a:t>In the study area, there are three signalizing intersections including Al-Salam, Haifa-Tunis and Ahmad Al-</a:t>
            </a:r>
            <a:r>
              <a:rPr lang="en-US" dirty="0" err="1"/>
              <a:t>Shak’ah</a:t>
            </a:r>
            <a:r>
              <a:rPr lang="en-US" dirty="0"/>
              <a:t> intersections. </a:t>
            </a:r>
            <a:endParaRPr lang="en-US" dirty="0" smtClean="0"/>
          </a:p>
          <a:p>
            <a:pPr algn="just">
              <a:buFont typeface="Arial" pitchFamily="34" charset="0"/>
              <a:buChar char="•"/>
            </a:pPr>
            <a:r>
              <a:rPr lang="en-US" dirty="0"/>
              <a:t>At Al-Salam intersection, before redesign, the cycle length is 100 seconds and the longest phase has a green time of 38 seconds for the traffic comes from Haifa Street (east). After traffic redesign, the cycle length is 122 seconds and the longest phase has a green time of 46 seconds for the traffic comes from Haifa Street (east). </a:t>
            </a:r>
            <a:endParaRPr lang="en-US" dirty="0" smtClean="0"/>
          </a:p>
          <a:p>
            <a:pPr algn="just">
              <a:buFont typeface="Arial" pitchFamily="34" charset="0"/>
              <a:buChar char="•"/>
            </a:pPr>
            <a:r>
              <a:rPr lang="en-US" dirty="0"/>
              <a:t>At Haifa-Tunis intersection, before redesign, the cycle length is 100 seconds and the longest phase has a green time of 42 seconds for the traffic comes from Haifa Street (west). After traffic redesign, the cycle length is 110 seconds and the longest phase has a green time of 40 seconds for the traffic comes from Haifa Street (east). </a:t>
            </a:r>
          </a:p>
        </p:txBody>
      </p:sp>
    </p:spTree>
    <p:extLst>
      <p:ext uri="{BB962C8B-B14F-4D97-AF65-F5344CB8AC3E}">
        <p14:creationId xmlns:p14="http://schemas.microsoft.com/office/powerpoint/2010/main" val="21615269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28600"/>
            <a:ext cx="7024744"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Traffic control</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447800"/>
            <a:ext cx="6777317" cy="4384829"/>
          </a:xfrm>
        </p:spPr>
        <p:txBody>
          <a:bodyPr>
            <a:normAutofit fontScale="85000" lnSpcReduction="10000"/>
          </a:bodyPr>
          <a:lstStyle/>
          <a:p>
            <a:pPr>
              <a:lnSpc>
                <a:spcPct val="250000"/>
              </a:lnSpc>
            </a:pPr>
            <a:r>
              <a:rPr lang="en-US" b="1" dirty="0" smtClean="0"/>
              <a:t>Road Marking</a:t>
            </a:r>
          </a:p>
          <a:p>
            <a:pPr marL="68580" indent="0" algn="just">
              <a:buNone/>
            </a:pPr>
            <a:endParaRPr lang="en-US" dirty="0" smtClean="0"/>
          </a:p>
          <a:p>
            <a:pPr algn="just">
              <a:buFont typeface="Arial" pitchFamily="34" charset="0"/>
              <a:buChar char="•"/>
            </a:pPr>
            <a:r>
              <a:rPr lang="en-US" dirty="0"/>
              <a:t>Road marking is an important traffic control device that guides the drivers on the road, including the directional arrows that painted on the road, the flushed medians, the cross walks for pedestrians, and the lines that delineated the lanes and border of street. </a:t>
            </a:r>
            <a:endParaRPr lang="en-US" dirty="0" smtClean="0"/>
          </a:p>
          <a:p>
            <a:pPr algn="just">
              <a:buFont typeface="Arial" pitchFamily="34" charset="0"/>
              <a:buChar char="•"/>
            </a:pPr>
            <a:r>
              <a:rPr lang="en-US" dirty="0"/>
              <a:t>At the study area road marking are not present except at some sections. Therefore, for the redesign, the road markings are implemented. The scheme designed shows the marking required for each intersection and section. </a:t>
            </a:r>
            <a:endParaRPr lang="en-US" b="1" dirty="0"/>
          </a:p>
        </p:txBody>
      </p:sp>
    </p:spTree>
    <p:extLst>
      <p:ext uri="{BB962C8B-B14F-4D97-AF65-F5344CB8AC3E}">
        <p14:creationId xmlns:p14="http://schemas.microsoft.com/office/powerpoint/2010/main" val="1516038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28600"/>
            <a:ext cx="7024744"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Traffic control</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843308"/>
            <a:ext cx="5943600" cy="436339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5316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28600"/>
            <a:ext cx="7024744"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Traffic control</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447800"/>
            <a:ext cx="6777317" cy="4384829"/>
          </a:xfrm>
        </p:spPr>
        <p:txBody>
          <a:bodyPr>
            <a:normAutofit fontScale="85000" lnSpcReduction="10000"/>
          </a:bodyPr>
          <a:lstStyle/>
          <a:p>
            <a:pPr>
              <a:lnSpc>
                <a:spcPct val="250000"/>
              </a:lnSpc>
            </a:pPr>
            <a:r>
              <a:rPr lang="en-US" b="1" dirty="0" smtClean="0"/>
              <a:t>Road Signs</a:t>
            </a:r>
          </a:p>
          <a:p>
            <a:pPr marL="68580" indent="0">
              <a:buNone/>
            </a:pPr>
            <a:endParaRPr lang="en-US" dirty="0" smtClean="0"/>
          </a:p>
          <a:p>
            <a:pPr algn="just">
              <a:buFont typeface="Arial" pitchFamily="34" charset="0"/>
              <a:buChar char="•"/>
            </a:pPr>
            <a:r>
              <a:rPr lang="en-US" dirty="0"/>
              <a:t>When there is no need to use signals, road signs are considered the most popular device to control the traffic in the traffic system. </a:t>
            </a:r>
            <a:r>
              <a:rPr lang="en-US" dirty="0" smtClean="0"/>
              <a:t> </a:t>
            </a:r>
          </a:p>
          <a:p>
            <a:pPr algn="just">
              <a:buFont typeface="Arial" pitchFamily="34" charset="0"/>
              <a:buChar char="•"/>
            </a:pPr>
            <a:r>
              <a:rPr lang="en-US" dirty="0"/>
              <a:t>In the study area road signs are currently used but not at all study area. Some of these are defected, therefore the redesign in project considered using proper signs, and clarified on scheme. Signs include stop signs used for left turn at minor streets in intersections, yield signs used for right turn at minor streets in intersections, and pedestrian crossing signs used at any cross walk. </a:t>
            </a:r>
            <a:endParaRPr lang="en-US" b="1" dirty="0"/>
          </a:p>
        </p:txBody>
      </p:sp>
    </p:spTree>
    <p:extLst>
      <p:ext uri="{BB962C8B-B14F-4D97-AF65-F5344CB8AC3E}">
        <p14:creationId xmlns:p14="http://schemas.microsoft.com/office/powerpoint/2010/main" val="4054341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en-US" dirty="0" smtClean="0"/>
              <a:t>The project aims to study “Haifa and </a:t>
            </a:r>
            <a:r>
              <a:rPr lang="en-US" dirty="0" err="1" smtClean="0"/>
              <a:t>Yafa</a:t>
            </a:r>
            <a:r>
              <a:rPr lang="en-US" dirty="0" smtClean="0"/>
              <a:t> Streets” corridor, and their connections with Prince Mohammad and Tunis Streets. Specially after the new road which has been constructed recently by Nablus Municipality in order to reduce traffic on </a:t>
            </a:r>
            <a:r>
              <a:rPr lang="en-US" dirty="0" err="1" smtClean="0"/>
              <a:t>Rafidia</a:t>
            </a:r>
            <a:r>
              <a:rPr lang="en-US" dirty="0" smtClean="0"/>
              <a:t> and Haifa Streets, this road connects between </a:t>
            </a:r>
            <a:r>
              <a:rPr lang="en-US" dirty="0" err="1" smtClean="0"/>
              <a:t>Yafa</a:t>
            </a:r>
            <a:r>
              <a:rPr lang="en-US" dirty="0" smtClean="0"/>
              <a:t> Street and Prince Mohammad Street.</a:t>
            </a:r>
            <a:endParaRPr lang="en-US" dirty="0"/>
          </a:p>
        </p:txBody>
      </p:sp>
      <p:sp>
        <p:nvSpPr>
          <p:cNvPr id="4" name="TextBox 11"/>
          <p:cNvSpPr txBox="1">
            <a:spLocks noGrp="1"/>
          </p:cNvSpPr>
          <p:nvPr>
            <p:ph type="title"/>
          </p:nvPr>
        </p:nvSpPr>
        <p:spPr>
          <a:xfrm>
            <a:off x="1043490" y="1167825"/>
            <a:ext cx="688131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Project Definition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28600"/>
            <a:ext cx="7024744"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Traffic control</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057400"/>
            <a:ext cx="6240538" cy="382451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71402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9220200" cy="13716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Conclusions</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914400" y="1643062"/>
            <a:ext cx="6777317" cy="4156229"/>
          </a:xfrm>
        </p:spPr>
        <p:txBody>
          <a:bodyPr>
            <a:normAutofit/>
          </a:bodyPr>
          <a:lstStyle/>
          <a:p>
            <a:pPr marL="68580" indent="0">
              <a:lnSpc>
                <a:spcPct val="150000"/>
              </a:lnSpc>
              <a:buNone/>
            </a:pPr>
            <a:r>
              <a:rPr lang="en-US" sz="2000" dirty="0"/>
              <a:t>It is noticed from the comparison between the simulated traffic conditions before and after opening the new street, that opening the road has positive </a:t>
            </a:r>
            <a:r>
              <a:rPr lang="en-US" sz="2000" dirty="0" smtClean="0"/>
              <a:t>effects and negative effects.</a:t>
            </a:r>
            <a:endParaRPr lang="en-US" sz="2000" b="1" dirty="0" smtClean="0"/>
          </a:p>
        </p:txBody>
      </p:sp>
      <p:pic>
        <p:nvPicPr>
          <p:cNvPr id="12290" name="Picture 2" descr="C:\Users\AcerP\AppData\Local\Microsoft\Windows\Temporary Internet Files\Content.IE5\KHW6PXPX\greece_welcome[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08" y="838200"/>
            <a:ext cx="1484617"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0832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9220200" cy="13716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Conclusions</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762000" y="1371600"/>
            <a:ext cx="6777317" cy="4156229"/>
          </a:xfrm>
        </p:spPr>
        <p:txBody>
          <a:bodyPr>
            <a:normAutofit/>
          </a:bodyPr>
          <a:lstStyle/>
          <a:p>
            <a:pPr>
              <a:lnSpc>
                <a:spcPct val="150000"/>
              </a:lnSpc>
            </a:pPr>
            <a:r>
              <a:rPr lang="en-US" sz="2000" b="1" dirty="0" smtClean="0"/>
              <a:t>Positive effects:</a:t>
            </a:r>
          </a:p>
          <a:p>
            <a:pPr marL="68580" indent="0" algn="just">
              <a:lnSpc>
                <a:spcPct val="150000"/>
              </a:lnSpc>
              <a:buNone/>
            </a:pPr>
            <a:r>
              <a:rPr lang="en-US" sz="2000" dirty="0" smtClean="0"/>
              <a:t>Such as Ahmad Al-</a:t>
            </a:r>
            <a:r>
              <a:rPr lang="en-US" sz="2000" dirty="0" err="1" smtClean="0"/>
              <a:t>Shak’ah</a:t>
            </a:r>
            <a:r>
              <a:rPr lang="en-US" sz="2000" dirty="0" smtClean="0"/>
              <a:t> intersection, where the LOS value has changed to B after it was C before opening the new road, and the average delay per vehicle on the intersection reduced by 7.0 seconds after it was 22.1 seconds. </a:t>
            </a:r>
            <a:r>
              <a:rPr lang="en-US" sz="2000" b="1" dirty="0" smtClean="0"/>
              <a:t> </a:t>
            </a:r>
            <a:endParaRPr lang="en-US" sz="2000" b="1" dirty="0"/>
          </a:p>
          <a:p>
            <a:pPr marL="68580" indent="0">
              <a:lnSpc>
                <a:spcPct val="150000"/>
              </a:lnSpc>
              <a:buNone/>
            </a:pPr>
            <a:endParaRPr lang="en-US" sz="2000" b="1" dirty="0" smtClean="0"/>
          </a:p>
        </p:txBody>
      </p:sp>
      <p:pic>
        <p:nvPicPr>
          <p:cNvPr id="12290" name="Picture 2" descr="C:\Users\AcerP\AppData\Local\Microsoft\Windows\Temporary Internet Files\Content.IE5\KHW6PXPX\greece_welcome[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08" y="838200"/>
            <a:ext cx="1484617"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0917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9220200" cy="13716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Conclusions</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619446" y="1397690"/>
            <a:ext cx="6777317" cy="4156229"/>
          </a:xfrm>
        </p:spPr>
        <p:txBody>
          <a:bodyPr>
            <a:normAutofit/>
          </a:bodyPr>
          <a:lstStyle/>
          <a:p>
            <a:pPr>
              <a:lnSpc>
                <a:spcPct val="150000"/>
              </a:lnSpc>
            </a:pPr>
            <a:r>
              <a:rPr lang="en-US" sz="2000" b="1" dirty="0" smtClean="0"/>
              <a:t>negative effects:</a:t>
            </a:r>
          </a:p>
          <a:p>
            <a:pPr marL="68580" indent="0" algn="just">
              <a:lnSpc>
                <a:spcPct val="150000"/>
              </a:lnSpc>
              <a:buNone/>
            </a:pPr>
            <a:r>
              <a:rPr lang="en-US" sz="2000" dirty="0"/>
              <a:t>S</a:t>
            </a:r>
            <a:r>
              <a:rPr lang="en-US" sz="2000" dirty="0" smtClean="0"/>
              <a:t>uch </a:t>
            </a:r>
            <a:r>
              <a:rPr lang="en-US" sz="2000" dirty="0"/>
              <a:t>as </a:t>
            </a:r>
            <a:r>
              <a:rPr lang="en-US" sz="2000" dirty="0" err="1"/>
              <a:t>Yaffa</a:t>
            </a:r>
            <a:r>
              <a:rPr lang="en-US" sz="2000" dirty="0"/>
              <a:t>-Tunis intersection, where the LOS value would change to F after it was A before opening the new road, and the average delay per vehicle would increase to 41.8 seconds after it was 4.3 seconds per vehicle.</a:t>
            </a:r>
            <a:endParaRPr lang="en-US" sz="2000" b="1" dirty="0" smtClean="0"/>
          </a:p>
        </p:txBody>
      </p:sp>
      <p:pic>
        <p:nvPicPr>
          <p:cNvPr id="12290" name="Picture 2" descr="C:\Users\AcerP\AppData\Local\Microsoft\Windows\Temporary Internet Files\Content.IE5\KHW6PXPX\greece_welcome[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08" y="838200"/>
            <a:ext cx="1484617"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4726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9220200" cy="13716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Recommendations</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762000" y="1447800"/>
            <a:ext cx="7620000" cy="4156229"/>
          </a:xfrm>
        </p:spPr>
        <p:txBody>
          <a:bodyPr>
            <a:normAutofit fontScale="92500" lnSpcReduction="10000"/>
          </a:bodyPr>
          <a:lstStyle/>
          <a:p>
            <a:pPr marL="68580" indent="0">
              <a:lnSpc>
                <a:spcPct val="150000"/>
              </a:lnSpc>
              <a:buNone/>
            </a:pPr>
            <a:endParaRPr lang="en-US" b="1" dirty="0" smtClean="0"/>
          </a:p>
          <a:p>
            <a:pPr>
              <a:lnSpc>
                <a:spcPct val="150000"/>
              </a:lnSpc>
            </a:pPr>
            <a:r>
              <a:rPr lang="en-US" b="1" dirty="0" smtClean="0"/>
              <a:t>Future Demand Generation</a:t>
            </a:r>
          </a:p>
          <a:p>
            <a:pPr marL="68580" indent="0" algn="just">
              <a:lnSpc>
                <a:spcPct val="150000"/>
              </a:lnSpc>
              <a:buNone/>
            </a:pPr>
            <a:r>
              <a:rPr lang="en-US" sz="2200" dirty="0"/>
              <a:t>A more detailed travel demand study </a:t>
            </a:r>
            <a:r>
              <a:rPr lang="en-US" sz="2200" dirty="0" smtClean="0"/>
              <a:t>is recommended</a:t>
            </a:r>
            <a:r>
              <a:rPr lang="en-US" sz="2200" dirty="0"/>
              <a:t>, taking into account the future demand generation in the study area.</a:t>
            </a:r>
            <a:endParaRPr lang="en-US" sz="2200" b="1" dirty="0" smtClean="0"/>
          </a:p>
          <a:p>
            <a:pPr>
              <a:lnSpc>
                <a:spcPct val="150000"/>
              </a:lnSpc>
            </a:pPr>
            <a:r>
              <a:rPr lang="en-US" b="1" dirty="0" smtClean="0"/>
              <a:t>The Cost of The Project</a:t>
            </a:r>
          </a:p>
          <a:p>
            <a:pPr marL="68580" indent="0" algn="just">
              <a:lnSpc>
                <a:spcPct val="150000"/>
              </a:lnSpc>
              <a:buNone/>
            </a:pPr>
            <a:r>
              <a:rPr lang="en-US" sz="2200" dirty="0"/>
              <a:t>Estimating the cost of the project, using Civil 3D program to improve the outcomes of this project</a:t>
            </a:r>
            <a:r>
              <a:rPr lang="en-US" dirty="0"/>
              <a:t>.</a:t>
            </a:r>
            <a:endParaRPr lang="en-US" b="1" dirty="0" smtClean="0"/>
          </a:p>
        </p:txBody>
      </p:sp>
      <p:pic>
        <p:nvPicPr>
          <p:cNvPr id="13315" name="Picture 3" descr="C:\Users\AcerP\AppData\Local\Microsoft\Windows\Temporary Internet Files\Content.IE5\EFB92AP0\120px-Nuvola_apps_kat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62700" y="73841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93891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9220200" cy="13716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Recommendations</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762000" y="1676400"/>
            <a:ext cx="7620000" cy="4156229"/>
          </a:xfrm>
        </p:spPr>
        <p:txBody>
          <a:bodyPr>
            <a:normAutofit fontScale="92500" lnSpcReduction="10000"/>
          </a:bodyPr>
          <a:lstStyle/>
          <a:p>
            <a:pPr algn="just">
              <a:lnSpc>
                <a:spcPct val="150000"/>
              </a:lnSpc>
            </a:pPr>
            <a:r>
              <a:rPr lang="en-US" b="1" dirty="0" smtClean="0"/>
              <a:t>Traffic Count at The Surrounded Intersections</a:t>
            </a:r>
          </a:p>
          <a:p>
            <a:pPr marL="68580" indent="0" algn="just">
              <a:lnSpc>
                <a:spcPct val="150000"/>
              </a:lnSpc>
              <a:buNone/>
            </a:pPr>
            <a:r>
              <a:rPr lang="en-US" sz="2100" dirty="0"/>
              <a:t>Traffic Count for the intersection </a:t>
            </a:r>
            <a:r>
              <a:rPr lang="en-US" sz="2100" dirty="0" smtClean="0"/>
              <a:t>lies </a:t>
            </a:r>
            <a:r>
              <a:rPr lang="en-US" sz="2100" dirty="0"/>
              <a:t>before Al-Salam intersection from east, and the roundabout in Al-Haj </a:t>
            </a:r>
            <a:r>
              <a:rPr lang="en-US" sz="2100" dirty="0" err="1"/>
              <a:t>Ma’zooz</a:t>
            </a:r>
            <a:r>
              <a:rPr lang="en-US" sz="2100" dirty="0"/>
              <a:t> Street.</a:t>
            </a:r>
          </a:p>
          <a:p>
            <a:pPr algn="just">
              <a:lnSpc>
                <a:spcPct val="150000"/>
              </a:lnSpc>
            </a:pPr>
            <a:r>
              <a:rPr lang="en-US" b="1" dirty="0" smtClean="0"/>
              <a:t>Feasibility Study</a:t>
            </a:r>
          </a:p>
          <a:p>
            <a:pPr marL="68580" indent="0" algn="just">
              <a:lnSpc>
                <a:spcPct val="150000"/>
              </a:lnSpc>
              <a:buNone/>
            </a:pPr>
            <a:r>
              <a:rPr lang="en-US" sz="2100" dirty="0" smtClean="0"/>
              <a:t>Conducting the feasibility study considering the proposed alternatives then estimate the benefit to cost ratio of using the alternatives can be done to select the suitable solution in addition the specified criteria.</a:t>
            </a:r>
            <a:endParaRPr lang="en-US" sz="2100" b="1" dirty="0" smtClean="0"/>
          </a:p>
        </p:txBody>
      </p:sp>
      <p:pic>
        <p:nvPicPr>
          <p:cNvPr id="13315" name="Picture 3" descr="C:\Users\AcerP\AppData\Local\Microsoft\Windows\Temporary Internet Files\Content.IE5\EFB92AP0\120px-Nuvola_apps_kat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62700" y="73841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8162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708476"/>
            <a:ext cx="3191435" cy="796724"/>
          </a:xfrm>
        </p:spPr>
        <p:txBody>
          <a:bodyPr>
            <a:normAutofit/>
          </a:bodyPr>
          <a:lstStyle/>
          <a:p>
            <a:r>
              <a:rPr lang="en-US" sz="4000" b="1" dirty="0" smtClean="0"/>
              <a:t>Thank You</a:t>
            </a:r>
            <a:endParaRPr lang="en-US" sz="4000" b="1" dirty="0"/>
          </a:p>
        </p:txBody>
      </p:sp>
      <p:sp>
        <p:nvSpPr>
          <p:cNvPr id="3" name="Subtitle 2"/>
          <p:cNvSpPr>
            <a:spLocks noGrp="1"/>
          </p:cNvSpPr>
          <p:nvPr>
            <p:ph type="subTitle" idx="1"/>
          </p:nvPr>
        </p:nvSpPr>
        <p:spPr>
          <a:xfrm>
            <a:off x="4733365" y="3657600"/>
            <a:ext cx="3309803" cy="2514600"/>
          </a:xfrm>
        </p:spPr>
        <p:txBody>
          <a:bodyPr/>
          <a:lstStyle/>
          <a:p>
            <a:pPr marL="285750" indent="-285750">
              <a:buFont typeface="Arial" pitchFamily="34" charset="0"/>
              <a:buChar char="•"/>
            </a:pPr>
            <a:r>
              <a:rPr lang="en-US" dirty="0" smtClean="0"/>
              <a:t>Our Parents</a:t>
            </a:r>
          </a:p>
          <a:p>
            <a:pPr marL="285750" indent="-285750">
              <a:buFont typeface="Arial" pitchFamily="34" charset="0"/>
              <a:buChar char="•"/>
            </a:pPr>
            <a:r>
              <a:rPr lang="en-US" dirty="0" smtClean="0"/>
              <a:t>Prof. Sameer Abu-Eisheh</a:t>
            </a:r>
          </a:p>
          <a:p>
            <a:pPr marL="285750" indent="-285750">
              <a:buFont typeface="Arial" pitchFamily="34" charset="0"/>
              <a:buChar char="•"/>
            </a:pPr>
            <a:r>
              <a:rPr lang="en-US" dirty="0" smtClean="0"/>
              <a:t>Our examiner in GP 1</a:t>
            </a:r>
          </a:p>
          <a:p>
            <a:pPr marL="285750" indent="-285750">
              <a:buFont typeface="Arial" pitchFamily="34" charset="0"/>
              <a:buChar char="•"/>
            </a:pPr>
            <a:r>
              <a:rPr lang="en-US" dirty="0" smtClean="0"/>
              <a:t>Our University</a:t>
            </a:r>
          </a:p>
          <a:p>
            <a:pPr marL="285750" indent="-285750">
              <a:buFont typeface="Arial" pitchFamily="34" charset="0"/>
              <a:buChar char="•"/>
            </a:pPr>
            <a:r>
              <a:rPr lang="en-US" dirty="0" smtClean="0"/>
              <a:t>Nablus Municipality</a:t>
            </a:r>
          </a:p>
          <a:p>
            <a:pPr marL="285750" indent="-285750">
              <a:buFont typeface="Arial" pitchFamily="34" charset="0"/>
              <a:buChar char="•"/>
            </a:pPr>
            <a:r>
              <a:rPr lang="en-US" dirty="0" smtClean="0"/>
              <a:t>Our Friends </a:t>
            </a:r>
          </a:p>
          <a:p>
            <a:pPr marL="285750" indent="-285750">
              <a:buFont typeface="Arial" pitchFamily="34" charset="0"/>
              <a:buChar char="•"/>
            </a:pPr>
            <a:endParaRPr lang="en-US" dirty="0"/>
          </a:p>
        </p:txBody>
      </p:sp>
      <p:pic>
        <p:nvPicPr>
          <p:cNvPr id="14338" name="Picture 2" descr="C:\Users\AcerP\AppData\Local\Microsoft\Windows\Temporary Internet Files\Content.IE5\EFB92AP0\thankyou-1[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6686" y="4800600"/>
            <a:ext cx="129540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8329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3519290688"/>
              </p:ext>
            </p:extLst>
          </p:nvPr>
        </p:nvGraphicFramePr>
        <p:xfrm>
          <a:off x="32657" y="584776"/>
          <a:ext cx="9111343" cy="6251454"/>
        </p:xfrm>
        <a:graphic>
          <a:graphicData uri="http://schemas.openxmlformats.org/presentationml/2006/ole">
            <mc:AlternateContent xmlns:mc="http://schemas.openxmlformats.org/markup-compatibility/2006">
              <mc:Choice xmlns:v="urn:schemas-microsoft-com:vml" Requires="v">
                <p:oleObj spid="_x0000_s1051" name="Bitmap Image" r:id="rId3" imgW="10050278" imgH="5323810" progId="PBrush">
                  <p:embed/>
                </p:oleObj>
              </mc:Choice>
              <mc:Fallback>
                <p:oleObj name="Bitmap Image" r:id="rId3" imgW="10050278" imgH="5323810" progId="PBrush">
                  <p:embed/>
                  <p:pic>
                    <p:nvPicPr>
                      <p:cNvPr id="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57" y="584776"/>
                        <a:ext cx="9111343" cy="62514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0" y="1"/>
            <a:ext cx="822960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Project Definition</a:t>
            </a:r>
          </a:p>
        </p:txBody>
      </p:sp>
    </p:spTree>
    <p:extLst>
      <p:ext uri="{BB962C8B-B14F-4D97-AF65-F5344CB8AC3E}">
        <p14:creationId xmlns:p14="http://schemas.microsoft.com/office/powerpoint/2010/main" val="2589991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r>
              <a:rPr lang="en-US" dirty="0" smtClean="0"/>
              <a:t>In this project, the researchers collected data for the traffic in the study area on a weekday before and after opening the new road, then analyzed and input these data in SYNCHRO program. Next, the new situation has been evaluated in order to solve the appeared traffic problems, considering the changes, which occur in the area where needed, modifications are proposed and examined using the same program.</a:t>
            </a:r>
            <a:endParaRPr lang="en-US" dirty="0"/>
          </a:p>
        </p:txBody>
      </p:sp>
      <p:sp>
        <p:nvSpPr>
          <p:cNvPr id="4" name="TextBox 11"/>
          <p:cNvSpPr txBox="1">
            <a:spLocks noGrp="1"/>
          </p:cNvSpPr>
          <p:nvPr>
            <p:ph type="title"/>
          </p:nvPr>
        </p:nvSpPr>
        <p:spPr>
          <a:xfrm>
            <a:off x="1043490" y="1091625"/>
            <a:ext cx="688131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Project Definition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Current problems</a:t>
            </a:r>
            <a:r>
              <a:rPr lang="en-US" dirty="0" smtClean="0"/>
              <a:t>:</a:t>
            </a:r>
          </a:p>
          <a:p>
            <a:pPr marL="68580" indent="0">
              <a:buNone/>
            </a:pPr>
            <a:endParaRPr lang="en-US" dirty="0" smtClean="0"/>
          </a:p>
          <a:p>
            <a:pPr>
              <a:buFont typeface="Arial" charset="0"/>
              <a:buChar char="•"/>
            </a:pPr>
            <a:r>
              <a:rPr lang="en-US" dirty="0" smtClean="0"/>
              <a:t>Congestion </a:t>
            </a:r>
            <a:r>
              <a:rPr lang="en-US" dirty="0"/>
              <a:t>Problems</a:t>
            </a:r>
            <a:r>
              <a:rPr lang="en-US" dirty="0" smtClean="0"/>
              <a:t>.</a:t>
            </a:r>
          </a:p>
          <a:p>
            <a:pPr>
              <a:buFont typeface="Arial" charset="0"/>
              <a:buChar char="•"/>
            </a:pPr>
            <a:r>
              <a:rPr lang="en-US" dirty="0"/>
              <a:t>Delay Problems</a:t>
            </a:r>
            <a:r>
              <a:rPr lang="en-US" dirty="0" smtClean="0"/>
              <a:t>.</a:t>
            </a:r>
          </a:p>
          <a:p>
            <a:pPr>
              <a:buFont typeface="Arial" charset="0"/>
              <a:buChar char="•"/>
            </a:pPr>
            <a:r>
              <a:rPr lang="en-US" dirty="0"/>
              <a:t>Pedestrian </a:t>
            </a:r>
            <a:r>
              <a:rPr lang="en-US" dirty="0" smtClean="0"/>
              <a:t>Problems.</a:t>
            </a:r>
          </a:p>
          <a:p>
            <a:pPr>
              <a:buFont typeface="Arial" charset="0"/>
              <a:buChar char="•"/>
            </a:pPr>
            <a:r>
              <a:rPr lang="en-US" dirty="0" smtClean="0"/>
              <a:t>Geometric Problems.</a:t>
            </a:r>
          </a:p>
          <a:p>
            <a:pPr>
              <a:buFont typeface="Arial" charset="0"/>
              <a:buChar char="•"/>
            </a:pPr>
            <a:r>
              <a:rPr lang="en-US" dirty="0" smtClean="0"/>
              <a:t>Safety Problems.</a:t>
            </a:r>
          </a:p>
          <a:p>
            <a:pPr>
              <a:buFont typeface="Arial" charset="0"/>
              <a:buChar char="•"/>
            </a:pPr>
            <a:endParaRPr lang="en-US" dirty="0" smtClean="0"/>
          </a:p>
          <a:p>
            <a:pPr>
              <a:buFont typeface="Arial" charset="0"/>
              <a:buChar char="•"/>
            </a:pPr>
            <a:endParaRPr lang="en-US" dirty="0"/>
          </a:p>
        </p:txBody>
      </p:sp>
      <p:sp>
        <p:nvSpPr>
          <p:cNvPr id="4" name="TextBox 11"/>
          <p:cNvSpPr txBox="1">
            <a:spLocks noGrp="1"/>
          </p:cNvSpPr>
          <p:nvPr>
            <p:ph type="title"/>
          </p:nvPr>
        </p:nvSpPr>
        <p:spPr>
          <a:xfrm>
            <a:off x="1043490" y="1091625"/>
            <a:ext cx="665271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Project Definition</a:t>
            </a:r>
          </a:p>
        </p:txBody>
      </p:sp>
    </p:spTree>
    <p:extLst>
      <p:ext uri="{BB962C8B-B14F-4D97-AF65-F5344CB8AC3E}">
        <p14:creationId xmlns:p14="http://schemas.microsoft.com/office/powerpoint/2010/main" val="11366351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7467599" cy="609600"/>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Data Collection and Traffic Studies</a:t>
            </a:r>
            <a:endParaRPr 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676400"/>
            <a:ext cx="7338508" cy="4724400"/>
          </a:xfrm>
        </p:spPr>
        <p:txBody>
          <a:bodyPr>
            <a:noAutofit/>
          </a:bodyPr>
          <a:lstStyle/>
          <a:p>
            <a:pPr>
              <a:lnSpc>
                <a:spcPct val="200000"/>
              </a:lnSpc>
            </a:pPr>
            <a:r>
              <a:rPr lang="en-US" sz="3000" b="1" dirty="0" smtClean="0"/>
              <a:t>Data Collection Constrains.</a:t>
            </a:r>
          </a:p>
          <a:p>
            <a:pPr>
              <a:lnSpc>
                <a:spcPct val="200000"/>
              </a:lnSpc>
              <a:buFont typeface="Arial" charset="0"/>
              <a:buChar char="•"/>
            </a:pPr>
            <a:r>
              <a:rPr lang="en-US" dirty="0" smtClean="0"/>
              <a:t>the </a:t>
            </a:r>
            <a:r>
              <a:rPr lang="en-US" dirty="0"/>
              <a:t>large number of intersections and the lack in the ability to count all of them at the same time. </a:t>
            </a:r>
            <a:endParaRPr lang="en-US" b="1" dirty="0" smtClean="0"/>
          </a:p>
        </p:txBody>
      </p:sp>
      <p:pic>
        <p:nvPicPr>
          <p:cNvPr id="9218" name="Picture 2" descr="C:\Users\AcerP\AppData\Local\Microsoft\Windows\Temporary Internet Files\Content.IE5\XH9JLQP7\datasales[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0" y="1600200"/>
            <a:ext cx="1219200" cy="1694688"/>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AcerP\AppData\Local\Microsoft\Windows\Temporary Internet Files\Content.IE5\EFB92AP0\free-counting-numbers[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4724400"/>
            <a:ext cx="1371600" cy="1411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25079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2323652"/>
            <a:ext cx="7186108" cy="3508977"/>
          </a:xfrm>
        </p:spPr>
        <p:txBody>
          <a:bodyPr/>
          <a:lstStyle/>
          <a:p>
            <a:r>
              <a:rPr lang="en-US" b="1" dirty="0"/>
              <a:t>Existing Corridor </a:t>
            </a:r>
            <a:r>
              <a:rPr lang="en-US" b="1" dirty="0" smtClean="0"/>
              <a:t>Conditions</a:t>
            </a:r>
          </a:p>
          <a:p>
            <a:pPr marL="68580" indent="0">
              <a:buNone/>
            </a:pPr>
            <a:endParaRPr lang="en-US" b="1" dirty="0"/>
          </a:p>
          <a:p>
            <a:pPr>
              <a:buFont typeface="Arial" charset="0"/>
              <a:buChar char="•"/>
            </a:pPr>
            <a:r>
              <a:rPr lang="en-US" dirty="0" smtClean="0"/>
              <a:t>The </a:t>
            </a:r>
            <a:r>
              <a:rPr lang="en-US" dirty="0"/>
              <a:t>facilities to be evaluated in this project is the corridor of Haifa and </a:t>
            </a:r>
            <a:r>
              <a:rPr lang="en-US" dirty="0" err="1"/>
              <a:t>Yaffa</a:t>
            </a:r>
            <a:r>
              <a:rPr lang="en-US" dirty="0"/>
              <a:t> Streets, which are affected by the new road that was recently constructed by Nablus Municipality as indicated </a:t>
            </a:r>
            <a:r>
              <a:rPr lang="en-US" dirty="0" smtClean="0"/>
              <a:t>before. </a:t>
            </a:r>
          </a:p>
        </p:txBody>
      </p:sp>
      <p:sp>
        <p:nvSpPr>
          <p:cNvPr id="4" name="Title 1"/>
          <p:cNvSpPr>
            <a:spLocks noGrp="1"/>
          </p:cNvSpPr>
          <p:nvPr>
            <p:ph type="title"/>
          </p:nvPr>
        </p:nvSpPr>
        <p:spPr>
          <a:xfrm>
            <a:off x="838200" y="990600"/>
            <a:ext cx="7414710" cy="609600"/>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Data Collection and Traffic Studies</a:t>
            </a:r>
            <a:endParaRPr 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32904405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b="1" dirty="0"/>
              <a:t>Vehicles Count and </a:t>
            </a:r>
            <a:r>
              <a:rPr lang="en-US" b="1" dirty="0" smtClean="0"/>
              <a:t>Classifications</a:t>
            </a:r>
          </a:p>
          <a:p>
            <a:pPr marL="68580" indent="0">
              <a:buNone/>
            </a:pPr>
            <a:endParaRPr lang="en-US" b="1" dirty="0" smtClean="0"/>
          </a:p>
          <a:p>
            <a:pPr>
              <a:buFont typeface="Arial" pitchFamily="34" charset="0"/>
              <a:buChar char="•"/>
            </a:pPr>
            <a:r>
              <a:rPr lang="en-US" dirty="0" smtClean="0"/>
              <a:t>Vehicles counting was conducting manually for four un-successive hours from of 07:30 am to 09:30 am and from 2:00 pm to 4:00 pm. And after opening it, vehicle counting was conducting for two successive hours from of 02:00 pm to 04:00 pm. taking into consideration vehicle classifications in terms of Passenger Cars, Taxis, Shared Taxis, Buses, and Trucks.</a:t>
            </a:r>
          </a:p>
          <a:p>
            <a:pPr marL="68580" indent="0">
              <a:buNone/>
            </a:pPr>
            <a:endParaRPr lang="en-US" dirty="0" smtClean="0"/>
          </a:p>
        </p:txBody>
      </p:sp>
      <p:sp>
        <p:nvSpPr>
          <p:cNvPr id="4" name="Title 1"/>
          <p:cNvSpPr>
            <a:spLocks noGrp="1"/>
          </p:cNvSpPr>
          <p:nvPr>
            <p:ph type="title"/>
          </p:nvPr>
        </p:nvSpPr>
        <p:spPr>
          <a:xfrm>
            <a:off x="838200" y="990600"/>
            <a:ext cx="7490910" cy="572536"/>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Data Collection and Traffic Studies</a:t>
            </a:r>
            <a:endParaRPr 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2252472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694</TotalTime>
  <Words>1573</Words>
  <Application>Microsoft Office PowerPoint</Application>
  <PresentationFormat>On-screen Show (4:3)</PresentationFormat>
  <Paragraphs>130</Paragraphs>
  <Slides>36</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1" baseType="lpstr">
      <vt:lpstr>Arial</vt:lpstr>
      <vt:lpstr>Century Gothic</vt:lpstr>
      <vt:lpstr>Wingdings 2</vt:lpstr>
      <vt:lpstr>Austin</vt:lpstr>
      <vt:lpstr>Bitmap Image</vt:lpstr>
      <vt:lpstr>Evaluation and Re-Design Haifa and Yafa Streets.</vt:lpstr>
      <vt:lpstr>PRESENTATION OUTLINE</vt:lpstr>
      <vt:lpstr>Project Definition</vt:lpstr>
      <vt:lpstr>PowerPoint Presentation</vt:lpstr>
      <vt:lpstr>Project Definition</vt:lpstr>
      <vt:lpstr>Project Definition</vt:lpstr>
      <vt:lpstr>Data Collection and Traffic Studies</vt:lpstr>
      <vt:lpstr>Data Collection and Traffic Studies</vt:lpstr>
      <vt:lpstr>Data Collection and Traffic Studies</vt:lpstr>
      <vt:lpstr>Data Collection and Traffic Studies</vt:lpstr>
      <vt:lpstr>Data Analysis</vt:lpstr>
      <vt:lpstr>Data Analysis</vt:lpstr>
      <vt:lpstr>Data Analysis</vt:lpstr>
      <vt:lpstr>PowerPoint Presentation</vt:lpstr>
      <vt:lpstr>Geometric Design</vt:lpstr>
      <vt:lpstr>Al-Salam intersection</vt:lpstr>
      <vt:lpstr>Al-Salam intersection</vt:lpstr>
      <vt:lpstr>Al-Salam intersection</vt:lpstr>
      <vt:lpstr>Al-salam intersection</vt:lpstr>
      <vt:lpstr>Al-salam intersection</vt:lpstr>
      <vt:lpstr>Al-ain refugee camp</vt:lpstr>
      <vt:lpstr>Al-ain refugee camp</vt:lpstr>
      <vt:lpstr>Al-ain refugee camp</vt:lpstr>
      <vt:lpstr>Project Definition</vt:lpstr>
      <vt:lpstr>Traffic control</vt:lpstr>
      <vt:lpstr>Traffic control</vt:lpstr>
      <vt:lpstr>Traffic control</vt:lpstr>
      <vt:lpstr>Traffic control</vt:lpstr>
      <vt:lpstr>Traffic control</vt:lpstr>
      <vt:lpstr>Traffic control</vt:lpstr>
      <vt:lpstr>Conclusions</vt:lpstr>
      <vt:lpstr>Conclusions</vt:lpstr>
      <vt:lpstr>Conclusions</vt:lpstr>
      <vt:lpstr>Recommendations</vt:lpstr>
      <vt:lpstr>Recommendations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Re-Design of the Transportation System Around the New Campus of An-Najah National University</dc:title>
  <dc:creator>Ashqar</dc:creator>
  <cp:lastModifiedBy>Labeeb Assad</cp:lastModifiedBy>
  <cp:revision>61</cp:revision>
  <dcterms:created xsi:type="dcterms:W3CDTF">2013-01-06T04:40:27Z</dcterms:created>
  <dcterms:modified xsi:type="dcterms:W3CDTF">2015-12-22T05:34:58Z</dcterms:modified>
</cp:coreProperties>
</file>