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55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8" r:id="rId17"/>
    <p:sldId id="280" r:id="rId18"/>
    <p:sldId id="282" r:id="rId19"/>
    <p:sldId id="284" r:id="rId20"/>
    <p:sldId id="285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07" r:id="rId38"/>
    <p:sldId id="311" r:id="rId39"/>
    <p:sldId id="308" r:id="rId40"/>
    <p:sldId id="309" r:id="rId41"/>
    <p:sldId id="310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290" r:id="rId5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66" autoAdjust="0"/>
    <p:restoredTop sz="94624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7BBB09-B9B2-4080-ABD1-FE907E90DBF2}" type="doc">
      <dgm:prSet loTypeId="urn:microsoft.com/office/officeart/2005/8/layout/process5" loCatId="process" qsTypeId="urn:microsoft.com/office/officeart/2005/8/quickstyle/3d2" qsCatId="3D" csTypeId="urn:microsoft.com/office/officeart/2005/8/colors/accent0_3" csCatId="mainScheme" phldr="1"/>
      <dgm:spPr/>
    </dgm:pt>
    <dgm:pt modelId="{0683F466-E144-4E0A-B233-08916A8C3F6C}">
      <dgm:prSet phldrT="[Text]"/>
      <dgm:spPr/>
      <dgm:t>
        <a:bodyPr/>
        <a:lstStyle/>
        <a:p>
          <a:r>
            <a:rPr lang="en-US" dirty="0" smtClean="0"/>
            <a:t>Selection of study area</a:t>
          </a:r>
          <a:endParaRPr lang="en-US" dirty="0"/>
        </a:p>
      </dgm:t>
    </dgm:pt>
    <dgm:pt modelId="{F4FC3898-DC05-491B-8CBB-1EE8F3374A96}" type="parTrans" cxnId="{0567D0DC-0845-43F0-8AB4-84C66395460A}">
      <dgm:prSet/>
      <dgm:spPr/>
      <dgm:t>
        <a:bodyPr/>
        <a:lstStyle/>
        <a:p>
          <a:endParaRPr lang="en-US"/>
        </a:p>
      </dgm:t>
    </dgm:pt>
    <dgm:pt modelId="{C677FD80-EA91-4263-8ABD-8D9E82F46B2E}" type="sibTrans" cxnId="{0567D0DC-0845-43F0-8AB4-84C66395460A}">
      <dgm:prSet/>
      <dgm:spPr/>
      <dgm:t>
        <a:bodyPr/>
        <a:lstStyle/>
        <a:p>
          <a:endParaRPr lang="en-US"/>
        </a:p>
      </dgm:t>
    </dgm:pt>
    <dgm:pt modelId="{F081DD53-B921-4731-9918-682DBCED370A}">
      <dgm:prSet phldrT="[Text]"/>
      <dgm:spPr/>
      <dgm:t>
        <a:bodyPr/>
        <a:lstStyle/>
        <a:p>
          <a:r>
            <a:rPr lang="en-US" dirty="0" smtClean="0"/>
            <a:t>Data collection</a:t>
          </a:r>
          <a:endParaRPr lang="en-US" dirty="0"/>
        </a:p>
      </dgm:t>
    </dgm:pt>
    <dgm:pt modelId="{32FDECD6-8103-4775-B490-F195B5E88C03}" type="parTrans" cxnId="{43B6C466-A867-442A-98BE-D42DBD413185}">
      <dgm:prSet/>
      <dgm:spPr/>
      <dgm:t>
        <a:bodyPr/>
        <a:lstStyle/>
        <a:p>
          <a:endParaRPr lang="en-US"/>
        </a:p>
      </dgm:t>
    </dgm:pt>
    <dgm:pt modelId="{033FF153-DC32-457A-87C1-A084F06DBA1E}" type="sibTrans" cxnId="{43B6C466-A867-442A-98BE-D42DBD413185}">
      <dgm:prSet/>
      <dgm:spPr/>
      <dgm:t>
        <a:bodyPr/>
        <a:lstStyle/>
        <a:p>
          <a:endParaRPr lang="en-US"/>
        </a:p>
      </dgm:t>
    </dgm:pt>
    <dgm:pt modelId="{FA219969-F673-4CF1-B95F-6F358BC3E3DC}">
      <dgm:prSet phldrT="[Text]"/>
      <dgm:spPr/>
      <dgm:t>
        <a:bodyPr/>
        <a:lstStyle/>
        <a:p>
          <a:r>
            <a:rPr lang="en-US" dirty="0" smtClean="0"/>
            <a:t>Data analysis &amp; results</a:t>
          </a:r>
          <a:endParaRPr lang="en-US" dirty="0"/>
        </a:p>
      </dgm:t>
    </dgm:pt>
    <dgm:pt modelId="{CAB7D32A-1DB9-4352-8409-8C60F1DBCB66}" type="parTrans" cxnId="{3454F889-8E9B-4433-808D-1BEC26BD0E91}">
      <dgm:prSet/>
      <dgm:spPr/>
      <dgm:t>
        <a:bodyPr/>
        <a:lstStyle/>
        <a:p>
          <a:endParaRPr lang="en-US"/>
        </a:p>
      </dgm:t>
    </dgm:pt>
    <dgm:pt modelId="{751E2E1C-A398-47EB-AB5C-4D8AF6282038}" type="sibTrans" cxnId="{3454F889-8E9B-4433-808D-1BEC26BD0E91}">
      <dgm:prSet/>
      <dgm:spPr/>
      <dgm:t>
        <a:bodyPr/>
        <a:lstStyle/>
        <a:p>
          <a:endParaRPr lang="en-US"/>
        </a:p>
      </dgm:t>
    </dgm:pt>
    <dgm:pt modelId="{807B5B18-8055-41DB-8F72-FC7E52073097}">
      <dgm:prSet phldrT="[Text]"/>
      <dgm:spPr/>
      <dgm:t>
        <a:bodyPr/>
        <a:lstStyle/>
        <a:p>
          <a:r>
            <a:rPr lang="en-US" dirty="0" smtClean="0"/>
            <a:t>Test each solution </a:t>
          </a:r>
          <a:endParaRPr lang="en-US" dirty="0"/>
        </a:p>
      </dgm:t>
    </dgm:pt>
    <dgm:pt modelId="{31236ADB-44C7-4708-9B28-2A132C580320}" type="parTrans" cxnId="{22E8EF05-059D-45BF-A64D-5713A5579522}">
      <dgm:prSet/>
      <dgm:spPr/>
      <dgm:t>
        <a:bodyPr/>
        <a:lstStyle/>
        <a:p>
          <a:endParaRPr lang="en-US"/>
        </a:p>
      </dgm:t>
    </dgm:pt>
    <dgm:pt modelId="{15870FF4-0ECC-4FB0-86D3-8AFF683D72B6}" type="sibTrans" cxnId="{22E8EF05-059D-45BF-A64D-5713A5579522}">
      <dgm:prSet/>
      <dgm:spPr/>
      <dgm:t>
        <a:bodyPr/>
        <a:lstStyle/>
        <a:p>
          <a:endParaRPr lang="en-US"/>
        </a:p>
      </dgm:t>
    </dgm:pt>
    <dgm:pt modelId="{B1398DD4-A184-48A2-B425-FF6845A08846}">
      <dgm:prSet phldrT="[Text]"/>
      <dgm:spPr/>
      <dgm:t>
        <a:bodyPr/>
        <a:lstStyle/>
        <a:p>
          <a:r>
            <a:rPr lang="en-US" dirty="0" smtClean="0"/>
            <a:t>Select the best alternative </a:t>
          </a:r>
          <a:endParaRPr lang="en-US" dirty="0"/>
        </a:p>
      </dgm:t>
    </dgm:pt>
    <dgm:pt modelId="{A7165644-FA92-4FB7-90A4-C9C4871AD232}" type="parTrans" cxnId="{03540007-7A56-4DF2-8793-B32D76BB2A2F}">
      <dgm:prSet/>
      <dgm:spPr/>
      <dgm:t>
        <a:bodyPr/>
        <a:lstStyle/>
        <a:p>
          <a:endParaRPr lang="en-US"/>
        </a:p>
      </dgm:t>
    </dgm:pt>
    <dgm:pt modelId="{31AA3B8F-410A-4845-A4B8-F349048553A7}" type="sibTrans" cxnId="{03540007-7A56-4DF2-8793-B32D76BB2A2F}">
      <dgm:prSet/>
      <dgm:spPr/>
      <dgm:t>
        <a:bodyPr/>
        <a:lstStyle/>
        <a:p>
          <a:endParaRPr lang="en-US"/>
        </a:p>
      </dgm:t>
    </dgm:pt>
    <dgm:pt modelId="{60667CD7-3145-44D7-8FD6-F777AF7081C3}">
      <dgm:prSet phldrT="[Text]"/>
      <dgm:spPr/>
      <dgm:t>
        <a:bodyPr/>
        <a:lstStyle/>
        <a:p>
          <a:r>
            <a:rPr lang="en-US" dirty="0" smtClean="0"/>
            <a:t>Conclusions &amp; Recommendations</a:t>
          </a:r>
          <a:endParaRPr lang="en-US" dirty="0"/>
        </a:p>
      </dgm:t>
    </dgm:pt>
    <dgm:pt modelId="{BF070FEE-9A3E-41F5-9184-73EDB24643EB}" type="parTrans" cxnId="{145E9C24-5B65-4E04-AC16-E4C835429617}">
      <dgm:prSet/>
      <dgm:spPr/>
      <dgm:t>
        <a:bodyPr/>
        <a:lstStyle/>
        <a:p>
          <a:endParaRPr lang="en-US"/>
        </a:p>
      </dgm:t>
    </dgm:pt>
    <dgm:pt modelId="{7DE70DFC-65FF-4A91-A280-0077808338DD}" type="sibTrans" cxnId="{145E9C24-5B65-4E04-AC16-E4C835429617}">
      <dgm:prSet/>
      <dgm:spPr/>
      <dgm:t>
        <a:bodyPr/>
        <a:lstStyle/>
        <a:p>
          <a:endParaRPr lang="en-US"/>
        </a:p>
      </dgm:t>
    </dgm:pt>
    <dgm:pt modelId="{6EF0835E-DD33-4A5A-B9AD-9676686C92B1}">
      <dgm:prSet/>
      <dgm:spPr/>
      <dgm:t>
        <a:bodyPr/>
        <a:lstStyle/>
        <a:p>
          <a:r>
            <a:rPr lang="en-US" dirty="0" smtClean="0"/>
            <a:t>Create solutions</a:t>
          </a:r>
          <a:endParaRPr lang="en-US" dirty="0"/>
        </a:p>
      </dgm:t>
    </dgm:pt>
    <dgm:pt modelId="{3D84312D-9FD8-412D-9032-C0C20E24F53C}" type="parTrans" cxnId="{D4FCAC30-AFB4-45F7-991A-22093B0ACAE7}">
      <dgm:prSet/>
      <dgm:spPr/>
      <dgm:t>
        <a:bodyPr/>
        <a:lstStyle/>
        <a:p>
          <a:endParaRPr lang="en-US"/>
        </a:p>
      </dgm:t>
    </dgm:pt>
    <dgm:pt modelId="{A4448C3A-04CB-4782-9EE2-3B72FABB823C}" type="sibTrans" cxnId="{D4FCAC30-AFB4-45F7-991A-22093B0ACAE7}">
      <dgm:prSet/>
      <dgm:spPr/>
      <dgm:t>
        <a:bodyPr/>
        <a:lstStyle/>
        <a:p>
          <a:endParaRPr lang="en-US"/>
        </a:p>
      </dgm:t>
    </dgm:pt>
    <dgm:pt modelId="{9126DA52-02B6-48B7-8C9D-6304726A1A0D}" type="pres">
      <dgm:prSet presAssocID="{117BBB09-B9B2-4080-ABD1-FE907E90DBF2}" presName="diagram" presStyleCnt="0">
        <dgm:presLayoutVars>
          <dgm:dir/>
          <dgm:resizeHandles val="exact"/>
        </dgm:presLayoutVars>
      </dgm:prSet>
      <dgm:spPr/>
    </dgm:pt>
    <dgm:pt modelId="{45F6373D-BE09-4B33-B4D3-7B3BF3DF0DD6}" type="pres">
      <dgm:prSet presAssocID="{0683F466-E144-4E0A-B233-08916A8C3F6C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02BBF-1F5A-4084-A12E-0B439C3F1A76}" type="pres">
      <dgm:prSet presAssocID="{C677FD80-EA91-4263-8ABD-8D9E82F46B2E}" presName="sibTrans" presStyleLbl="sibTrans2D1" presStyleIdx="0" presStyleCnt="6"/>
      <dgm:spPr/>
      <dgm:t>
        <a:bodyPr/>
        <a:lstStyle/>
        <a:p>
          <a:endParaRPr lang="en-US"/>
        </a:p>
      </dgm:t>
    </dgm:pt>
    <dgm:pt modelId="{CCFB5183-F26F-414D-A35B-268D94CF30AC}" type="pres">
      <dgm:prSet presAssocID="{C677FD80-EA91-4263-8ABD-8D9E82F46B2E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D7C67D99-029B-4258-A8B1-E713AF0CD3F6}" type="pres">
      <dgm:prSet presAssocID="{F081DD53-B921-4731-9918-682DBCED370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8F88F8-F8C0-46F6-B581-64CE51FAA247}" type="pres">
      <dgm:prSet presAssocID="{033FF153-DC32-457A-87C1-A084F06DBA1E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15211E0-D197-4F15-B150-AED01D9CBDF1}" type="pres">
      <dgm:prSet presAssocID="{033FF153-DC32-457A-87C1-A084F06DBA1E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8586684-B4ED-4A0B-AF7E-83F003FB492B}" type="pres">
      <dgm:prSet presAssocID="{FA219969-F673-4CF1-B95F-6F358BC3E3D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792FF1-8D4F-4862-A7EC-020EF7BDAEFF}" type="pres">
      <dgm:prSet presAssocID="{751E2E1C-A398-47EB-AB5C-4D8AF6282038}" presName="sibTrans" presStyleLbl="sibTrans2D1" presStyleIdx="2" presStyleCnt="6"/>
      <dgm:spPr/>
      <dgm:t>
        <a:bodyPr/>
        <a:lstStyle/>
        <a:p>
          <a:endParaRPr lang="en-US"/>
        </a:p>
      </dgm:t>
    </dgm:pt>
    <dgm:pt modelId="{B3597D3A-9FDD-43DB-8E3E-3D3B2274226F}" type="pres">
      <dgm:prSet presAssocID="{751E2E1C-A398-47EB-AB5C-4D8AF6282038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A3B3A0B3-9DDC-46F7-B6C7-98F481B173FD}" type="pres">
      <dgm:prSet presAssocID="{6EF0835E-DD33-4A5A-B9AD-9676686C92B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32D146-B279-464B-8A07-F2D4784205FC}" type="pres">
      <dgm:prSet presAssocID="{A4448C3A-04CB-4782-9EE2-3B72FABB823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838D53E-FC95-4096-8912-225C65CEE049}" type="pres">
      <dgm:prSet presAssocID="{A4448C3A-04CB-4782-9EE2-3B72FABB823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20585F64-D03B-4692-8885-8ADDC993C5A3}" type="pres">
      <dgm:prSet presAssocID="{807B5B18-8055-41DB-8F72-FC7E5207309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35DAB-D55D-484D-ADFC-AB37F08B8C02}" type="pres">
      <dgm:prSet presAssocID="{15870FF4-0ECC-4FB0-86D3-8AFF683D72B6}" presName="sibTrans" presStyleLbl="sibTrans2D1" presStyleIdx="4" presStyleCnt="6"/>
      <dgm:spPr/>
      <dgm:t>
        <a:bodyPr/>
        <a:lstStyle/>
        <a:p>
          <a:endParaRPr lang="en-US"/>
        </a:p>
      </dgm:t>
    </dgm:pt>
    <dgm:pt modelId="{1E5B09D5-34B3-494B-889E-912FB11D59C4}" type="pres">
      <dgm:prSet presAssocID="{15870FF4-0ECC-4FB0-86D3-8AFF683D72B6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82D3CB90-98DA-4B22-AB07-4F251ECD1D05}" type="pres">
      <dgm:prSet presAssocID="{B1398DD4-A184-48A2-B425-FF6845A08846}" presName="node" presStyleLbl="node1" presStyleIdx="5" presStyleCnt="7" custScaleX="1201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A787F-B027-4DC3-A5FF-69C80A0644CF}" type="pres">
      <dgm:prSet presAssocID="{31AA3B8F-410A-4845-A4B8-F349048553A7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80858E2-CDF6-4676-AAE9-BA13217DFA02}" type="pres">
      <dgm:prSet presAssocID="{31AA3B8F-410A-4845-A4B8-F349048553A7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EE47A87B-9ABA-417F-9E27-8489039BC791}" type="pres">
      <dgm:prSet presAssocID="{60667CD7-3145-44D7-8FD6-F777AF7081C3}" presName="node" presStyleLbl="node1" presStyleIdx="6" presStyleCnt="7" custScaleX="1939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21189D-C97F-4965-93D7-54EC9B311B7F}" type="presOf" srcId="{B1398DD4-A184-48A2-B425-FF6845A08846}" destId="{82D3CB90-98DA-4B22-AB07-4F251ECD1D05}" srcOrd="0" destOrd="0" presId="urn:microsoft.com/office/officeart/2005/8/layout/process5"/>
    <dgm:cxn modelId="{F3C2F1ED-1E60-4481-9874-AB28E576FC2F}" type="presOf" srcId="{15870FF4-0ECC-4FB0-86D3-8AFF683D72B6}" destId="{1E5B09D5-34B3-494B-889E-912FB11D59C4}" srcOrd="1" destOrd="0" presId="urn:microsoft.com/office/officeart/2005/8/layout/process5"/>
    <dgm:cxn modelId="{22E8EF05-059D-45BF-A64D-5713A5579522}" srcId="{117BBB09-B9B2-4080-ABD1-FE907E90DBF2}" destId="{807B5B18-8055-41DB-8F72-FC7E52073097}" srcOrd="4" destOrd="0" parTransId="{31236ADB-44C7-4708-9B28-2A132C580320}" sibTransId="{15870FF4-0ECC-4FB0-86D3-8AFF683D72B6}"/>
    <dgm:cxn modelId="{09A742C1-C437-4949-ACD5-AA4B13F6821F}" type="presOf" srcId="{F081DD53-B921-4731-9918-682DBCED370A}" destId="{D7C67D99-029B-4258-A8B1-E713AF0CD3F6}" srcOrd="0" destOrd="0" presId="urn:microsoft.com/office/officeart/2005/8/layout/process5"/>
    <dgm:cxn modelId="{CAC1541A-4E5F-4881-992D-740A9159858E}" type="presOf" srcId="{31AA3B8F-410A-4845-A4B8-F349048553A7}" destId="{45AA787F-B027-4DC3-A5FF-69C80A0644CF}" srcOrd="0" destOrd="0" presId="urn:microsoft.com/office/officeart/2005/8/layout/process5"/>
    <dgm:cxn modelId="{840EB17C-0928-4AA4-967B-B601D1350C7F}" type="presOf" srcId="{C677FD80-EA91-4263-8ABD-8D9E82F46B2E}" destId="{CCFB5183-F26F-414D-A35B-268D94CF30AC}" srcOrd="1" destOrd="0" presId="urn:microsoft.com/office/officeart/2005/8/layout/process5"/>
    <dgm:cxn modelId="{D4FCAC30-AFB4-45F7-991A-22093B0ACAE7}" srcId="{117BBB09-B9B2-4080-ABD1-FE907E90DBF2}" destId="{6EF0835E-DD33-4A5A-B9AD-9676686C92B1}" srcOrd="3" destOrd="0" parTransId="{3D84312D-9FD8-412D-9032-C0C20E24F53C}" sibTransId="{A4448C3A-04CB-4782-9EE2-3B72FABB823C}"/>
    <dgm:cxn modelId="{03540007-7A56-4DF2-8793-B32D76BB2A2F}" srcId="{117BBB09-B9B2-4080-ABD1-FE907E90DBF2}" destId="{B1398DD4-A184-48A2-B425-FF6845A08846}" srcOrd="5" destOrd="0" parTransId="{A7165644-FA92-4FB7-90A4-C9C4871AD232}" sibTransId="{31AA3B8F-410A-4845-A4B8-F349048553A7}"/>
    <dgm:cxn modelId="{AB6FDA94-5FA6-43E5-BDDE-3CAAC1152A05}" type="presOf" srcId="{033FF153-DC32-457A-87C1-A084F06DBA1E}" destId="{F15211E0-D197-4F15-B150-AED01D9CBDF1}" srcOrd="1" destOrd="0" presId="urn:microsoft.com/office/officeart/2005/8/layout/process5"/>
    <dgm:cxn modelId="{0567D0DC-0845-43F0-8AB4-84C66395460A}" srcId="{117BBB09-B9B2-4080-ABD1-FE907E90DBF2}" destId="{0683F466-E144-4E0A-B233-08916A8C3F6C}" srcOrd="0" destOrd="0" parTransId="{F4FC3898-DC05-491B-8CBB-1EE8F3374A96}" sibTransId="{C677FD80-EA91-4263-8ABD-8D9E82F46B2E}"/>
    <dgm:cxn modelId="{E149127A-C3B8-4A5D-8627-ED80A2391307}" type="presOf" srcId="{60667CD7-3145-44D7-8FD6-F777AF7081C3}" destId="{EE47A87B-9ABA-417F-9E27-8489039BC791}" srcOrd="0" destOrd="0" presId="urn:microsoft.com/office/officeart/2005/8/layout/process5"/>
    <dgm:cxn modelId="{7E672B39-4144-4017-AD3E-664B1F0A0411}" type="presOf" srcId="{A4448C3A-04CB-4782-9EE2-3B72FABB823C}" destId="{7838D53E-FC95-4096-8912-225C65CEE049}" srcOrd="1" destOrd="0" presId="urn:microsoft.com/office/officeart/2005/8/layout/process5"/>
    <dgm:cxn modelId="{145E9C24-5B65-4E04-AC16-E4C835429617}" srcId="{117BBB09-B9B2-4080-ABD1-FE907E90DBF2}" destId="{60667CD7-3145-44D7-8FD6-F777AF7081C3}" srcOrd="6" destOrd="0" parTransId="{BF070FEE-9A3E-41F5-9184-73EDB24643EB}" sibTransId="{7DE70DFC-65FF-4A91-A280-0077808338DD}"/>
    <dgm:cxn modelId="{7A49EE29-3462-4934-B0DB-1AE1F55D1168}" type="presOf" srcId="{A4448C3A-04CB-4782-9EE2-3B72FABB823C}" destId="{2E32D146-B279-464B-8A07-F2D4784205FC}" srcOrd="0" destOrd="0" presId="urn:microsoft.com/office/officeart/2005/8/layout/process5"/>
    <dgm:cxn modelId="{C1C5E326-ED77-48F8-AA5C-E28558EACCCC}" type="presOf" srcId="{C677FD80-EA91-4263-8ABD-8D9E82F46B2E}" destId="{ADB02BBF-1F5A-4084-A12E-0B439C3F1A76}" srcOrd="0" destOrd="0" presId="urn:microsoft.com/office/officeart/2005/8/layout/process5"/>
    <dgm:cxn modelId="{4C5E8D94-20FE-42A9-8C61-A09753128EC5}" type="presOf" srcId="{6EF0835E-DD33-4A5A-B9AD-9676686C92B1}" destId="{A3B3A0B3-9DDC-46F7-B6C7-98F481B173FD}" srcOrd="0" destOrd="0" presId="urn:microsoft.com/office/officeart/2005/8/layout/process5"/>
    <dgm:cxn modelId="{7D167405-D83D-413F-8B80-91A1A5BA4336}" type="presOf" srcId="{0683F466-E144-4E0A-B233-08916A8C3F6C}" destId="{45F6373D-BE09-4B33-B4D3-7B3BF3DF0DD6}" srcOrd="0" destOrd="0" presId="urn:microsoft.com/office/officeart/2005/8/layout/process5"/>
    <dgm:cxn modelId="{3454F889-8E9B-4433-808D-1BEC26BD0E91}" srcId="{117BBB09-B9B2-4080-ABD1-FE907E90DBF2}" destId="{FA219969-F673-4CF1-B95F-6F358BC3E3DC}" srcOrd="2" destOrd="0" parTransId="{CAB7D32A-1DB9-4352-8409-8C60F1DBCB66}" sibTransId="{751E2E1C-A398-47EB-AB5C-4D8AF6282038}"/>
    <dgm:cxn modelId="{C33E68CE-DEC6-46E2-B832-B5E498EEC98E}" type="presOf" srcId="{31AA3B8F-410A-4845-A4B8-F349048553A7}" destId="{580858E2-CDF6-4676-AAE9-BA13217DFA02}" srcOrd="1" destOrd="0" presId="urn:microsoft.com/office/officeart/2005/8/layout/process5"/>
    <dgm:cxn modelId="{67F4675A-EEC9-401E-9371-F1478AE6F516}" type="presOf" srcId="{751E2E1C-A398-47EB-AB5C-4D8AF6282038}" destId="{B3597D3A-9FDD-43DB-8E3E-3D3B2274226F}" srcOrd="1" destOrd="0" presId="urn:microsoft.com/office/officeart/2005/8/layout/process5"/>
    <dgm:cxn modelId="{DAABBB2D-9771-4AD4-AE10-F965B6B87E0D}" type="presOf" srcId="{117BBB09-B9B2-4080-ABD1-FE907E90DBF2}" destId="{9126DA52-02B6-48B7-8C9D-6304726A1A0D}" srcOrd="0" destOrd="0" presId="urn:microsoft.com/office/officeart/2005/8/layout/process5"/>
    <dgm:cxn modelId="{43B6C466-A867-442A-98BE-D42DBD413185}" srcId="{117BBB09-B9B2-4080-ABD1-FE907E90DBF2}" destId="{F081DD53-B921-4731-9918-682DBCED370A}" srcOrd="1" destOrd="0" parTransId="{32FDECD6-8103-4775-B490-F195B5E88C03}" sibTransId="{033FF153-DC32-457A-87C1-A084F06DBA1E}"/>
    <dgm:cxn modelId="{879E4033-AA7E-4CF6-90FF-4A64374F25E8}" type="presOf" srcId="{FA219969-F673-4CF1-B95F-6F358BC3E3DC}" destId="{E8586684-B4ED-4A0B-AF7E-83F003FB492B}" srcOrd="0" destOrd="0" presId="urn:microsoft.com/office/officeart/2005/8/layout/process5"/>
    <dgm:cxn modelId="{A19DDAB4-2974-4270-ADA2-9FFE41FFD6E7}" type="presOf" srcId="{033FF153-DC32-457A-87C1-A084F06DBA1E}" destId="{A08F88F8-F8C0-46F6-B581-64CE51FAA247}" srcOrd="0" destOrd="0" presId="urn:microsoft.com/office/officeart/2005/8/layout/process5"/>
    <dgm:cxn modelId="{125C9C24-F3FF-4737-AB5E-0E902D2F379D}" type="presOf" srcId="{751E2E1C-A398-47EB-AB5C-4D8AF6282038}" destId="{94792FF1-8D4F-4862-A7EC-020EF7BDAEFF}" srcOrd="0" destOrd="0" presId="urn:microsoft.com/office/officeart/2005/8/layout/process5"/>
    <dgm:cxn modelId="{EADC3C85-EB53-4259-B94E-B5141CE93EE7}" type="presOf" srcId="{807B5B18-8055-41DB-8F72-FC7E52073097}" destId="{20585F64-D03B-4692-8885-8ADDC993C5A3}" srcOrd="0" destOrd="0" presId="urn:microsoft.com/office/officeart/2005/8/layout/process5"/>
    <dgm:cxn modelId="{4AC80A2B-2D71-4A9C-A200-D4727C552BEF}" type="presOf" srcId="{15870FF4-0ECC-4FB0-86D3-8AFF683D72B6}" destId="{7A835DAB-D55D-484D-ADFC-AB37F08B8C02}" srcOrd="0" destOrd="0" presId="urn:microsoft.com/office/officeart/2005/8/layout/process5"/>
    <dgm:cxn modelId="{2794DCEE-2B01-4608-8EBC-7FA33C85AA57}" type="presParOf" srcId="{9126DA52-02B6-48B7-8C9D-6304726A1A0D}" destId="{45F6373D-BE09-4B33-B4D3-7B3BF3DF0DD6}" srcOrd="0" destOrd="0" presId="urn:microsoft.com/office/officeart/2005/8/layout/process5"/>
    <dgm:cxn modelId="{858A7513-6A9A-4A5A-A62D-9CA6AC357945}" type="presParOf" srcId="{9126DA52-02B6-48B7-8C9D-6304726A1A0D}" destId="{ADB02BBF-1F5A-4084-A12E-0B439C3F1A76}" srcOrd="1" destOrd="0" presId="urn:microsoft.com/office/officeart/2005/8/layout/process5"/>
    <dgm:cxn modelId="{51AC1500-0E51-40F7-A04C-F61690D02391}" type="presParOf" srcId="{ADB02BBF-1F5A-4084-A12E-0B439C3F1A76}" destId="{CCFB5183-F26F-414D-A35B-268D94CF30AC}" srcOrd="0" destOrd="0" presId="urn:microsoft.com/office/officeart/2005/8/layout/process5"/>
    <dgm:cxn modelId="{FF6FAA47-DBBA-480A-A49C-9ABB25D2F3B9}" type="presParOf" srcId="{9126DA52-02B6-48B7-8C9D-6304726A1A0D}" destId="{D7C67D99-029B-4258-A8B1-E713AF0CD3F6}" srcOrd="2" destOrd="0" presId="urn:microsoft.com/office/officeart/2005/8/layout/process5"/>
    <dgm:cxn modelId="{5972CDD0-01BA-4AEF-9B84-65597D2E96AC}" type="presParOf" srcId="{9126DA52-02B6-48B7-8C9D-6304726A1A0D}" destId="{A08F88F8-F8C0-46F6-B581-64CE51FAA247}" srcOrd="3" destOrd="0" presId="urn:microsoft.com/office/officeart/2005/8/layout/process5"/>
    <dgm:cxn modelId="{EB801D5B-78D8-4E58-B475-211C2EAE9A91}" type="presParOf" srcId="{A08F88F8-F8C0-46F6-B581-64CE51FAA247}" destId="{F15211E0-D197-4F15-B150-AED01D9CBDF1}" srcOrd="0" destOrd="0" presId="urn:microsoft.com/office/officeart/2005/8/layout/process5"/>
    <dgm:cxn modelId="{4CC644B1-4597-4570-A2BA-8E9F8D999B4A}" type="presParOf" srcId="{9126DA52-02B6-48B7-8C9D-6304726A1A0D}" destId="{E8586684-B4ED-4A0B-AF7E-83F003FB492B}" srcOrd="4" destOrd="0" presId="urn:microsoft.com/office/officeart/2005/8/layout/process5"/>
    <dgm:cxn modelId="{29DAB0B0-D77B-4FB3-9CE2-49723EEC9092}" type="presParOf" srcId="{9126DA52-02B6-48B7-8C9D-6304726A1A0D}" destId="{94792FF1-8D4F-4862-A7EC-020EF7BDAEFF}" srcOrd="5" destOrd="0" presId="urn:microsoft.com/office/officeart/2005/8/layout/process5"/>
    <dgm:cxn modelId="{BD0EC786-77D3-4170-992E-52D0CACB0BA9}" type="presParOf" srcId="{94792FF1-8D4F-4862-A7EC-020EF7BDAEFF}" destId="{B3597D3A-9FDD-43DB-8E3E-3D3B2274226F}" srcOrd="0" destOrd="0" presId="urn:microsoft.com/office/officeart/2005/8/layout/process5"/>
    <dgm:cxn modelId="{586DD09E-BA7B-417E-8C47-67ECC696B5D1}" type="presParOf" srcId="{9126DA52-02B6-48B7-8C9D-6304726A1A0D}" destId="{A3B3A0B3-9DDC-46F7-B6C7-98F481B173FD}" srcOrd="6" destOrd="0" presId="urn:microsoft.com/office/officeart/2005/8/layout/process5"/>
    <dgm:cxn modelId="{096BD799-4131-40DA-9E2C-F7AFA48D0D06}" type="presParOf" srcId="{9126DA52-02B6-48B7-8C9D-6304726A1A0D}" destId="{2E32D146-B279-464B-8A07-F2D4784205FC}" srcOrd="7" destOrd="0" presId="urn:microsoft.com/office/officeart/2005/8/layout/process5"/>
    <dgm:cxn modelId="{4D68DA8D-3E9A-4DB5-8321-F6D53DA8A368}" type="presParOf" srcId="{2E32D146-B279-464B-8A07-F2D4784205FC}" destId="{7838D53E-FC95-4096-8912-225C65CEE049}" srcOrd="0" destOrd="0" presId="urn:microsoft.com/office/officeart/2005/8/layout/process5"/>
    <dgm:cxn modelId="{7E86F427-2334-4600-8E03-DD760F17ADDB}" type="presParOf" srcId="{9126DA52-02B6-48B7-8C9D-6304726A1A0D}" destId="{20585F64-D03B-4692-8885-8ADDC993C5A3}" srcOrd="8" destOrd="0" presId="urn:microsoft.com/office/officeart/2005/8/layout/process5"/>
    <dgm:cxn modelId="{497A3CFD-2FFB-4D48-8228-B97A049873CF}" type="presParOf" srcId="{9126DA52-02B6-48B7-8C9D-6304726A1A0D}" destId="{7A835DAB-D55D-484D-ADFC-AB37F08B8C02}" srcOrd="9" destOrd="0" presId="urn:microsoft.com/office/officeart/2005/8/layout/process5"/>
    <dgm:cxn modelId="{76FAE052-1C12-4DEB-8D6D-572057773B35}" type="presParOf" srcId="{7A835DAB-D55D-484D-ADFC-AB37F08B8C02}" destId="{1E5B09D5-34B3-494B-889E-912FB11D59C4}" srcOrd="0" destOrd="0" presId="urn:microsoft.com/office/officeart/2005/8/layout/process5"/>
    <dgm:cxn modelId="{DA6141D3-4591-417E-B04B-D80DC0B4954F}" type="presParOf" srcId="{9126DA52-02B6-48B7-8C9D-6304726A1A0D}" destId="{82D3CB90-98DA-4B22-AB07-4F251ECD1D05}" srcOrd="10" destOrd="0" presId="urn:microsoft.com/office/officeart/2005/8/layout/process5"/>
    <dgm:cxn modelId="{53EF6266-FC27-4BDF-86CF-188759F01D99}" type="presParOf" srcId="{9126DA52-02B6-48B7-8C9D-6304726A1A0D}" destId="{45AA787F-B027-4DC3-A5FF-69C80A0644CF}" srcOrd="11" destOrd="0" presId="urn:microsoft.com/office/officeart/2005/8/layout/process5"/>
    <dgm:cxn modelId="{EB1F605D-325C-46D2-9687-E2CC7289FD67}" type="presParOf" srcId="{45AA787F-B027-4DC3-A5FF-69C80A0644CF}" destId="{580858E2-CDF6-4676-AAE9-BA13217DFA02}" srcOrd="0" destOrd="0" presId="urn:microsoft.com/office/officeart/2005/8/layout/process5"/>
    <dgm:cxn modelId="{08A506B3-CD36-47D1-A93E-5A767BC097F4}" type="presParOf" srcId="{9126DA52-02B6-48B7-8C9D-6304726A1A0D}" destId="{EE47A87B-9ABA-417F-9E27-8489039BC791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F6373D-BE09-4B33-B4D3-7B3BF3DF0DD6}">
      <dsp:nvSpPr>
        <dsp:cNvPr id="0" name=""/>
        <dsp:cNvSpPr/>
      </dsp:nvSpPr>
      <dsp:spPr>
        <a:xfrm>
          <a:off x="549931" y="1439"/>
          <a:ext cx="1561969" cy="9371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Selection of study area</a:t>
          </a:r>
          <a:endParaRPr lang="en-US" sz="2000" kern="1200" dirty="0"/>
        </a:p>
      </dsp:txBody>
      <dsp:txXfrm>
        <a:off x="549931" y="1439"/>
        <a:ext cx="1561969" cy="937181"/>
      </dsp:txXfrm>
    </dsp:sp>
    <dsp:sp modelId="{ADB02BBF-1F5A-4084-A12E-0B439C3F1A76}">
      <dsp:nvSpPr>
        <dsp:cNvPr id="0" name=""/>
        <dsp:cNvSpPr/>
      </dsp:nvSpPr>
      <dsp:spPr>
        <a:xfrm>
          <a:off x="2249354" y="276345"/>
          <a:ext cx="331137" cy="38736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2249354" y="276345"/>
        <a:ext cx="331137" cy="387368"/>
      </dsp:txXfrm>
    </dsp:sp>
    <dsp:sp modelId="{D7C67D99-029B-4258-A8B1-E713AF0CD3F6}">
      <dsp:nvSpPr>
        <dsp:cNvPr id="0" name=""/>
        <dsp:cNvSpPr/>
      </dsp:nvSpPr>
      <dsp:spPr>
        <a:xfrm>
          <a:off x="2736689" y="1439"/>
          <a:ext cx="1561969" cy="9371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Data collection</a:t>
          </a:r>
          <a:endParaRPr lang="en-US" sz="2000" kern="1200" dirty="0"/>
        </a:p>
      </dsp:txBody>
      <dsp:txXfrm>
        <a:off x="2736689" y="1439"/>
        <a:ext cx="1561969" cy="937181"/>
      </dsp:txXfrm>
    </dsp:sp>
    <dsp:sp modelId="{A08F88F8-F8C0-46F6-B581-64CE51FAA247}">
      <dsp:nvSpPr>
        <dsp:cNvPr id="0" name=""/>
        <dsp:cNvSpPr/>
      </dsp:nvSpPr>
      <dsp:spPr>
        <a:xfrm>
          <a:off x="4436112" y="276345"/>
          <a:ext cx="331137" cy="38736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436112" y="276345"/>
        <a:ext cx="331137" cy="387368"/>
      </dsp:txXfrm>
    </dsp:sp>
    <dsp:sp modelId="{E8586684-B4ED-4A0B-AF7E-83F003FB492B}">
      <dsp:nvSpPr>
        <dsp:cNvPr id="0" name=""/>
        <dsp:cNvSpPr/>
      </dsp:nvSpPr>
      <dsp:spPr>
        <a:xfrm>
          <a:off x="4923446" y="1439"/>
          <a:ext cx="1561969" cy="9371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Data analysis &amp; results</a:t>
          </a:r>
          <a:endParaRPr lang="en-US" sz="2000" kern="1200" dirty="0"/>
        </a:p>
      </dsp:txBody>
      <dsp:txXfrm>
        <a:off x="4923446" y="1439"/>
        <a:ext cx="1561969" cy="937181"/>
      </dsp:txXfrm>
    </dsp:sp>
    <dsp:sp modelId="{94792FF1-8D4F-4862-A7EC-020EF7BDAEFF}">
      <dsp:nvSpPr>
        <dsp:cNvPr id="0" name=""/>
        <dsp:cNvSpPr/>
      </dsp:nvSpPr>
      <dsp:spPr>
        <a:xfrm rot="5400000">
          <a:off x="5538862" y="1047959"/>
          <a:ext cx="331137" cy="38736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5400000">
        <a:off x="5538862" y="1047959"/>
        <a:ext cx="331137" cy="387368"/>
      </dsp:txXfrm>
    </dsp:sp>
    <dsp:sp modelId="{A3B3A0B3-9DDC-46F7-B6C7-98F481B173FD}">
      <dsp:nvSpPr>
        <dsp:cNvPr id="0" name=""/>
        <dsp:cNvSpPr/>
      </dsp:nvSpPr>
      <dsp:spPr>
        <a:xfrm>
          <a:off x="4923446" y="1563409"/>
          <a:ext cx="1561969" cy="9371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Create solutions</a:t>
          </a:r>
          <a:endParaRPr lang="en-US" sz="2000" kern="1200" dirty="0"/>
        </a:p>
      </dsp:txBody>
      <dsp:txXfrm>
        <a:off x="4923446" y="1563409"/>
        <a:ext cx="1561969" cy="937181"/>
      </dsp:txXfrm>
    </dsp:sp>
    <dsp:sp modelId="{2E32D146-B279-464B-8A07-F2D4784205FC}">
      <dsp:nvSpPr>
        <dsp:cNvPr id="0" name=""/>
        <dsp:cNvSpPr/>
      </dsp:nvSpPr>
      <dsp:spPr>
        <a:xfrm rot="10800000">
          <a:off x="4454855" y="1838315"/>
          <a:ext cx="331137" cy="38736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4454855" y="1838315"/>
        <a:ext cx="331137" cy="387368"/>
      </dsp:txXfrm>
    </dsp:sp>
    <dsp:sp modelId="{20585F64-D03B-4692-8885-8ADDC993C5A3}">
      <dsp:nvSpPr>
        <dsp:cNvPr id="0" name=""/>
        <dsp:cNvSpPr/>
      </dsp:nvSpPr>
      <dsp:spPr>
        <a:xfrm>
          <a:off x="2736689" y="1563409"/>
          <a:ext cx="1561969" cy="9371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Test each solution </a:t>
          </a:r>
          <a:endParaRPr lang="en-US" sz="2000" kern="1200" dirty="0"/>
        </a:p>
      </dsp:txBody>
      <dsp:txXfrm>
        <a:off x="2736689" y="1563409"/>
        <a:ext cx="1561969" cy="937181"/>
      </dsp:txXfrm>
    </dsp:sp>
    <dsp:sp modelId="{7A835DAB-D55D-484D-ADFC-AB37F08B8C02}">
      <dsp:nvSpPr>
        <dsp:cNvPr id="0" name=""/>
        <dsp:cNvSpPr/>
      </dsp:nvSpPr>
      <dsp:spPr>
        <a:xfrm rot="10800000">
          <a:off x="2268098" y="1838315"/>
          <a:ext cx="331137" cy="38736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2268098" y="1838315"/>
        <a:ext cx="331137" cy="387368"/>
      </dsp:txXfrm>
    </dsp:sp>
    <dsp:sp modelId="{82D3CB90-98DA-4B22-AB07-4F251ECD1D05}">
      <dsp:nvSpPr>
        <dsp:cNvPr id="0" name=""/>
        <dsp:cNvSpPr/>
      </dsp:nvSpPr>
      <dsp:spPr>
        <a:xfrm>
          <a:off x="234991" y="1563409"/>
          <a:ext cx="1876909" cy="9371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Select the best alternative </a:t>
          </a:r>
          <a:endParaRPr lang="en-US" sz="2000" kern="1200" dirty="0"/>
        </a:p>
      </dsp:txBody>
      <dsp:txXfrm>
        <a:off x="234991" y="1563409"/>
        <a:ext cx="1876909" cy="937181"/>
      </dsp:txXfrm>
    </dsp:sp>
    <dsp:sp modelId="{45AA787F-B027-4DC3-A5FF-69C80A0644CF}">
      <dsp:nvSpPr>
        <dsp:cNvPr id="0" name=""/>
        <dsp:cNvSpPr/>
      </dsp:nvSpPr>
      <dsp:spPr>
        <a:xfrm rot="4185346">
          <a:off x="1281550" y="2609928"/>
          <a:ext cx="352940" cy="38736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4185346">
        <a:off x="1281550" y="2609928"/>
        <a:ext cx="352940" cy="387368"/>
      </dsp:txXfrm>
    </dsp:sp>
    <dsp:sp modelId="{EE47A87B-9ABA-417F-9E27-8489039BC791}">
      <dsp:nvSpPr>
        <dsp:cNvPr id="0" name=""/>
        <dsp:cNvSpPr/>
      </dsp:nvSpPr>
      <dsp:spPr>
        <a:xfrm>
          <a:off x="234991" y="3125378"/>
          <a:ext cx="3029034" cy="9371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Conclusions &amp; Recommendations</a:t>
          </a:r>
          <a:endParaRPr lang="en-US" sz="2000" kern="1200" dirty="0"/>
        </a:p>
      </dsp:txBody>
      <dsp:txXfrm>
        <a:off x="234991" y="3125378"/>
        <a:ext cx="3029034" cy="9371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89002-60FF-4BAC-B1F5-68D51C6B7548}" type="datetimeFigureOut">
              <a:rPr lang="en-US" smtClean="0"/>
              <a:t>12/23/2016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5D429-F7F9-49CB-9C80-60B6F6BFD0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24/03/1438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71538" y="359898"/>
            <a:ext cx="7767662" cy="6283812"/>
          </a:xfrm>
        </p:spPr>
        <p:txBody>
          <a:bodyPr>
            <a:normAutofit fontScale="90000"/>
          </a:bodyPr>
          <a:lstStyle/>
          <a:p>
            <a:pPr lvl="0" algn="ctr" rtl="0" fontAlgn="base"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An-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Najah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National University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Faculty of Engineering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Civil Engineering Department</a:t>
            </a:r>
            <a:b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Improvement </a:t>
            </a:r>
            <a:r>
              <a:rPr lang="en-US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of </a:t>
            </a:r>
            <a:r>
              <a:rPr lang="en-US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Al-Salam </a:t>
            </a:r>
            <a:r>
              <a:rPr lang="en-US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Intersection</a:t>
            </a:r>
            <a:br>
              <a:rPr lang="en-US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wadee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Awwad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Tawfiq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Jarrar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Jamal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Shehadeh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Submitted to: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Eng.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Hussin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Abu-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Zanet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                                                           </a:t>
            </a:r>
            <a:r>
              <a:rPr lang="en-US" sz="1700" dirty="0" smtClean="0">
                <a:effectLst/>
              </a:rPr>
              <a:t>Saturday,  December 24, 2016</a:t>
            </a:r>
            <a:endParaRPr lang="ar-SA" sz="17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irc_mi" descr="http://blog.amin.org/khaledmufleh1/files/2010/03/nnu-seal-logo-300x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0"/>
            <a:ext cx="1785949" cy="1768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 Objective of the study: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 The main objective is to improve Al-Salam Intersection level of service (LOS) to enhance at least an “E” LOS or more with the minimum impact on the other intersections.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714620"/>
            <a:ext cx="7498080" cy="1143000"/>
          </a:xfrm>
        </p:spPr>
        <p:txBody>
          <a:bodyPr>
            <a:normAutofit/>
          </a:bodyPr>
          <a:lstStyle/>
          <a:p>
            <a:pPr algn="ctr" rtl="0"/>
            <a:r>
              <a:rPr lang="en-US" sz="6600" dirty="0" smtClean="0"/>
              <a:t>Methodology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1397000"/>
          <a:ext cx="67204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400" b="1" dirty="0" smtClean="0"/>
              <a:t>Site description: </a:t>
            </a:r>
            <a:r>
              <a:rPr lang="en-US" sz="2400" dirty="0" smtClean="0"/>
              <a:t>the study area is located to the west of Nablus’s CBD, and it is a vital area that have a high traffic volumes.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b="1" dirty="0" smtClean="0"/>
              <a:t>Selection of study area: </a:t>
            </a:r>
            <a:r>
              <a:rPr lang="en-US" sz="2400" dirty="0" smtClean="0"/>
              <a:t>the area of study are selected based on Al-Salam Int. and intersections that affected on or effected by Al-Salam Int. and it consist of nine intersections.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3000" b="1" dirty="0" smtClean="0"/>
              <a:t>Data collection: </a:t>
            </a:r>
            <a:r>
              <a:rPr lang="en-US" sz="3000" dirty="0" smtClean="0"/>
              <a:t>the parameters that effecting on operation of the system and should be measured are:</a:t>
            </a:r>
          </a:p>
          <a:p>
            <a:pPr marL="596646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3000" dirty="0" smtClean="0"/>
              <a:t>Traffic counts: numbers and classifications  of vehicles.</a:t>
            </a:r>
          </a:p>
          <a:p>
            <a:pPr marL="596646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3000" dirty="0" smtClean="0"/>
              <a:t>Timing for signalized Int.</a:t>
            </a:r>
          </a:p>
          <a:p>
            <a:pPr marL="596646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3000" dirty="0" smtClean="0"/>
              <a:t>Inventory study: physical characteristics used in analyzing network.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400" dirty="0" smtClean="0"/>
              <a:t>Inventory study for Al-Salam Int.</a:t>
            </a:r>
          </a:p>
          <a:p>
            <a:pPr marL="596646" indent="-514350" algn="l" rtl="0">
              <a:buClr>
                <a:schemeClr val="tx2">
                  <a:lumMod val="60000"/>
                  <a:lumOff val="40000"/>
                </a:schemeClr>
              </a:buClr>
              <a:buNone/>
            </a:pPr>
            <a:endParaRPr lang="en-US" sz="2400" dirty="0"/>
          </a:p>
        </p:txBody>
      </p:sp>
      <p:pic>
        <p:nvPicPr>
          <p:cNvPr id="4" name="Picture 3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935476"/>
            <a:ext cx="6429420" cy="4922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623878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Traffic Count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8100392" cy="3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tx2">
                  <a:lumMod val="60000"/>
                  <a:lumOff val="40000"/>
                </a:schemeClr>
              </a:buClr>
              <a:buNone/>
            </a:pPr>
            <a:r>
              <a:rPr lang="ar-SA" dirty="0" smtClean="0"/>
              <a:t>  </a:t>
            </a:r>
            <a:r>
              <a:rPr lang="en-US" dirty="0" smtClean="0"/>
              <a:t> After coding and establishing data by </a:t>
            </a:r>
            <a:r>
              <a:rPr lang="en-US" dirty="0" err="1" smtClean="0"/>
              <a:t>Synchro</a:t>
            </a:r>
            <a:r>
              <a:rPr lang="en-US" dirty="0" smtClean="0"/>
              <a:t> program the output results were in form of LOS and average delay for the intersections in general.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800" b="1" dirty="0" smtClean="0"/>
              <a:t> Introduction to Level of Service: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400" dirty="0" smtClean="0"/>
              <a:t> Definition: level of service (LOS) is a qualitative measure used to relate the quality of traffic service.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400" dirty="0" smtClean="0"/>
              <a:t> It ranges from “A” to “F” LOS depending on traffic flow speed, delay, volume-capacity ratio, </a:t>
            </a:r>
            <a:r>
              <a:rPr lang="en-US" sz="2400" dirty="0" err="1" smtClean="0"/>
              <a:t>atc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1285860"/>
            <a:ext cx="7498080" cy="500066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2400" dirty="0" smtClean="0"/>
              <a:t>LOS and Average Delay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54807"/>
            <a:ext cx="7632848" cy="4914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u="sng" dirty="0" smtClean="0"/>
              <a:t>Project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dirty="0" smtClean="0"/>
              <a:t>Introduction.</a:t>
            </a:r>
          </a:p>
          <a:p>
            <a:pPr marL="596646" lvl="0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dirty="0" smtClean="0"/>
              <a:t>Project objectives.</a:t>
            </a:r>
          </a:p>
          <a:p>
            <a:pPr marL="596646" lvl="0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  <a:defRPr/>
            </a:pPr>
            <a:r>
              <a:rPr lang="en-US" dirty="0" smtClean="0"/>
              <a:t>Data collection.</a:t>
            </a:r>
          </a:p>
          <a:p>
            <a:pPr marL="596646" lvl="0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  <a:defRPr/>
            </a:pPr>
            <a:r>
              <a:rPr lang="en-US" dirty="0" smtClean="0"/>
              <a:t>Data analysis and results.</a:t>
            </a:r>
          </a:p>
          <a:p>
            <a:pPr marL="596646" lvl="0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  <a:defRPr/>
            </a:pPr>
            <a:endParaRPr lang="en-US" dirty="0" smtClean="0"/>
          </a:p>
          <a:p>
            <a:pPr marL="596646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</a:pPr>
            <a:endParaRPr lang="en-US" dirty="0" smtClean="0"/>
          </a:p>
          <a:p>
            <a:pPr marL="596646" indent="-514350" algn="l" rtl="0">
              <a:buClr>
                <a:schemeClr val="tx2">
                  <a:lumMod val="60000"/>
                  <a:lumOff val="40000"/>
                </a:schemeClr>
              </a:buClr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Analyzing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1285860"/>
            <a:ext cx="7498080" cy="481002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2400" dirty="0" smtClean="0"/>
              <a:t>PHV, PHF and Cycle Length Values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44824"/>
            <a:ext cx="777686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  Two ways to solve the LOS and delay problems for Al-Salam Int. was adopted in this project and they are: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 2" pitchFamily="18" charset="2"/>
              <a:buChar char=""/>
            </a:pPr>
            <a:r>
              <a:rPr lang="en-US" dirty="0" smtClean="0"/>
              <a:t> Geometrical solution.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 2" pitchFamily="18" charset="2"/>
              <a:buChar char=""/>
            </a:pPr>
            <a:r>
              <a:rPr lang="en-US" dirty="0" smtClean="0"/>
              <a:t> Directional movements solution.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 2" pitchFamily="18" charset="2"/>
              <a:buChar char=""/>
            </a:pPr>
            <a:r>
              <a:rPr lang="en-US" dirty="0" smtClean="0"/>
              <a:t>Geometrical solution summarized in adding additional lanes or changing the geometry of the intersections or links.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 2" pitchFamily="18" charset="2"/>
              <a:buChar char=""/>
            </a:pPr>
            <a:r>
              <a:rPr lang="en-US" dirty="0" smtClean="0"/>
              <a:t>In this alternative 3 lanes ware added to west-approach (through)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 2" pitchFamily="18" charset="2"/>
              <a:buChar char=""/>
            </a:pPr>
            <a:r>
              <a:rPr lang="en-US" dirty="0" smtClean="0"/>
              <a:t>Anther 3 lanes on south-approach: tow lanes to the left-turning movement, and one lane to the through movement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Geometric Solution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438644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546" y="2132856"/>
            <a:ext cx="489045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63688" y="1556792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Al-Salam geometry and LOS by </a:t>
            </a:r>
            <a:r>
              <a:rPr lang="en-US" dirty="0" err="1" smtClean="0"/>
              <a:t>Synchro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59492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Before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594928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289907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08720"/>
            <a:ext cx="2893287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27784" y="40466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Node setting for Al-Salam Int.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62373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79712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Geometric solution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7704856" cy="4744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Geometric solution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92896"/>
            <a:ext cx="756320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Directional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It concern in changing, prohibiting, or allowing some traffic movements going into and out of the intersections.</a:t>
            </a:r>
          </a:p>
          <a:p>
            <a:pPr algn="l" rtl="0"/>
            <a:r>
              <a:rPr lang="en-US" dirty="0" smtClean="0"/>
              <a:t>So some movements had been prohibited to improve Al-Salam Int. LOS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1171576"/>
            <a:ext cx="6696743" cy="55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43808" y="47667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prohibited movements on Al-Salam Int.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6552728" cy="55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23728" y="26064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A) North-East Bound of Al-Salam Intersection (Right-Turn):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1357298"/>
            <a:ext cx="7406640" cy="1472184"/>
          </a:xfrm>
        </p:spPr>
        <p:txBody>
          <a:bodyPr/>
          <a:lstStyle/>
          <a:p>
            <a:r>
              <a:rPr lang="en-US" sz="4400" dirty="0" smtClean="0"/>
              <a:t>Introduction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3143248"/>
            <a:ext cx="7406640" cy="1752600"/>
          </a:xfrm>
        </p:spPr>
        <p:txBody>
          <a:bodyPr/>
          <a:lstStyle/>
          <a:p>
            <a:pPr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 General Background.</a:t>
            </a:r>
          </a:p>
          <a:p>
            <a:pPr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 Problem Definition.</a:t>
            </a:r>
          </a:p>
          <a:p>
            <a:pPr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Objectives.</a:t>
            </a:r>
          </a:p>
          <a:p>
            <a:pPr rtl="0">
              <a:buClr>
                <a:schemeClr val="tx2">
                  <a:lumMod val="60000"/>
                  <a:lumOff val="40000"/>
                </a:schemeClr>
              </a:buClr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6552727" cy="544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95736" y="260648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B) North-East Bound of Al-Salam Intersection (Through): 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052736"/>
            <a:ext cx="6780160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67744" y="404664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dirty="0" smtClean="0"/>
              <a:t>) North-East Bound of Al-Salam Intersection (Left-Turn): 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80728"/>
            <a:ext cx="6840760" cy="5614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59832" y="40466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D</a:t>
            </a:r>
            <a:r>
              <a:rPr lang="en-US" dirty="0" smtClean="0"/>
              <a:t>) West-Bound left turn prohibition</a:t>
            </a:r>
            <a:r>
              <a:rPr lang="en-US" dirty="0" smtClean="0"/>
              <a:t>:</a:t>
            </a:r>
            <a:endParaRPr lang="en-US" dirty="0" smtClean="0"/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36712"/>
            <a:ext cx="75438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35696" y="40466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The network after redact and distribute the traffic volumes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3864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2892" y="1916832"/>
            <a:ext cx="478110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91680" y="60212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60212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119675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LOS for Al-Salam Int.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48680"/>
            <a:ext cx="7272808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695700"/>
            <a:ext cx="7272808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99792" y="18864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Volume settings for Al-Salam Int.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0"/>
            <a:ext cx="7406640" cy="1472184"/>
          </a:xfrm>
        </p:spPr>
        <p:txBody>
          <a:bodyPr/>
          <a:lstStyle/>
          <a:p>
            <a:pPr rtl="0"/>
            <a:r>
              <a:rPr lang="en-US" sz="4000" dirty="0" smtClean="0">
                <a:latin typeface="Trebuchet MS" pitchFamily="34" charset="0"/>
              </a:rPr>
              <a:t>Introduction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722076"/>
          </a:xfrm>
        </p:spPr>
        <p:txBody>
          <a:bodyPr wrap="square" tIns="45720" spcCol="0" rtlCol="1" anchor="t"/>
          <a:lstStyle/>
          <a:p>
            <a:pPr rtl="0"/>
            <a:r>
              <a:rPr lang="en-US" sz="2800" b="1" dirty="0" smtClean="0"/>
              <a:t> General Background: </a:t>
            </a:r>
          </a:p>
          <a:p>
            <a:pPr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dirty="0" smtClean="0"/>
              <a:t>Nablus City is a vital city in Palestine, and the city has a real importance due its location as a center of the North sector of the west bank.</a:t>
            </a:r>
          </a:p>
          <a:p>
            <a:pPr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400" dirty="0" smtClean="0"/>
              <a:t> And it considered as the node between the North and South of west-bank,  and central governorates.</a:t>
            </a:r>
          </a:p>
          <a:p>
            <a:pPr rtl="0">
              <a:buFont typeface="Wingdings" pitchFamily="2" charset="2"/>
              <a:buChar char="ü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764705"/>
            <a:ext cx="3024336" cy="54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764704"/>
            <a:ext cx="30295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03848" y="26064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Node settings for A-Salam Int.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63093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63093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9177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72816"/>
            <a:ext cx="4211960" cy="422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43808" y="98072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Al-Amir Mohammad Int.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623731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62373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7722350" cy="48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771800" y="6206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/>
              <a:t>Node settings for </a:t>
            </a:r>
            <a:r>
              <a:rPr lang="en-US" dirty="0" smtClean="0"/>
              <a:t>Al-Amir Mohammad Int.</a:t>
            </a:r>
          </a:p>
          <a:p>
            <a:pPr algn="l" rtl="0"/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442798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0625" y="1484784"/>
            <a:ext cx="4803375" cy="446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11760" y="90872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LOS for Ahmad Al-</a:t>
            </a:r>
            <a:r>
              <a:rPr lang="en-US" dirty="0" err="1" smtClean="0"/>
              <a:t>Shaka’a</a:t>
            </a:r>
            <a:r>
              <a:rPr lang="en-US" dirty="0" smtClean="0"/>
              <a:t> Int.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60932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609329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23962"/>
            <a:ext cx="7077002" cy="530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31840" y="69269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Node settings for </a:t>
            </a:r>
            <a:r>
              <a:rPr lang="en-US" dirty="0" smtClean="0"/>
              <a:t>Ahmad Al-</a:t>
            </a:r>
            <a:r>
              <a:rPr lang="en-US" dirty="0" err="1" smtClean="0"/>
              <a:t>Shaka’a</a:t>
            </a:r>
            <a:r>
              <a:rPr lang="en-US" dirty="0" smtClean="0"/>
              <a:t> Int.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988840"/>
            <a:ext cx="452160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7075" y="1988840"/>
            <a:ext cx="4836925" cy="3829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47664" y="602128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60212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134076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LOS for Al-</a:t>
            </a:r>
            <a:r>
              <a:rPr lang="en-US" dirty="0" err="1" smtClean="0"/>
              <a:t>Malik</a:t>
            </a:r>
            <a:r>
              <a:rPr lang="en-US" dirty="0" smtClean="0"/>
              <a:t> Faisal Int.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980728"/>
            <a:ext cx="6336704" cy="530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03848" y="47667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Node settings for Al-</a:t>
            </a:r>
            <a:r>
              <a:rPr lang="en-US" dirty="0" err="1" smtClean="0"/>
              <a:t>malik</a:t>
            </a:r>
            <a:r>
              <a:rPr lang="en-US" dirty="0" smtClean="0"/>
              <a:t> Faisal Int.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63093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630932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72816"/>
            <a:ext cx="4644008" cy="380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1373" y="1772816"/>
            <a:ext cx="449262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99792" y="98072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Al-</a:t>
            </a:r>
            <a:r>
              <a:rPr lang="en-US" dirty="0" err="1" smtClean="0"/>
              <a:t>Dawar</a:t>
            </a:r>
            <a:r>
              <a:rPr lang="en-US" dirty="0" smtClean="0"/>
              <a:t> Al-</a:t>
            </a:r>
            <a:r>
              <a:rPr lang="en-US" dirty="0" err="1" smtClean="0"/>
              <a:t>J</a:t>
            </a:r>
            <a:r>
              <a:rPr lang="en-US" dirty="0" err="1" smtClean="0"/>
              <a:t>adid</a:t>
            </a:r>
            <a:r>
              <a:rPr lang="en-US" dirty="0" smtClean="0"/>
              <a:t> Int.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580526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580526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1" y="1052736"/>
            <a:ext cx="6852053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31840" y="54868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Node settings for Al-</a:t>
            </a:r>
            <a:r>
              <a:rPr lang="en-US" dirty="0" err="1" smtClean="0"/>
              <a:t>Dawar</a:t>
            </a:r>
            <a:r>
              <a:rPr lang="en-US" dirty="0" smtClean="0"/>
              <a:t> Al-</a:t>
            </a:r>
            <a:r>
              <a:rPr lang="en-US" dirty="0" err="1" smtClean="0"/>
              <a:t>Jadid</a:t>
            </a:r>
            <a:r>
              <a:rPr lang="en-US" dirty="0" smtClean="0"/>
              <a:t> Int.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63093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63093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4648571" cy="365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3290" y="1988840"/>
            <a:ext cx="4610710" cy="3673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43808" y="126876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LOS for Al-</a:t>
            </a:r>
            <a:r>
              <a:rPr lang="en-US" dirty="0" err="1" smtClean="0"/>
              <a:t>Surakji</a:t>
            </a:r>
            <a:r>
              <a:rPr lang="en-US" dirty="0" smtClean="0"/>
              <a:t> Int.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58052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Before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6136" y="587727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After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728" y="928670"/>
            <a:ext cx="7498080" cy="338126"/>
          </a:xfrm>
        </p:spPr>
        <p:txBody>
          <a:bodyPr>
            <a:noAutofit/>
          </a:bodyPr>
          <a:lstStyle/>
          <a:p>
            <a:pPr algn="ctr" rtl="0">
              <a:buNone/>
            </a:pPr>
            <a:r>
              <a:rPr lang="en-US" sz="1800" dirty="0" smtClean="0"/>
              <a:t>Map of Palestine showing the central location of Nablus City:</a:t>
            </a:r>
            <a:endParaRPr lang="en-US" sz="1800" dirty="0"/>
          </a:p>
        </p:txBody>
      </p:sp>
      <p:grpSp>
        <p:nvGrpSpPr>
          <p:cNvPr id="1026" name="Group 326"/>
          <p:cNvGrpSpPr>
            <a:grpSpLocks/>
          </p:cNvGrpSpPr>
          <p:nvPr/>
        </p:nvGrpSpPr>
        <p:grpSpPr bwMode="auto">
          <a:xfrm>
            <a:off x="2771800" y="1268760"/>
            <a:ext cx="4608512" cy="5589240"/>
            <a:chOff x="3024" y="245"/>
            <a:chExt cx="5860" cy="9067"/>
          </a:xfrm>
        </p:grpSpPr>
        <p:pic>
          <p:nvPicPr>
            <p:cNvPr id="341" name="Picture 33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34" y="258"/>
              <a:ext cx="5839" cy="9036"/>
            </a:xfrm>
            <a:prstGeom prst="rect">
              <a:avLst/>
            </a:prstGeom>
            <a:noFill/>
          </p:spPr>
        </p:pic>
        <p:grpSp>
          <p:nvGrpSpPr>
            <p:cNvPr id="342" name="Group 333"/>
            <p:cNvGrpSpPr>
              <a:grpSpLocks/>
            </p:cNvGrpSpPr>
            <p:nvPr/>
          </p:nvGrpSpPr>
          <p:grpSpPr bwMode="auto">
            <a:xfrm>
              <a:off x="3034" y="254"/>
              <a:ext cx="5841" cy="2"/>
              <a:chOff x="3034" y="254"/>
              <a:chExt cx="5841" cy="2"/>
            </a:xfrm>
          </p:grpSpPr>
          <p:sp>
            <p:nvSpPr>
              <p:cNvPr id="343" name="Freeform 334"/>
              <p:cNvSpPr>
                <a:spLocks/>
              </p:cNvSpPr>
              <p:nvPr/>
            </p:nvSpPr>
            <p:spPr bwMode="auto">
              <a:xfrm>
                <a:off x="3034" y="254"/>
                <a:ext cx="5841" cy="2"/>
              </a:xfrm>
              <a:custGeom>
                <a:avLst/>
                <a:gdLst>
                  <a:gd name="T0" fmla="*/ 0 w 5841"/>
                  <a:gd name="T1" fmla="*/ 0 h 2"/>
                  <a:gd name="T2" fmla="*/ 5840 w 584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841" h="2">
                    <a:moveTo>
                      <a:pt x="0" y="0"/>
                    </a:moveTo>
                    <a:lnTo>
                      <a:pt x="5840" y="0"/>
                    </a:lnTo>
                  </a:path>
                </a:pathLst>
              </a:custGeom>
              <a:noFill/>
              <a:ln w="609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4" name="Group 331"/>
            <p:cNvGrpSpPr>
              <a:grpSpLocks/>
            </p:cNvGrpSpPr>
            <p:nvPr/>
          </p:nvGrpSpPr>
          <p:grpSpPr bwMode="auto">
            <a:xfrm>
              <a:off x="3029" y="250"/>
              <a:ext cx="2" cy="9057"/>
              <a:chOff x="3029" y="250"/>
              <a:chExt cx="2" cy="9057"/>
            </a:xfrm>
          </p:grpSpPr>
          <p:sp>
            <p:nvSpPr>
              <p:cNvPr id="345" name="Freeform 332"/>
              <p:cNvSpPr>
                <a:spLocks/>
              </p:cNvSpPr>
              <p:nvPr/>
            </p:nvSpPr>
            <p:spPr bwMode="auto">
              <a:xfrm>
                <a:off x="3029" y="250"/>
                <a:ext cx="2" cy="9057"/>
              </a:xfrm>
              <a:custGeom>
                <a:avLst/>
                <a:gdLst>
                  <a:gd name="T0" fmla="*/ 0 w 2"/>
                  <a:gd name="T1" fmla="*/ 250 h 9057"/>
                  <a:gd name="T2" fmla="*/ 0 w 2"/>
                  <a:gd name="T3" fmla="*/ 9306 h 905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9057">
                    <a:moveTo>
                      <a:pt x="0" y="0"/>
                    </a:moveTo>
                    <a:lnTo>
                      <a:pt x="0" y="9056"/>
                    </a:lnTo>
                  </a:path>
                </a:pathLst>
              </a:custGeom>
              <a:noFill/>
              <a:ln w="609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6" name="Group 329"/>
            <p:cNvGrpSpPr>
              <a:grpSpLocks/>
            </p:cNvGrpSpPr>
            <p:nvPr/>
          </p:nvGrpSpPr>
          <p:grpSpPr bwMode="auto">
            <a:xfrm>
              <a:off x="8879" y="250"/>
              <a:ext cx="2" cy="9057"/>
              <a:chOff x="8879" y="250"/>
              <a:chExt cx="2" cy="9057"/>
            </a:xfrm>
          </p:grpSpPr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8879" y="250"/>
                <a:ext cx="2" cy="9057"/>
              </a:xfrm>
              <a:custGeom>
                <a:avLst/>
                <a:gdLst>
                  <a:gd name="T0" fmla="*/ 0 w 2"/>
                  <a:gd name="T1" fmla="*/ 250 h 9057"/>
                  <a:gd name="T2" fmla="*/ 0 w 2"/>
                  <a:gd name="T3" fmla="*/ 9306 h 905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9057">
                    <a:moveTo>
                      <a:pt x="0" y="0"/>
                    </a:moveTo>
                    <a:lnTo>
                      <a:pt x="0" y="9056"/>
                    </a:lnTo>
                  </a:path>
                </a:pathLst>
              </a:custGeom>
              <a:noFill/>
              <a:ln w="609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8" name="Group 327"/>
            <p:cNvGrpSpPr>
              <a:grpSpLocks/>
            </p:cNvGrpSpPr>
            <p:nvPr/>
          </p:nvGrpSpPr>
          <p:grpSpPr bwMode="auto">
            <a:xfrm>
              <a:off x="3034" y="9302"/>
              <a:ext cx="5841" cy="2"/>
              <a:chOff x="3034" y="9302"/>
              <a:chExt cx="5841" cy="2"/>
            </a:xfrm>
          </p:grpSpPr>
          <p:sp>
            <p:nvSpPr>
              <p:cNvPr id="349" name="Freeform 328"/>
              <p:cNvSpPr>
                <a:spLocks/>
              </p:cNvSpPr>
              <p:nvPr/>
            </p:nvSpPr>
            <p:spPr bwMode="auto">
              <a:xfrm>
                <a:off x="3034" y="9302"/>
                <a:ext cx="5841" cy="2"/>
              </a:xfrm>
              <a:custGeom>
                <a:avLst/>
                <a:gdLst>
                  <a:gd name="T0" fmla="*/ 0 w 5841"/>
                  <a:gd name="T1" fmla="*/ 0 h 2"/>
                  <a:gd name="T2" fmla="*/ 5840 w 5841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841" h="2">
                    <a:moveTo>
                      <a:pt x="0" y="0"/>
                    </a:moveTo>
                    <a:lnTo>
                      <a:pt x="5840" y="0"/>
                    </a:lnTo>
                  </a:path>
                </a:pathLst>
              </a:custGeom>
              <a:noFill/>
              <a:ln w="6096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9263" y="1023938"/>
            <a:ext cx="6696253" cy="564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59832" y="47667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Node settings for Al-</a:t>
            </a:r>
            <a:r>
              <a:rPr lang="en-US" dirty="0" err="1" smtClean="0"/>
              <a:t>Surakji</a:t>
            </a:r>
            <a:r>
              <a:rPr lang="en-US" dirty="0" smtClean="0"/>
              <a:t> Int.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Directional Solution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7869436" cy="4844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Directional Solution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04864"/>
            <a:ext cx="768173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8605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latin typeface="Algerian" pitchFamily="82" charset="0"/>
              </a:rPr>
              <a:t>Thank  you</a:t>
            </a:r>
            <a:endParaRPr lang="en-US" sz="8000" b="1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 The study area in the project was Al-Salam road network which including nine intersections.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1142984"/>
            <a:ext cx="7498080" cy="338126"/>
          </a:xfrm>
        </p:spPr>
        <p:txBody>
          <a:bodyPr>
            <a:normAutofit fontScale="92500" lnSpcReduction="10000"/>
          </a:bodyPr>
          <a:lstStyle/>
          <a:p>
            <a:pPr algn="ctr" rtl="0">
              <a:buNone/>
            </a:pPr>
            <a:r>
              <a:rPr lang="en-US" sz="1800" dirty="0" smtClean="0"/>
              <a:t>Aerial photo represents the area of study</a:t>
            </a:r>
            <a:endParaRPr lang="en-US" sz="1800" dirty="0"/>
          </a:p>
        </p:txBody>
      </p:sp>
      <p:pic>
        <p:nvPicPr>
          <p:cNvPr id="4" name="Picture 3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1538384"/>
            <a:ext cx="6072230" cy="5319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800" b="1" dirty="0" smtClean="0"/>
              <a:t> Problem Definition: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400" dirty="0" smtClean="0"/>
              <a:t> The study area facing major traffic problems and it expected to be increased in the future, and the main problems are: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endParaRPr lang="en-US" sz="1200" dirty="0" smtClean="0"/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None/>
            </a:pPr>
            <a:r>
              <a:rPr lang="en-US" sz="2400" dirty="0" smtClean="0"/>
              <a:t>              - Congestion Problems.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None/>
            </a:pPr>
            <a:r>
              <a:rPr lang="en-US" sz="2400" dirty="0" smtClean="0"/>
              <a:t>              - Traffic Delays.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None/>
            </a:pPr>
            <a:r>
              <a:rPr lang="en-US" sz="2400" dirty="0" smtClean="0"/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b="1" dirty="0" smtClean="0"/>
              <a:t>Congestion Problems:</a:t>
            </a:r>
            <a:r>
              <a:rPr lang="en-US" sz="2400" dirty="0" smtClean="0"/>
              <a:t> is the first major problem that can be clearly seen in the study area, since the traffic demand is so high; that caused slower speeds, longer trip time, and increased vehicular queuing.</a:t>
            </a:r>
          </a:p>
          <a:p>
            <a:pPr algn="l" rtl="0"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sz="2400" b="1" dirty="0" smtClean="0"/>
              <a:t>Traffic Delays:  </a:t>
            </a:r>
            <a:r>
              <a:rPr lang="en-US" sz="2400" dirty="0" smtClean="0"/>
              <a:t>is the second major problem, it’s the additional travel time that experienced by drivers, as a result of traffic congestion at intersections.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1485</TotalTime>
  <Words>813</Words>
  <Application>Microsoft Office PowerPoint</Application>
  <PresentationFormat>On-screen Show (4:3)</PresentationFormat>
  <Paragraphs>129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انقلاب</vt:lpstr>
      <vt:lpstr>     An-Najah National University Faculty of Engineering Civil Engineering Department  Improvement of Al-Salam Intersection  wadee Awwad        Tawfiq Jarrar    Jamal Shehadeh  Submitted to:    Eng. Hussin Abu-Zanet                                                             Saturday,  December 24, 2016</vt:lpstr>
      <vt:lpstr>Project Outline</vt:lpstr>
      <vt:lpstr>Introduction 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Methodology</vt:lpstr>
      <vt:lpstr>Methodology</vt:lpstr>
      <vt:lpstr>Site Description</vt:lpstr>
      <vt:lpstr>Data Collection</vt:lpstr>
      <vt:lpstr>Data Collection</vt:lpstr>
      <vt:lpstr>Data Collection</vt:lpstr>
      <vt:lpstr>Data Analysis and Results</vt:lpstr>
      <vt:lpstr>Data Analysis</vt:lpstr>
      <vt:lpstr>Analyzing Results</vt:lpstr>
      <vt:lpstr>Analyzing Results</vt:lpstr>
      <vt:lpstr>Proposed Solutions</vt:lpstr>
      <vt:lpstr>Geometric Solution</vt:lpstr>
      <vt:lpstr>Geometric Solution</vt:lpstr>
      <vt:lpstr>Slide 24</vt:lpstr>
      <vt:lpstr>Geometric solution</vt:lpstr>
      <vt:lpstr>Geometric solution</vt:lpstr>
      <vt:lpstr>Directional Solution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Directional Solution</vt:lpstr>
      <vt:lpstr>Directional Solution</vt:lpstr>
      <vt:lpstr>Thank 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Civil Engineering Department  The Impact of New Road Connection on Road Network  Prepared by: Tasnim Rabee’                          Nagham Dmaidi  Submitted to: Eng. Hussin Abu-zanet        Saturday, June 04, 2016</dc:title>
  <dc:creator>al-najah</dc:creator>
  <cp:lastModifiedBy>tawfiq</cp:lastModifiedBy>
  <cp:revision>135</cp:revision>
  <dcterms:created xsi:type="dcterms:W3CDTF">2016-06-04T12:36:00Z</dcterms:created>
  <dcterms:modified xsi:type="dcterms:W3CDTF">2016-12-23T20:10:01Z</dcterms:modified>
</cp:coreProperties>
</file>