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87" r:id="rId8"/>
    <p:sldId id="288" r:id="rId9"/>
    <p:sldId id="282" r:id="rId10"/>
    <p:sldId id="284" r:id="rId11"/>
    <p:sldId id="285" r:id="rId12"/>
    <p:sldId id="286" r:id="rId13"/>
    <p:sldId id="265" r:id="rId14"/>
    <p:sldId id="266" r:id="rId15"/>
    <p:sldId id="269" r:id="rId16"/>
    <p:sldId id="270" r:id="rId17"/>
    <p:sldId id="271" r:id="rId18"/>
    <p:sldId id="273" r:id="rId19"/>
    <p:sldId id="274" r:id="rId20"/>
    <p:sldId id="277" r:id="rId21"/>
    <p:sldId id="276" r:id="rId22"/>
    <p:sldId id="278" r:id="rId23"/>
    <p:sldId id="279" r:id="rId24"/>
    <p:sldId id="289" r:id="rId25"/>
    <p:sldId id="280" r:id="rId26"/>
    <p:sldId id="29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7F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6B4A1E-1DF7-4C9C-A4EB-63D03147736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01086-0FEA-4E80-A804-5C4874C713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4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Jyrtftrttdderedrrerwrererererter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961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sz="1800" baseline="0" dirty="0" smtClean="0">
                <a:latin typeface="Times New Roman" pitchFamily="18" charset="0"/>
                <a:cs typeface="Times New Roman" pitchFamily="18" charset="0"/>
              </a:rPr>
              <a:t> the results of duct design based on equal pressure drop method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47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AIR HANDLING UNIT SELECTION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14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93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AIR HANDLING UNIT SELECTION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1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C18E3B9-91AF-47F0-B007-516E335CB9D8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2772013"/>
            <a:ext cx="78486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AN-NAJAH NATIONAL UNIVERSITY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FACULTY OF ENGINEERING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DEPARTMENT OF ELECTRICAL  ENGINEERING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Picture 7" descr="image010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8536" y="1060316"/>
            <a:ext cx="2000264" cy="19876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295400" y="6858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Microcontroller</a:t>
            </a:r>
            <a:endParaRPr lang="en-US" sz="4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2667000"/>
            <a:ext cx="701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rain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the project,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center of process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decision maker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microcontroller PIC. It’s very popular, easy to program, it has modules support our requirements, and we are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well trained to use 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 programmer circuit was built to download code to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PIC.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dirty="0"/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Software used was PIC-C with CCS compiler.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74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295400" y="6858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Microcontroller</a:t>
            </a:r>
            <a:endParaRPr lang="en-US" sz="4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2345114"/>
            <a:ext cx="7010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Problems in Microcontroller:-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Noise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disturbances:</a:t>
            </a:r>
          </a:p>
          <a:p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The biggest enemy to PIC was 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noise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 The high frequency signals received from communication devices  causes the PIC to become 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unstable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suffers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changing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values of the registers which sometimes results in 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restart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in PIC. When problem occurs and PIC outputs 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unpredicted results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, it can be tested isolating PIC from input-output and then manually input data and test output on LEDs.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07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295400" y="6858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Microcontroller</a:t>
            </a:r>
            <a:endParaRPr lang="en-US" sz="4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66800" y="2667000"/>
                <a:ext cx="7010400" cy="36175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Solution :-</a:t>
                </a:r>
              </a:p>
              <a:p>
                <a:pPr lvl="0"/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* </a:t>
                </a:r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Input </a:t>
                </a: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side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: due to wireless circuit causes high frequency signals which can be </a:t>
                </a:r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Eliminated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using </a:t>
                </a:r>
                <a:r>
                  <a:rPr lang="en-US" sz="2000" b="1" u="sng" dirty="0" smtClean="0">
                    <a:latin typeface="Times New Roman" pitchFamily="18" charset="0"/>
                    <a:cs typeface="Times New Roman" pitchFamily="18" charset="0"/>
                  </a:rPr>
                  <a:t>Capacitors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at the input side of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PIC.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* </a:t>
                </a:r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Capacitors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are connected </a:t>
                </a: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shunt to input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which short circuit high frequencies. </a:t>
                </a: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Impedance of capacitor is given by the following formula: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𝑍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latin typeface="Cambria Math"/>
                            </a:rPr>
                            <m:t>𝜋</m:t>
                          </m:r>
                          <m:r>
                            <a:rPr lang="en-US" sz="2000" i="1">
                              <a:latin typeface="Cambria Math"/>
                            </a:rPr>
                            <m:t>𝑓𝑐</m:t>
                          </m:r>
                        </m:den>
                      </m:f>
                    </m:oMath>
                  </m:oMathPara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220uf was enough to depress noise.</a:t>
                </a:r>
              </a:p>
              <a:p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2667000"/>
                <a:ext cx="7010400" cy="3617593"/>
              </a:xfrm>
              <a:prstGeom prst="rect">
                <a:avLst/>
              </a:prstGeom>
              <a:blipFill rotWithShape="1">
                <a:blip r:embed="rId3"/>
                <a:stretch>
                  <a:fillRect l="-1304" t="-1349" r="-435" b="-2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0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1295400" y="5334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8382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Wireless Camera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524000" y="2651124"/>
            <a:ext cx="6732610" cy="297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Features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en-GB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1.2G Wireless Mini Color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Cmos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Camera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Voltage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DC+9V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Current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300mA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100ft</a:t>
            </a:r>
            <a:r>
              <a:rPr lang="en-US" sz="2800" dirty="0"/>
              <a:t> 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http://img.diytrade.com/cdimg/325751/2664653/0/1156819509/Mini_Color_Wireless_Camer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9828" y="2895600"/>
            <a:ext cx="40290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600648"/>
            <a:ext cx="5867400" cy="11537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95487" y="762000"/>
            <a:ext cx="51673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Sensors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8"/>
          <p:cNvSpPr txBox="1">
            <a:spLocks noChangeArrowheads="1"/>
          </p:cNvSpPr>
          <p:nvPr/>
        </p:nvSpPr>
        <p:spPr bwMode="auto">
          <a:xfrm>
            <a:off x="1219201" y="1266854"/>
            <a:ext cx="69797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50000"/>
              </a:lnSpc>
            </a:pP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order for the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Wagen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interact with its environmental, several different sensors are necessary. Motion sensors are needed so we can determine if there is any human or any living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body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the area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temperature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sensor is used to give us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reading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temperature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the discovering area.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lang="en-GB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0210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385105" y="656798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67644" y="762000"/>
            <a:ext cx="40318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Motion Sensor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2045137"/>
            <a:ext cx="7315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This is a simple to use motion sensor. Power it up and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wait 1-2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(s)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the sensor to get a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snapshot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of the still room. If anything moves after that period, the 'alarm' pin will go low.</a:t>
            </a:r>
            <a:endParaRPr lang="en-GB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http://dlnmh9ip6v2uc.cloudfront.net/images/products/08630-03-L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70144" y="3947636"/>
            <a:ext cx="2894317" cy="223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549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09700" y="605998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58784" y="762000"/>
            <a:ext cx="522643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Temperature sensor</a:t>
            </a:r>
            <a:r>
              <a:rPr lang="en-US" sz="4800" dirty="0"/>
              <a:t> </a:t>
            </a:r>
          </a:p>
          <a:p>
            <a:pPr algn="ctr"/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638175" y="1927225"/>
            <a:ext cx="8429625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lvl="0" indent="-285750" eaLnBrk="0" hangingPunct="0">
              <a:buFont typeface="Arial" charset="0"/>
              <a:buChar char="•"/>
              <a:tabLst>
                <a:tab pos="457200" algn="l"/>
              </a:tabLst>
              <a:defRPr/>
            </a:pPr>
            <a:r>
              <a:rPr lang="en-US" dirty="0"/>
              <a:t> 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LM335A is a very easy-to-use analog temperature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sensor.</a:t>
            </a:r>
          </a:p>
          <a:p>
            <a:pPr marL="285750" lvl="0" indent="-285750" eaLnBrk="0" hangingPunct="0">
              <a:buFont typeface="Arial" charset="0"/>
              <a:buChar char="•"/>
              <a:tabLst>
                <a:tab pos="457200" algn="l"/>
              </a:tabLst>
              <a:defRPr/>
            </a:pPr>
            <a:r>
              <a:rPr lang="en-US" sz="28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10mV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/°C.</a:t>
            </a:r>
          </a:p>
          <a:p>
            <a:pPr marL="285750" lvl="0" indent="-285750" eaLnBrk="0" hangingPunct="0">
              <a:buFont typeface="Arial" charset="0"/>
              <a:buChar char="•"/>
              <a:tabLst>
                <a:tab pos="457200" algn="l"/>
              </a:tabLst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−40°C to 100°C.</a:t>
            </a:r>
            <a:endParaRPr lang="en-US" sz="2800" b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457200" algn="l"/>
              </a:tabLst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457200" algn="l"/>
              </a:tabLst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352800"/>
            <a:ext cx="26289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04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0" y="6248400"/>
            <a:ext cx="47863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38200" y="1776620"/>
                <a:ext cx="7342210" cy="5309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latin typeface="Times New Roman" pitchFamily="18" charset="0"/>
                    <a:cs typeface="Times New Roman" pitchFamily="18" charset="0"/>
                  </a:rPr>
                  <a:t>Problem: </a:t>
                </a:r>
                <a:endParaRPr lang="en-US" sz="28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output of Temperature sensor is 10mv per 1C, so it can’t be detecting using PIC</a:t>
                </a:r>
                <a:r>
                  <a:rPr lang="en-US" sz="2000" dirty="0" smtClean="0"/>
                  <a:t>.</a:t>
                </a:r>
              </a:p>
              <a:p>
                <a:r>
                  <a:rPr lang="en-US" sz="2800" b="1" dirty="0">
                    <a:latin typeface="Times New Roman" pitchFamily="18" charset="0"/>
                    <a:cs typeface="Times New Roman" pitchFamily="18" charset="0"/>
                  </a:rPr>
                  <a:t>Solution</a:t>
                </a:r>
                <a:r>
                  <a:rPr lang="en-US" sz="2800" b="1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algn="ctr"/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800" dirty="0">
                    <a:latin typeface="Times New Roman" pitchFamily="18" charset="0"/>
                    <a:cs typeface="Times New Roman" pitchFamily="18" charset="0"/>
                  </a:rPr>
                  <a:t>We amplify the output of the Temperature sensor up to 11 times using LM amplifier</a:t>
                </a: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* The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PIC at receiving side will restore the data of temperature sensor and display the temperature on the screen with following mathematical equation:</a:t>
                </a:r>
              </a:p>
              <a:p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                  Temperature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𝑟𝑒𝑎𝑑𝑖𝑛𝑔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𝑑𝑎𝑡𝑎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5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100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255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en-US" sz="20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776620"/>
                <a:ext cx="7342210" cy="5309980"/>
              </a:xfrm>
              <a:prstGeom prst="rect">
                <a:avLst/>
              </a:prstGeom>
              <a:blipFill rotWithShape="1">
                <a:blip r:embed="rId4"/>
                <a:stretch>
                  <a:fillRect l="-1744" t="-1147" r="-1993" b="-10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Horizontal Scroll 7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Problem &amp; Solution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58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Wireless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00125" y="1570037"/>
            <a:ext cx="771525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GB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We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want to add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advantage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our project by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adding wireless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This was done by using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Transmitter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Receiver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send and receive the data of the sensors.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18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Radio Frequency Transceiver</a:t>
            </a:r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8688" y="1676400"/>
            <a:ext cx="75295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signal is transmitted through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infrared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radiation, we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faced a problem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received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signal, sometimes the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transmitted signal arrives to the receiver and other times it doesn’t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Solution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used a radio frequency (RF) radiation instead of infrared radiation.</a:t>
            </a:r>
          </a:p>
        </p:txBody>
      </p:sp>
    </p:spTree>
    <p:extLst>
      <p:ext uri="{BB962C8B-B14F-4D97-AF65-F5344CB8AC3E}">
        <p14:creationId xmlns:p14="http://schemas.microsoft.com/office/powerpoint/2010/main" val="222768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2954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Students name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Osama Draidi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Ali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Jomah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Diyaa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Taslaq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62100" y="3833850"/>
            <a:ext cx="5943600" cy="9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Supervisor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>
              <a:lnSpc>
                <a:spcPct val="150000"/>
              </a:lnSpc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.|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Jammal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Kharooshe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Radio Transmitter RT4-XXX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00125" y="1570037"/>
            <a:ext cx="771525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General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description: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RT4-XXX is a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hybrid circuit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that allows realizing a complete radio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transmitter by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adding a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coding circuit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It shows stable electric characteristics.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Working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frequency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433.92 MHz).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8" name="صورة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265" y="4788932"/>
            <a:ext cx="1743075" cy="12308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238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0" y="6248400"/>
            <a:ext cx="47863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2795" y="1828800"/>
            <a:ext cx="73422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General description: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RR3-XXX is a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super regenerative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data receiver.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It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shows high frequency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stability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also in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presence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mechanical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vibrations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frequency accuracy is very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high.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Working frequency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200 -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450 MHz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en-US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Radio Receiver RR3-XXX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صورة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28907"/>
            <a:ext cx="2578100" cy="1148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44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Problem &amp; Solution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00125" y="1570037"/>
            <a:ext cx="77152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Problem: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We can’t send and receive the data from PIC immediately by using just RF Transceiver.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Solution: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solve this problem we used encoder and decoder IC’s to send and receive data by using Manchester coding</a:t>
            </a:r>
          </a:p>
        </p:txBody>
      </p:sp>
      <p:pic>
        <p:nvPicPr>
          <p:cNvPr id="8" name="Picture 7" descr="http://www.lemona.lt/LIUSE/Images/HT12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777218"/>
            <a:ext cx="26955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www.rapidonline.com/catalogueimages/module/M036712P01WL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87800" y="3878362"/>
            <a:ext cx="3784600" cy="249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41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609600"/>
            <a:ext cx="6705600" cy="838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Encoder with RF-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Tx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Osama\Desktop\as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5" y="1600199"/>
            <a:ext cx="4391025" cy="490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14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609600"/>
            <a:ext cx="6705600" cy="838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Decoder with RF-Rx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http://www.engineersgarage.com/sites/default/files/imagecache/Original/wysiwyg_imageupload/1828/ht-12d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828800"/>
            <a:ext cx="38100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752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Final strategy </a:t>
            </a:r>
            <a:endParaRPr lang="en-US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928688" y="1580317"/>
            <a:ext cx="77152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output voltage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the sensor will be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converting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analogue signal using PIC microcontroller at transmission side.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This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signal will be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another PIC at receiving side using RF (TX, RX).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PIC at receiving side will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analyze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incoming data and display it on the mentoring screen.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Connecting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transmission side of wireless camera to supply voltage of 9V, and also at receiving side. Then connecting the receiving side of camera to another mentoring screen.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2536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Horizontal Scroll 4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endParaRPr lang="en-US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62000" y="1570037"/>
            <a:ext cx="7953375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Half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automatic bot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full automatic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sending and receiving of sensors data.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Good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team work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planning skills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as well as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budget management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Deep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experience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HT’s encoder decoder, the ability to manipulate electronic circuits as well.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Background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about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sensors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specially motion sensor and temperature sensor and others.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Interfacing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circuits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ability to solve problems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the transferred signals between different electronic devices.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ability to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apply wireless communication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either IR or RF and understand the limitations of IR transcieving.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Breaking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limits, do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impossible and hoping for more.</a:t>
            </a:r>
          </a:p>
        </p:txBody>
      </p:sp>
    </p:spTree>
    <p:extLst>
      <p:ext uri="{BB962C8B-B14F-4D97-AF65-F5344CB8AC3E}">
        <p14:creationId xmlns:p14="http://schemas.microsoft.com/office/powerpoint/2010/main" val="8467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786824"/>
            <a:ext cx="75620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Remote Sensing </a:t>
            </a:r>
          </a:p>
          <a:p>
            <a:pPr algn="ctr"/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Wagen</a:t>
            </a:r>
            <a:endParaRPr lang="en-US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928688" y="571500"/>
            <a:ext cx="7286625" cy="4847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Objectives: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24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Build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up an </a:t>
            </a:r>
            <a:r>
              <a:rPr lang="en-US" sz="24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Indoor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machine(</a:t>
            </a:r>
            <a:r>
              <a:rPr lang="en-US" sz="24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Bot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-a half robotic) that can be </a:t>
            </a:r>
            <a:r>
              <a:rPr lang="en-US" sz="24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Remotely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controlled to be used for missions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generally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hazardous to humans.</a:t>
            </a: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i.e.   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1.To 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Discover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Places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 are considered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Dangerous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humans.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2.To 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Discover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if there are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Alive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Air Polluted Areas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3.To 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Discover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there are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Alive People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House Blazes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4.To 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Assist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Cops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their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Duties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</a:p>
          <a:p>
            <a:pPr>
              <a:lnSpc>
                <a:spcPct val="150000"/>
              </a:lnSpc>
            </a:pPr>
            <a:endParaRPr lang="ar-SA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Horizontal Scroll 10"/>
          <p:cNvSpPr/>
          <p:nvPr/>
        </p:nvSpPr>
        <p:spPr>
          <a:xfrm>
            <a:off x="1707356" y="914400"/>
            <a:ext cx="5943600" cy="12192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33687" y="1143000"/>
            <a:ext cx="4557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3000" y="2590800"/>
            <a:ext cx="65079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Common Controller device controls the </a:t>
            </a:r>
            <a:r>
              <a:rPr lang="en-GB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Unmanned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Systems(Sensors, Camera).</a:t>
            </a:r>
          </a:p>
          <a:p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 bot(a half robotic machine) is </a:t>
            </a:r>
            <a:r>
              <a:rPr lang="en-GB" sz="24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</a:t>
            </a:r>
            <a:r>
              <a:rPr lang="en-GB" sz="24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functional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Utility. This a small Unmanned </a:t>
            </a:r>
            <a:r>
              <a:rPr lang="en-GB" sz="24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Ground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bot is (a portable, tracked bot).It </a:t>
            </a:r>
            <a:r>
              <a:rPr lang="en-GB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network of detection sensors, monitoring camera.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295400" y="6858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2667000"/>
            <a:ext cx="701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 bot is </a:t>
            </a:r>
            <a:r>
              <a:rPr lang="en-GB" sz="24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Supposed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GB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24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 Data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remotely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these unmanned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systems (i.e. sensors, camera) to </a:t>
            </a:r>
            <a:r>
              <a:rPr lang="en-GB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land observer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GB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Once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the bot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finds an some </a:t>
            </a:r>
            <a:r>
              <a:rPr lang="en-GB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action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(i.e. person, blaze, gas… etc.) 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bot 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could </a:t>
            </a:r>
            <a:r>
              <a:rPr lang="en-GB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transmit a live video 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GB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 </a:t>
            </a:r>
            <a:r>
              <a:rPr lang="en-GB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 (read data)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a 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 observer.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295400" y="6858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579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Project flow and sequencing</a:t>
            </a:r>
          </a:p>
          <a:p>
            <a:pPr algn="ctr"/>
            <a:endParaRPr lang="en-US" sz="4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2667000"/>
            <a:ext cx="701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Learning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how to program the microcontroller.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Study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general concept of sensors.</a:t>
            </a:r>
          </a:p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programing the PIC to work as ADC.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Connect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basic circuit for the PIC, also connect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circuit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temperature and motion sensor with proper amplification.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Testing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circuit of the PIC and sensors together without RF.</a:t>
            </a:r>
          </a:p>
        </p:txBody>
      </p:sp>
    </p:spTree>
    <p:extLst>
      <p:ext uri="{BB962C8B-B14F-4D97-AF65-F5344CB8AC3E}">
        <p14:creationId xmlns:p14="http://schemas.microsoft.com/office/powerpoint/2010/main" val="300301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295400" y="6858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579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Project flow and sequencing</a:t>
            </a:r>
          </a:p>
          <a:p>
            <a:pPr algn="ctr"/>
            <a:endParaRPr lang="en-US" sz="4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2667000"/>
            <a:ext cx="701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Connect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circuit of RF with encoder decoder.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Programing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PIC at the receiver side to take data from RX, analyzing it, and display it on the screen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Connect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whole circuit together (RF TX, RX), (PIC at RX and TX side), (sensors).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Preparing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Wagen and put the TX circuit on it.</a:t>
            </a:r>
          </a:p>
        </p:txBody>
      </p:sp>
    </p:spTree>
    <p:extLst>
      <p:ext uri="{BB962C8B-B14F-4D97-AF65-F5344CB8AC3E}">
        <p14:creationId xmlns:p14="http://schemas.microsoft.com/office/powerpoint/2010/main" val="401179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23/5/2012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295400" y="6858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Components</a:t>
            </a:r>
            <a:endParaRPr lang="en-US" sz="4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9500" y="2398216"/>
            <a:ext cx="7010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 Bots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b. Microcontroller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(PIC 18F4620).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c. RF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transmitter receiver.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d. HT12E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HT12D decoder and encoder.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e. Serial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cable.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f. Temperature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sensor.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g. Motion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sensor.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h. USB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RS232 convertor.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i. Batteries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j. Wireless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camera.</a:t>
            </a:r>
          </a:p>
        </p:txBody>
      </p:sp>
    </p:spTree>
    <p:extLst>
      <p:ext uri="{BB962C8B-B14F-4D97-AF65-F5344CB8AC3E}">
        <p14:creationId xmlns:p14="http://schemas.microsoft.com/office/powerpoint/2010/main" val="410079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2111</TotalTime>
  <Words>1093</Words>
  <Application>Microsoft Office PowerPoint</Application>
  <PresentationFormat>On-screen Show (4:3)</PresentationFormat>
  <Paragraphs>170</Paragraphs>
  <Slides>26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Abu3esheh</dc:creator>
  <cp:lastModifiedBy>Osama</cp:lastModifiedBy>
  <cp:revision>162</cp:revision>
  <dcterms:created xsi:type="dcterms:W3CDTF">2010-05-22T15:05:02Z</dcterms:created>
  <dcterms:modified xsi:type="dcterms:W3CDTF">2012-05-23T03:08:48Z</dcterms:modified>
</cp:coreProperties>
</file>