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Montserrat SemiBold"/>
      <p:regular r:id="rId23"/>
      <p:bold r:id="rId24"/>
      <p:italic r:id="rId25"/>
      <p:boldItalic r:id="rId26"/>
    </p:embeddedFont>
    <p:embeddedFont>
      <p:font typeface="Montserrat"/>
      <p:regular r:id="rId27"/>
      <p:bold r:id="rId28"/>
      <p:italic r:id="rId29"/>
      <p:boldItalic r:id="rId30"/>
    </p:embeddedFont>
    <p:embeddedFont>
      <p:font typeface="Montserrat Medium"/>
      <p:regular r:id="rId31"/>
      <p:bold r:id="rId32"/>
      <p:italic r:id="rId33"/>
      <p:boldItalic r:id="rId34"/>
    </p:embeddedFont>
    <p:embeddedFont>
      <p:font typeface="Pacifico"/>
      <p:regular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MontserratSemiBold-bold.fntdata"/><Relationship Id="rId23" Type="http://schemas.openxmlformats.org/officeDocument/2006/relationships/font" Target="fonts/Montserrat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SemiBold-boldItalic.fntdata"/><Relationship Id="rId25" Type="http://schemas.openxmlformats.org/officeDocument/2006/relationships/font" Target="fonts/MontserratSemiBold-italic.fntdata"/><Relationship Id="rId28" Type="http://schemas.openxmlformats.org/officeDocument/2006/relationships/font" Target="fonts/Montserrat-bold.fntdata"/><Relationship Id="rId27" Type="http://schemas.openxmlformats.org/officeDocument/2006/relationships/font" Target="fonts/Montserrat-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Medium-regular.fntdata"/><Relationship Id="rId30" Type="http://schemas.openxmlformats.org/officeDocument/2006/relationships/font" Target="fonts/Montserrat-boldItalic.fntdata"/><Relationship Id="rId11" Type="http://schemas.openxmlformats.org/officeDocument/2006/relationships/slide" Target="slides/slide6.xml"/><Relationship Id="rId33" Type="http://schemas.openxmlformats.org/officeDocument/2006/relationships/font" Target="fonts/MontserratMedium-italic.fntdata"/><Relationship Id="rId10" Type="http://schemas.openxmlformats.org/officeDocument/2006/relationships/slide" Target="slides/slide5.xml"/><Relationship Id="rId32" Type="http://schemas.openxmlformats.org/officeDocument/2006/relationships/font" Target="fonts/MontserratMedium-bold.fntdata"/><Relationship Id="rId13" Type="http://schemas.openxmlformats.org/officeDocument/2006/relationships/slide" Target="slides/slide8.xml"/><Relationship Id="rId35" Type="http://schemas.openxmlformats.org/officeDocument/2006/relationships/font" Target="fonts/Pacifico-regular.fntdata"/><Relationship Id="rId12" Type="http://schemas.openxmlformats.org/officeDocument/2006/relationships/slide" Target="slides/slide7.xml"/><Relationship Id="rId34" Type="http://schemas.openxmlformats.org/officeDocument/2006/relationships/font" Target="fonts/MontserratMedium-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5e7bc9edc3_0_3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5e7bc9edc3_0_3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e7bc9edc3_0_3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e7bc9edc3_0_3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5e7bc9edc3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5e7bc9edc3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e7bc9edc3_0_3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e7bc9edc3_0_3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e7bc9edc3_0_3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e7bc9edc3_0_3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5e7bc9edc3_0_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5e7bc9edc3_0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5e7bc9edc3_0_4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5e7bc9edc3_0_4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279400" rtl="0" algn="l">
              <a:lnSpc>
                <a:spcPct val="115000"/>
              </a:lnSpc>
              <a:spcBef>
                <a:spcPts val="1200"/>
              </a:spcBef>
              <a:spcAft>
                <a:spcPts val="0"/>
              </a:spcAft>
              <a:buClr>
                <a:schemeClr val="dk1"/>
              </a:buClr>
              <a:buSzPts val="1100"/>
              <a:buFont typeface="Arial"/>
              <a:buNone/>
            </a:pPr>
            <a:r>
              <a:rPr b="1" lang="en" u="sng">
                <a:solidFill>
                  <a:schemeClr val="dk1"/>
                </a:solidFill>
              </a:rPr>
              <a:t>Time Constraint:</a:t>
            </a:r>
            <a:r>
              <a:rPr lang="en">
                <a:solidFill>
                  <a:schemeClr val="dk1"/>
                </a:solidFill>
              </a:rPr>
              <a:t> The short time of the summer semester was the biggest challenge we faced.</a:t>
            </a:r>
            <a:endParaRPr>
              <a:solidFill>
                <a:schemeClr val="dk1"/>
              </a:solidFill>
            </a:endParaRPr>
          </a:p>
          <a:p>
            <a:pPr indent="0" lvl="0" marL="279400" rtl="0" algn="l">
              <a:lnSpc>
                <a:spcPct val="115000"/>
              </a:lnSpc>
              <a:spcBef>
                <a:spcPts val="1200"/>
              </a:spcBef>
              <a:spcAft>
                <a:spcPts val="0"/>
              </a:spcAft>
              <a:buClr>
                <a:schemeClr val="dk1"/>
              </a:buClr>
              <a:buSzPts val="1100"/>
              <a:buFont typeface="Arial"/>
              <a:buNone/>
            </a:pPr>
            <a:r>
              <a:rPr b="1" lang="en" u="sng">
                <a:solidFill>
                  <a:schemeClr val="dk1"/>
                </a:solidFill>
              </a:rPr>
              <a:t>Power problems:</a:t>
            </a:r>
            <a:r>
              <a:rPr lang="en">
                <a:solidFill>
                  <a:schemeClr val="dk1"/>
                </a:solidFill>
              </a:rPr>
              <a:t> We needed high power source to drive the four servo motors, so we used a 12v, 10A power source with a buck converter to reach the suitable power supply.</a:t>
            </a:r>
            <a:endParaRPr>
              <a:solidFill>
                <a:schemeClr val="dk1"/>
              </a:solidFill>
            </a:endParaRPr>
          </a:p>
          <a:p>
            <a:pPr indent="0" lvl="0" marL="279400" rtl="0" algn="l">
              <a:lnSpc>
                <a:spcPct val="115000"/>
              </a:lnSpc>
              <a:spcBef>
                <a:spcPts val="1200"/>
              </a:spcBef>
              <a:spcAft>
                <a:spcPts val="0"/>
              </a:spcAft>
              <a:buClr>
                <a:schemeClr val="dk1"/>
              </a:buClr>
              <a:buSzPts val="1100"/>
              <a:buFont typeface="Arial"/>
              <a:buNone/>
            </a:pPr>
            <a:r>
              <a:rPr b="1" lang="en" u="sng">
                <a:solidFill>
                  <a:schemeClr val="dk1"/>
                </a:solidFill>
              </a:rPr>
              <a:t>Motor Problems:</a:t>
            </a:r>
            <a:r>
              <a:rPr lang="en">
                <a:solidFill>
                  <a:schemeClr val="dk1"/>
                </a:solidFill>
              </a:rPr>
              <a:t>   We had some issues regarding the operating of the motors, first we used motors that can lift up to 15kg/cm. However, that was not enough and it did not give the arm the power to lift the object and we faced accuracy problems. We resolved this by replacing the motors with ones that can lift up to 20kg/cm.</a:t>
            </a:r>
            <a:endParaRPr>
              <a:solidFill>
                <a:schemeClr val="dk1"/>
              </a:solidFill>
            </a:endParaRPr>
          </a:p>
          <a:p>
            <a:pPr indent="0" lvl="0" marL="279400" rtl="0" algn="l">
              <a:lnSpc>
                <a:spcPct val="115000"/>
              </a:lnSpc>
              <a:spcBef>
                <a:spcPts val="1200"/>
              </a:spcBef>
              <a:spcAft>
                <a:spcPts val="0"/>
              </a:spcAft>
              <a:buClr>
                <a:schemeClr val="dk1"/>
              </a:buClr>
              <a:buSzPts val="1100"/>
              <a:buFont typeface="Arial"/>
              <a:buNone/>
            </a:pPr>
            <a:r>
              <a:rPr b="1" lang="en" u="sng">
                <a:solidFill>
                  <a:schemeClr val="dk1"/>
                </a:solidFill>
              </a:rPr>
              <a:t>Camera Issues:</a:t>
            </a:r>
            <a:r>
              <a:rPr lang="en">
                <a:solidFill>
                  <a:schemeClr val="dk1"/>
                </a:solidFill>
              </a:rPr>
              <a:t> The camera captures were affected by shadow so we used a </a:t>
            </a:r>
            <a:r>
              <a:rPr lang="en">
                <a:solidFill>
                  <a:schemeClr val="dk1"/>
                </a:solidFill>
              </a:rPr>
              <a:t>flashlight</a:t>
            </a:r>
            <a:r>
              <a:rPr lang="en">
                <a:solidFill>
                  <a:schemeClr val="dk1"/>
                </a:solidFill>
              </a:rPr>
              <a:t> to resolve this problem and get clear photos of the board.</a:t>
            </a:r>
            <a:endParaRPr b="1" u="sng">
              <a:solidFill>
                <a:schemeClr val="dk1"/>
              </a:solidFill>
            </a:endParaRPr>
          </a:p>
          <a:p>
            <a:pPr indent="0" lvl="0" marL="0" rtl="0" algn="l">
              <a:spcBef>
                <a:spcPts val="1200"/>
              </a:spcBef>
              <a:spcAft>
                <a:spcPts val="0"/>
              </a:spcAft>
              <a:buNone/>
            </a:pPr>
            <a:r>
              <a:rPr b="1" lang="en" sz="1200" u="sng">
                <a:solidFill>
                  <a:schemeClr val="dk1"/>
                </a:solidFill>
                <a:latin typeface="Times New Roman"/>
                <a:ea typeface="Times New Roman"/>
                <a:cs typeface="Times New Roman"/>
                <a:sym typeface="Times New Roman"/>
              </a:rPr>
              <a:t>Algorithm constraints</a:t>
            </a:r>
            <a:r>
              <a:rPr lang="en" sz="1200">
                <a:solidFill>
                  <a:schemeClr val="dk1"/>
                </a:solidFill>
                <a:latin typeface="Times New Roman"/>
                <a:ea typeface="Times New Roman"/>
                <a:cs typeface="Times New Roman"/>
                <a:sym typeface="Times New Roman"/>
              </a:rPr>
              <a:t> We have tried multiple image processing algorithms to recognize the object from the image until we reached a good result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5e7bc9edc3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e7bc9edc3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5e7bc9edc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5e7bc9edc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overview we talk in general about replacing humans with robots, in games.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5e7bc9edc3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5e7bc9edc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idea is to create a robot arm that is able to play the game and move objects, and detect the status of the board: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It uses image processing to recognize the board.</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Using minimax algorithm it determines the best move.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Arduino is used to move the arm that performs the move.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5e7bc9edc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5e7bc9edc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Provides 6 PWM outputs which helps us in controlling Servo motors as well as 7 digital outputs.</a:t>
            </a:r>
            <a:endParaRPr/>
          </a:p>
          <a:p>
            <a:pPr indent="0" lvl="0" marL="0" rtl="0" algn="l">
              <a:spcBef>
                <a:spcPts val="0"/>
              </a:spcBef>
              <a:spcAft>
                <a:spcPts val="0"/>
              </a:spcAft>
              <a:buClr>
                <a:schemeClr val="dk1"/>
              </a:buClr>
              <a:buSzPts val="1100"/>
              <a:buFont typeface="Arial"/>
              <a:buNone/>
            </a:pPr>
            <a:r>
              <a:rPr lang="en">
                <a:solidFill>
                  <a:schemeClr val="dk1"/>
                </a:solidFill>
              </a:rPr>
              <a:t>which is more than enough, also easy programming language and apis for controlling hardware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e7bc9edc3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e7bc9edc3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Has around 26 GPIO pins, allows us control things in high level language, all you need is to write python script. And .. move to the next slide, processing speed of 900 MHz (not bad)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5e7bc9edc3_0_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5e7bc9edc3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Related to the previous slide: this is also a major reason why raspberry was our choice. easily interfaced with raspberry pi, configured, and it provides images with 5 megapixel with high quality (2592 x 1944).</a:t>
            </a:r>
            <a:endParaRPr/>
          </a:p>
          <a:p>
            <a:pPr indent="0" lvl="0" marL="0" rtl="0" algn="l">
              <a:spcBef>
                <a:spcPts val="0"/>
              </a:spcBef>
              <a:spcAft>
                <a:spcPts val="0"/>
              </a:spcAft>
              <a:buNone/>
            </a:pPr>
            <a:r>
              <a:rPr lang="en"/>
              <a:t>And fully customized you can control shutter speed, ISO, </a:t>
            </a:r>
            <a:r>
              <a:rPr lang="en"/>
              <a:t>sharpness, contrast, brightness, saturation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5e7bc9edc3_0_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5e7bc9edc3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used two types of servos, since we have an arm, the pressure on the servos near the base is more than the pressure on the end servos.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e7bc9edc3_0_3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e7bc9edc3_0_3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used power supply to convert from AC to DC with 10 V and high current.</a:t>
            </a:r>
            <a:endParaRPr/>
          </a:p>
          <a:p>
            <a:pPr indent="0" lvl="0" marL="0" rtl="0" algn="l">
              <a:spcBef>
                <a:spcPts val="0"/>
              </a:spcBef>
              <a:spcAft>
                <a:spcPts val="0"/>
              </a:spcAft>
              <a:buNone/>
            </a:pPr>
            <a:r>
              <a:rPr lang="en"/>
              <a:t>Buck is used to step down voltage and step up current (allowed us to have large current with lower voltage)</a:t>
            </a:r>
            <a:endParaRPr/>
          </a:p>
          <a:p>
            <a:pPr indent="0" lvl="0" marL="0" rtl="0" algn="l">
              <a:spcBef>
                <a:spcPts val="0"/>
              </a:spcBef>
              <a:spcAft>
                <a:spcPts val="0"/>
              </a:spcAft>
              <a:buNone/>
            </a:pPr>
            <a:r>
              <a:rPr lang="en"/>
              <a:t>Each servo needs 2.5 A in the hard case.</a:t>
            </a:r>
            <a:endParaRPr/>
          </a:p>
          <a:p>
            <a:pPr indent="0" lvl="0" marL="0" rtl="0" algn="l">
              <a:spcBef>
                <a:spcPts val="0"/>
              </a:spcBef>
              <a:spcAft>
                <a:spcPts val="0"/>
              </a:spcAft>
              <a:buNone/>
            </a:pPr>
            <a:r>
              <a:rPr lang="en"/>
              <a:t>7.5 V was applied</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5e7bc9edc3_0_4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5e7bc9edc3_0_4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Relay </a:t>
            </a:r>
            <a:r>
              <a:rPr lang="en">
                <a:solidFill>
                  <a:schemeClr val="dk1"/>
                </a:solidFill>
              </a:rPr>
              <a:t> to drive the magnet with high voltage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Push button to send feed back or response to the system</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2.png"/><Relationship Id="rId5" Type="http://schemas.openxmlformats.org/officeDocument/2006/relationships/image" Target="../media/image3.png"/><Relationship Id="rId6"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nvSpPr>
        <p:spPr>
          <a:xfrm>
            <a:off x="1107450" y="1168775"/>
            <a:ext cx="6929100" cy="75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0">
                <a:latin typeface="Pacifico"/>
                <a:ea typeface="Pacifico"/>
                <a:cs typeface="Pacifico"/>
                <a:sym typeface="Pacifico"/>
              </a:rPr>
              <a:t>Board Game Solver</a:t>
            </a:r>
            <a:endParaRPr sz="6000">
              <a:latin typeface="Pacifico"/>
              <a:ea typeface="Pacifico"/>
              <a:cs typeface="Pacifico"/>
              <a:sym typeface="Pacifico"/>
            </a:endParaRPr>
          </a:p>
        </p:txBody>
      </p:sp>
      <p:sp>
        <p:nvSpPr>
          <p:cNvPr id="55" name="Google Shape;55;p13"/>
          <p:cNvSpPr txBox="1"/>
          <p:nvPr/>
        </p:nvSpPr>
        <p:spPr>
          <a:xfrm>
            <a:off x="1376700" y="330525"/>
            <a:ext cx="2580600" cy="75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latin typeface="Montserrat"/>
                <a:ea typeface="Montserrat"/>
                <a:cs typeface="Montserrat"/>
                <a:sym typeface="Montserrat"/>
              </a:rPr>
              <a:t>Project Title:</a:t>
            </a:r>
            <a:endParaRPr sz="2500">
              <a:latin typeface="Montserrat"/>
              <a:ea typeface="Montserrat"/>
              <a:cs typeface="Montserrat"/>
              <a:sym typeface="Montserrat"/>
            </a:endParaRPr>
          </a:p>
        </p:txBody>
      </p:sp>
      <p:sp>
        <p:nvSpPr>
          <p:cNvPr id="56" name="Google Shape;56;p13"/>
          <p:cNvSpPr txBox="1"/>
          <p:nvPr/>
        </p:nvSpPr>
        <p:spPr>
          <a:xfrm>
            <a:off x="4393324" y="2571750"/>
            <a:ext cx="3029700" cy="75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latin typeface="Montserrat"/>
                <a:ea typeface="Montserrat"/>
                <a:cs typeface="Montserrat"/>
                <a:sym typeface="Montserrat"/>
              </a:rPr>
              <a:t>Presented by:</a:t>
            </a:r>
            <a:endParaRPr sz="2500">
              <a:latin typeface="Montserrat"/>
              <a:ea typeface="Montserrat"/>
              <a:cs typeface="Montserrat"/>
              <a:sym typeface="Montserrat"/>
            </a:endParaRPr>
          </a:p>
        </p:txBody>
      </p:sp>
      <p:sp>
        <p:nvSpPr>
          <p:cNvPr id="57" name="Google Shape;57;p13"/>
          <p:cNvSpPr txBox="1"/>
          <p:nvPr/>
        </p:nvSpPr>
        <p:spPr>
          <a:xfrm>
            <a:off x="2977174" y="3117325"/>
            <a:ext cx="5412900" cy="75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Montserrat SemiBold"/>
                <a:ea typeface="Montserrat SemiBold"/>
                <a:cs typeface="Montserrat SemiBold"/>
                <a:sym typeface="Montserrat SemiBold"/>
              </a:rPr>
              <a:t>Ameed Sayeh &amp; Raslan Kiwan</a:t>
            </a:r>
            <a:endParaRPr sz="2400">
              <a:latin typeface="Montserrat SemiBold"/>
              <a:ea typeface="Montserrat SemiBold"/>
              <a:cs typeface="Montserrat SemiBold"/>
              <a:sym typeface="Montserrat SemiBold"/>
            </a:endParaRPr>
          </a:p>
        </p:txBody>
      </p:sp>
      <p:sp>
        <p:nvSpPr>
          <p:cNvPr id="58" name="Google Shape;58;p13"/>
          <p:cNvSpPr txBox="1"/>
          <p:nvPr/>
        </p:nvSpPr>
        <p:spPr>
          <a:xfrm>
            <a:off x="4393324" y="3746100"/>
            <a:ext cx="3029700" cy="75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latin typeface="Montserrat"/>
                <a:ea typeface="Montserrat"/>
                <a:cs typeface="Montserrat"/>
                <a:sym typeface="Montserrat"/>
              </a:rPr>
              <a:t>Supervised</a:t>
            </a:r>
            <a:r>
              <a:rPr lang="en" sz="2500">
                <a:latin typeface="Montserrat"/>
                <a:ea typeface="Montserrat"/>
                <a:cs typeface="Montserrat"/>
                <a:sym typeface="Montserrat"/>
              </a:rPr>
              <a:t> by:</a:t>
            </a:r>
            <a:endParaRPr sz="2500">
              <a:latin typeface="Montserrat"/>
              <a:ea typeface="Montserrat"/>
              <a:cs typeface="Montserrat"/>
              <a:sym typeface="Montserrat"/>
            </a:endParaRPr>
          </a:p>
        </p:txBody>
      </p:sp>
      <p:sp>
        <p:nvSpPr>
          <p:cNvPr id="59" name="Google Shape;59;p13"/>
          <p:cNvSpPr txBox="1"/>
          <p:nvPr/>
        </p:nvSpPr>
        <p:spPr>
          <a:xfrm>
            <a:off x="2977174" y="4291675"/>
            <a:ext cx="5412900" cy="75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Montserrat SemiBold"/>
                <a:ea typeface="Montserrat SemiBold"/>
                <a:cs typeface="Montserrat SemiBold"/>
                <a:sym typeface="Montserrat SemiBold"/>
              </a:rPr>
              <a:t>Dr. Samer Arandi</a:t>
            </a:r>
            <a:endParaRPr sz="2400">
              <a:latin typeface="Montserrat SemiBold"/>
              <a:ea typeface="Montserrat SemiBold"/>
              <a:cs typeface="Montserrat SemiBold"/>
              <a:sym typeface="Montserrat SemiBold"/>
            </a:endParaRPr>
          </a:p>
          <a:p>
            <a:pPr indent="0" lvl="0" marL="0" rtl="0" algn="l">
              <a:spcBef>
                <a:spcPts val="0"/>
              </a:spcBef>
              <a:spcAft>
                <a:spcPts val="0"/>
              </a:spcAft>
              <a:buNone/>
            </a:pPr>
            <a:r>
              <a:t/>
            </a:r>
            <a:endParaRPr sz="2400">
              <a:latin typeface="Montserrat SemiBold"/>
              <a:ea typeface="Montserrat SemiBold"/>
              <a:cs typeface="Montserrat SemiBold"/>
              <a:sym typeface="Montserrat SemiBold"/>
            </a:endParaRPr>
          </a:p>
        </p:txBody>
      </p:sp>
      <p:pic>
        <p:nvPicPr>
          <p:cNvPr id="60" name="Google Shape;60;p13"/>
          <p:cNvPicPr preferRelativeResize="0"/>
          <p:nvPr/>
        </p:nvPicPr>
        <p:blipFill>
          <a:blip r:embed="rId3">
            <a:alphaModFix/>
          </a:blip>
          <a:stretch>
            <a:fillRect/>
          </a:stretch>
        </p:blipFill>
        <p:spPr>
          <a:xfrm>
            <a:off x="-101975" y="2229975"/>
            <a:ext cx="3333750" cy="33337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2"/>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Work Phases</a:t>
            </a:r>
            <a:r>
              <a:rPr b="1" lang="en" sz="2500">
                <a:latin typeface="Montserrat"/>
                <a:ea typeface="Montserrat"/>
                <a:cs typeface="Montserrat"/>
                <a:sym typeface="Montserrat"/>
              </a:rPr>
              <a:t>: </a:t>
            </a:r>
            <a:endParaRPr b="1" sz="2500">
              <a:latin typeface="Montserrat"/>
              <a:ea typeface="Montserrat"/>
              <a:cs typeface="Montserrat"/>
              <a:sym typeface="Montserrat"/>
            </a:endParaRPr>
          </a:p>
        </p:txBody>
      </p:sp>
      <p:sp>
        <p:nvSpPr>
          <p:cNvPr id="130" name="Google Shape;130;p22"/>
          <p:cNvSpPr txBox="1"/>
          <p:nvPr/>
        </p:nvSpPr>
        <p:spPr>
          <a:xfrm>
            <a:off x="496800" y="1383475"/>
            <a:ext cx="5486400" cy="35970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Board Detection</a:t>
            </a:r>
            <a:endParaRPr sz="2300">
              <a:latin typeface="Montserrat Medium"/>
              <a:ea typeface="Montserrat Medium"/>
              <a:cs typeface="Montserrat Medium"/>
              <a:sym typeface="Montserrat Medium"/>
            </a:endParaRPr>
          </a:p>
          <a:p>
            <a:pPr indent="0" lvl="0" marL="457200" rtl="0" algn="l">
              <a:spcBef>
                <a:spcPts val="0"/>
              </a:spcBef>
              <a:spcAft>
                <a:spcPts val="0"/>
              </a:spcAft>
              <a:buNone/>
            </a:pPr>
            <a:r>
              <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Decide next move</a:t>
            </a:r>
            <a:endParaRPr sz="2300">
              <a:latin typeface="Montserrat Medium"/>
              <a:ea typeface="Montserrat Medium"/>
              <a:cs typeface="Montserrat Medium"/>
              <a:sym typeface="Montserrat Medium"/>
            </a:endParaRPr>
          </a:p>
          <a:p>
            <a:pPr indent="0" lvl="0" marL="457200" rtl="0" algn="l">
              <a:spcBef>
                <a:spcPts val="0"/>
              </a:spcBef>
              <a:spcAft>
                <a:spcPts val="0"/>
              </a:spcAft>
              <a:buNone/>
            </a:pPr>
            <a:r>
              <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Move Arm and pick/drop objects</a:t>
            </a:r>
            <a:endParaRPr sz="2300">
              <a:latin typeface="Montserrat Medium"/>
              <a:ea typeface="Montserrat Medium"/>
              <a:cs typeface="Montserrat Medium"/>
              <a:sym typeface="Montserrat Medium"/>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3"/>
          <p:cNvSpPr txBox="1"/>
          <p:nvPr/>
        </p:nvSpPr>
        <p:spPr>
          <a:xfrm>
            <a:off x="338425" y="2712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500">
                <a:latin typeface="Montserrat"/>
                <a:ea typeface="Montserrat"/>
                <a:cs typeface="Montserrat"/>
                <a:sym typeface="Montserrat"/>
              </a:rPr>
              <a:t>Board Detection</a:t>
            </a:r>
            <a:endParaRPr b="1" sz="2500">
              <a:latin typeface="Montserrat"/>
              <a:ea typeface="Montserrat"/>
              <a:cs typeface="Montserrat"/>
              <a:sym typeface="Montserrat"/>
            </a:endParaRPr>
          </a:p>
        </p:txBody>
      </p:sp>
      <p:pic>
        <p:nvPicPr>
          <p:cNvPr id="136" name="Google Shape;136;p23"/>
          <p:cNvPicPr preferRelativeResize="0"/>
          <p:nvPr/>
        </p:nvPicPr>
        <p:blipFill>
          <a:blip r:embed="rId3">
            <a:alphaModFix/>
          </a:blip>
          <a:stretch>
            <a:fillRect/>
          </a:stretch>
        </p:blipFill>
        <p:spPr>
          <a:xfrm>
            <a:off x="3950725" y="1444800"/>
            <a:ext cx="5981283" cy="3738302"/>
          </a:xfrm>
          <a:prstGeom prst="rect">
            <a:avLst/>
          </a:prstGeom>
          <a:noFill/>
          <a:ln>
            <a:noFill/>
          </a:ln>
        </p:spPr>
      </p:pic>
      <p:sp>
        <p:nvSpPr>
          <p:cNvPr id="137" name="Google Shape;137;p23"/>
          <p:cNvSpPr txBox="1"/>
          <p:nvPr/>
        </p:nvSpPr>
        <p:spPr>
          <a:xfrm>
            <a:off x="338425" y="961025"/>
            <a:ext cx="3219000" cy="38913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Filters</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Contours</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Squares</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Eliminate extreme values</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Eliminate duplicate squares</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Sort vertically and horizontally</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Crop</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Contours</a:t>
            </a:r>
            <a:endParaRPr sz="2000">
              <a:latin typeface="Montserrat SemiBold"/>
              <a:ea typeface="Montserrat SemiBold"/>
              <a:cs typeface="Montserrat SemiBold"/>
              <a:sym typeface="Montserrat SemiBold"/>
            </a:endParaRPr>
          </a:p>
          <a:p>
            <a:pPr indent="-355600" lvl="0" marL="457200" rtl="0" algn="l">
              <a:spcBef>
                <a:spcPts val="0"/>
              </a:spcBef>
              <a:spcAft>
                <a:spcPts val="0"/>
              </a:spcAft>
              <a:buSzPts val="2000"/>
              <a:buFont typeface="Montserrat SemiBold"/>
              <a:buChar char="-"/>
            </a:pPr>
            <a:r>
              <a:rPr lang="en" sz="2000">
                <a:latin typeface="Montserrat SemiBold"/>
                <a:ea typeface="Montserrat SemiBold"/>
                <a:cs typeface="Montserrat SemiBold"/>
                <a:sym typeface="Montserrat SemiBold"/>
              </a:rPr>
              <a:t>Guess the shape</a:t>
            </a:r>
            <a:endParaRPr sz="2000">
              <a:latin typeface="Montserrat SemiBold"/>
              <a:ea typeface="Montserrat SemiBold"/>
              <a:cs typeface="Montserrat SemiBold"/>
              <a:sym typeface="Montserrat SemiBold"/>
            </a:endParaRPr>
          </a:p>
        </p:txBody>
      </p:sp>
      <p:sp>
        <p:nvSpPr>
          <p:cNvPr id="138" name="Google Shape;138;p23"/>
          <p:cNvSpPr txBox="1"/>
          <p:nvPr/>
        </p:nvSpPr>
        <p:spPr>
          <a:xfrm>
            <a:off x="5901625" y="846500"/>
            <a:ext cx="2880900" cy="30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ontserrat"/>
                <a:ea typeface="Montserrat"/>
                <a:cs typeface="Montserrat"/>
                <a:sym typeface="Montserrat"/>
              </a:rPr>
              <a:t>“XOXXOOOXX”</a:t>
            </a:r>
            <a:endParaRPr b="1">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4"/>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Decide next step:</a:t>
            </a:r>
            <a:endParaRPr b="1" sz="2500">
              <a:latin typeface="Montserrat"/>
              <a:ea typeface="Montserrat"/>
              <a:cs typeface="Montserrat"/>
              <a:sym typeface="Montserrat"/>
            </a:endParaRPr>
          </a:p>
        </p:txBody>
      </p:sp>
      <p:sp>
        <p:nvSpPr>
          <p:cNvPr id="144" name="Google Shape;144;p24"/>
          <p:cNvSpPr txBox="1"/>
          <p:nvPr/>
        </p:nvSpPr>
        <p:spPr>
          <a:xfrm>
            <a:off x="452700" y="1285750"/>
            <a:ext cx="7577700" cy="32598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The state of the board is processed by a minimax algorithm.</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If the state is final (Win or Draw) the game ends and result is displayed on screen.</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The algorithm produces a tree with all the possible moves and the result of each move. The move that gives the optimal value is the one the robot plays.</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Repeat.</a:t>
            </a:r>
            <a:endParaRPr sz="2300">
              <a:latin typeface="Montserrat SemiBold"/>
              <a:ea typeface="Montserrat SemiBold"/>
              <a:cs typeface="Montserrat SemiBold"/>
              <a:sym typeface="Montserrat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5"/>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Moving Arm</a:t>
            </a:r>
            <a:r>
              <a:rPr b="1" lang="en" sz="2700">
                <a:latin typeface="Montserrat"/>
                <a:ea typeface="Montserrat"/>
                <a:cs typeface="Montserrat"/>
                <a:sym typeface="Montserrat"/>
              </a:rPr>
              <a:t> </a:t>
            </a:r>
            <a:r>
              <a:rPr b="1" lang="en" sz="2500">
                <a:latin typeface="Montserrat"/>
                <a:ea typeface="Montserrat"/>
                <a:cs typeface="Montserrat"/>
                <a:sym typeface="Montserrat"/>
              </a:rPr>
              <a:t>: </a:t>
            </a:r>
            <a:endParaRPr b="1" sz="2500">
              <a:latin typeface="Montserrat"/>
              <a:ea typeface="Montserrat"/>
              <a:cs typeface="Montserrat"/>
              <a:sym typeface="Montserrat"/>
            </a:endParaRPr>
          </a:p>
        </p:txBody>
      </p:sp>
      <p:sp>
        <p:nvSpPr>
          <p:cNvPr id="150" name="Google Shape;150;p25"/>
          <p:cNvSpPr txBox="1"/>
          <p:nvPr/>
        </p:nvSpPr>
        <p:spPr>
          <a:xfrm>
            <a:off x="429600" y="1224025"/>
            <a:ext cx="8085000" cy="26226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When the move is </a:t>
            </a:r>
            <a:r>
              <a:rPr lang="en" sz="2300">
                <a:latin typeface="Montserrat SemiBold"/>
                <a:ea typeface="Montserrat SemiBold"/>
                <a:cs typeface="Montserrat SemiBold"/>
                <a:sym typeface="Montserrat SemiBold"/>
              </a:rPr>
              <a:t>determined</a:t>
            </a:r>
            <a:r>
              <a:rPr lang="en" sz="2300">
                <a:latin typeface="Montserrat SemiBold"/>
                <a:ea typeface="Montserrat SemiBold"/>
                <a:cs typeface="Montserrat SemiBold"/>
                <a:sym typeface="Montserrat SemiBold"/>
              </a:rPr>
              <a:t>, the Raspberry sends the position of the move to arduino through the serial port.</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The arduino writes the position of the object basket to the motors to pick up an object. </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The arduino finds the angels of the next move and writes them to the servos.</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When the arm reaches the destination, it drops the object.</a:t>
            </a:r>
            <a:endParaRPr sz="2300">
              <a:latin typeface="Montserrat SemiBold"/>
              <a:ea typeface="Montserrat SemiBold"/>
              <a:cs typeface="Montserrat SemiBold"/>
              <a:sym typeface="Montserrat SemiBo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6"/>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500">
                <a:latin typeface="Montserrat"/>
                <a:ea typeface="Montserrat"/>
                <a:cs typeface="Montserrat"/>
                <a:sym typeface="Montserrat"/>
              </a:rPr>
              <a:t>Exceptional cases</a:t>
            </a:r>
            <a:endParaRPr b="1" sz="2500">
              <a:latin typeface="Montserrat"/>
              <a:ea typeface="Montserrat"/>
              <a:cs typeface="Montserrat"/>
              <a:sym typeface="Montserrat"/>
            </a:endParaRPr>
          </a:p>
        </p:txBody>
      </p:sp>
      <p:sp>
        <p:nvSpPr>
          <p:cNvPr id="156" name="Google Shape;156;p26"/>
          <p:cNvSpPr txBox="1"/>
          <p:nvPr/>
        </p:nvSpPr>
        <p:spPr>
          <a:xfrm>
            <a:off x="429600" y="1605025"/>
            <a:ext cx="8085000" cy="26226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Wrong moves.</a:t>
            </a:r>
            <a:endParaRPr sz="2300">
              <a:latin typeface="Montserrat SemiBold"/>
              <a:ea typeface="Montserrat SemiBold"/>
              <a:cs typeface="Montserrat SemiBold"/>
              <a:sym typeface="Montserrat SemiBold"/>
            </a:endParaRPr>
          </a:p>
          <a:p>
            <a:pPr indent="0" lvl="0" marL="457200" rtl="0" algn="l">
              <a:spcBef>
                <a:spcPts val="0"/>
              </a:spcBef>
              <a:spcAft>
                <a:spcPts val="0"/>
              </a:spcAft>
              <a:buNone/>
            </a:pPr>
            <a:r>
              <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Wrong transactions between states/rounds.</a:t>
            </a:r>
            <a:endParaRPr sz="2300">
              <a:latin typeface="Montserrat SemiBold"/>
              <a:ea typeface="Montserrat SemiBold"/>
              <a:cs typeface="Montserrat SemiBold"/>
              <a:sym typeface="Montserrat SemiBold"/>
            </a:endParaRPr>
          </a:p>
          <a:p>
            <a:pPr indent="0" lvl="0" marL="457200" rtl="0" algn="l">
              <a:spcBef>
                <a:spcPts val="0"/>
              </a:spcBef>
              <a:spcAft>
                <a:spcPts val="0"/>
              </a:spcAft>
              <a:buNone/>
            </a:pPr>
            <a:r>
              <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Raspberry couldn’t extract the board state</a:t>
            </a:r>
            <a:endParaRPr sz="2300">
              <a:latin typeface="Montserrat SemiBold"/>
              <a:ea typeface="Montserrat SemiBold"/>
              <a:cs typeface="Montserrat SemiBold"/>
              <a:sym typeface="Montserrat Semi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7"/>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Demo</a:t>
            </a:r>
            <a:r>
              <a:rPr b="1" lang="en" sz="2700">
                <a:latin typeface="Montserrat"/>
                <a:ea typeface="Montserrat"/>
                <a:cs typeface="Montserrat"/>
                <a:sym typeface="Montserrat"/>
              </a:rPr>
              <a:t> (Video)</a:t>
            </a:r>
            <a:r>
              <a:rPr b="1" lang="en" sz="2500">
                <a:latin typeface="Montserrat"/>
                <a:ea typeface="Montserrat"/>
                <a:cs typeface="Montserrat"/>
                <a:sym typeface="Montserrat"/>
              </a:rPr>
              <a:t> </a:t>
            </a:r>
            <a:endParaRPr b="1" sz="2500">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8"/>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Constraints</a:t>
            </a:r>
            <a:r>
              <a:rPr b="1" lang="en" sz="2500">
                <a:latin typeface="Montserrat"/>
                <a:ea typeface="Montserrat"/>
                <a:cs typeface="Montserrat"/>
                <a:sym typeface="Montserrat"/>
              </a:rPr>
              <a:t>: </a:t>
            </a:r>
            <a:endParaRPr b="1" sz="2500">
              <a:latin typeface="Montserrat"/>
              <a:ea typeface="Montserrat"/>
              <a:cs typeface="Montserrat"/>
              <a:sym typeface="Montserrat"/>
            </a:endParaRPr>
          </a:p>
        </p:txBody>
      </p:sp>
      <p:sp>
        <p:nvSpPr>
          <p:cNvPr id="167" name="Google Shape;167;p28"/>
          <p:cNvSpPr txBox="1"/>
          <p:nvPr/>
        </p:nvSpPr>
        <p:spPr>
          <a:xfrm>
            <a:off x="528275" y="1336150"/>
            <a:ext cx="5911500" cy="32019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Power problems.</a:t>
            </a:r>
            <a:endParaRPr sz="2300">
              <a:latin typeface="Montserrat SemiBold"/>
              <a:ea typeface="Montserrat SemiBold"/>
              <a:cs typeface="Montserrat SemiBold"/>
              <a:sym typeface="Montserrat SemiBold"/>
            </a:endParaRPr>
          </a:p>
          <a:p>
            <a:pPr indent="0" lvl="0" marL="457200" rtl="0" algn="l">
              <a:spcBef>
                <a:spcPts val="0"/>
              </a:spcBef>
              <a:spcAft>
                <a:spcPts val="0"/>
              </a:spcAft>
              <a:buNone/>
            </a:pPr>
            <a:r>
              <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Servo Motors.</a:t>
            </a:r>
            <a:endParaRPr sz="2300">
              <a:latin typeface="Montserrat SemiBold"/>
              <a:ea typeface="Montserrat SemiBold"/>
              <a:cs typeface="Montserrat SemiBold"/>
              <a:sym typeface="Montserrat SemiBold"/>
            </a:endParaRPr>
          </a:p>
          <a:p>
            <a:pPr indent="0" lvl="0" marL="457200" rtl="0" algn="l">
              <a:spcBef>
                <a:spcPts val="0"/>
              </a:spcBef>
              <a:spcAft>
                <a:spcPts val="0"/>
              </a:spcAft>
              <a:buNone/>
            </a:pPr>
            <a:r>
              <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Camera Issues.</a:t>
            </a:r>
            <a:endParaRPr sz="2300">
              <a:latin typeface="Montserrat SemiBold"/>
              <a:ea typeface="Montserrat SemiBold"/>
              <a:cs typeface="Montserrat SemiBold"/>
              <a:sym typeface="Montserrat SemiBold"/>
            </a:endParaRPr>
          </a:p>
          <a:p>
            <a:pPr indent="0" lvl="0" marL="457200" rtl="0" algn="l">
              <a:spcBef>
                <a:spcPts val="0"/>
              </a:spcBef>
              <a:spcAft>
                <a:spcPts val="0"/>
              </a:spcAft>
              <a:buNone/>
            </a:pPr>
            <a:r>
              <a:t/>
            </a:r>
            <a:endParaRPr sz="2300">
              <a:latin typeface="Montserrat SemiBold"/>
              <a:ea typeface="Montserrat SemiBold"/>
              <a:cs typeface="Montserrat SemiBold"/>
              <a:sym typeface="Montserrat SemiBold"/>
            </a:endParaRPr>
          </a:p>
          <a:p>
            <a:pPr indent="-374650" lvl="0" marL="457200" rtl="0" algn="l">
              <a:spcBef>
                <a:spcPts val="0"/>
              </a:spcBef>
              <a:spcAft>
                <a:spcPts val="0"/>
              </a:spcAft>
              <a:buSzPts val="2300"/>
              <a:buFont typeface="Montserrat SemiBold"/>
              <a:buChar char="●"/>
            </a:pPr>
            <a:r>
              <a:rPr lang="en" sz="2300">
                <a:latin typeface="Montserrat SemiBold"/>
                <a:ea typeface="Montserrat SemiBold"/>
                <a:cs typeface="Montserrat SemiBold"/>
                <a:sym typeface="Montserrat SemiBold"/>
              </a:rPr>
              <a:t>Algorithm constraints.</a:t>
            </a:r>
            <a:endParaRPr sz="2300">
              <a:latin typeface="Montserrat SemiBold"/>
              <a:ea typeface="Montserrat SemiBold"/>
              <a:cs typeface="Montserrat SemiBold"/>
              <a:sym typeface="Montserrat SemiBo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Future Work</a:t>
            </a:r>
            <a:endParaRPr b="1" sz="2700">
              <a:latin typeface="Montserrat"/>
              <a:ea typeface="Montserrat"/>
              <a:cs typeface="Montserrat"/>
              <a:sym typeface="Montserrat"/>
            </a:endParaRPr>
          </a:p>
        </p:txBody>
      </p:sp>
      <p:sp>
        <p:nvSpPr>
          <p:cNvPr id="173" name="Google Shape;173;p29"/>
          <p:cNvSpPr txBox="1"/>
          <p:nvPr>
            <p:ph idx="1" type="body"/>
          </p:nvPr>
        </p:nvSpPr>
        <p:spPr>
          <a:xfrm>
            <a:off x="311700" y="1409075"/>
            <a:ext cx="8520600" cy="34164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Clr>
                <a:srgbClr val="000000"/>
              </a:buClr>
              <a:buSzPts val="2300"/>
              <a:buFont typeface="Montserrat SemiBold"/>
              <a:buChar char="●"/>
            </a:pPr>
            <a:r>
              <a:rPr lang="en" sz="2300">
                <a:solidFill>
                  <a:srgbClr val="000000"/>
                </a:solidFill>
                <a:latin typeface="Montserrat SemiBold"/>
                <a:ea typeface="Montserrat SemiBold"/>
                <a:cs typeface="Montserrat SemiBold"/>
                <a:sym typeface="Montserrat SemiBold"/>
              </a:rPr>
              <a:t>Add other games to the robot and make the user decide which game.</a:t>
            </a:r>
            <a:endParaRPr sz="2300">
              <a:solidFill>
                <a:srgbClr val="000000"/>
              </a:solidFill>
              <a:latin typeface="Montserrat SemiBold"/>
              <a:ea typeface="Montserrat SemiBold"/>
              <a:cs typeface="Montserrat SemiBold"/>
              <a:sym typeface="Montserrat SemiBold"/>
            </a:endParaRPr>
          </a:p>
          <a:p>
            <a:pPr indent="0" lvl="0" marL="457200" rtl="0" algn="l">
              <a:spcBef>
                <a:spcPts val="1600"/>
              </a:spcBef>
              <a:spcAft>
                <a:spcPts val="0"/>
              </a:spcAft>
              <a:buNone/>
            </a:pPr>
            <a:r>
              <a:t/>
            </a:r>
            <a:endParaRPr sz="2300">
              <a:solidFill>
                <a:srgbClr val="000000"/>
              </a:solidFill>
              <a:latin typeface="Montserrat SemiBold"/>
              <a:ea typeface="Montserrat SemiBold"/>
              <a:cs typeface="Montserrat SemiBold"/>
              <a:sym typeface="Montserrat SemiBold"/>
            </a:endParaRPr>
          </a:p>
          <a:p>
            <a:pPr indent="-374650" lvl="0" marL="457200" rtl="0" algn="l">
              <a:spcBef>
                <a:spcPts val="1600"/>
              </a:spcBef>
              <a:spcAft>
                <a:spcPts val="0"/>
              </a:spcAft>
              <a:buClr>
                <a:srgbClr val="000000"/>
              </a:buClr>
              <a:buSzPts val="2300"/>
              <a:buFont typeface="Montserrat SemiBold"/>
              <a:buChar char="●"/>
            </a:pPr>
            <a:r>
              <a:rPr lang="en" sz="2300">
                <a:solidFill>
                  <a:srgbClr val="000000"/>
                </a:solidFill>
                <a:latin typeface="Montserrat SemiBold"/>
                <a:ea typeface="Montserrat SemiBold"/>
                <a:cs typeface="Montserrat SemiBold"/>
                <a:sym typeface="Montserrat SemiBold"/>
              </a:rPr>
              <a:t>Add difficulty levels (Easy, Medium, Hard).</a:t>
            </a:r>
            <a:endParaRPr sz="2300">
              <a:solidFill>
                <a:srgbClr val="000000"/>
              </a:solidFill>
              <a:latin typeface="Montserrat SemiBold"/>
              <a:ea typeface="Montserrat SemiBold"/>
              <a:cs typeface="Montserrat SemiBold"/>
              <a:sym typeface="Montserrat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Outlines</a:t>
            </a:r>
            <a:r>
              <a:rPr b="1" lang="en" sz="2500">
                <a:latin typeface="Montserrat"/>
                <a:ea typeface="Montserrat"/>
                <a:cs typeface="Montserrat"/>
                <a:sym typeface="Montserrat"/>
              </a:rPr>
              <a:t>:</a:t>
            </a:r>
            <a:endParaRPr b="1" sz="2500">
              <a:latin typeface="Montserrat"/>
              <a:ea typeface="Montserrat"/>
              <a:cs typeface="Montserrat"/>
              <a:sym typeface="Montserrat"/>
            </a:endParaRPr>
          </a:p>
        </p:txBody>
      </p:sp>
      <p:sp>
        <p:nvSpPr>
          <p:cNvPr id="66" name="Google Shape;66;p14"/>
          <p:cNvSpPr txBox="1"/>
          <p:nvPr/>
        </p:nvSpPr>
        <p:spPr>
          <a:xfrm>
            <a:off x="543450" y="1337300"/>
            <a:ext cx="4734600" cy="35970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Overview</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Idea</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Hardware</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Work Done</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Demo</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Constraints</a:t>
            </a:r>
            <a:endParaRPr sz="2300">
              <a:latin typeface="Montserrat Medium"/>
              <a:ea typeface="Montserrat Medium"/>
              <a:cs typeface="Montserrat Medium"/>
              <a:sym typeface="Montserrat Medium"/>
            </a:endParaRPr>
          </a:p>
          <a:p>
            <a:pPr indent="-374650" lvl="0" marL="457200" rtl="0" algn="l">
              <a:spcBef>
                <a:spcPts val="0"/>
              </a:spcBef>
              <a:spcAft>
                <a:spcPts val="0"/>
              </a:spcAft>
              <a:buSzPts val="2300"/>
              <a:buFont typeface="Montserrat Medium"/>
              <a:buChar char="●"/>
            </a:pPr>
            <a:r>
              <a:rPr lang="en" sz="2300">
                <a:latin typeface="Montserrat Medium"/>
                <a:ea typeface="Montserrat Medium"/>
                <a:cs typeface="Montserrat Medium"/>
                <a:sym typeface="Montserrat Medium"/>
              </a:rPr>
              <a:t>Future work</a:t>
            </a:r>
            <a:endParaRPr sz="2300">
              <a:latin typeface="Montserrat Medium"/>
              <a:ea typeface="Montserrat Medium"/>
              <a:cs typeface="Montserrat Medium"/>
              <a:sym typeface="Montserrat Medium"/>
            </a:endParaRPr>
          </a:p>
          <a:p>
            <a:pPr indent="0" lvl="0" marL="457200" rtl="0" algn="l">
              <a:spcBef>
                <a:spcPts val="0"/>
              </a:spcBef>
              <a:spcAft>
                <a:spcPts val="0"/>
              </a:spcAft>
              <a:buNone/>
            </a:pPr>
            <a:r>
              <a:t/>
            </a:r>
            <a:endParaRPr sz="2300">
              <a:latin typeface="Montserrat Medium"/>
              <a:ea typeface="Montserrat Medium"/>
              <a:cs typeface="Montserrat Medium"/>
              <a:sym typeface="Montserrat Medium"/>
            </a:endParaRPr>
          </a:p>
        </p:txBody>
      </p:sp>
      <p:pic>
        <p:nvPicPr>
          <p:cNvPr id="67" name="Google Shape;67;p14"/>
          <p:cNvPicPr preferRelativeResize="0"/>
          <p:nvPr/>
        </p:nvPicPr>
        <p:blipFill>
          <a:blip r:embed="rId3">
            <a:alphaModFix/>
          </a:blip>
          <a:stretch>
            <a:fillRect/>
          </a:stretch>
        </p:blipFill>
        <p:spPr>
          <a:xfrm rot="-5400000">
            <a:off x="5961625" y="394574"/>
            <a:ext cx="3308230" cy="3738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5"/>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Idea</a:t>
            </a:r>
            <a:r>
              <a:rPr b="1" lang="en" sz="2500">
                <a:latin typeface="Montserrat"/>
                <a:ea typeface="Montserrat"/>
                <a:cs typeface="Montserrat"/>
                <a:sym typeface="Montserrat"/>
              </a:rPr>
              <a:t>:</a:t>
            </a:r>
            <a:endParaRPr b="1" sz="2500">
              <a:latin typeface="Montserrat"/>
              <a:ea typeface="Montserrat"/>
              <a:cs typeface="Montserrat"/>
              <a:sym typeface="Montserrat"/>
            </a:endParaRPr>
          </a:p>
        </p:txBody>
      </p:sp>
      <p:pic>
        <p:nvPicPr>
          <p:cNvPr id="73" name="Google Shape;73;p15"/>
          <p:cNvPicPr preferRelativeResize="0"/>
          <p:nvPr/>
        </p:nvPicPr>
        <p:blipFill>
          <a:blip r:embed="rId3">
            <a:alphaModFix/>
          </a:blip>
          <a:stretch>
            <a:fillRect/>
          </a:stretch>
        </p:blipFill>
        <p:spPr>
          <a:xfrm>
            <a:off x="7225900" y="2821850"/>
            <a:ext cx="1706525" cy="1969350"/>
          </a:xfrm>
          <a:prstGeom prst="rect">
            <a:avLst/>
          </a:prstGeom>
          <a:noFill/>
          <a:ln>
            <a:noFill/>
          </a:ln>
        </p:spPr>
      </p:pic>
      <p:pic>
        <p:nvPicPr>
          <p:cNvPr id="74" name="Google Shape;74;p15"/>
          <p:cNvPicPr preferRelativeResize="0"/>
          <p:nvPr/>
        </p:nvPicPr>
        <p:blipFill>
          <a:blip r:embed="rId4">
            <a:alphaModFix/>
          </a:blip>
          <a:stretch>
            <a:fillRect/>
          </a:stretch>
        </p:blipFill>
        <p:spPr>
          <a:xfrm>
            <a:off x="7236299" y="161425"/>
            <a:ext cx="1685728" cy="1969349"/>
          </a:xfrm>
          <a:prstGeom prst="rect">
            <a:avLst/>
          </a:prstGeom>
          <a:noFill/>
          <a:ln>
            <a:noFill/>
          </a:ln>
        </p:spPr>
      </p:pic>
      <p:sp>
        <p:nvSpPr>
          <p:cNvPr id="75" name="Google Shape;75;p15"/>
          <p:cNvSpPr txBox="1"/>
          <p:nvPr/>
        </p:nvSpPr>
        <p:spPr>
          <a:xfrm>
            <a:off x="338425" y="2247325"/>
            <a:ext cx="3738300" cy="753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lang="en" sz="2700">
                <a:latin typeface="Montserrat Medium"/>
                <a:ea typeface="Montserrat Medium"/>
                <a:cs typeface="Montserrat Medium"/>
                <a:sym typeface="Montserrat Medium"/>
              </a:rPr>
              <a:t>Tic Tac Toe Arm player</a:t>
            </a:r>
            <a:endParaRPr sz="2700">
              <a:latin typeface="Montserrat Medium"/>
              <a:ea typeface="Montserrat Medium"/>
              <a:cs typeface="Montserrat Medium"/>
              <a:sym typeface="Montserrat Medium"/>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6"/>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Hardware</a:t>
            </a:r>
            <a:r>
              <a:rPr b="1" lang="en" sz="2500">
                <a:latin typeface="Montserrat"/>
                <a:ea typeface="Montserrat"/>
                <a:cs typeface="Montserrat"/>
                <a:sym typeface="Montserrat"/>
              </a:rPr>
              <a:t>: p1</a:t>
            </a:r>
            <a:endParaRPr b="1" sz="2500">
              <a:latin typeface="Montserrat"/>
              <a:ea typeface="Montserrat"/>
              <a:cs typeface="Montserrat"/>
              <a:sym typeface="Montserrat"/>
            </a:endParaRPr>
          </a:p>
        </p:txBody>
      </p:sp>
      <p:pic>
        <p:nvPicPr>
          <p:cNvPr id="81" name="Google Shape;81;p16"/>
          <p:cNvPicPr preferRelativeResize="0"/>
          <p:nvPr/>
        </p:nvPicPr>
        <p:blipFill>
          <a:blip r:embed="rId3">
            <a:alphaModFix/>
          </a:blip>
          <a:stretch>
            <a:fillRect/>
          </a:stretch>
        </p:blipFill>
        <p:spPr>
          <a:xfrm>
            <a:off x="4676275" y="754675"/>
            <a:ext cx="3738300" cy="3738300"/>
          </a:xfrm>
          <a:prstGeom prst="rect">
            <a:avLst/>
          </a:prstGeom>
          <a:noFill/>
          <a:ln>
            <a:noFill/>
          </a:ln>
        </p:spPr>
      </p:pic>
      <p:sp>
        <p:nvSpPr>
          <p:cNvPr id="82" name="Google Shape;82;p16"/>
          <p:cNvSpPr txBox="1"/>
          <p:nvPr/>
        </p:nvSpPr>
        <p:spPr>
          <a:xfrm>
            <a:off x="338425" y="2247325"/>
            <a:ext cx="3738300" cy="753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lang="en" sz="2700">
                <a:latin typeface="Montserrat Medium"/>
                <a:ea typeface="Montserrat Medium"/>
                <a:cs typeface="Montserrat Medium"/>
                <a:sym typeface="Montserrat Medium"/>
              </a:rPr>
              <a:t>Arduino UNO 3</a:t>
            </a:r>
            <a:endParaRPr sz="2700">
              <a:latin typeface="Montserrat Medium"/>
              <a:ea typeface="Montserrat Medium"/>
              <a:cs typeface="Montserrat Medium"/>
              <a:sym typeface="Montserrat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Hardware</a:t>
            </a:r>
            <a:r>
              <a:rPr b="1" lang="en" sz="2500">
                <a:latin typeface="Montserrat"/>
                <a:ea typeface="Montserrat"/>
                <a:cs typeface="Montserrat"/>
                <a:sym typeface="Montserrat"/>
              </a:rPr>
              <a:t>: p2</a:t>
            </a:r>
            <a:endParaRPr b="1" sz="2500">
              <a:latin typeface="Montserrat"/>
              <a:ea typeface="Montserrat"/>
              <a:cs typeface="Montserrat"/>
              <a:sym typeface="Montserrat"/>
            </a:endParaRPr>
          </a:p>
        </p:txBody>
      </p:sp>
      <p:pic>
        <p:nvPicPr>
          <p:cNvPr id="88" name="Google Shape;88;p17"/>
          <p:cNvPicPr preferRelativeResize="0"/>
          <p:nvPr/>
        </p:nvPicPr>
        <p:blipFill>
          <a:blip r:embed="rId3">
            <a:alphaModFix/>
          </a:blip>
          <a:stretch>
            <a:fillRect/>
          </a:stretch>
        </p:blipFill>
        <p:spPr>
          <a:xfrm>
            <a:off x="4508175" y="1517575"/>
            <a:ext cx="4222776" cy="3079674"/>
          </a:xfrm>
          <a:prstGeom prst="rect">
            <a:avLst/>
          </a:prstGeom>
          <a:noFill/>
          <a:ln>
            <a:noFill/>
          </a:ln>
        </p:spPr>
      </p:pic>
      <p:pic>
        <p:nvPicPr>
          <p:cNvPr id="89" name="Google Shape;89;p17"/>
          <p:cNvPicPr preferRelativeResize="0"/>
          <p:nvPr/>
        </p:nvPicPr>
        <p:blipFill>
          <a:blip r:embed="rId4">
            <a:alphaModFix/>
          </a:blip>
          <a:stretch>
            <a:fillRect/>
          </a:stretch>
        </p:blipFill>
        <p:spPr>
          <a:xfrm>
            <a:off x="7392700" y="579200"/>
            <a:ext cx="827600" cy="1040800"/>
          </a:xfrm>
          <a:prstGeom prst="rect">
            <a:avLst/>
          </a:prstGeom>
          <a:noFill/>
          <a:ln>
            <a:noFill/>
          </a:ln>
        </p:spPr>
      </p:pic>
      <p:sp>
        <p:nvSpPr>
          <p:cNvPr id="90" name="Google Shape;90;p17"/>
          <p:cNvSpPr txBox="1"/>
          <p:nvPr/>
        </p:nvSpPr>
        <p:spPr>
          <a:xfrm>
            <a:off x="338425" y="2247325"/>
            <a:ext cx="3738300" cy="753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lang="en" sz="2700">
                <a:latin typeface="Montserrat Medium"/>
                <a:ea typeface="Montserrat Medium"/>
                <a:cs typeface="Montserrat Medium"/>
                <a:sym typeface="Montserrat Medium"/>
              </a:rPr>
              <a:t>Raspberry Pi 2</a:t>
            </a:r>
            <a:endParaRPr sz="2700">
              <a:latin typeface="Montserrat Medium"/>
              <a:ea typeface="Montserrat Medium"/>
              <a:cs typeface="Montserrat Medium"/>
              <a:sym typeface="Montserrat Medium"/>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8"/>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Hardware</a:t>
            </a:r>
            <a:r>
              <a:rPr b="1" lang="en" sz="2500">
                <a:latin typeface="Montserrat"/>
                <a:ea typeface="Montserrat"/>
                <a:cs typeface="Montserrat"/>
                <a:sym typeface="Montserrat"/>
              </a:rPr>
              <a:t>: p3</a:t>
            </a:r>
            <a:endParaRPr b="1" sz="2500">
              <a:latin typeface="Montserrat"/>
              <a:ea typeface="Montserrat"/>
              <a:cs typeface="Montserrat"/>
              <a:sym typeface="Montserrat"/>
            </a:endParaRPr>
          </a:p>
        </p:txBody>
      </p:sp>
      <p:pic>
        <p:nvPicPr>
          <p:cNvPr id="96" name="Google Shape;96;p18"/>
          <p:cNvPicPr preferRelativeResize="0"/>
          <p:nvPr/>
        </p:nvPicPr>
        <p:blipFill>
          <a:blip r:embed="rId3">
            <a:alphaModFix/>
          </a:blip>
          <a:stretch>
            <a:fillRect/>
          </a:stretch>
        </p:blipFill>
        <p:spPr>
          <a:xfrm>
            <a:off x="5891600" y="1502350"/>
            <a:ext cx="2872950" cy="2872950"/>
          </a:xfrm>
          <a:prstGeom prst="rect">
            <a:avLst/>
          </a:prstGeom>
          <a:noFill/>
          <a:ln>
            <a:noFill/>
          </a:ln>
        </p:spPr>
      </p:pic>
      <p:sp>
        <p:nvSpPr>
          <p:cNvPr id="97" name="Google Shape;97;p18"/>
          <p:cNvSpPr txBox="1"/>
          <p:nvPr/>
        </p:nvSpPr>
        <p:spPr>
          <a:xfrm>
            <a:off x="186025" y="2247325"/>
            <a:ext cx="5268300" cy="753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lang="en" sz="2700">
                <a:latin typeface="Montserrat Medium"/>
                <a:ea typeface="Montserrat Medium"/>
                <a:cs typeface="Montserrat Medium"/>
                <a:sym typeface="Montserrat Medium"/>
              </a:rPr>
              <a:t>Raspberry Pi Camera 5 MP</a:t>
            </a:r>
            <a:endParaRPr sz="2700">
              <a:latin typeface="Montserrat Medium"/>
              <a:ea typeface="Montserrat Medium"/>
              <a:cs typeface="Montserrat Medium"/>
              <a:sym typeface="Montserrat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Hardware</a:t>
            </a:r>
            <a:r>
              <a:rPr b="1" lang="en" sz="2500">
                <a:latin typeface="Montserrat"/>
                <a:ea typeface="Montserrat"/>
                <a:cs typeface="Montserrat"/>
                <a:sym typeface="Montserrat"/>
              </a:rPr>
              <a:t>: p4</a:t>
            </a:r>
            <a:endParaRPr b="1" sz="2500">
              <a:latin typeface="Montserrat"/>
              <a:ea typeface="Montserrat"/>
              <a:cs typeface="Montserrat"/>
              <a:sym typeface="Montserrat"/>
            </a:endParaRPr>
          </a:p>
        </p:txBody>
      </p:sp>
      <p:pic>
        <p:nvPicPr>
          <p:cNvPr id="103" name="Google Shape;103;p19"/>
          <p:cNvPicPr preferRelativeResize="0"/>
          <p:nvPr/>
        </p:nvPicPr>
        <p:blipFill>
          <a:blip r:embed="rId3">
            <a:alphaModFix/>
          </a:blip>
          <a:stretch>
            <a:fillRect/>
          </a:stretch>
        </p:blipFill>
        <p:spPr>
          <a:xfrm>
            <a:off x="6370400" y="152400"/>
            <a:ext cx="2697400" cy="2697400"/>
          </a:xfrm>
          <a:prstGeom prst="rect">
            <a:avLst/>
          </a:prstGeom>
          <a:noFill/>
          <a:ln>
            <a:noFill/>
          </a:ln>
        </p:spPr>
      </p:pic>
      <p:pic>
        <p:nvPicPr>
          <p:cNvPr id="104" name="Google Shape;104;p19"/>
          <p:cNvPicPr preferRelativeResize="0"/>
          <p:nvPr/>
        </p:nvPicPr>
        <p:blipFill>
          <a:blip r:embed="rId4">
            <a:alphaModFix/>
          </a:blip>
          <a:stretch>
            <a:fillRect/>
          </a:stretch>
        </p:blipFill>
        <p:spPr>
          <a:xfrm>
            <a:off x="5878225" y="2446100"/>
            <a:ext cx="2697401" cy="2697400"/>
          </a:xfrm>
          <a:prstGeom prst="rect">
            <a:avLst/>
          </a:prstGeom>
          <a:noFill/>
          <a:ln>
            <a:noFill/>
          </a:ln>
        </p:spPr>
      </p:pic>
      <p:sp>
        <p:nvSpPr>
          <p:cNvPr id="105" name="Google Shape;105;p19"/>
          <p:cNvSpPr txBox="1"/>
          <p:nvPr/>
        </p:nvSpPr>
        <p:spPr>
          <a:xfrm>
            <a:off x="338425" y="2247325"/>
            <a:ext cx="4411200" cy="7530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t/>
            </a:r>
            <a:endParaRPr sz="2700">
              <a:latin typeface="Montserrat Medium"/>
              <a:ea typeface="Montserrat Medium"/>
              <a:cs typeface="Montserrat Medium"/>
              <a:sym typeface="Montserrat Medium"/>
            </a:endParaRPr>
          </a:p>
        </p:txBody>
      </p:sp>
      <p:sp>
        <p:nvSpPr>
          <p:cNvPr id="106" name="Google Shape;106;p19"/>
          <p:cNvSpPr txBox="1"/>
          <p:nvPr/>
        </p:nvSpPr>
        <p:spPr>
          <a:xfrm>
            <a:off x="338425" y="1479325"/>
            <a:ext cx="5616000" cy="22890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sz="2700">
                <a:latin typeface="Montserrat Medium"/>
                <a:ea typeface="Montserrat Medium"/>
                <a:cs typeface="Montserrat Medium"/>
                <a:sym typeface="Montserrat Medium"/>
              </a:rPr>
              <a:t>Two Types of Servos</a:t>
            </a:r>
            <a:endParaRPr sz="2700">
              <a:latin typeface="Montserrat Medium"/>
              <a:ea typeface="Montserrat Medium"/>
              <a:cs typeface="Montserrat Medium"/>
              <a:sym typeface="Montserrat Medium"/>
            </a:endParaRPr>
          </a:p>
          <a:p>
            <a:pPr indent="0" lvl="0" marL="457200" rtl="0" algn="l">
              <a:spcBef>
                <a:spcPts val="0"/>
              </a:spcBef>
              <a:spcAft>
                <a:spcPts val="0"/>
              </a:spcAft>
              <a:buNone/>
            </a:pPr>
            <a:r>
              <a:t/>
            </a:r>
            <a:endParaRPr sz="2700">
              <a:latin typeface="Montserrat Medium"/>
              <a:ea typeface="Montserrat Medium"/>
              <a:cs typeface="Montserrat Medium"/>
              <a:sym typeface="Montserrat Medium"/>
            </a:endParaRPr>
          </a:p>
          <a:p>
            <a:pPr indent="-400050" lvl="0" marL="457200" rtl="0" algn="l">
              <a:spcBef>
                <a:spcPts val="0"/>
              </a:spcBef>
              <a:spcAft>
                <a:spcPts val="0"/>
              </a:spcAft>
              <a:buSzPts val="2700"/>
              <a:buFont typeface="Montserrat Medium"/>
              <a:buChar char="-"/>
            </a:pPr>
            <a:r>
              <a:rPr lang="en" sz="2700">
                <a:latin typeface="Montserrat Medium"/>
                <a:ea typeface="Montserrat Medium"/>
                <a:cs typeface="Montserrat Medium"/>
                <a:sym typeface="Montserrat Medium"/>
              </a:rPr>
              <a:t>MG996R (Up to 15 KG.cm)</a:t>
            </a:r>
            <a:endParaRPr sz="2700">
              <a:latin typeface="Montserrat Medium"/>
              <a:ea typeface="Montserrat Medium"/>
              <a:cs typeface="Montserrat Medium"/>
              <a:sym typeface="Montserrat Medium"/>
            </a:endParaRPr>
          </a:p>
          <a:p>
            <a:pPr indent="0" lvl="0" marL="914400" rtl="0" algn="l">
              <a:spcBef>
                <a:spcPts val="0"/>
              </a:spcBef>
              <a:spcAft>
                <a:spcPts val="0"/>
              </a:spcAft>
              <a:buNone/>
            </a:pPr>
            <a:r>
              <a:t/>
            </a:r>
            <a:endParaRPr sz="2700">
              <a:latin typeface="Montserrat Medium"/>
              <a:ea typeface="Montserrat Medium"/>
              <a:cs typeface="Montserrat Medium"/>
              <a:sym typeface="Montserrat Medium"/>
            </a:endParaRPr>
          </a:p>
          <a:p>
            <a:pPr indent="-400050" lvl="0" marL="457200" rtl="0" algn="l">
              <a:spcBef>
                <a:spcPts val="0"/>
              </a:spcBef>
              <a:spcAft>
                <a:spcPts val="0"/>
              </a:spcAft>
              <a:buSzPts val="2700"/>
              <a:buFont typeface="Montserrat Medium"/>
              <a:buChar char="-"/>
            </a:pPr>
            <a:r>
              <a:rPr lang="en" sz="2700">
                <a:latin typeface="Montserrat Medium"/>
                <a:ea typeface="Montserrat Medium"/>
                <a:cs typeface="Montserrat Medium"/>
                <a:sym typeface="Montserrat Medium"/>
              </a:rPr>
              <a:t>6221MG (Up to 20 KG.cm)</a:t>
            </a:r>
            <a:endParaRPr sz="2700">
              <a:latin typeface="Montserrat Medium"/>
              <a:ea typeface="Montserrat Medium"/>
              <a:cs typeface="Montserrat Medium"/>
              <a:sym typeface="Montserrat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0"/>
          <p:cNvSpPr txBox="1"/>
          <p:nvPr/>
        </p:nvSpPr>
        <p:spPr>
          <a:xfrm>
            <a:off x="338425" y="347400"/>
            <a:ext cx="6454500" cy="75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Hardware</a:t>
            </a:r>
            <a:r>
              <a:rPr b="1" lang="en" sz="2500">
                <a:latin typeface="Montserrat"/>
                <a:ea typeface="Montserrat"/>
                <a:cs typeface="Montserrat"/>
                <a:sym typeface="Montserrat"/>
              </a:rPr>
              <a:t>: p5</a:t>
            </a:r>
            <a:endParaRPr b="1" sz="2500">
              <a:latin typeface="Montserrat"/>
              <a:ea typeface="Montserrat"/>
              <a:cs typeface="Montserrat"/>
              <a:sym typeface="Montserrat"/>
            </a:endParaRPr>
          </a:p>
        </p:txBody>
      </p:sp>
      <p:pic>
        <p:nvPicPr>
          <p:cNvPr id="112" name="Google Shape;112;p20"/>
          <p:cNvPicPr preferRelativeResize="0"/>
          <p:nvPr/>
        </p:nvPicPr>
        <p:blipFill>
          <a:blip r:embed="rId3">
            <a:alphaModFix/>
          </a:blip>
          <a:stretch>
            <a:fillRect/>
          </a:stretch>
        </p:blipFill>
        <p:spPr>
          <a:xfrm>
            <a:off x="5456125" y="-150750"/>
            <a:ext cx="3487075" cy="3487075"/>
          </a:xfrm>
          <a:prstGeom prst="rect">
            <a:avLst/>
          </a:prstGeom>
          <a:noFill/>
          <a:ln>
            <a:noFill/>
          </a:ln>
        </p:spPr>
      </p:pic>
      <p:pic>
        <p:nvPicPr>
          <p:cNvPr id="113" name="Google Shape;113;p20"/>
          <p:cNvPicPr preferRelativeResize="0"/>
          <p:nvPr/>
        </p:nvPicPr>
        <p:blipFill>
          <a:blip r:embed="rId4">
            <a:alphaModFix/>
          </a:blip>
          <a:stretch>
            <a:fillRect/>
          </a:stretch>
        </p:blipFill>
        <p:spPr>
          <a:xfrm>
            <a:off x="6326925" y="3011950"/>
            <a:ext cx="1840125" cy="1840125"/>
          </a:xfrm>
          <a:prstGeom prst="rect">
            <a:avLst/>
          </a:prstGeom>
          <a:noFill/>
          <a:ln>
            <a:noFill/>
          </a:ln>
        </p:spPr>
      </p:pic>
      <p:sp>
        <p:nvSpPr>
          <p:cNvPr id="114" name="Google Shape;114;p20"/>
          <p:cNvSpPr txBox="1"/>
          <p:nvPr/>
        </p:nvSpPr>
        <p:spPr>
          <a:xfrm>
            <a:off x="338425" y="1711025"/>
            <a:ext cx="5616000" cy="2289000"/>
          </a:xfrm>
          <a:prstGeom prst="rect">
            <a:avLst/>
          </a:prstGeom>
          <a:noFill/>
          <a:ln>
            <a:noFill/>
          </a:ln>
        </p:spPr>
        <p:txBody>
          <a:bodyPr anchorCtr="0" anchor="t" bIns="91425" lIns="91425" spcFirstLastPara="1" rIns="91425" wrap="square" tIns="91425">
            <a:noAutofit/>
          </a:bodyPr>
          <a:lstStyle/>
          <a:p>
            <a:pPr indent="-400050" lvl="0" marL="457200" rtl="0" algn="l">
              <a:spcBef>
                <a:spcPts val="0"/>
              </a:spcBef>
              <a:spcAft>
                <a:spcPts val="0"/>
              </a:spcAft>
              <a:buSzPts val="2700"/>
              <a:buFont typeface="Montserrat Medium"/>
              <a:buChar char="-"/>
            </a:pPr>
            <a:r>
              <a:rPr lang="en" sz="2700">
                <a:latin typeface="Montserrat Medium"/>
                <a:ea typeface="Montserrat Medium"/>
                <a:cs typeface="Montserrat Medium"/>
                <a:sym typeface="Montserrat Medium"/>
              </a:rPr>
              <a:t>Power Supply 12V 10A</a:t>
            </a:r>
            <a:endParaRPr sz="2700">
              <a:latin typeface="Montserrat Medium"/>
              <a:ea typeface="Montserrat Medium"/>
              <a:cs typeface="Montserrat Medium"/>
              <a:sym typeface="Montserrat Medium"/>
            </a:endParaRPr>
          </a:p>
          <a:p>
            <a:pPr indent="0" lvl="0" marL="914400" rtl="0" algn="l">
              <a:spcBef>
                <a:spcPts val="0"/>
              </a:spcBef>
              <a:spcAft>
                <a:spcPts val="0"/>
              </a:spcAft>
              <a:buNone/>
            </a:pPr>
            <a:r>
              <a:t/>
            </a:r>
            <a:endParaRPr sz="2700">
              <a:latin typeface="Montserrat Medium"/>
              <a:ea typeface="Montserrat Medium"/>
              <a:cs typeface="Montserrat Medium"/>
              <a:sym typeface="Montserrat Medium"/>
            </a:endParaRPr>
          </a:p>
          <a:p>
            <a:pPr indent="-400050" lvl="0" marL="457200" rtl="0" algn="l">
              <a:spcBef>
                <a:spcPts val="0"/>
              </a:spcBef>
              <a:spcAft>
                <a:spcPts val="0"/>
              </a:spcAft>
              <a:buSzPts val="2700"/>
              <a:buFont typeface="Montserrat Medium"/>
              <a:buChar char="-"/>
            </a:pPr>
            <a:r>
              <a:rPr lang="en" sz="2700">
                <a:latin typeface="Montserrat Medium"/>
                <a:ea typeface="Montserrat Medium"/>
                <a:cs typeface="Montserrat Medium"/>
                <a:sym typeface="Montserrat Medium"/>
              </a:rPr>
              <a:t>Buck convertor</a:t>
            </a:r>
            <a:endParaRPr sz="2700">
              <a:latin typeface="Montserrat Medium"/>
              <a:ea typeface="Montserrat Medium"/>
              <a:cs typeface="Montserrat Medium"/>
              <a:sym typeface="Montserrat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700">
                <a:latin typeface="Montserrat"/>
                <a:ea typeface="Montserrat"/>
                <a:cs typeface="Montserrat"/>
                <a:sym typeface="Montserrat"/>
              </a:rPr>
              <a:t>Hardware</a:t>
            </a:r>
            <a:r>
              <a:rPr b="1" lang="en" sz="2500">
                <a:latin typeface="Montserrat"/>
                <a:ea typeface="Montserrat"/>
                <a:cs typeface="Montserrat"/>
                <a:sym typeface="Montserrat"/>
              </a:rPr>
              <a:t>: p6</a:t>
            </a:r>
            <a:endParaRPr b="1" sz="2500">
              <a:latin typeface="Montserrat"/>
              <a:ea typeface="Montserrat"/>
              <a:cs typeface="Montserrat"/>
              <a:sym typeface="Montserrat"/>
            </a:endParaRPr>
          </a:p>
        </p:txBody>
      </p:sp>
      <p:pic>
        <p:nvPicPr>
          <p:cNvPr id="120" name="Google Shape;120;p21"/>
          <p:cNvPicPr preferRelativeResize="0"/>
          <p:nvPr/>
        </p:nvPicPr>
        <p:blipFill>
          <a:blip r:embed="rId3">
            <a:alphaModFix/>
          </a:blip>
          <a:stretch>
            <a:fillRect/>
          </a:stretch>
        </p:blipFill>
        <p:spPr>
          <a:xfrm>
            <a:off x="5400225" y="-918825"/>
            <a:ext cx="3820975" cy="3820975"/>
          </a:xfrm>
          <a:prstGeom prst="rect">
            <a:avLst/>
          </a:prstGeom>
          <a:noFill/>
          <a:ln>
            <a:noFill/>
          </a:ln>
        </p:spPr>
      </p:pic>
      <p:pic>
        <p:nvPicPr>
          <p:cNvPr id="121" name="Google Shape;121;p21"/>
          <p:cNvPicPr preferRelativeResize="0"/>
          <p:nvPr/>
        </p:nvPicPr>
        <p:blipFill>
          <a:blip r:embed="rId4">
            <a:alphaModFix/>
          </a:blip>
          <a:stretch>
            <a:fillRect/>
          </a:stretch>
        </p:blipFill>
        <p:spPr>
          <a:xfrm>
            <a:off x="6239200" y="1751601"/>
            <a:ext cx="2245575" cy="2245575"/>
          </a:xfrm>
          <a:prstGeom prst="rect">
            <a:avLst/>
          </a:prstGeom>
          <a:noFill/>
          <a:ln>
            <a:noFill/>
          </a:ln>
        </p:spPr>
      </p:pic>
      <p:pic>
        <p:nvPicPr>
          <p:cNvPr id="122" name="Google Shape;122;p21"/>
          <p:cNvPicPr preferRelativeResize="0"/>
          <p:nvPr/>
        </p:nvPicPr>
        <p:blipFill>
          <a:blip r:embed="rId5">
            <a:alphaModFix/>
          </a:blip>
          <a:stretch>
            <a:fillRect/>
          </a:stretch>
        </p:blipFill>
        <p:spPr>
          <a:xfrm>
            <a:off x="6239200" y="3997163"/>
            <a:ext cx="924950" cy="924950"/>
          </a:xfrm>
          <a:prstGeom prst="rect">
            <a:avLst/>
          </a:prstGeom>
          <a:noFill/>
          <a:ln>
            <a:noFill/>
          </a:ln>
        </p:spPr>
      </p:pic>
      <p:pic>
        <p:nvPicPr>
          <p:cNvPr id="123" name="Google Shape;123;p21"/>
          <p:cNvPicPr preferRelativeResize="0"/>
          <p:nvPr/>
        </p:nvPicPr>
        <p:blipFill>
          <a:blip r:embed="rId6">
            <a:alphaModFix/>
          </a:blip>
          <a:stretch>
            <a:fillRect/>
          </a:stretch>
        </p:blipFill>
        <p:spPr>
          <a:xfrm>
            <a:off x="4572000" y="3189740"/>
            <a:ext cx="1876700" cy="1407534"/>
          </a:xfrm>
          <a:prstGeom prst="rect">
            <a:avLst/>
          </a:prstGeom>
          <a:noFill/>
          <a:ln>
            <a:noFill/>
          </a:ln>
        </p:spPr>
      </p:pic>
      <p:sp>
        <p:nvSpPr>
          <p:cNvPr id="124" name="Google Shape;124;p21"/>
          <p:cNvSpPr txBox="1"/>
          <p:nvPr/>
        </p:nvSpPr>
        <p:spPr>
          <a:xfrm>
            <a:off x="417050" y="1314500"/>
            <a:ext cx="4378800" cy="2810100"/>
          </a:xfrm>
          <a:prstGeom prst="rect">
            <a:avLst/>
          </a:prstGeom>
          <a:noFill/>
          <a:ln>
            <a:noFill/>
          </a:ln>
        </p:spPr>
        <p:txBody>
          <a:bodyPr anchorCtr="0" anchor="t" bIns="91425" lIns="91425" spcFirstLastPara="1" rIns="91425" wrap="square" tIns="91425">
            <a:noAutofit/>
          </a:bodyPr>
          <a:lstStyle/>
          <a:p>
            <a:pPr indent="-387350" lvl="0" marL="457200" rtl="0" algn="l">
              <a:spcBef>
                <a:spcPts val="0"/>
              </a:spcBef>
              <a:spcAft>
                <a:spcPts val="0"/>
              </a:spcAft>
              <a:buSzPts val="2500"/>
              <a:buFont typeface="Montserrat"/>
              <a:buChar char="-"/>
            </a:pPr>
            <a:r>
              <a:rPr lang="en" sz="2500">
                <a:latin typeface="Montserrat"/>
                <a:ea typeface="Montserrat"/>
                <a:cs typeface="Montserrat"/>
                <a:sym typeface="Montserrat"/>
              </a:rPr>
              <a:t>LCD 2x16</a:t>
            </a:r>
            <a:endParaRPr sz="2500">
              <a:latin typeface="Montserrat"/>
              <a:ea typeface="Montserrat"/>
              <a:cs typeface="Montserrat"/>
              <a:sym typeface="Montserrat"/>
            </a:endParaRPr>
          </a:p>
          <a:p>
            <a:pPr indent="0" lvl="0" marL="457200" rtl="0" algn="l">
              <a:spcBef>
                <a:spcPts val="0"/>
              </a:spcBef>
              <a:spcAft>
                <a:spcPts val="0"/>
              </a:spcAft>
              <a:buNone/>
            </a:pPr>
            <a:r>
              <a:t/>
            </a:r>
            <a:endParaRPr sz="2500">
              <a:latin typeface="Montserrat"/>
              <a:ea typeface="Montserrat"/>
              <a:cs typeface="Montserrat"/>
              <a:sym typeface="Montserrat"/>
            </a:endParaRPr>
          </a:p>
          <a:p>
            <a:pPr indent="-387350" lvl="0" marL="457200" rtl="0" algn="l">
              <a:spcBef>
                <a:spcPts val="0"/>
              </a:spcBef>
              <a:spcAft>
                <a:spcPts val="0"/>
              </a:spcAft>
              <a:buSzPts val="2500"/>
              <a:buFont typeface="Montserrat"/>
              <a:buChar char="-"/>
            </a:pPr>
            <a:r>
              <a:rPr lang="en" sz="2500">
                <a:latin typeface="Montserrat"/>
                <a:ea typeface="Montserrat"/>
                <a:cs typeface="Montserrat"/>
                <a:sym typeface="Montserrat"/>
              </a:rPr>
              <a:t>Electromagnet sucker</a:t>
            </a:r>
            <a:endParaRPr sz="2500">
              <a:latin typeface="Montserrat"/>
              <a:ea typeface="Montserrat"/>
              <a:cs typeface="Montserrat"/>
              <a:sym typeface="Montserrat"/>
            </a:endParaRPr>
          </a:p>
          <a:p>
            <a:pPr indent="0" lvl="0" marL="457200" rtl="0" algn="l">
              <a:spcBef>
                <a:spcPts val="0"/>
              </a:spcBef>
              <a:spcAft>
                <a:spcPts val="0"/>
              </a:spcAft>
              <a:buNone/>
            </a:pPr>
            <a:r>
              <a:t/>
            </a:r>
            <a:endParaRPr sz="2500">
              <a:latin typeface="Montserrat"/>
              <a:ea typeface="Montserrat"/>
              <a:cs typeface="Montserrat"/>
              <a:sym typeface="Montserrat"/>
            </a:endParaRPr>
          </a:p>
          <a:p>
            <a:pPr indent="-387350" lvl="0" marL="457200" rtl="0" algn="l">
              <a:spcBef>
                <a:spcPts val="0"/>
              </a:spcBef>
              <a:spcAft>
                <a:spcPts val="0"/>
              </a:spcAft>
              <a:buSzPts val="2500"/>
              <a:buFont typeface="Montserrat"/>
              <a:buChar char="-"/>
            </a:pPr>
            <a:r>
              <a:rPr lang="en" sz="2500">
                <a:latin typeface="Montserrat"/>
                <a:ea typeface="Montserrat"/>
                <a:cs typeface="Montserrat"/>
                <a:sym typeface="Montserrat"/>
              </a:rPr>
              <a:t>Relay</a:t>
            </a:r>
            <a:endParaRPr sz="2500">
              <a:latin typeface="Montserrat"/>
              <a:ea typeface="Montserrat"/>
              <a:cs typeface="Montserrat"/>
              <a:sym typeface="Montserrat"/>
            </a:endParaRPr>
          </a:p>
          <a:p>
            <a:pPr indent="0" lvl="0" marL="457200" rtl="0" algn="l">
              <a:spcBef>
                <a:spcPts val="0"/>
              </a:spcBef>
              <a:spcAft>
                <a:spcPts val="0"/>
              </a:spcAft>
              <a:buNone/>
            </a:pPr>
            <a:r>
              <a:t/>
            </a:r>
            <a:endParaRPr sz="2500">
              <a:latin typeface="Montserrat"/>
              <a:ea typeface="Montserrat"/>
              <a:cs typeface="Montserrat"/>
              <a:sym typeface="Montserrat"/>
            </a:endParaRPr>
          </a:p>
          <a:p>
            <a:pPr indent="-387350" lvl="0" marL="457200" rtl="0" algn="l">
              <a:spcBef>
                <a:spcPts val="0"/>
              </a:spcBef>
              <a:spcAft>
                <a:spcPts val="0"/>
              </a:spcAft>
              <a:buSzPts val="2500"/>
              <a:buFont typeface="Montserrat"/>
              <a:buChar char="-"/>
            </a:pPr>
            <a:r>
              <a:rPr lang="en" sz="2500">
                <a:latin typeface="Montserrat"/>
                <a:ea typeface="Montserrat"/>
                <a:cs typeface="Montserrat"/>
                <a:sym typeface="Montserrat"/>
              </a:rPr>
              <a:t>Push button</a:t>
            </a:r>
            <a:endParaRPr sz="2500">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