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7" r:id="rId2"/>
    <p:sldId id="262" r:id="rId3"/>
    <p:sldId id="270" r:id="rId4"/>
    <p:sldId id="259" r:id="rId5"/>
    <p:sldId id="265" r:id="rId6"/>
    <p:sldId id="263" r:id="rId7"/>
    <p:sldId id="291" r:id="rId8"/>
    <p:sldId id="266" r:id="rId9"/>
    <p:sldId id="267" r:id="rId10"/>
    <p:sldId id="268" r:id="rId11"/>
    <p:sldId id="269" r:id="rId12"/>
    <p:sldId id="271" r:id="rId13"/>
    <p:sldId id="272" r:id="rId14"/>
    <p:sldId id="273" r:id="rId15"/>
    <p:sldId id="281" r:id="rId16"/>
    <p:sldId id="282" r:id="rId17"/>
    <p:sldId id="284" r:id="rId18"/>
    <p:sldId id="285" r:id="rId19"/>
    <p:sldId id="286" r:id="rId20"/>
    <p:sldId id="288" r:id="rId21"/>
    <p:sldId id="274" r:id="rId22"/>
    <p:sldId id="289" r:id="rId23"/>
    <p:sldId id="283" r:id="rId24"/>
    <p:sldId id="275" r:id="rId25"/>
    <p:sldId id="276" r:id="rId26"/>
    <p:sldId id="277" r:id="rId27"/>
    <p:sldId id="290" r:id="rId28"/>
    <p:sldId id="280" r:id="rId29"/>
    <p:sldId id="287" r:id="rId30"/>
    <p:sldId id="278" r:id="rId31"/>
    <p:sldId id="279" r:id="rId32"/>
    <p:sldId id="26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47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840" y="-3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9A71A0-CF8E-4B9D-89FC-7A83291A7539}" type="datetimeFigureOut">
              <a:rPr lang="en-GB" smtClean="0"/>
              <a:t>23/05/2017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6580D16-2F97-45A4-8187-B1C034B515FB}" type="slidenum">
              <a:rPr lang="en-GB" smtClean="0"/>
              <a:t>‹#›</a:t>
            </a:fld>
            <a:endParaRPr lang="en-GB"/>
          </a:p>
        </p:txBody>
      </p:sp>
    </p:spTree>
    <p:extLst>
      <p:ext uri="{BB962C8B-B14F-4D97-AF65-F5344CB8AC3E}">
        <p14:creationId xmlns:p14="http://schemas.microsoft.com/office/powerpoint/2010/main" val="21020362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4B98A0-1E92-4B5F-8342-BBA6B81E2C24}" type="datetimeFigureOut">
              <a:rPr lang="en-GB" smtClean="0"/>
              <a:t>23/05/2017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A076C-A789-4B46-92E9-AB157F042CC9}" type="slidenum">
              <a:rPr lang="en-GB" smtClean="0"/>
              <a:t>‹#›</a:t>
            </a:fld>
            <a:endParaRPr lang="en-GB"/>
          </a:p>
        </p:txBody>
      </p:sp>
    </p:spTree>
    <p:extLst>
      <p:ext uri="{BB962C8B-B14F-4D97-AF65-F5344CB8AC3E}">
        <p14:creationId xmlns:p14="http://schemas.microsoft.com/office/powerpoint/2010/main" val="255430120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47A076C-A789-4B46-92E9-AB157F042CC9}" type="slidenum">
              <a:rPr lang="en-GB" smtClean="0"/>
              <a:t>1</a:t>
            </a:fld>
            <a:endParaRPr lang="en-GB"/>
          </a:p>
        </p:txBody>
      </p:sp>
    </p:spTree>
    <p:extLst>
      <p:ext uri="{BB962C8B-B14F-4D97-AF65-F5344CB8AC3E}">
        <p14:creationId xmlns:p14="http://schemas.microsoft.com/office/powerpoint/2010/main" val="31710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A076C-A789-4B46-92E9-AB157F042CC9}" type="slidenum">
              <a:rPr lang="en-GB" smtClean="0"/>
              <a:t>3</a:t>
            </a:fld>
            <a:endParaRPr lang="en-GB"/>
          </a:p>
        </p:txBody>
      </p:sp>
    </p:spTree>
    <p:extLst>
      <p:ext uri="{BB962C8B-B14F-4D97-AF65-F5344CB8AC3E}">
        <p14:creationId xmlns:p14="http://schemas.microsoft.com/office/powerpoint/2010/main" val="305664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A076C-A789-4B46-92E9-AB157F042CC9}" type="slidenum">
              <a:rPr lang="en-GB" smtClean="0"/>
              <a:t>15</a:t>
            </a:fld>
            <a:endParaRPr lang="en-GB"/>
          </a:p>
        </p:txBody>
      </p:sp>
    </p:spTree>
    <p:extLst>
      <p:ext uri="{BB962C8B-B14F-4D97-AF65-F5344CB8AC3E}">
        <p14:creationId xmlns:p14="http://schemas.microsoft.com/office/powerpoint/2010/main" val="2886753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A076C-A789-4B46-92E9-AB157F042CC9}" type="slidenum">
              <a:rPr lang="en-GB" smtClean="0"/>
              <a:t>28</a:t>
            </a:fld>
            <a:endParaRPr lang="en-GB"/>
          </a:p>
        </p:txBody>
      </p:sp>
    </p:spTree>
    <p:extLst>
      <p:ext uri="{BB962C8B-B14F-4D97-AF65-F5344CB8AC3E}">
        <p14:creationId xmlns:p14="http://schemas.microsoft.com/office/powerpoint/2010/main" val="1817875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3009925-6229-407B-9774-17763D153BDF}" type="datetime1">
              <a:rPr lang="en-GB" smtClean="0"/>
              <a:t>23/05/2017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249897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C16A76-BEE0-467E-8BF1-2977F43FEFB2}" type="datetime1">
              <a:rPr lang="en-GB" smtClean="0"/>
              <a:t>23/05/2017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2454334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E3C4FF-35D6-4D0B-A95B-952CE51D447A}" type="datetime1">
              <a:rPr lang="en-GB" smtClean="0"/>
              <a:t>23/05/2017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2099344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4DE800-E6D8-4E81-860B-25737EE6709E}" type="datetime1">
              <a:rPr lang="en-GB" smtClean="0"/>
              <a:t>23/05/2017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154857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89B76B-4B2A-4AD0-8F32-EF77D1E1DA85}" type="datetime1">
              <a:rPr lang="en-GB" smtClean="0"/>
              <a:t>23/05/2017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2293573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1BFE923-BA16-4EC6-B4C2-5D115FB37509}" type="datetime1">
              <a:rPr lang="en-GB" smtClean="0"/>
              <a:t>23/05/2017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790184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4247E89-889D-4A7B-9EA1-B2B33F92CEBD}" type="datetime1">
              <a:rPr lang="en-GB" smtClean="0"/>
              <a:t>23/05/2017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1398629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7EAB47-C0D8-4C82-9FCF-949FEABBBA98}" type="datetime1">
              <a:rPr lang="en-GB" smtClean="0"/>
              <a:t>23/05/2017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3673812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A16F67-51F7-40BC-B6B9-52659E8E8FAF}" type="datetime1">
              <a:rPr lang="en-GB" smtClean="0"/>
              <a:t>23/05/2017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81111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466036-72CA-491E-A4D8-D6C570642A13}" type="datetime1">
              <a:rPr lang="en-GB" smtClean="0"/>
              <a:t>23/05/2017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182313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90FC0B-9C81-40D9-A88A-D0E13FFC27B3}" type="datetime1">
              <a:rPr lang="en-GB" smtClean="0"/>
              <a:t>23/05/2017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8589204-FD42-4073-8C55-76BEF07C1D22}" type="slidenum">
              <a:rPr lang="en-GB" smtClean="0"/>
              <a:t>‹#›</a:t>
            </a:fld>
            <a:endParaRPr lang="en-GB"/>
          </a:p>
        </p:txBody>
      </p:sp>
    </p:spTree>
    <p:extLst>
      <p:ext uri="{BB962C8B-B14F-4D97-AF65-F5344CB8AC3E}">
        <p14:creationId xmlns:p14="http://schemas.microsoft.com/office/powerpoint/2010/main" val="2311710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FC9CEA-05D0-434A-BED4-BC598038CFEC}" type="datetime1">
              <a:rPr lang="en-GB" smtClean="0"/>
              <a:t>23/05/2017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589204-FD42-4073-8C55-76BEF07C1D22}" type="slidenum">
              <a:rPr lang="en-GB" smtClean="0"/>
              <a:t>‹#›</a:t>
            </a:fld>
            <a:endParaRPr lang="en-GB"/>
          </a:p>
        </p:txBody>
      </p:sp>
    </p:spTree>
    <p:extLst>
      <p:ext uri="{BB962C8B-B14F-4D97-AF65-F5344CB8AC3E}">
        <p14:creationId xmlns:p14="http://schemas.microsoft.com/office/powerpoint/2010/main" val="651383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4.wdp"/></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5.wdp"/></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144000" cy="6858000"/>
          </a:xfrm>
        </p:spPr>
      </p:pic>
      <p:sp>
        <p:nvSpPr>
          <p:cNvPr id="5" name="TextBox 4"/>
          <p:cNvSpPr txBox="1"/>
          <p:nvPr/>
        </p:nvSpPr>
        <p:spPr>
          <a:xfrm>
            <a:off x="1331640" y="1268760"/>
            <a:ext cx="6696744" cy="4278094"/>
          </a:xfrm>
          <a:prstGeom prst="rect">
            <a:avLst/>
          </a:prstGeom>
          <a:blipFill>
            <a:blip r:embed="rId4"/>
            <a:tile tx="0" ty="0" sx="100000" sy="100000" flip="none" algn="tl"/>
          </a:blipFill>
          <a:effectLst>
            <a:softEdge rad="63500"/>
          </a:effectLst>
        </p:spPr>
        <p:txBody>
          <a:bodyPr wrap="square" rtlCol="0">
            <a:spAutoFit/>
          </a:bodyPr>
          <a:lstStyle/>
          <a:p>
            <a:pPr algn="ctr"/>
            <a:endParaRPr lang="en-US" sz="1200" dirty="0" smtClean="0">
              <a:solidFill>
                <a:schemeClr val="accent6">
                  <a:lumMod val="50000"/>
                </a:schemeClr>
              </a:solidFill>
              <a:latin typeface="Times New Roman" pitchFamily="18" charset="0"/>
              <a:cs typeface="Times New Roman" pitchFamily="18" charset="0"/>
            </a:endParaRPr>
          </a:p>
          <a:p>
            <a:pPr algn="ctr"/>
            <a:r>
              <a:rPr lang="en-US" sz="4000" dirty="0" smtClean="0">
                <a:solidFill>
                  <a:schemeClr val="accent6">
                    <a:lumMod val="50000"/>
                  </a:schemeClr>
                </a:solidFill>
                <a:latin typeface="Times New Roman" pitchFamily="18" charset="0"/>
                <a:cs typeface="Times New Roman" pitchFamily="18" charset="0"/>
              </a:rPr>
              <a:t>PROCESS IMPROVEMENT OF AL-REYAD COMPANY</a:t>
            </a:r>
          </a:p>
          <a:p>
            <a:pPr algn="ctr"/>
            <a:endParaRPr lang="en-US" sz="2000" dirty="0" smtClean="0">
              <a:solidFill>
                <a:schemeClr val="accent6">
                  <a:lumMod val="50000"/>
                </a:schemeClr>
              </a:solidFill>
              <a:latin typeface="Times New Roman" pitchFamily="18" charset="0"/>
              <a:cs typeface="Times New Roman" pitchFamily="18" charset="0"/>
            </a:endParaRPr>
          </a:p>
          <a:p>
            <a:pPr algn="ctr"/>
            <a:r>
              <a:rPr lang="en-US" sz="2000" dirty="0" smtClean="0">
                <a:solidFill>
                  <a:schemeClr val="accent6">
                    <a:lumMod val="50000"/>
                  </a:schemeClr>
                </a:solidFill>
                <a:latin typeface="Times New Roman" pitchFamily="18" charset="0"/>
                <a:cs typeface="Times New Roman" pitchFamily="18" charset="0"/>
              </a:rPr>
              <a:t>Aya Nazzal</a:t>
            </a:r>
          </a:p>
          <a:p>
            <a:pPr algn="ctr"/>
            <a:r>
              <a:rPr lang="en-US" sz="2000" dirty="0" smtClean="0">
                <a:solidFill>
                  <a:schemeClr val="accent6">
                    <a:lumMod val="50000"/>
                  </a:schemeClr>
                </a:solidFill>
                <a:latin typeface="Times New Roman" pitchFamily="18" charset="0"/>
                <a:cs typeface="Times New Roman" pitchFamily="18" charset="0"/>
              </a:rPr>
              <a:t>Kawkab Raddad</a:t>
            </a:r>
          </a:p>
          <a:p>
            <a:pPr algn="ctr"/>
            <a:r>
              <a:rPr lang="en-US" sz="2000" dirty="0" smtClean="0">
                <a:solidFill>
                  <a:schemeClr val="accent6">
                    <a:lumMod val="50000"/>
                  </a:schemeClr>
                </a:solidFill>
                <a:latin typeface="Times New Roman" pitchFamily="18" charset="0"/>
                <a:cs typeface="Times New Roman" pitchFamily="18" charset="0"/>
              </a:rPr>
              <a:t>Mais Azaar</a:t>
            </a:r>
          </a:p>
          <a:p>
            <a:pPr algn="ctr"/>
            <a:r>
              <a:rPr lang="en-US" sz="2000" dirty="0" smtClean="0">
                <a:solidFill>
                  <a:schemeClr val="accent6">
                    <a:lumMod val="50000"/>
                  </a:schemeClr>
                </a:solidFill>
                <a:latin typeface="Times New Roman" pitchFamily="18" charset="0"/>
                <a:cs typeface="Times New Roman" pitchFamily="18" charset="0"/>
              </a:rPr>
              <a:t>Yasmin Moqadi</a:t>
            </a:r>
          </a:p>
          <a:p>
            <a:pPr algn="ctr"/>
            <a:endParaRPr lang="en-US" sz="2000" dirty="0" smtClean="0">
              <a:solidFill>
                <a:schemeClr val="accent6">
                  <a:lumMod val="50000"/>
                </a:schemeClr>
              </a:solidFill>
              <a:latin typeface="Times New Roman" pitchFamily="18" charset="0"/>
              <a:cs typeface="Times New Roman" pitchFamily="18" charset="0"/>
            </a:endParaRPr>
          </a:p>
          <a:p>
            <a:pPr algn="ctr"/>
            <a:r>
              <a:rPr lang="en-US" sz="2000" dirty="0" smtClean="0">
                <a:solidFill>
                  <a:schemeClr val="accent6">
                    <a:lumMod val="50000"/>
                  </a:schemeClr>
                </a:solidFill>
                <a:latin typeface="Times New Roman" pitchFamily="18" charset="0"/>
                <a:cs typeface="Times New Roman" pitchFamily="18" charset="0"/>
              </a:rPr>
              <a:t>Supervisor:</a:t>
            </a:r>
          </a:p>
          <a:p>
            <a:pPr algn="ctr"/>
            <a:r>
              <a:rPr lang="en-US" sz="2000" dirty="0" smtClean="0">
                <a:solidFill>
                  <a:schemeClr val="accent6">
                    <a:lumMod val="50000"/>
                  </a:schemeClr>
                </a:solidFill>
                <a:latin typeface="Times New Roman" pitchFamily="18" charset="0"/>
                <a:cs typeface="Times New Roman" pitchFamily="18" charset="0"/>
              </a:rPr>
              <a:t>Eng. Suleiman Duafi.</a:t>
            </a:r>
          </a:p>
          <a:p>
            <a:pPr algn="ctr"/>
            <a:endParaRPr lang="en-GB" sz="1200" dirty="0" smtClean="0">
              <a:solidFill>
                <a:schemeClr val="accent6">
                  <a:lumMod val="50000"/>
                </a:schemeClr>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A8589204-FD42-4073-8C55-76BEF07C1D22}" type="slidenum">
              <a:rPr lang="en-GB" smtClean="0"/>
              <a:t>1</a:t>
            </a:fld>
            <a:endParaRPr lang="en-GB"/>
          </a:p>
        </p:txBody>
      </p:sp>
    </p:spTree>
    <p:extLst>
      <p:ext uri="{BB962C8B-B14F-4D97-AF65-F5344CB8AC3E}">
        <p14:creationId xmlns:p14="http://schemas.microsoft.com/office/powerpoint/2010/main" val="1590932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70698" y="116632"/>
            <a:ext cx="8229600" cy="1143000"/>
          </a:xfrm>
        </p:spPr>
        <p:txBody>
          <a:bodyPr>
            <a:normAutofit/>
          </a:bodyPr>
          <a:lstStyle/>
          <a:p>
            <a:r>
              <a:rPr lang="en-GB" sz="2800" b="1" dirty="0" smtClean="0">
                <a:solidFill>
                  <a:schemeClr val="accent6">
                    <a:lumMod val="50000"/>
                  </a:schemeClr>
                </a:solidFill>
                <a:latin typeface="Times New Roman" panose="02020603050405020304" pitchFamily="18" charset="0"/>
                <a:cs typeface="Times New Roman" panose="02020603050405020304" pitchFamily="18" charset="0"/>
              </a:rPr>
              <a:t>AL-REYAD FURNITURE COMPANY EXISTING SITUATION</a:t>
            </a:r>
            <a:endParaRPr lang="en-GB"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9" y="1340768"/>
            <a:ext cx="9143999" cy="576064"/>
          </a:xfrm>
          <a:prstGeom prst="rect">
            <a:avLst/>
          </a:prstGeom>
        </p:spPr>
      </p:pic>
      <p:sp>
        <p:nvSpPr>
          <p:cNvPr id="8" name="TextBox 7"/>
          <p:cNvSpPr txBox="1"/>
          <p:nvPr/>
        </p:nvSpPr>
        <p:spPr>
          <a:xfrm>
            <a:off x="1136900" y="2204864"/>
            <a:ext cx="7107507" cy="707886"/>
          </a:xfrm>
          <a:prstGeom prst="rect">
            <a:avLst/>
          </a:prstGeom>
          <a:noFill/>
        </p:spPr>
        <p:txBody>
          <a:bodyPr wrap="square" rtlCol="0">
            <a:spAutoFit/>
          </a:bodyPr>
          <a:lstStyle/>
          <a:p>
            <a:pPr marL="285750" indent="-285750">
              <a:buFont typeface="Arial" pitchFamily="34" charset="0"/>
              <a:buChar char="•"/>
            </a:pPr>
            <a:r>
              <a:rPr lang="en-US" sz="2200" dirty="0" smtClean="0">
                <a:solidFill>
                  <a:schemeClr val="accent6">
                    <a:lumMod val="50000"/>
                  </a:schemeClr>
                </a:solidFill>
                <a:latin typeface="Times New Roman" pitchFamily="18" charset="0"/>
                <a:cs typeface="Times New Roman" pitchFamily="18" charset="0"/>
              </a:rPr>
              <a:t>Machines layout</a:t>
            </a:r>
          </a:p>
          <a:p>
            <a:r>
              <a:rPr lang="en-US" dirty="0" smtClean="0">
                <a:solidFill>
                  <a:schemeClr val="tx1">
                    <a:lumMod val="95000"/>
                    <a:lumOff val="5000"/>
                  </a:schemeClr>
                </a:solidFill>
                <a:latin typeface="Times New Roman" pitchFamily="18" charset="0"/>
                <a:cs typeface="Times New Roman" pitchFamily="18" charset="0"/>
              </a:rPr>
              <a:t>machines was distributed in random way as shown in the figure</a:t>
            </a:r>
          </a:p>
        </p:txBody>
      </p:sp>
      <p:pic>
        <p:nvPicPr>
          <p:cNvPr id="9" name="Picture 8"/>
          <p:cNvPicPr/>
          <p:nvPr/>
        </p:nvPicPr>
        <p:blipFill>
          <a:blip r:embed="rId3">
            <a:duotone>
              <a:prstClr val="black"/>
              <a:srgbClr val="D9C3A5">
                <a:tint val="50000"/>
                <a:satMod val="180000"/>
              </a:srgbClr>
            </a:duotone>
            <a:extLst>
              <a:ext uri="{BEBA8EAE-BF5A-486C-A8C5-ECC9F3942E4B}">
                <a14:imgProps xmlns:a14="http://schemas.microsoft.com/office/drawing/2010/main">
                  <a14:imgLayer r:embed="rId4">
                    <a14:imgEffect>
                      <a14:sharpenSoften amount="500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899591" y="3212976"/>
            <a:ext cx="7344815" cy="3528392"/>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10</a:t>
            </a:fld>
            <a:endParaRPr lang="en-GB"/>
          </a:p>
        </p:txBody>
      </p:sp>
    </p:spTree>
    <p:extLst>
      <p:ext uri="{BB962C8B-B14F-4D97-AF65-F5344CB8AC3E}">
        <p14:creationId xmlns:p14="http://schemas.microsoft.com/office/powerpoint/2010/main" val="812200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9" y="1196752"/>
            <a:ext cx="9143999" cy="576064"/>
          </a:xfrm>
          <a:prstGeom prst="rect">
            <a:avLst/>
          </a:prstGeom>
        </p:spPr>
      </p:pic>
      <p:sp>
        <p:nvSpPr>
          <p:cNvPr id="6" name="TextBox 5"/>
          <p:cNvSpPr txBox="1"/>
          <p:nvPr/>
        </p:nvSpPr>
        <p:spPr>
          <a:xfrm>
            <a:off x="1043608" y="2220833"/>
            <a:ext cx="2864887" cy="430887"/>
          </a:xfrm>
          <a:prstGeom prst="rect">
            <a:avLst/>
          </a:prstGeom>
          <a:noFill/>
        </p:spPr>
        <p:txBody>
          <a:bodyPr wrap="none" rtlCol="0">
            <a:spAutoFit/>
          </a:bodyPr>
          <a:lstStyle/>
          <a:p>
            <a:pPr marL="342900" indent="-342900">
              <a:buFont typeface="Arial" pitchFamily="34" charset="0"/>
              <a:buChar char="•"/>
            </a:pPr>
            <a:r>
              <a:rPr lang="en-US" sz="2200" dirty="0" smtClean="0">
                <a:solidFill>
                  <a:schemeClr val="accent6">
                    <a:lumMod val="50000"/>
                  </a:schemeClr>
                </a:solidFill>
                <a:latin typeface="Times New Roman" pitchFamily="18" charset="0"/>
                <a:cs typeface="Times New Roman" pitchFamily="18" charset="0"/>
              </a:rPr>
              <a:t>New machine layout</a:t>
            </a:r>
            <a:endParaRPr lang="en-GB" sz="2200" dirty="0">
              <a:solidFill>
                <a:schemeClr val="accent6">
                  <a:lumMod val="50000"/>
                </a:schemeClr>
              </a:solidFill>
              <a:latin typeface="Times New Roman" pitchFamily="18" charset="0"/>
              <a:cs typeface="Times New Roman" pitchFamily="18" charset="0"/>
            </a:endParaRPr>
          </a:p>
        </p:txBody>
      </p:sp>
      <p:pic>
        <p:nvPicPr>
          <p:cNvPr id="7" name="Picture 6"/>
          <p:cNvPicPr/>
          <p:nvPr/>
        </p:nvPicPr>
        <p:blipFill>
          <a:blip r:embed="rId3">
            <a:duotone>
              <a:prstClr val="black"/>
              <a:srgbClr val="D9C3A5">
                <a:tint val="50000"/>
                <a:satMod val="180000"/>
              </a:srgbClr>
            </a:duotone>
            <a:extLst>
              <a:ext uri="{BEBA8EAE-BF5A-486C-A8C5-ECC9F3942E4B}">
                <a14:imgProps xmlns:a14="http://schemas.microsoft.com/office/drawing/2010/main">
                  <a14:imgLayer r:embed="rId4">
                    <a14:imgEffect>
                      <a14:sharpenSoften amount="500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259632" y="2924944"/>
            <a:ext cx="6696744" cy="3362702"/>
          </a:xfrm>
          <a:prstGeom prst="rect">
            <a:avLst/>
          </a:prstGeom>
          <a:ln>
            <a:noFill/>
          </a:ln>
          <a:effectLst/>
        </p:spPr>
      </p:pic>
      <p:sp>
        <p:nvSpPr>
          <p:cNvPr id="8" name="Slide Number Placeholder 7"/>
          <p:cNvSpPr>
            <a:spLocks noGrp="1"/>
          </p:cNvSpPr>
          <p:nvPr>
            <p:ph type="sldNum" sz="quarter" idx="12"/>
          </p:nvPr>
        </p:nvSpPr>
        <p:spPr/>
        <p:txBody>
          <a:bodyPr/>
          <a:lstStyle/>
          <a:p>
            <a:fld id="{A8589204-FD42-4073-8C55-76BEF07C1D22}" type="slidenum">
              <a:rPr lang="en-GB" smtClean="0"/>
              <a:t>11</a:t>
            </a:fld>
            <a:endParaRPr lang="en-GB"/>
          </a:p>
        </p:txBody>
      </p:sp>
    </p:spTree>
    <p:extLst>
      <p:ext uri="{BB962C8B-B14F-4D97-AF65-F5344CB8AC3E}">
        <p14:creationId xmlns:p14="http://schemas.microsoft.com/office/powerpoint/2010/main" val="18023153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86769" y="188640"/>
            <a:ext cx="82296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grpSp>
        <p:nvGrpSpPr>
          <p:cNvPr id="6" name="Group 5"/>
          <p:cNvGrpSpPr/>
          <p:nvPr/>
        </p:nvGrpSpPr>
        <p:grpSpPr>
          <a:xfrm>
            <a:off x="2732964" y="1064569"/>
            <a:ext cx="6010276" cy="5688632"/>
            <a:chOff x="19632" y="0"/>
            <a:chExt cx="6583190" cy="5686654"/>
          </a:xfrm>
        </p:grpSpPr>
        <p:grpSp>
          <p:nvGrpSpPr>
            <p:cNvPr id="7" name="Group 6"/>
            <p:cNvGrpSpPr/>
            <p:nvPr/>
          </p:nvGrpSpPr>
          <p:grpSpPr>
            <a:xfrm>
              <a:off x="19632" y="0"/>
              <a:ext cx="6583190" cy="5686654"/>
              <a:chOff x="19822" y="0"/>
              <a:chExt cx="6646757" cy="5686654"/>
            </a:xfrm>
          </p:grpSpPr>
          <p:grpSp>
            <p:nvGrpSpPr>
              <p:cNvPr id="9" name="Group 8"/>
              <p:cNvGrpSpPr/>
              <p:nvPr/>
            </p:nvGrpSpPr>
            <p:grpSpPr>
              <a:xfrm>
                <a:off x="19822" y="0"/>
                <a:ext cx="6646757" cy="5686654"/>
                <a:chOff x="83616" y="0"/>
                <a:chExt cx="6646757" cy="5686654"/>
              </a:xfrm>
            </p:grpSpPr>
            <p:grpSp>
              <p:nvGrpSpPr>
                <p:cNvPr id="12" name="Group 11"/>
                <p:cNvGrpSpPr/>
                <p:nvPr/>
              </p:nvGrpSpPr>
              <p:grpSpPr>
                <a:xfrm>
                  <a:off x="83616" y="0"/>
                  <a:ext cx="6646757" cy="5686654"/>
                  <a:chOff x="81357" y="-11950"/>
                  <a:chExt cx="7224276" cy="4513273"/>
                </a:xfrm>
              </p:grpSpPr>
              <p:sp>
                <p:nvSpPr>
                  <p:cNvPr id="19" name="Text Box 8"/>
                  <p:cNvSpPr txBox="1"/>
                  <p:nvPr/>
                </p:nvSpPr>
                <p:spPr>
                  <a:xfrm>
                    <a:off x="5323955" y="3193485"/>
                    <a:ext cx="990601" cy="3524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Cabinet work section</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grpSp>
                <p:nvGrpSpPr>
                  <p:cNvPr id="20" name="Group 19"/>
                  <p:cNvGrpSpPr/>
                  <p:nvPr/>
                </p:nvGrpSpPr>
                <p:grpSpPr>
                  <a:xfrm>
                    <a:off x="81357" y="-11950"/>
                    <a:ext cx="7224276" cy="4513273"/>
                    <a:chOff x="81357" y="-11950"/>
                    <a:chExt cx="7224276" cy="4513273"/>
                  </a:xfrm>
                </p:grpSpPr>
                <p:sp>
                  <p:nvSpPr>
                    <p:cNvPr id="21" name="Text Box 77"/>
                    <p:cNvSpPr txBox="1"/>
                    <p:nvPr/>
                  </p:nvSpPr>
                  <p:spPr>
                    <a:xfrm>
                      <a:off x="2929180" y="-11950"/>
                      <a:ext cx="1466850" cy="37147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000">
                          <a:effectLst/>
                          <a:latin typeface="Times New Roman"/>
                          <a:ea typeface="Calibri"/>
                          <a:cs typeface="Arial"/>
                        </a:rPr>
                        <a:t>General Management</a:t>
                      </a:r>
                      <a:endParaRPr lang="en-GB" sz="1100">
                        <a:effectLst/>
                        <a:latin typeface="Calibri"/>
                        <a:ea typeface="Calibri"/>
                        <a:cs typeface="Arial"/>
                      </a:endParaRPr>
                    </a:p>
                    <a:p>
                      <a:pPr algn="ctr" rtl="1">
                        <a:lnSpc>
                          <a:spcPct val="115000"/>
                        </a:lnSpc>
                        <a:spcAft>
                          <a:spcPts val="1000"/>
                        </a:spcAft>
                      </a:pPr>
                      <a:r>
                        <a:rPr lang="ar-SA" sz="1000">
                          <a:effectLst/>
                          <a:latin typeface="Calibri"/>
                          <a:ea typeface="Calibri"/>
                          <a:cs typeface="Times New Roman"/>
                        </a:rPr>
                        <a:t> </a:t>
                      </a:r>
                      <a:endParaRPr lang="en-GB" sz="1100">
                        <a:effectLst/>
                        <a:latin typeface="Calibri"/>
                        <a:ea typeface="Calibri"/>
                        <a:cs typeface="Arial"/>
                      </a:endParaRPr>
                    </a:p>
                    <a:p>
                      <a:pPr algn="r" rtl="1">
                        <a:lnSpc>
                          <a:spcPct val="115000"/>
                        </a:lnSpc>
                        <a:spcAft>
                          <a:spcPts val="1000"/>
                        </a:spcAft>
                      </a:pPr>
                      <a:r>
                        <a:rPr lang="ar-SA" sz="1000">
                          <a:effectLst/>
                          <a:latin typeface="Calibri"/>
                          <a:ea typeface="Calibri"/>
                          <a:cs typeface="Times New Roman"/>
                        </a:rPr>
                        <a:t> </a:t>
                      </a:r>
                      <a:endParaRPr lang="en-GB" sz="1100">
                        <a:effectLst/>
                        <a:latin typeface="Calibri"/>
                        <a:ea typeface="Calibri"/>
                        <a:cs typeface="Arial"/>
                      </a:endParaRPr>
                    </a:p>
                    <a:p>
                      <a:pPr algn="r" rtl="1">
                        <a:lnSpc>
                          <a:spcPct val="115000"/>
                        </a:lnSpc>
                        <a:spcAft>
                          <a:spcPts val="1000"/>
                        </a:spcAft>
                      </a:pPr>
                      <a:r>
                        <a:rPr lang="ar-SA" sz="1000">
                          <a:effectLst/>
                          <a:latin typeface="Calibri"/>
                          <a:ea typeface="Calibri"/>
                          <a:cs typeface="Times New Roman"/>
                        </a:rPr>
                        <a:t> </a:t>
                      </a:r>
                      <a:endParaRPr lang="en-GB" sz="1100">
                        <a:effectLst/>
                        <a:latin typeface="Calibri"/>
                        <a:ea typeface="Calibri"/>
                        <a:cs typeface="Arial"/>
                      </a:endParaRPr>
                    </a:p>
                    <a:p>
                      <a:pPr algn="r" rtl="1">
                        <a:lnSpc>
                          <a:spcPct val="115000"/>
                        </a:lnSpc>
                        <a:spcAft>
                          <a:spcPts val="1000"/>
                        </a:spcAft>
                      </a:pPr>
                      <a:r>
                        <a:rPr lang="ar-SA" sz="1000">
                          <a:effectLst/>
                          <a:latin typeface="Calibri"/>
                          <a:ea typeface="Calibri"/>
                          <a:cs typeface="Times New Roman"/>
                        </a:rPr>
                        <a:t> </a:t>
                      </a:r>
                      <a:endParaRPr lang="en-GB" sz="1100">
                        <a:effectLst/>
                        <a:latin typeface="Calibri"/>
                        <a:ea typeface="Calibri"/>
                        <a:cs typeface="Arial"/>
                      </a:endParaRPr>
                    </a:p>
                    <a:p>
                      <a:pPr algn="r" rtl="1">
                        <a:lnSpc>
                          <a:spcPct val="115000"/>
                        </a:lnSpc>
                        <a:spcAft>
                          <a:spcPts val="1000"/>
                        </a:spcAft>
                      </a:pPr>
                      <a:r>
                        <a:rPr lang="ar-SA" sz="1000">
                          <a:effectLst/>
                          <a:latin typeface="Calibri"/>
                          <a:ea typeface="Calibri"/>
                          <a:cs typeface="Times New Roman"/>
                        </a:rPr>
                        <a:t> </a:t>
                      </a:r>
                      <a:endParaRPr lang="en-GB" sz="1100">
                        <a:effectLst/>
                        <a:latin typeface="Calibri"/>
                        <a:ea typeface="Calibri"/>
                        <a:cs typeface="Arial"/>
                      </a:endParaRPr>
                    </a:p>
                    <a:p>
                      <a:pPr algn="r" rtl="1">
                        <a:lnSpc>
                          <a:spcPct val="115000"/>
                        </a:lnSpc>
                        <a:spcAft>
                          <a:spcPts val="1000"/>
                        </a:spcAft>
                      </a:pPr>
                      <a:r>
                        <a:rPr lang="ar-SA" sz="1000">
                          <a:effectLst/>
                          <a:latin typeface="Calibri"/>
                          <a:ea typeface="Calibri"/>
                          <a:cs typeface="Times New Roman"/>
                        </a:rPr>
                        <a:t> </a:t>
                      </a:r>
                      <a:endParaRPr lang="en-GB" sz="1100">
                        <a:effectLst/>
                        <a:latin typeface="Calibri"/>
                        <a:ea typeface="Calibri"/>
                        <a:cs typeface="Arial"/>
                      </a:endParaRPr>
                    </a:p>
                  </p:txBody>
                </p:sp>
                <p:sp>
                  <p:nvSpPr>
                    <p:cNvPr id="22" name="Text Box 78"/>
                    <p:cNvSpPr txBox="1"/>
                    <p:nvPr/>
                  </p:nvSpPr>
                  <p:spPr>
                    <a:xfrm>
                      <a:off x="1361369" y="1431131"/>
                      <a:ext cx="1046955" cy="428917"/>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dirty="0">
                          <a:solidFill>
                            <a:srgbClr val="0D0D0D"/>
                          </a:solidFill>
                          <a:effectLst/>
                          <a:latin typeface="Times New Roman"/>
                          <a:ea typeface="+mn-ea"/>
                          <a:cs typeface="Arial"/>
                        </a:rPr>
                        <a:t>Project management</a:t>
                      </a:r>
                      <a:endParaRPr lang="en-GB" sz="1100" dirty="0">
                        <a:effectLst/>
                        <a:latin typeface="Calibri"/>
                        <a:ea typeface="Calibri"/>
                        <a:cs typeface="Arial"/>
                      </a:endParaRPr>
                    </a:p>
                    <a:p>
                      <a:pPr algn="r" rtl="1">
                        <a:lnSpc>
                          <a:spcPct val="115000"/>
                        </a:lnSpc>
                        <a:spcAft>
                          <a:spcPts val="1000"/>
                        </a:spcAft>
                      </a:pPr>
                      <a:r>
                        <a:rPr lang="en-US" sz="1000" dirty="0">
                          <a:effectLst/>
                          <a:latin typeface="Times New Roman"/>
                          <a:ea typeface="Calibri"/>
                          <a:cs typeface="Arial"/>
                        </a:rPr>
                        <a:t> </a:t>
                      </a:r>
                      <a:endParaRPr lang="en-GB" sz="1100" dirty="0">
                        <a:effectLst/>
                        <a:latin typeface="Calibri"/>
                        <a:ea typeface="Calibri"/>
                        <a:cs typeface="Arial"/>
                      </a:endParaRPr>
                    </a:p>
                  </p:txBody>
                </p:sp>
                <p:sp>
                  <p:nvSpPr>
                    <p:cNvPr id="23" name="Text Box 79"/>
                    <p:cNvSpPr txBox="1"/>
                    <p:nvPr/>
                  </p:nvSpPr>
                  <p:spPr>
                    <a:xfrm>
                      <a:off x="81357" y="722033"/>
                      <a:ext cx="1003058" cy="501962"/>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l" rtl="0">
                        <a:lnSpc>
                          <a:spcPct val="115000"/>
                        </a:lnSpc>
                        <a:spcAft>
                          <a:spcPts val="1000"/>
                        </a:spcAft>
                      </a:pPr>
                      <a:r>
                        <a:rPr lang="en-US" sz="1000">
                          <a:solidFill>
                            <a:srgbClr val="0D0D0D"/>
                          </a:solidFill>
                          <a:effectLst/>
                          <a:latin typeface="Times New Roman"/>
                          <a:ea typeface="+mn-ea"/>
                          <a:cs typeface="Arial"/>
                        </a:rPr>
                        <a:t>Quality department</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24" name="Text Box 80"/>
                    <p:cNvSpPr txBox="1"/>
                    <p:nvPr/>
                  </p:nvSpPr>
                  <p:spPr>
                    <a:xfrm>
                      <a:off x="1361369" y="1968324"/>
                      <a:ext cx="1046906" cy="285750"/>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dirty="0">
                          <a:solidFill>
                            <a:srgbClr val="0D0D0D"/>
                          </a:solidFill>
                          <a:effectLst/>
                          <a:latin typeface="Times New Roman"/>
                          <a:ea typeface="+mn-ea"/>
                          <a:cs typeface="Arial"/>
                        </a:rPr>
                        <a:t>R &amp; D</a:t>
                      </a:r>
                      <a:endParaRPr lang="en-GB" sz="1100" dirty="0">
                        <a:effectLst/>
                        <a:latin typeface="Calibri"/>
                        <a:ea typeface="Calibri"/>
                        <a:cs typeface="Arial"/>
                      </a:endParaRPr>
                    </a:p>
                    <a:p>
                      <a:pPr algn="r" rtl="1">
                        <a:lnSpc>
                          <a:spcPct val="115000"/>
                        </a:lnSpc>
                        <a:spcAft>
                          <a:spcPts val="1000"/>
                        </a:spcAft>
                      </a:pPr>
                      <a:r>
                        <a:rPr lang="en-US" sz="1000" dirty="0">
                          <a:effectLst/>
                          <a:latin typeface="Times New Roman"/>
                          <a:ea typeface="Calibri"/>
                          <a:cs typeface="Arial"/>
                        </a:rPr>
                        <a:t> </a:t>
                      </a:r>
                      <a:endParaRPr lang="en-GB" sz="1100" dirty="0">
                        <a:effectLst/>
                        <a:latin typeface="Calibri"/>
                        <a:ea typeface="Calibri"/>
                        <a:cs typeface="Arial"/>
                      </a:endParaRPr>
                    </a:p>
                  </p:txBody>
                </p:sp>
                <p:sp>
                  <p:nvSpPr>
                    <p:cNvPr id="25" name="Text Box 81"/>
                    <p:cNvSpPr txBox="1"/>
                    <p:nvPr/>
                  </p:nvSpPr>
                  <p:spPr>
                    <a:xfrm>
                      <a:off x="1361368" y="722168"/>
                      <a:ext cx="1077031" cy="501858"/>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Engineering department</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26" name="Text Box 82"/>
                    <p:cNvSpPr txBox="1"/>
                    <p:nvPr/>
                  </p:nvSpPr>
                  <p:spPr>
                    <a:xfrm>
                      <a:off x="4028034" y="730277"/>
                      <a:ext cx="1000669" cy="501886"/>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Financial department</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27" name="Text Box 84"/>
                    <p:cNvSpPr txBox="1"/>
                    <p:nvPr/>
                  </p:nvSpPr>
                  <p:spPr>
                    <a:xfrm>
                      <a:off x="5325691" y="729756"/>
                      <a:ext cx="990600" cy="501793"/>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Production department</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28" name="Text Box 85"/>
                    <p:cNvSpPr txBox="1"/>
                    <p:nvPr/>
                  </p:nvSpPr>
                  <p:spPr>
                    <a:xfrm>
                      <a:off x="6491573" y="722081"/>
                      <a:ext cx="814060" cy="501831"/>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Gallery</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29" name="Text Box 86"/>
                    <p:cNvSpPr txBox="1"/>
                    <p:nvPr/>
                  </p:nvSpPr>
                  <p:spPr>
                    <a:xfrm>
                      <a:off x="2775071" y="1431036"/>
                      <a:ext cx="1219099" cy="352403"/>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Marketing</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30" name="Text Box 87"/>
                    <p:cNvSpPr txBox="1"/>
                    <p:nvPr/>
                  </p:nvSpPr>
                  <p:spPr>
                    <a:xfrm>
                      <a:off x="2775071" y="1896125"/>
                      <a:ext cx="1219095" cy="357949"/>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Safety and risk management</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31" name="Text Box 88"/>
                    <p:cNvSpPr txBox="1"/>
                    <p:nvPr/>
                  </p:nvSpPr>
                  <p:spPr>
                    <a:xfrm>
                      <a:off x="2786628" y="2389409"/>
                      <a:ext cx="1219093" cy="3524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000">
                          <a:effectLst/>
                          <a:latin typeface="Times New Roman"/>
                          <a:ea typeface="Calibri"/>
                          <a:cs typeface="Arial"/>
                        </a:rPr>
                        <a:t>Planning</a:t>
                      </a:r>
                      <a:endParaRPr lang="en-GB" sz="1100">
                        <a:effectLst/>
                        <a:latin typeface="Calibri"/>
                        <a:ea typeface="Calibri"/>
                        <a:cs typeface="Arial"/>
                      </a:endParaRPr>
                    </a:p>
                  </p:txBody>
                </p:sp>
                <p:sp>
                  <p:nvSpPr>
                    <p:cNvPr id="32" name="Text Box 89"/>
                    <p:cNvSpPr txBox="1"/>
                    <p:nvPr/>
                  </p:nvSpPr>
                  <p:spPr>
                    <a:xfrm>
                      <a:off x="2798187" y="3364163"/>
                      <a:ext cx="1219100" cy="3524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000">
                          <a:effectLst/>
                          <a:latin typeface="Times New Roman"/>
                          <a:ea typeface="Calibri"/>
                          <a:cs typeface="Arial"/>
                        </a:rPr>
                        <a:t>Human resource</a:t>
                      </a:r>
                      <a:endParaRPr lang="en-GB" sz="1100">
                        <a:effectLst/>
                        <a:latin typeface="Calibri"/>
                        <a:ea typeface="Calibri"/>
                        <a:cs typeface="Arial"/>
                      </a:endParaRPr>
                    </a:p>
                  </p:txBody>
                </p:sp>
                <p:sp>
                  <p:nvSpPr>
                    <p:cNvPr id="33" name="Text Box 90"/>
                    <p:cNvSpPr txBox="1"/>
                    <p:nvPr/>
                  </p:nvSpPr>
                  <p:spPr>
                    <a:xfrm>
                      <a:off x="5299443" y="1431131"/>
                      <a:ext cx="1080382" cy="3524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Maintenance</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34" name="Text Box 91"/>
                    <p:cNvSpPr txBox="1"/>
                    <p:nvPr/>
                  </p:nvSpPr>
                  <p:spPr>
                    <a:xfrm>
                      <a:off x="2786628" y="2880215"/>
                      <a:ext cx="1219089" cy="3524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000">
                          <a:effectLst/>
                          <a:latin typeface="Times New Roman"/>
                          <a:ea typeface="Calibri"/>
                          <a:cs typeface="Arial"/>
                        </a:rPr>
                        <a:t>Inventory management</a:t>
                      </a:r>
                      <a:endParaRPr lang="en-GB" sz="1100">
                        <a:effectLst/>
                        <a:latin typeface="Calibri"/>
                        <a:ea typeface="Calibri"/>
                        <a:cs typeface="Arial"/>
                      </a:endParaRPr>
                    </a:p>
                  </p:txBody>
                </p:sp>
                <p:sp>
                  <p:nvSpPr>
                    <p:cNvPr id="35" name="Text Box 92"/>
                    <p:cNvSpPr txBox="1"/>
                    <p:nvPr/>
                  </p:nvSpPr>
                  <p:spPr>
                    <a:xfrm>
                      <a:off x="2798200" y="3848127"/>
                      <a:ext cx="1219088" cy="3524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000">
                          <a:effectLst/>
                          <a:latin typeface="Times New Roman"/>
                          <a:ea typeface="Calibri"/>
                          <a:cs typeface="Arial"/>
                        </a:rPr>
                        <a:t>Purchas</a:t>
                      </a:r>
                      <a:endParaRPr lang="en-GB" sz="1100">
                        <a:effectLst/>
                        <a:latin typeface="Calibri"/>
                        <a:ea typeface="Calibri"/>
                        <a:cs typeface="Arial"/>
                      </a:endParaRPr>
                    </a:p>
                  </p:txBody>
                </p:sp>
                <p:sp>
                  <p:nvSpPr>
                    <p:cNvPr id="36" name="Text Box 93"/>
                    <p:cNvSpPr txBox="1"/>
                    <p:nvPr/>
                  </p:nvSpPr>
                  <p:spPr>
                    <a:xfrm>
                      <a:off x="2798200" y="4264798"/>
                      <a:ext cx="1219101" cy="2365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000">
                          <a:effectLst/>
                          <a:latin typeface="Times New Roman"/>
                          <a:ea typeface="Calibri"/>
                          <a:cs typeface="Arial"/>
                        </a:rPr>
                        <a:t>Sales</a:t>
                      </a:r>
                      <a:endParaRPr lang="en-GB" sz="1100">
                        <a:effectLst/>
                        <a:latin typeface="Calibri"/>
                        <a:ea typeface="Calibri"/>
                        <a:cs typeface="Arial"/>
                      </a:endParaRPr>
                    </a:p>
                  </p:txBody>
                </p:sp>
                <p:sp>
                  <p:nvSpPr>
                    <p:cNvPr id="37" name="Text Box 94"/>
                    <p:cNvSpPr txBox="1"/>
                    <p:nvPr/>
                  </p:nvSpPr>
                  <p:spPr>
                    <a:xfrm>
                      <a:off x="5325353" y="3767985"/>
                      <a:ext cx="990601" cy="3524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Paint department</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38" name="Text Box 95"/>
                    <p:cNvSpPr txBox="1"/>
                    <p:nvPr/>
                  </p:nvSpPr>
                  <p:spPr>
                    <a:xfrm>
                      <a:off x="5312389" y="1935195"/>
                      <a:ext cx="990601" cy="520836"/>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00000"/>
                          </a:solidFill>
                          <a:effectLst/>
                          <a:latin typeface="Times New Roman"/>
                          <a:ea typeface="+mn-ea"/>
                          <a:cs typeface="Arial"/>
                        </a:rPr>
                        <a:t>Assembly and packaging</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sp>
                  <p:nvSpPr>
                    <p:cNvPr id="39" name="Text Box 96"/>
                    <p:cNvSpPr txBox="1"/>
                    <p:nvPr/>
                  </p:nvSpPr>
                  <p:spPr>
                    <a:xfrm>
                      <a:off x="5323955" y="2610781"/>
                      <a:ext cx="990601" cy="377028"/>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UpholsteryDivision</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cxnSp>
                  <p:nvCxnSpPr>
                    <p:cNvPr id="40" name="Straight Arrow Connector 39"/>
                    <p:cNvCxnSpPr>
                      <a:stCxn id="21" idx="2"/>
                      <a:endCxn id="23" idx="0"/>
                    </p:cNvCxnSpPr>
                    <p:nvPr/>
                  </p:nvCxnSpPr>
                  <p:spPr>
                    <a:xfrm flipH="1">
                      <a:off x="582886" y="359525"/>
                      <a:ext cx="3079719" cy="362508"/>
                    </a:xfrm>
                    <a:prstGeom prst="straightConnector1">
                      <a:avLst/>
                    </a:prstGeom>
                    <a:noFill/>
                    <a:ln w="9525" cap="flat" cmpd="sng" algn="ctr">
                      <a:solidFill>
                        <a:schemeClr val="accent6">
                          <a:lumMod val="50000"/>
                        </a:schemeClr>
                      </a:solidFill>
                      <a:prstDash val="solid"/>
                      <a:tailEnd type="arrow"/>
                    </a:ln>
                    <a:effectLst/>
                  </p:spPr>
                </p:cxnSp>
                <p:cxnSp>
                  <p:nvCxnSpPr>
                    <p:cNvPr id="41" name="Straight Arrow Connector 40"/>
                    <p:cNvCxnSpPr>
                      <a:stCxn id="21" idx="2"/>
                      <a:endCxn id="26" idx="0"/>
                    </p:cNvCxnSpPr>
                    <p:nvPr/>
                  </p:nvCxnSpPr>
                  <p:spPr>
                    <a:xfrm>
                      <a:off x="3662605" y="359525"/>
                      <a:ext cx="865763" cy="370753"/>
                    </a:xfrm>
                    <a:prstGeom prst="straightConnector1">
                      <a:avLst/>
                    </a:prstGeom>
                    <a:noFill/>
                    <a:ln w="9525" cap="flat" cmpd="sng" algn="ctr">
                      <a:solidFill>
                        <a:schemeClr val="accent6">
                          <a:lumMod val="50000"/>
                        </a:schemeClr>
                      </a:solidFill>
                      <a:prstDash val="solid"/>
                      <a:tailEnd type="arrow"/>
                    </a:ln>
                    <a:effectLst/>
                  </p:spPr>
                </p:cxnSp>
                <p:cxnSp>
                  <p:nvCxnSpPr>
                    <p:cNvPr id="42" name="Straight Arrow Connector 41"/>
                    <p:cNvCxnSpPr>
                      <a:stCxn id="21" idx="2"/>
                      <a:endCxn id="25" idx="0"/>
                    </p:cNvCxnSpPr>
                    <p:nvPr/>
                  </p:nvCxnSpPr>
                  <p:spPr>
                    <a:xfrm flipH="1">
                      <a:off x="1899884" y="359525"/>
                      <a:ext cx="1762721" cy="362643"/>
                    </a:xfrm>
                    <a:prstGeom prst="straightConnector1">
                      <a:avLst/>
                    </a:prstGeom>
                    <a:noFill/>
                    <a:ln w="9525" cap="flat" cmpd="sng" algn="ctr">
                      <a:solidFill>
                        <a:schemeClr val="accent6">
                          <a:lumMod val="50000"/>
                        </a:schemeClr>
                      </a:solidFill>
                      <a:prstDash val="solid"/>
                      <a:tailEnd type="arrow"/>
                    </a:ln>
                    <a:effectLst/>
                  </p:spPr>
                </p:cxnSp>
                <p:cxnSp>
                  <p:nvCxnSpPr>
                    <p:cNvPr id="43" name="Straight Arrow Connector 42"/>
                    <p:cNvCxnSpPr>
                      <a:stCxn id="21" idx="2"/>
                    </p:cNvCxnSpPr>
                    <p:nvPr/>
                  </p:nvCxnSpPr>
                  <p:spPr>
                    <a:xfrm flipH="1">
                      <a:off x="3210170" y="359525"/>
                      <a:ext cx="452436" cy="379194"/>
                    </a:xfrm>
                    <a:prstGeom prst="straightConnector1">
                      <a:avLst/>
                    </a:prstGeom>
                    <a:noFill/>
                    <a:ln w="9525" cap="flat" cmpd="sng" algn="ctr">
                      <a:solidFill>
                        <a:schemeClr val="accent6">
                          <a:lumMod val="50000"/>
                        </a:schemeClr>
                      </a:solidFill>
                      <a:prstDash val="solid"/>
                      <a:tailEnd type="arrow"/>
                    </a:ln>
                    <a:effectLst/>
                  </p:spPr>
                </p:cxnSp>
                <p:cxnSp>
                  <p:nvCxnSpPr>
                    <p:cNvPr id="44" name="Straight Arrow Connector 43"/>
                    <p:cNvCxnSpPr>
                      <a:stCxn id="21" idx="2"/>
                      <a:endCxn id="27" idx="0"/>
                    </p:cNvCxnSpPr>
                    <p:nvPr/>
                  </p:nvCxnSpPr>
                  <p:spPr>
                    <a:xfrm>
                      <a:off x="3662605" y="359525"/>
                      <a:ext cx="2158386" cy="370231"/>
                    </a:xfrm>
                    <a:prstGeom prst="straightConnector1">
                      <a:avLst/>
                    </a:prstGeom>
                    <a:noFill/>
                    <a:ln w="9525" cap="flat" cmpd="sng" algn="ctr">
                      <a:solidFill>
                        <a:schemeClr val="accent6">
                          <a:lumMod val="50000"/>
                        </a:schemeClr>
                      </a:solidFill>
                      <a:prstDash val="solid"/>
                      <a:tailEnd type="arrow"/>
                    </a:ln>
                    <a:effectLst/>
                  </p:spPr>
                </p:cxnSp>
                <p:cxnSp>
                  <p:nvCxnSpPr>
                    <p:cNvPr id="45" name="Straight Arrow Connector 44"/>
                    <p:cNvCxnSpPr>
                      <a:stCxn id="21" idx="2"/>
                      <a:endCxn id="28" idx="0"/>
                    </p:cNvCxnSpPr>
                    <p:nvPr/>
                  </p:nvCxnSpPr>
                  <p:spPr>
                    <a:xfrm>
                      <a:off x="3662605" y="359525"/>
                      <a:ext cx="3235998" cy="362556"/>
                    </a:xfrm>
                    <a:prstGeom prst="straightConnector1">
                      <a:avLst/>
                    </a:prstGeom>
                    <a:noFill/>
                    <a:ln w="9525" cap="flat" cmpd="sng" algn="ctr">
                      <a:solidFill>
                        <a:schemeClr val="accent6">
                          <a:lumMod val="50000"/>
                        </a:schemeClr>
                      </a:solidFill>
                      <a:prstDash val="solid"/>
                      <a:tailEnd type="arrow"/>
                    </a:ln>
                    <a:effectLst/>
                  </p:spPr>
                </p:cxnSp>
                <p:cxnSp>
                  <p:nvCxnSpPr>
                    <p:cNvPr id="46" name="Straight Arrow Connector 45"/>
                    <p:cNvCxnSpPr>
                      <a:endCxn id="22" idx="1"/>
                    </p:cNvCxnSpPr>
                    <p:nvPr/>
                  </p:nvCxnSpPr>
                  <p:spPr>
                    <a:xfrm>
                      <a:off x="1214913" y="1645589"/>
                      <a:ext cx="146456" cy="1"/>
                    </a:xfrm>
                    <a:prstGeom prst="straightConnector1">
                      <a:avLst/>
                    </a:prstGeom>
                    <a:noFill/>
                    <a:ln w="9525" cap="flat" cmpd="sng" algn="ctr">
                      <a:solidFill>
                        <a:schemeClr val="accent6">
                          <a:lumMod val="50000"/>
                        </a:schemeClr>
                      </a:solidFill>
                      <a:prstDash val="solid"/>
                      <a:tailEnd type="arrow"/>
                    </a:ln>
                    <a:effectLst/>
                  </p:spPr>
                </p:cxnSp>
                <p:cxnSp>
                  <p:nvCxnSpPr>
                    <p:cNvPr id="47" name="Straight Arrow Connector 46"/>
                    <p:cNvCxnSpPr>
                      <a:endCxn id="24" idx="1"/>
                    </p:cNvCxnSpPr>
                    <p:nvPr/>
                  </p:nvCxnSpPr>
                  <p:spPr>
                    <a:xfrm>
                      <a:off x="1214841" y="2111188"/>
                      <a:ext cx="146528" cy="11"/>
                    </a:xfrm>
                    <a:prstGeom prst="straightConnector1">
                      <a:avLst/>
                    </a:prstGeom>
                    <a:noFill/>
                    <a:ln w="9525" cap="flat" cmpd="sng" algn="ctr">
                      <a:solidFill>
                        <a:schemeClr val="accent6">
                          <a:lumMod val="50000"/>
                        </a:schemeClr>
                      </a:solidFill>
                      <a:prstDash val="solid"/>
                      <a:tailEnd type="arrow"/>
                    </a:ln>
                    <a:effectLst/>
                  </p:spPr>
                </p:cxnSp>
                <p:cxnSp>
                  <p:nvCxnSpPr>
                    <p:cNvPr id="48" name="Straight Arrow Connector 47"/>
                    <p:cNvCxnSpPr>
                      <a:endCxn id="33" idx="1"/>
                    </p:cNvCxnSpPr>
                    <p:nvPr/>
                  </p:nvCxnSpPr>
                  <p:spPr>
                    <a:xfrm>
                      <a:off x="5129256" y="1607335"/>
                      <a:ext cx="170187" cy="9"/>
                    </a:xfrm>
                    <a:prstGeom prst="straightConnector1">
                      <a:avLst/>
                    </a:prstGeom>
                    <a:noFill/>
                    <a:ln w="9525" cap="flat" cmpd="sng" algn="ctr">
                      <a:solidFill>
                        <a:schemeClr val="accent6">
                          <a:lumMod val="50000"/>
                        </a:schemeClr>
                      </a:solidFill>
                      <a:prstDash val="solid"/>
                      <a:tailEnd type="arrow"/>
                    </a:ln>
                    <a:effectLst/>
                  </p:spPr>
                </p:cxnSp>
                <p:cxnSp>
                  <p:nvCxnSpPr>
                    <p:cNvPr id="49" name="Straight Arrow Connector 48"/>
                    <p:cNvCxnSpPr>
                      <a:endCxn id="38" idx="1"/>
                    </p:cNvCxnSpPr>
                    <p:nvPr/>
                  </p:nvCxnSpPr>
                  <p:spPr>
                    <a:xfrm flipV="1">
                      <a:off x="5129256" y="2195613"/>
                      <a:ext cx="183133" cy="1"/>
                    </a:xfrm>
                    <a:prstGeom prst="straightConnector1">
                      <a:avLst/>
                    </a:prstGeom>
                    <a:noFill/>
                    <a:ln w="9525" cap="flat" cmpd="sng" algn="ctr">
                      <a:solidFill>
                        <a:schemeClr val="accent6">
                          <a:lumMod val="50000"/>
                        </a:schemeClr>
                      </a:solidFill>
                      <a:prstDash val="solid"/>
                      <a:tailEnd type="arrow"/>
                    </a:ln>
                    <a:effectLst/>
                  </p:spPr>
                </p:cxnSp>
                <p:cxnSp>
                  <p:nvCxnSpPr>
                    <p:cNvPr id="50" name="Straight Arrow Connector 49"/>
                    <p:cNvCxnSpPr>
                      <a:endCxn id="39" idx="1"/>
                    </p:cNvCxnSpPr>
                    <p:nvPr/>
                  </p:nvCxnSpPr>
                  <p:spPr>
                    <a:xfrm>
                      <a:off x="5119098" y="2786971"/>
                      <a:ext cx="204858" cy="12324"/>
                    </a:xfrm>
                    <a:prstGeom prst="straightConnector1">
                      <a:avLst/>
                    </a:prstGeom>
                    <a:noFill/>
                    <a:ln w="9525" cap="flat" cmpd="sng" algn="ctr">
                      <a:solidFill>
                        <a:schemeClr val="accent6">
                          <a:lumMod val="50000"/>
                        </a:schemeClr>
                      </a:solidFill>
                      <a:prstDash val="solid"/>
                      <a:tailEnd type="arrow"/>
                    </a:ln>
                    <a:effectLst/>
                  </p:spPr>
                </p:cxnSp>
                <p:cxnSp>
                  <p:nvCxnSpPr>
                    <p:cNvPr id="51" name="Straight Arrow Connector 50"/>
                    <p:cNvCxnSpPr>
                      <a:endCxn id="19" idx="1"/>
                    </p:cNvCxnSpPr>
                    <p:nvPr/>
                  </p:nvCxnSpPr>
                  <p:spPr>
                    <a:xfrm>
                      <a:off x="5119098" y="3369683"/>
                      <a:ext cx="204858" cy="14"/>
                    </a:xfrm>
                    <a:prstGeom prst="straightConnector1">
                      <a:avLst/>
                    </a:prstGeom>
                    <a:noFill/>
                    <a:ln w="9525" cap="flat" cmpd="sng" algn="ctr">
                      <a:solidFill>
                        <a:schemeClr val="accent6">
                          <a:lumMod val="50000"/>
                        </a:schemeClr>
                      </a:solidFill>
                      <a:prstDash val="solid"/>
                      <a:tailEnd type="arrow"/>
                    </a:ln>
                    <a:effectLst/>
                  </p:spPr>
                </p:cxnSp>
                <p:cxnSp>
                  <p:nvCxnSpPr>
                    <p:cNvPr id="52" name="Straight Arrow Connector 51"/>
                    <p:cNvCxnSpPr>
                      <a:endCxn id="37" idx="1"/>
                    </p:cNvCxnSpPr>
                    <p:nvPr/>
                  </p:nvCxnSpPr>
                  <p:spPr>
                    <a:xfrm>
                      <a:off x="5108939" y="3944180"/>
                      <a:ext cx="216415" cy="17"/>
                    </a:xfrm>
                    <a:prstGeom prst="straightConnector1">
                      <a:avLst/>
                    </a:prstGeom>
                    <a:noFill/>
                    <a:ln w="9525" cap="flat" cmpd="sng" algn="ctr">
                      <a:solidFill>
                        <a:schemeClr val="accent6">
                          <a:lumMod val="50000"/>
                        </a:schemeClr>
                      </a:solidFill>
                      <a:prstDash val="solid"/>
                      <a:tailEnd type="arrow"/>
                    </a:ln>
                    <a:effectLst/>
                  </p:spPr>
                </p:cxnSp>
                <p:cxnSp>
                  <p:nvCxnSpPr>
                    <p:cNvPr id="53" name="Straight Arrow Connector 52"/>
                    <p:cNvCxnSpPr>
                      <a:endCxn id="29" idx="1"/>
                    </p:cNvCxnSpPr>
                    <p:nvPr/>
                  </p:nvCxnSpPr>
                  <p:spPr>
                    <a:xfrm>
                      <a:off x="2602222" y="1607230"/>
                      <a:ext cx="172849" cy="7"/>
                    </a:xfrm>
                    <a:prstGeom prst="straightConnector1">
                      <a:avLst/>
                    </a:prstGeom>
                    <a:noFill/>
                    <a:ln w="9525" cap="flat" cmpd="sng" algn="ctr">
                      <a:solidFill>
                        <a:schemeClr val="accent6">
                          <a:lumMod val="50000"/>
                        </a:schemeClr>
                      </a:solidFill>
                      <a:prstDash val="solid"/>
                      <a:tailEnd type="arrow"/>
                    </a:ln>
                    <a:effectLst/>
                  </p:spPr>
                </p:cxnSp>
                <p:cxnSp>
                  <p:nvCxnSpPr>
                    <p:cNvPr id="54" name="Straight Arrow Connector 53"/>
                    <p:cNvCxnSpPr>
                      <a:endCxn id="30" idx="1"/>
                    </p:cNvCxnSpPr>
                    <p:nvPr/>
                  </p:nvCxnSpPr>
                  <p:spPr>
                    <a:xfrm>
                      <a:off x="2579108" y="2072329"/>
                      <a:ext cx="195964" cy="2771"/>
                    </a:xfrm>
                    <a:prstGeom prst="straightConnector1">
                      <a:avLst/>
                    </a:prstGeom>
                    <a:noFill/>
                    <a:ln w="9525" cap="flat" cmpd="sng" algn="ctr">
                      <a:solidFill>
                        <a:schemeClr val="accent6">
                          <a:lumMod val="50000"/>
                        </a:schemeClr>
                      </a:solidFill>
                      <a:prstDash val="solid"/>
                      <a:tailEnd type="arrow"/>
                    </a:ln>
                    <a:effectLst/>
                  </p:spPr>
                </p:cxnSp>
                <p:cxnSp>
                  <p:nvCxnSpPr>
                    <p:cNvPr id="55" name="Straight Arrow Connector 54"/>
                    <p:cNvCxnSpPr>
                      <a:endCxn id="31" idx="1"/>
                    </p:cNvCxnSpPr>
                    <p:nvPr/>
                  </p:nvCxnSpPr>
                  <p:spPr>
                    <a:xfrm>
                      <a:off x="2567552" y="2565613"/>
                      <a:ext cx="219076" cy="11"/>
                    </a:xfrm>
                    <a:prstGeom prst="straightConnector1">
                      <a:avLst/>
                    </a:prstGeom>
                    <a:noFill/>
                    <a:ln w="9525" cap="flat" cmpd="sng" algn="ctr">
                      <a:solidFill>
                        <a:schemeClr val="accent6">
                          <a:lumMod val="50000"/>
                        </a:schemeClr>
                      </a:solidFill>
                      <a:prstDash val="solid"/>
                      <a:tailEnd type="arrow"/>
                    </a:ln>
                    <a:effectLst/>
                  </p:spPr>
                </p:cxnSp>
                <p:cxnSp>
                  <p:nvCxnSpPr>
                    <p:cNvPr id="56" name="Straight Arrow Connector 55"/>
                    <p:cNvCxnSpPr>
                      <a:endCxn id="34" idx="1"/>
                    </p:cNvCxnSpPr>
                    <p:nvPr/>
                  </p:nvCxnSpPr>
                  <p:spPr>
                    <a:xfrm>
                      <a:off x="2567552" y="3056411"/>
                      <a:ext cx="219076" cy="14"/>
                    </a:xfrm>
                    <a:prstGeom prst="straightConnector1">
                      <a:avLst/>
                    </a:prstGeom>
                    <a:noFill/>
                    <a:ln w="9525" cap="flat" cmpd="sng" algn="ctr">
                      <a:solidFill>
                        <a:schemeClr val="accent6">
                          <a:lumMod val="50000"/>
                        </a:schemeClr>
                      </a:solidFill>
                      <a:prstDash val="solid"/>
                      <a:tailEnd type="arrow"/>
                    </a:ln>
                    <a:effectLst/>
                  </p:spPr>
                </p:cxnSp>
                <p:cxnSp>
                  <p:nvCxnSpPr>
                    <p:cNvPr id="57" name="Straight Arrow Connector 56"/>
                    <p:cNvCxnSpPr>
                      <a:endCxn id="32" idx="1"/>
                    </p:cNvCxnSpPr>
                    <p:nvPr/>
                  </p:nvCxnSpPr>
                  <p:spPr>
                    <a:xfrm>
                      <a:off x="2567549" y="3540363"/>
                      <a:ext cx="230638" cy="16"/>
                    </a:xfrm>
                    <a:prstGeom prst="straightConnector1">
                      <a:avLst/>
                    </a:prstGeom>
                    <a:noFill/>
                    <a:ln w="9525" cap="flat" cmpd="sng" algn="ctr">
                      <a:solidFill>
                        <a:schemeClr val="accent6">
                          <a:lumMod val="50000"/>
                        </a:schemeClr>
                      </a:solidFill>
                      <a:prstDash val="solid"/>
                      <a:tailEnd type="arrow"/>
                    </a:ln>
                    <a:effectLst/>
                  </p:spPr>
                </p:cxnSp>
              </p:grpSp>
            </p:grpSp>
            <p:cxnSp>
              <p:nvCxnSpPr>
                <p:cNvPr id="13" name="Straight Connector 12"/>
                <p:cNvCxnSpPr/>
                <p:nvPr/>
              </p:nvCxnSpPr>
              <p:spPr>
                <a:xfrm flipH="1" flipV="1">
                  <a:off x="2381693" y="1244009"/>
                  <a:ext cx="111760" cy="1"/>
                </a:xfrm>
                <a:prstGeom prst="line">
                  <a:avLst/>
                </a:prstGeom>
                <a:noFill/>
                <a:ln w="9525" cap="flat" cmpd="sng" algn="ctr">
                  <a:solidFill>
                    <a:schemeClr val="accent6">
                      <a:lumMod val="50000"/>
                    </a:schemeClr>
                  </a:solidFill>
                  <a:prstDash val="solid"/>
                </a:ln>
                <a:effectLst/>
              </p:spPr>
            </p:cxnSp>
            <p:cxnSp>
              <p:nvCxnSpPr>
                <p:cNvPr id="14" name="Straight Connector 13"/>
                <p:cNvCxnSpPr/>
                <p:nvPr/>
              </p:nvCxnSpPr>
              <p:spPr>
                <a:xfrm>
                  <a:off x="2381694" y="1243825"/>
                  <a:ext cx="11" cy="4293823"/>
                </a:xfrm>
                <a:prstGeom prst="line">
                  <a:avLst/>
                </a:prstGeom>
                <a:noFill/>
                <a:ln w="9525" cap="flat" cmpd="sng" algn="ctr">
                  <a:solidFill>
                    <a:schemeClr val="accent6">
                      <a:lumMod val="50000"/>
                    </a:schemeClr>
                  </a:solidFill>
                  <a:prstDash val="solid"/>
                </a:ln>
                <a:effectLst/>
              </p:spPr>
            </p:cxnSp>
            <p:cxnSp>
              <p:nvCxnSpPr>
                <p:cNvPr id="15" name="Straight Arrow Connector 14"/>
                <p:cNvCxnSpPr>
                  <a:endCxn id="35" idx="1"/>
                </p:cNvCxnSpPr>
                <p:nvPr/>
              </p:nvCxnSpPr>
              <p:spPr>
                <a:xfrm>
                  <a:off x="2381705" y="5085666"/>
                  <a:ext cx="201564" cy="0"/>
                </a:xfrm>
                <a:prstGeom prst="straightConnector1">
                  <a:avLst/>
                </a:prstGeom>
                <a:noFill/>
                <a:ln w="9525" cap="flat" cmpd="sng" algn="ctr">
                  <a:solidFill>
                    <a:schemeClr val="accent6">
                      <a:lumMod val="50000"/>
                    </a:schemeClr>
                  </a:solidFill>
                  <a:prstDash val="solid"/>
                  <a:tailEnd type="arrow"/>
                </a:ln>
                <a:effectLst/>
              </p:spPr>
            </p:cxnSp>
            <p:cxnSp>
              <p:nvCxnSpPr>
                <p:cNvPr id="16" name="Straight Arrow Connector 15"/>
                <p:cNvCxnSpPr>
                  <a:endCxn id="36" idx="1"/>
                </p:cNvCxnSpPr>
                <p:nvPr/>
              </p:nvCxnSpPr>
              <p:spPr>
                <a:xfrm>
                  <a:off x="2381705" y="5537648"/>
                  <a:ext cx="201565" cy="0"/>
                </a:xfrm>
                <a:prstGeom prst="straightConnector1">
                  <a:avLst/>
                </a:prstGeom>
                <a:noFill/>
                <a:ln w="9525" cap="flat" cmpd="sng" algn="ctr">
                  <a:solidFill>
                    <a:schemeClr val="accent6">
                      <a:lumMod val="50000"/>
                    </a:schemeClr>
                  </a:solidFill>
                  <a:prstDash val="solid"/>
                  <a:tailEnd type="arrow"/>
                </a:ln>
                <a:effectLst/>
              </p:spPr>
            </p:cxnSp>
            <p:cxnSp>
              <p:nvCxnSpPr>
                <p:cNvPr id="17" name="Straight Connector 16"/>
                <p:cNvCxnSpPr/>
                <p:nvPr/>
              </p:nvCxnSpPr>
              <p:spPr>
                <a:xfrm flipH="1">
                  <a:off x="4727977" y="1225273"/>
                  <a:ext cx="155523" cy="0"/>
                </a:xfrm>
                <a:prstGeom prst="line">
                  <a:avLst/>
                </a:prstGeom>
                <a:noFill/>
                <a:ln w="9525" cap="flat" cmpd="sng" algn="ctr">
                  <a:solidFill>
                    <a:schemeClr val="accent6">
                      <a:lumMod val="50000"/>
                    </a:schemeClr>
                  </a:solidFill>
                  <a:prstDash val="solid"/>
                </a:ln>
                <a:effectLst/>
              </p:spPr>
            </p:cxnSp>
            <p:cxnSp>
              <p:nvCxnSpPr>
                <p:cNvPr id="18" name="Straight Connector 17"/>
                <p:cNvCxnSpPr/>
                <p:nvPr/>
              </p:nvCxnSpPr>
              <p:spPr>
                <a:xfrm flipH="1">
                  <a:off x="4727978" y="1225054"/>
                  <a:ext cx="1" cy="3758722"/>
                </a:xfrm>
                <a:prstGeom prst="line">
                  <a:avLst/>
                </a:prstGeom>
                <a:noFill/>
                <a:ln w="9525" cap="flat" cmpd="sng" algn="ctr">
                  <a:solidFill>
                    <a:schemeClr val="accent6">
                      <a:lumMod val="50000"/>
                    </a:schemeClr>
                  </a:solidFill>
                  <a:prstDash val="solid"/>
                </a:ln>
                <a:effectLst/>
              </p:spPr>
            </p:cxnSp>
          </p:grpSp>
          <p:cxnSp>
            <p:nvCxnSpPr>
              <p:cNvPr id="10" name="Straight Connector 9"/>
              <p:cNvCxnSpPr>
                <a:stCxn id="25" idx="1"/>
              </p:cNvCxnSpPr>
              <p:nvPr/>
            </p:nvCxnSpPr>
            <p:spPr>
              <a:xfrm flipH="1">
                <a:off x="1062738" y="1241144"/>
                <a:ext cx="134769" cy="2861"/>
              </a:xfrm>
              <a:prstGeom prst="line">
                <a:avLst/>
              </a:prstGeom>
              <a:noFill/>
              <a:ln w="9525" cap="flat" cmpd="sng" algn="ctr">
                <a:solidFill>
                  <a:schemeClr val="accent6">
                    <a:lumMod val="50000"/>
                  </a:schemeClr>
                </a:solidFill>
                <a:prstDash val="solid"/>
              </a:ln>
              <a:effectLst/>
            </p:spPr>
          </p:cxnSp>
          <p:cxnSp>
            <p:nvCxnSpPr>
              <p:cNvPr id="11" name="Straight Connector 10"/>
              <p:cNvCxnSpPr/>
              <p:nvPr/>
            </p:nvCxnSpPr>
            <p:spPr>
              <a:xfrm flipH="1">
                <a:off x="1062716" y="1244003"/>
                <a:ext cx="44" cy="1431144"/>
              </a:xfrm>
              <a:prstGeom prst="line">
                <a:avLst/>
              </a:prstGeom>
              <a:noFill/>
              <a:ln w="9525" cap="flat" cmpd="sng" algn="ctr">
                <a:solidFill>
                  <a:schemeClr val="accent6">
                    <a:lumMod val="50000"/>
                  </a:schemeClr>
                </a:solidFill>
                <a:prstDash val="solid"/>
              </a:ln>
              <a:effectLst/>
            </p:spPr>
          </p:cxnSp>
        </p:grpSp>
        <p:sp>
          <p:nvSpPr>
            <p:cNvPr id="8" name="Text Box 83"/>
            <p:cNvSpPr txBox="1"/>
            <p:nvPr/>
          </p:nvSpPr>
          <p:spPr>
            <a:xfrm>
              <a:off x="2402957" y="935665"/>
              <a:ext cx="1125197" cy="631825"/>
            </a:xfrm>
            <a:prstGeom prst="rect">
              <a:avLst/>
            </a:prstGeom>
            <a:solidFill>
              <a:sysClr val="window" lastClr="FFFFFF"/>
            </a:solidFill>
            <a:ln w="25400" cap="flat" cmpd="sng" algn="ctr">
              <a:solidFill>
                <a:schemeClr val="accent6">
                  <a:lumMod val="50000"/>
                </a:schemeClr>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0">
                <a:lnSpc>
                  <a:spcPct val="115000"/>
                </a:lnSpc>
                <a:spcAft>
                  <a:spcPts val="1000"/>
                </a:spcAft>
              </a:pPr>
              <a:r>
                <a:rPr lang="en-US" sz="1000">
                  <a:solidFill>
                    <a:srgbClr val="0D0D0D"/>
                  </a:solidFill>
                  <a:effectLst/>
                  <a:latin typeface="Times New Roman"/>
                  <a:ea typeface="+mn-ea"/>
                  <a:cs typeface="Arial"/>
                </a:rPr>
                <a:t>Administrative Affairs department</a:t>
              </a:r>
              <a:endParaRPr lang="en-GB" sz="1100">
                <a:effectLst/>
                <a:latin typeface="Calibri"/>
                <a:ea typeface="Calibri"/>
                <a:cs typeface="Arial"/>
              </a:endParaRPr>
            </a:p>
            <a:p>
              <a:pPr algn="r" rtl="1">
                <a:lnSpc>
                  <a:spcPct val="115000"/>
                </a:lnSpc>
                <a:spcAft>
                  <a:spcPts val="1000"/>
                </a:spcAft>
              </a:pPr>
              <a:r>
                <a:rPr lang="en-US" sz="1000">
                  <a:effectLst/>
                  <a:latin typeface="Times New Roman"/>
                  <a:ea typeface="Calibri"/>
                  <a:cs typeface="Arial"/>
                </a:rPr>
                <a:t> </a:t>
              </a:r>
              <a:endParaRPr lang="en-GB" sz="1100">
                <a:effectLst/>
                <a:latin typeface="Calibri"/>
                <a:ea typeface="Calibri"/>
                <a:cs typeface="Arial"/>
              </a:endParaRPr>
            </a:p>
          </p:txBody>
        </p:sp>
      </p:grpSp>
      <p:pic>
        <p:nvPicPr>
          <p:cNvPr id="62" name="Picture 6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835188" y="2835188"/>
            <a:ext cx="6858000" cy="1187624"/>
          </a:xfrm>
          <a:prstGeom prst="rect">
            <a:avLst/>
          </a:prstGeom>
        </p:spPr>
      </p:pic>
      <p:sp>
        <p:nvSpPr>
          <p:cNvPr id="63" name="TextBox 62"/>
          <p:cNvSpPr txBox="1"/>
          <p:nvPr/>
        </p:nvSpPr>
        <p:spPr>
          <a:xfrm>
            <a:off x="1467193" y="1114011"/>
            <a:ext cx="2778705" cy="400110"/>
          </a:xfrm>
          <a:prstGeom prst="rect">
            <a:avLst/>
          </a:prstGeom>
          <a:noFill/>
        </p:spPr>
        <p:txBody>
          <a:bodyPr wrap="square" rtlCol="0">
            <a:spAutoFit/>
          </a:bodyPr>
          <a:lstStyle/>
          <a:p>
            <a:pPr marL="285750" indent="-285750">
              <a:buFont typeface="Arial" pitchFamily="34" charset="0"/>
              <a:buChar char="•"/>
            </a:pPr>
            <a:r>
              <a:rPr lang="en-US" sz="2000" dirty="0" smtClean="0">
                <a:solidFill>
                  <a:schemeClr val="accent6">
                    <a:lumMod val="50000"/>
                  </a:schemeClr>
                </a:solidFill>
                <a:latin typeface="Times New Roman" pitchFamily="18" charset="0"/>
                <a:cs typeface="Times New Roman" pitchFamily="18" charset="0"/>
              </a:rPr>
              <a:t>Organization structure</a:t>
            </a:r>
            <a:endParaRPr lang="en-GB" sz="2000" dirty="0">
              <a:solidFill>
                <a:schemeClr val="accent6">
                  <a:lumMod val="50000"/>
                </a:schemeClr>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12</a:t>
            </a:fld>
            <a:endParaRPr lang="en-GB"/>
          </a:p>
        </p:txBody>
      </p:sp>
    </p:spTree>
    <p:extLst>
      <p:ext uri="{BB962C8B-B14F-4D97-AF65-F5344CB8AC3E}">
        <p14:creationId xmlns:p14="http://schemas.microsoft.com/office/powerpoint/2010/main" val="3541298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2222222222222222222"/>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349439" y="3131880"/>
            <a:ext cx="2448272" cy="2313344"/>
          </a:xfrm>
          <a:prstGeom prst="rect">
            <a:avLst/>
          </a:prstGeom>
          <a:noFill/>
          <a:ln>
            <a:noFill/>
          </a:ln>
        </p:spPr>
      </p:pic>
      <p:sp>
        <p:nvSpPr>
          <p:cNvPr id="6" name="Title 1"/>
          <p:cNvSpPr>
            <a:spLocks noGrp="1"/>
          </p:cNvSpPr>
          <p:nvPr>
            <p:ph type="title"/>
          </p:nvPr>
        </p:nvSpPr>
        <p:spPr>
          <a:xfrm>
            <a:off x="0" y="1340768"/>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sp>
        <p:nvSpPr>
          <p:cNvPr id="7" name="TextBox 6"/>
          <p:cNvSpPr txBox="1"/>
          <p:nvPr/>
        </p:nvSpPr>
        <p:spPr>
          <a:xfrm>
            <a:off x="1575" y="2348880"/>
            <a:ext cx="9144000" cy="677108"/>
          </a:xfrm>
          <a:prstGeom prst="rect">
            <a:avLst/>
          </a:prstGeom>
          <a:noFill/>
        </p:spPr>
        <p:txBody>
          <a:bodyPr wrap="square" rtlCol="0">
            <a:spAutoFit/>
          </a:bodyPr>
          <a:lstStyle/>
          <a:p>
            <a:pPr marL="285750" lvl="0" indent="-285750" algn="ctr">
              <a:buFont typeface="Arial" pitchFamily="34" charset="0"/>
              <a:buChar char="•"/>
            </a:pPr>
            <a:r>
              <a:rPr lang="en-GB" sz="2000" dirty="0">
                <a:solidFill>
                  <a:schemeClr val="accent6">
                    <a:lumMod val="50000"/>
                  </a:schemeClr>
                </a:solidFill>
                <a:latin typeface="Times New Roman" pitchFamily="18" charset="0"/>
                <a:cs typeface="Times New Roman" pitchFamily="18" charset="0"/>
              </a:rPr>
              <a:t>Designing a logo for the company.</a:t>
            </a:r>
          </a:p>
          <a:p>
            <a:endParaRPr lang="en-GB"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904655" cy="118762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5" y="5670376"/>
            <a:ext cx="5074481" cy="118762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4171792" y="5670372"/>
            <a:ext cx="4973779" cy="1187625"/>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4171793" y="0"/>
            <a:ext cx="4972205" cy="1187624"/>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13</a:t>
            </a:fld>
            <a:endParaRPr lang="en-GB"/>
          </a:p>
        </p:txBody>
      </p:sp>
    </p:spTree>
    <p:extLst>
      <p:ext uri="{BB962C8B-B14F-4D97-AF65-F5344CB8AC3E}">
        <p14:creationId xmlns:p14="http://schemas.microsoft.com/office/powerpoint/2010/main" val="430687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90998" y="1955335"/>
            <a:ext cx="6408712" cy="2862322"/>
          </a:xfrm>
          <a:prstGeom prst="rect">
            <a:avLst/>
          </a:prstGeom>
        </p:spPr>
        <p:txBody>
          <a:bodyPr wrap="square">
            <a:spAutoFit/>
          </a:bodyPr>
          <a:lstStyle/>
          <a:p>
            <a:pPr marL="285750" lvl="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Designing Procedures and forms for the departments</a:t>
            </a:r>
            <a:r>
              <a:rPr lang="en-US" sz="2000" dirty="0" smtClean="0">
                <a:solidFill>
                  <a:schemeClr val="accent6">
                    <a:lumMod val="50000"/>
                  </a:schemeClr>
                </a:solidFill>
                <a:latin typeface="Times New Roman" pitchFamily="18" charset="0"/>
                <a:cs typeface="Times New Roman" pitchFamily="18" charset="0"/>
              </a:rPr>
              <a:t>.</a:t>
            </a:r>
          </a:p>
          <a:p>
            <a:pPr lvl="0"/>
            <a:endParaRPr lang="en-GB" sz="2000" dirty="0">
              <a:solidFill>
                <a:schemeClr val="accent6">
                  <a:lumMod val="50000"/>
                </a:schemeClr>
              </a:solidFill>
              <a:latin typeface="Times New Roman" pitchFamily="18" charset="0"/>
              <a:cs typeface="Times New Roman" pitchFamily="18" charset="0"/>
            </a:endParaRPr>
          </a:p>
          <a:p>
            <a:pPr marL="285750" lvl="0" indent="-285750">
              <a:buFont typeface="Wingdings" pitchFamily="2" charset="2"/>
              <a:buChar char="ü"/>
            </a:pPr>
            <a:r>
              <a:rPr lang="en-US" sz="2000" dirty="0">
                <a:latin typeface="Times New Roman" pitchFamily="18" charset="0"/>
                <a:cs typeface="Times New Roman" pitchFamily="18" charset="0"/>
              </a:rPr>
              <a:t>Production </a:t>
            </a:r>
            <a:r>
              <a:rPr lang="en-US" sz="2000" dirty="0" smtClean="0">
                <a:latin typeface="Times New Roman" pitchFamily="18" charset="0"/>
                <a:cs typeface="Times New Roman" pitchFamily="18" charset="0"/>
              </a:rPr>
              <a:t>department.</a:t>
            </a:r>
            <a:r>
              <a:rPr lang="en-GB" sz="2000" dirty="0">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a:p>
            <a:pPr marL="285750" lvl="0" indent="-285750">
              <a:buFont typeface="Wingdings" pitchFamily="2" charset="2"/>
              <a:buChar char="ü"/>
            </a:pPr>
            <a:r>
              <a:rPr lang="en-US" sz="2000" dirty="0" smtClean="0">
                <a:latin typeface="Times New Roman" pitchFamily="18" charset="0"/>
                <a:cs typeface="Times New Roman" pitchFamily="18" charset="0"/>
              </a:rPr>
              <a:t>Maintenance department.</a:t>
            </a:r>
            <a:r>
              <a:rPr lang="en-GB" sz="2000" dirty="0">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a:p>
            <a:pPr marL="285750" lvl="0" indent="-285750">
              <a:buFont typeface="Wingdings" pitchFamily="2" charset="2"/>
              <a:buChar char="ü"/>
            </a:pPr>
            <a:r>
              <a:rPr lang="en-US" sz="2000" dirty="0" smtClean="0">
                <a:latin typeface="Times New Roman" pitchFamily="18" charset="0"/>
                <a:cs typeface="Times New Roman" pitchFamily="18" charset="0"/>
              </a:rPr>
              <a:t>Purchasing department.</a:t>
            </a:r>
            <a:r>
              <a:rPr lang="en-GB" sz="2000" dirty="0">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a:p>
            <a:pPr marL="285750" lvl="0" indent="-285750">
              <a:buFont typeface="Wingdings" pitchFamily="2" charset="2"/>
              <a:buChar char="ü"/>
            </a:pPr>
            <a:r>
              <a:rPr lang="en-US" sz="2000" dirty="0" smtClean="0">
                <a:latin typeface="Times New Roman" pitchFamily="18" charset="0"/>
                <a:cs typeface="Times New Roman" pitchFamily="18" charset="0"/>
              </a:rPr>
              <a:t>Quality department.</a:t>
            </a:r>
            <a:r>
              <a:rPr lang="en-GB" sz="2000" dirty="0">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a:p>
            <a:pPr marL="285750" lvl="0" indent="-285750">
              <a:buFont typeface="Wingdings" pitchFamily="2" charset="2"/>
              <a:buChar char="ü"/>
            </a:pPr>
            <a:r>
              <a:rPr lang="en-US" sz="2000" dirty="0" smtClean="0">
                <a:latin typeface="Times New Roman" pitchFamily="18" charset="0"/>
                <a:cs typeface="Times New Roman" pitchFamily="18" charset="0"/>
              </a:rPr>
              <a:t>Human </a:t>
            </a:r>
            <a:r>
              <a:rPr lang="en-US" sz="2000" dirty="0">
                <a:latin typeface="Times New Roman" pitchFamily="18" charset="0"/>
                <a:cs typeface="Times New Roman" pitchFamily="18" charset="0"/>
              </a:rPr>
              <a:t>resource </a:t>
            </a:r>
            <a:r>
              <a:rPr lang="en-US" sz="2000" dirty="0" smtClean="0">
                <a:latin typeface="Times New Roman" pitchFamily="18" charset="0"/>
                <a:cs typeface="Times New Roman" pitchFamily="18" charset="0"/>
              </a:rPr>
              <a:t>department.</a:t>
            </a:r>
            <a:r>
              <a:rPr lang="en-GB" sz="2000" dirty="0">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a:p>
            <a:pPr marL="285750" lvl="0" indent="-285750">
              <a:buFont typeface="Wingdings" pitchFamily="2" charset="2"/>
              <a:buChar char="ü"/>
            </a:pPr>
            <a:r>
              <a:rPr lang="en-US" sz="2000" dirty="0" smtClean="0">
                <a:latin typeface="Times New Roman" pitchFamily="18" charset="0"/>
                <a:cs typeface="Times New Roman" pitchFamily="18" charset="0"/>
              </a:rPr>
              <a:t>Warehousing department.</a:t>
            </a:r>
            <a:r>
              <a:rPr lang="en-GB" sz="2000" dirty="0">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a:p>
            <a:pPr marL="285750" lvl="0" indent="-285750">
              <a:buFont typeface="Wingdings" pitchFamily="2" charset="2"/>
              <a:buChar char="ü"/>
            </a:pPr>
            <a:r>
              <a:rPr lang="en-US" sz="2000" dirty="0" smtClean="0">
                <a:latin typeface="Times New Roman" pitchFamily="18" charset="0"/>
                <a:cs typeface="Times New Roman" pitchFamily="18" charset="0"/>
              </a:rPr>
              <a:t>Financial </a:t>
            </a:r>
            <a:r>
              <a:rPr lang="en-US" sz="2000" dirty="0">
                <a:latin typeface="Times New Roman" pitchFamily="18" charset="0"/>
                <a:cs typeface="Times New Roman" pitchFamily="18" charset="0"/>
              </a:rPr>
              <a:t>department. </a:t>
            </a:r>
            <a:endParaRPr lang="en-GB" sz="2000" dirty="0">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097860" y="1858516"/>
            <a:ext cx="4904655" cy="1187624"/>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858514" y="3811859"/>
            <a:ext cx="4904655" cy="1187626"/>
          </a:xfrm>
          <a:prstGeom prst="rect">
            <a:avLst/>
          </a:prstGeom>
        </p:spPr>
      </p:pic>
      <p:sp>
        <p:nvSpPr>
          <p:cNvPr id="8" name="Title 1"/>
          <p:cNvSpPr>
            <a:spLocks noGrp="1"/>
          </p:cNvSpPr>
          <p:nvPr>
            <p:ph type="title"/>
          </p:nvPr>
        </p:nvSpPr>
        <p:spPr>
          <a:xfrm>
            <a:off x="48193" y="404664"/>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14</a:t>
            </a:fld>
            <a:endParaRPr lang="en-GB"/>
          </a:p>
        </p:txBody>
      </p:sp>
    </p:spTree>
    <p:extLst>
      <p:ext uri="{BB962C8B-B14F-4D97-AF65-F5344CB8AC3E}">
        <p14:creationId xmlns:p14="http://schemas.microsoft.com/office/powerpoint/2010/main" val="4175436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2967" y="44624"/>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93755" y="3093754"/>
            <a:ext cx="6858001" cy="67048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368430" y="3105081"/>
            <a:ext cx="6880652" cy="670489"/>
          </a:xfrm>
          <a:prstGeom prst="rect">
            <a:avLst/>
          </a:prstGeom>
        </p:spPr>
      </p:pic>
      <p:sp>
        <p:nvSpPr>
          <p:cNvPr id="105" name="TextBox 104"/>
          <p:cNvSpPr txBox="1"/>
          <p:nvPr/>
        </p:nvSpPr>
        <p:spPr>
          <a:xfrm>
            <a:off x="754934" y="980728"/>
            <a:ext cx="2376906"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accent6">
                    <a:lumMod val="50000"/>
                  </a:schemeClr>
                </a:solidFill>
                <a:latin typeface="Times New Roman" pitchFamily="18" charset="0"/>
                <a:cs typeface="Times New Roman" pitchFamily="18" charset="0"/>
              </a:rPr>
              <a:t>Example:</a:t>
            </a:r>
          </a:p>
          <a:p>
            <a:pPr algn="just"/>
            <a:r>
              <a:rPr lang="en-US" dirty="0" smtClean="0">
                <a:latin typeface="Times New Roman" pitchFamily="18" charset="0"/>
                <a:cs typeface="Times New Roman" pitchFamily="18" charset="0"/>
              </a:rPr>
              <a:t>Purchasing flow chart that summarize the purchasing  procedures.</a:t>
            </a:r>
            <a:endParaRPr lang="en-GB" dirty="0">
              <a:latin typeface="Times New Roman" pitchFamily="18" charset="0"/>
              <a:cs typeface="Times New Roman" pitchFamily="18" charset="0"/>
            </a:endParaRPr>
          </a:p>
        </p:txBody>
      </p:sp>
      <p:grpSp>
        <p:nvGrpSpPr>
          <p:cNvPr id="9" name="Group 8"/>
          <p:cNvGrpSpPr/>
          <p:nvPr/>
        </p:nvGrpSpPr>
        <p:grpSpPr>
          <a:xfrm>
            <a:off x="1259632" y="1124744"/>
            <a:ext cx="6912768" cy="5699951"/>
            <a:chOff x="1138849" y="0"/>
            <a:chExt cx="5358375" cy="4194345"/>
          </a:xfrm>
        </p:grpSpPr>
        <p:grpSp>
          <p:nvGrpSpPr>
            <p:cNvPr id="10" name="Group 9"/>
            <p:cNvGrpSpPr/>
            <p:nvPr/>
          </p:nvGrpSpPr>
          <p:grpSpPr>
            <a:xfrm>
              <a:off x="1138849" y="0"/>
              <a:ext cx="5358375" cy="4194345"/>
              <a:chOff x="1138849" y="0"/>
              <a:chExt cx="5358375" cy="4194345"/>
            </a:xfrm>
          </p:grpSpPr>
          <p:grpSp>
            <p:nvGrpSpPr>
              <p:cNvPr id="15" name="Group 14"/>
              <p:cNvGrpSpPr/>
              <p:nvPr/>
            </p:nvGrpSpPr>
            <p:grpSpPr>
              <a:xfrm>
                <a:off x="1138849" y="0"/>
                <a:ext cx="5313142" cy="4194345"/>
                <a:chOff x="1165034" y="561975"/>
                <a:chExt cx="5435307" cy="4261465"/>
              </a:xfrm>
            </p:grpSpPr>
            <p:grpSp>
              <p:nvGrpSpPr>
                <p:cNvPr id="19" name="Group 18"/>
                <p:cNvGrpSpPr/>
                <p:nvPr/>
              </p:nvGrpSpPr>
              <p:grpSpPr>
                <a:xfrm>
                  <a:off x="1165034" y="561975"/>
                  <a:ext cx="5435307" cy="4261465"/>
                  <a:chOff x="1165034" y="561975"/>
                  <a:chExt cx="5435307" cy="4261465"/>
                </a:xfrm>
              </p:grpSpPr>
              <p:cxnSp>
                <p:nvCxnSpPr>
                  <p:cNvPr id="22" name="Straight Arrow Connector 21"/>
                  <p:cNvCxnSpPr>
                    <a:stCxn id="25" idx="2"/>
                  </p:cNvCxnSpPr>
                  <p:nvPr/>
                </p:nvCxnSpPr>
                <p:spPr>
                  <a:xfrm flipH="1">
                    <a:off x="2047337" y="4677708"/>
                    <a:ext cx="73" cy="145731"/>
                  </a:xfrm>
                  <a:prstGeom prst="straightConnector1">
                    <a:avLst/>
                  </a:prstGeom>
                  <a:noFill/>
                  <a:ln w="9525" cap="flat" cmpd="sng" algn="ctr">
                    <a:solidFill>
                      <a:srgbClr val="F79646">
                        <a:lumMod val="50000"/>
                      </a:srgbClr>
                    </a:solidFill>
                    <a:prstDash val="solid"/>
                    <a:tailEnd type="arrow"/>
                  </a:ln>
                  <a:effectLst/>
                </p:spPr>
              </p:cxnSp>
              <p:grpSp>
                <p:nvGrpSpPr>
                  <p:cNvPr id="23" name="Group 22"/>
                  <p:cNvGrpSpPr/>
                  <p:nvPr/>
                </p:nvGrpSpPr>
                <p:grpSpPr>
                  <a:xfrm>
                    <a:off x="1165034" y="561975"/>
                    <a:ext cx="5435307" cy="4261465"/>
                    <a:chOff x="1165034" y="561975"/>
                    <a:chExt cx="5435307" cy="4261465"/>
                  </a:xfrm>
                </p:grpSpPr>
                <p:grpSp>
                  <p:nvGrpSpPr>
                    <p:cNvPr id="24" name="Group 23"/>
                    <p:cNvGrpSpPr/>
                    <p:nvPr/>
                  </p:nvGrpSpPr>
                  <p:grpSpPr>
                    <a:xfrm>
                      <a:off x="1177405" y="561975"/>
                      <a:ext cx="5422936" cy="4261465"/>
                      <a:chOff x="938253" y="561975"/>
                      <a:chExt cx="5422936" cy="4261465"/>
                    </a:xfrm>
                  </p:grpSpPr>
                  <p:grpSp>
                    <p:nvGrpSpPr>
                      <p:cNvPr id="26" name="Group 25"/>
                      <p:cNvGrpSpPr/>
                      <p:nvPr/>
                    </p:nvGrpSpPr>
                    <p:grpSpPr>
                      <a:xfrm>
                        <a:off x="938253" y="870051"/>
                        <a:ext cx="4407008" cy="3953389"/>
                        <a:chOff x="1002731" y="1708376"/>
                        <a:chExt cx="4407008" cy="3953662"/>
                      </a:xfrm>
                    </p:grpSpPr>
                    <p:grpSp>
                      <p:nvGrpSpPr>
                        <p:cNvPr id="32" name="Group 31"/>
                        <p:cNvGrpSpPr/>
                        <p:nvPr/>
                      </p:nvGrpSpPr>
                      <p:grpSpPr>
                        <a:xfrm>
                          <a:off x="1002731" y="1708376"/>
                          <a:ext cx="4407008" cy="3953662"/>
                          <a:chOff x="1002731" y="1708376"/>
                          <a:chExt cx="4407008" cy="3953662"/>
                        </a:xfrm>
                      </p:grpSpPr>
                      <p:grpSp>
                        <p:nvGrpSpPr>
                          <p:cNvPr id="34" name="Group 33"/>
                          <p:cNvGrpSpPr/>
                          <p:nvPr/>
                        </p:nvGrpSpPr>
                        <p:grpSpPr>
                          <a:xfrm>
                            <a:off x="1002731" y="1708376"/>
                            <a:ext cx="4407008" cy="3289130"/>
                            <a:chOff x="1002731" y="1708376"/>
                            <a:chExt cx="4407008" cy="3289130"/>
                          </a:xfrm>
                        </p:grpSpPr>
                        <p:grpSp>
                          <p:nvGrpSpPr>
                            <p:cNvPr id="36" name="Group 35"/>
                            <p:cNvGrpSpPr/>
                            <p:nvPr/>
                          </p:nvGrpSpPr>
                          <p:grpSpPr>
                            <a:xfrm>
                              <a:off x="1002731" y="1708376"/>
                              <a:ext cx="4407008" cy="3289130"/>
                              <a:chOff x="190581" y="1424678"/>
                              <a:chExt cx="3099075" cy="2582873"/>
                            </a:xfrm>
                          </p:grpSpPr>
                          <p:cxnSp>
                            <p:nvCxnSpPr>
                              <p:cNvPr id="39" name="Straight Arrow Connector 38"/>
                              <p:cNvCxnSpPr>
                                <a:stCxn id="31" idx="2"/>
                                <a:endCxn id="28" idx="0"/>
                              </p:cNvCxnSpPr>
                              <p:nvPr/>
                            </p:nvCxnSpPr>
                            <p:spPr>
                              <a:xfrm>
                                <a:off x="2009761" y="1826321"/>
                                <a:ext cx="2668" cy="150835"/>
                              </a:xfrm>
                              <a:prstGeom prst="straightConnector1">
                                <a:avLst/>
                              </a:prstGeom>
                              <a:noFill/>
                              <a:ln w="9525" cap="flat" cmpd="sng" algn="ctr">
                                <a:solidFill>
                                  <a:srgbClr val="F79646">
                                    <a:lumMod val="50000"/>
                                  </a:srgbClr>
                                </a:solidFill>
                                <a:prstDash val="solid"/>
                                <a:tailEnd type="arrow"/>
                              </a:ln>
                              <a:effectLst/>
                            </p:spPr>
                          </p:cxnSp>
                          <p:grpSp>
                            <p:nvGrpSpPr>
                              <p:cNvPr id="40" name="Group 39"/>
                              <p:cNvGrpSpPr/>
                              <p:nvPr/>
                            </p:nvGrpSpPr>
                            <p:grpSpPr>
                              <a:xfrm>
                                <a:off x="190581" y="1424678"/>
                                <a:ext cx="3099075" cy="2582873"/>
                                <a:chOff x="289325" y="1517113"/>
                                <a:chExt cx="4704753" cy="3720563"/>
                              </a:xfrm>
                            </p:grpSpPr>
                            <p:cxnSp>
                              <p:nvCxnSpPr>
                                <p:cNvPr id="41" name="Straight Arrow Connector 40"/>
                                <p:cNvCxnSpPr>
                                  <a:stCxn id="52" idx="3"/>
                                  <a:endCxn id="16" idx="1"/>
                                </p:cNvCxnSpPr>
                                <p:nvPr/>
                              </p:nvCxnSpPr>
                              <p:spPr>
                                <a:xfrm>
                                  <a:off x="3712133" y="3777050"/>
                                  <a:ext cx="148768" cy="4719"/>
                                </a:xfrm>
                                <a:prstGeom prst="straightConnector1">
                                  <a:avLst/>
                                </a:prstGeom>
                                <a:noFill/>
                                <a:ln w="9525" cap="flat" cmpd="sng" algn="ctr">
                                  <a:solidFill>
                                    <a:srgbClr val="F79646">
                                      <a:lumMod val="50000"/>
                                    </a:srgbClr>
                                  </a:solidFill>
                                  <a:prstDash val="solid"/>
                                  <a:tailEnd type="arrow"/>
                                </a:ln>
                                <a:effectLst/>
                              </p:spPr>
                            </p:cxnSp>
                            <p:cxnSp>
                              <p:nvCxnSpPr>
                                <p:cNvPr id="42" name="Straight Arrow Connector 41"/>
                                <p:cNvCxnSpPr>
                                  <a:stCxn id="53" idx="2"/>
                                  <a:endCxn id="52" idx="0"/>
                                </p:cNvCxnSpPr>
                                <p:nvPr/>
                              </p:nvCxnSpPr>
                              <p:spPr>
                                <a:xfrm flipH="1">
                                  <a:off x="3058986" y="3147692"/>
                                  <a:ext cx="7340" cy="185352"/>
                                </a:xfrm>
                                <a:prstGeom prst="straightConnector1">
                                  <a:avLst/>
                                </a:prstGeom>
                                <a:noFill/>
                                <a:ln w="9525" cap="flat" cmpd="sng" algn="ctr">
                                  <a:solidFill>
                                    <a:srgbClr val="F79646">
                                      <a:lumMod val="50000"/>
                                    </a:srgbClr>
                                  </a:solidFill>
                                  <a:prstDash val="solid"/>
                                  <a:tailEnd type="arrow"/>
                                </a:ln>
                                <a:effectLst/>
                              </p:spPr>
                            </p:cxnSp>
                            <p:cxnSp>
                              <p:nvCxnSpPr>
                                <p:cNvPr id="43" name="Straight Arrow Connector 42"/>
                                <p:cNvCxnSpPr>
                                  <a:stCxn id="28" idx="2"/>
                                  <a:endCxn id="53" idx="0"/>
                                </p:cNvCxnSpPr>
                                <p:nvPr/>
                              </p:nvCxnSpPr>
                              <p:spPr>
                                <a:xfrm>
                                  <a:off x="3055100" y="2616997"/>
                                  <a:ext cx="11226" cy="239201"/>
                                </a:xfrm>
                                <a:prstGeom prst="straightConnector1">
                                  <a:avLst/>
                                </a:prstGeom>
                                <a:noFill/>
                                <a:ln w="9525" cap="flat" cmpd="sng" algn="ctr">
                                  <a:solidFill>
                                    <a:srgbClr val="F79646">
                                      <a:lumMod val="50000"/>
                                    </a:srgbClr>
                                  </a:solidFill>
                                  <a:prstDash val="solid"/>
                                  <a:tailEnd type="arrow"/>
                                </a:ln>
                                <a:effectLst/>
                              </p:spPr>
                            </p:cxnSp>
                            <p:cxnSp>
                              <p:nvCxnSpPr>
                                <p:cNvPr id="44" name="Straight Arrow Connector 43"/>
                                <p:cNvCxnSpPr/>
                                <p:nvPr/>
                              </p:nvCxnSpPr>
                              <p:spPr>
                                <a:xfrm flipH="1" flipV="1">
                                  <a:off x="2135244" y="3772425"/>
                                  <a:ext cx="269834" cy="3336"/>
                                </a:xfrm>
                                <a:prstGeom prst="straightConnector1">
                                  <a:avLst/>
                                </a:prstGeom>
                                <a:noFill/>
                                <a:ln w="9525" cap="flat" cmpd="sng" algn="ctr">
                                  <a:solidFill>
                                    <a:srgbClr val="F79646">
                                      <a:lumMod val="50000"/>
                                    </a:srgbClr>
                                  </a:solidFill>
                                  <a:prstDash val="solid"/>
                                  <a:tailEnd type="arrow"/>
                                </a:ln>
                                <a:effectLst/>
                              </p:spPr>
                            </p:cxnSp>
                            <p:cxnSp>
                              <p:nvCxnSpPr>
                                <p:cNvPr id="45" name="Straight Arrow Connector 44"/>
                                <p:cNvCxnSpPr>
                                  <a:stCxn id="17" idx="2"/>
                                  <a:endCxn id="29" idx="0"/>
                                </p:cNvCxnSpPr>
                                <p:nvPr/>
                              </p:nvCxnSpPr>
                              <p:spPr>
                                <a:xfrm flipH="1">
                                  <a:off x="4980992" y="5024653"/>
                                  <a:ext cx="11611" cy="213023"/>
                                </a:xfrm>
                                <a:prstGeom prst="straightConnector1">
                                  <a:avLst/>
                                </a:prstGeom>
                                <a:noFill/>
                                <a:ln w="9525" cap="flat" cmpd="sng" algn="ctr">
                                  <a:solidFill>
                                    <a:srgbClr val="F79646">
                                      <a:lumMod val="50000"/>
                                    </a:srgbClr>
                                  </a:solidFill>
                                  <a:prstDash val="solid"/>
                                  <a:tailEnd type="arrow"/>
                                </a:ln>
                                <a:effectLst/>
                              </p:spPr>
                            </p:cxnSp>
                            <p:cxnSp>
                              <p:nvCxnSpPr>
                                <p:cNvPr id="46" name="Straight Arrow Connector 45"/>
                                <p:cNvCxnSpPr>
                                  <a:stCxn id="18" idx="2"/>
                                  <a:endCxn id="17" idx="0"/>
                                </p:cNvCxnSpPr>
                                <p:nvPr/>
                              </p:nvCxnSpPr>
                              <p:spPr>
                                <a:xfrm flipH="1">
                                  <a:off x="4992603" y="4497990"/>
                                  <a:ext cx="1475" cy="239146"/>
                                </a:xfrm>
                                <a:prstGeom prst="straightConnector1">
                                  <a:avLst/>
                                </a:prstGeom>
                                <a:noFill/>
                                <a:ln w="9525" cap="flat" cmpd="sng" algn="ctr">
                                  <a:solidFill>
                                    <a:srgbClr val="F79646">
                                      <a:lumMod val="50000"/>
                                    </a:srgbClr>
                                  </a:solidFill>
                                  <a:prstDash val="solid"/>
                                  <a:tailEnd type="arrow"/>
                                </a:ln>
                                <a:effectLst/>
                              </p:spPr>
                            </p:cxnSp>
                            <p:cxnSp>
                              <p:nvCxnSpPr>
                                <p:cNvPr id="47" name="Straight Arrow Connector 46"/>
                                <p:cNvCxnSpPr>
                                  <a:stCxn id="13" idx="2"/>
                                  <a:endCxn id="14" idx="0"/>
                                </p:cNvCxnSpPr>
                                <p:nvPr/>
                              </p:nvCxnSpPr>
                              <p:spPr>
                                <a:xfrm>
                                  <a:off x="1220075" y="3958041"/>
                                  <a:ext cx="0" cy="264147"/>
                                </a:xfrm>
                                <a:prstGeom prst="straightConnector1">
                                  <a:avLst/>
                                </a:prstGeom>
                                <a:noFill/>
                                <a:ln w="9525" cap="flat" cmpd="sng" algn="ctr">
                                  <a:solidFill>
                                    <a:srgbClr val="F79646">
                                      <a:lumMod val="50000"/>
                                    </a:srgbClr>
                                  </a:solidFill>
                                  <a:prstDash val="solid"/>
                                  <a:tailEnd type="arrow"/>
                                </a:ln>
                                <a:effectLst/>
                              </p:spPr>
                            </p:cxnSp>
                            <p:grpSp>
                              <p:nvGrpSpPr>
                                <p:cNvPr id="48" name="Group 47"/>
                                <p:cNvGrpSpPr/>
                                <p:nvPr/>
                              </p:nvGrpSpPr>
                              <p:grpSpPr>
                                <a:xfrm>
                                  <a:off x="289325" y="1517113"/>
                                  <a:ext cx="3734551" cy="3627589"/>
                                  <a:chOff x="289325" y="1517113"/>
                                  <a:chExt cx="3734551" cy="3627589"/>
                                </a:xfrm>
                              </p:grpSpPr>
                              <p:cxnSp>
                                <p:nvCxnSpPr>
                                  <p:cNvPr id="49" name="Straight Arrow Connector 48"/>
                                  <p:cNvCxnSpPr>
                                    <a:stCxn id="27" idx="2"/>
                                    <a:endCxn id="31" idx="0"/>
                                  </p:cNvCxnSpPr>
                                  <p:nvPr/>
                                </p:nvCxnSpPr>
                                <p:spPr>
                                  <a:xfrm>
                                    <a:off x="3048052" y="1517113"/>
                                    <a:ext cx="2605" cy="216525"/>
                                  </a:xfrm>
                                  <a:prstGeom prst="straightConnector1">
                                    <a:avLst/>
                                  </a:prstGeom>
                                  <a:noFill/>
                                  <a:ln w="9525" cap="flat" cmpd="sng" algn="ctr">
                                    <a:solidFill>
                                      <a:srgbClr val="F79646">
                                        <a:lumMod val="50000"/>
                                      </a:srgbClr>
                                    </a:solidFill>
                                    <a:prstDash val="solid"/>
                                    <a:tailEnd type="arrow"/>
                                  </a:ln>
                                  <a:effectLst/>
                                </p:spPr>
                              </p:cxnSp>
                              <p:sp>
                                <p:nvSpPr>
                                  <p:cNvPr id="50" name="Rectangle 49"/>
                                  <p:cNvSpPr/>
                                  <p:nvPr/>
                                </p:nvSpPr>
                                <p:spPr>
                                  <a:xfrm>
                                    <a:off x="289325" y="4749359"/>
                                    <a:ext cx="1861497" cy="395343"/>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Contact with supplier to purchase the order</a:t>
                                    </a:r>
                                    <a:endParaRPr lang="en-GB" sz="1200">
                                      <a:effectLst/>
                                      <a:latin typeface="Calibri"/>
                                      <a:ea typeface="Calibri"/>
                                      <a:cs typeface="+mj-cs"/>
                                    </a:endParaRPr>
                                  </a:p>
                                </p:txBody>
                              </p:sp>
                              <p:grpSp>
                                <p:nvGrpSpPr>
                                  <p:cNvPr id="51" name="Group 50"/>
                                  <p:cNvGrpSpPr/>
                                  <p:nvPr/>
                                </p:nvGrpSpPr>
                                <p:grpSpPr>
                                  <a:xfrm>
                                    <a:off x="2108776" y="2856198"/>
                                    <a:ext cx="1915100" cy="1364859"/>
                                    <a:chOff x="2108776" y="455898"/>
                                    <a:chExt cx="1915100" cy="1364859"/>
                                  </a:xfrm>
                                </p:grpSpPr>
                                <p:sp>
                                  <p:nvSpPr>
                                    <p:cNvPr id="52" name="Diamond 51"/>
                                    <p:cNvSpPr/>
                                    <p:nvPr/>
                                  </p:nvSpPr>
                                  <p:spPr>
                                    <a:xfrm>
                                      <a:off x="2405838" y="932745"/>
                                      <a:ext cx="1306296" cy="888012"/>
                                    </a:xfrm>
                                    <a:prstGeom prst="diamond">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r" rtl="1">
                                        <a:lnSpc>
                                          <a:spcPct val="115000"/>
                                        </a:lnSpc>
                                        <a:spcAft>
                                          <a:spcPts val="1000"/>
                                        </a:spcAft>
                                      </a:pPr>
                                      <a:r>
                                        <a:rPr lang="en-US" sz="1200">
                                          <a:effectLst/>
                                          <a:latin typeface="Times New Roman"/>
                                          <a:ea typeface="Calibri"/>
                                          <a:cs typeface="+mj-cs"/>
                                        </a:rPr>
                                        <a:t>Cost &gt; 1000 NIS</a:t>
                                      </a:r>
                                      <a:endParaRPr lang="en-GB" sz="1200">
                                        <a:effectLst/>
                                        <a:latin typeface="Calibri"/>
                                        <a:ea typeface="Calibri"/>
                                        <a:cs typeface="+mj-cs"/>
                                      </a:endParaRPr>
                                    </a:p>
                                  </p:txBody>
                                </p:sp>
                                <p:sp>
                                  <p:nvSpPr>
                                    <p:cNvPr id="53" name="Rectangle 52"/>
                                    <p:cNvSpPr/>
                                    <p:nvPr/>
                                  </p:nvSpPr>
                                  <p:spPr>
                                    <a:xfrm>
                                      <a:off x="2108776" y="455898"/>
                                      <a:ext cx="1915100" cy="291495"/>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Estimate order cost</a:t>
                                      </a:r>
                                      <a:endParaRPr lang="en-GB" sz="1200">
                                        <a:effectLst/>
                                        <a:latin typeface="Calibri"/>
                                        <a:ea typeface="Calibri"/>
                                        <a:cs typeface="+mj-cs"/>
                                      </a:endParaRPr>
                                    </a:p>
                                  </p:txBody>
                                </p:sp>
                              </p:grpSp>
                            </p:grpSp>
                          </p:grpSp>
                        </p:grpSp>
                        <p:cxnSp>
                          <p:nvCxnSpPr>
                            <p:cNvPr id="37" name="Straight Arrow Connector 36"/>
                            <p:cNvCxnSpPr>
                              <a:stCxn id="14" idx="2"/>
                              <a:endCxn id="50" idx="0"/>
                            </p:cNvCxnSpPr>
                            <p:nvPr/>
                          </p:nvCxnSpPr>
                          <p:spPr>
                            <a:xfrm flipH="1">
                              <a:off x="1874724" y="4356934"/>
                              <a:ext cx="1" cy="208569"/>
                            </a:xfrm>
                            <a:prstGeom prst="straightConnector1">
                              <a:avLst/>
                            </a:prstGeom>
                            <a:noFill/>
                            <a:ln w="9525" cap="flat" cmpd="sng" algn="ctr">
                              <a:solidFill>
                                <a:srgbClr val="F79646">
                                  <a:lumMod val="50000"/>
                                </a:srgbClr>
                              </a:solidFill>
                              <a:prstDash val="solid"/>
                              <a:tailEnd type="arrow"/>
                            </a:ln>
                            <a:effectLst/>
                          </p:spPr>
                        </p:cxnSp>
                        <p:cxnSp>
                          <p:nvCxnSpPr>
                            <p:cNvPr id="38" name="Straight Arrow Connector 37"/>
                            <p:cNvCxnSpPr/>
                            <p:nvPr/>
                          </p:nvCxnSpPr>
                          <p:spPr>
                            <a:xfrm flipH="1">
                              <a:off x="2025154" y="3975567"/>
                              <a:ext cx="1176191" cy="0"/>
                            </a:xfrm>
                            <a:prstGeom prst="straightConnector1">
                              <a:avLst/>
                            </a:prstGeom>
                            <a:noFill/>
                            <a:ln w="9525" cap="flat" cmpd="sng" algn="ctr">
                              <a:solidFill>
                                <a:srgbClr val="F79646">
                                  <a:lumMod val="50000"/>
                                </a:srgbClr>
                              </a:solidFill>
                              <a:prstDash val="solid"/>
                              <a:tailEnd type="arrow"/>
                            </a:ln>
                            <a:effectLst/>
                          </p:spPr>
                        </p:cxnSp>
                      </p:grpSp>
                      <p:cxnSp>
                        <p:nvCxnSpPr>
                          <p:cNvPr id="35" name="Straight Connector 34"/>
                          <p:cNvCxnSpPr/>
                          <p:nvPr/>
                        </p:nvCxnSpPr>
                        <p:spPr>
                          <a:xfrm flipH="1" flipV="1">
                            <a:off x="3200617" y="3975001"/>
                            <a:ext cx="546" cy="1687037"/>
                          </a:xfrm>
                          <a:prstGeom prst="line">
                            <a:avLst/>
                          </a:prstGeom>
                          <a:noFill/>
                          <a:ln w="9525" cap="flat" cmpd="sng" algn="ctr">
                            <a:solidFill>
                              <a:srgbClr val="F79646">
                                <a:lumMod val="50000"/>
                              </a:srgbClr>
                            </a:solidFill>
                            <a:prstDash val="solid"/>
                          </a:ln>
                          <a:effectLst/>
                        </p:spPr>
                      </p:cxnSp>
                    </p:grpSp>
                    <p:cxnSp>
                      <p:nvCxnSpPr>
                        <p:cNvPr id="33" name="Straight Arrow Connector 32"/>
                        <p:cNvCxnSpPr>
                          <a:stCxn id="50" idx="2"/>
                          <a:endCxn id="25" idx="0"/>
                        </p:cNvCxnSpPr>
                        <p:nvPr/>
                      </p:nvCxnSpPr>
                      <p:spPr>
                        <a:xfrm flipH="1">
                          <a:off x="1872736" y="4914977"/>
                          <a:ext cx="1988" cy="228176"/>
                        </a:xfrm>
                        <a:prstGeom prst="straightConnector1">
                          <a:avLst/>
                        </a:prstGeom>
                        <a:noFill/>
                        <a:ln w="9525" cap="flat" cmpd="sng" algn="ctr">
                          <a:solidFill>
                            <a:srgbClr val="F79646">
                              <a:lumMod val="50000"/>
                            </a:srgbClr>
                          </a:solidFill>
                          <a:prstDash val="solid"/>
                          <a:tailEnd type="arrow"/>
                        </a:ln>
                        <a:effectLst/>
                      </p:spPr>
                    </p:cxnSp>
                  </p:grpSp>
                  <p:sp>
                    <p:nvSpPr>
                      <p:cNvPr id="27" name="Rounded Rectangle 26"/>
                      <p:cNvSpPr/>
                      <p:nvPr/>
                    </p:nvSpPr>
                    <p:spPr>
                      <a:xfrm>
                        <a:off x="2603931" y="561975"/>
                        <a:ext cx="1837653" cy="307975"/>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endParaRPr lang="en-US" sz="1200" dirty="0" smtClean="0">
                          <a:effectLst/>
                          <a:latin typeface="Times New Roman"/>
                          <a:ea typeface="Calibri"/>
                          <a:cs typeface="+mj-cs"/>
                        </a:endParaRPr>
                      </a:p>
                      <a:p>
                        <a:pPr algn="ctr" rtl="1">
                          <a:lnSpc>
                            <a:spcPct val="115000"/>
                          </a:lnSpc>
                          <a:spcAft>
                            <a:spcPts val="1000"/>
                          </a:spcAft>
                        </a:pPr>
                        <a:r>
                          <a:rPr lang="en-US" sz="1200" dirty="0" smtClean="0">
                            <a:effectLst/>
                            <a:latin typeface="Times New Roman"/>
                            <a:ea typeface="Calibri"/>
                            <a:cs typeface="+mj-cs"/>
                          </a:rPr>
                          <a:t>Warehouse </a:t>
                        </a:r>
                        <a:r>
                          <a:rPr lang="en-US" sz="1200" dirty="0">
                            <a:effectLst/>
                            <a:latin typeface="Times New Roman"/>
                            <a:ea typeface="Calibri"/>
                            <a:cs typeface="+mj-cs"/>
                          </a:rPr>
                          <a:t>department </a:t>
                        </a:r>
                        <a:endParaRPr lang="en-GB" sz="1200" dirty="0">
                          <a:effectLst/>
                          <a:latin typeface="Calibri"/>
                          <a:ea typeface="Calibri"/>
                          <a:cs typeface="+mj-cs"/>
                        </a:endParaRPr>
                      </a:p>
                      <a:p>
                        <a:pPr algn="ctr" rtl="1">
                          <a:lnSpc>
                            <a:spcPct val="115000"/>
                          </a:lnSpc>
                          <a:spcAft>
                            <a:spcPts val="1000"/>
                          </a:spcAft>
                        </a:pPr>
                        <a:r>
                          <a:rPr lang="ar-SA" sz="1200" dirty="0">
                            <a:effectLst/>
                            <a:latin typeface="Calibri"/>
                            <a:ea typeface="Calibri"/>
                            <a:cs typeface="+mj-cs"/>
                          </a:rPr>
                          <a:t> </a:t>
                        </a:r>
                        <a:endParaRPr lang="en-GB" sz="1200" dirty="0">
                          <a:effectLst/>
                          <a:latin typeface="Calibri"/>
                          <a:ea typeface="Calibri"/>
                          <a:cs typeface="+mj-cs"/>
                        </a:endParaRPr>
                      </a:p>
                    </p:txBody>
                  </p:sp>
                  <p:sp>
                    <p:nvSpPr>
                      <p:cNvPr id="28" name="Rounded Rectangle 27"/>
                      <p:cNvSpPr/>
                      <p:nvPr/>
                    </p:nvSpPr>
                    <p:spPr>
                      <a:xfrm>
                        <a:off x="2610166" y="1573549"/>
                        <a:ext cx="1837653" cy="268777"/>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Purchasing department</a:t>
                        </a:r>
                        <a:endParaRPr lang="en-GB" sz="1200">
                          <a:effectLst/>
                          <a:latin typeface="Calibri"/>
                          <a:ea typeface="Calibri"/>
                          <a:cs typeface="+mj-cs"/>
                        </a:endParaRPr>
                      </a:p>
                    </p:txBody>
                  </p:sp>
                  <p:sp>
                    <p:nvSpPr>
                      <p:cNvPr id="29" name="Rounded Rectangle 28"/>
                      <p:cNvSpPr/>
                      <p:nvPr/>
                    </p:nvSpPr>
                    <p:spPr>
                      <a:xfrm>
                        <a:off x="4306019" y="4158611"/>
                        <a:ext cx="2055170" cy="298564"/>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General management</a:t>
                        </a:r>
                        <a:endParaRPr lang="en-GB" sz="1200">
                          <a:effectLst/>
                          <a:latin typeface="Calibri"/>
                          <a:ea typeface="Calibri"/>
                          <a:cs typeface="+mj-cs"/>
                        </a:endParaRPr>
                      </a:p>
                    </p:txBody>
                  </p:sp>
                  <p:cxnSp>
                    <p:nvCxnSpPr>
                      <p:cNvPr id="30" name="Straight Arrow Connector 29"/>
                      <p:cNvCxnSpPr>
                        <a:stCxn id="16" idx="2"/>
                        <a:endCxn id="18" idx="0"/>
                      </p:cNvCxnSpPr>
                      <p:nvPr/>
                    </p:nvCxnSpPr>
                    <p:spPr>
                      <a:xfrm>
                        <a:off x="5337915" y="3027524"/>
                        <a:ext cx="7949" cy="190392"/>
                      </a:xfrm>
                      <a:prstGeom prst="straightConnector1">
                        <a:avLst/>
                      </a:prstGeom>
                      <a:noFill/>
                      <a:ln w="9525" cap="flat" cmpd="sng" algn="ctr">
                        <a:solidFill>
                          <a:srgbClr val="F79646">
                            <a:lumMod val="50000"/>
                          </a:srgbClr>
                        </a:solidFill>
                        <a:prstDash val="solid"/>
                        <a:tailEnd type="arrow"/>
                      </a:ln>
                      <a:effectLst/>
                    </p:spPr>
                  </p:cxnSp>
                  <p:sp>
                    <p:nvSpPr>
                      <p:cNvPr id="31" name="Horizontal Scroll 30"/>
                      <p:cNvSpPr/>
                      <p:nvPr/>
                    </p:nvSpPr>
                    <p:spPr>
                      <a:xfrm>
                        <a:off x="2599289" y="1007982"/>
                        <a:ext cx="1851820" cy="426858"/>
                      </a:xfrm>
                      <a:prstGeom prst="horizontalScroll">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endParaRPr lang="en-US" sz="1200" dirty="0" smtClean="0">
                          <a:effectLst/>
                          <a:latin typeface="Times New Roman"/>
                          <a:ea typeface="Calibri"/>
                          <a:cs typeface="+mj-cs"/>
                        </a:endParaRPr>
                      </a:p>
                      <a:p>
                        <a:pPr algn="ctr" rtl="1">
                          <a:lnSpc>
                            <a:spcPct val="115000"/>
                          </a:lnSpc>
                          <a:spcAft>
                            <a:spcPts val="1000"/>
                          </a:spcAft>
                        </a:pPr>
                        <a:r>
                          <a:rPr lang="en-US" sz="1200" dirty="0" smtClean="0">
                            <a:effectLst/>
                            <a:latin typeface="Times New Roman"/>
                            <a:ea typeface="Calibri"/>
                            <a:cs typeface="+mj-cs"/>
                          </a:rPr>
                          <a:t>Purchase </a:t>
                        </a:r>
                        <a:r>
                          <a:rPr lang="en-US" sz="1200" dirty="0">
                            <a:effectLst/>
                            <a:latin typeface="Times New Roman"/>
                            <a:ea typeface="Calibri"/>
                            <a:cs typeface="+mj-cs"/>
                          </a:rPr>
                          <a:t>request form</a:t>
                        </a:r>
                        <a:endParaRPr lang="en-GB" sz="1200" dirty="0">
                          <a:effectLst/>
                          <a:latin typeface="Calibri"/>
                          <a:ea typeface="Calibri"/>
                          <a:cs typeface="+mj-cs"/>
                        </a:endParaRPr>
                      </a:p>
                      <a:p>
                        <a:pPr algn="ctr" rtl="1">
                          <a:lnSpc>
                            <a:spcPct val="115000"/>
                          </a:lnSpc>
                          <a:spcAft>
                            <a:spcPts val="1000"/>
                          </a:spcAft>
                        </a:pPr>
                        <a:r>
                          <a:rPr lang="en-US" sz="1200" dirty="0">
                            <a:effectLst/>
                            <a:latin typeface="Calibri"/>
                            <a:ea typeface="Calibri"/>
                            <a:cs typeface="+mj-cs"/>
                          </a:rPr>
                          <a:t> </a:t>
                        </a:r>
                        <a:endParaRPr lang="en-GB" sz="1200" dirty="0">
                          <a:effectLst/>
                          <a:latin typeface="Calibri"/>
                          <a:ea typeface="Calibri"/>
                          <a:cs typeface="+mj-cs"/>
                        </a:endParaRPr>
                      </a:p>
                    </p:txBody>
                  </p:sp>
                </p:grpSp>
                <p:sp>
                  <p:nvSpPr>
                    <p:cNvPr id="25" name="Horizontal Scroll 24"/>
                    <p:cNvSpPr/>
                    <p:nvPr/>
                  </p:nvSpPr>
                  <p:spPr>
                    <a:xfrm>
                      <a:off x="1165034" y="4242405"/>
                      <a:ext cx="1764752" cy="497489"/>
                    </a:xfrm>
                    <a:prstGeom prst="horizontalScroll">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Inform Letter about implement purchasing   process</a:t>
                      </a:r>
                      <a:endParaRPr lang="en-GB" sz="1200">
                        <a:effectLst/>
                        <a:latin typeface="Calibri"/>
                        <a:ea typeface="Calibri"/>
                        <a:cs typeface="+mj-cs"/>
                      </a:endParaRPr>
                    </a:p>
                  </p:txBody>
                </p:sp>
              </p:grpSp>
            </p:grpSp>
            <p:sp>
              <p:nvSpPr>
                <p:cNvPr id="20" name="Text Box 1019"/>
                <p:cNvSpPr txBox="1"/>
                <p:nvPr/>
              </p:nvSpPr>
              <p:spPr>
                <a:xfrm>
                  <a:off x="4213761" y="2482228"/>
                  <a:ext cx="473210" cy="214827"/>
                </a:xfrm>
                <a:prstGeom prst="rect">
                  <a:avLst/>
                </a:prstGeom>
                <a:solidFill>
                  <a:sysClr val="window" lastClr="FFFFFF"/>
                </a:solidFill>
                <a:ln w="6350">
                  <a:solidFill>
                    <a:schemeClr val="bg1"/>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Yes</a:t>
                  </a:r>
                  <a:endParaRPr lang="en-GB" sz="1200">
                    <a:effectLst/>
                    <a:latin typeface="Calibri"/>
                    <a:ea typeface="Calibri"/>
                    <a:cs typeface="+mj-cs"/>
                  </a:endParaRPr>
                </a:p>
              </p:txBody>
            </p:sp>
            <p:sp>
              <p:nvSpPr>
                <p:cNvPr id="21" name="Text Box 1020"/>
                <p:cNvSpPr txBox="1"/>
                <p:nvPr/>
              </p:nvSpPr>
              <p:spPr>
                <a:xfrm>
                  <a:off x="2875389" y="2509679"/>
                  <a:ext cx="385445" cy="204471"/>
                </a:xfrm>
                <a:prstGeom prst="rect">
                  <a:avLst/>
                </a:prstGeom>
                <a:solidFill>
                  <a:sysClr val="window" lastClr="FFFFFF"/>
                </a:solidFill>
                <a:ln w="6350">
                  <a:solidFill>
                    <a:schemeClr val="bg1"/>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No</a:t>
                  </a:r>
                  <a:endParaRPr lang="en-GB" sz="1200">
                    <a:effectLst/>
                    <a:latin typeface="Calibri"/>
                    <a:ea typeface="Calibri"/>
                    <a:cs typeface="+mj-cs"/>
                  </a:endParaRPr>
                </a:p>
              </p:txBody>
            </p:sp>
          </p:grpSp>
          <p:sp>
            <p:nvSpPr>
              <p:cNvPr id="16" name="Rounded Rectangle 15"/>
              <p:cNvSpPr/>
              <p:nvPr/>
            </p:nvSpPr>
            <p:spPr>
              <a:xfrm>
                <a:off x="4421746" y="2120002"/>
                <a:ext cx="2059937" cy="306714"/>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Purchasing department</a:t>
                </a:r>
                <a:endParaRPr lang="en-GB" sz="1200">
                  <a:effectLst/>
                  <a:latin typeface="Calibri"/>
                  <a:ea typeface="Calibri"/>
                  <a:cs typeface="+mj-cs"/>
                </a:endParaRPr>
              </a:p>
            </p:txBody>
          </p:sp>
          <p:sp>
            <p:nvSpPr>
              <p:cNvPr id="17" name="Horizontal Scroll 16"/>
              <p:cNvSpPr/>
              <p:nvPr/>
            </p:nvSpPr>
            <p:spPr>
              <a:xfrm>
                <a:off x="4443012" y="3062832"/>
                <a:ext cx="2030242" cy="333517"/>
              </a:xfrm>
              <a:prstGeom prst="horizontalScroll">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endParaRPr lang="en-US" sz="1200" dirty="0" smtClean="0">
                  <a:effectLst/>
                  <a:latin typeface="Times New Roman"/>
                  <a:ea typeface="Calibri"/>
                  <a:cs typeface="+mj-cs"/>
                </a:endParaRPr>
              </a:p>
              <a:p>
                <a:pPr algn="ctr" rtl="1">
                  <a:lnSpc>
                    <a:spcPct val="115000"/>
                  </a:lnSpc>
                  <a:spcAft>
                    <a:spcPts val="1000"/>
                  </a:spcAft>
                </a:pPr>
                <a:endParaRPr lang="en-US" sz="1200" dirty="0">
                  <a:latin typeface="Times New Roman"/>
                  <a:ea typeface="Calibri"/>
                  <a:cs typeface="+mj-cs"/>
                </a:endParaRPr>
              </a:p>
              <a:p>
                <a:pPr algn="ctr" rtl="1">
                  <a:lnSpc>
                    <a:spcPct val="115000"/>
                  </a:lnSpc>
                  <a:spcAft>
                    <a:spcPts val="1000"/>
                  </a:spcAft>
                </a:pPr>
                <a:r>
                  <a:rPr lang="en-US" sz="1200" dirty="0" smtClean="0">
                    <a:effectLst/>
                    <a:latin typeface="Times New Roman"/>
                    <a:ea typeface="Calibri"/>
                    <a:cs typeface="+mj-cs"/>
                  </a:rPr>
                  <a:t>Request </a:t>
                </a:r>
                <a:r>
                  <a:rPr lang="en-US" sz="1200" dirty="0">
                    <a:effectLst/>
                    <a:latin typeface="Times New Roman"/>
                    <a:ea typeface="Calibri"/>
                    <a:cs typeface="+mj-cs"/>
                  </a:rPr>
                  <a:t>of proposal form</a:t>
                </a:r>
                <a:endParaRPr lang="en-GB" sz="1200" dirty="0">
                  <a:effectLst/>
                  <a:latin typeface="Calibri"/>
                  <a:ea typeface="Calibri"/>
                  <a:cs typeface="+mj-cs"/>
                </a:endParaRPr>
              </a:p>
              <a:p>
                <a:pPr algn="ctr" rtl="1">
                  <a:lnSpc>
                    <a:spcPct val="115000"/>
                  </a:lnSpc>
                  <a:spcAft>
                    <a:spcPts val="1000"/>
                  </a:spcAft>
                </a:pPr>
                <a:r>
                  <a:rPr lang="en-US" sz="1200" dirty="0">
                    <a:effectLst/>
                    <a:latin typeface="Times New Roman"/>
                    <a:ea typeface="Calibri"/>
                    <a:cs typeface="+mj-cs"/>
                  </a:rPr>
                  <a:t> </a:t>
                </a:r>
                <a:endParaRPr lang="en-GB" sz="1200" dirty="0">
                  <a:effectLst/>
                  <a:latin typeface="Calibri"/>
                  <a:ea typeface="Calibri"/>
                  <a:cs typeface="+mj-cs"/>
                </a:endParaRPr>
              </a:p>
              <a:p>
                <a:pPr algn="ctr" rtl="1">
                  <a:lnSpc>
                    <a:spcPct val="115000"/>
                  </a:lnSpc>
                  <a:spcAft>
                    <a:spcPts val="1000"/>
                  </a:spcAft>
                </a:pPr>
                <a:r>
                  <a:rPr lang="en-US" sz="1200" dirty="0">
                    <a:effectLst/>
                    <a:latin typeface="Calibri"/>
                    <a:ea typeface="Calibri"/>
                    <a:cs typeface="+mj-cs"/>
                  </a:rPr>
                  <a:t> </a:t>
                </a:r>
                <a:endParaRPr lang="en-GB" sz="1200" dirty="0">
                  <a:effectLst/>
                  <a:latin typeface="Calibri"/>
                  <a:ea typeface="Calibri"/>
                  <a:cs typeface="+mj-cs"/>
                </a:endParaRPr>
              </a:p>
            </p:txBody>
          </p:sp>
          <p:sp>
            <p:nvSpPr>
              <p:cNvPr id="18" name="Rectangle 17"/>
              <p:cNvSpPr/>
              <p:nvPr/>
            </p:nvSpPr>
            <p:spPr>
              <a:xfrm>
                <a:off x="4421746" y="2614109"/>
                <a:ext cx="2075478" cy="282358"/>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Request of proposal form </a:t>
                </a:r>
                <a:endParaRPr lang="en-GB" sz="1200">
                  <a:effectLst/>
                  <a:latin typeface="Calibri"/>
                  <a:ea typeface="Calibri"/>
                  <a:cs typeface="+mj-cs"/>
                </a:endParaRPr>
              </a:p>
            </p:txBody>
          </p:sp>
        </p:grpSp>
        <p:cxnSp>
          <p:nvCxnSpPr>
            <p:cNvPr id="11" name="Straight Arrow Connector 10"/>
            <p:cNvCxnSpPr>
              <a:stCxn id="29" idx="2"/>
            </p:cNvCxnSpPr>
            <p:nvPr/>
          </p:nvCxnSpPr>
          <p:spPr>
            <a:xfrm>
              <a:off x="5447503" y="3833849"/>
              <a:ext cx="10277" cy="360106"/>
            </a:xfrm>
            <a:prstGeom prst="straightConnector1">
              <a:avLst/>
            </a:prstGeom>
            <a:noFill/>
            <a:ln w="9525" cap="flat" cmpd="sng" algn="ctr">
              <a:solidFill>
                <a:srgbClr val="F79646">
                  <a:lumMod val="50000"/>
                </a:srgbClr>
              </a:solidFill>
              <a:prstDash val="solid"/>
              <a:tailEnd type="arrow"/>
            </a:ln>
            <a:effectLst/>
          </p:spPr>
        </p:cxnSp>
        <p:grpSp>
          <p:nvGrpSpPr>
            <p:cNvPr id="12" name="Group 11"/>
            <p:cNvGrpSpPr/>
            <p:nvPr/>
          </p:nvGrpSpPr>
          <p:grpSpPr>
            <a:xfrm>
              <a:off x="1150976" y="2120010"/>
              <a:ext cx="1704719" cy="789876"/>
              <a:chOff x="21423" y="-74550"/>
              <a:chExt cx="1704719" cy="789876"/>
            </a:xfrm>
          </p:grpSpPr>
          <p:sp>
            <p:nvSpPr>
              <p:cNvPr id="13" name="Rounded Rectangle 12"/>
              <p:cNvSpPr/>
              <p:nvPr/>
            </p:nvSpPr>
            <p:spPr>
              <a:xfrm>
                <a:off x="21423" y="-74550"/>
                <a:ext cx="1704719" cy="306705"/>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mj-cs"/>
                  </a:rPr>
                  <a:t>Purchasing department</a:t>
                </a:r>
                <a:endParaRPr lang="en-GB" sz="1200">
                  <a:effectLst/>
                  <a:latin typeface="Calibri"/>
                  <a:ea typeface="Calibri"/>
                  <a:cs typeface="+mj-cs"/>
                </a:endParaRPr>
              </a:p>
            </p:txBody>
          </p:sp>
          <p:sp>
            <p:nvSpPr>
              <p:cNvPr id="14" name="Rectangle 13"/>
              <p:cNvSpPr/>
              <p:nvPr/>
            </p:nvSpPr>
            <p:spPr>
              <a:xfrm>
                <a:off x="21423" y="461961"/>
                <a:ext cx="1704719" cy="253365"/>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endParaRPr lang="en-US" sz="1200" dirty="0" smtClean="0">
                  <a:effectLst/>
                  <a:latin typeface="Times New Roman"/>
                  <a:ea typeface="Calibri"/>
                  <a:cs typeface="+mj-cs"/>
                </a:endParaRPr>
              </a:p>
              <a:p>
                <a:pPr algn="ctr" rtl="1">
                  <a:lnSpc>
                    <a:spcPct val="115000"/>
                  </a:lnSpc>
                  <a:spcAft>
                    <a:spcPts val="1000"/>
                  </a:spcAft>
                </a:pPr>
                <a:r>
                  <a:rPr lang="en-US" sz="1200" dirty="0" smtClean="0">
                    <a:effectLst/>
                    <a:latin typeface="Times New Roman"/>
                    <a:ea typeface="Calibri"/>
                    <a:cs typeface="+mj-cs"/>
                  </a:rPr>
                  <a:t>Prepare </a:t>
                </a:r>
                <a:r>
                  <a:rPr lang="en-US" sz="1200" dirty="0">
                    <a:effectLst/>
                    <a:latin typeface="Times New Roman"/>
                    <a:ea typeface="Calibri"/>
                    <a:cs typeface="+mj-cs"/>
                  </a:rPr>
                  <a:t>purchase order</a:t>
                </a:r>
                <a:endParaRPr lang="en-GB" sz="1200" dirty="0">
                  <a:effectLst/>
                  <a:latin typeface="Calibri"/>
                  <a:ea typeface="Calibri"/>
                  <a:cs typeface="+mj-cs"/>
                </a:endParaRPr>
              </a:p>
              <a:p>
                <a:pPr algn="ctr" rtl="1">
                  <a:lnSpc>
                    <a:spcPct val="115000"/>
                  </a:lnSpc>
                  <a:spcAft>
                    <a:spcPts val="1000"/>
                  </a:spcAft>
                </a:pPr>
                <a:r>
                  <a:rPr lang="en-US" sz="1200" dirty="0">
                    <a:effectLst/>
                    <a:latin typeface="Times New Roman"/>
                    <a:ea typeface="Calibri"/>
                    <a:cs typeface="+mj-cs"/>
                  </a:rPr>
                  <a:t> </a:t>
                </a:r>
                <a:endParaRPr lang="en-GB" sz="1200" dirty="0">
                  <a:effectLst/>
                  <a:latin typeface="Calibri"/>
                  <a:ea typeface="Calibri"/>
                  <a:cs typeface="+mj-cs"/>
                </a:endParaRPr>
              </a:p>
            </p:txBody>
          </p:sp>
        </p:grpSp>
      </p:grpSp>
      <p:sp>
        <p:nvSpPr>
          <p:cNvPr id="55" name="Slide Number Placeholder 54"/>
          <p:cNvSpPr>
            <a:spLocks noGrp="1"/>
          </p:cNvSpPr>
          <p:nvPr>
            <p:ph type="sldNum" sz="quarter" idx="12"/>
          </p:nvPr>
        </p:nvSpPr>
        <p:spPr/>
        <p:txBody>
          <a:bodyPr/>
          <a:lstStyle/>
          <a:p>
            <a:fld id="{A8589204-FD42-4073-8C55-76BEF07C1D22}" type="slidenum">
              <a:rPr lang="en-GB" smtClean="0"/>
              <a:t>15</a:t>
            </a:fld>
            <a:endParaRPr lang="en-GB"/>
          </a:p>
        </p:txBody>
      </p:sp>
    </p:spTree>
    <p:extLst>
      <p:ext uri="{BB962C8B-B14F-4D97-AF65-F5344CB8AC3E}">
        <p14:creationId xmlns:p14="http://schemas.microsoft.com/office/powerpoint/2010/main" val="2009501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93755" y="3093754"/>
            <a:ext cx="6858001" cy="670489"/>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379755" y="3093753"/>
            <a:ext cx="6858001" cy="670489"/>
          </a:xfrm>
          <a:prstGeom prst="rect">
            <a:avLst/>
          </a:prstGeom>
        </p:spPr>
      </p:pic>
      <p:grpSp>
        <p:nvGrpSpPr>
          <p:cNvPr id="8" name="Group 7"/>
          <p:cNvGrpSpPr/>
          <p:nvPr/>
        </p:nvGrpSpPr>
        <p:grpSpPr>
          <a:xfrm>
            <a:off x="827584" y="144170"/>
            <a:ext cx="7416824" cy="6624738"/>
            <a:chOff x="0" y="3972923"/>
            <a:chExt cx="6532955" cy="4660438"/>
          </a:xfrm>
        </p:grpSpPr>
        <p:grpSp>
          <p:nvGrpSpPr>
            <p:cNvPr id="9" name="Group 8"/>
            <p:cNvGrpSpPr/>
            <p:nvPr/>
          </p:nvGrpSpPr>
          <p:grpSpPr>
            <a:xfrm>
              <a:off x="4421746" y="5238974"/>
              <a:ext cx="2111209" cy="1575558"/>
              <a:chOff x="64899" y="0"/>
              <a:chExt cx="2111209" cy="1575558"/>
            </a:xfrm>
          </p:grpSpPr>
          <p:sp>
            <p:nvSpPr>
              <p:cNvPr id="67" name="Rectangle 66"/>
              <p:cNvSpPr/>
              <p:nvPr/>
            </p:nvSpPr>
            <p:spPr>
              <a:xfrm>
                <a:off x="64899" y="0"/>
                <a:ext cx="2100451" cy="353060"/>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Send request of proposal form to the suppliers </a:t>
                </a:r>
                <a:endParaRPr lang="en-GB" sz="1200">
                  <a:effectLst/>
                  <a:latin typeface="Calibri"/>
                  <a:ea typeface="Calibri"/>
                  <a:cs typeface="Arial"/>
                </a:endParaRPr>
              </a:p>
            </p:txBody>
          </p:sp>
          <p:sp>
            <p:nvSpPr>
              <p:cNvPr id="68" name="Rectangle 67"/>
              <p:cNvSpPr/>
              <p:nvPr/>
            </p:nvSpPr>
            <p:spPr>
              <a:xfrm>
                <a:off x="64899" y="580913"/>
                <a:ext cx="2111209" cy="451973"/>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endParaRPr lang="en-US" sz="1200" dirty="0" smtClean="0">
                  <a:effectLst/>
                  <a:latin typeface="Times New Roman"/>
                  <a:ea typeface="Calibri"/>
                  <a:cs typeface="Arial"/>
                </a:endParaRPr>
              </a:p>
              <a:p>
                <a:pPr algn="ctr" rtl="1">
                  <a:lnSpc>
                    <a:spcPct val="115000"/>
                  </a:lnSpc>
                  <a:spcAft>
                    <a:spcPts val="1000"/>
                  </a:spcAft>
                </a:pPr>
                <a:r>
                  <a:rPr lang="en-US" sz="1200" dirty="0" smtClean="0">
                    <a:effectLst/>
                    <a:latin typeface="Times New Roman"/>
                    <a:ea typeface="Calibri"/>
                    <a:cs typeface="Arial"/>
                  </a:rPr>
                  <a:t>Prepare </a:t>
                </a:r>
                <a:r>
                  <a:rPr lang="en-US" sz="1200" dirty="0">
                    <a:effectLst/>
                    <a:latin typeface="Times New Roman"/>
                    <a:ea typeface="Calibri"/>
                    <a:cs typeface="Arial"/>
                  </a:rPr>
                  <a:t>summary of request of proposal form after prices arrival</a:t>
                </a:r>
                <a:endParaRPr lang="en-GB" sz="1200" dirty="0">
                  <a:effectLst/>
                  <a:latin typeface="Calibri"/>
                  <a:ea typeface="Calibri"/>
                  <a:cs typeface="Arial"/>
                </a:endParaRPr>
              </a:p>
              <a:p>
                <a:pPr algn="ctr" rtl="1">
                  <a:lnSpc>
                    <a:spcPct val="115000"/>
                  </a:lnSpc>
                  <a:spcAft>
                    <a:spcPts val="1000"/>
                  </a:spcAft>
                </a:pPr>
                <a:r>
                  <a:rPr lang="en-US" sz="1200" dirty="0">
                    <a:effectLst/>
                    <a:latin typeface="Times New Roman"/>
                    <a:ea typeface="Calibri"/>
                    <a:cs typeface="Arial"/>
                  </a:rPr>
                  <a:t> </a:t>
                </a:r>
                <a:endParaRPr lang="en-GB" sz="1200" dirty="0">
                  <a:effectLst/>
                  <a:latin typeface="Calibri"/>
                  <a:ea typeface="Calibri"/>
                  <a:cs typeface="Arial"/>
                </a:endParaRPr>
              </a:p>
            </p:txBody>
          </p:sp>
          <p:sp>
            <p:nvSpPr>
              <p:cNvPr id="69" name="Horizontal Scroll 68"/>
              <p:cNvSpPr/>
              <p:nvPr/>
            </p:nvSpPr>
            <p:spPr>
              <a:xfrm>
                <a:off x="75534" y="1163561"/>
                <a:ext cx="2083377" cy="411997"/>
              </a:xfrm>
              <a:prstGeom prst="horizontalScroll">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Summary of request of proposal</a:t>
                </a:r>
                <a:endParaRPr lang="en-GB" sz="1200">
                  <a:effectLst/>
                  <a:latin typeface="Calibri"/>
                  <a:ea typeface="Calibri"/>
                  <a:cs typeface="Arial"/>
                </a:endParaRPr>
              </a:p>
            </p:txBody>
          </p:sp>
        </p:grpSp>
        <p:grpSp>
          <p:nvGrpSpPr>
            <p:cNvPr id="10" name="Group 9"/>
            <p:cNvGrpSpPr/>
            <p:nvPr/>
          </p:nvGrpSpPr>
          <p:grpSpPr>
            <a:xfrm>
              <a:off x="0" y="3972923"/>
              <a:ext cx="6521983" cy="4660438"/>
              <a:chOff x="0" y="3972923"/>
              <a:chExt cx="6521983" cy="4660438"/>
            </a:xfrm>
          </p:grpSpPr>
          <p:grpSp>
            <p:nvGrpSpPr>
              <p:cNvPr id="11" name="Group 10"/>
              <p:cNvGrpSpPr/>
              <p:nvPr/>
            </p:nvGrpSpPr>
            <p:grpSpPr>
              <a:xfrm>
                <a:off x="0" y="3972923"/>
                <a:ext cx="6521983" cy="4297913"/>
                <a:chOff x="0" y="4598474"/>
                <a:chExt cx="6671944" cy="4366690"/>
              </a:xfrm>
            </p:grpSpPr>
            <p:grpSp>
              <p:nvGrpSpPr>
                <p:cNvPr id="20" name="Group 19"/>
                <p:cNvGrpSpPr/>
                <p:nvPr/>
              </p:nvGrpSpPr>
              <p:grpSpPr>
                <a:xfrm>
                  <a:off x="0" y="4598474"/>
                  <a:ext cx="6671944" cy="4366690"/>
                  <a:chOff x="0" y="4598474"/>
                  <a:chExt cx="6671944" cy="4366690"/>
                </a:xfrm>
              </p:grpSpPr>
              <p:cxnSp>
                <p:nvCxnSpPr>
                  <p:cNvPr id="25" name="Straight Arrow Connector 24"/>
                  <p:cNvCxnSpPr>
                    <a:endCxn id="32" idx="0"/>
                  </p:cNvCxnSpPr>
                  <p:nvPr/>
                </p:nvCxnSpPr>
                <p:spPr>
                  <a:xfrm>
                    <a:off x="2026172" y="4598474"/>
                    <a:ext cx="2" cy="341008"/>
                  </a:xfrm>
                  <a:prstGeom prst="straightConnector1">
                    <a:avLst/>
                  </a:prstGeom>
                  <a:noFill/>
                  <a:ln w="9525" cap="flat" cmpd="sng" algn="ctr">
                    <a:solidFill>
                      <a:srgbClr val="F79646">
                        <a:lumMod val="50000"/>
                      </a:srgbClr>
                    </a:solidFill>
                    <a:prstDash val="solid"/>
                    <a:tailEnd type="arrow"/>
                  </a:ln>
                  <a:effectLst/>
                </p:spPr>
              </p:cxnSp>
              <p:grpSp>
                <p:nvGrpSpPr>
                  <p:cNvPr id="26" name="Group 25"/>
                  <p:cNvGrpSpPr/>
                  <p:nvPr/>
                </p:nvGrpSpPr>
                <p:grpSpPr>
                  <a:xfrm>
                    <a:off x="0" y="4598474"/>
                    <a:ext cx="6671944" cy="4366690"/>
                    <a:chOff x="0" y="4598474"/>
                    <a:chExt cx="6671944" cy="4366690"/>
                  </a:xfrm>
                </p:grpSpPr>
                <p:grpSp>
                  <p:nvGrpSpPr>
                    <p:cNvPr id="27" name="Group 26"/>
                    <p:cNvGrpSpPr/>
                    <p:nvPr/>
                  </p:nvGrpSpPr>
                  <p:grpSpPr>
                    <a:xfrm>
                      <a:off x="0" y="4598474"/>
                      <a:ext cx="6654021" cy="4220641"/>
                      <a:chOff x="-162953" y="4598474"/>
                      <a:chExt cx="6654021" cy="4220641"/>
                    </a:xfrm>
                  </p:grpSpPr>
                  <p:grpSp>
                    <p:nvGrpSpPr>
                      <p:cNvPr id="36" name="Group 35"/>
                      <p:cNvGrpSpPr/>
                      <p:nvPr/>
                    </p:nvGrpSpPr>
                    <p:grpSpPr>
                      <a:xfrm>
                        <a:off x="-162953" y="4598474"/>
                        <a:ext cx="6639690" cy="4220641"/>
                        <a:chOff x="-239152" y="5170356"/>
                        <a:chExt cx="6639690" cy="4220932"/>
                      </a:xfrm>
                    </p:grpSpPr>
                    <p:grpSp>
                      <p:nvGrpSpPr>
                        <p:cNvPr id="39" name="Group 38"/>
                        <p:cNvGrpSpPr/>
                        <p:nvPr/>
                      </p:nvGrpSpPr>
                      <p:grpSpPr>
                        <a:xfrm>
                          <a:off x="850775" y="5170356"/>
                          <a:ext cx="5549763" cy="4220932"/>
                          <a:chOff x="915253" y="5437056"/>
                          <a:chExt cx="5549763" cy="4220932"/>
                        </a:xfrm>
                      </p:grpSpPr>
                      <p:cxnSp>
                        <p:nvCxnSpPr>
                          <p:cNvPr id="42" name="Straight Arrow Connector 41"/>
                          <p:cNvCxnSpPr>
                            <a:stCxn id="62" idx="2"/>
                            <a:endCxn id="14" idx="0"/>
                          </p:cNvCxnSpPr>
                          <p:nvPr/>
                        </p:nvCxnSpPr>
                        <p:spPr>
                          <a:xfrm flipH="1">
                            <a:off x="2054462" y="9139520"/>
                            <a:ext cx="9426" cy="204049"/>
                          </a:xfrm>
                          <a:prstGeom prst="straightConnector1">
                            <a:avLst/>
                          </a:prstGeom>
                          <a:noFill/>
                          <a:ln w="9525" cap="flat" cmpd="sng" algn="ctr">
                            <a:solidFill>
                              <a:srgbClr val="F79646">
                                <a:lumMod val="50000"/>
                              </a:srgbClr>
                            </a:solidFill>
                            <a:prstDash val="solid"/>
                            <a:tailEnd type="arrow"/>
                          </a:ln>
                          <a:effectLst/>
                        </p:spPr>
                      </p:cxnSp>
                      <p:grpSp>
                        <p:nvGrpSpPr>
                          <p:cNvPr id="43" name="Group 42"/>
                          <p:cNvGrpSpPr/>
                          <p:nvPr/>
                        </p:nvGrpSpPr>
                        <p:grpSpPr>
                          <a:xfrm>
                            <a:off x="915253" y="5437056"/>
                            <a:ext cx="5549763" cy="4220932"/>
                            <a:chOff x="915253" y="5437056"/>
                            <a:chExt cx="5549763" cy="4220932"/>
                          </a:xfrm>
                        </p:grpSpPr>
                        <p:grpSp>
                          <p:nvGrpSpPr>
                            <p:cNvPr id="44" name="Group 43"/>
                            <p:cNvGrpSpPr/>
                            <p:nvPr/>
                          </p:nvGrpSpPr>
                          <p:grpSpPr>
                            <a:xfrm>
                              <a:off x="915253" y="5437056"/>
                              <a:ext cx="5549763" cy="4220932"/>
                              <a:chOff x="915253" y="5437056"/>
                              <a:chExt cx="5549763" cy="4220932"/>
                            </a:xfrm>
                          </p:grpSpPr>
                          <p:grpSp>
                            <p:nvGrpSpPr>
                              <p:cNvPr id="47" name="Group 46"/>
                              <p:cNvGrpSpPr/>
                              <p:nvPr/>
                            </p:nvGrpSpPr>
                            <p:grpSpPr>
                              <a:xfrm>
                                <a:off x="915253" y="5437056"/>
                                <a:ext cx="5549763" cy="4220932"/>
                                <a:chOff x="915253" y="5437056"/>
                                <a:chExt cx="5549763" cy="4220932"/>
                              </a:xfrm>
                            </p:grpSpPr>
                            <p:grpSp>
                              <p:nvGrpSpPr>
                                <p:cNvPr id="50" name="Group 49"/>
                                <p:cNvGrpSpPr/>
                                <p:nvPr/>
                              </p:nvGrpSpPr>
                              <p:grpSpPr>
                                <a:xfrm>
                                  <a:off x="915253" y="5581728"/>
                                  <a:ext cx="5549763" cy="4076260"/>
                                  <a:chOff x="915253" y="5581728"/>
                                  <a:chExt cx="5549763" cy="4076260"/>
                                </a:xfrm>
                              </p:grpSpPr>
                              <p:grpSp>
                                <p:nvGrpSpPr>
                                  <p:cNvPr id="52" name="Group 51"/>
                                  <p:cNvGrpSpPr/>
                                  <p:nvPr/>
                                </p:nvGrpSpPr>
                                <p:grpSpPr>
                                  <a:xfrm>
                                    <a:off x="915253" y="5581728"/>
                                    <a:ext cx="5549763" cy="3761841"/>
                                    <a:chOff x="915253" y="5581728"/>
                                    <a:chExt cx="5549763" cy="3761841"/>
                                  </a:xfrm>
                                </p:grpSpPr>
                                <p:grpSp>
                                  <p:nvGrpSpPr>
                                    <p:cNvPr id="54" name="Group 53"/>
                                    <p:cNvGrpSpPr/>
                                    <p:nvPr/>
                                  </p:nvGrpSpPr>
                                  <p:grpSpPr>
                                    <a:xfrm>
                                      <a:off x="915253" y="5581728"/>
                                      <a:ext cx="5549763" cy="3761841"/>
                                      <a:chOff x="915253" y="5581728"/>
                                      <a:chExt cx="5549763" cy="3761841"/>
                                    </a:xfrm>
                                  </p:grpSpPr>
                                  <p:grpSp>
                                    <p:nvGrpSpPr>
                                      <p:cNvPr id="59" name="Group 58"/>
                                      <p:cNvGrpSpPr/>
                                      <p:nvPr/>
                                    </p:nvGrpSpPr>
                                    <p:grpSpPr>
                                      <a:xfrm>
                                        <a:off x="1487193" y="5581728"/>
                                        <a:ext cx="4555080" cy="2810379"/>
                                        <a:chOff x="806337" y="5898966"/>
                                        <a:chExt cx="4861737" cy="3179248"/>
                                      </a:xfrm>
                                    </p:grpSpPr>
                                    <p:cxnSp>
                                      <p:nvCxnSpPr>
                                        <p:cNvPr id="63" name="Straight Arrow Connector 62"/>
                                        <p:cNvCxnSpPr>
                                          <a:stCxn id="68" idx="2"/>
                                          <a:endCxn id="69" idx="0"/>
                                        </p:cNvCxnSpPr>
                                        <p:nvPr/>
                                      </p:nvCxnSpPr>
                                      <p:spPr>
                                        <a:xfrm flipH="1">
                                          <a:off x="5010003" y="8377782"/>
                                          <a:ext cx="3583" cy="209397"/>
                                        </a:xfrm>
                                        <a:prstGeom prst="straightConnector1">
                                          <a:avLst/>
                                        </a:prstGeom>
                                        <a:noFill/>
                                        <a:ln w="9525" cap="flat" cmpd="sng" algn="ctr">
                                          <a:solidFill>
                                            <a:srgbClr val="F79646">
                                              <a:lumMod val="50000"/>
                                            </a:srgbClr>
                                          </a:solidFill>
                                          <a:prstDash val="solid"/>
                                          <a:tailEnd type="arrow"/>
                                        </a:ln>
                                        <a:effectLst/>
                                      </p:spPr>
                                    </p:cxnSp>
                                    <p:grpSp>
                                      <p:nvGrpSpPr>
                                        <p:cNvPr id="64" name="Group 63"/>
                                        <p:cNvGrpSpPr/>
                                        <p:nvPr/>
                                      </p:nvGrpSpPr>
                                      <p:grpSpPr>
                                        <a:xfrm>
                                          <a:off x="806337" y="5898966"/>
                                          <a:ext cx="4861737" cy="3179248"/>
                                          <a:chOff x="368187" y="2593791"/>
                                          <a:chExt cx="4861737" cy="3179248"/>
                                        </a:xfrm>
                                      </p:grpSpPr>
                                      <p:sp>
                                        <p:nvSpPr>
                                          <p:cNvPr id="65" name="Diamond 64"/>
                                          <p:cNvSpPr/>
                                          <p:nvPr/>
                                        </p:nvSpPr>
                                        <p:spPr>
                                          <a:xfrm>
                                            <a:off x="368187" y="5152744"/>
                                            <a:ext cx="1185243" cy="620295"/>
                                          </a:xfrm>
                                          <a:prstGeom prst="diamond">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Match?</a:t>
                                            </a:r>
                                            <a:endParaRPr lang="en-GB" sz="1200">
                                              <a:effectLst/>
                                              <a:latin typeface="Calibri"/>
                                              <a:ea typeface="Calibri"/>
                                              <a:cs typeface="Arial"/>
                                            </a:endParaRPr>
                                          </a:p>
                                        </p:txBody>
                                      </p:sp>
                                      <p:sp>
                                        <p:nvSpPr>
                                          <p:cNvPr id="66" name="Diamond 65"/>
                                          <p:cNvSpPr/>
                                          <p:nvPr/>
                                        </p:nvSpPr>
                                        <p:spPr>
                                          <a:xfrm>
                                            <a:off x="3859698" y="2593791"/>
                                            <a:ext cx="1370226" cy="552594"/>
                                          </a:xfrm>
                                          <a:prstGeom prst="diamond">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Approved?</a:t>
                                            </a:r>
                                            <a:endParaRPr lang="en-GB" sz="1200">
                                              <a:effectLst/>
                                              <a:latin typeface="Calibri"/>
                                              <a:ea typeface="Calibri"/>
                                              <a:cs typeface="Arial"/>
                                            </a:endParaRPr>
                                          </a:p>
                                        </p:txBody>
                                      </p:sp>
                                    </p:grpSp>
                                  </p:grpSp>
                                  <p:sp>
                                    <p:nvSpPr>
                                      <p:cNvPr id="60" name="Rectangle 59"/>
                                      <p:cNvSpPr/>
                                      <p:nvPr/>
                                    </p:nvSpPr>
                                    <p:spPr>
                                      <a:xfrm>
                                        <a:off x="4370497" y="8973162"/>
                                        <a:ext cx="2094519" cy="370407"/>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dirty="0">
                                            <a:effectLst/>
                                            <a:latin typeface="Times New Roman"/>
                                            <a:ea typeface="Calibri"/>
                                            <a:cs typeface="Arial"/>
                                          </a:rPr>
                                          <a:t>Adopt on of the request of proposal</a:t>
                                        </a:r>
                                        <a:endParaRPr lang="en-GB" sz="1200" dirty="0">
                                          <a:effectLst/>
                                          <a:latin typeface="Calibri"/>
                                          <a:ea typeface="Calibri"/>
                                          <a:cs typeface="Arial"/>
                                        </a:endParaRPr>
                                      </a:p>
                                    </p:txBody>
                                  </p:sp>
                                  <p:sp>
                                    <p:nvSpPr>
                                      <p:cNvPr id="61" name="Rectangle 60"/>
                                      <p:cNvSpPr/>
                                      <p:nvPr/>
                                    </p:nvSpPr>
                                    <p:spPr>
                                      <a:xfrm>
                                        <a:off x="915253" y="7299029"/>
                                        <a:ext cx="1903599" cy="349267"/>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Inspect the order and its matching to the requirements</a:t>
                                        </a:r>
                                        <a:endParaRPr lang="en-GB" sz="1200">
                                          <a:effectLst/>
                                          <a:latin typeface="Calibri"/>
                                          <a:ea typeface="Calibri"/>
                                          <a:cs typeface="Arial"/>
                                        </a:endParaRPr>
                                      </a:p>
                                    </p:txBody>
                                  </p:sp>
                                  <p:sp>
                                    <p:nvSpPr>
                                      <p:cNvPr id="62" name="Rectangle 61"/>
                                      <p:cNvSpPr/>
                                      <p:nvPr/>
                                    </p:nvSpPr>
                                    <p:spPr>
                                      <a:xfrm>
                                        <a:off x="1219802" y="8493071"/>
                                        <a:ext cx="1688171" cy="646449"/>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dirty="0">
                                            <a:effectLst/>
                                            <a:latin typeface="Times New Roman"/>
                                            <a:ea typeface="Calibri"/>
                                            <a:cs typeface="Arial"/>
                                          </a:rPr>
                                          <a:t>Send the invoice to the Finance department, and save a copy of it at purchasing department</a:t>
                                        </a:r>
                                        <a:endParaRPr lang="en-GB" sz="1200" dirty="0">
                                          <a:effectLst/>
                                          <a:latin typeface="Calibri"/>
                                          <a:ea typeface="Calibri"/>
                                          <a:cs typeface="Arial"/>
                                        </a:endParaRPr>
                                      </a:p>
                                    </p:txBody>
                                  </p:sp>
                                </p:grpSp>
                                <p:cxnSp>
                                  <p:nvCxnSpPr>
                                    <p:cNvPr id="55" name="Straight Arrow Connector 54"/>
                                    <p:cNvCxnSpPr>
                                      <a:stCxn id="69" idx="2"/>
                                      <a:endCxn id="38" idx="0"/>
                                    </p:cNvCxnSpPr>
                                    <p:nvPr/>
                                  </p:nvCxnSpPr>
                                  <p:spPr>
                                    <a:xfrm flipH="1">
                                      <a:off x="5424969" y="8272010"/>
                                      <a:ext cx="293" cy="179139"/>
                                    </a:xfrm>
                                    <a:prstGeom prst="straightConnector1">
                                      <a:avLst/>
                                    </a:prstGeom>
                                    <a:noFill/>
                                    <a:ln w="9525" cap="flat" cmpd="sng" algn="ctr">
                                      <a:solidFill>
                                        <a:srgbClr val="F79646">
                                          <a:lumMod val="50000"/>
                                        </a:srgbClr>
                                      </a:solidFill>
                                      <a:prstDash val="solid"/>
                                      <a:tailEnd type="arrow"/>
                                    </a:ln>
                                    <a:effectLst/>
                                  </p:spPr>
                                </p:cxnSp>
                                <p:cxnSp>
                                  <p:nvCxnSpPr>
                                    <p:cNvPr id="56" name="Straight Arrow Connector 55"/>
                                    <p:cNvCxnSpPr>
                                      <a:stCxn id="67" idx="2"/>
                                      <a:endCxn id="68" idx="0"/>
                                    </p:cNvCxnSpPr>
                                    <p:nvPr/>
                                  </p:nvCxnSpPr>
                                  <p:spPr>
                                    <a:xfrm>
                                      <a:off x="5423116" y="7082191"/>
                                      <a:ext cx="5503" cy="231514"/>
                                    </a:xfrm>
                                    <a:prstGeom prst="straightConnector1">
                                      <a:avLst/>
                                    </a:prstGeom>
                                    <a:noFill/>
                                    <a:ln w="9525" cap="flat" cmpd="sng" algn="ctr">
                                      <a:solidFill>
                                        <a:srgbClr val="F79646">
                                          <a:lumMod val="50000"/>
                                        </a:srgbClr>
                                      </a:solidFill>
                                      <a:prstDash val="solid"/>
                                      <a:tailEnd type="arrow"/>
                                    </a:ln>
                                    <a:effectLst/>
                                  </p:spPr>
                                </p:cxnSp>
                                <p:cxnSp>
                                  <p:nvCxnSpPr>
                                    <p:cNvPr id="57" name="Straight Arrow Connector 56"/>
                                    <p:cNvCxnSpPr>
                                      <a:stCxn id="66" idx="2"/>
                                      <a:endCxn id="37" idx="0"/>
                                    </p:cNvCxnSpPr>
                                    <p:nvPr/>
                                  </p:nvCxnSpPr>
                                  <p:spPr>
                                    <a:xfrm>
                                      <a:off x="5399928" y="6070208"/>
                                      <a:ext cx="14117" cy="172305"/>
                                    </a:xfrm>
                                    <a:prstGeom prst="straightConnector1">
                                      <a:avLst/>
                                    </a:prstGeom>
                                    <a:noFill/>
                                    <a:ln w="9525" cap="flat" cmpd="sng" algn="ctr">
                                      <a:solidFill>
                                        <a:srgbClr val="F79646">
                                          <a:lumMod val="50000"/>
                                        </a:srgbClr>
                                      </a:solidFill>
                                      <a:prstDash val="solid"/>
                                      <a:tailEnd type="arrow"/>
                                    </a:ln>
                                    <a:effectLst/>
                                  </p:spPr>
                                </p:cxnSp>
                                <p:cxnSp>
                                  <p:nvCxnSpPr>
                                    <p:cNvPr id="58" name="Straight Arrow Connector 57"/>
                                    <p:cNvCxnSpPr>
                                      <a:stCxn id="65" idx="1"/>
                                      <a:endCxn id="33" idx="3"/>
                                    </p:cNvCxnSpPr>
                                    <p:nvPr/>
                                  </p:nvCxnSpPr>
                                  <p:spPr>
                                    <a:xfrm flipH="1" flipV="1">
                                      <a:off x="1025401" y="8116622"/>
                                      <a:ext cx="461792" cy="1323"/>
                                    </a:xfrm>
                                    <a:prstGeom prst="straightConnector1">
                                      <a:avLst/>
                                    </a:prstGeom>
                                    <a:noFill/>
                                    <a:ln w="9525" cap="flat" cmpd="sng" algn="ctr">
                                      <a:solidFill>
                                        <a:srgbClr val="F79646">
                                          <a:lumMod val="50000"/>
                                        </a:srgbClr>
                                      </a:solidFill>
                                      <a:prstDash val="solid"/>
                                      <a:tailEnd type="arrow"/>
                                    </a:ln>
                                    <a:effectLst/>
                                  </p:spPr>
                                </p:cxnSp>
                              </p:grpSp>
                              <p:cxnSp>
                                <p:nvCxnSpPr>
                                  <p:cNvPr id="53" name="Straight Connector 52"/>
                                  <p:cNvCxnSpPr>
                                    <a:stCxn id="30" idx="1"/>
                                  </p:cNvCxnSpPr>
                                  <p:nvPr/>
                                </p:nvCxnSpPr>
                                <p:spPr>
                                  <a:xfrm flipH="1">
                                    <a:off x="3201070" y="9657988"/>
                                    <a:ext cx="1147672" cy="0"/>
                                  </a:xfrm>
                                  <a:prstGeom prst="line">
                                    <a:avLst/>
                                  </a:prstGeom>
                                  <a:noFill/>
                                  <a:ln w="9525" cap="flat" cmpd="sng" algn="ctr">
                                    <a:solidFill>
                                      <a:srgbClr val="F79646">
                                        <a:lumMod val="50000"/>
                                      </a:srgbClr>
                                    </a:solidFill>
                                    <a:prstDash val="solid"/>
                                  </a:ln>
                                  <a:effectLst/>
                                </p:spPr>
                              </p:cxnSp>
                            </p:grpSp>
                            <p:cxnSp>
                              <p:nvCxnSpPr>
                                <p:cNvPr id="51" name="Straight Connector 50"/>
                                <p:cNvCxnSpPr/>
                                <p:nvPr/>
                              </p:nvCxnSpPr>
                              <p:spPr>
                                <a:xfrm flipV="1">
                                  <a:off x="3201070" y="5437056"/>
                                  <a:ext cx="22380" cy="4174722"/>
                                </a:xfrm>
                                <a:prstGeom prst="line">
                                  <a:avLst/>
                                </a:prstGeom>
                                <a:noFill/>
                                <a:ln w="9525" cap="flat" cmpd="sng" algn="ctr">
                                  <a:solidFill>
                                    <a:srgbClr val="F79646">
                                      <a:lumMod val="50000"/>
                                    </a:srgbClr>
                                  </a:solidFill>
                                  <a:prstDash val="solid"/>
                                </a:ln>
                                <a:effectLst/>
                              </p:spPr>
                            </p:cxnSp>
                          </p:grpSp>
                          <p:cxnSp>
                            <p:nvCxnSpPr>
                              <p:cNvPr id="48" name="Straight Arrow Connector 47"/>
                              <p:cNvCxnSpPr>
                                <a:stCxn id="19" idx="2"/>
                                <a:endCxn id="61" idx="0"/>
                              </p:cNvCxnSpPr>
                              <p:nvPr/>
                            </p:nvCxnSpPr>
                            <p:spPr>
                              <a:xfrm>
                                <a:off x="1862647" y="7115706"/>
                                <a:ext cx="4405" cy="183323"/>
                              </a:xfrm>
                              <a:prstGeom prst="straightConnector1">
                                <a:avLst/>
                              </a:prstGeom>
                              <a:noFill/>
                              <a:ln w="9525" cap="flat" cmpd="sng" algn="ctr">
                                <a:solidFill>
                                  <a:srgbClr val="F79646">
                                    <a:lumMod val="50000"/>
                                  </a:srgbClr>
                                </a:solidFill>
                                <a:prstDash val="solid"/>
                                <a:tailEnd type="arrow"/>
                              </a:ln>
                              <a:effectLst/>
                            </p:spPr>
                          </p:cxnSp>
                          <p:cxnSp>
                            <p:nvCxnSpPr>
                              <p:cNvPr id="49" name="Straight Arrow Connector 48"/>
                              <p:cNvCxnSpPr>
                                <a:endCxn id="65" idx="0"/>
                              </p:cNvCxnSpPr>
                              <p:nvPr/>
                            </p:nvCxnSpPr>
                            <p:spPr>
                              <a:xfrm flipH="1">
                                <a:off x="2042310" y="7647678"/>
                                <a:ext cx="1" cy="196104"/>
                              </a:xfrm>
                              <a:prstGeom prst="straightConnector1">
                                <a:avLst/>
                              </a:prstGeom>
                              <a:noFill/>
                              <a:ln w="9525" cap="flat" cmpd="sng" algn="ctr">
                                <a:solidFill>
                                  <a:srgbClr val="F79646">
                                    <a:lumMod val="50000"/>
                                  </a:srgbClr>
                                </a:solidFill>
                                <a:prstDash val="solid"/>
                                <a:tailEnd type="arrow"/>
                              </a:ln>
                              <a:effectLst/>
                            </p:spPr>
                          </p:cxnSp>
                        </p:grpSp>
                        <p:cxnSp>
                          <p:nvCxnSpPr>
                            <p:cNvPr id="45" name="Straight Arrow Connector 44"/>
                            <p:cNvCxnSpPr>
                              <a:stCxn id="65" idx="2"/>
                              <a:endCxn id="62" idx="0"/>
                            </p:cNvCxnSpPr>
                            <p:nvPr/>
                          </p:nvCxnSpPr>
                          <p:spPr>
                            <a:xfrm>
                              <a:off x="2042435" y="8392107"/>
                              <a:ext cx="21453" cy="100964"/>
                            </a:xfrm>
                            <a:prstGeom prst="straightConnector1">
                              <a:avLst/>
                            </a:prstGeom>
                            <a:noFill/>
                            <a:ln w="9525" cap="flat" cmpd="sng" algn="ctr">
                              <a:solidFill>
                                <a:srgbClr val="F79646">
                                  <a:lumMod val="50000"/>
                                </a:srgbClr>
                              </a:solidFill>
                              <a:prstDash val="solid"/>
                              <a:tailEnd type="arrow"/>
                            </a:ln>
                            <a:effectLst/>
                          </p:spPr>
                        </p:cxnSp>
                        <p:cxnSp>
                          <p:nvCxnSpPr>
                            <p:cNvPr id="46" name="Straight Arrow Connector 45"/>
                            <p:cNvCxnSpPr>
                              <a:stCxn id="66" idx="1"/>
                              <a:endCxn id="40" idx="6"/>
                            </p:cNvCxnSpPr>
                            <p:nvPr/>
                          </p:nvCxnSpPr>
                          <p:spPr>
                            <a:xfrm flipH="1" flipV="1">
                              <a:off x="4540081" y="5818018"/>
                              <a:ext cx="218010" cy="7951"/>
                            </a:xfrm>
                            <a:prstGeom prst="straightConnector1">
                              <a:avLst/>
                            </a:prstGeom>
                            <a:noFill/>
                            <a:ln w="9525" cap="flat" cmpd="sng" algn="ctr">
                              <a:solidFill>
                                <a:srgbClr val="F79646">
                                  <a:lumMod val="50000"/>
                                </a:srgbClr>
                              </a:solidFill>
                              <a:prstDash val="solid"/>
                              <a:tailEnd type="arrow"/>
                            </a:ln>
                            <a:effectLst/>
                          </p:spPr>
                        </p:cxnSp>
                      </p:grpSp>
                    </p:grpSp>
                    <p:sp>
                      <p:nvSpPr>
                        <p:cNvPr id="40" name="Oval 39"/>
                        <p:cNvSpPr/>
                        <p:nvPr/>
                      </p:nvSpPr>
                      <p:spPr>
                        <a:xfrm>
                          <a:off x="3440532" y="5375423"/>
                          <a:ext cx="1035070" cy="351790"/>
                        </a:xfrm>
                        <a:prstGeom prst="ellipse">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dirty="0">
                              <a:effectLst/>
                              <a:latin typeface="Times New Roman"/>
                              <a:ea typeface="Calibri"/>
                              <a:cs typeface="Arial"/>
                            </a:rPr>
                            <a:t>End process</a:t>
                          </a:r>
                          <a:endParaRPr lang="en-GB" sz="1200" dirty="0">
                            <a:effectLst/>
                            <a:latin typeface="Calibri"/>
                            <a:ea typeface="Calibri"/>
                            <a:cs typeface="Arial"/>
                          </a:endParaRPr>
                        </a:p>
                      </p:txBody>
                    </p:sp>
                    <p:sp>
                      <p:nvSpPr>
                        <p:cNvPr id="41" name="Rectangle 40"/>
                        <p:cNvSpPr/>
                        <p:nvPr/>
                      </p:nvSpPr>
                      <p:spPr>
                        <a:xfrm>
                          <a:off x="-239152" y="8327333"/>
                          <a:ext cx="1200076" cy="545487"/>
                        </a:xfrm>
                        <a:prstGeom prst="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Contact with supplier to take an action</a:t>
                          </a:r>
                          <a:endParaRPr lang="en-GB" sz="1200">
                            <a:effectLst/>
                            <a:latin typeface="Calibri"/>
                            <a:ea typeface="Calibri"/>
                            <a:cs typeface="Arial"/>
                          </a:endParaRPr>
                        </a:p>
                      </p:txBody>
                    </p:sp>
                  </p:grpSp>
                  <p:sp>
                    <p:nvSpPr>
                      <p:cNvPr id="37" name="Rounded Rectangle 36"/>
                      <p:cNvSpPr/>
                      <p:nvPr/>
                    </p:nvSpPr>
                    <p:spPr>
                      <a:xfrm>
                        <a:off x="4360464" y="5403875"/>
                        <a:ext cx="2130604" cy="292330"/>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Purchasing department</a:t>
                        </a:r>
                        <a:endParaRPr lang="en-GB" sz="1200">
                          <a:effectLst/>
                          <a:latin typeface="Calibri"/>
                          <a:ea typeface="Calibri"/>
                          <a:cs typeface="Arial"/>
                        </a:endParaRPr>
                      </a:p>
                    </p:txBody>
                  </p:sp>
                  <p:sp>
                    <p:nvSpPr>
                      <p:cNvPr id="38" name="Rounded Rectangle 37"/>
                      <p:cNvSpPr/>
                      <p:nvPr/>
                    </p:nvSpPr>
                    <p:spPr>
                      <a:xfrm>
                        <a:off x="4396642" y="7612359"/>
                        <a:ext cx="2080096" cy="285750"/>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General management</a:t>
                        </a:r>
                        <a:endParaRPr lang="en-GB" sz="1200">
                          <a:effectLst/>
                          <a:latin typeface="Calibri"/>
                          <a:ea typeface="Calibri"/>
                          <a:cs typeface="Arial"/>
                        </a:endParaRPr>
                      </a:p>
                    </p:txBody>
                  </p:sp>
                </p:grpSp>
                <p:cxnSp>
                  <p:nvCxnSpPr>
                    <p:cNvPr id="28" name="Straight Arrow Connector 27"/>
                    <p:cNvCxnSpPr>
                      <a:stCxn id="37" idx="2"/>
                      <a:endCxn id="67" idx="0"/>
                    </p:cNvCxnSpPr>
                    <p:nvPr/>
                  </p:nvCxnSpPr>
                  <p:spPr>
                    <a:xfrm>
                      <a:off x="5588719" y="5696205"/>
                      <a:ext cx="9071" cy="188580"/>
                    </a:xfrm>
                    <a:prstGeom prst="straightConnector1">
                      <a:avLst/>
                    </a:prstGeom>
                    <a:noFill/>
                    <a:ln w="9525" cap="flat" cmpd="sng" algn="ctr">
                      <a:solidFill>
                        <a:srgbClr val="F79646">
                          <a:lumMod val="50000"/>
                        </a:srgbClr>
                      </a:solidFill>
                      <a:prstDash val="solid"/>
                      <a:tailEnd type="arrow"/>
                    </a:ln>
                    <a:effectLst/>
                  </p:spPr>
                </p:cxnSp>
                <p:cxnSp>
                  <p:nvCxnSpPr>
                    <p:cNvPr id="29" name="Straight Arrow Connector 28"/>
                    <p:cNvCxnSpPr>
                      <a:stCxn id="38" idx="2"/>
                      <a:endCxn id="60" idx="0"/>
                    </p:cNvCxnSpPr>
                    <p:nvPr/>
                  </p:nvCxnSpPr>
                  <p:spPr>
                    <a:xfrm flipH="1">
                      <a:off x="5592430" y="7898110"/>
                      <a:ext cx="7212" cy="236228"/>
                    </a:xfrm>
                    <a:prstGeom prst="straightConnector1">
                      <a:avLst/>
                    </a:prstGeom>
                    <a:noFill/>
                    <a:ln w="9525" cap="flat" cmpd="sng" algn="ctr">
                      <a:solidFill>
                        <a:srgbClr val="F79646">
                          <a:lumMod val="50000"/>
                        </a:srgbClr>
                      </a:solidFill>
                      <a:prstDash val="solid"/>
                      <a:tailEnd type="arrow"/>
                    </a:ln>
                    <a:effectLst/>
                  </p:spPr>
                </p:cxnSp>
                <p:sp>
                  <p:nvSpPr>
                    <p:cNvPr id="30" name="Rounded Rectangle 29"/>
                    <p:cNvSpPr/>
                    <p:nvPr/>
                  </p:nvSpPr>
                  <p:spPr>
                    <a:xfrm>
                      <a:off x="4523416" y="8673064"/>
                      <a:ext cx="2148528" cy="292100"/>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Purchasing department</a:t>
                      </a:r>
                      <a:endParaRPr lang="en-GB" sz="1200">
                        <a:effectLst/>
                        <a:latin typeface="Calibri"/>
                        <a:ea typeface="Calibri"/>
                        <a:cs typeface="Arial"/>
                      </a:endParaRPr>
                    </a:p>
                  </p:txBody>
                </p:sp>
                <p:cxnSp>
                  <p:nvCxnSpPr>
                    <p:cNvPr id="31" name="Straight Arrow Connector 30"/>
                    <p:cNvCxnSpPr>
                      <a:stCxn id="60" idx="2"/>
                      <a:endCxn id="30" idx="0"/>
                    </p:cNvCxnSpPr>
                    <p:nvPr/>
                  </p:nvCxnSpPr>
                  <p:spPr>
                    <a:xfrm>
                      <a:off x="5592430" y="8504719"/>
                      <a:ext cx="5250" cy="168345"/>
                    </a:xfrm>
                    <a:prstGeom prst="straightConnector1">
                      <a:avLst/>
                    </a:prstGeom>
                    <a:noFill/>
                    <a:ln w="9525" cap="flat" cmpd="sng" algn="ctr">
                      <a:solidFill>
                        <a:srgbClr val="F79646">
                          <a:lumMod val="50000"/>
                        </a:srgbClr>
                      </a:solidFill>
                      <a:prstDash val="solid"/>
                      <a:tailEnd type="arrow"/>
                    </a:ln>
                    <a:effectLst/>
                  </p:spPr>
                </p:cxnSp>
                <p:sp>
                  <p:nvSpPr>
                    <p:cNvPr id="32" name="Rounded Rectangle 31"/>
                    <p:cNvSpPr/>
                    <p:nvPr/>
                  </p:nvSpPr>
                  <p:spPr>
                    <a:xfrm>
                      <a:off x="1089927" y="4939482"/>
                      <a:ext cx="1872491" cy="292100"/>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Warehouse department</a:t>
                      </a:r>
                      <a:endParaRPr lang="en-GB" sz="1200">
                        <a:effectLst/>
                        <a:latin typeface="Calibri"/>
                        <a:ea typeface="Calibri"/>
                        <a:cs typeface="Arial"/>
                      </a:endParaRPr>
                    </a:p>
                  </p:txBody>
                </p:sp>
                <p:sp>
                  <p:nvSpPr>
                    <p:cNvPr id="33" name="Rounded Rectangle 32"/>
                    <p:cNvSpPr/>
                    <p:nvPr/>
                  </p:nvSpPr>
                  <p:spPr>
                    <a:xfrm>
                      <a:off x="0" y="7099009"/>
                      <a:ext cx="1200076" cy="357694"/>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dirty="0">
                          <a:effectLst/>
                          <a:latin typeface="Times New Roman"/>
                          <a:ea typeface="Calibri"/>
                          <a:cs typeface="Arial"/>
                        </a:rPr>
                        <a:t>Purchasing department</a:t>
                      </a:r>
                      <a:endParaRPr lang="en-GB" sz="1200" dirty="0">
                        <a:effectLst/>
                        <a:latin typeface="Calibri"/>
                        <a:ea typeface="Calibri"/>
                        <a:cs typeface="Arial"/>
                      </a:endParaRPr>
                    </a:p>
                  </p:txBody>
                </p:sp>
                <p:cxnSp>
                  <p:nvCxnSpPr>
                    <p:cNvPr id="34" name="Straight Arrow Connector 33"/>
                    <p:cNvCxnSpPr>
                      <a:stCxn id="17" idx="2"/>
                      <a:endCxn id="19" idx="0"/>
                    </p:cNvCxnSpPr>
                    <p:nvPr/>
                  </p:nvCxnSpPr>
                  <p:spPr>
                    <a:xfrm flipH="1">
                      <a:off x="2037322" y="5804195"/>
                      <a:ext cx="3044" cy="180487"/>
                    </a:xfrm>
                    <a:prstGeom prst="straightConnector1">
                      <a:avLst/>
                    </a:prstGeom>
                    <a:noFill/>
                    <a:ln w="9525" cap="flat" cmpd="sng" algn="ctr">
                      <a:solidFill>
                        <a:srgbClr val="F79646">
                          <a:lumMod val="50000"/>
                        </a:srgbClr>
                      </a:solidFill>
                      <a:prstDash val="solid"/>
                      <a:tailEnd type="arrow"/>
                    </a:ln>
                    <a:effectLst/>
                  </p:spPr>
                </p:cxnSp>
                <p:cxnSp>
                  <p:nvCxnSpPr>
                    <p:cNvPr id="35" name="Straight Arrow Connector 34"/>
                    <p:cNvCxnSpPr>
                      <a:stCxn id="33" idx="2"/>
                      <a:endCxn id="41" idx="0"/>
                    </p:cNvCxnSpPr>
                    <p:nvPr/>
                  </p:nvCxnSpPr>
                  <p:spPr>
                    <a:xfrm>
                      <a:off x="600038" y="7456703"/>
                      <a:ext cx="0" cy="298532"/>
                    </a:xfrm>
                    <a:prstGeom prst="straightConnector1">
                      <a:avLst/>
                    </a:prstGeom>
                    <a:noFill/>
                    <a:ln w="9525" cap="flat" cmpd="sng" algn="ctr">
                      <a:solidFill>
                        <a:srgbClr val="F79646">
                          <a:lumMod val="50000"/>
                        </a:srgbClr>
                      </a:solidFill>
                      <a:prstDash val="solid"/>
                      <a:tailEnd type="arrow"/>
                    </a:ln>
                    <a:effectLst/>
                  </p:spPr>
                </p:cxnSp>
              </p:grpSp>
            </p:grpSp>
            <p:sp>
              <p:nvSpPr>
                <p:cNvPr id="21" name="Text Box 1021"/>
                <p:cNvSpPr txBox="1"/>
                <p:nvPr/>
              </p:nvSpPr>
              <p:spPr>
                <a:xfrm>
                  <a:off x="4751120" y="4671102"/>
                  <a:ext cx="409978" cy="204469"/>
                </a:xfrm>
                <a:prstGeom prst="rect">
                  <a:avLst/>
                </a:prstGeom>
                <a:solidFill>
                  <a:sysClr val="window" lastClr="FFFFFF"/>
                </a:solidFill>
                <a:ln w="6350">
                  <a:solidFill>
                    <a:schemeClr val="bg1"/>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No</a:t>
                  </a:r>
                  <a:endParaRPr lang="en-GB" sz="1200">
                    <a:effectLst/>
                    <a:latin typeface="Calibri"/>
                    <a:ea typeface="Calibri"/>
                    <a:cs typeface="Arial"/>
                  </a:endParaRPr>
                </a:p>
              </p:txBody>
            </p:sp>
            <p:sp>
              <p:nvSpPr>
                <p:cNvPr id="22" name="Text Box 1022"/>
                <p:cNvSpPr txBox="1"/>
                <p:nvPr/>
              </p:nvSpPr>
              <p:spPr>
                <a:xfrm>
                  <a:off x="6033077" y="5144488"/>
                  <a:ext cx="371475" cy="200026"/>
                </a:xfrm>
                <a:prstGeom prst="rect">
                  <a:avLst/>
                </a:prstGeom>
                <a:solidFill>
                  <a:sysClr val="window" lastClr="FFFFFF"/>
                </a:solidFill>
                <a:ln w="6350">
                  <a:solidFill>
                    <a:schemeClr val="bg1"/>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Yes</a:t>
                  </a:r>
                  <a:endParaRPr lang="en-GB" sz="1200">
                    <a:effectLst/>
                    <a:latin typeface="Calibri"/>
                    <a:ea typeface="Calibri"/>
                    <a:cs typeface="Arial"/>
                  </a:endParaRPr>
                </a:p>
              </p:txBody>
            </p:sp>
            <p:sp>
              <p:nvSpPr>
                <p:cNvPr id="23" name="Text Box 1023"/>
                <p:cNvSpPr txBox="1"/>
                <p:nvPr/>
              </p:nvSpPr>
              <p:spPr>
                <a:xfrm>
                  <a:off x="1276350" y="6934200"/>
                  <a:ext cx="385445" cy="204470"/>
                </a:xfrm>
                <a:prstGeom prst="rect">
                  <a:avLst/>
                </a:prstGeom>
                <a:solidFill>
                  <a:sysClr val="window" lastClr="FFFFFF"/>
                </a:solidFill>
                <a:ln w="6350">
                  <a:solidFill>
                    <a:schemeClr val="bg1"/>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No</a:t>
                  </a:r>
                  <a:endParaRPr lang="en-GB" sz="1200">
                    <a:effectLst/>
                    <a:latin typeface="Calibri"/>
                    <a:ea typeface="Calibri"/>
                    <a:cs typeface="Arial"/>
                  </a:endParaRPr>
                </a:p>
              </p:txBody>
            </p:sp>
            <p:sp>
              <p:nvSpPr>
                <p:cNvPr id="24" name="Text Box 1024"/>
                <p:cNvSpPr txBox="1"/>
                <p:nvPr/>
              </p:nvSpPr>
              <p:spPr>
                <a:xfrm>
                  <a:off x="2590800" y="7398938"/>
                  <a:ext cx="371475" cy="200025"/>
                </a:xfrm>
                <a:prstGeom prst="rect">
                  <a:avLst/>
                </a:prstGeom>
                <a:solidFill>
                  <a:sysClr val="window" lastClr="FFFFFF"/>
                </a:solidFill>
                <a:ln w="6350">
                  <a:solidFill>
                    <a:schemeClr val="bg1"/>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Yes</a:t>
                  </a:r>
                  <a:endParaRPr lang="en-GB" sz="1200">
                    <a:effectLst/>
                    <a:latin typeface="Calibri"/>
                    <a:ea typeface="Calibri"/>
                    <a:cs typeface="Arial"/>
                  </a:endParaRPr>
                </a:p>
              </p:txBody>
            </p:sp>
          </p:grpSp>
          <p:cxnSp>
            <p:nvCxnSpPr>
              <p:cNvPr id="12" name="Straight Arrow Connector 11"/>
              <p:cNvCxnSpPr>
                <a:endCxn id="66" idx="0"/>
              </p:cNvCxnSpPr>
              <p:nvPr/>
            </p:nvCxnSpPr>
            <p:spPr>
              <a:xfrm>
                <a:off x="5449742" y="3972924"/>
                <a:ext cx="0" cy="142384"/>
              </a:xfrm>
              <a:prstGeom prst="straightConnector1">
                <a:avLst/>
              </a:prstGeom>
              <a:noFill/>
              <a:ln w="9525" cap="flat" cmpd="sng" algn="ctr">
                <a:solidFill>
                  <a:srgbClr val="F79646">
                    <a:lumMod val="50000"/>
                  </a:srgbClr>
                </a:solidFill>
                <a:prstDash val="solid"/>
                <a:tailEnd type="arrow"/>
              </a:ln>
              <a:effectLst/>
            </p:spPr>
          </p:cxnSp>
          <p:grpSp>
            <p:nvGrpSpPr>
              <p:cNvPr id="13" name="Group 12"/>
              <p:cNvGrpSpPr/>
              <p:nvPr/>
            </p:nvGrpSpPr>
            <p:grpSpPr>
              <a:xfrm>
                <a:off x="1065430" y="4596059"/>
                <a:ext cx="1852200" cy="1028961"/>
                <a:chOff x="-96396" y="-169579"/>
                <a:chExt cx="1852200" cy="1028961"/>
              </a:xfrm>
            </p:grpSpPr>
            <p:sp>
              <p:nvSpPr>
                <p:cNvPr id="17" name="Horizontal Scroll 16"/>
                <p:cNvSpPr/>
                <p:nvPr/>
              </p:nvSpPr>
              <p:spPr>
                <a:xfrm>
                  <a:off x="-68649" y="33245"/>
                  <a:ext cx="1802658" cy="412309"/>
                </a:xfrm>
                <a:prstGeom prst="horizontalScroll">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dirty="0">
                      <a:effectLst/>
                      <a:latin typeface="Times New Roman"/>
                      <a:ea typeface="Calibri"/>
                      <a:cs typeface="Arial"/>
                    </a:rPr>
                    <a:t>Inform that the material arrived </a:t>
                  </a:r>
                  <a:endParaRPr lang="en-GB" sz="1200" dirty="0">
                    <a:effectLst/>
                    <a:latin typeface="Calibri"/>
                    <a:ea typeface="Calibri"/>
                    <a:cs typeface="Arial"/>
                  </a:endParaRPr>
                </a:p>
              </p:txBody>
            </p:sp>
            <p:cxnSp>
              <p:nvCxnSpPr>
                <p:cNvPr id="18" name="Straight Arrow Connector 17"/>
                <p:cNvCxnSpPr>
                  <a:stCxn id="32" idx="2"/>
                  <a:endCxn id="17" idx="0"/>
                </p:cNvCxnSpPr>
                <p:nvPr/>
              </p:nvCxnSpPr>
              <p:spPr>
                <a:xfrm>
                  <a:off x="818806" y="-169579"/>
                  <a:ext cx="13874" cy="254363"/>
                </a:xfrm>
                <a:prstGeom prst="straightConnector1">
                  <a:avLst/>
                </a:prstGeom>
                <a:noFill/>
                <a:ln w="9525" cap="flat" cmpd="sng" algn="ctr">
                  <a:solidFill>
                    <a:srgbClr val="F79646">
                      <a:lumMod val="50000"/>
                    </a:srgbClr>
                  </a:solidFill>
                  <a:prstDash val="solid"/>
                  <a:tailEnd type="arrow"/>
                </a:ln>
                <a:effectLst/>
              </p:spPr>
            </p:cxnSp>
            <p:sp>
              <p:nvSpPr>
                <p:cNvPr id="19" name="Rounded Rectangle 18"/>
                <p:cNvSpPr/>
                <p:nvPr/>
              </p:nvSpPr>
              <p:spPr>
                <a:xfrm>
                  <a:off x="-96396" y="571659"/>
                  <a:ext cx="1852200" cy="287723"/>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Purchasing department</a:t>
                  </a:r>
                  <a:endParaRPr lang="en-GB" sz="1200">
                    <a:effectLst/>
                    <a:latin typeface="Calibri"/>
                    <a:ea typeface="Calibri"/>
                    <a:cs typeface="Arial"/>
                  </a:endParaRPr>
                </a:p>
              </p:txBody>
            </p:sp>
          </p:grpSp>
          <p:sp>
            <p:nvSpPr>
              <p:cNvPr id="14" name="Horizontal Scroll 13"/>
              <p:cNvSpPr/>
              <p:nvPr/>
            </p:nvSpPr>
            <p:spPr>
              <a:xfrm>
                <a:off x="1344706" y="7753098"/>
                <a:ext cx="1668653" cy="516367"/>
              </a:xfrm>
              <a:prstGeom prst="horizontalScroll">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Inform letter to receipt the order </a:t>
                </a:r>
                <a:endParaRPr lang="en-GB" sz="1200">
                  <a:effectLst/>
                  <a:latin typeface="Calibri"/>
                  <a:ea typeface="Calibri"/>
                  <a:cs typeface="Arial"/>
                </a:endParaRPr>
              </a:p>
            </p:txBody>
          </p:sp>
          <p:sp>
            <p:nvSpPr>
              <p:cNvPr id="15" name="Rounded Rectangle 14"/>
              <p:cNvSpPr/>
              <p:nvPr/>
            </p:nvSpPr>
            <p:spPr>
              <a:xfrm>
                <a:off x="1344706" y="8345883"/>
                <a:ext cx="1668902" cy="287478"/>
              </a:xfrm>
              <a:prstGeom prst="roundRect">
                <a:avLst/>
              </a:prstGeom>
              <a:solidFill>
                <a:sysClr val="window" lastClr="FFFFFF"/>
              </a:solidFill>
              <a:ln w="25400" cap="flat" cmpd="sng" algn="ctr">
                <a:solidFill>
                  <a:srgbClr val="F79646">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rtl="1">
                  <a:lnSpc>
                    <a:spcPct val="115000"/>
                  </a:lnSpc>
                  <a:spcAft>
                    <a:spcPts val="1000"/>
                  </a:spcAft>
                </a:pPr>
                <a:r>
                  <a:rPr lang="en-US" sz="1200">
                    <a:effectLst/>
                    <a:latin typeface="Times New Roman"/>
                    <a:ea typeface="Calibri"/>
                    <a:cs typeface="Arial"/>
                  </a:rPr>
                  <a:t>Warehouse department</a:t>
                </a:r>
                <a:endParaRPr lang="en-GB" sz="1200">
                  <a:effectLst/>
                  <a:latin typeface="Calibri"/>
                  <a:ea typeface="Calibri"/>
                  <a:cs typeface="Arial"/>
                </a:endParaRPr>
              </a:p>
            </p:txBody>
          </p:sp>
          <p:cxnSp>
            <p:nvCxnSpPr>
              <p:cNvPr id="16" name="Straight Arrow Connector 15"/>
              <p:cNvCxnSpPr>
                <a:stCxn id="14" idx="2"/>
                <a:endCxn id="15" idx="0"/>
              </p:cNvCxnSpPr>
              <p:nvPr/>
            </p:nvCxnSpPr>
            <p:spPr>
              <a:xfrm>
                <a:off x="2179033" y="8204919"/>
                <a:ext cx="124" cy="140964"/>
              </a:xfrm>
              <a:prstGeom prst="straightConnector1">
                <a:avLst/>
              </a:prstGeom>
              <a:noFill/>
              <a:ln w="9525" cap="flat" cmpd="sng" algn="ctr">
                <a:solidFill>
                  <a:srgbClr val="F79646">
                    <a:lumMod val="50000"/>
                  </a:srgbClr>
                </a:solidFill>
                <a:prstDash val="solid"/>
                <a:tailEnd type="arrow"/>
              </a:ln>
              <a:effectLst/>
            </p:spPr>
          </p:cxnSp>
        </p:grpSp>
      </p:grpSp>
      <p:sp>
        <p:nvSpPr>
          <p:cNvPr id="119" name="Slide Number Placeholder 118"/>
          <p:cNvSpPr>
            <a:spLocks noGrp="1"/>
          </p:cNvSpPr>
          <p:nvPr>
            <p:ph type="sldNum" sz="quarter" idx="12"/>
          </p:nvPr>
        </p:nvSpPr>
        <p:spPr/>
        <p:txBody>
          <a:bodyPr/>
          <a:lstStyle/>
          <a:p>
            <a:fld id="{A8589204-FD42-4073-8C55-76BEF07C1D22}" type="slidenum">
              <a:rPr lang="en-GB" smtClean="0"/>
              <a:t>16</a:t>
            </a:fld>
            <a:endParaRPr lang="en-GB"/>
          </a:p>
        </p:txBody>
      </p:sp>
    </p:spTree>
    <p:extLst>
      <p:ext uri="{BB962C8B-B14F-4D97-AF65-F5344CB8AC3E}">
        <p14:creationId xmlns:p14="http://schemas.microsoft.com/office/powerpoint/2010/main" val="6474651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99592" y="1115081"/>
            <a:ext cx="7633490" cy="646331"/>
          </a:xfrm>
          <a:prstGeom prst="rect">
            <a:avLst/>
          </a:prstGeom>
          <a:noFill/>
        </p:spPr>
        <p:txBody>
          <a:bodyPr wrap="square" rtlCol="0">
            <a:spAutoFit/>
          </a:bodyPr>
          <a:lstStyle/>
          <a:p>
            <a:pPr marL="285750" indent="-285750">
              <a:buFont typeface="Arial" pitchFamily="34" charset="0"/>
              <a:buChar char="•"/>
            </a:pPr>
            <a:r>
              <a:rPr lang="en-US" dirty="0" smtClean="0">
                <a:solidFill>
                  <a:schemeClr val="accent6">
                    <a:lumMod val="50000"/>
                  </a:schemeClr>
                </a:solidFill>
                <a:latin typeface="Times New Roman" pitchFamily="18" charset="0"/>
                <a:cs typeface="Times New Roman" pitchFamily="18" charset="0"/>
              </a:rPr>
              <a:t>Example:</a:t>
            </a:r>
          </a:p>
          <a:p>
            <a:r>
              <a:rPr lang="en-US" dirty="0" smtClean="0">
                <a:latin typeface="Times New Roman" pitchFamily="18" charset="0"/>
                <a:cs typeface="Times New Roman" pitchFamily="18" charset="0"/>
              </a:rPr>
              <a:t>One of forms that designed in purchasing  procedures.</a:t>
            </a:r>
            <a:endParaRPr lang="en-GB" dirty="0">
              <a:latin typeface="Times New Roman" pitchFamily="18" charset="0"/>
              <a:cs typeface="Times New Roman" pitchFamily="18" charset="0"/>
            </a:endParaRPr>
          </a:p>
        </p:txBody>
      </p:sp>
      <p:sp>
        <p:nvSpPr>
          <p:cNvPr id="6" name="Title 1"/>
          <p:cNvSpPr>
            <a:spLocks noGrp="1"/>
          </p:cNvSpPr>
          <p:nvPr>
            <p:ph type="title"/>
          </p:nvPr>
        </p:nvSpPr>
        <p:spPr>
          <a:xfrm>
            <a:off x="53485" y="58614"/>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687928"/>
            <a:ext cx="9143999" cy="335244"/>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675" y="1761412"/>
            <a:ext cx="5363324" cy="5096587"/>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17</a:t>
            </a:fld>
            <a:endParaRPr lang="en-GB"/>
          </a:p>
        </p:txBody>
      </p:sp>
    </p:spTree>
    <p:extLst>
      <p:ext uri="{BB962C8B-B14F-4D97-AF65-F5344CB8AC3E}">
        <p14:creationId xmlns:p14="http://schemas.microsoft.com/office/powerpoint/2010/main" val="35870867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687928"/>
            <a:ext cx="9143999" cy="335244"/>
          </a:xfrm>
          <a:prstGeom prst="rect">
            <a:avLst/>
          </a:prstGeom>
        </p:spPr>
      </p:pic>
      <p:sp>
        <p:nvSpPr>
          <p:cNvPr id="6" name="Title 1"/>
          <p:cNvSpPr>
            <a:spLocks noGrp="1"/>
          </p:cNvSpPr>
          <p:nvPr>
            <p:ph type="title"/>
          </p:nvPr>
        </p:nvSpPr>
        <p:spPr>
          <a:xfrm>
            <a:off x="53485" y="58614"/>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sp>
        <p:nvSpPr>
          <p:cNvPr id="7" name="TextBox 6"/>
          <p:cNvSpPr txBox="1"/>
          <p:nvPr/>
        </p:nvSpPr>
        <p:spPr>
          <a:xfrm>
            <a:off x="899592" y="1115081"/>
            <a:ext cx="7633490" cy="646331"/>
          </a:xfrm>
          <a:prstGeom prst="rect">
            <a:avLst/>
          </a:prstGeom>
          <a:noFill/>
        </p:spPr>
        <p:txBody>
          <a:bodyPr wrap="square" rtlCol="0">
            <a:spAutoFit/>
          </a:bodyPr>
          <a:lstStyle/>
          <a:p>
            <a:pPr marL="285750" indent="-285750">
              <a:buFont typeface="Arial" pitchFamily="34" charset="0"/>
              <a:buChar char="•"/>
            </a:pPr>
            <a:r>
              <a:rPr lang="en-US" dirty="0" smtClean="0">
                <a:solidFill>
                  <a:schemeClr val="accent6">
                    <a:lumMod val="50000"/>
                  </a:schemeClr>
                </a:solidFill>
                <a:latin typeface="Times New Roman" pitchFamily="18" charset="0"/>
                <a:cs typeface="Times New Roman" pitchFamily="18" charset="0"/>
              </a:rPr>
              <a:t>Example:</a:t>
            </a:r>
          </a:p>
          <a:p>
            <a:r>
              <a:rPr lang="en-US" dirty="0" smtClean="0">
                <a:latin typeface="Times New Roman" pitchFamily="18" charset="0"/>
                <a:cs typeface="Times New Roman" pitchFamily="18" charset="0"/>
              </a:rPr>
              <a:t>One of forms that designed in warehouses  procedures.</a:t>
            </a:r>
            <a:endParaRPr lang="en-GB" dirty="0">
              <a:latin typeface="Times New Roman" pitchFamily="18" charset="0"/>
              <a:cs typeface="Times New Roman"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1988840"/>
            <a:ext cx="6408712" cy="4869160"/>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18</a:t>
            </a:fld>
            <a:endParaRPr lang="en-GB"/>
          </a:p>
        </p:txBody>
      </p:sp>
    </p:spTree>
    <p:extLst>
      <p:ext uri="{BB962C8B-B14F-4D97-AF65-F5344CB8AC3E}">
        <p14:creationId xmlns:p14="http://schemas.microsoft.com/office/powerpoint/2010/main" val="433092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3485" y="58614"/>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687928"/>
            <a:ext cx="9143999" cy="335244"/>
          </a:xfrm>
          <a:prstGeom prst="rect">
            <a:avLst/>
          </a:prstGeom>
        </p:spPr>
      </p:pic>
      <p:sp>
        <p:nvSpPr>
          <p:cNvPr id="7" name="TextBox 6"/>
          <p:cNvSpPr txBox="1"/>
          <p:nvPr/>
        </p:nvSpPr>
        <p:spPr>
          <a:xfrm>
            <a:off x="899592" y="1115081"/>
            <a:ext cx="7633490" cy="646331"/>
          </a:xfrm>
          <a:prstGeom prst="rect">
            <a:avLst/>
          </a:prstGeom>
          <a:noFill/>
        </p:spPr>
        <p:txBody>
          <a:bodyPr wrap="square" rtlCol="0">
            <a:spAutoFit/>
          </a:bodyPr>
          <a:lstStyle/>
          <a:p>
            <a:pPr marL="285750" indent="-285750">
              <a:buFont typeface="Arial" pitchFamily="34" charset="0"/>
              <a:buChar char="•"/>
            </a:pPr>
            <a:r>
              <a:rPr lang="en-US" dirty="0" smtClean="0">
                <a:solidFill>
                  <a:schemeClr val="accent6">
                    <a:lumMod val="50000"/>
                  </a:schemeClr>
                </a:solidFill>
                <a:latin typeface="Times New Roman" pitchFamily="18" charset="0"/>
                <a:cs typeface="Times New Roman" pitchFamily="18" charset="0"/>
              </a:rPr>
              <a:t>Example:</a:t>
            </a:r>
          </a:p>
          <a:p>
            <a:r>
              <a:rPr lang="en-US" dirty="0" smtClean="0">
                <a:latin typeface="Times New Roman" pitchFamily="18" charset="0"/>
                <a:cs typeface="Times New Roman" pitchFamily="18" charset="0"/>
              </a:rPr>
              <a:t>One of forms that designed in quality  procedures.</a:t>
            </a:r>
            <a:endParaRPr lang="en-GB" dirty="0">
              <a:latin typeface="Times New Roman" pitchFamily="18" charset="0"/>
              <a:cs typeface="Times New Roman"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2365" y="2204864"/>
            <a:ext cx="6279265" cy="4464496"/>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19</a:t>
            </a:fld>
            <a:endParaRPr lang="en-GB"/>
          </a:p>
        </p:txBody>
      </p:sp>
    </p:spTree>
    <p:extLst>
      <p:ext uri="{BB962C8B-B14F-4D97-AF65-F5344CB8AC3E}">
        <p14:creationId xmlns:p14="http://schemas.microsoft.com/office/powerpoint/2010/main" val="738531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31065" y="2631064"/>
            <a:ext cx="6858001" cy="1595871"/>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05165" y="2619163"/>
            <a:ext cx="6858000" cy="1619674"/>
          </a:xfrm>
          <a:prstGeom prst="rect">
            <a:avLst/>
          </a:prstGeom>
        </p:spPr>
      </p:pic>
      <p:sp>
        <p:nvSpPr>
          <p:cNvPr id="7" name="TextBox 6"/>
          <p:cNvSpPr txBox="1"/>
          <p:nvPr/>
        </p:nvSpPr>
        <p:spPr>
          <a:xfrm>
            <a:off x="2987824" y="407546"/>
            <a:ext cx="3024336"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OUT LINE</a:t>
            </a:r>
            <a:endParaRPr lang="en-GB" sz="2800" b="1" dirty="0">
              <a:solidFill>
                <a:schemeClr val="accent6">
                  <a:lumMod val="50000"/>
                </a:schemeClr>
              </a:solidFill>
              <a:latin typeface="Times New Roman" pitchFamily="18" charset="0"/>
              <a:cs typeface="Times New Roman" pitchFamily="18" charset="0"/>
            </a:endParaRPr>
          </a:p>
        </p:txBody>
      </p:sp>
      <p:sp>
        <p:nvSpPr>
          <p:cNvPr id="8" name="TextBox 7"/>
          <p:cNvSpPr txBox="1"/>
          <p:nvPr/>
        </p:nvSpPr>
        <p:spPr>
          <a:xfrm>
            <a:off x="2015716" y="1196751"/>
            <a:ext cx="4968552" cy="5324535"/>
          </a:xfrm>
          <a:prstGeom prst="rect">
            <a:avLst/>
          </a:prstGeom>
          <a:noFill/>
        </p:spPr>
        <p:txBody>
          <a:bodyPr wrap="square" rtlCol="0">
            <a:spAutoFit/>
          </a:bodyPr>
          <a:lstStyle/>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INTRODUCTION.</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PROBLEM STATEMENT.</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PROJECT BENEFITS.</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 LITRETURE REVIEW.</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IMPLEMENTATION METHODOLOGY.</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EXISTING SITUATION.</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DEVELOPMENT.</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CONCLUSION.</a:t>
            </a:r>
          </a:p>
          <a:p>
            <a:pPr marL="285750" indent="-285750">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v"/>
            </a:pPr>
            <a:r>
              <a:rPr lang="en-US" sz="2000" dirty="0" smtClean="0">
                <a:solidFill>
                  <a:schemeClr val="accent6">
                    <a:lumMod val="50000"/>
                  </a:schemeClr>
                </a:solidFill>
                <a:latin typeface="Times New Roman" pitchFamily="18" charset="0"/>
                <a:cs typeface="Times New Roman" pitchFamily="18" charset="0"/>
              </a:rPr>
              <a:t>RECOMMENDATION.</a:t>
            </a:r>
            <a:endParaRPr lang="en-GB" sz="2000" dirty="0">
              <a:solidFill>
                <a:schemeClr val="accent6">
                  <a:lumMod val="50000"/>
                </a:schemeClr>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2</a:t>
            </a:fld>
            <a:endParaRPr lang="en-GB"/>
          </a:p>
        </p:txBody>
      </p:sp>
    </p:spTree>
    <p:extLst>
      <p:ext uri="{BB962C8B-B14F-4D97-AF65-F5344CB8AC3E}">
        <p14:creationId xmlns:p14="http://schemas.microsoft.com/office/powerpoint/2010/main" val="1364229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3485" y="58614"/>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 y="687928"/>
            <a:ext cx="9143999" cy="441652"/>
          </a:xfrm>
          <a:prstGeom prst="rect">
            <a:avLst/>
          </a:prstGeom>
        </p:spPr>
      </p:pic>
      <p:sp>
        <p:nvSpPr>
          <p:cNvPr id="7" name="TextBox 6"/>
          <p:cNvSpPr txBox="1"/>
          <p:nvPr/>
        </p:nvSpPr>
        <p:spPr>
          <a:xfrm>
            <a:off x="395536" y="2708920"/>
            <a:ext cx="2736304" cy="923330"/>
          </a:xfrm>
          <a:prstGeom prst="rect">
            <a:avLst/>
          </a:prstGeom>
          <a:noFill/>
        </p:spPr>
        <p:txBody>
          <a:bodyPr wrap="square" rtlCol="0">
            <a:spAutoFit/>
          </a:bodyPr>
          <a:lstStyle/>
          <a:p>
            <a:pPr marL="285750" indent="-285750">
              <a:buFont typeface="Arial" pitchFamily="34" charset="0"/>
              <a:buChar char="•"/>
            </a:pPr>
            <a:r>
              <a:rPr lang="en-US" dirty="0" smtClean="0">
                <a:solidFill>
                  <a:schemeClr val="accent6">
                    <a:lumMod val="50000"/>
                  </a:schemeClr>
                </a:solidFill>
                <a:latin typeface="Times New Roman" pitchFamily="18" charset="0"/>
                <a:cs typeface="Times New Roman" pitchFamily="18" charset="0"/>
              </a:rPr>
              <a:t>Example:</a:t>
            </a:r>
          </a:p>
          <a:p>
            <a:r>
              <a:rPr lang="en-US" dirty="0" smtClean="0">
                <a:latin typeface="Times New Roman" pitchFamily="18" charset="0"/>
                <a:cs typeface="Times New Roman" pitchFamily="18" charset="0"/>
              </a:rPr>
              <a:t>One of forms that designed in maintenance procedures.</a:t>
            </a:r>
            <a:endParaRPr lang="en-GB" dirty="0">
              <a:latin typeface="Times New Roman" pitchFamily="18" charset="0"/>
              <a:cs typeface="Times New Roman"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1187089"/>
            <a:ext cx="5328592" cy="5626287"/>
          </a:xfrm>
          <a:prstGeom prst="rect">
            <a:avLst/>
          </a:prstGeom>
        </p:spPr>
      </p:pic>
      <p:sp>
        <p:nvSpPr>
          <p:cNvPr id="9" name="Slide Number Placeholder 8"/>
          <p:cNvSpPr>
            <a:spLocks noGrp="1"/>
          </p:cNvSpPr>
          <p:nvPr>
            <p:ph type="sldNum" sz="quarter" idx="12"/>
          </p:nvPr>
        </p:nvSpPr>
        <p:spPr/>
        <p:txBody>
          <a:bodyPr/>
          <a:lstStyle/>
          <a:p>
            <a:fld id="{A8589204-FD42-4073-8C55-76BEF07C1D22}" type="slidenum">
              <a:rPr lang="en-GB" smtClean="0"/>
              <a:t>20</a:t>
            </a:fld>
            <a:endParaRPr lang="en-GB"/>
          </a:p>
        </p:txBody>
      </p:sp>
    </p:spTree>
    <p:extLst>
      <p:ext uri="{BB962C8B-B14F-4D97-AF65-F5344CB8AC3E}">
        <p14:creationId xmlns:p14="http://schemas.microsoft.com/office/powerpoint/2010/main" val="27034545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3485" y="260648"/>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366085" y="3093752"/>
            <a:ext cx="6885341" cy="670489"/>
          </a:xfrm>
          <a:prstGeom prst="rect">
            <a:avLst/>
          </a:prstGeom>
        </p:spPr>
      </p:pic>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93755" y="3093754"/>
            <a:ext cx="6858001" cy="670489"/>
          </a:xfrm>
          <a:prstGeom prst="rect">
            <a:avLst/>
          </a:prstGeom>
        </p:spPr>
      </p:pic>
      <p:sp>
        <p:nvSpPr>
          <p:cNvPr id="11" name="Rectangle 10"/>
          <p:cNvSpPr/>
          <p:nvPr/>
        </p:nvSpPr>
        <p:spPr>
          <a:xfrm>
            <a:off x="729300" y="1196752"/>
            <a:ext cx="8064896" cy="2646878"/>
          </a:xfrm>
          <a:prstGeom prst="rect">
            <a:avLst/>
          </a:prstGeom>
        </p:spPr>
        <p:txBody>
          <a:bodyPr wrap="square">
            <a:spAutoFit/>
          </a:bodyPr>
          <a:lstStyle/>
          <a:p>
            <a:pPr marL="285750" lvl="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Archiving and data management system</a:t>
            </a:r>
            <a:r>
              <a:rPr lang="en-US" i="1" dirty="0" smtClean="0"/>
              <a:t>.</a:t>
            </a:r>
          </a:p>
          <a:p>
            <a:pPr lvl="0"/>
            <a:endParaRPr lang="en-US" i="1" dirty="0" smtClean="0"/>
          </a:p>
          <a:p>
            <a:pPr marL="342900" indent="-342900">
              <a:buFont typeface="Wingdings" pitchFamily="2" charset="2"/>
              <a:buChar char="ü"/>
            </a:pPr>
            <a:r>
              <a:rPr lang="en-US" dirty="0">
                <a:latin typeface="Times New Roman" pitchFamily="18" charset="0"/>
                <a:cs typeface="Times New Roman" pitchFamily="18" charset="0"/>
              </a:rPr>
              <a:t>A special file cabinet has been adopted; Each file has a number refers to </a:t>
            </a:r>
            <a:r>
              <a:rPr lang="en-US" dirty="0" smtClean="0">
                <a:latin typeface="Times New Roman" pitchFamily="18" charset="0"/>
                <a:cs typeface="Times New Roman" pitchFamily="18" charset="0"/>
              </a:rPr>
              <a:t>it; </a:t>
            </a:r>
            <a:r>
              <a:rPr lang="en-US" dirty="0">
                <a:latin typeface="Times New Roman" pitchFamily="18" charset="0"/>
                <a:cs typeface="Times New Roman" pitchFamily="18" charset="0"/>
              </a:rPr>
              <a:t>To make archiving process easier a symbol has been given to each </a:t>
            </a:r>
            <a:r>
              <a:rPr lang="en-US" dirty="0" smtClean="0">
                <a:latin typeface="Times New Roman" pitchFamily="18" charset="0"/>
                <a:cs typeface="Times New Roman" pitchFamily="18" charset="0"/>
              </a:rPr>
              <a:t>department.</a:t>
            </a:r>
          </a:p>
          <a:p>
            <a:endParaRPr lang="en-GB" dirty="0">
              <a:latin typeface="Times New Roman" pitchFamily="18" charset="0"/>
              <a:cs typeface="Times New Roman" pitchFamily="18" charset="0"/>
            </a:endParaRPr>
          </a:p>
          <a:p>
            <a:pPr marL="342900" indent="-342900">
              <a:buFont typeface="Wingdings" pitchFamily="2" charset="2"/>
              <a:buChar char="ü"/>
            </a:pPr>
            <a:r>
              <a:rPr lang="en-US" dirty="0">
                <a:latin typeface="Times New Roman" pitchFamily="18" charset="0"/>
                <a:cs typeface="Times New Roman" pitchFamily="18" charset="0"/>
              </a:rPr>
              <a:t>This pattern will adopt to give numbers to the file: (The file number / envelope number / the department symbol / number for the paper itself</a:t>
            </a:r>
            <a:r>
              <a:rPr lang="en-US" sz="2000" dirty="0">
                <a:latin typeface="Times New Roman" pitchFamily="18" charset="0"/>
                <a:cs typeface="Times New Roman" pitchFamily="18" charset="0"/>
              </a:rPr>
              <a:t>)</a:t>
            </a:r>
            <a:endParaRPr lang="en-GB" sz="2000" dirty="0">
              <a:latin typeface="Times New Roman" pitchFamily="18" charset="0"/>
              <a:cs typeface="Times New Roman" pitchFamily="18" charset="0"/>
            </a:endParaRPr>
          </a:p>
          <a:p>
            <a:pPr lvl="0"/>
            <a:endParaRPr lang="en-US" i="1" dirty="0"/>
          </a:p>
          <a:p>
            <a:pPr lvl="0"/>
            <a:endParaRPr lang="en-GB" dirty="0"/>
          </a:p>
        </p:txBody>
      </p:sp>
      <p:graphicFrame>
        <p:nvGraphicFramePr>
          <p:cNvPr id="13" name="Table 12"/>
          <p:cNvGraphicFramePr>
            <a:graphicFrameLocks noGrp="1"/>
          </p:cNvGraphicFramePr>
          <p:nvPr>
            <p:extLst>
              <p:ext uri="{D42A27DB-BD31-4B8C-83A1-F6EECF244321}">
                <p14:modId xmlns:p14="http://schemas.microsoft.com/office/powerpoint/2010/main" val="985766897"/>
              </p:ext>
            </p:extLst>
          </p:nvPr>
        </p:nvGraphicFramePr>
        <p:xfrm>
          <a:off x="1115616" y="3861048"/>
          <a:ext cx="3384376" cy="2160245"/>
        </p:xfrm>
        <a:graphic>
          <a:graphicData uri="http://schemas.openxmlformats.org/drawingml/2006/table">
            <a:tbl>
              <a:tblPr rtl="1" firstRow="1" firstCol="1" bandRow="1"/>
              <a:tblGrid>
                <a:gridCol w="1856921"/>
                <a:gridCol w="1091261"/>
                <a:gridCol w="436194"/>
              </a:tblGrid>
              <a:tr h="319224">
                <a:tc>
                  <a:txBody>
                    <a:bodyPr/>
                    <a:lstStyle/>
                    <a:p>
                      <a:pPr algn="ctr" rtl="1">
                        <a:lnSpc>
                          <a:spcPct val="115000"/>
                        </a:lnSpc>
                        <a:spcAft>
                          <a:spcPts val="0"/>
                        </a:spcAft>
                      </a:pPr>
                      <a:r>
                        <a:rPr lang="en-US" sz="1200" b="1" dirty="0">
                          <a:effectLst/>
                          <a:latin typeface="Times New Roman"/>
                          <a:ea typeface="Calibri"/>
                          <a:cs typeface="Arial"/>
                        </a:rPr>
                        <a:t>File name</a:t>
                      </a:r>
                      <a:endParaRPr lang="en-GB" sz="11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en-US" sz="1200" b="1" dirty="0">
                          <a:effectLst/>
                          <a:latin typeface="Times New Roman"/>
                          <a:ea typeface="Calibri"/>
                          <a:cs typeface="Arial"/>
                        </a:rPr>
                        <a:t>File no.</a:t>
                      </a:r>
                      <a:endParaRPr lang="en-GB" sz="11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dirty="0">
                          <a:effectLst/>
                          <a:latin typeface="Calibri"/>
                          <a:ea typeface="Calibri"/>
                          <a:cs typeface="Times New Roman"/>
                        </a:rPr>
                        <a:t>#</a:t>
                      </a:r>
                      <a:endParaRPr lang="en-GB" sz="11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r>
              <a:tr h="263003">
                <a:tc>
                  <a:txBody>
                    <a:bodyPr/>
                    <a:lstStyle/>
                    <a:p>
                      <a:pPr algn="ctr" rtl="1">
                        <a:lnSpc>
                          <a:spcPct val="115000"/>
                        </a:lnSpc>
                        <a:spcAft>
                          <a:spcPts val="0"/>
                        </a:spcAft>
                      </a:pPr>
                      <a:r>
                        <a:rPr lang="en-US" sz="1200">
                          <a:effectLst/>
                          <a:latin typeface="Times New Roman"/>
                          <a:ea typeface="Calibri"/>
                          <a:cs typeface="Arial"/>
                        </a:rPr>
                        <a:t>Customer</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01</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a:effectLst/>
                          <a:latin typeface="Times New Roman"/>
                          <a:ea typeface="Calibri"/>
                          <a:cs typeface="Arial"/>
                        </a:rPr>
                        <a:t>1</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3">
                <a:tc>
                  <a:txBody>
                    <a:bodyPr/>
                    <a:lstStyle/>
                    <a:p>
                      <a:pPr algn="ctr" rtl="1">
                        <a:lnSpc>
                          <a:spcPct val="115000"/>
                        </a:lnSpc>
                        <a:spcAft>
                          <a:spcPts val="0"/>
                        </a:spcAft>
                      </a:pPr>
                      <a:r>
                        <a:rPr lang="en-US" sz="1200">
                          <a:effectLst/>
                          <a:latin typeface="Times New Roman"/>
                          <a:ea typeface="Calibri"/>
                          <a:cs typeface="Arial"/>
                        </a:rPr>
                        <a:t>Sales</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02</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a:effectLst/>
                          <a:latin typeface="Times New Roman"/>
                          <a:ea typeface="Calibri"/>
                          <a:cs typeface="Arial"/>
                        </a:rPr>
                        <a:t>2</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3">
                <a:tc>
                  <a:txBody>
                    <a:bodyPr/>
                    <a:lstStyle/>
                    <a:p>
                      <a:pPr algn="ctr" rtl="1">
                        <a:lnSpc>
                          <a:spcPct val="115000"/>
                        </a:lnSpc>
                        <a:spcAft>
                          <a:spcPts val="0"/>
                        </a:spcAft>
                      </a:pPr>
                      <a:r>
                        <a:rPr lang="en-US" sz="1200">
                          <a:effectLst/>
                          <a:latin typeface="Times New Roman"/>
                          <a:ea typeface="Calibri"/>
                          <a:cs typeface="Arial"/>
                        </a:rPr>
                        <a:t>Purchasing</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03</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a:effectLst/>
                          <a:latin typeface="Times New Roman"/>
                          <a:ea typeface="Calibri"/>
                          <a:cs typeface="Arial"/>
                        </a:rPr>
                        <a:t>3</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3">
                <a:tc>
                  <a:txBody>
                    <a:bodyPr/>
                    <a:lstStyle/>
                    <a:p>
                      <a:pPr algn="ctr" rtl="1">
                        <a:lnSpc>
                          <a:spcPct val="115000"/>
                        </a:lnSpc>
                        <a:spcAft>
                          <a:spcPts val="0"/>
                        </a:spcAft>
                      </a:pPr>
                      <a:r>
                        <a:rPr lang="en-US" sz="1200">
                          <a:effectLst/>
                          <a:latin typeface="Times New Roman"/>
                          <a:ea typeface="Calibri"/>
                          <a:cs typeface="Arial"/>
                        </a:rPr>
                        <a:t>Financial</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04</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a:effectLst/>
                          <a:latin typeface="Times New Roman"/>
                          <a:ea typeface="Calibri"/>
                          <a:cs typeface="Arial"/>
                        </a:rPr>
                        <a:t>4</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3">
                <a:tc>
                  <a:txBody>
                    <a:bodyPr/>
                    <a:lstStyle/>
                    <a:p>
                      <a:pPr algn="ctr" rtl="1">
                        <a:lnSpc>
                          <a:spcPct val="115000"/>
                        </a:lnSpc>
                        <a:spcAft>
                          <a:spcPts val="0"/>
                        </a:spcAft>
                      </a:pPr>
                      <a:r>
                        <a:rPr lang="en-US" sz="1200" dirty="0">
                          <a:effectLst/>
                          <a:latin typeface="Times New Roman"/>
                          <a:ea typeface="Calibri"/>
                          <a:cs typeface="Arial"/>
                        </a:rPr>
                        <a:t>Employee</a:t>
                      </a:r>
                      <a:endParaRPr lang="en-GB"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a:effectLst/>
                          <a:latin typeface="Times New Roman"/>
                          <a:ea typeface="Calibri"/>
                          <a:cs typeface="Arial"/>
                        </a:rPr>
                        <a:t>05</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a:effectLst/>
                          <a:latin typeface="Times New Roman"/>
                          <a:ea typeface="Calibri"/>
                          <a:cs typeface="Arial"/>
                        </a:rPr>
                        <a:t>5</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3">
                <a:tc>
                  <a:txBody>
                    <a:bodyPr/>
                    <a:lstStyle/>
                    <a:p>
                      <a:pPr algn="ctr" rtl="1">
                        <a:lnSpc>
                          <a:spcPct val="115000"/>
                        </a:lnSpc>
                        <a:spcAft>
                          <a:spcPts val="0"/>
                        </a:spcAft>
                      </a:pPr>
                      <a:r>
                        <a:rPr lang="en-US" sz="1200" dirty="0">
                          <a:effectLst/>
                          <a:latin typeface="Times New Roman"/>
                          <a:ea typeface="Calibri"/>
                          <a:cs typeface="Arial"/>
                        </a:rPr>
                        <a:t>Maintenance</a:t>
                      </a:r>
                      <a:endParaRPr lang="en-GB"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06</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a:effectLst/>
                          <a:latin typeface="Times New Roman"/>
                          <a:ea typeface="Calibri"/>
                          <a:cs typeface="Arial"/>
                        </a:rPr>
                        <a:t>6</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3">
                <a:tc>
                  <a:txBody>
                    <a:bodyPr/>
                    <a:lstStyle/>
                    <a:p>
                      <a:pPr algn="ctr" rtl="1">
                        <a:lnSpc>
                          <a:spcPct val="115000"/>
                        </a:lnSpc>
                        <a:spcAft>
                          <a:spcPts val="0"/>
                        </a:spcAft>
                      </a:pPr>
                      <a:r>
                        <a:rPr lang="en-US" sz="1200">
                          <a:effectLst/>
                          <a:latin typeface="Times New Roman"/>
                          <a:ea typeface="Calibri"/>
                          <a:cs typeface="Arial"/>
                        </a:rPr>
                        <a:t>Inventories</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07</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effectLst/>
                          <a:latin typeface="Times New Roman"/>
                          <a:ea typeface="Calibri"/>
                          <a:cs typeface="Arial"/>
                        </a:rPr>
                        <a:t>7</a:t>
                      </a:r>
                      <a:endParaRPr lang="en-GB"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136005725"/>
              </p:ext>
            </p:extLst>
          </p:nvPr>
        </p:nvGraphicFramePr>
        <p:xfrm>
          <a:off x="4761246" y="3861048"/>
          <a:ext cx="3456383" cy="2160240"/>
        </p:xfrm>
        <a:graphic>
          <a:graphicData uri="http://schemas.openxmlformats.org/drawingml/2006/table">
            <a:tbl>
              <a:tblPr rtl="1" firstRow="1" firstCol="1" bandRow="1"/>
              <a:tblGrid>
                <a:gridCol w="1634858"/>
                <a:gridCol w="1821525"/>
              </a:tblGrid>
              <a:tr h="360040">
                <a:tc>
                  <a:txBody>
                    <a:bodyPr/>
                    <a:lstStyle/>
                    <a:p>
                      <a:pPr algn="ctr" rtl="0">
                        <a:lnSpc>
                          <a:spcPct val="115000"/>
                        </a:lnSpc>
                        <a:spcAft>
                          <a:spcPts val="0"/>
                        </a:spcAft>
                      </a:pPr>
                      <a:r>
                        <a:rPr lang="en-US" sz="1200" b="1" dirty="0">
                          <a:effectLst/>
                          <a:latin typeface="Times New Roman"/>
                          <a:ea typeface="Calibri"/>
                          <a:cs typeface="Arial"/>
                        </a:rPr>
                        <a:t>Symbols</a:t>
                      </a:r>
                      <a:endParaRPr lang="en-GB" sz="11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0">
                        <a:lnSpc>
                          <a:spcPct val="115000"/>
                        </a:lnSpc>
                        <a:spcAft>
                          <a:spcPts val="0"/>
                        </a:spcAft>
                      </a:pPr>
                      <a:r>
                        <a:rPr lang="en-US" sz="1200" b="1" dirty="0">
                          <a:effectLst/>
                          <a:latin typeface="Times New Roman"/>
                          <a:ea typeface="Calibri"/>
                          <a:cs typeface="Arial"/>
                        </a:rPr>
                        <a:t>Department</a:t>
                      </a:r>
                      <a:endParaRPr lang="en-GB" sz="11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r>
              <a:tr h="360040">
                <a:tc>
                  <a:txBody>
                    <a:bodyPr/>
                    <a:lstStyle/>
                    <a:p>
                      <a:pPr algn="ctr" rtl="0">
                        <a:lnSpc>
                          <a:spcPct val="115000"/>
                        </a:lnSpc>
                        <a:spcAft>
                          <a:spcPts val="0"/>
                        </a:spcAft>
                      </a:pPr>
                      <a:r>
                        <a:rPr lang="en-US" sz="1200">
                          <a:effectLst/>
                          <a:latin typeface="Times New Roman"/>
                          <a:ea typeface="Calibri"/>
                          <a:cs typeface="Arial"/>
                        </a:rPr>
                        <a:t>S</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Sales</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rtl="0">
                        <a:lnSpc>
                          <a:spcPct val="115000"/>
                        </a:lnSpc>
                        <a:spcAft>
                          <a:spcPts val="0"/>
                        </a:spcAft>
                      </a:pPr>
                      <a:r>
                        <a:rPr lang="en-US" sz="1200">
                          <a:effectLst/>
                          <a:latin typeface="Times New Roman"/>
                          <a:ea typeface="Calibri"/>
                          <a:cs typeface="Arial"/>
                        </a:rPr>
                        <a:t>P</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Purchasing</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rtl="0">
                        <a:lnSpc>
                          <a:spcPct val="115000"/>
                        </a:lnSpc>
                        <a:spcAft>
                          <a:spcPts val="0"/>
                        </a:spcAft>
                      </a:pPr>
                      <a:r>
                        <a:rPr lang="en-US" sz="1200" dirty="0">
                          <a:effectLst/>
                          <a:latin typeface="Times New Roman"/>
                          <a:ea typeface="Calibri"/>
                          <a:cs typeface="Arial"/>
                        </a:rPr>
                        <a:t>PR</a:t>
                      </a:r>
                      <a:endParaRPr lang="en-GB"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Production</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rtl="0">
                        <a:lnSpc>
                          <a:spcPct val="115000"/>
                        </a:lnSpc>
                        <a:spcAft>
                          <a:spcPts val="0"/>
                        </a:spcAft>
                      </a:pPr>
                      <a:r>
                        <a:rPr lang="en-US" sz="1200">
                          <a:effectLst/>
                          <a:latin typeface="Times New Roman"/>
                          <a:ea typeface="Calibri"/>
                          <a:cs typeface="Arial"/>
                        </a:rPr>
                        <a:t>F</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effectLst/>
                          <a:latin typeface="Times New Roman"/>
                          <a:ea typeface="Calibri"/>
                          <a:cs typeface="Arial"/>
                        </a:rPr>
                        <a:t>Financial</a:t>
                      </a:r>
                      <a:endParaRPr lang="en-GB"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rtl="0">
                        <a:lnSpc>
                          <a:spcPct val="115000"/>
                        </a:lnSpc>
                        <a:spcAft>
                          <a:spcPts val="0"/>
                        </a:spcAft>
                      </a:pPr>
                      <a:r>
                        <a:rPr lang="en-US" sz="1200" dirty="0">
                          <a:effectLst/>
                          <a:latin typeface="Times New Roman"/>
                          <a:ea typeface="Calibri"/>
                          <a:cs typeface="Arial"/>
                        </a:rPr>
                        <a:t>HR</a:t>
                      </a:r>
                      <a:endParaRPr lang="en-GB"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effectLst/>
                          <a:latin typeface="Times New Roman"/>
                          <a:ea typeface="Calibri"/>
                          <a:cs typeface="Arial"/>
                        </a:rPr>
                        <a:t>Human resources</a:t>
                      </a:r>
                      <a:endParaRPr lang="en-GB"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A8589204-FD42-4073-8C55-76BEF07C1D22}" type="slidenum">
              <a:rPr lang="en-GB" smtClean="0"/>
              <a:t>21</a:t>
            </a:fld>
            <a:endParaRPr lang="en-GB"/>
          </a:p>
        </p:txBody>
      </p:sp>
    </p:spTree>
    <p:extLst>
      <p:ext uri="{BB962C8B-B14F-4D97-AF65-F5344CB8AC3E}">
        <p14:creationId xmlns:p14="http://schemas.microsoft.com/office/powerpoint/2010/main" val="37370249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2098" y="2420888"/>
            <a:ext cx="6341342" cy="4238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53485" y="260648"/>
            <a:ext cx="9090515"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sp>
        <p:nvSpPr>
          <p:cNvPr id="5" name="Rectangle 4"/>
          <p:cNvSpPr/>
          <p:nvPr/>
        </p:nvSpPr>
        <p:spPr>
          <a:xfrm>
            <a:off x="1042572" y="1268760"/>
            <a:ext cx="6925856" cy="923330"/>
          </a:xfrm>
          <a:prstGeom prst="rect">
            <a:avLst/>
          </a:prstGeom>
        </p:spPr>
        <p:txBody>
          <a:bodyPr wrap="square">
            <a:spAutoFit/>
          </a:bodyPr>
          <a:lstStyle/>
          <a:p>
            <a:pPr marL="285750" lvl="0" indent="-285750">
              <a:buFont typeface="Arial" pitchFamily="34" charset="0"/>
              <a:buChar char="•"/>
            </a:pPr>
            <a:r>
              <a:rPr lang="en-US" dirty="0">
                <a:solidFill>
                  <a:schemeClr val="accent6">
                    <a:lumMod val="50000"/>
                  </a:schemeClr>
                </a:solidFill>
                <a:latin typeface="Times New Roman" pitchFamily="18" charset="0"/>
                <a:cs typeface="Times New Roman" pitchFamily="18" charset="0"/>
              </a:rPr>
              <a:t>Archiving and data management system</a:t>
            </a:r>
            <a:r>
              <a:rPr lang="en-US" i="1" dirty="0" smtClean="0"/>
              <a:t>.</a:t>
            </a:r>
          </a:p>
          <a:p>
            <a:pPr lvl="0"/>
            <a:r>
              <a:rPr lang="en-US" dirty="0" smtClean="0">
                <a:latin typeface="Times New Roman" pitchFamily="18" charset="0"/>
                <a:cs typeface="Times New Roman" pitchFamily="18" charset="0"/>
              </a:rPr>
              <a:t>In the beginning of each file there is a form that include the name of all documents  in this form and other information about it.</a:t>
            </a:r>
            <a:endParaRPr lang="en-US" dirty="0">
              <a:latin typeface="Times New Roman" pitchFamily="18" charset="0"/>
              <a:cs typeface="Times New Roman"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93755" y="3093754"/>
            <a:ext cx="6858001" cy="670489"/>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379755" y="3093756"/>
            <a:ext cx="6858001" cy="670489"/>
          </a:xfrm>
          <a:prstGeom prst="rect">
            <a:avLst/>
          </a:prstGeom>
        </p:spPr>
      </p:pic>
      <p:sp>
        <p:nvSpPr>
          <p:cNvPr id="7" name="Slide Number Placeholder 6"/>
          <p:cNvSpPr>
            <a:spLocks noGrp="1"/>
          </p:cNvSpPr>
          <p:nvPr>
            <p:ph type="sldNum" sz="quarter" idx="12"/>
          </p:nvPr>
        </p:nvSpPr>
        <p:spPr/>
        <p:txBody>
          <a:bodyPr/>
          <a:lstStyle/>
          <a:p>
            <a:fld id="{A8589204-FD42-4073-8C55-76BEF07C1D22}" type="slidenum">
              <a:rPr lang="en-GB" smtClean="0"/>
              <a:t>22</a:t>
            </a:fld>
            <a:endParaRPr lang="en-GB"/>
          </a:p>
        </p:txBody>
      </p:sp>
    </p:spTree>
    <p:extLst>
      <p:ext uri="{BB962C8B-B14F-4D97-AF65-F5344CB8AC3E}">
        <p14:creationId xmlns:p14="http://schemas.microsoft.com/office/powerpoint/2010/main" val="2903206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89248"/>
            <a:ext cx="9144000" cy="539552"/>
          </a:xfrm>
          <a:prstGeom prst="rect">
            <a:avLst/>
          </a:prstGeom>
        </p:spPr>
      </p:pic>
      <p:sp>
        <p:nvSpPr>
          <p:cNvPr id="6" name="Title 1"/>
          <p:cNvSpPr>
            <a:spLocks noGrp="1"/>
          </p:cNvSpPr>
          <p:nvPr>
            <p:ph type="title"/>
          </p:nvPr>
        </p:nvSpPr>
        <p:spPr>
          <a:xfrm>
            <a:off x="0" y="188640"/>
            <a:ext cx="91440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sp>
        <p:nvSpPr>
          <p:cNvPr id="7" name="Rectangle 6"/>
          <p:cNvSpPr/>
          <p:nvPr/>
        </p:nvSpPr>
        <p:spPr>
          <a:xfrm>
            <a:off x="611560" y="1916832"/>
            <a:ext cx="7848872" cy="1661993"/>
          </a:xfrm>
          <a:prstGeom prst="rect">
            <a:avLst/>
          </a:prstGeom>
        </p:spPr>
        <p:txBody>
          <a:bodyPr wrap="square">
            <a:spAutoFit/>
          </a:bodyPr>
          <a:lstStyle/>
          <a:p>
            <a:pPr marL="285750" lvl="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Time </a:t>
            </a:r>
            <a:r>
              <a:rPr lang="en-US" sz="2200" dirty="0">
                <a:solidFill>
                  <a:schemeClr val="accent6">
                    <a:lumMod val="50000"/>
                  </a:schemeClr>
                </a:solidFill>
                <a:latin typeface="Times New Roman" pitchFamily="18" charset="0"/>
                <a:cs typeface="Times New Roman" pitchFamily="18" charset="0"/>
              </a:rPr>
              <a:t>management</a:t>
            </a:r>
            <a:r>
              <a:rPr lang="en-US" sz="2000" dirty="0">
                <a:solidFill>
                  <a:schemeClr val="accent6">
                    <a:lumMod val="50000"/>
                  </a:schemeClr>
                </a:solidFill>
                <a:latin typeface="Times New Roman" pitchFamily="18" charset="0"/>
                <a:cs typeface="Times New Roman" pitchFamily="18" charset="0"/>
              </a:rPr>
              <a:t> </a:t>
            </a:r>
            <a:r>
              <a:rPr lang="en-US" sz="2000" dirty="0" smtClean="0">
                <a:solidFill>
                  <a:schemeClr val="accent6">
                    <a:lumMod val="50000"/>
                  </a:schemeClr>
                </a:solidFill>
                <a:latin typeface="Times New Roman" pitchFamily="18" charset="0"/>
                <a:cs typeface="Times New Roman" pitchFamily="18" charset="0"/>
              </a:rPr>
              <a:t>planning</a:t>
            </a:r>
          </a:p>
          <a:p>
            <a:pPr lvl="0"/>
            <a:endParaRPr lang="en-US" sz="2000" dirty="0">
              <a:solidFill>
                <a:schemeClr val="accent6">
                  <a:lumMod val="50000"/>
                </a:schemeClr>
              </a:solidFill>
              <a:latin typeface="Times New Roman" pitchFamily="18" charset="0"/>
              <a:cs typeface="Times New Roman" pitchFamily="18" charset="0"/>
            </a:endParaRPr>
          </a:p>
          <a:p>
            <a:pPr lvl="0"/>
            <a:r>
              <a:rPr lang="en-US" sz="2000" b="1" dirty="0">
                <a:latin typeface="Times New Roman" pitchFamily="18" charset="0"/>
                <a:cs typeface="Times New Roman" pitchFamily="18" charset="0"/>
              </a:rPr>
              <a:t>Case study</a:t>
            </a:r>
            <a:r>
              <a:rPr lang="en-US" sz="2000" dirty="0">
                <a:latin typeface="Times New Roman" pitchFamily="18" charset="0"/>
                <a:cs typeface="Times New Roman" pitchFamily="18" charset="0"/>
              </a:rPr>
              <a:t>: we take an order as a sample to schedule it, this order include kitchen cabinet and some decors. By using MS project the following Gantt chart </a:t>
            </a:r>
            <a:r>
              <a:rPr lang="en-US" sz="2000" dirty="0" smtClean="0">
                <a:latin typeface="Times New Roman" pitchFamily="18" charset="0"/>
                <a:cs typeface="Times New Roman" pitchFamily="18" charset="0"/>
              </a:rPr>
              <a:t>resulted, the duration of the order is 50 days. </a:t>
            </a:r>
            <a:endParaRPr lang="en-GB" sz="2000" dirty="0">
              <a:solidFill>
                <a:schemeClr val="accent6">
                  <a:lumMod val="50000"/>
                </a:schemeClr>
              </a:solidFill>
              <a:latin typeface="Times New Roman" pitchFamily="18" charset="0"/>
              <a:cs typeface="Times New Roman" pitchFamily="18" charset="0"/>
            </a:endParaRPr>
          </a:p>
        </p:txBody>
      </p:sp>
      <p:pic>
        <p:nvPicPr>
          <p:cNvPr id="8" name="Picture 7"/>
          <p:cNvPicPr/>
          <p:nvPr/>
        </p:nvPicPr>
        <p:blipFill>
          <a:blip r:embed="rId3">
            <a:extLst>
              <a:ext uri="{BEBA8EAE-BF5A-486C-A8C5-ECC9F3942E4B}">
                <a14:imgProps xmlns:a14="http://schemas.microsoft.com/office/drawing/2010/main">
                  <a14:imgLayer r:embed="rId4">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151620" y="3789040"/>
            <a:ext cx="6768752" cy="2730495"/>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23</a:t>
            </a:fld>
            <a:endParaRPr lang="en-GB"/>
          </a:p>
        </p:txBody>
      </p:sp>
    </p:spTree>
    <p:extLst>
      <p:ext uri="{BB962C8B-B14F-4D97-AF65-F5344CB8AC3E}">
        <p14:creationId xmlns:p14="http://schemas.microsoft.com/office/powerpoint/2010/main" val="29354195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727176" y="2727174"/>
            <a:ext cx="6858001" cy="1403647"/>
          </a:xfrm>
          <a:prstGeom prst="rect">
            <a:avLst/>
          </a:prstGeom>
        </p:spPr>
      </p:pic>
      <p:sp>
        <p:nvSpPr>
          <p:cNvPr id="6" name="Title 1"/>
          <p:cNvSpPr>
            <a:spLocks noGrp="1"/>
          </p:cNvSpPr>
          <p:nvPr>
            <p:ph type="title"/>
          </p:nvPr>
        </p:nvSpPr>
        <p:spPr>
          <a:xfrm>
            <a:off x="0" y="188640"/>
            <a:ext cx="91440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sp>
        <p:nvSpPr>
          <p:cNvPr id="7" name="Rectangle 6"/>
          <p:cNvSpPr/>
          <p:nvPr/>
        </p:nvSpPr>
        <p:spPr>
          <a:xfrm>
            <a:off x="1741610" y="1124744"/>
            <a:ext cx="7244291" cy="2616101"/>
          </a:xfrm>
          <a:prstGeom prst="rect">
            <a:avLst/>
          </a:prstGeom>
        </p:spPr>
        <p:txBody>
          <a:bodyPr wrap="none">
            <a:spAutoFit/>
          </a:bodyPr>
          <a:lstStyle/>
          <a:p>
            <a:pPr marL="285750" lvl="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Gallery section. </a:t>
            </a:r>
            <a:endParaRPr lang="en-US" sz="2000" dirty="0" smtClean="0">
              <a:solidFill>
                <a:schemeClr val="accent6">
                  <a:lumMod val="50000"/>
                </a:schemeClr>
              </a:solidFill>
              <a:latin typeface="Times New Roman" pitchFamily="18" charset="0"/>
              <a:cs typeface="Times New Roman" pitchFamily="18" charset="0"/>
            </a:endParaRPr>
          </a:p>
          <a:p>
            <a:pPr lvl="0"/>
            <a:endParaRPr lang="en-US" dirty="0">
              <a:solidFill>
                <a:schemeClr val="accent6">
                  <a:lumMod val="50000"/>
                </a:schemeClr>
              </a:solidFill>
              <a:latin typeface="Times New Roman" pitchFamily="18" charset="0"/>
              <a:cs typeface="Times New Roman" pitchFamily="18" charset="0"/>
            </a:endParaRPr>
          </a:p>
          <a:p>
            <a:pPr marL="285750" indent="-285750">
              <a:buFont typeface="Wingdings" pitchFamily="2" charset="2"/>
              <a:buChar char="Ø"/>
            </a:pPr>
            <a:r>
              <a:rPr lang="en-US" dirty="0">
                <a:latin typeface="Times New Roman" pitchFamily="18" charset="0"/>
                <a:cs typeface="Times New Roman" pitchFamily="18" charset="0"/>
              </a:rPr>
              <a:t>There is three ways to show their products</a:t>
            </a:r>
            <a:r>
              <a:rPr lang="en-US" dirty="0" smtClean="0">
                <a:latin typeface="Times New Roman" pitchFamily="18" charset="0"/>
                <a:cs typeface="Times New Roman" pitchFamily="18" charset="0"/>
              </a:rPr>
              <a:t>:</a:t>
            </a:r>
          </a:p>
          <a:p>
            <a:endParaRPr lang="en-GB" dirty="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1. Using </a:t>
            </a:r>
            <a:r>
              <a:rPr lang="en-US" dirty="0">
                <a:latin typeface="Times New Roman" pitchFamily="18" charset="0"/>
                <a:cs typeface="Times New Roman" pitchFamily="18" charset="0"/>
              </a:rPr>
              <a:t>Catalogs.</a:t>
            </a:r>
            <a:endParaRPr lang="en-GB" dirty="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2. Displays </a:t>
            </a:r>
            <a:r>
              <a:rPr lang="en-US" dirty="0">
                <a:latin typeface="Times New Roman" pitchFamily="18" charset="0"/>
                <a:cs typeface="Times New Roman" pitchFamily="18" charset="0"/>
              </a:rPr>
              <a:t>their products photos on the office walls. </a:t>
            </a: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3. Using </a:t>
            </a:r>
            <a:r>
              <a:rPr lang="en-US" dirty="0">
                <a:latin typeface="Times New Roman" pitchFamily="18" charset="0"/>
                <a:cs typeface="Times New Roman" pitchFamily="18" charset="0"/>
              </a:rPr>
              <a:t>product showcase to show Miniatures from </a:t>
            </a:r>
            <a:r>
              <a:rPr lang="en-US" dirty="0" smtClean="0">
                <a:latin typeface="Times New Roman" pitchFamily="18" charset="0"/>
                <a:cs typeface="Times New Roman" pitchFamily="18" charset="0"/>
              </a:rPr>
              <a:t>products as next figure.</a:t>
            </a:r>
            <a:endParaRPr lang="en-GB" dirty="0">
              <a:latin typeface="Times New Roman" pitchFamily="18" charset="0"/>
              <a:cs typeface="Times New Roman" pitchFamily="18" charset="0"/>
            </a:endParaRPr>
          </a:p>
          <a:p>
            <a:pPr lvl="0"/>
            <a:endParaRPr lang="en-US" dirty="0" smtClean="0">
              <a:solidFill>
                <a:schemeClr val="accent6">
                  <a:lumMod val="50000"/>
                </a:schemeClr>
              </a:solidFill>
              <a:latin typeface="Times New Roman" pitchFamily="18" charset="0"/>
              <a:cs typeface="Times New Roman" pitchFamily="18" charset="0"/>
            </a:endParaRPr>
          </a:p>
          <a:p>
            <a:pPr lvl="0"/>
            <a:endParaRPr lang="en-GB" dirty="0">
              <a:solidFill>
                <a:schemeClr val="accent6">
                  <a:lumMod val="50000"/>
                </a:schemeClr>
              </a:solidFill>
              <a:latin typeface="Times New Roman" pitchFamily="18" charset="0"/>
              <a:cs typeface="Times New Roman" pitchFamily="18" charset="0"/>
            </a:endParaRPr>
          </a:p>
        </p:txBody>
      </p:sp>
      <p:pic>
        <p:nvPicPr>
          <p:cNvPr id="8" name="Picture 7"/>
          <p:cNvPicPr/>
          <p:nvPr/>
        </p:nvPicPr>
        <p:blipFill>
          <a:blip r:embed="rId3" cstate="print">
            <a:extLst>
              <a:ext uri="{BEBA8EAE-BF5A-486C-A8C5-ECC9F3942E4B}">
                <a14:imgProps xmlns:a14="http://schemas.microsoft.com/office/drawing/2010/main">
                  <a14:imgLayer r:embed="rId4">
                    <a14:imgEffect>
                      <a14:sharpenSoften amount="50000"/>
                    </a14:imgEffect>
                    <a14:imgEffect>
                      <a14:colorTemperature colorTemp="88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771800" y="3415733"/>
            <a:ext cx="4752528" cy="3325635"/>
          </a:xfrm>
          <a:prstGeom prst="rect">
            <a:avLst/>
          </a:prstGeom>
          <a:ln>
            <a:noFill/>
          </a:ln>
          <a:effectLst/>
        </p:spPr>
      </p:pic>
      <p:sp>
        <p:nvSpPr>
          <p:cNvPr id="3" name="Slide Number Placeholder 2"/>
          <p:cNvSpPr>
            <a:spLocks noGrp="1"/>
          </p:cNvSpPr>
          <p:nvPr>
            <p:ph type="sldNum" sz="quarter" idx="12"/>
          </p:nvPr>
        </p:nvSpPr>
        <p:spPr/>
        <p:txBody>
          <a:bodyPr/>
          <a:lstStyle/>
          <a:p>
            <a:fld id="{A8589204-FD42-4073-8C55-76BEF07C1D22}" type="slidenum">
              <a:rPr lang="en-GB" smtClean="0"/>
              <a:t>24</a:t>
            </a:fld>
            <a:endParaRPr lang="en-GB"/>
          </a:p>
        </p:txBody>
      </p:sp>
    </p:spTree>
    <p:extLst>
      <p:ext uri="{BB962C8B-B14F-4D97-AF65-F5344CB8AC3E}">
        <p14:creationId xmlns:p14="http://schemas.microsoft.com/office/powerpoint/2010/main" val="15144716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99592" y="1556792"/>
            <a:ext cx="7416824" cy="1261884"/>
          </a:xfrm>
          <a:prstGeom prst="rect">
            <a:avLst/>
          </a:prstGeom>
        </p:spPr>
        <p:txBody>
          <a:bodyPr wrap="square">
            <a:spAutoFit/>
          </a:bodyPr>
          <a:lstStyle/>
          <a:p>
            <a:pPr marL="285750" lvl="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Warehouses </a:t>
            </a:r>
            <a:r>
              <a:rPr lang="en-US" sz="2000" dirty="0" smtClean="0">
                <a:solidFill>
                  <a:schemeClr val="accent6">
                    <a:lumMod val="50000"/>
                  </a:schemeClr>
                </a:solidFill>
                <a:latin typeface="Times New Roman" pitchFamily="18" charset="0"/>
                <a:cs typeface="Times New Roman" pitchFamily="18" charset="0"/>
              </a:rPr>
              <a:t>management</a:t>
            </a:r>
          </a:p>
          <a:p>
            <a:pPr lvl="0"/>
            <a:endParaRPr lang="en-US" dirty="0">
              <a:solidFill>
                <a:schemeClr val="accent6">
                  <a:lumMod val="50000"/>
                </a:schemeClr>
              </a:solidFill>
              <a:latin typeface="Times New Roman" pitchFamily="18" charset="0"/>
              <a:cs typeface="Times New Roman" pitchFamily="18" charset="0"/>
            </a:endParaRPr>
          </a:p>
          <a:p>
            <a:pPr algn="just"/>
            <a:r>
              <a:rPr lang="en-US" sz="2000" dirty="0" smtClean="0">
                <a:solidFill>
                  <a:schemeClr val="accent6">
                    <a:lumMod val="50000"/>
                  </a:schemeClr>
                </a:solidFill>
                <a:latin typeface="Times New Roman" pitchFamily="18" charset="0"/>
                <a:cs typeface="Times New Roman" pitchFamily="18" charset="0"/>
              </a:rPr>
              <a:t> </a:t>
            </a:r>
            <a:r>
              <a:rPr lang="en-US" dirty="0">
                <a:latin typeface="Times New Roman" pitchFamily="18" charset="0"/>
                <a:cs typeface="Times New Roman" pitchFamily="18" charset="0"/>
              </a:rPr>
              <a:t>There are three categories of inventory inside the company, </a:t>
            </a:r>
            <a:r>
              <a:rPr lang="en-US" dirty="0" smtClean="0">
                <a:latin typeface="Times New Roman" pitchFamily="18" charset="0"/>
                <a:cs typeface="Times New Roman" pitchFamily="18" charset="0"/>
              </a:rPr>
              <a:t>for </a:t>
            </a:r>
            <a:r>
              <a:rPr lang="en-US" dirty="0">
                <a:latin typeface="Times New Roman" pitchFamily="18" charset="0"/>
                <a:cs typeface="Times New Roman" pitchFamily="18" charset="0"/>
              </a:rPr>
              <a:t>each one special system have been </a:t>
            </a:r>
            <a:r>
              <a:rPr lang="en-US" dirty="0" smtClean="0">
                <a:latin typeface="Times New Roman" pitchFamily="18" charset="0"/>
                <a:cs typeface="Times New Roman" pitchFamily="18" charset="0"/>
              </a:rPr>
              <a:t>suggested</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as the next figure show.</a:t>
            </a:r>
            <a:endParaRPr lang="en-GB" dirty="0">
              <a:latin typeface="Times New Roman" pitchFamily="18" charset="0"/>
              <a:cs typeface="Times New Roman" pitchFamily="18" charset="0"/>
            </a:endParaRPr>
          </a:p>
        </p:txBody>
      </p:sp>
      <p:sp>
        <p:nvSpPr>
          <p:cNvPr id="6" name="Title 1"/>
          <p:cNvSpPr>
            <a:spLocks noGrp="1"/>
          </p:cNvSpPr>
          <p:nvPr>
            <p:ph type="title"/>
          </p:nvPr>
        </p:nvSpPr>
        <p:spPr>
          <a:xfrm>
            <a:off x="0" y="116632"/>
            <a:ext cx="91440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9546"/>
            <a:ext cx="9143999" cy="576064"/>
          </a:xfrm>
          <a:prstGeom prst="rect">
            <a:avLst/>
          </a:prstGeom>
        </p:spPr>
      </p:pic>
      <p:sp>
        <p:nvSpPr>
          <p:cNvPr id="11" name="Oval 10"/>
          <p:cNvSpPr/>
          <p:nvPr/>
        </p:nvSpPr>
        <p:spPr>
          <a:xfrm>
            <a:off x="1619672" y="4509120"/>
            <a:ext cx="1944216" cy="9361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1619672" y="3286728"/>
            <a:ext cx="1944216" cy="9361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175225" y="3286728"/>
            <a:ext cx="1944216" cy="9361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619672" y="5697252"/>
            <a:ext cx="1944216" cy="9361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Times New Roman" pitchFamily="18" charset="0"/>
                <a:cs typeface="Times New Roman" pitchFamily="18" charset="0"/>
              </a:rPr>
              <a:t>Paint and accessories</a:t>
            </a:r>
            <a:endParaRPr lang="en-GB" b="1" dirty="0">
              <a:solidFill>
                <a:schemeClr val="bg1"/>
              </a:solidFill>
              <a:latin typeface="Times New Roman" pitchFamily="18" charset="0"/>
              <a:cs typeface="Times New Roman" pitchFamily="18" charset="0"/>
            </a:endParaRPr>
          </a:p>
        </p:txBody>
      </p:sp>
      <p:sp>
        <p:nvSpPr>
          <p:cNvPr id="15" name="Oval 14"/>
          <p:cNvSpPr/>
          <p:nvPr/>
        </p:nvSpPr>
        <p:spPr>
          <a:xfrm>
            <a:off x="5220072" y="5697252"/>
            <a:ext cx="1944216" cy="9361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5175225" y="4509120"/>
            <a:ext cx="1944216" cy="9361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p:cNvCxnSpPr>
            <a:stCxn id="12" idx="6"/>
            <a:endCxn id="13" idx="2"/>
          </p:cNvCxnSpPr>
          <p:nvPr/>
        </p:nvCxnSpPr>
        <p:spPr>
          <a:xfrm>
            <a:off x="3563888" y="3754780"/>
            <a:ext cx="1611337" cy="0"/>
          </a:xfrm>
          <a:prstGeom prst="straightConnector1">
            <a:avLst/>
          </a:prstGeom>
          <a:ln>
            <a:solidFill>
              <a:srgbClr val="694725"/>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1" idx="6"/>
            <a:endCxn id="16" idx="2"/>
          </p:cNvCxnSpPr>
          <p:nvPr/>
        </p:nvCxnSpPr>
        <p:spPr>
          <a:xfrm>
            <a:off x="3563888" y="4977172"/>
            <a:ext cx="1611337" cy="0"/>
          </a:xfrm>
          <a:prstGeom prst="straightConnector1">
            <a:avLst/>
          </a:prstGeom>
          <a:ln>
            <a:solidFill>
              <a:srgbClr val="694725"/>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6"/>
            <a:endCxn id="15" idx="2"/>
          </p:cNvCxnSpPr>
          <p:nvPr/>
        </p:nvCxnSpPr>
        <p:spPr>
          <a:xfrm>
            <a:off x="3563888" y="6165304"/>
            <a:ext cx="1656184" cy="0"/>
          </a:xfrm>
          <a:prstGeom prst="straightConnector1">
            <a:avLst/>
          </a:prstGeom>
          <a:ln>
            <a:solidFill>
              <a:srgbClr val="69472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835696" y="3585503"/>
            <a:ext cx="1512168" cy="369332"/>
          </a:xfrm>
          <a:prstGeom prst="rect">
            <a:avLst/>
          </a:prstGeom>
          <a:noFill/>
        </p:spPr>
        <p:txBody>
          <a:bodyPr wrap="square" rtlCol="0">
            <a:spAutoFit/>
          </a:bodyPr>
          <a:lstStyle/>
          <a:p>
            <a:r>
              <a:rPr lang="en-US" b="1" dirty="0">
                <a:solidFill>
                  <a:schemeClr val="bg1"/>
                </a:solidFill>
                <a:latin typeface="Times New Roman" pitchFamily="18" charset="0"/>
                <a:cs typeface="Times New Roman" pitchFamily="18" charset="0"/>
              </a:rPr>
              <a:t>Raw material </a:t>
            </a:r>
            <a:endParaRPr lang="en-GB" b="1" dirty="0">
              <a:solidFill>
                <a:schemeClr val="bg1"/>
              </a:solidFill>
              <a:latin typeface="Times New Roman" pitchFamily="18" charset="0"/>
              <a:cs typeface="Times New Roman" pitchFamily="18" charset="0"/>
            </a:endParaRPr>
          </a:p>
        </p:txBody>
      </p:sp>
      <p:sp>
        <p:nvSpPr>
          <p:cNvPr id="29" name="Rectangle 28"/>
          <p:cNvSpPr/>
          <p:nvPr/>
        </p:nvSpPr>
        <p:spPr>
          <a:xfrm>
            <a:off x="1629497" y="4792506"/>
            <a:ext cx="1924566" cy="369332"/>
          </a:xfrm>
          <a:prstGeom prst="rect">
            <a:avLst/>
          </a:prstGeom>
        </p:spPr>
        <p:txBody>
          <a:bodyPr wrap="none">
            <a:spAutoFit/>
          </a:bodyPr>
          <a:lstStyle/>
          <a:p>
            <a:r>
              <a:rPr lang="en-US" b="1" dirty="0">
                <a:solidFill>
                  <a:schemeClr val="bg1"/>
                </a:solidFill>
                <a:latin typeface="Times New Roman" pitchFamily="18" charset="0"/>
                <a:cs typeface="Times New Roman" pitchFamily="18" charset="0"/>
              </a:rPr>
              <a:t>Finished product </a:t>
            </a:r>
            <a:endParaRPr lang="en-GB" b="1" dirty="0">
              <a:solidFill>
                <a:schemeClr val="bg1"/>
              </a:solidFill>
              <a:latin typeface="Times New Roman" pitchFamily="18" charset="0"/>
              <a:cs typeface="Times New Roman" pitchFamily="18" charset="0"/>
            </a:endParaRPr>
          </a:p>
        </p:txBody>
      </p:sp>
      <p:sp>
        <p:nvSpPr>
          <p:cNvPr id="31" name="TextBox 30"/>
          <p:cNvSpPr txBox="1"/>
          <p:nvPr/>
        </p:nvSpPr>
        <p:spPr>
          <a:xfrm>
            <a:off x="5391249" y="5980638"/>
            <a:ext cx="1512168" cy="369332"/>
          </a:xfrm>
          <a:prstGeom prst="rect">
            <a:avLst/>
          </a:prstGeom>
          <a:noFill/>
        </p:spPr>
        <p:txBody>
          <a:bodyPr wrap="square" rtlCol="0">
            <a:spAutoFit/>
          </a:bodyPr>
          <a:lstStyle/>
          <a:p>
            <a:pPr algn="ctr"/>
            <a:r>
              <a:rPr lang="en-US" b="1" dirty="0" smtClean="0">
                <a:solidFill>
                  <a:schemeClr val="bg1"/>
                </a:solidFill>
                <a:latin typeface="Times New Roman" pitchFamily="18" charset="0"/>
                <a:cs typeface="Times New Roman" pitchFamily="18" charset="0"/>
              </a:rPr>
              <a:t>5 S</a:t>
            </a:r>
            <a:endParaRPr lang="en-GB" b="1" dirty="0">
              <a:solidFill>
                <a:schemeClr val="bg1"/>
              </a:solidFill>
              <a:latin typeface="Times New Roman" pitchFamily="18" charset="0"/>
              <a:cs typeface="Times New Roman" pitchFamily="18" charset="0"/>
            </a:endParaRPr>
          </a:p>
        </p:txBody>
      </p:sp>
      <p:sp>
        <p:nvSpPr>
          <p:cNvPr id="32" name="TextBox 31"/>
          <p:cNvSpPr txBox="1"/>
          <p:nvPr/>
        </p:nvSpPr>
        <p:spPr>
          <a:xfrm>
            <a:off x="5391249" y="4771140"/>
            <a:ext cx="1512168" cy="369332"/>
          </a:xfrm>
          <a:prstGeom prst="rect">
            <a:avLst/>
          </a:prstGeom>
          <a:noFill/>
        </p:spPr>
        <p:txBody>
          <a:bodyPr wrap="square" rtlCol="0">
            <a:spAutoFit/>
          </a:bodyPr>
          <a:lstStyle/>
          <a:p>
            <a:pPr algn="ctr"/>
            <a:r>
              <a:rPr lang="en-US" b="1" dirty="0" smtClean="0">
                <a:solidFill>
                  <a:schemeClr val="bg2">
                    <a:lumMod val="90000"/>
                  </a:schemeClr>
                </a:solidFill>
                <a:latin typeface="Times New Roman" pitchFamily="18" charset="0"/>
                <a:cs typeface="Times New Roman" pitchFamily="18" charset="0"/>
              </a:rPr>
              <a:t>stickers</a:t>
            </a:r>
            <a:endParaRPr lang="en-GB" b="1" dirty="0">
              <a:solidFill>
                <a:schemeClr val="bg2">
                  <a:lumMod val="90000"/>
                </a:schemeClr>
              </a:solidFill>
              <a:latin typeface="Times New Roman" pitchFamily="18" charset="0"/>
              <a:cs typeface="Times New Roman" pitchFamily="18" charset="0"/>
            </a:endParaRPr>
          </a:p>
        </p:txBody>
      </p:sp>
      <p:sp>
        <p:nvSpPr>
          <p:cNvPr id="33" name="TextBox 32"/>
          <p:cNvSpPr txBox="1"/>
          <p:nvPr/>
        </p:nvSpPr>
        <p:spPr>
          <a:xfrm>
            <a:off x="5212265" y="3570114"/>
            <a:ext cx="1907176" cy="369332"/>
          </a:xfrm>
          <a:prstGeom prst="rect">
            <a:avLst/>
          </a:prstGeom>
          <a:noFill/>
        </p:spPr>
        <p:txBody>
          <a:bodyPr wrap="square" rtlCol="0">
            <a:spAutoFit/>
          </a:bodyPr>
          <a:lstStyle/>
          <a:p>
            <a:pPr algn="ctr"/>
            <a:r>
              <a:rPr lang="en-US" b="1" dirty="0" smtClean="0">
                <a:solidFill>
                  <a:schemeClr val="bg1"/>
                </a:solidFill>
                <a:latin typeface="Times New Roman" pitchFamily="18" charset="0"/>
                <a:cs typeface="Times New Roman" pitchFamily="18" charset="0"/>
              </a:rPr>
              <a:t>ABC &amp; Drive-in</a:t>
            </a:r>
            <a:endParaRPr lang="en-GB" b="1" dirty="0">
              <a:solidFill>
                <a:schemeClr val="bg1"/>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25</a:t>
            </a:fld>
            <a:endParaRPr lang="en-GB"/>
          </a:p>
        </p:txBody>
      </p:sp>
    </p:spTree>
    <p:extLst>
      <p:ext uri="{BB962C8B-B14F-4D97-AF65-F5344CB8AC3E}">
        <p14:creationId xmlns:p14="http://schemas.microsoft.com/office/powerpoint/2010/main" val="11271544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188640"/>
            <a:ext cx="91440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9546"/>
            <a:ext cx="9143999" cy="576064"/>
          </a:xfrm>
          <a:prstGeom prst="rect">
            <a:avLst/>
          </a:prstGeom>
        </p:spPr>
      </p:pic>
      <p:sp>
        <p:nvSpPr>
          <p:cNvPr id="7" name="Rectangle 6"/>
          <p:cNvSpPr/>
          <p:nvPr/>
        </p:nvSpPr>
        <p:spPr>
          <a:xfrm>
            <a:off x="611560" y="1772816"/>
            <a:ext cx="5705729" cy="2092881"/>
          </a:xfrm>
          <a:prstGeom prst="rect">
            <a:avLst/>
          </a:prstGeom>
        </p:spPr>
        <p:txBody>
          <a:bodyPr wrap="none">
            <a:spAutoFit/>
          </a:bodyPr>
          <a:lstStyle/>
          <a:p>
            <a:pPr marL="285750" lvl="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Warehouses </a:t>
            </a:r>
            <a:r>
              <a:rPr lang="en-US" sz="2000" dirty="0" smtClean="0">
                <a:solidFill>
                  <a:schemeClr val="accent6">
                    <a:lumMod val="50000"/>
                  </a:schemeClr>
                </a:solidFill>
                <a:latin typeface="Times New Roman" pitchFamily="18" charset="0"/>
                <a:cs typeface="Times New Roman" pitchFamily="18" charset="0"/>
              </a:rPr>
              <a:t>management ( raw material inventory)</a:t>
            </a:r>
          </a:p>
          <a:p>
            <a:pPr lvl="0"/>
            <a:endParaRPr lang="en-US" sz="2000" dirty="0" smtClean="0">
              <a:solidFill>
                <a:schemeClr val="accent6">
                  <a:lumMod val="50000"/>
                </a:schemeClr>
              </a:solidFill>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ABC system: </a:t>
            </a:r>
          </a:p>
          <a:p>
            <a:pPr lvl="0"/>
            <a:endParaRPr lang="en-US" b="1"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High annual demand                    A</a:t>
            </a:r>
          </a:p>
          <a:p>
            <a:pPr lvl="0"/>
            <a:r>
              <a:rPr lang="en-US" dirty="0" smtClean="0">
                <a:latin typeface="Times New Roman" pitchFamily="18" charset="0"/>
                <a:cs typeface="Times New Roman" pitchFamily="18" charset="0"/>
              </a:rPr>
              <a:t>Medium annual demand              B</a:t>
            </a:r>
          </a:p>
          <a:p>
            <a:pPr lvl="0"/>
            <a:r>
              <a:rPr lang="en-US" dirty="0" smtClean="0">
                <a:latin typeface="Times New Roman" pitchFamily="18" charset="0"/>
                <a:cs typeface="Times New Roman" pitchFamily="18" charset="0"/>
              </a:rPr>
              <a:t>Low annual demand                    C</a:t>
            </a:r>
            <a:endParaRPr lang="en-US" dirty="0">
              <a:latin typeface="Times New Roman" pitchFamily="18" charset="0"/>
              <a:cs typeface="Times New Roman" pitchFamily="18" charset="0"/>
            </a:endParaRPr>
          </a:p>
        </p:txBody>
      </p:sp>
      <p:cxnSp>
        <p:nvCxnSpPr>
          <p:cNvPr id="9" name="Straight Arrow Connector 8"/>
          <p:cNvCxnSpPr/>
          <p:nvPr/>
        </p:nvCxnSpPr>
        <p:spPr>
          <a:xfrm>
            <a:off x="3066342" y="3129303"/>
            <a:ext cx="576064"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066342" y="3429000"/>
            <a:ext cx="576064"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066342" y="3717032"/>
            <a:ext cx="576064"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2" name="صورة 24" descr="abcc"/>
          <p:cNvPicPr/>
          <p:nvPr/>
        </p:nvPicPr>
        <p:blipFill>
          <a:blip r:embed="rId3"/>
          <a:srcRect/>
          <a:stretch>
            <a:fillRect/>
          </a:stretch>
        </p:blipFill>
        <p:spPr bwMode="auto">
          <a:xfrm>
            <a:off x="611560" y="4221088"/>
            <a:ext cx="1909917" cy="2376264"/>
          </a:xfrm>
          <a:prstGeom prst="rect">
            <a:avLst/>
          </a:prstGeom>
          <a:ln>
            <a:noFill/>
          </a:ln>
          <a:effectLst>
            <a:softEdge rad="112500"/>
          </a:effectLst>
        </p:spPr>
      </p:pic>
      <p:graphicFrame>
        <p:nvGraphicFramePr>
          <p:cNvPr id="14" name="Table 13"/>
          <p:cNvGraphicFramePr>
            <a:graphicFrameLocks noGrp="1"/>
          </p:cNvGraphicFramePr>
          <p:nvPr>
            <p:extLst>
              <p:ext uri="{D42A27DB-BD31-4B8C-83A1-F6EECF244321}">
                <p14:modId xmlns:p14="http://schemas.microsoft.com/office/powerpoint/2010/main" val="23572207"/>
              </p:ext>
            </p:extLst>
          </p:nvPr>
        </p:nvGraphicFramePr>
        <p:xfrm>
          <a:off x="4860032" y="2276872"/>
          <a:ext cx="3888432" cy="4351626"/>
        </p:xfrm>
        <a:graphic>
          <a:graphicData uri="http://schemas.openxmlformats.org/drawingml/2006/table">
            <a:tbl>
              <a:tblPr rtl="1" firstRow="1" firstCol="1" bandRow="1"/>
              <a:tblGrid>
                <a:gridCol w="2760472"/>
                <a:gridCol w="1127960"/>
              </a:tblGrid>
              <a:tr h="270084">
                <a:tc>
                  <a:txBody>
                    <a:bodyPr/>
                    <a:lstStyle/>
                    <a:p>
                      <a:pPr algn="r" rtl="1">
                        <a:lnSpc>
                          <a:spcPct val="115000"/>
                        </a:lnSpc>
                        <a:spcAft>
                          <a:spcPts val="0"/>
                        </a:spcAft>
                      </a:pPr>
                      <a:r>
                        <a:rPr lang="ar-SA" sz="1400" b="1">
                          <a:effectLst/>
                          <a:latin typeface="Calibri"/>
                          <a:ea typeface="Calibri"/>
                          <a:cs typeface="Times New Roman"/>
                        </a:rPr>
                        <a:t>اسم الصنف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dirty="0">
                          <a:effectLst/>
                          <a:latin typeface="Calibri"/>
                          <a:ea typeface="Calibri"/>
                          <a:cs typeface="Times New Roman"/>
                        </a:rPr>
                        <a:t>نوعه</a:t>
                      </a:r>
                      <a:endParaRPr lang="en-GB"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1-الواح خشب  المهجون</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00FF00"/>
                          </a:highlight>
                          <a:latin typeface="Calibri"/>
                          <a:ea typeface="Calibri"/>
                          <a:cs typeface="Times New Roman"/>
                        </a:rPr>
                        <a:t>اخضر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2-الواح خشب البلوط الامريكي</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00FF00"/>
                          </a:highlight>
                          <a:latin typeface="Calibri"/>
                          <a:ea typeface="Calibri"/>
                          <a:cs typeface="Times New Roman"/>
                        </a:rPr>
                        <a:t>اخضر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3-الواح خشب الزان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00FF00"/>
                          </a:highlight>
                          <a:latin typeface="Calibri"/>
                          <a:ea typeface="Calibri"/>
                          <a:cs typeface="Times New Roman"/>
                        </a:rPr>
                        <a:t>اخضر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4-الواح خشب ال</a:t>
                      </a:r>
                      <a:r>
                        <a:rPr lang="en-US" sz="1400">
                          <a:effectLst/>
                          <a:latin typeface="Times New Roman"/>
                          <a:ea typeface="Calibri"/>
                          <a:cs typeface="Arial"/>
                        </a:rPr>
                        <a:t>MDF </a:t>
                      </a:r>
                      <a:r>
                        <a:rPr lang="ar-SA" sz="1400">
                          <a:effectLst/>
                          <a:latin typeface="Calibri"/>
                          <a:ea typeface="Calibri"/>
                          <a:cs typeface="Times New Roman"/>
                        </a:rPr>
                        <a:t>بقشرة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00FF00"/>
                          </a:highlight>
                          <a:latin typeface="Calibri"/>
                          <a:ea typeface="Calibri"/>
                          <a:cs typeface="Times New Roman"/>
                        </a:rPr>
                        <a:t>اخضر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5-الواح خشب</a:t>
                      </a:r>
                      <a:r>
                        <a:rPr lang="en-US" sz="1400">
                          <a:effectLst/>
                          <a:latin typeface="Times New Roman"/>
                          <a:ea typeface="Calibri"/>
                          <a:cs typeface="Arial"/>
                        </a:rPr>
                        <a:t>MDF </a:t>
                      </a:r>
                      <a:r>
                        <a:rPr lang="ar-SA" sz="1400">
                          <a:effectLst/>
                          <a:latin typeface="Calibri"/>
                          <a:ea typeface="Calibri"/>
                          <a:cs typeface="Times New Roman"/>
                        </a:rPr>
                        <a:t>بدون قشرة</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00FF00"/>
                          </a:highlight>
                          <a:latin typeface="Calibri"/>
                          <a:ea typeface="Calibri"/>
                          <a:cs typeface="Times New Roman"/>
                        </a:rPr>
                        <a:t>اخضر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366">
                <a:tc>
                  <a:txBody>
                    <a:bodyPr/>
                    <a:lstStyle/>
                    <a:p>
                      <a:pPr algn="r" rtl="1">
                        <a:lnSpc>
                          <a:spcPct val="115000"/>
                        </a:lnSpc>
                        <a:spcAft>
                          <a:spcPts val="0"/>
                        </a:spcAft>
                      </a:pPr>
                      <a:r>
                        <a:rPr lang="ar-SA" sz="1400">
                          <a:effectLst/>
                          <a:latin typeface="Calibri"/>
                          <a:ea typeface="Calibri"/>
                          <a:cs typeface="Times New Roman"/>
                        </a:rPr>
                        <a:t>6-الواح خشب سندوش ملبس فورمايكا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00FF00"/>
                          </a:highlight>
                          <a:latin typeface="Calibri"/>
                          <a:ea typeface="Calibri"/>
                          <a:cs typeface="Times New Roman"/>
                        </a:rPr>
                        <a:t>اخضر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7-الواح خشب بلوط اوروبي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FF00"/>
                          </a:highlight>
                          <a:latin typeface="Calibri"/>
                          <a:ea typeface="Calibri"/>
                          <a:cs typeface="Times New Roman"/>
                        </a:rPr>
                        <a:t>اصفر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8-الواح خشب السويد</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FF00"/>
                          </a:highlight>
                          <a:latin typeface="Calibri"/>
                          <a:ea typeface="Calibri"/>
                          <a:cs typeface="Times New Roman"/>
                        </a:rPr>
                        <a:t>اصفر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9-الواح الخشب الابيض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FF00"/>
                          </a:highlight>
                          <a:latin typeface="Calibri"/>
                          <a:ea typeface="Calibri"/>
                          <a:cs typeface="Times New Roman"/>
                        </a:rPr>
                        <a:t>اصفر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10-الواح خشب الميبل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FF00"/>
                          </a:highlight>
                          <a:latin typeface="Calibri"/>
                          <a:ea typeface="Calibri"/>
                          <a:cs typeface="Times New Roman"/>
                        </a:rPr>
                        <a:t>اصفر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11-الواح خشب التك</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0000"/>
                          </a:highlight>
                          <a:latin typeface="Calibri"/>
                          <a:ea typeface="Calibri"/>
                          <a:cs typeface="Times New Roman"/>
                        </a:rPr>
                        <a:t>احمر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12-الواح خشب القطران</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0000"/>
                          </a:highlight>
                          <a:latin typeface="Calibri"/>
                          <a:ea typeface="Calibri"/>
                          <a:cs typeface="Times New Roman"/>
                        </a:rPr>
                        <a:t>احمر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13-الواح خشب الجوز</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0000"/>
                          </a:highlight>
                          <a:latin typeface="Calibri"/>
                          <a:ea typeface="Calibri"/>
                          <a:cs typeface="Times New Roman"/>
                        </a:rPr>
                        <a:t>احمر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a:effectLst/>
                          <a:latin typeface="Calibri"/>
                          <a:ea typeface="Calibri"/>
                          <a:cs typeface="Times New Roman"/>
                        </a:rPr>
                        <a:t>14-الواح خشب الديكت </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a:solidFill>
                            <a:srgbClr val="000000"/>
                          </a:solidFill>
                          <a:effectLst/>
                          <a:highlight>
                            <a:srgbClr val="FF0000"/>
                          </a:highlight>
                          <a:latin typeface="Calibri"/>
                          <a:ea typeface="Calibri"/>
                          <a:cs typeface="Times New Roman"/>
                        </a:rPr>
                        <a:t>احمر</a:t>
                      </a:r>
                      <a:endParaRPr lang="en-GB"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84">
                <a:tc>
                  <a:txBody>
                    <a:bodyPr/>
                    <a:lstStyle/>
                    <a:p>
                      <a:pPr algn="r" rtl="1">
                        <a:lnSpc>
                          <a:spcPct val="115000"/>
                        </a:lnSpc>
                        <a:spcAft>
                          <a:spcPts val="0"/>
                        </a:spcAft>
                      </a:pPr>
                      <a:r>
                        <a:rPr lang="ar-SA" sz="1400" dirty="0">
                          <a:effectLst/>
                          <a:latin typeface="Calibri"/>
                          <a:ea typeface="Calibri"/>
                          <a:cs typeface="Times New Roman"/>
                        </a:rPr>
                        <a:t>15-الواح خشب البنيل ( الاتيه )</a:t>
                      </a:r>
                      <a:endParaRPr lang="en-GB"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dirty="0">
                          <a:solidFill>
                            <a:srgbClr val="000000"/>
                          </a:solidFill>
                          <a:effectLst/>
                          <a:highlight>
                            <a:srgbClr val="FF0000"/>
                          </a:highlight>
                          <a:latin typeface="Calibri"/>
                          <a:ea typeface="Calibri"/>
                          <a:cs typeface="Times New Roman"/>
                        </a:rPr>
                        <a:t>احمر</a:t>
                      </a:r>
                      <a:endParaRPr lang="en-GB"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A8589204-FD42-4073-8C55-76BEF07C1D22}" type="slidenum">
              <a:rPr lang="en-GB" smtClean="0"/>
              <a:t>26</a:t>
            </a:fld>
            <a:endParaRPr lang="en-GB"/>
          </a:p>
        </p:txBody>
      </p:sp>
    </p:spTree>
    <p:extLst>
      <p:ext uri="{BB962C8B-B14F-4D97-AF65-F5344CB8AC3E}">
        <p14:creationId xmlns:p14="http://schemas.microsoft.com/office/powerpoint/2010/main" val="36889789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solidFill>
                  <a:schemeClr val="accent6">
                    <a:lumMod val="50000"/>
                  </a:schemeClr>
                </a:solidFill>
                <a:latin typeface="Times New Roman" pitchFamily="18" charset="0"/>
                <a:cs typeface="Times New Roman" pitchFamily="18" charset="0"/>
              </a:rPr>
              <a:t>DEVELOPMENT</a:t>
            </a:r>
            <a:endParaRPr lang="en-US" sz="2400" dirty="0"/>
          </a:p>
        </p:txBody>
      </p:sp>
      <p:sp>
        <p:nvSpPr>
          <p:cNvPr id="4" name="Slide Number Placeholder 3"/>
          <p:cNvSpPr>
            <a:spLocks noGrp="1"/>
          </p:cNvSpPr>
          <p:nvPr>
            <p:ph type="sldNum" sz="quarter" idx="12"/>
          </p:nvPr>
        </p:nvSpPr>
        <p:spPr/>
        <p:txBody>
          <a:bodyPr/>
          <a:lstStyle/>
          <a:p>
            <a:fld id="{A8589204-FD42-4073-8C55-76BEF07C1D22}" type="slidenum">
              <a:rPr lang="en-GB" smtClean="0"/>
              <a:t>27</a:t>
            </a:fld>
            <a:endParaRPr lang="en-GB"/>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251520" y="1916832"/>
            <a:ext cx="4104456" cy="4176464"/>
          </a:xfrm>
          <a:prstGeom prst="rect">
            <a:avLst/>
          </a:prstGeom>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4731611" y="1916832"/>
            <a:ext cx="4032448" cy="417646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0" y="1052735"/>
            <a:ext cx="9144000" cy="432048"/>
          </a:xfrm>
          <a:prstGeom prst="rect">
            <a:avLst/>
          </a:prstGeom>
        </p:spPr>
      </p:pic>
    </p:spTree>
    <p:extLst>
      <p:ext uri="{BB962C8B-B14F-4D97-AF65-F5344CB8AC3E}">
        <p14:creationId xmlns:p14="http://schemas.microsoft.com/office/powerpoint/2010/main" val="3932545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6775" y="1771423"/>
            <a:ext cx="6090450" cy="1015663"/>
          </a:xfrm>
          <a:prstGeom prst="rect">
            <a:avLst/>
          </a:prstGeom>
        </p:spPr>
        <p:txBody>
          <a:bodyPr wrap="none">
            <a:spAutoFit/>
          </a:bodyPr>
          <a:lstStyle/>
          <a:p>
            <a:pPr marL="285750" lvl="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Warehouses </a:t>
            </a:r>
            <a:r>
              <a:rPr lang="en-US" sz="2000" dirty="0" smtClean="0">
                <a:solidFill>
                  <a:schemeClr val="accent6">
                    <a:lumMod val="50000"/>
                  </a:schemeClr>
                </a:solidFill>
                <a:latin typeface="Times New Roman" pitchFamily="18" charset="0"/>
                <a:cs typeface="Times New Roman" pitchFamily="18" charset="0"/>
              </a:rPr>
              <a:t>management </a:t>
            </a:r>
            <a:r>
              <a:rPr lang="en-US" sz="2000" dirty="0">
                <a:solidFill>
                  <a:schemeClr val="accent6">
                    <a:lumMod val="50000"/>
                  </a:schemeClr>
                </a:solidFill>
                <a:latin typeface="Times New Roman" pitchFamily="18" charset="0"/>
                <a:cs typeface="Times New Roman" pitchFamily="18" charset="0"/>
              </a:rPr>
              <a:t>( </a:t>
            </a:r>
            <a:r>
              <a:rPr lang="en-US" sz="2000" dirty="0" smtClean="0">
                <a:solidFill>
                  <a:schemeClr val="accent6">
                    <a:lumMod val="50000"/>
                  </a:schemeClr>
                </a:solidFill>
                <a:latin typeface="Times New Roman" pitchFamily="18" charset="0"/>
                <a:cs typeface="Times New Roman" pitchFamily="18" charset="0"/>
              </a:rPr>
              <a:t>finished product inventory)</a:t>
            </a:r>
          </a:p>
          <a:p>
            <a:pPr lvl="0" algn="ctr"/>
            <a:endParaRPr lang="en-US" sz="2000" dirty="0">
              <a:solidFill>
                <a:schemeClr val="accent6">
                  <a:lumMod val="50000"/>
                </a:schemeClr>
              </a:solidFill>
              <a:latin typeface="Times New Roman" pitchFamily="18" charset="0"/>
              <a:cs typeface="Times New Roman" pitchFamily="18" charset="0"/>
            </a:endParaRPr>
          </a:p>
          <a:p>
            <a:pPr lvl="0" algn="ctr"/>
            <a:r>
              <a:rPr lang="en-US" sz="2000" dirty="0" smtClean="0">
                <a:solidFill>
                  <a:schemeClr val="accent6">
                    <a:lumMod val="50000"/>
                  </a:schemeClr>
                </a:solidFill>
                <a:latin typeface="Times New Roman" pitchFamily="18" charset="0"/>
                <a:cs typeface="Times New Roman" pitchFamily="18" charset="0"/>
              </a:rPr>
              <a:t> </a:t>
            </a:r>
            <a:r>
              <a:rPr lang="en-US" dirty="0" smtClean="0">
                <a:latin typeface="Times New Roman" pitchFamily="18" charset="0"/>
                <a:cs typeface="Times New Roman" pitchFamily="18" charset="0"/>
              </a:rPr>
              <a:t>Using stickers (label) for each product.</a:t>
            </a:r>
            <a:endParaRPr lang="en-US" dirty="0">
              <a:solidFill>
                <a:schemeClr val="accent6">
                  <a:lumMod val="50000"/>
                </a:schemeClr>
              </a:solidFill>
              <a:latin typeface="Times New Roman" pitchFamily="18" charset="0"/>
              <a:cs typeface="Times New Roman" pitchFamily="18" charset="0"/>
            </a:endParaRPr>
          </a:p>
        </p:txBody>
      </p:sp>
      <p:sp>
        <p:nvSpPr>
          <p:cNvPr id="6" name="Title 1"/>
          <p:cNvSpPr>
            <a:spLocks noGrp="1"/>
          </p:cNvSpPr>
          <p:nvPr>
            <p:ph type="title"/>
          </p:nvPr>
        </p:nvSpPr>
        <p:spPr>
          <a:xfrm>
            <a:off x="0" y="188640"/>
            <a:ext cx="91440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0" y="1052736"/>
            <a:ext cx="9144000" cy="515998"/>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592648698"/>
              </p:ext>
            </p:extLst>
          </p:nvPr>
        </p:nvGraphicFramePr>
        <p:xfrm>
          <a:off x="2555776" y="3212976"/>
          <a:ext cx="4032447" cy="2160240"/>
        </p:xfrm>
        <a:graphic>
          <a:graphicData uri="http://schemas.openxmlformats.org/drawingml/2006/table">
            <a:tbl>
              <a:tblPr rtl="1" firstRow="1" firstCol="1" bandRow="1"/>
              <a:tblGrid>
                <a:gridCol w="4032447"/>
              </a:tblGrid>
              <a:tr h="2160240">
                <a:tc>
                  <a:txBody>
                    <a:bodyPr/>
                    <a:lstStyle/>
                    <a:p>
                      <a:pPr algn="ctr" rtl="1">
                        <a:lnSpc>
                          <a:spcPct val="115000"/>
                        </a:lnSpc>
                        <a:spcAft>
                          <a:spcPts val="0"/>
                        </a:spcAft>
                      </a:pPr>
                      <a:r>
                        <a:rPr lang="ar-SA" sz="1200" dirty="0">
                          <a:effectLst/>
                          <a:latin typeface="Calibri"/>
                          <a:ea typeface="Calibri"/>
                          <a:cs typeface="Times New Roman"/>
                        </a:rPr>
                        <a:t> </a:t>
                      </a:r>
                      <a:endParaRPr lang="en-GB" sz="1400" dirty="0">
                        <a:effectLst/>
                        <a:latin typeface="Calibri"/>
                        <a:ea typeface="Calibri"/>
                        <a:cs typeface="Arial"/>
                      </a:endParaRPr>
                    </a:p>
                    <a:p>
                      <a:pPr algn="ctr" rtl="1">
                        <a:lnSpc>
                          <a:spcPct val="115000"/>
                        </a:lnSpc>
                        <a:spcAft>
                          <a:spcPts val="0"/>
                        </a:spcAft>
                      </a:pPr>
                      <a:r>
                        <a:rPr lang="ar-SA" sz="1400" dirty="0">
                          <a:effectLst/>
                          <a:latin typeface="Calibri"/>
                          <a:ea typeface="Calibri"/>
                          <a:cs typeface="Times New Roman"/>
                        </a:rPr>
                        <a:t>                       منجرة الرياض </a:t>
                      </a:r>
                      <a:r>
                        <a:rPr lang="en-US" sz="1400" dirty="0" smtClean="0">
                          <a:effectLst/>
                          <a:latin typeface="Calibri"/>
                          <a:ea typeface="Calibri"/>
                          <a:cs typeface="Times New Roman"/>
                        </a:rPr>
                        <a:t>           </a:t>
                      </a:r>
                      <a:endParaRPr lang="en-GB" sz="1400" dirty="0">
                        <a:effectLst/>
                        <a:latin typeface="Calibri"/>
                        <a:ea typeface="Calibri"/>
                        <a:cs typeface="Arial"/>
                      </a:endParaRPr>
                    </a:p>
                    <a:p>
                      <a:pPr algn="ctr" rtl="1">
                        <a:lnSpc>
                          <a:spcPct val="115000"/>
                        </a:lnSpc>
                        <a:spcAft>
                          <a:spcPts val="0"/>
                        </a:spcAft>
                      </a:pPr>
                      <a:r>
                        <a:rPr lang="ar-SA" sz="1400" dirty="0">
                          <a:effectLst/>
                          <a:latin typeface="Calibri"/>
                          <a:ea typeface="Calibri"/>
                          <a:cs typeface="Times New Roman"/>
                        </a:rPr>
                        <a:t>رقم الطلبية :.........................................</a:t>
                      </a:r>
                      <a:endParaRPr lang="en-GB" sz="1400" dirty="0">
                        <a:effectLst/>
                        <a:latin typeface="Calibri"/>
                        <a:ea typeface="Calibri"/>
                        <a:cs typeface="Arial"/>
                      </a:endParaRPr>
                    </a:p>
                    <a:p>
                      <a:pPr algn="ctr" rtl="1">
                        <a:lnSpc>
                          <a:spcPct val="115000"/>
                        </a:lnSpc>
                        <a:spcAft>
                          <a:spcPts val="0"/>
                        </a:spcAft>
                      </a:pPr>
                      <a:r>
                        <a:rPr lang="ar-SA" sz="1400" dirty="0">
                          <a:effectLst/>
                          <a:latin typeface="Calibri"/>
                          <a:ea typeface="Calibri"/>
                          <a:cs typeface="Times New Roman"/>
                        </a:rPr>
                        <a:t>اسم الزبون : ........................................</a:t>
                      </a:r>
                      <a:endParaRPr lang="en-GB" sz="1400" dirty="0">
                        <a:effectLst/>
                        <a:latin typeface="Calibri"/>
                        <a:ea typeface="Calibri"/>
                        <a:cs typeface="Arial"/>
                      </a:endParaRPr>
                    </a:p>
                    <a:p>
                      <a:pPr algn="ctr" rtl="1">
                        <a:lnSpc>
                          <a:spcPct val="115000"/>
                        </a:lnSpc>
                        <a:spcAft>
                          <a:spcPts val="0"/>
                        </a:spcAft>
                      </a:pPr>
                      <a:r>
                        <a:rPr lang="ar-SA" sz="1400" dirty="0">
                          <a:effectLst/>
                          <a:latin typeface="Calibri"/>
                          <a:ea typeface="Calibri"/>
                          <a:cs typeface="Times New Roman"/>
                        </a:rPr>
                        <a:t>تاريخ التسليم : ......................................</a:t>
                      </a:r>
                      <a:endParaRPr lang="en-GB" sz="1400" dirty="0">
                        <a:effectLst/>
                        <a:latin typeface="Calibri"/>
                        <a:ea typeface="Calibri"/>
                        <a:cs typeface="Arial"/>
                      </a:endParaRPr>
                    </a:p>
                    <a:p>
                      <a:pPr algn="ctr" rtl="1">
                        <a:lnSpc>
                          <a:spcPct val="115000"/>
                        </a:lnSpc>
                        <a:spcAft>
                          <a:spcPts val="0"/>
                        </a:spcAft>
                      </a:pPr>
                      <a:r>
                        <a:rPr lang="ar-SA" sz="1400" dirty="0">
                          <a:effectLst/>
                          <a:latin typeface="Calibri"/>
                          <a:ea typeface="Calibri"/>
                          <a:cs typeface="Times New Roman"/>
                        </a:rPr>
                        <a:t>وصف البند : .......................................</a:t>
                      </a:r>
                      <a:endParaRPr lang="en-GB" sz="1400" dirty="0">
                        <a:effectLst/>
                        <a:latin typeface="Calibri"/>
                        <a:ea typeface="Calibri"/>
                        <a:cs typeface="Arial"/>
                      </a:endParaRPr>
                    </a:p>
                    <a:p>
                      <a:pPr algn="ctr" rtl="1">
                        <a:lnSpc>
                          <a:spcPct val="115000"/>
                        </a:lnSpc>
                        <a:spcAft>
                          <a:spcPts val="0"/>
                        </a:spcAft>
                      </a:pPr>
                      <a:r>
                        <a:rPr lang="ar-SA" sz="1400" dirty="0">
                          <a:effectLst/>
                          <a:latin typeface="Calibri"/>
                          <a:ea typeface="Calibri"/>
                          <a:cs typeface="Times New Roman"/>
                        </a:rPr>
                        <a:t>العنوان : ............................................</a:t>
                      </a:r>
                      <a:endParaRPr lang="en-GB"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0" y="6165304"/>
            <a:ext cx="9144000" cy="692696"/>
          </a:xfrm>
          <a:prstGeom prst="rect">
            <a:avLst/>
          </a:prstGeom>
        </p:spPr>
      </p:pic>
      <p:sp>
        <p:nvSpPr>
          <p:cNvPr id="8" name="Slide Number Placeholder 7"/>
          <p:cNvSpPr>
            <a:spLocks noGrp="1"/>
          </p:cNvSpPr>
          <p:nvPr>
            <p:ph type="sldNum" sz="quarter" idx="12"/>
          </p:nvPr>
        </p:nvSpPr>
        <p:spPr/>
        <p:txBody>
          <a:bodyPr/>
          <a:lstStyle/>
          <a:p>
            <a:fld id="{A8589204-FD42-4073-8C55-76BEF07C1D22}" type="slidenum">
              <a:rPr lang="en-GB" smtClean="0"/>
              <a:t>28</a:t>
            </a:fld>
            <a:endParaRPr lang="en-GB"/>
          </a:p>
        </p:txBody>
      </p:sp>
    </p:spTree>
    <p:extLst>
      <p:ext uri="{BB962C8B-B14F-4D97-AF65-F5344CB8AC3E}">
        <p14:creationId xmlns:p14="http://schemas.microsoft.com/office/powerpoint/2010/main" val="17139817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188640"/>
            <a:ext cx="9144000" cy="706090"/>
          </a:xfrm>
        </p:spPr>
        <p:txBody>
          <a:bodyPr>
            <a:normAutofit/>
          </a:bodyPr>
          <a:lstStyle/>
          <a:p>
            <a:r>
              <a:rPr lang="en-US" sz="2800" b="1" dirty="0" smtClean="0">
                <a:solidFill>
                  <a:schemeClr val="accent6">
                    <a:lumMod val="50000"/>
                  </a:schemeClr>
                </a:solidFill>
                <a:latin typeface="Times New Roman" pitchFamily="18" charset="0"/>
                <a:cs typeface="Times New Roman" pitchFamily="18" charset="0"/>
              </a:rPr>
              <a:t>DEVELOPMENT</a:t>
            </a:r>
            <a:endParaRPr lang="en-GB" sz="2800" b="1" dirty="0">
              <a:solidFill>
                <a:schemeClr val="accent6">
                  <a:lumMod val="50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1052736"/>
            <a:ext cx="9144000" cy="515998"/>
          </a:xfrm>
          <a:prstGeom prst="rect">
            <a:avLst/>
          </a:prstGeom>
        </p:spPr>
      </p:pic>
      <p:sp>
        <p:nvSpPr>
          <p:cNvPr id="7" name="Rectangle 6"/>
          <p:cNvSpPr/>
          <p:nvPr/>
        </p:nvSpPr>
        <p:spPr>
          <a:xfrm>
            <a:off x="1158886" y="1771423"/>
            <a:ext cx="6531275" cy="838691"/>
          </a:xfrm>
          <a:prstGeom prst="rect">
            <a:avLst/>
          </a:prstGeom>
        </p:spPr>
        <p:txBody>
          <a:bodyPr wrap="none">
            <a:spAutoFit/>
          </a:bodyPr>
          <a:lstStyle/>
          <a:p>
            <a:pPr marL="28575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Warehouses </a:t>
            </a:r>
            <a:r>
              <a:rPr lang="en-US" sz="2000" dirty="0" smtClean="0">
                <a:solidFill>
                  <a:schemeClr val="accent6">
                    <a:lumMod val="50000"/>
                  </a:schemeClr>
                </a:solidFill>
                <a:latin typeface="Times New Roman" pitchFamily="18" charset="0"/>
                <a:cs typeface="Times New Roman" pitchFamily="18" charset="0"/>
              </a:rPr>
              <a:t>management (</a:t>
            </a:r>
            <a:r>
              <a:rPr lang="en-US" sz="2000" dirty="0">
                <a:solidFill>
                  <a:schemeClr val="accent6">
                    <a:lumMod val="50000"/>
                  </a:schemeClr>
                </a:solidFill>
                <a:latin typeface="Times New Roman" pitchFamily="18" charset="0"/>
                <a:cs typeface="Times New Roman" pitchFamily="18" charset="0"/>
              </a:rPr>
              <a:t>Paint and </a:t>
            </a:r>
            <a:r>
              <a:rPr lang="en-US" sz="2000" dirty="0" smtClean="0">
                <a:solidFill>
                  <a:schemeClr val="accent6">
                    <a:lumMod val="50000"/>
                  </a:schemeClr>
                </a:solidFill>
                <a:latin typeface="Times New Roman" pitchFamily="18" charset="0"/>
                <a:cs typeface="Times New Roman" pitchFamily="18" charset="0"/>
              </a:rPr>
              <a:t>accessories inventory)</a:t>
            </a:r>
          </a:p>
          <a:p>
            <a:endParaRPr lang="en-US" sz="1050" dirty="0" smtClean="0">
              <a:solidFill>
                <a:schemeClr val="accent6">
                  <a:lumMod val="50000"/>
                </a:schemeClr>
              </a:solidFill>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 Apply 5S system is the best way for this type of inventory</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8967" y="2924944"/>
            <a:ext cx="3482772" cy="3003308"/>
          </a:xfrm>
          <a:prstGeom prst="rect">
            <a:avLst/>
          </a:prstGeom>
        </p:spPr>
      </p:pic>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6165304"/>
            <a:ext cx="9144000" cy="692696"/>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29</a:t>
            </a:fld>
            <a:endParaRPr lang="en-GB"/>
          </a:p>
        </p:txBody>
      </p:sp>
    </p:spTree>
    <p:extLst>
      <p:ext uri="{BB962C8B-B14F-4D97-AF65-F5344CB8AC3E}">
        <p14:creationId xmlns:p14="http://schemas.microsoft.com/office/powerpoint/2010/main" val="3290849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0800000">
            <a:off x="0" y="5949280"/>
            <a:ext cx="9144000" cy="908720"/>
          </a:xfrm>
        </p:spPr>
      </p:pic>
      <p:pic>
        <p:nvPicPr>
          <p:cNvPr id="12"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0" y="-27383"/>
            <a:ext cx="9144000" cy="936103"/>
          </a:xfrm>
          <a:prstGeom prst="rect">
            <a:avLst/>
          </a:prstGeom>
        </p:spPr>
      </p:pic>
      <p:sp>
        <p:nvSpPr>
          <p:cNvPr id="13" name="TextBox 12"/>
          <p:cNvSpPr txBox="1"/>
          <p:nvPr/>
        </p:nvSpPr>
        <p:spPr>
          <a:xfrm>
            <a:off x="2915816" y="1268760"/>
            <a:ext cx="3096344"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INTRODUCTION</a:t>
            </a:r>
            <a:endParaRPr lang="en-GB" sz="2800" b="1" dirty="0">
              <a:solidFill>
                <a:schemeClr val="accent6">
                  <a:lumMod val="50000"/>
                </a:schemeClr>
              </a:solidFill>
              <a:latin typeface="Times New Roman" pitchFamily="18" charset="0"/>
              <a:cs typeface="Times New Roman" pitchFamily="18" charset="0"/>
            </a:endParaRPr>
          </a:p>
        </p:txBody>
      </p:sp>
      <p:sp>
        <p:nvSpPr>
          <p:cNvPr id="2" name="Rectangle 1"/>
          <p:cNvSpPr/>
          <p:nvPr/>
        </p:nvSpPr>
        <p:spPr>
          <a:xfrm>
            <a:off x="935596" y="2492896"/>
            <a:ext cx="7272808" cy="1938992"/>
          </a:xfrm>
          <a:prstGeom prst="rect">
            <a:avLst/>
          </a:prstGeom>
        </p:spPr>
        <p:txBody>
          <a:bodyPr wrap="square">
            <a:spAutoFit/>
          </a:bodyPr>
          <a:lstStyle/>
          <a:p>
            <a:pPr algn="just"/>
            <a:r>
              <a:rPr lang="en-US" sz="2000" dirty="0">
                <a:latin typeface="Times New Roman" pitchFamily="18" charset="0"/>
                <a:cs typeface="Times New Roman" pitchFamily="18" charset="0"/>
              </a:rPr>
              <a:t>Process improvement is often a fundamental requirement and continuous effort for any organization that wishes to succeed in today’s environment of change and challenge</a:t>
            </a:r>
            <a:r>
              <a:rPr lang="en-US" sz="2000" dirty="0" smtClean="0">
                <a:latin typeface="Times New Roman" pitchFamily="18" charset="0"/>
                <a:cs typeface="Times New Roman" pitchFamily="18" charset="0"/>
              </a:rPr>
              <a:t>, it </a:t>
            </a:r>
            <a:r>
              <a:rPr lang="en-US" sz="2000" dirty="0">
                <a:latin typeface="Times New Roman" pitchFamily="18" charset="0"/>
                <a:cs typeface="Times New Roman" pitchFamily="18" charset="0"/>
              </a:rPr>
              <a:t>has an important role in the advancement of any company, whether those processes are industrial or administrative. </a:t>
            </a:r>
            <a:r>
              <a:rPr lang="en-US" sz="2000" dirty="0">
                <a:solidFill>
                  <a:schemeClr val="accent6">
                    <a:lumMod val="50000"/>
                  </a:schemeClr>
                </a:solidFill>
                <a:latin typeface="Times New Roman" pitchFamily="18" charset="0"/>
                <a:cs typeface="Times New Roman" pitchFamily="18" charset="0"/>
              </a:rPr>
              <a:t>Al-Reyad Company </a:t>
            </a:r>
            <a:r>
              <a:rPr lang="en-US" sz="2000" dirty="0">
                <a:latin typeface="Times New Roman" pitchFamily="18" charset="0"/>
                <a:cs typeface="Times New Roman" pitchFamily="18" charset="0"/>
              </a:rPr>
              <a:t>one of the furniture companies that seeking to improvement in its </a:t>
            </a:r>
            <a:r>
              <a:rPr lang="en-US" sz="2000" dirty="0" smtClean="0">
                <a:latin typeface="Times New Roman" pitchFamily="18" charset="0"/>
                <a:cs typeface="Times New Roman" pitchFamily="18" charset="0"/>
              </a:rPr>
              <a:t>processes.</a:t>
            </a:r>
            <a:endParaRPr lang="en-GB" sz="2000"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fld id="{A8589204-FD42-4073-8C55-76BEF07C1D22}" type="slidenum">
              <a:rPr lang="en-GB" smtClean="0"/>
              <a:t>3</a:t>
            </a:fld>
            <a:endParaRPr lang="en-GB"/>
          </a:p>
        </p:txBody>
      </p:sp>
    </p:spTree>
    <p:extLst>
      <p:ext uri="{BB962C8B-B14F-4D97-AF65-F5344CB8AC3E}">
        <p14:creationId xmlns:p14="http://schemas.microsoft.com/office/powerpoint/2010/main" val="26325048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2999" y="2132856"/>
            <a:ext cx="7146540" cy="2862322"/>
          </a:xfrm>
          <a:prstGeom prst="rect">
            <a:avLst/>
          </a:prstGeom>
          <a:noFill/>
        </p:spPr>
        <p:txBody>
          <a:bodyPr wrap="square" rtlCol="0">
            <a:spAutoFit/>
          </a:bodyPr>
          <a:lstStyle/>
          <a:p>
            <a:pPr algn="just"/>
            <a:r>
              <a:rPr lang="en-US" sz="2000" dirty="0" smtClean="0">
                <a:latin typeface="Times New Roman" pitchFamily="18" charset="0"/>
                <a:cs typeface="Times New Roman" pitchFamily="18" charset="0"/>
              </a:rPr>
              <a:t>Applying </a:t>
            </a:r>
            <a:r>
              <a:rPr lang="en-US" sz="2000" dirty="0">
                <a:latin typeface="Times New Roman" pitchFamily="18" charset="0"/>
                <a:cs typeface="Times New Roman" pitchFamily="18" charset="0"/>
              </a:rPr>
              <a:t>the principals of industrial engineering to make continues operational improvement inside the company in order to increase operational efficiency , productivity ,eliminate redundancy and improve the ability to make production plan ,clear organization structure , job description , maintenance system and the best layout for the company, also evaluated the current situation by using gab analysis to reach the desired situation and  </a:t>
            </a:r>
            <a:r>
              <a:rPr lang="en-GB" sz="2000" dirty="0">
                <a:latin typeface="Times New Roman" pitchFamily="18" charset="0"/>
                <a:cs typeface="Times New Roman" pitchFamily="18" charset="0"/>
              </a:rPr>
              <a:t>take some actions</a:t>
            </a:r>
            <a:r>
              <a:rPr lang="en-US" sz="2000" dirty="0">
                <a:latin typeface="Times New Roman" pitchFamily="18" charset="0"/>
                <a:cs typeface="Times New Roman" pitchFamily="18" charset="0"/>
              </a:rPr>
              <a:t>, Also we try to make sure that the products fit their purpose and meet the customer needs.</a:t>
            </a:r>
            <a:endParaRPr lang="en-GB" sz="2000" dirty="0">
              <a:latin typeface="Times New Roman" pitchFamily="18" charset="0"/>
              <a:cs typeface="Times New Roman" pitchFamily="18" charset="0"/>
            </a:endParaRPr>
          </a:p>
        </p:txBody>
      </p:sp>
      <p:sp>
        <p:nvSpPr>
          <p:cNvPr id="6" name="TextBox 5"/>
          <p:cNvSpPr txBox="1"/>
          <p:nvPr/>
        </p:nvSpPr>
        <p:spPr>
          <a:xfrm>
            <a:off x="0" y="345011"/>
            <a:ext cx="9144000"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CONCLUSION</a:t>
            </a:r>
            <a:r>
              <a:rPr lang="en-US" b="1" dirty="0" smtClean="0">
                <a:solidFill>
                  <a:schemeClr val="accent6">
                    <a:lumMod val="50000"/>
                  </a:schemeClr>
                </a:solidFill>
                <a:latin typeface="Times New Roman" pitchFamily="18" charset="0"/>
                <a:cs typeface="Times New Roman" pitchFamily="18" charset="0"/>
              </a:rPr>
              <a:t> </a:t>
            </a:r>
            <a:endParaRPr lang="en-US" b="1" dirty="0">
              <a:solidFill>
                <a:schemeClr val="accent6">
                  <a:lumMod val="50000"/>
                </a:schemeClr>
              </a:solidFill>
              <a:latin typeface="Times New Roman" pitchFamily="18" charset="0"/>
              <a:cs typeface="Times New Roman"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5373216"/>
            <a:ext cx="9144000" cy="1484784"/>
          </a:xfrm>
          <a:prstGeom prst="rect">
            <a:avLst/>
          </a:prstGeom>
        </p:spPr>
      </p:pic>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1190946"/>
            <a:ext cx="9144000" cy="377788"/>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30</a:t>
            </a:fld>
            <a:endParaRPr lang="en-GB"/>
          </a:p>
        </p:txBody>
      </p:sp>
    </p:spTree>
    <p:extLst>
      <p:ext uri="{BB962C8B-B14F-4D97-AF65-F5344CB8AC3E}">
        <p14:creationId xmlns:p14="http://schemas.microsoft.com/office/powerpoint/2010/main" val="329175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1190946"/>
            <a:ext cx="9144000" cy="377788"/>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5805264"/>
            <a:ext cx="9144000" cy="1052737"/>
          </a:xfrm>
          <a:prstGeom prst="rect">
            <a:avLst/>
          </a:prstGeom>
        </p:spPr>
      </p:pic>
      <p:sp>
        <p:nvSpPr>
          <p:cNvPr id="7" name="TextBox 6"/>
          <p:cNvSpPr txBox="1"/>
          <p:nvPr/>
        </p:nvSpPr>
        <p:spPr>
          <a:xfrm>
            <a:off x="21186" y="404664"/>
            <a:ext cx="9144000"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RECOMENDATIONS</a:t>
            </a:r>
            <a:endParaRPr lang="en-GB" sz="2800" b="1" dirty="0">
              <a:solidFill>
                <a:schemeClr val="accent6">
                  <a:lumMod val="50000"/>
                </a:schemeClr>
              </a:solidFill>
              <a:latin typeface="Times New Roman" pitchFamily="18" charset="0"/>
              <a:cs typeface="Times New Roman" pitchFamily="18" charset="0"/>
            </a:endParaRPr>
          </a:p>
        </p:txBody>
      </p:sp>
      <p:sp>
        <p:nvSpPr>
          <p:cNvPr id="8" name="TextBox 7"/>
          <p:cNvSpPr txBox="1"/>
          <p:nvPr/>
        </p:nvSpPr>
        <p:spPr>
          <a:xfrm>
            <a:off x="467544" y="1844824"/>
            <a:ext cx="8136904" cy="3693319"/>
          </a:xfrm>
          <a:prstGeom prst="rect">
            <a:avLst/>
          </a:prstGeom>
          <a:noFill/>
        </p:spPr>
        <p:txBody>
          <a:bodyPr wrap="square" rtlCol="0">
            <a:spAutoFit/>
          </a:bodyPr>
          <a:lstStyle/>
          <a:p>
            <a:pPr marL="342900" indent="-342900">
              <a:buFont typeface="Wingdings" pitchFamily="2" charset="2"/>
              <a:buChar char="Ø"/>
            </a:pPr>
            <a:r>
              <a:rPr lang="en-US" dirty="0">
                <a:latin typeface="Times New Roman" panose="02020603050405020304" pitchFamily="18" charset="0"/>
                <a:cs typeface="Times New Roman" panose="02020603050405020304" pitchFamily="18" charset="0"/>
              </a:rPr>
              <a:t>Try to change the layout to the new one that was nominated.</a:t>
            </a:r>
          </a:p>
          <a:p>
            <a:pPr marL="368046" indent="-285750">
              <a:buFont typeface="Wingdings" pitchFamily="2" charset="2"/>
              <a:buChar char="Ø"/>
            </a:pPr>
            <a:endParaRPr lang="en-US" dirty="0">
              <a:latin typeface="Times New Roman" panose="02020603050405020304" pitchFamily="18" charset="0"/>
              <a:cs typeface="Times New Roman" panose="02020603050405020304" pitchFamily="18" charset="0"/>
            </a:endParaRPr>
          </a:p>
          <a:p>
            <a:pPr marL="342900" indent="-342900">
              <a:buFont typeface="Wingdings" pitchFamily="2" charset="2"/>
              <a:buChar char="Ø"/>
            </a:pPr>
            <a:r>
              <a:rPr lang="en-US" dirty="0" smtClean="0">
                <a:latin typeface="Times New Roman" panose="02020603050405020304" pitchFamily="18" charset="0"/>
                <a:cs typeface="Times New Roman" panose="02020603050405020304" pitchFamily="18" charset="0"/>
              </a:rPr>
              <a:t>Arrange </a:t>
            </a:r>
            <a:r>
              <a:rPr lang="en-US" dirty="0">
                <a:latin typeface="Times New Roman" panose="02020603050405020304" pitchFamily="18" charset="0"/>
                <a:cs typeface="Times New Roman" panose="02020603050405020304" pitchFamily="18" charset="0"/>
              </a:rPr>
              <a:t>their job by using </a:t>
            </a:r>
            <a:r>
              <a:rPr lang="en-US" dirty="0" smtClean="0">
                <a:latin typeface="Times New Roman" panose="02020603050405020304" pitchFamily="18" charset="0"/>
                <a:cs typeface="Times New Roman" panose="02020603050405020304" pitchFamily="18" charset="0"/>
              </a:rPr>
              <a:t>clear procedure , forms and </a:t>
            </a:r>
            <a:r>
              <a:rPr lang="en-US" dirty="0">
                <a:latin typeface="Times New Roman" panose="02020603050405020304" pitchFamily="18" charset="0"/>
                <a:cs typeface="Times New Roman" panose="02020603050405020304" pitchFamily="18" charset="0"/>
              </a:rPr>
              <a:t>scheduling their </a:t>
            </a:r>
            <a:r>
              <a:rPr lang="en-US" dirty="0" smtClean="0">
                <a:latin typeface="Times New Roman" panose="02020603050405020304" pitchFamily="18" charset="0"/>
                <a:cs typeface="Times New Roman" panose="02020603050405020304" pitchFamily="18" charset="0"/>
              </a:rPr>
              <a:t>works.</a:t>
            </a:r>
            <a:endParaRPr lang="en-US" dirty="0">
              <a:latin typeface="Times New Roman" panose="02020603050405020304" pitchFamily="18" charset="0"/>
              <a:cs typeface="Times New Roman" panose="02020603050405020304" pitchFamily="18" charset="0"/>
            </a:endParaRPr>
          </a:p>
          <a:p>
            <a:pPr marL="285750" indent="-285750" algn="just">
              <a:buFont typeface="Wingdings" pitchFamily="2" charset="2"/>
              <a:buChar char="Ø"/>
            </a:pPr>
            <a:endParaRPr lang="en-US" dirty="0">
              <a:latin typeface="Times New Roman" panose="02020603050405020304" pitchFamily="18" charset="0"/>
              <a:cs typeface="Times New Roman" panose="02020603050405020304" pitchFamily="18" charset="0"/>
            </a:endParaRPr>
          </a:p>
          <a:p>
            <a:pPr marL="342900" indent="-342900" algn="just">
              <a:buFont typeface="Wingdings" pitchFamily="2" charset="2"/>
              <a:buChar char="Ø"/>
            </a:pPr>
            <a:r>
              <a:rPr lang="en-US" dirty="0" smtClean="0">
                <a:latin typeface="Times New Roman" pitchFamily="18" charset="0"/>
                <a:cs typeface="Times New Roman" pitchFamily="18" charset="0"/>
              </a:rPr>
              <a:t>Recruit </a:t>
            </a:r>
            <a:r>
              <a:rPr lang="en-US" dirty="0">
                <a:latin typeface="Times New Roman" pitchFamily="18" charset="0"/>
                <a:cs typeface="Times New Roman" pitchFamily="18" charset="0"/>
              </a:rPr>
              <a:t>at least an engineer who can also build a new organization structure for </a:t>
            </a:r>
            <a:r>
              <a:rPr lang="en-US" dirty="0" smtClean="0">
                <a:latin typeface="Times New Roman" pitchFamily="18" charset="0"/>
                <a:cs typeface="Times New Roman" pitchFamily="18" charset="0"/>
              </a:rPr>
              <a:t>company.</a:t>
            </a:r>
          </a:p>
          <a:p>
            <a:pPr marL="285750" indent="-285750" algn="just">
              <a:buFont typeface="Wingdings" pitchFamily="2" charset="2"/>
              <a:buChar char="Ø"/>
            </a:pPr>
            <a:endParaRPr lang="en-US" dirty="0" smtClean="0">
              <a:latin typeface="Times New Roman" pitchFamily="18" charset="0"/>
              <a:cs typeface="Times New Roman" pitchFamily="18" charset="0"/>
            </a:endParaRPr>
          </a:p>
          <a:p>
            <a:pPr marL="342900" indent="-342900" algn="just">
              <a:buFont typeface="Wingdings" pitchFamily="2" charset="2"/>
              <a:buChar char="Ø"/>
            </a:pPr>
            <a:r>
              <a:rPr lang="en-US" dirty="0" smtClean="0">
                <a:latin typeface="Times New Roman" pitchFamily="18" charset="0"/>
                <a:cs typeface="Times New Roman" pitchFamily="18" charset="0"/>
              </a:rPr>
              <a:t>make </a:t>
            </a:r>
            <a:r>
              <a:rPr lang="en-US" dirty="0">
                <a:latin typeface="Times New Roman" pitchFamily="18" charset="0"/>
                <a:cs typeface="Times New Roman" pitchFamily="18" charset="0"/>
              </a:rPr>
              <a:t>a documentation system for all processes that done inside the company which help to track the operations to increase the efficiency and achieve the company objectives</a:t>
            </a:r>
            <a:r>
              <a:rPr lang="en-US" dirty="0" smtClean="0">
                <a:latin typeface="Times New Roman" pitchFamily="18" charset="0"/>
                <a:cs typeface="Times New Roman" pitchFamily="18" charset="0"/>
              </a:rPr>
              <a:t>.</a:t>
            </a:r>
          </a:p>
          <a:p>
            <a:pPr marL="342900" indent="-342900" algn="just">
              <a:buFont typeface="Wingdings" pitchFamily="2" charset="2"/>
              <a:buChar char="Ø"/>
            </a:pPr>
            <a:endParaRPr lang="en-US" dirty="0" smtClean="0">
              <a:latin typeface="Times New Roman" pitchFamily="18" charset="0"/>
              <a:cs typeface="Times New Roman" pitchFamily="18" charset="0"/>
            </a:endParaRPr>
          </a:p>
          <a:p>
            <a:pPr marL="342900" indent="-342900" algn="just">
              <a:buFont typeface="Wingdings" pitchFamily="2" charset="2"/>
              <a:buChar char="Ø"/>
            </a:pPr>
            <a:r>
              <a:rPr lang="en-US" dirty="0" smtClean="0">
                <a:latin typeface="Times New Roman" pitchFamily="18" charset="0"/>
                <a:cs typeface="Times New Roman" pitchFamily="18" charset="0"/>
              </a:rPr>
              <a:t>Try to implement the suggested improvement methods that discussed in this project.</a:t>
            </a:r>
            <a:endParaRPr lang="en-GB"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31</a:t>
            </a:fld>
            <a:endParaRPr lang="en-GB"/>
          </a:p>
        </p:txBody>
      </p:sp>
    </p:spTree>
    <p:extLst>
      <p:ext uri="{BB962C8B-B14F-4D97-AF65-F5344CB8AC3E}">
        <p14:creationId xmlns:p14="http://schemas.microsoft.com/office/powerpoint/2010/main" val="36720254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7384"/>
            <a:ext cx="9144000" cy="6885384"/>
          </a:xfrm>
        </p:spPr>
      </p:pic>
      <p:sp>
        <p:nvSpPr>
          <p:cNvPr id="6" name="TextBox 5"/>
          <p:cNvSpPr txBox="1"/>
          <p:nvPr/>
        </p:nvSpPr>
        <p:spPr>
          <a:xfrm>
            <a:off x="2195736" y="2385462"/>
            <a:ext cx="4752528" cy="2123658"/>
          </a:xfrm>
          <a:prstGeom prst="rect">
            <a:avLst/>
          </a:prstGeom>
          <a:blipFill>
            <a:blip r:embed="rId3"/>
            <a:tile tx="0" ty="0" sx="100000" sy="100000" flip="none" algn="tl"/>
          </a:blipFill>
          <a:effectLst>
            <a:softEdge rad="63500"/>
          </a:effectLst>
        </p:spPr>
        <p:txBody>
          <a:bodyPr wrap="square" rtlCol="0">
            <a:spAutoFit/>
          </a:bodyPr>
          <a:lstStyle/>
          <a:p>
            <a:endParaRPr lang="en-US" sz="4400" dirty="0" smtClean="0">
              <a:solidFill>
                <a:schemeClr val="accent6">
                  <a:lumMod val="50000"/>
                </a:schemeClr>
              </a:solidFill>
              <a:latin typeface="Times New Roman" pitchFamily="18" charset="0"/>
              <a:cs typeface="Times New Roman" pitchFamily="18" charset="0"/>
            </a:endParaRPr>
          </a:p>
          <a:p>
            <a:pPr algn="ctr"/>
            <a:r>
              <a:rPr lang="en-US" sz="4400" dirty="0" smtClean="0">
                <a:solidFill>
                  <a:schemeClr val="accent6">
                    <a:lumMod val="50000"/>
                  </a:schemeClr>
                </a:solidFill>
                <a:latin typeface="Times New Roman" pitchFamily="18" charset="0"/>
                <a:cs typeface="Times New Roman" pitchFamily="18" charset="0"/>
              </a:rPr>
              <a:t>THANK YOU</a:t>
            </a:r>
          </a:p>
          <a:p>
            <a:endParaRPr lang="en-GB" sz="4400" dirty="0">
              <a:solidFill>
                <a:schemeClr val="accent6">
                  <a:lumMod val="50000"/>
                </a:schemeClr>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32</a:t>
            </a:fld>
            <a:endParaRPr lang="en-GB"/>
          </a:p>
        </p:txBody>
      </p:sp>
    </p:spTree>
    <p:extLst>
      <p:ext uri="{BB962C8B-B14F-4D97-AF65-F5344CB8AC3E}">
        <p14:creationId xmlns:p14="http://schemas.microsoft.com/office/powerpoint/2010/main" val="4163829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151112" y="2151114"/>
            <a:ext cx="6858001" cy="2555778"/>
          </a:xfrm>
          <a:prstGeom prst="rect">
            <a:avLst/>
          </a:prstGeom>
        </p:spPr>
      </p:pic>
      <p:sp>
        <p:nvSpPr>
          <p:cNvPr id="6" name="Content Placeholder 2"/>
          <p:cNvSpPr>
            <a:spLocks noGrp="1"/>
          </p:cNvSpPr>
          <p:nvPr>
            <p:ph idx="1"/>
          </p:nvPr>
        </p:nvSpPr>
        <p:spPr>
          <a:xfrm>
            <a:off x="2699792" y="1412776"/>
            <a:ext cx="6233896" cy="4824536"/>
          </a:xfrm>
        </p:spPr>
        <p:txBody>
          <a:bodyPr>
            <a:normAutofit/>
          </a:bodyPr>
          <a:lstStyle/>
          <a:p>
            <a:r>
              <a:rPr lang="en-US" sz="2000" dirty="0" smtClean="0">
                <a:latin typeface="Times New Roman" panose="02020603050405020304" pitchFamily="18" charset="0"/>
                <a:cs typeface="Times New Roman" panose="02020603050405020304" pitchFamily="18" charset="0"/>
              </a:rPr>
              <a:t>Random plant  </a:t>
            </a:r>
            <a:r>
              <a:rPr lang="en-US" sz="2000" dirty="0">
                <a:latin typeface="Times New Roman" panose="02020603050405020304" pitchFamily="18" charset="0"/>
                <a:cs typeface="Times New Roman" panose="02020603050405020304" pitchFamily="18" charset="0"/>
              </a:rPr>
              <a:t>layout</a:t>
            </a:r>
            <a:r>
              <a:rPr lang="en-US" sz="2000" dirty="0" smtClean="0">
                <a:latin typeface="Times New Roman" panose="02020603050405020304" pitchFamily="18" charset="0"/>
                <a:cs typeface="Times New Roman" panose="02020603050405020304" pitchFamily="18" charset="0"/>
              </a:rPr>
              <a:t>.</a:t>
            </a:r>
            <a:endParaRPr lang="ar-SA" sz="2000" dirty="0" smtClean="0">
              <a:latin typeface="Times New Roman" panose="02020603050405020304" pitchFamily="18" charset="0"/>
              <a:cs typeface="Times New Roman" panose="02020603050405020304" pitchFamily="18" charset="0"/>
            </a:endParaRPr>
          </a:p>
          <a:p>
            <a:pPr marL="425196"/>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Have not clear  </a:t>
            </a:r>
            <a:r>
              <a:rPr lang="en-US" sz="2000" dirty="0">
                <a:latin typeface="Times New Roman" panose="02020603050405020304" pitchFamily="18" charset="0"/>
                <a:cs typeface="Times New Roman" panose="02020603050405020304" pitchFamily="18" charset="0"/>
              </a:rPr>
              <a:t>organizational structure and job description </a:t>
            </a:r>
            <a:endParaRPr lang="ar-SA"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No available operation management system</a:t>
            </a:r>
            <a:r>
              <a:rPr lang="en-US" sz="2000" dirty="0" smtClean="0">
                <a:latin typeface="Times New Roman" panose="02020603050405020304" pitchFamily="18" charset="0"/>
                <a:cs typeface="Times New Roman" panose="02020603050405020304" pitchFamily="18" charset="0"/>
              </a:rPr>
              <a:t>.</a:t>
            </a:r>
            <a:endParaRPr lang="ar-SA"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Have not  </a:t>
            </a:r>
            <a:r>
              <a:rPr lang="en-US" sz="2000" dirty="0">
                <a:latin typeface="Times New Roman" panose="02020603050405020304" pitchFamily="18" charset="0"/>
                <a:cs typeface="Times New Roman" panose="02020603050405020304" pitchFamily="18" charset="0"/>
              </a:rPr>
              <a:t>documentation and </a:t>
            </a:r>
            <a:r>
              <a:rPr lang="en-US" sz="2000" dirty="0" smtClean="0">
                <a:latin typeface="Times New Roman" panose="02020603050405020304" pitchFamily="18" charset="0"/>
                <a:cs typeface="Times New Roman" panose="02020603050405020304" pitchFamily="18" charset="0"/>
              </a:rPr>
              <a:t>archiving system</a:t>
            </a:r>
            <a:r>
              <a:rPr lang="en-US" sz="2000" dirty="0">
                <a:latin typeface="Times New Roman" panose="02020603050405020304" pitchFamily="18" charset="0"/>
                <a:cs typeface="Times New Roman" panose="02020603050405020304" pitchFamily="18" charset="0"/>
              </a:rPr>
              <a:t>s</a:t>
            </a:r>
            <a:r>
              <a:rPr lang="en-US" sz="2000" dirty="0" smtClean="0">
                <a:latin typeface="Times New Roman" panose="02020603050405020304" pitchFamily="18" charset="0"/>
                <a:cs typeface="Times New Roman" panose="02020603050405020304" pitchFamily="18" charset="0"/>
              </a:rPr>
              <a:t>.</a:t>
            </a:r>
            <a:endParaRPr lang="ar-SA"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here is no </a:t>
            </a:r>
            <a:r>
              <a:rPr lang="en-US" sz="2000" dirty="0">
                <a:latin typeface="Times New Roman" panose="02020603050405020304" pitchFamily="18" charset="0"/>
                <a:cs typeface="Times New Roman" panose="02020603050405020304" pitchFamily="18" charset="0"/>
              </a:rPr>
              <a:t>forms for </a:t>
            </a:r>
            <a:r>
              <a:rPr lang="en-US" sz="2000" dirty="0" smtClean="0">
                <a:latin typeface="Times New Roman" panose="02020603050405020304" pitchFamily="18" charset="0"/>
                <a:cs typeface="Times New Roman" panose="02020603050405020304" pitchFamily="18" charset="0"/>
              </a:rPr>
              <a:t>contracts.</a:t>
            </a:r>
            <a:endParaRPr lang="ar-SA"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No available production planning management.</a:t>
            </a:r>
          </a:p>
          <a:p>
            <a:pPr marL="82296" indent="0">
              <a:buNone/>
            </a:pPr>
            <a:endParaRPr lang="en-US" dirty="0"/>
          </a:p>
        </p:txBody>
      </p:sp>
      <p:sp>
        <p:nvSpPr>
          <p:cNvPr id="7" name="TextBox 6"/>
          <p:cNvSpPr txBox="1"/>
          <p:nvPr/>
        </p:nvSpPr>
        <p:spPr>
          <a:xfrm>
            <a:off x="3059832" y="476672"/>
            <a:ext cx="4536504"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PROPLEM STATMENT</a:t>
            </a:r>
            <a:endParaRPr lang="en-GB" sz="2800" b="1" dirty="0">
              <a:solidFill>
                <a:schemeClr val="accent6">
                  <a:lumMod val="50000"/>
                </a:schemeClr>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4</a:t>
            </a:fld>
            <a:endParaRPr lang="en-GB"/>
          </a:p>
        </p:txBody>
      </p:sp>
    </p:spTree>
    <p:extLst>
      <p:ext uri="{BB962C8B-B14F-4D97-AF65-F5344CB8AC3E}">
        <p14:creationId xmlns:p14="http://schemas.microsoft.com/office/powerpoint/2010/main" val="2655059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40768"/>
            <a:ext cx="9144000" cy="611142"/>
          </a:xfrm>
          <a:prstGeom prst="rect">
            <a:avLst/>
          </a:prstGeom>
        </p:spPr>
      </p:pic>
      <p:sp>
        <p:nvSpPr>
          <p:cNvPr id="6" name="TextBox 5"/>
          <p:cNvSpPr txBox="1"/>
          <p:nvPr/>
        </p:nvSpPr>
        <p:spPr>
          <a:xfrm>
            <a:off x="0" y="548680"/>
            <a:ext cx="9144000"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IMPLEMENTATION METHODOLOGY</a:t>
            </a:r>
            <a:endParaRPr lang="en-GB" sz="2800" b="1" dirty="0">
              <a:solidFill>
                <a:schemeClr val="accent6">
                  <a:lumMod val="50000"/>
                </a:schemeClr>
              </a:solidFill>
              <a:latin typeface="Times New Roman" pitchFamily="18" charset="0"/>
              <a:cs typeface="Times New Roman" pitchFamily="18" charset="0"/>
            </a:endParaRPr>
          </a:p>
        </p:txBody>
      </p:sp>
      <p:sp>
        <p:nvSpPr>
          <p:cNvPr id="7" name="Content Placeholder 2"/>
          <p:cNvSpPr>
            <a:spLocks noGrp="1"/>
          </p:cNvSpPr>
          <p:nvPr>
            <p:ph idx="1"/>
          </p:nvPr>
        </p:nvSpPr>
        <p:spPr>
          <a:xfrm>
            <a:off x="822960" y="2492896"/>
            <a:ext cx="7498080" cy="3466764"/>
          </a:xfrm>
        </p:spPr>
        <p:txBody>
          <a:bodyPr>
            <a:normAutofit/>
          </a:bodyPr>
          <a:lstStyle/>
          <a:p>
            <a:r>
              <a:rPr lang="en-US" sz="2400" dirty="0">
                <a:solidFill>
                  <a:schemeClr val="accent6">
                    <a:lumMod val="50000"/>
                  </a:schemeClr>
                </a:solidFill>
                <a:latin typeface="Times New Roman" panose="02020603050405020304" pitchFamily="18" charset="0"/>
                <a:cs typeface="Times New Roman" panose="02020603050405020304" pitchFamily="18" charset="0"/>
              </a:rPr>
              <a:t>Literature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review</a:t>
            </a:r>
            <a:endParaRPr lang="ar-SA" sz="2400" dirty="0" smtClean="0">
              <a:solidFill>
                <a:schemeClr val="accent6">
                  <a:lumMod val="50000"/>
                </a:schemeClr>
              </a:solidFill>
              <a:latin typeface="Times New Roman" panose="02020603050405020304" pitchFamily="18" charset="0"/>
              <a:cs typeface="Times New Roman" panose="02020603050405020304" pitchFamily="18" charset="0"/>
            </a:endParaRPr>
          </a:p>
          <a:p>
            <a:pPr marL="82296" indent="0">
              <a:buNone/>
            </a:pPr>
            <a:r>
              <a:rPr lang="en-US" sz="2000" dirty="0">
                <a:latin typeface="Times New Roman" panose="02020603050405020304" pitchFamily="18" charset="0"/>
                <a:cs typeface="Times New Roman" panose="02020603050405020304" pitchFamily="18" charset="0"/>
              </a:rPr>
              <a:t>R</a:t>
            </a:r>
            <a:r>
              <a:rPr lang="en-US" sz="2000" dirty="0" smtClean="0">
                <a:latin typeface="Times New Roman" panose="02020603050405020304" pitchFamily="18" charset="0"/>
                <a:cs typeface="Times New Roman" panose="02020603050405020304" pitchFamily="18" charset="0"/>
              </a:rPr>
              <a:t>eview </a:t>
            </a:r>
            <a:r>
              <a:rPr lang="en-US" sz="2000" dirty="0">
                <a:latin typeface="Times New Roman" panose="02020603050405020304" pitchFamily="18" charset="0"/>
                <a:cs typeface="Times New Roman" panose="02020603050405020304" pitchFamily="18" charset="0"/>
              </a:rPr>
              <a:t>the literatures relating to all topics contained in furniture </a:t>
            </a:r>
            <a:r>
              <a:rPr lang="en-US" sz="2000" dirty="0" smtClean="0">
                <a:latin typeface="Times New Roman" panose="02020603050405020304" pitchFamily="18" charset="0"/>
                <a:cs typeface="Times New Roman" panose="02020603050405020304" pitchFamily="18" charset="0"/>
              </a:rPr>
              <a:t>factories. </a:t>
            </a:r>
          </a:p>
          <a:p>
            <a:pPr marL="82296" indent="0">
              <a:buNone/>
            </a:pPr>
            <a:endParaRPr lang="en-US" sz="2000" dirty="0" smtClean="0">
              <a:latin typeface="Times New Roman" panose="02020603050405020304" pitchFamily="18" charset="0"/>
              <a:cs typeface="Times New Roman" panose="02020603050405020304" pitchFamily="18" charset="0"/>
            </a:endParaRPr>
          </a:p>
          <a:p>
            <a:r>
              <a:rPr lang="en-US" sz="2400" dirty="0">
                <a:solidFill>
                  <a:schemeClr val="accent6">
                    <a:lumMod val="50000"/>
                  </a:schemeClr>
                </a:solidFill>
                <a:latin typeface="Times New Roman" panose="02020603050405020304" pitchFamily="18" charset="0"/>
                <a:cs typeface="Times New Roman" panose="02020603050405020304" pitchFamily="18" charset="0"/>
              </a:rPr>
              <a:t>Assess and evaluate the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current</a:t>
            </a:r>
            <a:r>
              <a:rPr lang="ar-SA" sz="2400" dirty="0" smtClean="0">
                <a:solidFill>
                  <a:schemeClr val="accent6">
                    <a:lumMod val="50000"/>
                  </a:schemeClr>
                </a:solidFill>
                <a:latin typeface="Times New Roman" panose="02020603050405020304" pitchFamily="18" charset="0"/>
                <a:cs typeface="Times New Roman" panose="02020603050405020304" pitchFamily="18" charset="0"/>
              </a:rPr>
              <a:t> </a:t>
            </a: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situation</a:t>
            </a:r>
            <a:endParaRPr lang="ar-SA" sz="2400" dirty="0" smtClean="0">
              <a:solidFill>
                <a:schemeClr val="accent6">
                  <a:lumMod val="50000"/>
                </a:schemeClr>
              </a:solidFill>
              <a:latin typeface="Times New Roman" panose="02020603050405020304" pitchFamily="18" charset="0"/>
              <a:cs typeface="Times New Roman" panose="02020603050405020304" pitchFamily="18" charset="0"/>
            </a:endParaRPr>
          </a:p>
          <a:p>
            <a:pPr marL="82296" indent="0">
              <a:buNone/>
            </a:pPr>
            <a:r>
              <a:rPr lang="en-US" sz="2000" dirty="0" smtClean="0">
                <a:latin typeface="Times New Roman" panose="02020603050405020304" pitchFamily="18" charset="0"/>
                <a:cs typeface="Times New Roman" panose="02020603050405020304" pitchFamily="18" charset="0"/>
              </a:rPr>
              <a:t>By using gap analysis we: </a:t>
            </a:r>
            <a:endParaRPr lang="ar-SA" sz="2000" dirty="0" smtClean="0">
              <a:latin typeface="Times New Roman" panose="02020603050405020304" pitchFamily="18" charset="0"/>
              <a:cs typeface="Times New Roman" panose="02020603050405020304" pitchFamily="18" charset="0"/>
            </a:endParaRPr>
          </a:p>
          <a:p>
            <a:pPr marL="82296" indent="0">
              <a:buNone/>
            </a:pPr>
            <a:r>
              <a:rPr lang="en-US" sz="2000" dirty="0" smtClean="0">
                <a:latin typeface="Times New Roman" panose="02020603050405020304" pitchFamily="18" charset="0"/>
                <a:cs typeface="Times New Roman" panose="02020603050405020304" pitchFamily="18" charset="0"/>
              </a:rPr>
              <a:t>1.Compare </a:t>
            </a:r>
            <a:r>
              <a:rPr lang="en-US" sz="2000" dirty="0">
                <a:latin typeface="Times New Roman" panose="02020603050405020304" pitchFamily="18" charset="0"/>
                <a:cs typeface="Times New Roman" panose="02020603050405020304" pitchFamily="18" charset="0"/>
              </a:rPr>
              <a:t>the actual situation with desired </a:t>
            </a:r>
            <a:r>
              <a:rPr lang="en-US" sz="2000" dirty="0" smtClean="0">
                <a:latin typeface="Times New Roman" panose="02020603050405020304" pitchFamily="18" charset="0"/>
                <a:cs typeface="Times New Roman" panose="02020603050405020304" pitchFamily="18" charset="0"/>
              </a:rPr>
              <a:t>situation</a:t>
            </a:r>
            <a:endParaRPr lang="ar-SA" sz="2000" dirty="0" smtClean="0">
              <a:latin typeface="Times New Roman" panose="02020603050405020304" pitchFamily="18" charset="0"/>
              <a:cs typeface="Times New Roman" panose="02020603050405020304" pitchFamily="18" charset="0"/>
            </a:endParaRPr>
          </a:p>
          <a:p>
            <a:pPr marL="82296" indent="0">
              <a:buNone/>
            </a:pPr>
            <a:r>
              <a:rPr lang="en-US" sz="2000" dirty="0" smtClean="0">
                <a:latin typeface="Times New Roman" panose="02020603050405020304" pitchFamily="18" charset="0"/>
                <a:cs typeface="Times New Roman" panose="02020603050405020304" pitchFamily="18" charset="0"/>
              </a:rPr>
              <a:t>2.Analyze </a:t>
            </a:r>
            <a:r>
              <a:rPr lang="en-US" sz="2000" dirty="0">
                <a:latin typeface="Times New Roman" panose="02020603050405020304" pitchFamily="18" charset="0"/>
                <a:cs typeface="Times New Roman" panose="02020603050405020304" pitchFamily="18" charset="0"/>
              </a:rPr>
              <a:t>the results and decide the required improvements</a:t>
            </a:r>
            <a:endParaRPr lang="en-US" sz="2000" dirty="0" smtClean="0">
              <a:latin typeface="Times New Roman" panose="02020603050405020304" pitchFamily="18" charset="0"/>
              <a:cs typeface="Times New Roman" panose="02020603050405020304" pitchFamily="18" charset="0"/>
            </a:endParaRPr>
          </a:p>
          <a:p>
            <a:pPr marL="82296" lvl="0" indent="0">
              <a:buNone/>
            </a:pPr>
            <a:endParaRPr lang="en-US" sz="2000" dirty="0" smtClean="0">
              <a:latin typeface="Times New Roman" panose="02020603050405020304" pitchFamily="18" charset="0"/>
              <a:cs typeface="Times New Roman" panose="02020603050405020304" pitchFamily="18" charset="0"/>
            </a:endParaRPr>
          </a:p>
          <a:p>
            <a:endParaRPr lang="en-US" sz="2400" dirty="0">
              <a:solidFill>
                <a:schemeClr val="accent2">
                  <a:lumMod val="60000"/>
                  <a:lumOff val="40000"/>
                </a:schemeClr>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46858"/>
            <a:ext cx="9144000" cy="611142"/>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5</a:t>
            </a:fld>
            <a:endParaRPr lang="en-GB"/>
          </a:p>
        </p:txBody>
      </p:sp>
    </p:spTree>
    <p:extLst>
      <p:ext uri="{BB962C8B-B14F-4D97-AF65-F5344CB8AC3E}">
        <p14:creationId xmlns:p14="http://schemas.microsoft.com/office/powerpoint/2010/main" val="3025149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57192"/>
            <a:ext cx="9144000" cy="1700808"/>
          </a:xfrm>
          <a:prstGeom prst="rect">
            <a:avLst/>
          </a:prstGeom>
        </p:spPr>
      </p:pic>
      <p:sp>
        <p:nvSpPr>
          <p:cNvPr id="6" name="Content Placeholder 2"/>
          <p:cNvSpPr>
            <a:spLocks noGrp="1"/>
          </p:cNvSpPr>
          <p:nvPr>
            <p:ph idx="1"/>
          </p:nvPr>
        </p:nvSpPr>
        <p:spPr>
          <a:xfrm>
            <a:off x="395536" y="1988840"/>
            <a:ext cx="7848872" cy="2664296"/>
          </a:xfrm>
        </p:spPr>
        <p:txBody>
          <a:bodyPr/>
          <a:lstStyle/>
          <a:p>
            <a:pPr algn="just"/>
            <a:r>
              <a:rPr lang="en-US" sz="2000" dirty="0" smtClean="0">
                <a:solidFill>
                  <a:schemeClr val="accent6">
                    <a:lumMod val="50000"/>
                  </a:schemeClr>
                </a:solidFill>
                <a:latin typeface="Times New Roman" panose="02020603050405020304" pitchFamily="18" charset="0"/>
                <a:cs typeface="Times New Roman" panose="02020603050405020304" pitchFamily="18" charset="0"/>
              </a:rPr>
              <a:t>Facility layout:</a:t>
            </a:r>
            <a:endParaRPr lang="ar-SA" sz="2000" dirty="0" smtClean="0">
              <a:solidFill>
                <a:schemeClr val="accent6">
                  <a:lumMod val="50000"/>
                </a:schemeClr>
              </a:solidFill>
              <a:latin typeface="Times New Roman" panose="02020603050405020304" pitchFamily="18" charset="0"/>
              <a:cs typeface="Times New Roman" panose="02020603050405020304" pitchFamily="18" charset="0"/>
            </a:endParaRPr>
          </a:p>
          <a:p>
            <a:pPr algn="just">
              <a:buFont typeface="Wingdings" pitchFamily="2" charset="2"/>
              <a:buChar char="v"/>
            </a:pPr>
            <a:r>
              <a:rPr lang="en-US" sz="1800" dirty="0" smtClean="0"/>
              <a:t> </a:t>
            </a:r>
            <a:r>
              <a:rPr lang="en-US" sz="1800" b="1" dirty="0">
                <a:latin typeface="Times New Roman" panose="02020603050405020304" pitchFamily="18" charset="0"/>
                <a:cs typeface="Times New Roman" panose="02020603050405020304" pitchFamily="18" charset="0"/>
              </a:rPr>
              <a:t>Local furniture manufacturing company in Chiang Mai, Thailand</a:t>
            </a:r>
          </a:p>
          <a:p>
            <a:pPr marL="82296" indent="0" algn="just">
              <a:buNone/>
            </a:pPr>
            <a:r>
              <a:rPr lang="en-US" sz="1800" dirty="0">
                <a:latin typeface="Times New Roman" panose="02020603050405020304" pitchFamily="18" charset="0"/>
                <a:cs typeface="Times New Roman" panose="02020603050405020304" pitchFamily="18" charset="0"/>
              </a:rPr>
              <a:t>They used a layout design technique to reduce operations steps and average time</a:t>
            </a:r>
            <a:r>
              <a:rPr lang="en-US" sz="1800" dirty="0" smtClean="0">
                <a:latin typeface="Times New Roman" panose="02020603050405020304" pitchFamily="18" charset="0"/>
                <a:cs typeface="Times New Roman" panose="02020603050405020304" pitchFamily="18" charset="0"/>
              </a:rPr>
              <a:t>.</a:t>
            </a:r>
            <a:endParaRPr lang="ar-SA" sz="1800" dirty="0" smtClean="0">
              <a:latin typeface="Times New Roman" panose="02020603050405020304" pitchFamily="18" charset="0"/>
              <a:cs typeface="Times New Roman" panose="02020603050405020304" pitchFamily="18" charset="0"/>
            </a:endParaRPr>
          </a:p>
          <a:p>
            <a:pPr marL="82296" indent="0" algn="just">
              <a:buNone/>
            </a:pP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using ARENA </a:t>
            </a:r>
            <a:r>
              <a:rPr lang="en-US" sz="1800" dirty="0" smtClean="0">
                <a:latin typeface="Times New Roman" panose="02020603050405020304" pitchFamily="18" charset="0"/>
                <a:cs typeface="Times New Roman" panose="02020603050405020304" pitchFamily="18" charset="0"/>
              </a:rPr>
              <a:t>program, the </a:t>
            </a:r>
            <a:r>
              <a:rPr lang="en-US" sz="1800" dirty="0">
                <a:latin typeface="Times New Roman" panose="02020603050405020304" pitchFamily="18" charset="0"/>
                <a:cs typeface="Times New Roman" panose="02020603050405020304" pitchFamily="18" charset="0"/>
              </a:rPr>
              <a:t>best layout was found to significantly cut down movement from155 m to 47 m, resulting in a reduction of average operation time from 260 to 245 min </a:t>
            </a:r>
            <a:r>
              <a:rPr lang="en-US" sz="1800" dirty="0" smtClean="0">
                <a:latin typeface="Times New Roman" panose="02020603050405020304" pitchFamily="18" charset="0"/>
                <a:cs typeface="Times New Roman" panose="02020603050405020304" pitchFamily="18" charset="0"/>
              </a:rPr>
              <a:t>.</a:t>
            </a:r>
          </a:p>
          <a:p>
            <a:pPr marL="82296" indent="0" algn="just">
              <a:buNone/>
            </a:pPr>
            <a:endParaRPr lang="ar-SA" sz="1800" dirty="0">
              <a:latin typeface="Times New Roman" panose="02020603050405020304" pitchFamily="18" charset="0"/>
              <a:cs typeface="Times New Roman" panose="02020603050405020304" pitchFamily="18" charset="0"/>
            </a:endParaRPr>
          </a:p>
          <a:p>
            <a:pPr marL="82296" indent="0">
              <a:buNone/>
            </a:pPr>
            <a:endParaRPr lang="en-US" sz="2400" b="1" dirty="0">
              <a:solidFill>
                <a:schemeClr val="accent2">
                  <a:lumMod val="60000"/>
                  <a:lumOff val="40000"/>
                </a:schemeClr>
              </a:solidFill>
              <a:latin typeface="Times New Roman" panose="02020603050405020304" pitchFamily="18" charset="0"/>
              <a:cs typeface="Times New Roman" panose="02020603050405020304" pitchFamily="18" charset="0"/>
            </a:endParaRPr>
          </a:p>
          <a:p>
            <a:pPr marL="82296" indent="0">
              <a:buNone/>
            </a:pPr>
            <a:endParaRPr lang="en-US" dirty="0"/>
          </a:p>
        </p:txBody>
      </p:sp>
      <p:sp>
        <p:nvSpPr>
          <p:cNvPr id="7" name="TextBox 6"/>
          <p:cNvSpPr txBox="1"/>
          <p:nvPr/>
        </p:nvSpPr>
        <p:spPr>
          <a:xfrm>
            <a:off x="2591780" y="421401"/>
            <a:ext cx="3960440"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LITRETURE REVIEW</a:t>
            </a:r>
            <a:endParaRPr lang="en-GB" sz="2800" b="1" dirty="0">
              <a:solidFill>
                <a:schemeClr val="accent6">
                  <a:lumMod val="50000"/>
                </a:schemeClr>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8589204-FD42-4073-8C55-76BEF07C1D22}" type="slidenum">
              <a:rPr lang="en-GB" smtClean="0"/>
              <a:t>6</a:t>
            </a:fld>
            <a:endParaRPr lang="en-GB"/>
          </a:p>
        </p:txBody>
      </p:sp>
    </p:spTree>
    <p:extLst>
      <p:ext uri="{BB962C8B-B14F-4D97-AF65-F5344CB8AC3E}">
        <p14:creationId xmlns:p14="http://schemas.microsoft.com/office/powerpoint/2010/main" val="2227298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589204-FD42-4073-8C55-76BEF07C1D22}" type="slidenum">
              <a:rPr lang="en-GB" smtClean="0"/>
              <a:t>7</a:t>
            </a:fld>
            <a:endParaRPr lang="en-GB"/>
          </a:p>
        </p:txBody>
      </p:sp>
      <p:sp>
        <p:nvSpPr>
          <p:cNvPr id="5" name="TextBox 4"/>
          <p:cNvSpPr txBox="1"/>
          <p:nvPr/>
        </p:nvSpPr>
        <p:spPr>
          <a:xfrm>
            <a:off x="2591780" y="421401"/>
            <a:ext cx="3960440" cy="523220"/>
          </a:xfrm>
          <a:prstGeom prst="rect">
            <a:avLst/>
          </a:prstGeom>
          <a:noFill/>
        </p:spPr>
        <p:txBody>
          <a:bodyPr wrap="square" rtlCol="0">
            <a:spAutoFit/>
          </a:bodyPr>
          <a:lstStyle/>
          <a:p>
            <a:pPr algn="ctr"/>
            <a:r>
              <a:rPr lang="en-US" sz="2800" b="1" dirty="0" smtClean="0">
                <a:solidFill>
                  <a:schemeClr val="accent6">
                    <a:lumMod val="50000"/>
                  </a:schemeClr>
                </a:solidFill>
                <a:latin typeface="Times New Roman" pitchFamily="18" charset="0"/>
                <a:cs typeface="Times New Roman" pitchFamily="18" charset="0"/>
              </a:rPr>
              <a:t>LITRETURE REVIEW</a:t>
            </a:r>
            <a:endParaRPr lang="en-GB" sz="2800" b="1" dirty="0">
              <a:solidFill>
                <a:schemeClr val="accent6">
                  <a:lumMod val="50000"/>
                </a:schemeClr>
              </a:solidFill>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57192"/>
            <a:ext cx="9144000" cy="1700808"/>
          </a:xfrm>
          <a:prstGeom prst="rect">
            <a:avLst/>
          </a:prstGeom>
        </p:spPr>
      </p:pic>
      <p:sp>
        <p:nvSpPr>
          <p:cNvPr id="8" name="Rectangle 7"/>
          <p:cNvSpPr/>
          <p:nvPr/>
        </p:nvSpPr>
        <p:spPr>
          <a:xfrm>
            <a:off x="539552" y="1844824"/>
            <a:ext cx="8064896" cy="2092881"/>
          </a:xfrm>
          <a:prstGeom prst="rect">
            <a:avLst/>
          </a:prstGeom>
        </p:spPr>
        <p:txBody>
          <a:bodyPr wrap="square">
            <a:spAutoFit/>
          </a:bodyPr>
          <a:lstStyle/>
          <a:p>
            <a:pPr marL="285750" indent="-285750">
              <a:buFont typeface="Arial" pitchFamily="34" charset="0"/>
              <a:buChar char="•"/>
            </a:pPr>
            <a:r>
              <a:rPr lang="en-US" sz="2000" dirty="0">
                <a:solidFill>
                  <a:schemeClr val="accent6">
                    <a:lumMod val="50000"/>
                  </a:schemeClr>
                </a:solidFill>
                <a:latin typeface="Times New Roman" pitchFamily="18" charset="0"/>
                <a:cs typeface="Times New Roman" pitchFamily="18" charset="0"/>
              </a:rPr>
              <a:t>Maintenance</a:t>
            </a:r>
          </a:p>
          <a:p>
            <a:pPr marL="342900" indent="-342900" algn="just">
              <a:buFont typeface="Wingdings" pitchFamily="2" charset="2"/>
              <a:buChar char="v"/>
            </a:pPr>
            <a:r>
              <a:rPr lang="en-GB" b="1" dirty="0">
                <a:latin typeface="Times New Roman" pitchFamily="18" charset="0"/>
                <a:cs typeface="Times New Roman" pitchFamily="18" charset="0"/>
              </a:rPr>
              <a:t>Preventive Maintenance Development: A Case Study in Furniture Company.</a:t>
            </a:r>
          </a:p>
          <a:p>
            <a:pPr marL="342900" indent="-342900" algn="just">
              <a:buFont typeface="Wingdings" pitchFamily="2" charset="2"/>
              <a:buChar char="v"/>
            </a:pPr>
            <a:endParaRPr lang="en-US" sz="2000" dirty="0" smtClean="0">
              <a:solidFill>
                <a:schemeClr val="accent6">
                  <a:lumMod val="50000"/>
                </a:schemeClr>
              </a:solidFill>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this case, preventive maintenance instructions were developed; its allocation by three technicians and their planning throughout the year. And the result is   reduce the difference between technician with the most and the lowest workload from 187 hours to 15 hours and increase the percentage of implementation from 21% to 29%.</a:t>
            </a:r>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val="307179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lumMod val="50000"/>
                  </a:schemeClr>
                </a:solidFill>
                <a:latin typeface="Times New Roman" panose="02020603050405020304" pitchFamily="18" charset="0"/>
                <a:cs typeface="Times New Roman" panose="02020603050405020304" pitchFamily="18" charset="0"/>
              </a:rPr>
              <a:t>AL-REYAD FURNITURE COMPANY EXISTING SITUATION</a:t>
            </a:r>
            <a:endParaRPr lang="en-GB" sz="2800" dirty="0"/>
          </a:p>
        </p:txBody>
      </p:sp>
      <p:sp>
        <p:nvSpPr>
          <p:cNvPr id="5" name="Content Placeholder 2"/>
          <p:cNvSpPr>
            <a:spLocks noGrp="1"/>
          </p:cNvSpPr>
          <p:nvPr>
            <p:ph idx="1"/>
          </p:nvPr>
        </p:nvSpPr>
        <p:spPr>
          <a:xfrm>
            <a:off x="503547" y="2348880"/>
            <a:ext cx="8136904" cy="4104456"/>
          </a:xfrm>
        </p:spPr>
        <p:txBody>
          <a:bodyPr>
            <a:normAutofit fontScale="40000" lnSpcReduction="20000"/>
          </a:bodyPr>
          <a:lstStyle/>
          <a:p>
            <a:r>
              <a:rPr lang="en-US" sz="5500" dirty="0" smtClean="0">
                <a:solidFill>
                  <a:schemeClr val="accent6">
                    <a:lumMod val="50000"/>
                  </a:schemeClr>
                </a:solidFill>
                <a:latin typeface="Times New Roman" panose="02020603050405020304" pitchFamily="18" charset="0"/>
                <a:cs typeface="Times New Roman" panose="02020603050405020304" pitchFamily="18" charset="0"/>
              </a:rPr>
              <a:t>Organization </a:t>
            </a:r>
            <a:r>
              <a:rPr lang="en-US" sz="5500" dirty="0">
                <a:solidFill>
                  <a:schemeClr val="accent6">
                    <a:lumMod val="50000"/>
                  </a:schemeClr>
                </a:solidFill>
                <a:latin typeface="Times New Roman" panose="02020603050405020304" pitchFamily="18" charset="0"/>
                <a:cs typeface="Times New Roman" panose="02020603050405020304" pitchFamily="18" charset="0"/>
              </a:rPr>
              <a:t>structure and job </a:t>
            </a:r>
            <a:r>
              <a:rPr lang="en-US" sz="5500" dirty="0" smtClean="0">
                <a:solidFill>
                  <a:schemeClr val="accent6">
                    <a:lumMod val="50000"/>
                  </a:schemeClr>
                </a:solidFill>
                <a:latin typeface="Times New Roman" panose="02020603050405020304" pitchFamily="18" charset="0"/>
                <a:cs typeface="Times New Roman" panose="02020603050405020304" pitchFamily="18" charset="0"/>
              </a:rPr>
              <a:t>description</a:t>
            </a:r>
            <a:endParaRPr lang="ar-SA" sz="5500" dirty="0" smtClean="0">
              <a:solidFill>
                <a:schemeClr val="accent6">
                  <a:lumMod val="50000"/>
                </a:schemeClr>
              </a:solidFill>
              <a:latin typeface="Times New Roman" panose="02020603050405020304" pitchFamily="18" charset="0"/>
              <a:cs typeface="Times New Roman" panose="02020603050405020304" pitchFamily="18" charset="0"/>
            </a:endParaRPr>
          </a:p>
          <a:p>
            <a:pPr marL="82296" indent="0" algn="just">
              <a:buNone/>
            </a:pPr>
            <a:r>
              <a:rPr lang="en-US" sz="5000" dirty="0" smtClean="0">
                <a:latin typeface="Times New Roman" panose="02020603050405020304" pitchFamily="18" charset="0"/>
                <a:cs typeface="Times New Roman" panose="02020603050405020304" pitchFamily="18" charset="0"/>
              </a:rPr>
              <a:t>* </a:t>
            </a:r>
            <a:r>
              <a:rPr lang="en-US" sz="4500" dirty="0" smtClean="0">
                <a:latin typeface="Times New Roman" panose="02020603050405020304" pitchFamily="18" charset="0"/>
                <a:cs typeface="Times New Roman" panose="02020603050405020304" pitchFamily="18" charset="0"/>
              </a:rPr>
              <a:t>No  </a:t>
            </a:r>
            <a:r>
              <a:rPr lang="en-US" sz="4500" dirty="0">
                <a:latin typeface="Times New Roman" panose="02020603050405020304" pitchFamily="18" charset="0"/>
                <a:cs typeface="Times New Roman" panose="02020603050405020304" pitchFamily="18" charset="0"/>
              </a:rPr>
              <a:t>clear organization structure that help to define the roles </a:t>
            </a:r>
            <a:r>
              <a:rPr lang="en-US" sz="4500" dirty="0" smtClean="0">
                <a:latin typeface="Times New Roman" panose="02020603050405020304" pitchFamily="18" charset="0"/>
                <a:cs typeface="Times New Roman" panose="02020603050405020304" pitchFamily="18" charset="0"/>
              </a:rPr>
              <a:t>.</a:t>
            </a:r>
          </a:p>
          <a:p>
            <a:pPr marL="82296" indent="0" algn="just">
              <a:buNone/>
            </a:pPr>
            <a:r>
              <a:rPr lang="en-US" sz="4500" dirty="0" smtClean="0">
                <a:latin typeface="Times New Roman" panose="02020603050405020304" pitchFamily="18" charset="0"/>
                <a:cs typeface="Times New Roman" panose="02020603050405020304" pitchFamily="18" charset="0"/>
              </a:rPr>
              <a:t>* All </a:t>
            </a:r>
            <a:r>
              <a:rPr lang="en-US" sz="4500" dirty="0">
                <a:latin typeface="Times New Roman" panose="02020603050405020304" pitchFamily="18" charset="0"/>
                <a:cs typeface="Times New Roman" panose="02020603050405020304" pitchFamily="18" charset="0"/>
              </a:rPr>
              <a:t>workers work at random way without Assign  specific </a:t>
            </a:r>
            <a:r>
              <a:rPr lang="en-US" sz="4500" dirty="0" smtClean="0">
                <a:latin typeface="Times New Roman" panose="02020603050405020304" pitchFamily="18" charset="0"/>
                <a:cs typeface="Times New Roman" panose="02020603050405020304" pitchFamily="18" charset="0"/>
              </a:rPr>
              <a:t>responsibilities.</a:t>
            </a:r>
          </a:p>
          <a:p>
            <a:pPr marL="82296" indent="0" algn="just">
              <a:buNone/>
            </a:pPr>
            <a:r>
              <a:rPr lang="en-US" sz="4500" dirty="0" smtClean="0">
                <a:latin typeface="Times New Roman" panose="02020603050405020304" pitchFamily="18" charset="0"/>
                <a:cs typeface="Times New Roman" panose="02020603050405020304" pitchFamily="18" charset="0"/>
              </a:rPr>
              <a:t>* Using </a:t>
            </a:r>
            <a:r>
              <a:rPr lang="en-US" sz="4500" dirty="0">
                <a:latin typeface="Times New Roman" panose="02020603050405020304" pitchFamily="18" charset="0"/>
                <a:cs typeface="Times New Roman" panose="02020603050405020304" pitchFamily="18" charset="0"/>
              </a:rPr>
              <a:t>family business management </a:t>
            </a:r>
            <a:r>
              <a:rPr lang="en-US" sz="4500" dirty="0" smtClean="0">
                <a:latin typeface="Times New Roman" panose="02020603050405020304" pitchFamily="18" charset="0"/>
                <a:cs typeface="Times New Roman" panose="02020603050405020304" pitchFamily="18" charset="0"/>
              </a:rPr>
              <a:t>style.</a:t>
            </a:r>
          </a:p>
          <a:p>
            <a:pPr marL="82296" indent="0" algn="just">
              <a:buNone/>
            </a:pPr>
            <a:endParaRPr lang="en-US" sz="3600" dirty="0">
              <a:latin typeface="Times New Roman" panose="02020603050405020304" pitchFamily="18" charset="0"/>
              <a:cs typeface="Times New Roman" panose="02020603050405020304" pitchFamily="18" charset="0"/>
            </a:endParaRPr>
          </a:p>
          <a:p>
            <a:r>
              <a:rPr lang="en-US" sz="5500" dirty="0">
                <a:solidFill>
                  <a:schemeClr val="accent6">
                    <a:lumMod val="50000"/>
                  </a:schemeClr>
                </a:solidFill>
                <a:latin typeface="Times New Roman" panose="02020603050405020304" pitchFamily="18" charset="0"/>
                <a:cs typeface="Times New Roman" panose="02020603050405020304" pitchFamily="18" charset="0"/>
              </a:rPr>
              <a:t>Production </a:t>
            </a:r>
            <a:r>
              <a:rPr lang="en-US" sz="5500" dirty="0" smtClean="0">
                <a:solidFill>
                  <a:schemeClr val="accent6">
                    <a:lumMod val="50000"/>
                  </a:schemeClr>
                </a:solidFill>
                <a:latin typeface="Times New Roman" panose="02020603050405020304" pitchFamily="18" charset="0"/>
                <a:cs typeface="Times New Roman" panose="02020603050405020304" pitchFamily="18" charset="0"/>
              </a:rPr>
              <a:t>planning</a:t>
            </a:r>
          </a:p>
          <a:p>
            <a:pPr marL="82296" indent="0" algn="just">
              <a:buNone/>
            </a:pPr>
            <a:r>
              <a:rPr lang="en-US" sz="4200" dirty="0" smtClean="0">
                <a:latin typeface="Times New Roman" panose="02020603050405020304" pitchFamily="18" charset="0"/>
                <a:cs typeface="Times New Roman" panose="02020603050405020304" pitchFamily="18" charset="0"/>
              </a:rPr>
              <a:t>* </a:t>
            </a:r>
            <a:r>
              <a:rPr lang="en-US" sz="4500" dirty="0" smtClean="0">
                <a:latin typeface="Times New Roman" panose="02020603050405020304" pitchFamily="18" charset="0"/>
                <a:cs typeface="Times New Roman" panose="02020603050405020304" pitchFamily="18" charset="0"/>
              </a:rPr>
              <a:t>No scientific </a:t>
            </a:r>
            <a:r>
              <a:rPr lang="en-US" sz="4500" dirty="0">
                <a:latin typeface="Times New Roman" panose="02020603050405020304" pitchFamily="18" charset="0"/>
                <a:cs typeface="Times New Roman" panose="02020603050405020304" pitchFamily="18" charset="0"/>
              </a:rPr>
              <a:t>method to organize their production operation, they work at random </a:t>
            </a:r>
            <a:r>
              <a:rPr lang="en-US" sz="4500" dirty="0" smtClean="0">
                <a:latin typeface="Times New Roman" panose="02020603050405020304" pitchFamily="18" charset="0"/>
                <a:cs typeface="Times New Roman" panose="02020603050405020304" pitchFamily="18" charset="0"/>
              </a:rPr>
              <a:t>way.</a:t>
            </a:r>
          </a:p>
          <a:p>
            <a:pPr marL="82296" indent="0" algn="just">
              <a:buNone/>
            </a:pPr>
            <a:r>
              <a:rPr lang="en-US" sz="4500" dirty="0" smtClean="0">
                <a:latin typeface="Times New Roman" panose="02020603050405020304" pitchFamily="18" charset="0"/>
                <a:cs typeface="Times New Roman" panose="02020603050405020304" pitchFamily="18" charset="0"/>
              </a:rPr>
              <a:t>* Bad </a:t>
            </a:r>
            <a:r>
              <a:rPr lang="en-US" sz="4500" dirty="0">
                <a:latin typeface="Times New Roman" panose="02020603050405020304" pitchFamily="18" charset="0"/>
                <a:cs typeface="Times New Roman" panose="02020603050405020304" pitchFamily="18" charset="0"/>
              </a:rPr>
              <a:t>time management </a:t>
            </a:r>
            <a:r>
              <a:rPr lang="en-US" sz="4500" dirty="0" smtClean="0">
                <a:latin typeface="Times New Roman" panose="02020603050405020304" pitchFamily="18" charset="0"/>
                <a:cs typeface="Times New Roman" panose="02020603050405020304" pitchFamily="18" charset="0"/>
              </a:rPr>
              <a:t>system.</a:t>
            </a:r>
            <a:endParaRPr lang="ar-SA" sz="4500" dirty="0" smtClean="0">
              <a:latin typeface="Times New Roman" panose="02020603050405020304" pitchFamily="18" charset="0"/>
              <a:cs typeface="Times New Roman" panose="02020603050405020304" pitchFamily="18" charset="0"/>
            </a:endParaRPr>
          </a:p>
          <a:p>
            <a:pPr marL="82296" indent="0">
              <a:buNone/>
            </a:pPr>
            <a:endParaRPr lang="en-US" sz="3600" dirty="0">
              <a:solidFill>
                <a:schemeClr val="accent2">
                  <a:lumMod val="60000"/>
                  <a:lumOff val="40000"/>
                </a:schemeClr>
              </a:solidFill>
              <a:latin typeface="Times New Roman" panose="02020603050405020304" pitchFamily="18" charset="0"/>
              <a:cs typeface="Times New Roman" panose="02020603050405020304" pitchFamily="18" charset="0"/>
            </a:endParaRPr>
          </a:p>
          <a:p>
            <a:r>
              <a:rPr lang="en-US" sz="5500" dirty="0">
                <a:solidFill>
                  <a:schemeClr val="accent6">
                    <a:lumMod val="50000"/>
                  </a:schemeClr>
                </a:solidFill>
                <a:latin typeface="Times New Roman" panose="02020603050405020304" pitchFamily="18" charset="0"/>
                <a:cs typeface="Times New Roman" panose="02020603050405020304" pitchFamily="18" charset="0"/>
              </a:rPr>
              <a:t>Documentation system</a:t>
            </a:r>
          </a:p>
          <a:p>
            <a:pPr marL="82296" indent="0" algn="just">
              <a:buNone/>
            </a:pPr>
            <a:r>
              <a:rPr lang="en-US" sz="4500" dirty="0">
                <a:latin typeface="Times New Roman" panose="02020603050405020304" pitchFamily="18" charset="0"/>
                <a:cs typeface="Times New Roman" panose="02020603050405020304" pitchFamily="18" charset="0"/>
              </a:rPr>
              <a:t> No Achieving system or documentation technique for orders or for any action that done inside it</a:t>
            </a:r>
            <a:r>
              <a:rPr lang="en-US" sz="5000" dirty="0" smtClean="0">
                <a:latin typeface="Times New Roman" panose="02020603050405020304" pitchFamily="18" charset="0"/>
                <a:cs typeface="Times New Roman" panose="02020603050405020304" pitchFamily="18" charset="0"/>
              </a:rPr>
              <a:t>.</a:t>
            </a:r>
            <a:endParaRPr lang="ar-SA" sz="5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84784"/>
            <a:ext cx="9143999" cy="576064"/>
          </a:xfrm>
          <a:prstGeom prst="rect">
            <a:avLst/>
          </a:prstGeom>
        </p:spPr>
      </p:pic>
      <p:sp>
        <p:nvSpPr>
          <p:cNvPr id="7" name="Slide Number Placeholder 6"/>
          <p:cNvSpPr>
            <a:spLocks noGrp="1"/>
          </p:cNvSpPr>
          <p:nvPr>
            <p:ph type="sldNum" sz="quarter" idx="12"/>
          </p:nvPr>
        </p:nvSpPr>
        <p:spPr/>
        <p:txBody>
          <a:bodyPr/>
          <a:lstStyle/>
          <a:p>
            <a:fld id="{A8589204-FD42-4073-8C55-76BEF07C1D22}" type="slidenum">
              <a:rPr lang="en-GB" smtClean="0"/>
              <a:t>8</a:t>
            </a:fld>
            <a:endParaRPr lang="en-GB"/>
          </a:p>
        </p:txBody>
      </p:sp>
    </p:spTree>
    <p:extLst>
      <p:ext uri="{BB962C8B-B14F-4D97-AF65-F5344CB8AC3E}">
        <p14:creationId xmlns:p14="http://schemas.microsoft.com/office/powerpoint/2010/main" val="3322322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normAutofit/>
          </a:bodyPr>
          <a:lstStyle/>
          <a:p>
            <a:r>
              <a:rPr lang="en-GB" sz="2800" b="1" dirty="0" smtClean="0">
                <a:solidFill>
                  <a:schemeClr val="accent6">
                    <a:lumMod val="50000"/>
                  </a:schemeClr>
                </a:solidFill>
                <a:latin typeface="Times New Roman" panose="02020603050405020304" pitchFamily="18" charset="0"/>
                <a:cs typeface="Times New Roman" panose="02020603050405020304" pitchFamily="18" charset="0"/>
              </a:rPr>
              <a:t>AL-REYAD FURNITURE COMPANY EXISTING SITUATION</a:t>
            </a:r>
            <a:endParaRPr lang="en-GB"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9" y="1441019"/>
            <a:ext cx="9143999" cy="576064"/>
          </a:xfrm>
          <a:prstGeom prst="rect">
            <a:avLst/>
          </a:prstGeom>
        </p:spPr>
      </p:pic>
      <p:sp>
        <p:nvSpPr>
          <p:cNvPr id="7" name="Rectangle 6"/>
          <p:cNvSpPr/>
          <p:nvPr/>
        </p:nvSpPr>
        <p:spPr>
          <a:xfrm>
            <a:off x="554030" y="2060848"/>
            <a:ext cx="7978410" cy="3077766"/>
          </a:xfrm>
          <a:prstGeom prst="rect">
            <a:avLst/>
          </a:prstGeom>
          <a:ln>
            <a:solidFill>
              <a:schemeClr val="bg1"/>
            </a:solidFill>
          </a:ln>
        </p:spPr>
        <p:txBody>
          <a:bodyPr wrap="square">
            <a:spAutoFit/>
          </a:bodyPr>
          <a:lstStyle/>
          <a:p>
            <a:pPr marL="342900" lvl="0" indent="-342900">
              <a:buFont typeface="Arial" pitchFamily="34" charset="0"/>
              <a:buChar char="•"/>
            </a:pPr>
            <a:r>
              <a:rPr lang="en-US" sz="2200" dirty="0">
                <a:solidFill>
                  <a:schemeClr val="accent6">
                    <a:lumMod val="50000"/>
                  </a:schemeClr>
                </a:solidFill>
                <a:latin typeface="Times New Roman" pitchFamily="18" charset="0"/>
                <a:cs typeface="Times New Roman" pitchFamily="18" charset="0"/>
              </a:rPr>
              <a:t>Time management planning </a:t>
            </a:r>
            <a:endParaRPr lang="en-GB" sz="2200" dirty="0" smtClean="0">
              <a:solidFill>
                <a:schemeClr val="accent6">
                  <a:lumMod val="50000"/>
                </a:schemeClr>
              </a:solidFill>
              <a:effectLst/>
              <a:latin typeface="Times New Roman" pitchFamily="18" charset="0"/>
              <a:cs typeface="Times New Roman" pitchFamily="18" charset="0"/>
            </a:endParaRPr>
          </a:p>
          <a:p>
            <a:pPr algn="just"/>
            <a:r>
              <a:rPr lang="en-US" dirty="0">
                <a:latin typeface="Times New Roman" pitchFamily="18" charset="0"/>
                <a:cs typeface="Times New Roman" pitchFamily="18" charset="0"/>
              </a:rPr>
              <a:t>In the company the main problem is the lack of experience in </a:t>
            </a:r>
            <a:r>
              <a:rPr lang="en-US" dirty="0" smtClean="0">
                <a:latin typeface="Times New Roman" pitchFamily="18" charset="0"/>
                <a:cs typeface="Times New Roman" pitchFamily="18" charset="0"/>
              </a:rPr>
              <a:t>time management </a:t>
            </a:r>
            <a:r>
              <a:rPr lang="en-US" dirty="0">
                <a:latin typeface="Times New Roman" pitchFamily="18" charset="0"/>
                <a:cs typeface="Times New Roman" pitchFamily="18" charset="0"/>
              </a:rPr>
              <a:t>techniques, that causing delay in delivering goods to the customers that may cause a lot of complaints</a:t>
            </a:r>
            <a:r>
              <a:rPr lang="en-US" dirty="0" smtClean="0">
                <a:latin typeface="Times New Roman" pitchFamily="18" charset="0"/>
                <a:cs typeface="Times New Roman" pitchFamily="18" charset="0"/>
              </a:rPr>
              <a:t>.</a:t>
            </a:r>
          </a:p>
          <a:p>
            <a:endParaRPr lang="en-US" sz="2000" dirty="0" smtClean="0">
              <a:latin typeface="Times New Roman" pitchFamily="18" charset="0"/>
              <a:cs typeface="Times New Roman" pitchFamily="18" charset="0"/>
            </a:endParaRPr>
          </a:p>
          <a:p>
            <a:pPr marL="342900" lvl="0" indent="-342900">
              <a:buFont typeface="Arial" pitchFamily="34" charset="0"/>
              <a:buChar char="•"/>
            </a:pPr>
            <a:r>
              <a:rPr lang="en-US" sz="2200" dirty="0">
                <a:solidFill>
                  <a:schemeClr val="accent6">
                    <a:lumMod val="50000"/>
                  </a:schemeClr>
                </a:solidFill>
                <a:latin typeface="Times New Roman" pitchFamily="18" charset="0"/>
                <a:cs typeface="Times New Roman" pitchFamily="18" charset="0"/>
              </a:rPr>
              <a:t>Inventory management</a:t>
            </a:r>
            <a:endParaRPr lang="en-GB" sz="2200" dirty="0" smtClean="0">
              <a:solidFill>
                <a:schemeClr val="accent6">
                  <a:lumMod val="50000"/>
                </a:schemeClr>
              </a:solidFill>
              <a:effectLst/>
              <a:latin typeface="Times New Roman" pitchFamily="18" charset="0"/>
              <a:cs typeface="Times New Roman" pitchFamily="18" charset="0"/>
            </a:endParaRPr>
          </a:p>
          <a:p>
            <a:pPr algn="just"/>
            <a:r>
              <a:rPr lang="en-US" dirty="0">
                <a:latin typeface="Times New Roman" pitchFamily="18" charset="0"/>
                <a:cs typeface="Times New Roman" pitchFamily="18" charset="0"/>
              </a:rPr>
              <a:t>The company doesn’t have any system to manage its inventory, so it stores the furniture and raw material in random ways.</a:t>
            </a:r>
            <a:endParaRPr lang="en-GB" dirty="0" smtClean="0">
              <a:effectLst/>
              <a:latin typeface="Times New Roman" pitchFamily="18" charset="0"/>
              <a:cs typeface="Times New Roman" pitchFamily="18" charset="0"/>
            </a:endParaRPr>
          </a:p>
          <a:p>
            <a:endParaRPr lang="en-US" sz="2000" dirty="0">
              <a:effectLst/>
              <a:latin typeface="Times New Roman" pitchFamily="18" charset="0"/>
              <a:cs typeface="Times New Roman" pitchFamily="18" charset="0"/>
            </a:endParaRPr>
          </a:p>
          <a:p>
            <a:endParaRPr lang="en-GB" sz="2000" dirty="0">
              <a:effectLst/>
              <a:latin typeface="Times New Roman" pitchFamily="18" charset="0"/>
              <a:cs typeface="Times New Roman" pitchFamily="18" charset="0"/>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2699792" y="4653136"/>
            <a:ext cx="3312368" cy="2016224"/>
          </a:xfrm>
          <a:prstGeom prst="rect">
            <a:avLst/>
          </a:prstGeom>
        </p:spPr>
      </p:pic>
      <p:sp>
        <p:nvSpPr>
          <p:cNvPr id="3" name="Slide Number Placeholder 2"/>
          <p:cNvSpPr>
            <a:spLocks noGrp="1"/>
          </p:cNvSpPr>
          <p:nvPr>
            <p:ph type="sldNum" sz="quarter" idx="12"/>
          </p:nvPr>
        </p:nvSpPr>
        <p:spPr/>
        <p:txBody>
          <a:bodyPr/>
          <a:lstStyle/>
          <a:p>
            <a:fld id="{A8589204-FD42-4073-8C55-76BEF07C1D22}" type="slidenum">
              <a:rPr lang="en-GB" smtClean="0"/>
              <a:t>9</a:t>
            </a:fld>
            <a:endParaRPr lang="en-GB"/>
          </a:p>
        </p:txBody>
      </p:sp>
    </p:spTree>
    <p:extLst>
      <p:ext uri="{BB962C8B-B14F-4D97-AF65-F5344CB8AC3E}">
        <p14:creationId xmlns:p14="http://schemas.microsoft.com/office/powerpoint/2010/main" val="19128939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857</TotalTime>
  <Words>1404</Words>
  <Application>Microsoft Office PowerPoint</Application>
  <PresentationFormat>On-screen Show (4:3)</PresentationFormat>
  <Paragraphs>378</Paragraphs>
  <Slides>32</Slides>
  <Notes>4</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AL-REYAD FURNITURE COMPANY EXISTING SITUATION</vt:lpstr>
      <vt:lpstr>AL-REYAD FURNITURE COMPANY EXISTING SITUATION</vt:lpstr>
      <vt:lpstr>AL-REYAD FURNITURE COMPANY EXISTING SITUATION</vt:lpstr>
      <vt:lpstr>DEVELOPMENT</vt:lpstr>
      <vt:lpstr>DEVELOPMENT</vt:lpstr>
      <vt:lpstr>DEVELOPMENT</vt:lpstr>
      <vt:lpstr>DEVELOPMENT</vt:lpstr>
      <vt:lpstr>DEVELOPMENT</vt:lpstr>
      <vt:lpstr>PowerPoint Presentation</vt:lpstr>
      <vt:lpstr>DEVELOPMENT</vt:lpstr>
      <vt:lpstr>DEVELOPMENT</vt:lpstr>
      <vt:lpstr>DEVELOPMENT</vt:lpstr>
      <vt:lpstr>DEVELOPMENT</vt:lpstr>
      <vt:lpstr>DEVELOPMENT</vt:lpstr>
      <vt:lpstr>DEVELOPMENT</vt:lpstr>
      <vt:lpstr>DEVELOPMENT</vt:lpstr>
      <vt:lpstr>DEVELOPMENT</vt:lpstr>
      <vt:lpstr>DEVELOPMENT</vt:lpstr>
      <vt:lpstr>DEVELOPMENT</vt:lpstr>
      <vt:lpstr>DEVELOPMENT</vt:lpstr>
      <vt:lpstr>DEVELOPMENT</vt:lpstr>
      <vt:lpstr>DEVELOPMENT</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Horizon</dc:creator>
  <cp:lastModifiedBy>ADMIN_R</cp:lastModifiedBy>
  <cp:revision>69</cp:revision>
  <dcterms:created xsi:type="dcterms:W3CDTF">2017-05-19T08:14:19Z</dcterms:created>
  <dcterms:modified xsi:type="dcterms:W3CDTF">2017-05-23T09:23:14Z</dcterms:modified>
</cp:coreProperties>
</file>