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6"/>
  </p:notesMasterIdLst>
  <p:sldIdLst>
    <p:sldId id="256" r:id="rId2"/>
    <p:sldId id="327" r:id="rId3"/>
    <p:sldId id="328" r:id="rId4"/>
    <p:sldId id="284" r:id="rId5"/>
    <p:sldId id="329" r:id="rId6"/>
    <p:sldId id="330" r:id="rId7"/>
    <p:sldId id="331" r:id="rId8"/>
    <p:sldId id="332" r:id="rId9"/>
    <p:sldId id="333" r:id="rId10"/>
    <p:sldId id="266" r:id="rId11"/>
    <p:sldId id="339" r:id="rId12"/>
    <p:sldId id="340" r:id="rId13"/>
    <p:sldId id="341" r:id="rId14"/>
    <p:sldId id="342" r:id="rId15"/>
    <p:sldId id="343" r:id="rId16"/>
    <p:sldId id="269" r:id="rId17"/>
    <p:sldId id="334" r:id="rId18"/>
    <p:sldId id="344" r:id="rId19"/>
    <p:sldId id="345" r:id="rId20"/>
    <p:sldId id="321" r:id="rId21"/>
    <p:sldId id="323" r:id="rId22"/>
    <p:sldId id="282" r:id="rId23"/>
    <p:sldId id="283" r:id="rId24"/>
    <p:sldId id="354" r:id="rId25"/>
    <p:sldId id="286" r:id="rId26"/>
    <p:sldId id="287" r:id="rId27"/>
    <p:sldId id="288" r:id="rId28"/>
    <p:sldId id="355" r:id="rId29"/>
    <p:sldId id="289" r:id="rId30"/>
    <p:sldId id="367" r:id="rId31"/>
    <p:sldId id="368" r:id="rId32"/>
    <p:sldId id="356" r:id="rId33"/>
    <p:sldId id="294" r:id="rId34"/>
    <p:sldId id="295" r:id="rId35"/>
    <p:sldId id="299" r:id="rId36"/>
    <p:sldId id="314" r:id="rId37"/>
    <p:sldId id="357" r:id="rId38"/>
    <p:sldId id="358" r:id="rId39"/>
    <p:sldId id="359" r:id="rId40"/>
    <p:sldId id="307" r:id="rId41"/>
    <p:sldId id="309" r:id="rId42"/>
    <p:sldId id="308" r:id="rId43"/>
    <p:sldId id="360" r:id="rId44"/>
    <p:sldId id="361" r:id="rId45"/>
    <p:sldId id="337" r:id="rId46"/>
    <p:sldId id="338" r:id="rId47"/>
    <p:sldId id="362" r:id="rId48"/>
    <p:sldId id="363" r:id="rId49"/>
    <p:sldId id="350" r:id="rId50"/>
    <p:sldId id="364" r:id="rId51"/>
    <p:sldId id="365" r:id="rId52"/>
    <p:sldId id="353" r:id="rId53"/>
    <p:sldId id="366" r:id="rId54"/>
    <p:sldId id="312" r:id="rId55"/>
  </p:sldIdLst>
  <p:sldSz cx="11055350" cy="62182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59" userDrawn="1">
          <p15:clr>
            <a:srgbClr val="A4A3A4"/>
          </p15:clr>
        </p15:guide>
        <p15:guide id="2" pos="34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3CD4"/>
    <a:srgbClr val="003217"/>
    <a:srgbClr val="9D6213"/>
    <a:srgbClr val="92F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A107856-5554-42FB-B03E-39F5DBC370BA}" styleName="نمط متوسط 4 - تميي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نمط متوسط 4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2" autoAdjust="0"/>
  </p:normalViewPr>
  <p:slideViewPr>
    <p:cSldViewPr>
      <p:cViewPr varScale="1">
        <p:scale>
          <a:sx n="95" d="100"/>
          <a:sy n="95" d="100"/>
        </p:scale>
        <p:origin x="456" y="110"/>
      </p:cViewPr>
      <p:guideLst>
        <p:guide orient="horz" pos="1959"/>
        <p:guide pos="3483"/>
      </p:guideLst>
    </p:cSldViewPr>
  </p:slideViewPr>
  <p:outlineViewPr>
    <p:cViewPr>
      <p:scale>
        <a:sx n="33" d="100"/>
        <a:sy n="33" d="100"/>
      </p:scale>
      <p:origin x="0" y="28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1A936D8-CBB9-49A5-A3CB-798DD3D990C9}" type="datetimeFigureOut">
              <a:rPr lang="ar-JO" smtClean="0"/>
              <a:pPr/>
              <a:t>15/09/1440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17B9764-DEE8-4FDE-A4A1-63DB78BCB2AF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4054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44896" y="1243653"/>
            <a:ext cx="9492861" cy="1658197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599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44895" y="2927361"/>
            <a:ext cx="9496546" cy="1589105"/>
          </a:xfrm>
        </p:spPr>
        <p:txBody>
          <a:bodyPr lIns="0" rIns="18288"/>
          <a:lstStyle>
            <a:lvl1pPr marL="0" marR="45716" indent="0" algn="r">
              <a:buNone/>
              <a:defRPr>
                <a:solidFill>
                  <a:schemeClr val="tx1"/>
                </a:solidFill>
              </a:defRPr>
            </a:lvl1pPr>
            <a:lvl2pPr marL="457172" indent="0" algn="ctr">
              <a:buNone/>
            </a:lvl2pPr>
            <a:lvl3pPr marL="914345" indent="0" algn="ctr">
              <a:buNone/>
            </a:lvl3pPr>
            <a:lvl4pPr marL="1371516" indent="0" algn="ctr">
              <a:buNone/>
            </a:lvl4pPr>
            <a:lvl5pPr marL="1828687" indent="0" algn="ctr">
              <a:buNone/>
            </a:lvl5pPr>
            <a:lvl6pPr marL="2285861" indent="0" algn="ctr">
              <a:buNone/>
            </a:lvl6pPr>
            <a:lvl7pPr marL="2743032" indent="0" algn="ctr">
              <a:buNone/>
            </a:lvl7pPr>
            <a:lvl8pPr marL="3200205" indent="0" algn="ctr">
              <a:buNone/>
            </a:lvl8pPr>
            <a:lvl9pPr marL="3657377" indent="0" algn="ctr">
              <a:buNone/>
            </a:lvl9pPr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AEAA-68BB-4987-ADB5-4C0CE44C42CA}" type="datetime1">
              <a:rPr lang="en-US" smtClean="0"/>
              <a:t>5/19/2019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570DB-F564-4A9E-A88B-F030B61E06C4}" type="datetime1">
              <a:rPr lang="en-US" smtClean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15131" y="829105"/>
            <a:ext cx="2487455" cy="4725573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2769" y="829105"/>
            <a:ext cx="7278105" cy="4725573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E5B8-1689-4D7E-9881-D7877C96A558}" type="datetime1">
              <a:rPr lang="en-US" smtClean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D7266-B832-45FF-A50E-2DF7CD427752}" type="datetime1">
              <a:rPr lang="en-US" smtClean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11" y="1193906"/>
            <a:ext cx="9397048" cy="1235357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599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211" y="2452355"/>
            <a:ext cx="9397048" cy="1368876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399C-1931-4FF0-BA7C-010F75832BED}" type="datetime1">
              <a:rPr lang="en-US" smtClean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638411"/>
            <a:ext cx="9949815" cy="1036373"/>
          </a:xfrm>
        </p:spPr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2767" y="1740969"/>
            <a:ext cx="4882780" cy="4021127"/>
          </a:xfrm>
        </p:spPr>
        <p:txBody>
          <a:bodyPr/>
          <a:lstStyle>
            <a:lvl1pPr>
              <a:defRPr sz="2600"/>
            </a:lvl1pPr>
            <a:lvl2pPr>
              <a:defRPr sz="2401"/>
            </a:lvl2pPr>
            <a:lvl3pPr>
              <a:defRPr sz="2001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9804" y="1740969"/>
            <a:ext cx="4882780" cy="4021127"/>
          </a:xfrm>
        </p:spPr>
        <p:txBody>
          <a:bodyPr/>
          <a:lstStyle>
            <a:lvl1pPr>
              <a:defRPr sz="2600"/>
            </a:lvl1pPr>
            <a:lvl2pPr>
              <a:defRPr sz="2401"/>
            </a:lvl2pPr>
            <a:lvl3pPr>
              <a:defRPr sz="2001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4420E-AF97-40C2-9237-01B2EF374BF3}" type="datetime1">
              <a:rPr lang="en-US" smtClean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638411"/>
            <a:ext cx="9949815" cy="1036373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2767" y="1682183"/>
            <a:ext cx="4884700" cy="597843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1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1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615967" y="1686272"/>
            <a:ext cx="4886618" cy="593755"/>
          </a:xfrm>
        </p:spPr>
        <p:txBody>
          <a:bodyPr lIns="45720" tIns="0" rIns="45720" bIns="0" anchor="ctr"/>
          <a:lstStyle>
            <a:lvl1pPr marL="0" indent="0">
              <a:buNone/>
              <a:defRPr sz="2401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1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52767" y="2280026"/>
            <a:ext cx="4884700" cy="3486965"/>
          </a:xfrm>
        </p:spPr>
        <p:txBody>
          <a:bodyPr tIns="0"/>
          <a:lstStyle>
            <a:lvl1pPr>
              <a:defRPr sz="2200"/>
            </a:lvl1pPr>
            <a:lvl2pPr>
              <a:defRPr sz="2001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15967" y="2280026"/>
            <a:ext cx="4886618" cy="3486965"/>
          </a:xfrm>
        </p:spPr>
        <p:txBody>
          <a:bodyPr tIns="0"/>
          <a:lstStyle>
            <a:lvl1pPr>
              <a:defRPr sz="2200"/>
            </a:lvl1pPr>
            <a:lvl2pPr>
              <a:defRPr sz="2001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88458-8968-4263-845A-E27874BDC01D}" type="datetime1">
              <a:rPr lang="en-US" smtClean="0"/>
              <a:t>5/19/2019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638411"/>
            <a:ext cx="10041943" cy="1036373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86D6-BAFB-461E-8738-3397C0D558E5}" type="datetime1">
              <a:rPr lang="en-US" smtClean="0"/>
              <a:t>5/19/2019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3CB3-DD00-4FCF-9084-9A91F7CB4CEF}" type="datetime1">
              <a:rPr lang="en-US" smtClean="0"/>
              <a:t>5/19/2019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152" y="466370"/>
            <a:ext cx="3316605" cy="1053646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29152" y="1520014"/>
            <a:ext cx="3316605" cy="4145492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322336" y="1520014"/>
            <a:ext cx="6180248" cy="4145492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1"/>
            </a:lvl3pPr>
            <a:lvl4pPr>
              <a:defRPr sz="2001"/>
            </a:lvl4pPr>
            <a:lvl5pPr>
              <a:defRPr sz="18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8084-38CB-4AE9-ACD5-183F51B51777}" type="datetime1">
              <a:rPr lang="en-US" smtClean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827483" y="1004713"/>
            <a:ext cx="6356826" cy="3730943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9677222" y="4859778"/>
            <a:ext cx="187941" cy="140947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024" y="1067199"/>
            <a:ext cx="2675395" cy="1434983"/>
          </a:xfrm>
        </p:spPr>
        <p:txBody>
          <a:bodyPr vert="horz" lIns="45720" tIns="45720" rIns="45720" bIns="45720" anchor="b"/>
          <a:lstStyle>
            <a:lvl1pPr algn="l">
              <a:buNone/>
              <a:defRPr sz="2001" b="1">
                <a:solidFill>
                  <a:schemeClr val="tx2"/>
                </a:solidFill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7024" y="2564896"/>
            <a:ext cx="2671711" cy="1976018"/>
          </a:xfrm>
        </p:spPr>
        <p:txBody>
          <a:bodyPr lIns="64008" rIns="45720" bIns="45720" anchor="t"/>
          <a:lstStyle>
            <a:lvl1pPr marL="0" indent="0" algn="l">
              <a:spcBef>
                <a:spcPts val="251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53D52-1810-45D3-9E3A-423DA54D6D1D}" type="datetime1">
              <a:rPr lang="en-US" smtClean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765561" y="5763392"/>
            <a:ext cx="737023" cy="331063"/>
          </a:xfrm>
        </p:spPr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214420" y="1087623"/>
            <a:ext cx="5582952" cy="3565123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1515" y="5273993"/>
            <a:ext cx="11078382" cy="9442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1" tIns="45720" rIns="91441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297357" y="5639596"/>
            <a:ext cx="5757996" cy="57864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1" tIns="45720" rIns="91441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1515" y="-6478"/>
            <a:ext cx="11078382" cy="9442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1" tIns="45720" rIns="91441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97357" y="-6477"/>
            <a:ext cx="5757996" cy="57864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1" tIns="45720" rIns="91441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52769" y="638411"/>
            <a:ext cx="9949815" cy="1036373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552769" y="1754925"/>
            <a:ext cx="9949815" cy="39796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52768" y="5763392"/>
            <a:ext cx="2579583" cy="33106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42D3B2-287A-4577-B9A2-9562A3A944D6}" type="datetime1">
              <a:rPr lang="en-US" smtClean="0"/>
              <a:t>5/19/2019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224478" y="5763392"/>
            <a:ext cx="4053628" cy="33106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581305" y="5763392"/>
            <a:ext cx="921279" cy="33106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22992" y="183531"/>
            <a:ext cx="11099538" cy="588659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04" indent="-274304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41" indent="-246874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45" indent="-246874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648" indent="-21029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1" kern="1200">
          <a:solidFill>
            <a:schemeClr val="tx1"/>
          </a:solidFill>
          <a:latin typeface="+mn-lt"/>
          <a:ea typeface="+mn-ea"/>
          <a:cs typeface="+mn-cs"/>
        </a:defRPr>
      </a:lvl4pPr>
      <a:lvl5pPr marL="1462950" indent="-21029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1" kern="1200">
          <a:solidFill>
            <a:schemeClr val="tx1"/>
          </a:solidFill>
          <a:latin typeface="+mn-lt"/>
          <a:ea typeface="+mn-ea"/>
          <a:cs typeface="+mn-cs"/>
        </a:defRPr>
      </a:lvl5pPr>
      <a:lvl6pPr marL="1737253" indent="-21029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123" indent="-182869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425" indent="-182869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729" indent="-182869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075" y="518319"/>
            <a:ext cx="8290983" cy="710600"/>
          </a:xfrm>
        </p:spPr>
        <p:txBody>
          <a:bodyPr>
            <a:normAutofit/>
          </a:bodyPr>
          <a:lstStyle/>
          <a:p>
            <a:r>
              <a:rPr lang="en-US" sz="2539" dirty="0">
                <a:solidFill>
                  <a:schemeClr val="tx1"/>
                </a:solidFill>
                <a:latin typeface="Arial Rounded MT Bold" panose="020F0704030504030204" pitchFamily="34" charset="0"/>
              </a:rPr>
              <a:t>Analysis and  Design of </a:t>
            </a:r>
            <a:r>
              <a:rPr lang="en-US" sz="2539" dirty="0" err="1">
                <a:solidFill>
                  <a:schemeClr val="tx1"/>
                </a:solidFill>
                <a:latin typeface="Arial Rounded MT Bold" panose="020F0704030504030204" pitchFamily="34" charset="0"/>
              </a:rPr>
              <a:t>Qarresh</a:t>
            </a:r>
            <a:r>
              <a:rPr lang="en-US" sz="2539" dirty="0">
                <a:solidFill>
                  <a:schemeClr val="tx1"/>
                </a:solidFill>
                <a:latin typeface="Arial Rounded MT Bold" panose="020F0704030504030204" pitchFamily="34" charset="0"/>
              </a:rPr>
              <a:t> and Qutub Center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2184" y="2358844"/>
            <a:ext cx="8290983" cy="3701748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+mj-lt"/>
              </a:rPr>
              <a:t>Prepared by:</a:t>
            </a:r>
          </a:p>
          <a:p>
            <a:pPr algn="ctr"/>
            <a:r>
              <a:rPr lang="en-US" dirty="0">
                <a:latin typeface="+mj-lt"/>
              </a:rPr>
              <a:t>Abdulrahman </a:t>
            </a:r>
            <a:r>
              <a:rPr lang="en-US" dirty="0" err="1">
                <a:latin typeface="+mj-lt"/>
              </a:rPr>
              <a:t>sawalmeh</a:t>
            </a:r>
            <a:endParaRPr lang="en-US" dirty="0">
              <a:latin typeface="+mj-lt"/>
            </a:endParaRPr>
          </a:p>
          <a:p>
            <a:pPr algn="ctr"/>
            <a:r>
              <a:rPr lang="en-US" dirty="0">
                <a:latin typeface="+mj-lt"/>
              </a:rPr>
              <a:t>Basil Al-</a:t>
            </a:r>
            <a:r>
              <a:rPr lang="en-US" dirty="0" err="1">
                <a:latin typeface="+mj-lt"/>
              </a:rPr>
              <a:t>maani</a:t>
            </a:r>
            <a:endParaRPr lang="en-US" dirty="0">
              <a:latin typeface="+mj-lt"/>
            </a:endParaRPr>
          </a:p>
          <a:p>
            <a:pPr algn="ctr"/>
            <a:r>
              <a:rPr lang="en-US" dirty="0" err="1">
                <a:latin typeface="+mj-lt"/>
              </a:rPr>
              <a:t>Reham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Thaher</a:t>
            </a:r>
            <a:endParaRPr lang="en-US" dirty="0">
              <a:latin typeface="+mj-lt"/>
            </a:endParaRPr>
          </a:p>
          <a:p>
            <a:pPr algn="ctr"/>
            <a:endParaRPr lang="ar-JO" dirty="0">
              <a:latin typeface="+mj-lt"/>
            </a:endParaRPr>
          </a:p>
          <a:p>
            <a:pPr algn="ctr"/>
            <a:r>
              <a:rPr lang="en-US" dirty="0" err="1">
                <a:latin typeface="+mj-lt"/>
              </a:rPr>
              <a:t>Supmited</a:t>
            </a:r>
            <a:r>
              <a:rPr lang="en-US" dirty="0">
                <a:latin typeface="+mj-lt"/>
              </a:rPr>
              <a:t> to:</a:t>
            </a:r>
          </a:p>
          <a:p>
            <a:pPr algn="ctr"/>
            <a:r>
              <a:rPr lang="en-US" dirty="0">
                <a:latin typeface="+mj-lt"/>
              </a:rPr>
              <a:t>Dr. </a:t>
            </a:r>
            <a:r>
              <a:rPr lang="en-US" dirty="0" err="1">
                <a:latin typeface="+mj-lt"/>
              </a:rPr>
              <a:t>Imad</a:t>
            </a:r>
            <a:r>
              <a:rPr lang="en-US" dirty="0">
                <a:latin typeface="+mj-lt"/>
              </a:rPr>
              <a:t> Al-</a:t>
            </a:r>
            <a:r>
              <a:rPr lang="en-US" dirty="0" err="1">
                <a:latin typeface="+mj-lt"/>
              </a:rPr>
              <a:t>Qasim</a:t>
            </a:r>
            <a:endParaRPr lang="ar-JO" dirty="0">
              <a:latin typeface="+mj-lt"/>
            </a:endParaRPr>
          </a:p>
          <a:p>
            <a:endParaRPr lang="ar-JO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326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1097EC4-AB4E-4717-8045-A1F0A943A069}"/>
              </a:ext>
            </a:extLst>
          </p:cNvPr>
          <p:cNvSpPr txBox="1"/>
          <p:nvPr/>
        </p:nvSpPr>
        <p:spPr>
          <a:xfrm>
            <a:off x="346075" y="823119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>
                <a:latin typeface="+mj-lt"/>
              </a:rPr>
              <a:t>Loads:</a:t>
            </a:r>
          </a:p>
        </p:txBody>
      </p:sp>
      <p:sp>
        <p:nvSpPr>
          <p:cNvPr id="7" name="Rounded Rectangle 5">
            <a:extLst>
              <a:ext uri="{FF2B5EF4-FFF2-40B4-BE49-F238E27FC236}">
                <a16:creationId xmlns:a16="http://schemas.microsoft.com/office/drawing/2014/main" id="{B6FD30B5-0081-4F29-AF72-5D358F1B66E7}"/>
              </a:ext>
            </a:extLst>
          </p:cNvPr>
          <p:cNvSpPr/>
          <p:nvPr/>
        </p:nvSpPr>
        <p:spPr>
          <a:xfrm>
            <a:off x="2459597" y="3181245"/>
            <a:ext cx="1530290" cy="762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Gravity</a:t>
            </a:r>
          </a:p>
        </p:txBody>
      </p:sp>
      <p:sp>
        <p:nvSpPr>
          <p:cNvPr id="8" name="Rounded Rectangle 6">
            <a:extLst>
              <a:ext uri="{FF2B5EF4-FFF2-40B4-BE49-F238E27FC236}">
                <a16:creationId xmlns:a16="http://schemas.microsoft.com/office/drawing/2014/main" id="{0AEA0347-491A-4C82-9647-50EF901BDD04}"/>
              </a:ext>
            </a:extLst>
          </p:cNvPr>
          <p:cNvSpPr/>
          <p:nvPr/>
        </p:nvSpPr>
        <p:spPr>
          <a:xfrm>
            <a:off x="7137310" y="3181245"/>
            <a:ext cx="1530290" cy="762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Lateral</a:t>
            </a:r>
          </a:p>
        </p:txBody>
      </p:sp>
      <p:sp>
        <p:nvSpPr>
          <p:cNvPr id="9" name="Rounded Rectangle 7">
            <a:extLst>
              <a:ext uri="{FF2B5EF4-FFF2-40B4-BE49-F238E27FC236}">
                <a16:creationId xmlns:a16="http://schemas.microsoft.com/office/drawing/2014/main" id="{1C6ACF24-2BEC-496B-87C7-AFDA16B613F1}"/>
              </a:ext>
            </a:extLst>
          </p:cNvPr>
          <p:cNvSpPr/>
          <p:nvPr/>
        </p:nvSpPr>
        <p:spPr>
          <a:xfrm>
            <a:off x="4841875" y="1508919"/>
            <a:ext cx="1530290" cy="762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Loads</a:t>
            </a:r>
          </a:p>
        </p:txBody>
      </p:sp>
      <p:sp>
        <p:nvSpPr>
          <p:cNvPr id="10" name="Rounded Rectangle 8">
            <a:extLst>
              <a:ext uri="{FF2B5EF4-FFF2-40B4-BE49-F238E27FC236}">
                <a16:creationId xmlns:a16="http://schemas.microsoft.com/office/drawing/2014/main" id="{0739BE8B-9934-480E-9BED-A4D3F2BD6F8A}"/>
              </a:ext>
            </a:extLst>
          </p:cNvPr>
          <p:cNvSpPr/>
          <p:nvPr/>
        </p:nvSpPr>
        <p:spPr>
          <a:xfrm>
            <a:off x="1273055" y="4302474"/>
            <a:ext cx="1108464" cy="762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Dead</a:t>
            </a:r>
          </a:p>
        </p:txBody>
      </p:sp>
      <p:sp>
        <p:nvSpPr>
          <p:cNvPr id="11" name="Rounded Rectangle 9">
            <a:extLst>
              <a:ext uri="{FF2B5EF4-FFF2-40B4-BE49-F238E27FC236}">
                <a16:creationId xmlns:a16="http://schemas.microsoft.com/office/drawing/2014/main" id="{0865F655-CE64-452B-A452-CD3AF429C803}"/>
              </a:ext>
            </a:extLst>
          </p:cNvPr>
          <p:cNvSpPr/>
          <p:nvPr/>
        </p:nvSpPr>
        <p:spPr>
          <a:xfrm>
            <a:off x="3820982" y="4315406"/>
            <a:ext cx="1152435" cy="75111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Live</a:t>
            </a:r>
          </a:p>
        </p:txBody>
      </p:sp>
      <p:sp>
        <p:nvSpPr>
          <p:cNvPr id="12" name="Rounded Rectangle 10">
            <a:extLst>
              <a:ext uri="{FF2B5EF4-FFF2-40B4-BE49-F238E27FC236}">
                <a16:creationId xmlns:a16="http://schemas.microsoft.com/office/drawing/2014/main" id="{1C3D1639-594E-42B2-811B-91ED1DF1DA6B}"/>
              </a:ext>
            </a:extLst>
          </p:cNvPr>
          <p:cNvSpPr/>
          <p:nvPr/>
        </p:nvSpPr>
        <p:spPr>
          <a:xfrm>
            <a:off x="8667600" y="4335932"/>
            <a:ext cx="1530290" cy="762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Soil</a:t>
            </a:r>
          </a:p>
        </p:txBody>
      </p:sp>
      <p:cxnSp>
        <p:nvCxnSpPr>
          <p:cNvPr id="13" name="Elbow Connector 11">
            <a:extLst>
              <a:ext uri="{FF2B5EF4-FFF2-40B4-BE49-F238E27FC236}">
                <a16:creationId xmlns:a16="http://schemas.microsoft.com/office/drawing/2014/main" id="{D96D12F3-35F5-4A96-97DB-5031CAD9CF70}"/>
              </a:ext>
            </a:extLst>
          </p:cNvPr>
          <p:cNvCxnSpPr>
            <a:endCxn id="7" idx="0"/>
          </p:cNvCxnSpPr>
          <p:nvPr/>
        </p:nvCxnSpPr>
        <p:spPr>
          <a:xfrm rot="10800000" flipV="1">
            <a:off x="3224744" y="2549874"/>
            <a:ext cx="1587017" cy="63137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4" name="Elbow Connector 12">
            <a:extLst>
              <a:ext uri="{FF2B5EF4-FFF2-40B4-BE49-F238E27FC236}">
                <a16:creationId xmlns:a16="http://schemas.microsoft.com/office/drawing/2014/main" id="{35B650B2-9C7C-4B5C-9F5D-1C5B41537083}"/>
              </a:ext>
            </a:extLst>
          </p:cNvPr>
          <p:cNvCxnSpPr>
            <a:endCxn id="8" idx="0"/>
          </p:cNvCxnSpPr>
          <p:nvPr/>
        </p:nvCxnSpPr>
        <p:spPr>
          <a:xfrm>
            <a:off x="6342049" y="2549875"/>
            <a:ext cx="1560406" cy="63137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5" name="Elbow Connector 13">
            <a:extLst>
              <a:ext uri="{FF2B5EF4-FFF2-40B4-BE49-F238E27FC236}">
                <a16:creationId xmlns:a16="http://schemas.microsoft.com/office/drawing/2014/main" id="{FE0D8236-2182-4BBB-8B5E-066B9240A15E}"/>
              </a:ext>
            </a:extLst>
          </p:cNvPr>
          <p:cNvCxnSpPr>
            <a:stCxn id="7" idx="2"/>
            <a:endCxn id="10" idx="0"/>
          </p:cNvCxnSpPr>
          <p:nvPr/>
        </p:nvCxnSpPr>
        <p:spPr>
          <a:xfrm rot="5400000">
            <a:off x="2346402" y="3424133"/>
            <a:ext cx="359229" cy="1397455"/>
          </a:xfrm>
          <a:prstGeom prst="bentConnector3">
            <a:avLst>
              <a:gd name="adj1" fmla="val 45960"/>
            </a:avLst>
          </a:prstGeom>
          <a:ln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E84CBEA-B07F-4D38-8865-6CA604005777}"/>
              </a:ext>
            </a:extLst>
          </p:cNvPr>
          <p:cNvCxnSpPr>
            <a:stCxn id="9" idx="2"/>
          </p:cNvCxnSpPr>
          <p:nvPr/>
        </p:nvCxnSpPr>
        <p:spPr>
          <a:xfrm>
            <a:off x="5607020" y="2270920"/>
            <a:ext cx="0" cy="278955"/>
          </a:xfrm>
          <a:prstGeom prst="lin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CA648C1-0971-461D-A017-CB675C4AA14B}"/>
              </a:ext>
            </a:extLst>
          </p:cNvPr>
          <p:cNvCxnSpPr/>
          <p:nvPr/>
        </p:nvCxnSpPr>
        <p:spPr>
          <a:xfrm flipH="1">
            <a:off x="4811760" y="2549874"/>
            <a:ext cx="795261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A71348D-28C6-4E2F-B1B1-859EA13BE1E6}"/>
              </a:ext>
            </a:extLst>
          </p:cNvPr>
          <p:cNvCxnSpPr/>
          <p:nvPr/>
        </p:nvCxnSpPr>
        <p:spPr>
          <a:xfrm>
            <a:off x="5607021" y="2549874"/>
            <a:ext cx="765145" cy="1"/>
          </a:xfrm>
          <a:prstGeom prst="lin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9" name="Elbow Connector 30">
            <a:extLst>
              <a:ext uri="{FF2B5EF4-FFF2-40B4-BE49-F238E27FC236}">
                <a16:creationId xmlns:a16="http://schemas.microsoft.com/office/drawing/2014/main" id="{50EC0008-8709-4E53-ABE4-629AE7FA7D5E}"/>
              </a:ext>
            </a:extLst>
          </p:cNvPr>
          <p:cNvCxnSpPr/>
          <p:nvPr/>
        </p:nvCxnSpPr>
        <p:spPr>
          <a:xfrm rot="16200000" flipH="1">
            <a:off x="3572179" y="3635516"/>
            <a:ext cx="348343" cy="993745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1" name="Rounded Rectangle 21">
            <a:extLst>
              <a:ext uri="{FF2B5EF4-FFF2-40B4-BE49-F238E27FC236}">
                <a16:creationId xmlns:a16="http://schemas.microsoft.com/office/drawing/2014/main" id="{979393DB-F241-484D-ABFA-AB72515235F1}"/>
              </a:ext>
            </a:extLst>
          </p:cNvPr>
          <p:cNvSpPr/>
          <p:nvPr/>
        </p:nvSpPr>
        <p:spPr>
          <a:xfrm>
            <a:off x="5826451" y="4328606"/>
            <a:ext cx="1530290" cy="762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Seismic</a:t>
            </a:r>
          </a:p>
        </p:txBody>
      </p:sp>
      <p:cxnSp>
        <p:nvCxnSpPr>
          <p:cNvPr id="22" name="Elbow Connector 33">
            <a:extLst>
              <a:ext uri="{FF2B5EF4-FFF2-40B4-BE49-F238E27FC236}">
                <a16:creationId xmlns:a16="http://schemas.microsoft.com/office/drawing/2014/main" id="{8F89BF42-5272-4EAB-A9C2-07A1A5BF34D9}"/>
              </a:ext>
            </a:extLst>
          </p:cNvPr>
          <p:cNvCxnSpPr/>
          <p:nvPr/>
        </p:nvCxnSpPr>
        <p:spPr>
          <a:xfrm rot="5400000">
            <a:off x="7024113" y="3450264"/>
            <a:ext cx="359229" cy="1397455"/>
          </a:xfrm>
          <a:prstGeom prst="bentConnector3">
            <a:avLst>
              <a:gd name="adj1" fmla="val 45960"/>
            </a:avLst>
          </a:prstGeom>
          <a:ln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3" name="Elbow Connector 30">
            <a:extLst>
              <a:ext uri="{FF2B5EF4-FFF2-40B4-BE49-F238E27FC236}">
                <a16:creationId xmlns:a16="http://schemas.microsoft.com/office/drawing/2014/main" id="{DB055219-75EE-4811-A3DC-9685BAF729C5}"/>
              </a:ext>
            </a:extLst>
          </p:cNvPr>
          <p:cNvCxnSpPr/>
          <p:nvPr/>
        </p:nvCxnSpPr>
        <p:spPr>
          <a:xfrm rot="16200000" flipH="1">
            <a:off x="8583808" y="3642716"/>
            <a:ext cx="348343" cy="993745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4089726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8740F17-76D6-4BBB-8623-2EF02EF4705F}"/>
              </a:ext>
            </a:extLst>
          </p:cNvPr>
          <p:cNvSpPr txBox="1">
            <a:spLocks/>
          </p:cNvSpPr>
          <p:nvPr/>
        </p:nvSpPr>
        <p:spPr>
          <a:xfrm>
            <a:off x="0" y="594519"/>
            <a:ext cx="8229600" cy="1143000"/>
          </a:xfrm>
          <a:prstGeom prst="rect">
            <a:avLst/>
          </a:prstGeom>
        </p:spPr>
        <p:txBody>
          <a:bodyPr/>
          <a:lstStyle/>
          <a:p>
            <a:pPr marL="800100" lvl="1" indent="-342900"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303030"/>
                </a:solidFill>
                <a:latin typeface="Times New Roman"/>
              </a:rPr>
              <a:t> </a:t>
            </a:r>
            <a:r>
              <a:rPr lang="en-US" sz="2800" b="1" dirty="0">
                <a:solidFill>
                  <a:srgbClr val="303030"/>
                </a:solidFill>
                <a:latin typeface="Times New Roman"/>
              </a:rPr>
              <a:t>Gravity Load</a:t>
            </a:r>
            <a:r>
              <a:rPr lang="en-US" sz="2800" dirty="0">
                <a:solidFill>
                  <a:srgbClr val="303030"/>
                </a:solidFill>
                <a:latin typeface="Times New Roman"/>
              </a:rPr>
              <a:t>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64C7F7-EBD7-4CBE-8059-DE82C6194A3F}"/>
              </a:ext>
            </a:extLst>
          </p:cNvPr>
          <p:cNvSpPr/>
          <p:nvPr/>
        </p:nvSpPr>
        <p:spPr>
          <a:xfrm>
            <a:off x="1489075" y="1356519"/>
            <a:ext cx="24529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kern="0" dirty="0">
                <a:solidFill>
                  <a:prstClr val="black"/>
                </a:solidFill>
                <a:latin typeface="Times New Roman"/>
              </a:rPr>
              <a:t>I.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</a:rPr>
              <a:t>Dead Load: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95BD00-D8E8-44EC-9656-41C94426A619}"/>
              </a:ext>
            </a:extLst>
          </p:cNvPr>
          <p:cNvSpPr/>
          <p:nvPr/>
        </p:nvSpPr>
        <p:spPr>
          <a:xfrm>
            <a:off x="2119897" y="2058391"/>
            <a:ext cx="564515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051" lvl="1" indent="-342879">
              <a:spcBef>
                <a:spcPct val="20000"/>
              </a:spcBef>
              <a:spcAft>
                <a:spcPts val="1000"/>
              </a:spcAft>
              <a:buClr>
                <a:srgbClr val="0F6FC6"/>
              </a:buClr>
              <a:buSzPct val="85000"/>
              <a:buFont typeface="Wingdings" panose="05000000000000000000" pitchFamily="2" charset="2"/>
              <a:buChar char="ü"/>
              <a:defRPr/>
            </a:pPr>
            <a:r>
              <a:rPr lang="en-US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superimposed dead load= 4.5 KN/m².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950BFF-0E85-49C7-9D4C-E1EE53FECF35}"/>
              </a:ext>
            </a:extLst>
          </p:cNvPr>
          <p:cNvSpPr txBox="1"/>
          <p:nvPr/>
        </p:nvSpPr>
        <p:spPr>
          <a:xfrm>
            <a:off x="1489075" y="3032919"/>
            <a:ext cx="2791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II. Live Load: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30796A-C448-4441-B274-6DD9A6289093}"/>
              </a:ext>
            </a:extLst>
          </p:cNvPr>
          <p:cNvSpPr/>
          <p:nvPr/>
        </p:nvSpPr>
        <p:spPr>
          <a:xfrm>
            <a:off x="2098675" y="3871119"/>
            <a:ext cx="81534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051" lvl="1" indent="-342879">
              <a:spcBef>
                <a:spcPct val="20000"/>
              </a:spcBef>
              <a:spcAft>
                <a:spcPts val="1000"/>
              </a:spcAft>
              <a:buClr>
                <a:srgbClr val="0F6FC6"/>
              </a:buClr>
              <a:buSzPct val="85000"/>
              <a:buFont typeface="Wingdings" panose="05000000000000000000" pitchFamily="2" charset="2"/>
              <a:buChar char="ü"/>
              <a:defRPr/>
            </a:pPr>
            <a:r>
              <a:rPr lang="en-US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maximum value of the live load which was obtained from table 4-1 in ASCE7-10 is 4.8 KN/m², But we used a live load value of 5 KN/m²</a:t>
            </a:r>
          </a:p>
        </p:txBody>
      </p:sp>
    </p:spTree>
    <p:extLst>
      <p:ext uri="{BB962C8B-B14F-4D97-AF65-F5344CB8AC3E}">
        <p14:creationId xmlns:p14="http://schemas.microsoft.com/office/powerpoint/2010/main" val="2782283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07E598B-BEEC-4833-96C0-FA5FDB506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129" y="544843"/>
            <a:ext cx="9949815" cy="470665"/>
          </a:xfrm>
        </p:spPr>
        <p:txBody>
          <a:bodyPr>
            <a:noAutofit/>
          </a:bodyPr>
          <a:lstStyle/>
          <a:p>
            <a:pPr marL="800100" lvl="1" indent="-342900" algn="l" rtl="0">
              <a:buFont typeface="Wingdings" pitchFamily="2" charset="2"/>
              <a:buChar char="Ø"/>
              <a:defRPr/>
            </a:pPr>
            <a:r>
              <a:rPr lang="en-US" sz="2800" b="1" kern="1200" dirty="0">
                <a:solidFill>
                  <a:srgbClr val="303030"/>
                </a:solidFill>
                <a:latin typeface="Times New Roman"/>
                <a:ea typeface="+mn-ea"/>
                <a:cs typeface="+mn-cs"/>
              </a:rPr>
              <a:t>Lateral load: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C8D1A105-392D-4989-B633-6127066EB4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29876" y="1015508"/>
                <a:ext cx="9949815" cy="5078947"/>
              </a:xfrm>
            </p:spPr>
            <p:txBody>
              <a:bodyPr>
                <a:normAutofit lnSpcReduction="10000"/>
              </a:bodyPr>
              <a:lstStyle/>
              <a:p>
                <a:pPr marL="800100" lvl="1" indent="-342900">
                  <a:buFont typeface="Wingdings" pitchFamily="2" charset="2"/>
                  <a:buChar char="Ø"/>
                  <a:defRPr/>
                </a:pPr>
                <a:r>
                  <a:rPr lang="en-US" sz="2800" dirty="0">
                    <a:solidFill>
                      <a:srgbClr val="303030"/>
                    </a:solidFill>
                    <a:latin typeface="Times New Roman"/>
                  </a:rPr>
                  <a:t>I .Seismic Loads:</a:t>
                </a:r>
              </a:p>
              <a:p>
                <a:pPr marL="0" indent="0">
                  <a:buNone/>
                </a:pPr>
                <a:r>
                  <a:rPr lang="en-US" sz="2400" b="1" dirty="0">
                    <a:solidFill>
                      <a:srgbClr val="9D62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 Mapped Spectral Response Acceleration Parameters:</a:t>
                </a:r>
              </a:p>
              <a:p>
                <a:pPr marL="0" indent="0">
                  <a:buNone/>
                </a:pPr>
                <a:r>
                  <a:rPr lang="en-US" dirty="0"/>
                  <a:t>Ss and S1 parameters were obtained from Spectral Response (Ss=0.375 and S1 = 0.375 ).</a:t>
                </a:r>
              </a:p>
              <a:p>
                <a:pPr marL="0" lvl="0" indent="0">
                  <a:buNone/>
                </a:pPr>
                <a:r>
                  <a:rPr lang="en-US" sz="2400" b="1" dirty="0">
                    <a:solidFill>
                      <a:srgbClr val="9D62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Site Coefficients and Adjusted Maximum Considered Earthquake (MCEᴿ) Spectral Response Accelerations(SMS &amp; SM1):</a:t>
                </a:r>
              </a:p>
              <a:p>
                <a:pPr marL="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SMS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Fa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Ss</m:t>
                      </m:r>
                    </m:oMath>
                  </m:oMathPara>
                </a14:m>
                <a:endParaRPr lang="en-US" dirty="0"/>
              </a:p>
              <a:p>
                <a:pPr marL="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SM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1=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Fv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dirty="0"/>
              </a:p>
              <a:p>
                <a:pPr marL="0" lvl="0" indent="0">
                  <a:spcBef>
                    <a:spcPts val="0"/>
                  </a:spcBef>
                  <a:buClrTx/>
                  <a:buSzTx/>
                  <a:buNone/>
                </a:pPr>
                <a:r>
                  <a:rPr lang="en-US" dirty="0"/>
                  <a:t>By assuming Site Class is B, we obtained values of Fa and Fv from tables 11.4-1 and  11.4-2 in ASCE 7-10 where both coefficients equal 1.</a:t>
                </a:r>
              </a:p>
              <a:p>
                <a:pPr marL="0" indent="0">
                  <a:buNone/>
                </a:pPr>
                <a:r>
                  <a:rPr lang="en-US" dirty="0"/>
                  <a:t>SDs = SMS =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Fa</m:t>
                    </m:r>
                    <m:r>
                      <a:rPr lang="en-US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Ss</m:t>
                    </m:r>
                  </m:oMath>
                </a14:m>
                <a:r>
                  <a:rPr lang="en-US" dirty="0"/>
                  <a:t> = 1 × 0.375 = 0. 75  </a:t>
                </a:r>
              </a:p>
              <a:p>
                <a:pPr marL="0" indent="0">
                  <a:buNone/>
                </a:pPr>
                <a:r>
                  <a:rPr lang="en-US" dirty="0"/>
                  <a:t>SD1 = SM1 =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Fv</m:t>
                    </m:r>
                    <m:r>
                      <a:rPr lang="en-US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= 1 × 0.375 = 0.375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C8D1A105-392D-4989-B633-6127066EB4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9876" y="1015508"/>
                <a:ext cx="9949815" cy="5078947"/>
              </a:xfrm>
              <a:blipFill>
                <a:blip r:embed="rId2"/>
                <a:stretch>
                  <a:fillRect l="-1103" t="-21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4136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78537F-5DEB-44DC-B9EC-26EC6856D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D4102D-8297-422F-ACBA-1816EAF44AB9}"/>
              </a:ext>
            </a:extLst>
          </p:cNvPr>
          <p:cNvSpPr/>
          <p:nvPr/>
        </p:nvSpPr>
        <p:spPr>
          <a:xfrm>
            <a:off x="269875" y="213519"/>
            <a:ext cx="960119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9D6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3.Importance Factor (</a:t>
            </a:r>
            <a:r>
              <a:rPr lang="en-US" sz="2800" b="1" dirty="0" err="1">
                <a:solidFill>
                  <a:srgbClr val="9D6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</a:t>
            </a:r>
            <a:r>
              <a:rPr lang="en-US" sz="2800" b="1" dirty="0">
                <a:solidFill>
                  <a:srgbClr val="9D6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Risk Category:</a:t>
            </a:r>
          </a:p>
          <a:p>
            <a:pPr lvl="0">
              <a:buClrTx/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risk Category was decided to be Ш from table 1.5-1 in ASCE7-10, so the Importance Factor is equal </a:t>
            </a:r>
            <a:r>
              <a:rPr lang="en-US" sz="28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1.25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according to table 1.5-2 in ASCE7-10.</a:t>
            </a:r>
          </a:p>
          <a:p>
            <a:endParaRPr lang="en-US" sz="2800" dirty="0"/>
          </a:p>
          <a:p>
            <a:r>
              <a:rPr lang="en-US" sz="2800" b="1" dirty="0">
                <a:solidFill>
                  <a:srgbClr val="9D6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Seismic Design Category: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the tables 11.6-1 and 11.6-2 in ASCE7-10, Since the value of SDs= 0.75, and the Risk Category is Ш. So, it’s found that the seismic design category is </a:t>
            </a:r>
            <a:r>
              <a:rPr lang="en-US" sz="28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87694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11DD9E-3FE0-48D2-B70F-63DF49B91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A7306E81-B09E-4D8E-AE31-210947E39099}"/>
                  </a:ext>
                </a:extLst>
              </p:cNvPr>
              <p:cNvSpPr/>
              <p:nvPr/>
            </p:nvSpPr>
            <p:spPr>
              <a:xfrm>
                <a:off x="0" y="87655"/>
                <a:ext cx="10328275" cy="44662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2000" b="1" dirty="0">
                    <a:solidFill>
                      <a:srgbClr val="9D62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 Design Coefficients and Factors for Seismic Force-Resisting Systems:</a:t>
                </a:r>
              </a:p>
              <a:p>
                <a:pPr lvl="0"/>
                <a:endParaRPr lang="en-US" sz="2000" dirty="0">
                  <a:solidFill>
                    <a:prstClr val="black"/>
                  </a:solidFill>
                </a:endParaRPr>
              </a:p>
              <a:p>
                <a:pPr lvl="0">
                  <a:buFont typeface="Wingdings" panose="05000000000000000000" pitchFamily="2" charset="2"/>
                  <a:buChar char="ü"/>
                </a:pP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Since the Seismic Design Category is </a:t>
                </a:r>
                <a:r>
                  <a:rPr lang="en-US" sz="20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considering the type of Seismic Force-Resisting System is </a:t>
                </a:r>
                <a:r>
                  <a:rPr lang="en-US" sz="20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Intermediate reinforced concrete moment frame</a:t>
                </a: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from table 12.2-1 it’s found that the response modification coefficient (R=6)and over strength factor (</a:t>
                </a:r>
                <a:r>
                  <a:rPr lang="en-US" sz="2000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Ωo</a:t>
                </a: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=2.5) and deflection amplification factor(Cd=5).</a:t>
                </a:r>
              </a:p>
              <a:p>
                <a:pPr lvl="0">
                  <a:buFont typeface="Wingdings" panose="05000000000000000000" pitchFamily="2" charset="2"/>
                  <a:buChar char="ü"/>
                </a:pP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2400" b="1" dirty="0">
                    <a:solidFill>
                      <a:srgbClr val="9D62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 Structure Fundamental Period:</a:t>
                </a:r>
                <a:endParaRPr lang="en-US" sz="2400" dirty="0">
                  <a:solidFill>
                    <a:prstClr val="black"/>
                  </a:solidFill>
                </a:endParaRPr>
              </a:p>
              <a:p>
                <a:pPr lvl="0"/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>
                    <a:srgbClr val="0BD0D9"/>
                  </a:buClr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𝑇𝑎</m:t>
                      </m:r>
                      <m:r>
                        <a:rPr lang="en-US" sz="20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0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𝐶𝑡</m:t>
                      </m:r>
                      <m:r>
                        <a:rPr lang="en-US" sz="20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h𝑛</m:t>
                          </m:r>
                        </m:e>
                        <m:sup>
                          <m:r>
                            <a:rPr lang="en-US" sz="20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sup>
                      </m:sSup>
                      <m:r>
                        <a:rPr lang="en-US" sz="20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>
                    <a:srgbClr val="0BD0D9"/>
                  </a:buClr>
                </a:pP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table 12.8-2 below, it’s found that values of Ct and x equals 0.0488 and 0.75, respectively.</a:t>
                </a:r>
              </a:p>
              <a:p>
                <a:pPr lvl="0">
                  <a:buClr>
                    <a:srgbClr val="0BD0D9"/>
                  </a:buClr>
                </a:pP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Since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h𝑛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39.75 m, then T=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0.0488 ×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39.75</m:t>
                        </m:r>
                      </m:e>
                      <m:sup>
                        <m:r>
                          <a:rPr lang="en-US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0.75 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0.82 sec.</a:t>
                </a:r>
              </a:p>
              <a:p>
                <a:pPr lvl="0">
                  <a:buClr>
                    <a:srgbClr val="0BD0D9"/>
                  </a:buClr>
                </a:pP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T=Cu*Ta = 1.45 * 0.82 = 1.19 sec.</a:t>
                </a: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A7306E81-B09E-4D8E-AE31-210947E390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7655"/>
                <a:ext cx="10328275" cy="4466287"/>
              </a:xfrm>
              <a:prstGeom prst="rect">
                <a:avLst/>
              </a:prstGeom>
              <a:blipFill>
                <a:blip r:embed="rId2"/>
                <a:stretch>
                  <a:fillRect l="-885" t="-682" r="-413" b="-15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1671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48FAA0-AB55-4E37-B831-E904C1C2A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9DF55FA-623C-49F9-9D72-5CBE86015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275" y="213519"/>
            <a:ext cx="9949815" cy="1036373"/>
          </a:xfrm>
        </p:spPr>
        <p:txBody>
          <a:bodyPr/>
          <a:lstStyle/>
          <a:p>
            <a:pPr algn="ctr"/>
            <a:r>
              <a:rPr lang="en-US" dirty="0"/>
              <a:t>Preliminary Design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A2663A-F42B-4756-83EC-DB4F9D5BF7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939" y="1282937"/>
            <a:ext cx="7954485" cy="444892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53812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543" y="594519"/>
            <a:ext cx="9949815" cy="699265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Preliminary</a:t>
            </a:r>
            <a:r>
              <a:rPr lang="en-US" sz="4400" dirty="0"/>
              <a:t> </a:t>
            </a:r>
            <a:r>
              <a:rPr lang="en-US" sz="4400" dirty="0">
                <a:solidFill>
                  <a:schemeClr val="tx1"/>
                </a:solidFill>
              </a:rPr>
              <a:t>design for Block 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1754925"/>
            <a:ext cx="9949815" cy="699265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prstClr val="black"/>
                </a:solidFill>
                <a:latin typeface="Cambria" panose="02040503050406030204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mbria" panose="02040503050406030204" pitchFamily="18" charset="0"/>
              </a:rPr>
              <a:t>The structural system used is two way solid slab</a:t>
            </a:r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D26F2662-049F-4874-BF03-13165476B054}"/>
                  </a:ext>
                </a:extLst>
              </p:cNvPr>
              <p:cNvSpPr/>
              <p:nvPr/>
            </p:nvSpPr>
            <p:spPr>
              <a:xfrm>
                <a:off x="1260475" y="2499519"/>
                <a:ext cx="8707438" cy="18167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US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type m:val="skw"/>
                                  <m:ctrlPr>
                                    <a:rPr lang="en-US" i="1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  <m:t>fy</m:t>
                                  </m:r>
                                </m:num>
                                <m:den>
                                  <m:r>
                                    <a:rPr lang="en-US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  <m:t>1400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ẞ</m:t>
                          </m:r>
                        </m:den>
                      </m:f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         ⩾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90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          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if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αfm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⩾ 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dirty="0">
                  <a:solidFill>
                    <a:srgbClr val="003217"/>
                  </a:solidFill>
                </a:endParaRPr>
              </a:p>
              <a:p>
                <a:pPr hangingPunct="0"/>
                <a:endParaRPr lang="en-US" dirty="0">
                  <a:solidFill>
                    <a:srgbClr val="003217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hangingPunct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US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type m:val="skw"/>
                                  <m:ctrlPr>
                                    <a:rPr lang="en-US" i="1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  <m:t>fy</m:t>
                                  </m:r>
                                </m:num>
                                <m:den>
                                  <m:r>
                                    <a:rPr lang="en-US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  <m:t>1400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ẞ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αfm</m:t>
                              </m:r>
                              <m:r>
                                <a:rPr lang="en-US" i="1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den>
                      </m:f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   ⩾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125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     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if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ar-JO" i="1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αfm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ar-JO" i="1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dirty="0">
                  <a:solidFill>
                    <a:srgbClr val="003217"/>
                  </a:solidFill>
                </a:endParaRP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D26F2662-049F-4874-BF03-13165476B0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475" y="2499519"/>
                <a:ext cx="8707438" cy="181677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74A41F65-5BF4-4420-989A-CEDADAAD5516}"/>
              </a:ext>
            </a:extLst>
          </p:cNvPr>
          <p:cNvSpPr/>
          <p:nvPr/>
        </p:nvSpPr>
        <p:spPr>
          <a:xfrm>
            <a:off x="820487" y="4921433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hangingPunct="0">
              <a:buFont typeface="Wingdings" panose="05000000000000000000" pitchFamily="2" charset="2"/>
              <a:buChar char="Ø"/>
            </a:pPr>
            <a:r>
              <a:rPr lang="en-US" b="1" dirty="0"/>
              <a:t>Slab thickness =250 mm</a:t>
            </a:r>
          </a:p>
        </p:txBody>
      </p:sp>
    </p:spTree>
    <p:extLst>
      <p:ext uri="{BB962C8B-B14F-4D97-AF65-F5344CB8AC3E}">
        <p14:creationId xmlns:p14="http://schemas.microsoft.com/office/powerpoint/2010/main" val="982480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E936D69-8E5B-403C-BD0D-08306DC42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275" y="670719"/>
            <a:ext cx="2079306" cy="623065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latin typeface="Cambria" panose="02040503050406030204" pitchFamily="18" charset="0"/>
                <a:ea typeface="+mn-ea"/>
                <a:cs typeface="+mn-cs"/>
              </a:rPr>
              <a:t>Beams</a:t>
            </a:r>
          </a:p>
        </p:txBody>
      </p:sp>
      <p:pic>
        <p:nvPicPr>
          <p:cNvPr id="9" name="صورة 2">
            <a:extLst>
              <a:ext uri="{FF2B5EF4-FFF2-40B4-BE49-F238E27FC236}">
                <a16:creationId xmlns:a16="http://schemas.microsoft.com/office/drawing/2014/main" id="{3B9771FE-5A62-429D-A0BB-47E5ED8CE3A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275" y="1661319"/>
            <a:ext cx="8305800" cy="195008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0" name="Content Placeholder 3">
            <a:extLst>
              <a:ext uri="{FF2B5EF4-FFF2-40B4-BE49-F238E27FC236}">
                <a16:creationId xmlns:a16="http://schemas.microsoft.com/office/drawing/2014/main" id="{6F716001-F221-418A-AA01-D6D7FD0B568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6972196"/>
              </p:ext>
            </p:extLst>
          </p:nvPr>
        </p:nvGraphicFramePr>
        <p:xfrm>
          <a:off x="3013075" y="4252119"/>
          <a:ext cx="4800600" cy="983045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411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8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8335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Beam </a:t>
                      </a: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Dimensions (mm)</a:t>
                      </a: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355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Block A</a:t>
                      </a: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500*700</a:t>
                      </a: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355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Block B</a:t>
                      </a: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600*800</a:t>
                      </a: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70958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61D31D-3FD8-4C3D-A244-312D5E0E2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EA40FF6-D986-420E-BD5C-225DD78CE5CC}"/>
              </a:ext>
            </a:extLst>
          </p:cNvPr>
          <p:cNvSpPr txBox="1">
            <a:spLocks/>
          </p:cNvSpPr>
          <p:nvPr/>
        </p:nvSpPr>
        <p:spPr>
          <a:xfrm>
            <a:off x="803275" y="1356519"/>
            <a:ext cx="7461885" cy="483352"/>
          </a:xfrm>
          <a:prstGeom prst="rect">
            <a:avLst/>
          </a:prstGeom>
        </p:spPr>
        <p:txBody>
          <a:bodyPr vert="horz" lIns="82910" tIns="41455" rIns="82910" bIns="41455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539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Columns  dimensions are shown in the table: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2A885CD-15CF-4CCA-AA00-AE51A51065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786117"/>
              </p:ext>
            </p:extLst>
          </p:nvPr>
        </p:nvGraphicFramePr>
        <p:xfrm>
          <a:off x="2860675" y="2499519"/>
          <a:ext cx="5159694" cy="2689049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14711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85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 Group</a:t>
                      </a:r>
                      <a:r>
                        <a:rPr lang="en-US" sz="1600" kern="1200" baseline="0" dirty="0">
                          <a:effectLst/>
                        </a:rPr>
                        <a:t> No.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kern="1200" dirty="0">
                        <a:effectLst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effectLst/>
                        </a:rPr>
                        <a:t>Dimensions (mm)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6064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G1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600*600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9336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G2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850*850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488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G3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1100 × 1100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B785A68F-348A-4501-AA16-4120E6D2DBA9}"/>
              </a:ext>
            </a:extLst>
          </p:cNvPr>
          <p:cNvSpPr/>
          <p:nvPr/>
        </p:nvSpPr>
        <p:spPr>
          <a:xfrm>
            <a:off x="687482" y="365919"/>
            <a:ext cx="17921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mbria" panose="02040503050406030204" pitchFamily="18" charset="0"/>
              </a:rPr>
              <a:t>Columns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366156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C38930-3B40-47DE-8A76-E1238E550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DA22AB-48D6-428F-8323-5FB3F3B8F0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675" y="1409541"/>
            <a:ext cx="7696200" cy="426644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035403B-E743-4F7F-AD0B-2A17957AA2B0}"/>
              </a:ext>
            </a:extLst>
          </p:cNvPr>
          <p:cNvSpPr/>
          <p:nvPr/>
        </p:nvSpPr>
        <p:spPr>
          <a:xfrm>
            <a:off x="327328" y="518319"/>
            <a:ext cx="5352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following figure shows the distribution of columns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191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Information.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Modeling.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Checks.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9037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1051719"/>
            <a:ext cx="9949815" cy="565708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sz="31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Seismic loading data according to Equivalent Static Method .</a:t>
            </a:r>
            <a:br>
              <a:rPr lang="en-US" sz="18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en-US" sz="18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746919"/>
            <a:ext cx="9949815" cy="4987678"/>
          </a:xfrm>
        </p:spPr>
        <p:txBody>
          <a:bodyPr/>
          <a:lstStyle/>
          <a:p>
            <a:r>
              <a:rPr lang="en-US" dirty="0"/>
              <a:t>X-direction: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صورة 1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976" y="1356518"/>
            <a:ext cx="8153400" cy="466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8826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899319"/>
            <a:ext cx="9949815" cy="699265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en-US" sz="31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Response Spectrum Function </a:t>
            </a:r>
            <a:br>
              <a:rPr lang="en-US" sz="18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en-US" sz="18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52769" y="975519"/>
            <a:ext cx="9949815" cy="4759078"/>
          </a:xfrm>
        </p:spPr>
        <p:txBody>
          <a:bodyPr/>
          <a:lstStyle/>
          <a:p>
            <a:r>
              <a:rPr lang="en-US" dirty="0"/>
              <a:t>X-direction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B59E5C-D812-4FB4-8262-F8F8C08E67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475" y="1439859"/>
            <a:ext cx="7010400" cy="467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9592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8" y="442119"/>
            <a:ext cx="9949815" cy="71810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Model Checks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1280319"/>
            <a:ext cx="9949815" cy="4454278"/>
          </a:xfrm>
        </p:spPr>
        <p:txBody>
          <a:bodyPr/>
          <a:lstStyle/>
          <a:p>
            <a:r>
              <a:rPr lang="en-US" dirty="0"/>
              <a:t>Compatibility Check:</a:t>
            </a:r>
          </a:p>
          <a:p>
            <a:pPr marL="0" indent="0">
              <a:buNone/>
            </a:pPr>
            <a:r>
              <a:rPr lang="en-US" sz="2400" dirty="0"/>
              <a:t>To ensure that the model will behave as one static unit.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22</a:t>
            </a:fld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F24A11-607C-49BF-B5C0-70975F0477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717" y="2119535"/>
            <a:ext cx="3221835" cy="40635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3E66681-7B4B-462F-A29C-7BBF3EC0E1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274" y="2119535"/>
            <a:ext cx="3071443" cy="406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5005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518319"/>
            <a:ext cx="9949815" cy="5216278"/>
          </a:xfrm>
        </p:spPr>
        <p:txBody>
          <a:bodyPr/>
          <a:lstStyle/>
          <a:p>
            <a:r>
              <a:rPr lang="en-US" dirty="0"/>
              <a:t>Equilibrium Checks: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sz="2400" dirty="0"/>
              <a:t>To ensure that the model is satisfied Newton’s Law for statics and equilibrium objects. The checks for block A are in the figure below: 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422276" y="2956719"/>
          <a:ext cx="9574054" cy="1186971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2384910">
                  <a:extLst>
                    <a:ext uri="{9D8B030D-6E8A-4147-A177-3AD203B41FA5}">
                      <a16:colId xmlns:a16="http://schemas.microsoft.com/office/drawing/2014/main" val="381252563"/>
                    </a:ext>
                  </a:extLst>
                </a:gridCol>
                <a:gridCol w="2396381">
                  <a:extLst>
                    <a:ext uri="{9D8B030D-6E8A-4147-A177-3AD203B41FA5}">
                      <a16:colId xmlns:a16="http://schemas.microsoft.com/office/drawing/2014/main" val="1805575141"/>
                    </a:ext>
                  </a:extLst>
                </a:gridCol>
                <a:gridCol w="2699491">
                  <a:extLst>
                    <a:ext uri="{9D8B030D-6E8A-4147-A177-3AD203B41FA5}">
                      <a16:colId xmlns:a16="http://schemas.microsoft.com/office/drawing/2014/main" val="78387803"/>
                    </a:ext>
                  </a:extLst>
                </a:gridCol>
                <a:gridCol w="2093272">
                  <a:extLst>
                    <a:ext uri="{9D8B030D-6E8A-4147-A177-3AD203B41FA5}">
                      <a16:colId xmlns:a16="http://schemas.microsoft.com/office/drawing/2014/main" val="4026890645"/>
                    </a:ext>
                  </a:extLst>
                </a:gridCol>
              </a:tblGrid>
              <a:tr h="347914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Load Type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Hand Cal.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(KN)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SAP2000</a:t>
                      </a:r>
                      <a:r>
                        <a:rPr kumimoji="0"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Results(KN)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Difference %</a:t>
                      </a: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262578387"/>
                  </a:ext>
                </a:extLst>
              </a:tr>
              <a:tr h="455832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20349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20228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</a:t>
                      </a: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4588888"/>
                  </a:ext>
                </a:extLst>
              </a:tr>
              <a:tr h="297527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22119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21987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0.59</a:t>
                      </a: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421580841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634684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4F4194-69A7-4A31-A0BC-0198CB8D7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702FE17-A53C-41EF-BBD3-8CFAB90C63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69" y="518319"/>
            <a:ext cx="9949815" cy="5216278"/>
          </a:xfrm>
        </p:spPr>
        <p:txBody>
          <a:bodyPr/>
          <a:lstStyle/>
          <a:p>
            <a:r>
              <a:rPr lang="en-US" dirty="0"/>
              <a:t>Equilibrium Checks: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sz="2400" dirty="0"/>
              <a:t>To ensure that the model is satisfied Newton’s Law for statics and equilibrium objects. The checks for block A are in the figure below: 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6B0AF83-358A-44F6-B72D-5A3696BBA2C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2276" y="2956719"/>
          <a:ext cx="9574054" cy="1186971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2384910">
                  <a:extLst>
                    <a:ext uri="{9D8B030D-6E8A-4147-A177-3AD203B41FA5}">
                      <a16:colId xmlns:a16="http://schemas.microsoft.com/office/drawing/2014/main" val="381252563"/>
                    </a:ext>
                  </a:extLst>
                </a:gridCol>
                <a:gridCol w="2396381">
                  <a:extLst>
                    <a:ext uri="{9D8B030D-6E8A-4147-A177-3AD203B41FA5}">
                      <a16:colId xmlns:a16="http://schemas.microsoft.com/office/drawing/2014/main" val="1805575141"/>
                    </a:ext>
                  </a:extLst>
                </a:gridCol>
                <a:gridCol w="2699491">
                  <a:extLst>
                    <a:ext uri="{9D8B030D-6E8A-4147-A177-3AD203B41FA5}">
                      <a16:colId xmlns:a16="http://schemas.microsoft.com/office/drawing/2014/main" val="78387803"/>
                    </a:ext>
                  </a:extLst>
                </a:gridCol>
                <a:gridCol w="2093272">
                  <a:extLst>
                    <a:ext uri="{9D8B030D-6E8A-4147-A177-3AD203B41FA5}">
                      <a16:colId xmlns:a16="http://schemas.microsoft.com/office/drawing/2014/main" val="4026890645"/>
                    </a:ext>
                  </a:extLst>
                </a:gridCol>
              </a:tblGrid>
              <a:tr h="347914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Load Type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Hand Cal.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(KN)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SAP2000</a:t>
                      </a:r>
                      <a:r>
                        <a:rPr kumimoji="0"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Results(KN)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Difference %</a:t>
                      </a: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262578387"/>
                  </a:ext>
                </a:extLst>
              </a:tr>
              <a:tr h="455832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25369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25223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0.38</a:t>
                      </a: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4588888"/>
                  </a:ext>
                </a:extLst>
              </a:tr>
              <a:tr h="297527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27575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27416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0.384</a:t>
                      </a: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421580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79831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365920"/>
            <a:ext cx="9949815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1508919"/>
            <a:ext cx="9949815" cy="4225678"/>
          </a:xfrm>
        </p:spPr>
        <p:txBody>
          <a:bodyPr/>
          <a:lstStyle/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None/>
            </a:pPr>
            <a:r>
              <a:rPr lang="en-US" sz="2400" dirty="0">
                <a:solidFill>
                  <a:prstClr val="black"/>
                </a:solidFill>
                <a:latin typeface="Century Schoolbook"/>
              </a:rPr>
              <a:t>After building the 3D model using SAP2000 and make the checks, then we can make the design process and preparing the detailing sheets for all members.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739654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buFont typeface="Wingdings" panose="05000000000000000000" pitchFamily="2" charset="2"/>
                  <a:buChar char="v"/>
                </a:pPr>
                <a:r>
                  <a:rPr lang="en-US" dirty="0"/>
                  <a:t>Slab Design: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/>
                  <a:t>Check Slab thickness for shear: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pPr marL="0" indent="0" algn="ctr">
                  <a:buNone/>
                </a:pPr>
                <a:r>
                  <a:rPr lang="en-US" sz="20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ØVc</a:t>
                </a:r>
                <a:r>
                  <a:rPr lang="en-US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=0.75 </a:t>
                </a:r>
                <a:r>
                  <a:rPr lang="en-US" sz="2000" b="1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𝟏</m:t>
                        </m:r>
                      </m:num>
                      <m:den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sz="2000" b="1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b="1" i="1">
                            <a:effectLst/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𝐟𝐜</m:t>
                        </m:r>
                        <m:r>
                          <a:rPr lang="en-US" sz="2000" b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`</m:t>
                        </m:r>
                      </m:e>
                    </m:rad>
                  </m:oMath>
                </a14:m>
                <a:r>
                  <a:rPr lang="en-US" sz="2000" b="1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:r>
                  <a:rPr lang="en-US" sz="20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</a:t>
                </a:r>
                <a:r>
                  <a:rPr lang="en-US" sz="2000" b="1" dirty="0" err="1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:r>
                  <a:rPr lang="en-US" sz="20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</a:t>
                </a:r>
                <a:endParaRPr lang="en-US" sz="20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1"/>
                  </a:buClr>
                </a:pPr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ØVc: design shear capacity (KN).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1"/>
                  </a:buClr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Vu: ultimate shear at distance d from face of the support(KN) .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1"/>
                  </a:buClr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d: effective depth(mm)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1"/>
                  </a:buClr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b:width of the section(mm).  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1"/>
                  </a:buClr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fc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`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: concrete compressive strength.</a:t>
                </a:r>
              </a:p>
              <a:p>
                <a:pPr marL="0" indent="0" algn="ctr">
                  <a:buNone/>
                </a:pPr>
                <a:endPara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ndalus" pitchFamily="18" charset="-78"/>
                      </a:rPr>
                      <m:t>∅</m:t>
                    </m:r>
                  </m:oMath>
                </a14:m>
                <a:r>
                  <a:rPr lang="en-US" sz="2000" dirty="0" err="1">
                    <a:latin typeface="Andalus" pitchFamily="18" charset="-78"/>
                    <a:cs typeface="Andalus" pitchFamily="18" charset="-78"/>
                  </a:rPr>
                  <a:t>Vc</a:t>
                </a:r>
                <a:r>
                  <a:rPr lang="en-US" sz="2000" dirty="0">
                    <a:latin typeface="Andalus" pitchFamily="18" charset="-78"/>
                    <a:cs typeface="Andalus" pitchFamily="18" charset="-78"/>
                  </a:rPr>
                  <a:t> = 0.75* 0.6* </a:t>
                </a:r>
                <a:r>
                  <a:rPr lang="en-US" sz="2000" dirty="0"/>
                  <a:t>√24 * 210 * 1000 * 10^-3 = 128.59 KN</a:t>
                </a:r>
                <a:endPara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  <a:blipFill>
                <a:blip r:embed="rId2"/>
                <a:stretch>
                  <a:fillRect l="-735" t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246854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365919"/>
            <a:ext cx="9949815" cy="5368678"/>
          </a:xfrm>
        </p:spPr>
        <p:txBody>
          <a:bodyPr/>
          <a:lstStyle/>
          <a:p>
            <a:r>
              <a:rPr lang="en-US" dirty="0"/>
              <a:t>Shear Values: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50875" y="1204119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value of V13 V23 in block A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27</a:t>
            </a:fld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DA4D4C-639B-4862-83C2-8D09C96412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875" y="1816827"/>
            <a:ext cx="4261591" cy="39321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F8520E-75B9-40FA-94CD-14E37634EA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911" y="1816827"/>
            <a:ext cx="3959564" cy="391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2455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71B7D4-DE11-4BDE-A417-FDD0C2908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446AFB2-5A97-4035-AFAA-2F81162CB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69" y="365919"/>
            <a:ext cx="9949815" cy="5368678"/>
          </a:xfrm>
        </p:spPr>
        <p:txBody>
          <a:bodyPr/>
          <a:lstStyle/>
          <a:p>
            <a:r>
              <a:rPr lang="en-US" dirty="0"/>
              <a:t>Shear Values: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92ADEA-C3AE-4158-AB59-287676AAF5A9}"/>
              </a:ext>
            </a:extLst>
          </p:cNvPr>
          <p:cNvSpPr txBox="1"/>
          <p:nvPr/>
        </p:nvSpPr>
        <p:spPr>
          <a:xfrm>
            <a:off x="650875" y="1204119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value of V13 V23 in block B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7F0544-B2BA-4BF6-82B9-2C8EF6F53D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889" y="1641047"/>
            <a:ext cx="3915352" cy="44438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666CA0-E022-4F91-A77E-9A322E71AD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241" y="1641047"/>
            <a:ext cx="4187434" cy="450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6552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675" y="442119"/>
            <a:ext cx="9949815" cy="5334000"/>
          </a:xfrm>
        </p:spPr>
        <p:txBody>
          <a:bodyPr/>
          <a:lstStyle/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0882" y="1661319"/>
            <a:ext cx="9677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The maximum shear value of the slab equals 40 </a:t>
            </a:r>
            <a:r>
              <a:rPr lang="en-US" sz="2800" dirty="0" err="1">
                <a:latin typeface="+mj-lt"/>
              </a:rPr>
              <a:t>kN</a:t>
            </a:r>
            <a:r>
              <a:rPr lang="en-US" sz="2800" dirty="0">
                <a:latin typeface="+mj-lt"/>
              </a:rPr>
              <a:t> </a:t>
            </a:r>
          </a:p>
          <a:p>
            <a:pPr algn="ctr"/>
            <a:r>
              <a:rPr lang="en-US" sz="2800" dirty="0">
                <a:latin typeface="+mj-lt"/>
              </a:rPr>
              <a:t> ØVc = 128.59 </a:t>
            </a:r>
            <a:r>
              <a:rPr lang="en-US" sz="2800" dirty="0" err="1">
                <a:latin typeface="+mj-lt"/>
              </a:rPr>
              <a:t>kN</a:t>
            </a:r>
            <a:r>
              <a:rPr lang="en-US" sz="2800" dirty="0">
                <a:latin typeface="+mj-lt"/>
              </a:rPr>
              <a:t> &gt; Vu=40 </a:t>
            </a:r>
            <a:r>
              <a:rPr lang="en-US" sz="2800" dirty="0" err="1">
                <a:latin typeface="+mj-lt"/>
              </a:rPr>
              <a:t>kN</a:t>
            </a:r>
            <a:r>
              <a:rPr lang="en-US" sz="2800" dirty="0">
                <a:latin typeface="+mj-lt"/>
              </a:rPr>
              <a:t> </a:t>
            </a:r>
            <a:r>
              <a:rPr lang="en-US" sz="2800" dirty="0">
                <a:latin typeface="+mj-lt"/>
                <a:sym typeface="Wingdings" panose="05000000000000000000" pitchFamily="2" charset="2"/>
              </a:rPr>
              <a:t> The slab thickness is adequate to resist shear</a:t>
            </a:r>
            <a:r>
              <a:rPr lang="en-US" dirty="0">
                <a:latin typeface="+mj-lt"/>
                <a:sym typeface="Wingdings" panose="05000000000000000000" pitchFamily="2" charset="2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29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24405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275" y="137319"/>
            <a:ext cx="9949815" cy="74665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Qarresh</a:t>
            </a:r>
            <a:r>
              <a:rPr lang="en-US" dirty="0">
                <a:solidFill>
                  <a:schemeClr val="tx1"/>
                </a:solidFill>
              </a:rPr>
              <a:t> and </a:t>
            </a:r>
            <a:r>
              <a:rPr lang="en-US" dirty="0" err="1">
                <a:solidFill>
                  <a:schemeClr val="tx1"/>
                </a:solidFill>
              </a:rPr>
              <a:t>Qutub</a:t>
            </a:r>
            <a:r>
              <a:rPr lang="en-US" dirty="0">
                <a:solidFill>
                  <a:schemeClr val="tx1"/>
                </a:solidFill>
              </a:rPr>
              <a:t> Center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532" y="1246608"/>
            <a:ext cx="4651512" cy="4604270"/>
          </a:xfrm>
        </p:spPr>
      </p:pic>
    </p:spTree>
    <p:extLst>
      <p:ext uri="{BB962C8B-B14F-4D97-AF65-F5344CB8AC3E}">
        <p14:creationId xmlns:p14="http://schemas.microsoft.com/office/powerpoint/2010/main" val="33740932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3969C-9893-4B12-81A1-27B03DE37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5" y="137319"/>
            <a:ext cx="5333999" cy="6096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Design for flexure in block A in X- direction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4C5510-1971-48DE-91F6-A83F42950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D08761-4AF1-46DD-991E-1861E20984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675" y="623138"/>
            <a:ext cx="7391400" cy="544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2018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B30633-F81D-4000-9EE1-6C6B727DA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5BEA76-2F3E-44E0-815C-C2FCAA426483}"/>
              </a:ext>
            </a:extLst>
          </p:cNvPr>
          <p:cNvSpPr/>
          <p:nvPr/>
        </p:nvSpPr>
        <p:spPr>
          <a:xfrm>
            <a:off x="193675" y="225187"/>
            <a:ext cx="4525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Design for flexure in block A in X- direction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CF620B-7D3A-480B-8D68-527723EB0C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675" y="694621"/>
            <a:ext cx="6629400" cy="539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6814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365919"/>
                <a:ext cx="9949815" cy="5368678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/>
                  <a:t>Openings:</a:t>
                </a:r>
              </a:p>
              <a:p>
                <a:r>
                  <a:rPr lang="en-US" dirty="0"/>
                  <a:t>Minimum area of steel was added in the corners of the openings due to the concentrated load over it</a:t>
                </a:r>
              </a:p>
              <a:p>
                <a:r>
                  <a:rPr lang="en-US" sz="2000" dirty="0" err="1"/>
                  <a:t>As</a:t>
                </a:r>
                <a:r>
                  <a:rPr lang="en-US" sz="2000" baseline="-25000" dirty="0" err="1"/>
                  <a:t>min</a:t>
                </a:r>
                <a:r>
                  <a:rPr lang="en-US" sz="2000" baseline="-25000" dirty="0"/>
                  <a:t> </a:t>
                </a:r>
                <a:r>
                  <a:rPr lang="en-US" sz="2000" dirty="0"/>
                  <a:t>=0.0018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×1000×2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000" dirty="0"/>
                  <a:t> = 450 mm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450/112 = 4.2 </a:t>
                </a:r>
                <a:r>
                  <a:rPr lang="en-US" sz="2000" dirty="0">
                    <a:sym typeface="Wingdings" panose="05000000000000000000" pitchFamily="2" charset="2"/>
                  </a:rPr>
                  <a:t></a:t>
                </a:r>
                <a:r>
                  <a:rPr lang="en-US" sz="2000" dirty="0"/>
                  <a:t> use 5Ø12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365919"/>
                <a:ext cx="9949815" cy="5368678"/>
              </a:xfrm>
              <a:blipFill>
                <a:blip r:embed="rId2"/>
                <a:stretch>
                  <a:fillRect l="-858" t="-9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5" name="صورة 475"/>
          <p:cNvPicPr/>
          <p:nvPr/>
        </p:nvPicPr>
        <p:blipFill>
          <a:blip r:embed="rId3"/>
          <a:stretch>
            <a:fillRect/>
          </a:stretch>
        </p:blipFill>
        <p:spPr>
          <a:xfrm>
            <a:off x="5543735" y="1737519"/>
            <a:ext cx="4972050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0131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518319"/>
                <a:ext cx="9949815" cy="5216278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/>
                  <a:t>The Maximum spacing between main bars According to ACI 318‐14 SECTION (7.6.5):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err="1"/>
                  <a:t>S</a:t>
                </a:r>
                <a:r>
                  <a:rPr lang="en-US" baseline="-25000" dirty="0" err="1"/>
                  <a:t>max</a:t>
                </a:r>
                <a14:m>
                  <m:oMath xmlns:m="http://schemas.openxmlformats.org/officeDocument/2006/math">
                    <m:r>
                      <a:rPr lang="en-US" i="1" baseline="-25000">
                        <a:latin typeface="Cambria Math" panose="02040503050406030204" pitchFamily="18" charset="0"/>
                      </a:rPr>
                      <m:t> :</m:t>
                    </m:r>
                    <m:d>
                      <m:dPr>
                        <m:begChr m:val="{"/>
                        <m:endChr m:val=""/>
                        <m:ctrlPr>
                          <a:rPr lang="en-US" i="1" baseline="-2500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≤ 3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= 3×250 =750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≤ 450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S =200 which is less than 750 and 450 </a:t>
                </a:r>
                <a:br>
                  <a:rPr lang="en-US" dirty="0"/>
                </a:br>
                <a:r>
                  <a:rPr lang="en-US" dirty="0"/>
                  <a:t>so ,  using  S =200 is OK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518319"/>
                <a:ext cx="9949815" cy="5216278"/>
              </a:xfrm>
              <a:blipFill>
                <a:blip r:embed="rId2"/>
                <a:stretch>
                  <a:fillRect l="-1103" t="-935" r="-1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33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932307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Beam Design.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u="sng" dirty="0"/>
              <a:t>Design for Flexure: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55675" y="1966119"/>
            <a:ext cx="944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value of moment of beam ( B1)  shown in Figure is taken as sample calculation for block A.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34</a:t>
            </a:fld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AC0A02-5DB3-4316-8027-7DDE95C474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075" y="2324931"/>
            <a:ext cx="3886200" cy="376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8451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35</a:t>
            </a:fld>
            <a:endParaRPr 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A6BC1F22-86FD-4CFD-B6FC-069E88F380B1}"/>
                  </a:ext>
                </a:extLst>
              </p:cNvPr>
              <p:cNvSpPr/>
              <p:nvPr/>
            </p:nvSpPr>
            <p:spPr>
              <a:xfrm>
                <a:off x="422276" y="1709262"/>
                <a:ext cx="7869238" cy="29061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>
                  <a:lnSpc>
                    <a:spcPct val="115000"/>
                  </a:lnSpc>
                  <a:spcAft>
                    <a:spcPts val="1000"/>
                  </a:spcAft>
                  <a:buClr>
                    <a:srgbClr val="000000"/>
                  </a:buClr>
                  <a:buFont typeface="Symbol" panose="05050102010706020507" pitchFamily="18" charset="2"/>
                  <a:buChar char=""/>
                </a:pPr>
                <a:r>
                  <a:rPr lang="en-US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For maximum positive moment:</a:t>
                </a:r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= </m:t>
                      </m:r>
                      <m:r>
                        <a:rPr lang="en-US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0.05</m:t>
                      </m:r>
                      <m:r>
                        <m:rPr>
                          <m:nor/>
                        </m:rPr>
                        <a:rPr lang="en-US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%</m:t>
                      </m:r>
                    </m:oMath>
                  </m:oMathPara>
                </a14:m>
                <a:endParaRPr lang="en-US" b="0" i="0" dirty="0">
                  <a:solidFill>
                    <a:srgbClr val="000000"/>
                  </a:solidFill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m:rPr>
                          <m:nor/>
                        </m:rPr>
                        <a:rPr lang="en-US" baseline="-250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min</m:t>
                      </m:r>
                      <m:r>
                        <a:rPr lang="en-US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1.4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420</m:t>
                          </m:r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, 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use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m:rPr>
                          <m:nor/>
                        </m:rPr>
                        <a:rPr lang="en-US" baseline="-250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min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→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use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4 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∅ 20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mm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>
                    <a:srgbClr val="000000"/>
                  </a:buClr>
                  <a:buFont typeface="Symbol" panose="05050102010706020507" pitchFamily="18" charset="2"/>
                  <a:buChar char=""/>
                </a:pPr>
                <a:r>
                  <a:rPr lang="en-US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For maximum negative moment:</a:t>
                </a:r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ρ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0.001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ρ</a:t>
                </a:r>
                <a:r>
                  <a:rPr lang="en-US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min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1.4</m:t>
                        </m:r>
                      </m:num>
                      <m:den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420</m:t>
                        </m:r>
                      </m:den>
                    </m:f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use </a:t>
                </a:r>
                <a:r>
                  <a:rPr lang="en-US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ρ</a:t>
                </a:r>
                <a:r>
                  <a:rPr lang="en-US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min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use 4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∅ 20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mm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A6BC1F22-86FD-4CFD-B6FC-069E88F380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276" y="1709262"/>
                <a:ext cx="7869238" cy="2906180"/>
              </a:xfrm>
              <a:prstGeom prst="rect">
                <a:avLst/>
              </a:prstGeom>
              <a:blipFill>
                <a:blip r:embed="rId2"/>
                <a:stretch>
                  <a:fillRect l="-620" t="-629" b="-2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714D3373-71F3-447F-AFB6-0636020A42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75" y="670719"/>
            <a:ext cx="6386113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4769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4675" y="823119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Cross Section for Beam: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36</a:t>
            </a:fld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BA280D-DDE0-4779-A95D-C18C260DAD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287" y="1661319"/>
            <a:ext cx="8892776" cy="3874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5173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68253E-291B-4188-A132-15ECE8F17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7FF6536-DFBA-4CFD-B0FF-E2E378325AE2}"/>
              </a:ext>
            </a:extLst>
          </p:cNvPr>
          <p:cNvSpPr txBox="1">
            <a:spLocks/>
          </p:cNvSpPr>
          <p:nvPr/>
        </p:nvSpPr>
        <p:spPr>
          <a:xfrm>
            <a:off x="552769" y="442119"/>
            <a:ext cx="9949815" cy="52924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04" indent="-27430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41" indent="-246874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45" indent="-246874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648" indent="-210298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950" indent="-210298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253" indent="-210298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23" indent="-182869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425" indent="-182869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729" indent="-182869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Beam Design.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u="sng" dirty="0"/>
              <a:t>Design for Flexure:</a:t>
            </a:r>
          </a:p>
          <a:p>
            <a:pPr marL="0" indent="0">
              <a:buFont typeface="Wingdings 2"/>
              <a:buNone/>
            </a:pP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B2F8131-55DB-4BF9-BCD5-649D80C04C16}"/>
              </a:ext>
            </a:extLst>
          </p:cNvPr>
          <p:cNvSpPr/>
          <p:nvPr/>
        </p:nvSpPr>
        <p:spPr>
          <a:xfrm>
            <a:off x="650875" y="1508919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value of moment of beam ( B3)  shown in Figure is taken as sample calculation for block B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3B651E-6F40-4959-9FD7-398BBD6D8D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475" y="1854914"/>
            <a:ext cx="4800600" cy="4239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2654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E5B859-C023-4D47-A3BB-B09F3A098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098B61E-F03F-4C89-94DF-15519A754801}"/>
              </a:ext>
            </a:extLst>
          </p:cNvPr>
          <p:cNvSpPr/>
          <p:nvPr/>
        </p:nvSpPr>
        <p:spPr>
          <a:xfrm>
            <a:off x="269876" y="213519"/>
            <a:ext cx="9448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en-US" b="1" dirty="0">
                <a:solidFill>
                  <a:srgbClr val="5B9BD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solidFill>
                <a:srgbClr val="5B9BD5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9919D6C1-CC19-4DD3-837B-A7494606C84A}"/>
                  </a:ext>
                </a:extLst>
              </p:cNvPr>
              <p:cNvSpPr/>
              <p:nvPr/>
            </p:nvSpPr>
            <p:spPr>
              <a:xfrm>
                <a:off x="269876" y="1879339"/>
                <a:ext cx="8021637" cy="21564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>
                  <a:lnSpc>
                    <a:spcPct val="115000"/>
                  </a:lnSpc>
                  <a:spcAft>
                    <a:spcPts val="1000"/>
                  </a:spcAft>
                  <a:buClr>
                    <a:srgbClr val="000000"/>
                  </a:buClr>
                  <a:buFont typeface="Symbol" panose="05050102010706020507" pitchFamily="18" charset="2"/>
                  <a:buChar char=""/>
                </a:pPr>
                <a:r>
                  <a:rPr lang="en-US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For maximum positive moment:</a:t>
                </a:r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= </m:t>
                      </m:r>
                      <m:r>
                        <a:rPr lang="en-US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0.</m:t>
                      </m:r>
                      <m:r>
                        <m:rPr>
                          <m:nor/>
                        </m:rPr>
                        <a:rPr lang="en-US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47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%</m:t>
                      </m:r>
                    </m:oMath>
                  </m:oMathPara>
                </a14:m>
                <a:endParaRPr lang="en-US" dirty="0">
                  <a:solidFill>
                    <a:srgbClr val="000000"/>
                  </a:solidFill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→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use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6 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∅ 20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mm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>
                    <a:srgbClr val="000000"/>
                  </a:buClr>
                  <a:buFont typeface="Symbol" panose="05050102010706020507" pitchFamily="18" charset="2"/>
                  <a:buChar char=""/>
                </a:pPr>
                <a:r>
                  <a:rPr lang="en-US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For maximum negative moment:</a:t>
                </a:r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ρ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0.34% 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use 4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∅ 20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mm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9919D6C1-CC19-4DD3-837B-A7494606C8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76" y="1879339"/>
                <a:ext cx="8021637" cy="2156488"/>
              </a:xfrm>
              <a:prstGeom prst="rect">
                <a:avLst/>
              </a:prstGeom>
              <a:blipFill>
                <a:blip r:embed="rId2"/>
                <a:stretch>
                  <a:fillRect l="-608" t="-847" b="-36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E8BD826E-DD28-48B8-9497-B022BF68CF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23" y="723998"/>
            <a:ext cx="8908552" cy="708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5818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2F1F71-D777-4FAC-9F8D-6283D7A5C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DD98E6-C36D-495A-BC14-66E68F63B5D0}"/>
              </a:ext>
            </a:extLst>
          </p:cNvPr>
          <p:cNvSpPr txBox="1"/>
          <p:nvPr/>
        </p:nvSpPr>
        <p:spPr>
          <a:xfrm>
            <a:off x="574675" y="823119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Cross Section for Beam: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2C0378-CA6F-48A7-A63E-F9B0C1A0BE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75" y="1737519"/>
            <a:ext cx="10437018" cy="338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121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about building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2 blocks .</a:t>
            </a:r>
          </a:p>
          <a:p>
            <a:r>
              <a:rPr lang="en-US" dirty="0">
                <a:latin typeface="+mj-lt"/>
              </a:rPr>
              <a:t>Total area = 10026 m2.</a:t>
            </a:r>
          </a:p>
          <a:p>
            <a:r>
              <a:rPr lang="en-US" dirty="0">
                <a:latin typeface="+mj-lt"/>
              </a:rPr>
              <a:t>There is a structural break.</a:t>
            </a:r>
          </a:p>
          <a:p>
            <a:r>
              <a:rPr lang="en-US" dirty="0">
                <a:latin typeface="+mj-lt"/>
              </a:rPr>
              <a:t>Located in Nablus.</a:t>
            </a:r>
            <a:endParaRPr lang="ar-JO" dirty="0"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4394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365919"/>
            <a:ext cx="9949815" cy="53686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Column Design: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According to ACI Code, a structural element with a ratio of height-to-least lateral dimension exceeding three used primarily to support compressive loads is defined as column. 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576" y="2804319"/>
            <a:ext cx="5410200" cy="293027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40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152935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365919"/>
            <a:ext cx="9949815" cy="5368678"/>
          </a:xfrm>
        </p:spPr>
        <p:txBody>
          <a:bodyPr/>
          <a:lstStyle/>
          <a:p>
            <a:r>
              <a:rPr lang="en-US" dirty="0"/>
              <a:t>Column Layout: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41</a:t>
            </a:fld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323142-AAA7-42BE-9146-DA96E72108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675" y="1409541"/>
            <a:ext cx="7696200" cy="4266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5166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365919"/>
                <a:ext cx="9949815" cy="5368678"/>
              </a:xfrm>
            </p:spPr>
            <p:txBody>
              <a:bodyPr/>
              <a:lstStyle/>
              <a:p>
                <a:pPr lvl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v"/>
                </a:pPr>
                <a:r>
                  <a:rPr lang="en-US" sz="28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Slenderness Check</a:t>
                </a:r>
                <a:endParaRPr 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This check is required to find out whether columns are long or short.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endParaRPr lang="en-GB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endParaRPr lang="en-GB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GB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Lu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</m:t>
                        </m:r>
                      </m:den>
                    </m:f>
                  </m:oMath>
                </a14:m>
                <a:r>
                  <a:rPr lang="en-US" sz="20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</a:rPr>
                          <m:t>1×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2.75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0.</m:t>
                        </m:r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000" dirty="0"/>
                  <a:t>= 12 ≤ 34- 12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/>
                  <a:t> ≤ 40</a:t>
                </a:r>
              </a:p>
              <a:p>
                <a:pPr marL="0" indent="0">
                  <a:buNone/>
                </a:pPr>
                <a:r>
                  <a:rPr lang="en-US" sz="2000" dirty="0"/>
                  <a:t>Columns have no slenderness, therefore, all columns are shorts columns.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endParaRPr 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365919"/>
                <a:ext cx="9949815" cy="5368678"/>
              </a:xfrm>
              <a:blipFill>
                <a:blip r:embed="rId2"/>
                <a:stretch>
                  <a:fillRect l="-12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17875" y="2270919"/>
            <a:ext cx="3962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42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566115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210863-803B-4955-B1E1-BC75919A5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43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87E7B522-4D4D-4FFE-BD9A-00266D61474F}"/>
                  </a:ext>
                </a:extLst>
              </p:cNvPr>
              <p:cNvSpPr/>
              <p:nvPr/>
            </p:nvSpPr>
            <p:spPr>
              <a:xfrm>
                <a:off x="498475" y="670719"/>
                <a:ext cx="7391400" cy="28123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cs typeface="Times New Roman" panose="02020603050405020304" pitchFamily="18" charset="0"/>
                  </a:rPr>
                  <a:t>𝜌 = 1%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5160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65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8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85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28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01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420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01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i="1" baseline="-250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357343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baseline="-25000" dirty="0">
                    <a:latin typeface="+mj-lt"/>
                  </a:rPr>
                  <a:t> . </a:t>
                </a:r>
                <a:r>
                  <a:rPr lang="en-US" dirty="0">
                    <a:latin typeface="+mj-lt"/>
                  </a:rPr>
                  <a:t>Use cross section (600 × 600) mm.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baseline="-2500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i="1" baseline="-25000">
                          <a:latin typeface="Cambria Math" panose="02040503050406030204" pitchFamily="18" charset="0"/>
                        </a:rPr>
                        <m:t>≤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 baseline="-2500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 baseline="-2500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48</m:t>
                              </m:r>
                              <m:sSub>
                                <m:sSubPr>
                                  <m:ctrlPr>
                                    <a:rPr lang="en-US" i="1" baseline="-2500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baseline="-2500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i="1" baseline="-2500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 baseline="-2500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480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𝑚𝑚</m:t>
                              </m:r>
                            </m:e>
                            <m:e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16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i="1" baseline="-2500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baseline="-2500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 baseline="-2500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512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𝑚𝑚</m:t>
                              </m:r>
                            </m:e>
                            <m:e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𝑙𝑒𝑎𝑠𝑡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𝑙𝑎𝑡𝑒𝑟𝑎𝑙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𝑑𝑖𝑚𝑒𝑛𝑠𝑖𝑜𝑛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𝑜𝑓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𝑐𝑜𝑙𝑢𝑚𝑛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800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𝑚𝑚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>
                  <a:cs typeface="Times New Roman" panose="02020603050405020304" pitchFamily="18" charset="0"/>
                </a:endParaRPr>
              </a:p>
              <a:p>
                <a:endParaRPr lang="en-US" dirty="0"/>
              </a:p>
              <a:p>
                <a:r>
                  <a:rPr lang="en-US" dirty="0"/>
                  <a:t>Use S = 200 mm for practical conditions.</a:t>
                </a:r>
              </a:p>
              <a:p>
                <a:r>
                  <a:rPr lang="en-US" dirty="0"/>
                  <a:t>Use 2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dirty="0"/>
                  <a:t> 10 / 200 mm</a:t>
                </a:r>
              </a:p>
            </p:txBody>
          </p:sp>
        </mc:Choice>
        <mc:Fallback xmlns="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87E7B522-4D4D-4FFE-BD9A-00266D6147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475" y="670719"/>
                <a:ext cx="7391400" cy="2812373"/>
              </a:xfrm>
              <a:prstGeom prst="rect">
                <a:avLst/>
              </a:prstGeom>
              <a:blipFill>
                <a:blip r:embed="rId2"/>
                <a:stretch>
                  <a:fillRect l="-743" t="-1518" b="-26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 45">
            <a:extLst>
              <a:ext uri="{FF2B5EF4-FFF2-40B4-BE49-F238E27FC236}">
                <a16:creationId xmlns:a16="http://schemas.microsoft.com/office/drawing/2014/main" id="{2E7859D2-6119-4488-81E4-E65BD4485B85}"/>
              </a:ext>
            </a:extLst>
          </p:cNvPr>
          <p:cNvSpPr/>
          <p:nvPr/>
        </p:nvSpPr>
        <p:spPr>
          <a:xfrm>
            <a:off x="422275" y="213519"/>
            <a:ext cx="1462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+mj-lt"/>
                <a:cs typeface="Times New Roman" panose="02020603050405020304" pitchFamily="18" charset="0"/>
              </a:rPr>
              <a:t>Column 1 </a:t>
            </a:r>
          </a:p>
        </p:txBody>
      </p:sp>
    </p:spTree>
    <p:extLst>
      <p:ext uri="{BB962C8B-B14F-4D97-AF65-F5344CB8AC3E}">
        <p14:creationId xmlns:p14="http://schemas.microsoft.com/office/powerpoint/2010/main" val="12261088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DCC2FF-3210-47CF-A027-527B0E8B2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6D6F26-1536-4FB5-98D7-D136DFEA0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75" y="137319"/>
            <a:ext cx="4265554" cy="58673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93B2BD-3BA6-4D23-82E1-B2D42B82E8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357" y="137319"/>
            <a:ext cx="5016150" cy="586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93028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FAEE59A-9FD4-4034-B84A-DD737F1C0C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975" y="442119"/>
            <a:ext cx="7391400" cy="553372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22613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Design of footings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17EB871-5BAC-4734-BD69-B0D699C9F4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772" y="1260090"/>
            <a:ext cx="8046533" cy="466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27046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7DBC0C-4C91-4066-A100-E08FFEE5E914}"/>
              </a:ext>
            </a:extLst>
          </p:cNvPr>
          <p:cNvSpPr txBox="1"/>
          <p:nvPr/>
        </p:nvSpPr>
        <p:spPr>
          <a:xfrm>
            <a:off x="650875" y="594519"/>
            <a:ext cx="3258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Calculation of footing for C8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8DCC2D9-6777-4168-8299-2AC35E092F79}"/>
                  </a:ext>
                </a:extLst>
              </p:cNvPr>
              <p:cNvSpPr/>
              <p:nvPr/>
            </p:nvSpPr>
            <p:spPr>
              <a:xfrm>
                <a:off x="727075" y="1116251"/>
                <a:ext cx="5715000" cy="28167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𝑠𝑒𝑟𝑣𝑖𝑐𝑒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9880 KN,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𝑎𝑙𝑙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300 MPa,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𝑢𝑙𝑡𝑖𝑚𝑎𝑡𝑒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 12785 KN</a:t>
                </a:r>
                <a:endParaRPr lang="en-US" dirty="0">
                  <a:latin typeface="Calibri Light" panose="020F03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lvl="0" indent="-342900">
                  <a:lnSpc>
                    <a:spcPct val="107000"/>
                  </a:lnSpc>
                  <a:spcAft>
                    <a:spcPts val="800"/>
                  </a:spcAft>
                  <a:buSzPts val="1400"/>
                  <a:buFont typeface="Wingdings" panose="05000000000000000000" pitchFamily="2" charset="2"/>
                  <a:buChar char=""/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Dimension of Footing</a:t>
                </a:r>
                <a:endParaRPr lang="en-US" dirty="0">
                  <a:latin typeface="Calibri Light" panose="020F03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Area of Footing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𝑠𝑒𝑟𝑣𝑖𝑐𝑒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𝑎𝑙𝑙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9880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300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33 m</a:t>
                </a:r>
                <a:r>
                  <a:rPr lang="en-US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</a:t>
                </a:r>
                <a:endParaRPr lang="en-US" dirty="0">
                  <a:latin typeface="Calibri Light" panose="020F03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Dimension = 5.8m*5.8m </a:t>
                </a:r>
                <a:endParaRPr lang="en-US" dirty="0">
                  <a:latin typeface="Calibri Light" panose="020F03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300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±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𝑀𝑐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9880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±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27664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5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8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12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dirty="0">
                  <a:latin typeface="Calibri Light" panose="020F03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The new dimension = 8*</a:t>
                </a:r>
                <a:r>
                  <a:rPr lang="ar-JO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m</a:t>
                </a:r>
                <a:endParaRPr lang="en-US" dirty="0">
                  <a:latin typeface="Calibri Light" panose="020F03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8DCC2D9-6777-4168-8299-2AC35E092F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075" y="1116251"/>
                <a:ext cx="5715000" cy="2816733"/>
              </a:xfrm>
              <a:prstGeom prst="rect">
                <a:avLst/>
              </a:prstGeom>
              <a:blipFill>
                <a:blip r:embed="rId2"/>
                <a:stretch>
                  <a:fillRect l="-853" t="-1082" b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798912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518319"/>
            <a:ext cx="9949815" cy="5216278"/>
          </a:xfrm>
        </p:spPr>
        <p:txBody>
          <a:bodyPr/>
          <a:lstStyle/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48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BA9A1D9-C1BB-48AB-BB70-9489295B1EAE}"/>
                  </a:ext>
                </a:extLst>
              </p:cNvPr>
              <p:cNvSpPr/>
              <p:nvPr/>
            </p:nvSpPr>
            <p:spPr>
              <a:xfrm>
                <a:off x="561957" y="417633"/>
                <a:ext cx="6565918" cy="47530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>
                  <a:lnSpc>
                    <a:spcPct val="107000"/>
                  </a:lnSpc>
                  <a:spcAft>
                    <a:spcPts val="800"/>
                  </a:spcAft>
                  <a:buSzPts val="1400"/>
                  <a:buFont typeface="Wingdings" panose="05000000000000000000" pitchFamily="2" charset="2"/>
                  <a:buChar char=""/>
                </a:pPr>
                <a:r>
                  <a:rPr lang="en-US" sz="2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Thickness </a:t>
                </a:r>
                <a:endParaRPr lang="en-US" dirty="0">
                  <a:latin typeface="Calibri Light" panose="020F03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lvl="0" indent="-342900">
                  <a:lnSpc>
                    <a:spcPct val="107000"/>
                  </a:lnSpc>
                  <a:spcAft>
                    <a:spcPts val="800"/>
                  </a:spcAft>
                  <a:buFont typeface="Wingdings" panose="05000000000000000000" pitchFamily="2" charset="2"/>
                  <a:buChar char=""/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Check Shear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b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</a:b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ᴓ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*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𝑐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*d = 0.75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*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28</m:t>
                        </m:r>
                      </m:e>
                    </m:rad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* 1000 * d = 661.43 d</a:t>
                </a:r>
                <a:endParaRPr lang="en-US" dirty="0">
                  <a:latin typeface="Calibri Light" panose="020F03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(L-d) =</a:t>
                </a:r>
                <a:r>
                  <a:rPr lang="ar-JO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320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* (6.9-d) </a:t>
                </a:r>
                <a:endParaRPr lang="en-US" dirty="0">
                  <a:latin typeface="Calibri Light" panose="020F03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Then d=2.</a:t>
                </a:r>
                <a:r>
                  <a:rPr lang="ar-JO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m, h=2.</a:t>
                </a:r>
                <a:r>
                  <a:rPr lang="ar-JO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m</a:t>
                </a:r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lvl="0" indent="-342900">
                  <a:lnSpc>
                    <a:spcPct val="107000"/>
                  </a:lnSpc>
                  <a:spcAft>
                    <a:spcPts val="800"/>
                  </a:spcAft>
                  <a:buFont typeface="Wingdings" panose="05000000000000000000" pitchFamily="2" charset="2"/>
                  <a:buChar char=""/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Check punching shear </a:t>
                </a:r>
                <a:endParaRPr lang="en-US" dirty="0">
                  <a:latin typeface="Calibri Light" panose="020F03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*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12785 – (</a:t>
                </a:r>
                <a:r>
                  <a:rPr lang="ar-JO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320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*</a:t>
                </a:r>
                <a:r>
                  <a:rPr lang="ar-JO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7.65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) = </a:t>
                </a:r>
                <a:r>
                  <a:rPr lang="ar-JO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10337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KN/m</a:t>
                </a:r>
                <a:b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</a:br>
                <a:endParaRPr lang="en-US" dirty="0">
                  <a:latin typeface="Calibri Light" panose="020F03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 ᴓ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*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𝑐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*d</a:t>
                </a:r>
                <a:endParaRPr lang="en-US" dirty="0">
                  <a:latin typeface="Calibri Light" panose="020F03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ar-JO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34382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KN/m </a:t>
                </a:r>
                <a:b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&lt;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, so it’s acceptable</a:t>
                </a:r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BA9A1D9-C1BB-48AB-BB70-9489295B1E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957" y="417633"/>
                <a:ext cx="6565918" cy="4753032"/>
              </a:xfrm>
              <a:prstGeom prst="rect">
                <a:avLst/>
              </a:prstGeom>
              <a:blipFill>
                <a:blip r:embed="rId2"/>
                <a:stretch>
                  <a:fillRect l="-836" t="-770" b="-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01802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49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CDD4FF6-EAED-485B-855A-3107B246D564}"/>
                  </a:ext>
                </a:extLst>
              </p:cNvPr>
              <p:cNvSpPr/>
              <p:nvPr/>
            </p:nvSpPr>
            <p:spPr>
              <a:xfrm>
                <a:off x="574675" y="687205"/>
                <a:ext cx="5527675" cy="484382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R="1097280">
                  <a:lnSpc>
                    <a:spcPct val="107000"/>
                  </a:lnSpc>
                </a:pPr>
                <a:r>
                  <a:rPr lang="en-US" sz="2000" b="1" dirty="0">
                    <a:latin typeface="+mj-lt"/>
                    <a:ea typeface="Times New Roman" panose="02020603050405020304" pitchFamily="18" charset="0"/>
                    <a:cs typeface="Arial" panose="020B0604020202020204" pitchFamily="34" charset="0"/>
                  </a:rPr>
                  <a:t>Long Direction</a:t>
                </a:r>
                <a:endParaRPr lang="en-US" dirty="0"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R="1097280">
                  <a:lnSpc>
                    <a:spcPct val="107000"/>
                  </a:lnSpc>
                </a:pPr>
                <a:r>
                  <a:rPr lang="en-US" dirty="0">
                    <a:latin typeface="+mj-lt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dirty="0"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R="1097280">
                  <a:lnSpc>
                    <a:spcPct val="107000"/>
                  </a:lnSpc>
                </a:pPr>
                <a:r>
                  <a:rPr lang="en-US" dirty="0">
                    <a:latin typeface="+mj-lt"/>
                    <a:ea typeface="Times New Roman" panose="02020603050405020304" pitchFamily="18" charset="0"/>
                    <a:cs typeface="Arial" panose="020B0604020202020204" pitchFamily="34" charset="0"/>
                  </a:rPr>
                  <a:t>Moment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𝑢𝑙𝑡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latin typeface="+mj-lt"/>
                    <a:ea typeface="Times New Roman" panose="02020603050405020304" pitchFamily="18" charset="0"/>
                    <a:cs typeface="Arial" panose="020B0604020202020204" pitchFamily="34" charset="0"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320∗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6.9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latin typeface="+mj-lt"/>
                    <a:ea typeface="Times New Roman" panose="02020603050405020304" pitchFamily="18" charset="0"/>
                    <a:cs typeface="Arial" panose="020B0604020202020204" pitchFamily="34" charset="0"/>
                  </a:rPr>
                  <a:t> = </a:t>
                </a:r>
                <a:r>
                  <a:rPr lang="ar-JO" dirty="0">
                    <a:latin typeface="+mj-lt"/>
                    <a:ea typeface="Times New Roman" panose="02020603050405020304" pitchFamily="18" charset="0"/>
                    <a:cs typeface="Arial" panose="020B0604020202020204" pitchFamily="34" charset="0"/>
                  </a:rPr>
                  <a:t>7617.6</a:t>
                </a:r>
                <a:r>
                  <a:rPr lang="en-US" dirty="0">
                    <a:latin typeface="+mj-lt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dirty="0" err="1">
                    <a:latin typeface="+mj-lt"/>
                    <a:ea typeface="Times New Roman" panose="02020603050405020304" pitchFamily="18" charset="0"/>
                    <a:cs typeface="Arial" panose="020B0604020202020204" pitchFamily="34" charset="0"/>
                  </a:rPr>
                  <a:t>KN.m</a:t>
                </a:r>
                <a:endParaRPr lang="en-US" dirty="0"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ρ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0.85∗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× {1-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1−(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2.61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×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𝑢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×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×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𝑐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)}</a:t>
                </a:r>
                <a:endParaRPr lang="en-US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ρ = 0.003</a:t>
                </a:r>
                <a:r>
                  <a:rPr lang="ar-EG" dirty="0"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9</a:t>
                </a:r>
                <a:r>
                  <a:rPr lang="en-US" dirty="0"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4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Area of steel = 0.003</a:t>
                </a:r>
                <a:r>
                  <a:rPr lang="ar-EG" dirty="0">
                    <a:solidFill>
                      <a:srgbClr val="000000"/>
                    </a:solidFill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9</a:t>
                </a:r>
                <a:r>
                  <a:rPr lang="en-US" dirty="0">
                    <a:solidFill>
                      <a:srgbClr val="000000"/>
                    </a:solidFill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4 * 1000*2</a:t>
                </a:r>
                <a:r>
                  <a:rPr lang="ar-EG" dirty="0">
                    <a:solidFill>
                      <a:srgbClr val="000000"/>
                    </a:solidFill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dirty="0">
                    <a:solidFill>
                      <a:srgbClr val="000000"/>
                    </a:solidFill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00 =9062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Check Area of steel</a:t>
                </a:r>
                <a:endParaRPr lang="en-US" dirty="0"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Minimum Area of steel = ρ * b * h = 0.0018 *1000* 2400</a:t>
                </a:r>
                <a:endParaRPr lang="en-US" dirty="0"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  = 4320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Arial" panose="020B0604020202020204" pitchFamily="34" charset="0"/>
                  </a:rPr>
                  <a:t> 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Arial" panose="020B0604020202020204" pitchFamily="34" charset="0"/>
                  </a:rPr>
                  <a:t>  , so 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dirty="0"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Use8 ᴓ</a:t>
                </a:r>
                <a:r>
                  <a:rPr lang="ar-EG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8 mm/m</a:t>
                </a:r>
                <a:endParaRPr lang="en-US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Use1ᴓ</a:t>
                </a:r>
                <a:r>
                  <a:rPr lang="ar-EG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8 mm/123mm </a:t>
                </a:r>
                <a:endParaRPr lang="en-US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CDD4FF6-EAED-485B-855A-3107B246D5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675" y="687205"/>
                <a:ext cx="5527675" cy="4843827"/>
              </a:xfrm>
              <a:prstGeom prst="rect">
                <a:avLst/>
              </a:prstGeom>
              <a:blipFill>
                <a:blip r:embed="rId2"/>
                <a:stretch>
                  <a:fillRect l="-1103" t="-630" b="-11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5533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166523"/>
            <a:ext cx="9504464" cy="78997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 Floors and areas of the Center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1681905" y="1121043"/>
              <a:ext cx="7602013" cy="493955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80062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013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72007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effectLst/>
                            </a:rPr>
                            <a:t>Floors</a:t>
                          </a:r>
                          <a:endParaRPr lang="en-US" sz="100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Areas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3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300">
                              <a:effectLst/>
                            </a:rPr>
                            <a:t> )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Second basement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942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First basement 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910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First basement's roof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450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Ground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683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Roof's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668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First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710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Second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732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Third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752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Fourth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762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Fifth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750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Sixth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665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Mezzanine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655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Seventh floor 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495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Eighth floor 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492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14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Ninth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865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15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Stairwell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55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16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Total areas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effectLst/>
                            </a:rPr>
                            <a:t>10026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3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00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1681905" y="1121043"/>
              <a:ext cx="7602013" cy="493955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80062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013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72007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effectLst/>
                            </a:rPr>
                            <a:t>Floors</a:t>
                          </a:r>
                          <a:endParaRPr lang="en-US" sz="100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9983" marR="59983" marT="0" marB="0">
                        <a:blipFill>
                          <a:blip r:embed="rId2"/>
                          <a:stretch>
                            <a:fillRect l="-100160" t="-8197" r="-801" b="-12426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Second basement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942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First basement 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910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First basement's roof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450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Ground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683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Roof's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668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First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710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Second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732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Third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752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Fourth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762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Fifth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750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Sixth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665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Mezzanine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655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Seventh floor 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495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Eighth floor 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492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14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Ninth floor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865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15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Stairwell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55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extLst>
                      <a:ext uri="{0D108BD9-81ED-4DB2-BD59-A6C34878D82A}">
                        <a16:rowId xmlns:a16="http://schemas.microsoft.com/office/drawing/2014/main" val="10016"/>
                      </a:ext>
                    </a:extLst>
                  </a:tr>
                  <a:tr h="26867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</a:rPr>
                            <a:t>Total areas</a:t>
                          </a:r>
                          <a:endParaRPr lang="en-US" sz="10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59983" marR="59983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9983" marR="59983" marT="0" marB="0">
                        <a:blipFill>
                          <a:blip r:embed="rId2"/>
                          <a:stretch>
                            <a:fillRect l="-100160" t="-1756818" r="-801" b="-159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92310334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137319"/>
            <a:ext cx="9949815" cy="559727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50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A0E4F0F-EE14-410A-9BFD-38DDE706C6C8}"/>
                  </a:ext>
                </a:extLst>
              </p:cNvPr>
              <p:cNvSpPr/>
              <p:nvPr/>
            </p:nvSpPr>
            <p:spPr>
              <a:xfrm>
                <a:off x="552766" y="483641"/>
                <a:ext cx="5527675" cy="490320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R="1097280">
                  <a:lnSpc>
                    <a:spcPct val="107000"/>
                  </a:lnSpc>
                </a:pPr>
                <a:r>
                  <a:rPr lang="en-US" sz="2000" b="1" dirty="0">
                    <a:latin typeface="+mj-lt"/>
                    <a:ea typeface="Times New Roman" panose="02020603050405020304" pitchFamily="18" charset="0"/>
                    <a:cs typeface="Arial" panose="020B0604020202020204" pitchFamily="34" charset="0"/>
                  </a:rPr>
                  <a:t>Short Direction</a:t>
                </a:r>
                <a:endParaRPr lang="en-US" dirty="0"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Moment =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𝑢𝑙𝑡</m:t>
                            </m:r>
                          </m:sub>
                        </m:s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 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320∗ 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3.9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2433.6 </a:t>
                </a:r>
                <a:r>
                  <a:rPr lang="en-US" dirty="0" err="1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ρ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0.85∗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× {1-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1−(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2.61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×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𝑢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×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×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𝑐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)}</a:t>
                </a:r>
                <a:endParaRPr lang="en-US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ρ = 0.001228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Area of steel = 0.001228 * 1000*2</a:t>
                </a:r>
                <a:r>
                  <a:rPr lang="ar-EG" dirty="0">
                    <a:solidFill>
                      <a:srgbClr val="000000"/>
                    </a:solidFill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dirty="0">
                    <a:solidFill>
                      <a:srgbClr val="000000"/>
                    </a:solidFill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00 =2824.5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Check Area of steel</a:t>
                </a:r>
                <a:endParaRPr lang="en-US" dirty="0"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Minimum Area of steel = ρ * b * h = 0.0018 *1000* 2400</a:t>
                </a:r>
                <a:endParaRPr lang="en-US" dirty="0"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  = 4320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&lt;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, so use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.</a:t>
                </a:r>
                <a:endParaRPr lang="en-US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Use </a:t>
                </a:r>
                <a:r>
                  <a:rPr lang="en-US" dirty="0">
                    <a:solidFill>
                      <a:srgbClr val="000000"/>
                    </a:solidFill>
                    <a:latin typeface="+mj-lt"/>
                    <a:ea typeface="Calibri" panose="020F0502020204030204" pitchFamily="34" charset="0"/>
                    <a:cs typeface="Times New Roman" panose="02020603050405020304" pitchFamily="18" charset="0"/>
                  </a:rPr>
                  <a:t>4320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Use </a:t>
                </a:r>
                <a:r>
                  <a:rPr lang="ar-EG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5 </a:t>
                </a:r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ᴓ</a:t>
                </a:r>
                <a:r>
                  <a:rPr lang="ar-EG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mm/m</a:t>
                </a:r>
                <a:r>
                  <a:rPr lang="ar-EG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endParaRPr lang="en-US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Use 1 ᴓ</a:t>
                </a:r>
                <a:r>
                  <a:rPr lang="ar-EG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r>
                  <a:rPr lang="en-US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mm/196mm </a:t>
                </a:r>
                <a:r>
                  <a:rPr lang="ar-EG" dirty="0">
                    <a:solidFill>
                      <a:srgbClr val="000000"/>
                    </a:solidFill>
                    <a:latin typeface="+mj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endParaRPr lang="en-US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A0E4F0F-EE14-410A-9BFD-38DDE706C6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766" y="483641"/>
                <a:ext cx="5527675" cy="4903202"/>
              </a:xfrm>
              <a:prstGeom prst="rect">
                <a:avLst/>
              </a:prstGeom>
              <a:blipFill>
                <a:blip r:embed="rId2"/>
                <a:stretch>
                  <a:fillRect l="-1214" t="-497" b="-9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942308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365919"/>
            <a:ext cx="9949815" cy="5368678"/>
          </a:xfrm>
        </p:spPr>
        <p:txBody>
          <a:bodyPr>
            <a:normAutofit/>
          </a:bodyPr>
          <a:lstStyle/>
          <a:p>
            <a:pPr lvl="0"/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9799E7-B5A5-4CB0-A0FE-787458AE9B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475" y="213519"/>
            <a:ext cx="6248400" cy="5679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38816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118805-1A5B-4141-8C9D-D0BF94B806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675" y="647616"/>
            <a:ext cx="5971954" cy="40119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38D6C7-C5D8-4A9A-ABF5-FFC2020820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37" y="647616"/>
            <a:ext cx="4379338" cy="4011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94592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213519"/>
            <a:ext cx="9949815" cy="529247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53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95BB6AD8-1E65-4C6F-AE39-B17158FC9454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260475" y="365919"/>
              <a:ext cx="8077200" cy="532584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74558">
                      <a:extLst>
                        <a:ext uri="{9D8B030D-6E8A-4147-A177-3AD203B41FA5}">
                          <a16:colId xmlns:a16="http://schemas.microsoft.com/office/drawing/2014/main" val="4206290709"/>
                        </a:ext>
                      </a:extLst>
                    </a:gridCol>
                    <a:gridCol w="1699661">
                      <a:extLst>
                        <a:ext uri="{9D8B030D-6E8A-4147-A177-3AD203B41FA5}">
                          <a16:colId xmlns:a16="http://schemas.microsoft.com/office/drawing/2014/main" val="1547692848"/>
                        </a:ext>
                      </a:extLst>
                    </a:gridCol>
                    <a:gridCol w="1289785">
                      <a:extLst>
                        <a:ext uri="{9D8B030D-6E8A-4147-A177-3AD203B41FA5}">
                          <a16:colId xmlns:a16="http://schemas.microsoft.com/office/drawing/2014/main" val="3646063358"/>
                        </a:ext>
                      </a:extLst>
                    </a:gridCol>
                    <a:gridCol w="1590575">
                      <a:extLst>
                        <a:ext uri="{9D8B030D-6E8A-4147-A177-3AD203B41FA5}">
                          <a16:colId xmlns:a16="http://schemas.microsoft.com/office/drawing/2014/main" val="1179127925"/>
                        </a:ext>
                      </a:extLst>
                    </a:gridCol>
                    <a:gridCol w="2522621">
                      <a:extLst>
                        <a:ext uri="{9D8B030D-6E8A-4147-A177-3AD203B41FA5}">
                          <a16:colId xmlns:a16="http://schemas.microsoft.com/office/drawing/2014/main" val="650010417"/>
                        </a:ext>
                      </a:extLst>
                    </a:gridCol>
                  </a:tblGrid>
                  <a:tr h="44280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Group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Type of foundation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Dimension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Thickness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Reinforcing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858717932"/>
                      </a:ext>
                    </a:extLst>
                  </a:tr>
                  <a:tr h="1024721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1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Single footing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2.5 * 4.5 m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0.9m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8ᴓ20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>
                              <a:effectLst/>
                              <a:latin typeface="+mj-lt"/>
                            </a:rPr>
                            <a:t>/m in long direction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6ᴓ20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>
                              <a:effectLst/>
                              <a:latin typeface="+mj-lt"/>
                            </a:rPr>
                            <a:t>/m in short direction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35293033"/>
                      </a:ext>
                    </a:extLst>
                  </a:tr>
                  <a:tr h="219231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2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Single footing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5 * 5 m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1.1m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8ᴓ20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>
                              <a:effectLst/>
                              <a:latin typeface="+mj-lt"/>
                            </a:rPr>
                            <a:t>/m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58295403"/>
                      </a:ext>
                    </a:extLst>
                  </a:tr>
                  <a:tr h="219231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3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Single footing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6.6 * 6.6 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1.3m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7ᴓ25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>
                              <a:effectLst/>
                              <a:latin typeface="+mj-lt"/>
                            </a:rPr>
                            <a:t>/m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68360101"/>
                      </a:ext>
                    </a:extLst>
                  </a:tr>
                  <a:tr h="1024721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4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Single footing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6.2 * 4 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1.1m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5ᴓ32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>
                              <a:effectLst/>
                              <a:latin typeface="+mj-lt"/>
                            </a:rPr>
                            <a:t>/m in long direction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4ᴓ25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>
                              <a:effectLst/>
                              <a:latin typeface="+mj-lt"/>
                            </a:rPr>
                            <a:t>/m in short direction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967108021"/>
                      </a:ext>
                    </a:extLst>
                  </a:tr>
                  <a:tr h="1024721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5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Single footing </a:t>
                          </a:r>
                          <a:r>
                            <a:rPr lang="ar-JO" sz="1400">
                              <a:effectLst/>
                              <a:latin typeface="+mj-lt"/>
                            </a:rPr>
                            <a:t>رجل بطة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5.2 * 4 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1.3m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6ᴓ32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>
                              <a:effectLst/>
                              <a:latin typeface="+mj-lt"/>
                            </a:rPr>
                            <a:t>/m in long direction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5ᴓ25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>
                              <a:effectLst/>
                              <a:latin typeface="+mj-lt"/>
                            </a:rPr>
                            <a:t>/m in short direction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329440237"/>
                      </a:ext>
                    </a:extLst>
                  </a:tr>
                  <a:tr h="540369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6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Single footing </a:t>
                          </a:r>
                          <a:r>
                            <a:rPr lang="ar-JO" sz="1400">
                              <a:effectLst/>
                              <a:latin typeface="+mj-lt"/>
                            </a:rPr>
                            <a:t>رجل بطة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8 * 5 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2.4m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8ᴓ38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>
                              <a:effectLst/>
                              <a:latin typeface="+mj-lt"/>
                            </a:rPr>
                            <a:t>/m in long direction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5ᴓ32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>
                              <a:effectLst/>
                              <a:latin typeface="+mj-lt"/>
                            </a:rPr>
                            <a:t>/m in short direction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0917305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 dirty="0">
                              <a:effectLst/>
                              <a:latin typeface="+mj-lt"/>
                            </a:rPr>
                            <a:t>7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Core footing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B=2.6m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0.9m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1ᴓ25 /150mm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8639333"/>
                      </a:ext>
                    </a:extLst>
                  </a:tr>
                  <a:tr h="44280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 dirty="0">
                              <a:effectLst/>
                              <a:latin typeface="+mj-lt"/>
                            </a:rPr>
                            <a:t>8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Exterior shear wall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B=3m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0.6m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 dirty="0">
                              <a:effectLst/>
                              <a:latin typeface="+mj-lt"/>
                            </a:rPr>
                            <a:t>1ᴓ20/150mm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6709807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95BB6AD8-1E65-4C6F-AE39-B17158FC9454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260475" y="365919"/>
              <a:ext cx="8077200" cy="533715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74558">
                      <a:extLst>
                        <a:ext uri="{9D8B030D-6E8A-4147-A177-3AD203B41FA5}">
                          <a16:colId xmlns:a16="http://schemas.microsoft.com/office/drawing/2014/main" val="4206290709"/>
                        </a:ext>
                      </a:extLst>
                    </a:gridCol>
                    <a:gridCol w="1699661">
                      <a:extLst>
                        <a:ext uri="{9D8B030D-6E8A-4147-A177-3AD203B41FA5}">
                          <a16:colId xmlns:a16="http://schemas.microsoft.com/office/drawing/2014/main" val="1547692848"/>
                        </a:ext>
                      </a:extLst>
                    </a:gridCol>
                    <a:gridCol w="1289785">
                      <a:extLst>
                        <a:ext uri="{9D8B030D-6E8A-4147-A177-3AD203B41FA5}">
                          <a16:colId xmlns:a16="http://schemas.microsoft.com/office/drawing/2014/main" val="3646063358"/>
                        </a:ext>
                      </a:extLst>
                    </a:gridCol>
                    <a:gridCol w="1590575">
                      <a:extLst>
                        <a:ext uri="{9D8B030D-6E8A-4147-A177-3AD203B41FA5}">
                          <a16:colId xmlns:a16="http://schemas.microsoft.com/office/drawing/2014/main" val="1179127925"/>
                        </a:ext>
                      </a:extLst>
                    </a:gridCol>
                    <a:gridCol w="2522621">
                      <a:extLst>
                        <a:ext uri="{9D8B030D-6E8A-4147-A177-3AD203B41FA5}">
                          <a16:colId xmlns:a16="http://schemas.microsoft.com/office/drawing/2014/main" val="650010417"/>
                        </a:ext>
                      </a:extLst>
                    </a:gridCol>
                  </a:tblGrid>
                  <a:tr h="44280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Group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Type of foundation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Dimension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Thickness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Reinforcing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858717932"/>
                      </a:ext>
                    </a:extLst>
                  </a:tr>
                  <a:tr h="1024721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1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Single footing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2.5 * 4.5 m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0.9m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20531" t="-48214" r="-966" b="-3791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35293033"/>
                      </a:ext>
                    </a:extLst>
                  </a:tr>
                  <a:tr h="22047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2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Single footing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5 * 5 m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1.1m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20531" t="-691667" r="-966" b="-1669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58295403"/>
                      </a:ext>
                    </a:extLst>
                  </a:tr>
                  <a:tr h="22047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3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Single footing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6.6 * 6.6 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1.3m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20531" t="-791667" r="-966" b="-1569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68360101"/>
                      </a:ext>
                    </a:extLst>
                  </a:tr>
                  <a:tr h="1024721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4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Single footing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6.2 * 4 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1.1m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20531" t="-191071" r="-966" b="-2363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67108021"/>
                      </a:ext>
                    </a:extLst>
                  </a:tr>
                  <a:tr h="1024721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5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Single footing </a:t>
                          </a:r>
                          <a:r>
                            <a:rPr lang="ar-JO" sz="1400">
                              <a:effectLst/>
                              <a:latin typeface="+mj-lt"/>
                            </a:rPr>
                            <a:t>رجل بطة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5.2 * 4 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1.3m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20531" t="-289349" r="-966" b="-1349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29440237"/>
                      </a:ext>
                    </a:extLst>
                  </a:tr>
                  <a:tr h="555435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6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Single footing </a:t>
                          </a:r>
                          <a:r>
                            <a:rPr lang="ar-JO" sz="1400">
                              <a:effectLst/>
                              <a:latin typeface="+mj-lt"/>
                            </a:rPr>
                            <a:t>رجل بطة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8 * 5 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2.4m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20531" t="-723077" r="-966" b="-1505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917305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 dirty="0">
                              <a:effectLst/>
                              <a:latin typeface="+mj-lt"/>
                            </a:rPr>
                            <a:t>7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Core footing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B=2.6m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0.9m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1ᴓ25 /150mm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8639333"/>
                      </a:ext>
                    </a:extLst>
                  </a:tr>
                  <a:tr h="44280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 dirty="0">
                              <a:effectLst/>
                              <a:latin typeface="+mj-lt"/>
                            </a:rPr>
                            <a:t>8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Exterior shear wall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B=3m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>
                              <a:effectLst/>
                              <a:latin typeface="+mj-lt"/>
                            </a:rPr>
                            <a:t>0.6m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400" dirty="0">
                              <a:effectLst/>
                              <a:latin typeface="+mj-lt"/>
                            </a:rPr>
                            <a:t>1ᴓ20/150mm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+mj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6709807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5804660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25000">
              <a:schemeClr val="bg2">
                <a:tint val="83000"/>
                <a:satMod val="320000"/>
              </a:schemeClr>
            </a:gs>
            <a:gs pos="100000">
              <a:schemeClr val="bg1"/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655B4A-71B6-4F27-A096-5D5A287971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675" y="1442244"/>
            <a:ext cx="76200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03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275" y="594519"/>
            <a:ext cx="9949815" cy="807773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Codes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rtl="1">
              <a:buNone/>
            </a:pPr>
            <a:r>
              <a:rPr lang="en-US" dirty="0"/>
              <a:t>1. </a:t>
            </a:r>
            <a:r>
              <a:rPr lang="en-US" dirty="0">
                <a:latin typeface="+mj-lt"/>
              </a:rPr>
              <a:t>American concrete institute (ACI 318-14).</a:t>
            </a:r>
          </a:p>
          <a:p>
            <a:pPr marL="0" indent="0" rtl="1">
              <a:buNone/>
            </a:pPr>
            <a:endParaRPr lang="en-US" dirty="0">
              <a:latin typeface="+mj-lt"/>
            </a:endParaRPr>
          </a:p>
          <a:p>
            <a:pPr marL="0" indent="0" rtl="1">
              <a:buNone/>
            </a:pPr>
            <a:r>
              <a:rPr lang="en-US" dirty="0">
                <a:latin typeface="+mj-lt"/>
              </a:rPr>
              <a:t>2. International Building Code (IBC 2015).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443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7" y="452284"/>
            <a:ext cx="9949815" cy="851665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Reinforced Concrete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446010"/>
              </p:ext>
            </p:extLst>
          </p:nvPr>
        </p:nvGraphicFramePr>
        <p:xfrm>
          <a:off x="2553950" y="2725429"/>
          <a:ext cx="5488325" cy="24410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36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821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Structural type</a:t>
                      </a:r>
                      <a:endParaRPr lang="en-US" sz="2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Fc' ( MPa )</a:t>
                      </a:r>
                      <a:endParaRPr lang="en-US" sz="240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82" marR="6218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821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Slab</a:t>
                      </a:r>
                      <a:endParaRPr lang="en-US" sz="2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24</a:t>
                      </a:r>
                      <a:endParaRPr lang="en-US" sz="240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82" marR="62182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821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Column</a:t>
                      </a:r>
                      <a:endParaRPr lang="en-US" sz="2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US" sz="2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82" marR="62182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821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Beam</a:t>
                      </a:r>
                      <a:endParaRPr lang="en-US" sz="2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</a:rPr>
                        <a:t>24</a:t>
                      </a:r>
                      <a:endParaRPr lang="en-US" sz="2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82" marR="62182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821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footing</a:t>
                      </a:r>
                      <a:endParaRPr lang="en-US" sz="2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</a:rPr>
                        <a:t>24</a:t>
                      </a:r>
                      <a:endParaRPr lang="en-US" sz="2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82" marR="62182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941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75" y="213519"/>
            <a:ext cx="9949815" cy="1036373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Reinforcement Steel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>
                <a:latin typeface="+mj-lt"/>
              </a:rPr>
              <a:t>Yielding strength (</a:t>
            </a:r>
            <a:r>
              <a:rPr lang="en-US" dirty="0" err="1">
                <a:latin typeface="+mj-lt"/>
              </a:rPr>
              <a:t>Fy</a:t>
            </a:r>
            <a:r>
              <a:rPr lang="en-US" dirty="0">
                <a:latin typeface="+mj-lt"/>
              </a:rPr>
              <a:t>) = 420MPa.</a:t>
            </a:r>
          </a:p>
          <a:p>
            <a:pPr lvl="0"/>
            <a:r>
              <a:rPr lang="en-US" dirty="0">
                <a:latin typeface="+mj-lt"/>
              </a:rPr>
              <a:t>Modulus of elasticity (</a:t>
            </a:r>
            <a:r>
              <a:rPr lang="en-US" dirty="0" err="1">
                <a:latin typeface="+mj-lt"/>
              </a:rPr>
              <a:t>Es</a:t>
            </a:r>
            <a:r>
              <a:rPr lang="en-US" dirty="0">
                <a:latin typeface="+mj-lt"/>
              </a:rPr>
              <a:t>) = 200GPa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888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75" y="213519"/>
            <a:ext cx="9949815" cy="775465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Non-structural material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4028462"/>
              </p:ext>
            </p:extLst>
          </p:nvPr>
        </p:nvGraphicFramePr>
        <p:xfrm>
          <a:off x="2838362" y="1966119"/>
          <a:ext cx="5051513" cy="25092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32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89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8202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Material</a:t>
                      </a:r>
                      <a:endParaRPr lang="en-US" sz="20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2182" marR="6218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+mj-lt"/>
                        </a:rPr>
                        <a:t>Density KN/m</a:t>
                      </a:r>
                      <a:r>
                        <a:rPr lang="en-US" sz="2000" baseline="30000">
                          <a:effectLst/>
                          <a:latin typeface="+mj-lt"/>
                        </a:rPr>
                        <a:t>3</a:t>
                      </a:r>
                      <a:endParaRPr lang="en-US" sz="200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2182" marR="6218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8202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Masonry</a:t>
                      </a:r>
                      <a:endParaRPr lang="en-US" sz="20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2182" marR="6218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+mj-lt"/>
                        </a:rPr>
                        <a:t>26</a:t>
                      </a:r>
                      <a:endParaRPr lang="en-US" sz="200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2182" marR="62182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202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Sand</a:t>
                      </a:r>
                      <a:endParaRPr lang="en-US" sz="20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2182" marR="6218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+mj-lt"/>
                        </a:rPr>
                        <a:t>16</a:t>
                      </a:r>
                      <a:endParaRPr lang="en-US" sz="200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2182" marR="62182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202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Block</a:t>
                      </a:r>
                      <a:endParaRPr lang="en-US" sz="20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2182" marR="6218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+mj-lt"/>
                        </a:rPr>
                        <a:t>12</a:t>
                      </a:r>
                      <a:endParaRPr lang="en-US" sz="200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2182" marR="62182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8202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Plaster</a:t>
                      </a:r>
                      <a:endParaRPr lang="en-US" sz="20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2182" marR="6218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23</a:t>
                      </a:r>
                      <a:endParaRPr lang="en-US" sz="20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2182" marR="62182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8202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+mj-lt"/>
                        </a:rPr>
                        <a:t>Tile</a:t>
                      </a:r>
                      <a:endParaRPr lang="en-US" sz="200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2182" marR="62182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26</a:t>
                      </a:r>
                      <a:endParaRPr lang="en-US" sz="2000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2182" marR="62182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66663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6768</TotalTime>
  <Words>1659</Words>
  <Application>Microsoft Office PowerPoint</Application>
  <PresentationFormat>Custom</PresentationFormat>
  <Paragraphs>412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9" baseType="lpstr">
      <vt:lpstr>Andalus</vt:lpstr>
      <vt:lpstr>Arial</vt:lpstr>
      <vt:lpstr>Arial Rounded MT Bold</vt:lpstr>
      <vt:lpstr>Calibri</vt:lpstr>
      <vt:lpstr>Calibri Light</vt:lpstr>
      <vt:lpstr>Cambria</vt:lpstr>
      <vt:lpstr>Cambria Math</vt:lpstr>
      <vt:lpstr>Century Schoolbook</vt:lpstr>
      <vt:lpstr>Constantia</vt:lpstr>
      <vt:lpstr>Courier New</vt:lpstr>
      <vt:lpstr>Symbol</vt:lpstr>
      <vt:lpstr>Times New Roman</vt:lpstr>
      <vt:lpstr>Wingdings</vt:lpstr>
      <vt:lpstr>Wingdings 2</vt:lpstr>
      <vt:lpstr>تدفق</vt:lpstr>
      <vt:lpstr>Analysis and  Design of Qarresh and Qutub Center</vt:lpstr>
      <vt:lpstr>Outline</vt:lpstr>
      <vt:lpstr>Qarresh and Qutub Center </vt:lpstr>
      <vt:lpstr>Information about building </vt:lpstr>
      <vt:lpstr> Floors and areas of the Center</vt:lpstr>
      <vt:lpstr>Codes</vt:lpstr>
      <vt:lpstr>Materials</vt:lpstr>
      <vt:lpstr>Reinforcement Steel</vt:lpstr>
      <vt:lpstr>Non-structural material</vt:lpstr>
      <vt:lpstr>PowerPoint Presentation</vt:lpstr>
      <vt:lpstr>PowerPoint Presentation</vt:lpstr>
      <vt:lpstr>Lateral load:</vt:lpstr>
      <vt:lpstr>PowerPoint Presentation</vt:lpstr>
      <vt:lpstr>PowerPoint Presentation</vt:lpstr>
      <vt:lpstr>Preliminary Design</vt:lpstr>
      <vt:lpstr>Preliminary design for Block A</vt:lpstr>
      <vt:lpstr>Beams</vt:lpstr>
      <vt:lpstr>PowerPoint Presentation</vt:lpstr>
      <vt:lpstr>PowerPoint Presentation</vt:lpstr>
      <vt:lpstr>Seismic loading data according to Equivalent Static Method .  </vt:lpstr>
      <vt:lpstr>Response Spectrum Function   </vt:lpstr>
      <vt:lpstr>Model Checks</vt:lpstr>
      <vt:lpstr>PowerPoint Presentation</vt:lpstr>
      <vt:lpstr>PowerPoint Presentation</vt:lpstr>
      <vt:lpstr>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toshibaa</dc:creator>
  <cp:lastModifiedBy> </cp:lastModifiedBy>
  <cp:revision>437</cp:revision>
  <dcterms:created xsi:type="dcterms:W3CDTF">2014-07-08T05:57:11Z</dcterms:created>
  <dcterms:modified xsi:type="dcterms:W3CDTF">2019-05-19T06:18:07Z</dcterms:modified>
</cp:coreProperties>
</file>