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commentAuthors.xml" ContentType="application/vnd.openxmlformats-officedocument.presentationml.commentAuthors+xml"/>
  <Override PartName="/ppt/diagrams/layout1.xml" ContentType="application/vnd.openxmlformats-officedocument.drawingml.diagram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Override PartName="/ppt/theme/theme4.xml" ContentType="application/vnd.openxmlformats-officedocument.theme+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Layouts/slideLayout15.xml" ContentType="application/vnd.openxmlformats-officedocument.presentationml.slideLayout+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Layouts/slideLayout22.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bookmarkIdSeed="7">
  <p:sldMasterIdLst>
    <p:sldMasterId id="2147484464" r:id="rId1"/>
    <p:sldMasterId id="2147484608" r:id="rId2"/>
  </p:sldMasterIdLst>
  <p:notesMasterIdLst>
    <p:notesMasterId r:id="rId71"/>
  </p:notesMasterIdLst>
  <p:handoutMasterIdLst>
    <p:handoutMasterId r:id="rId72"/>
  </p:handoutMasterIdLst>
  <p:sldIdLst>
    <p:sldId id="288" r:id="rId3"/>
    <p:sldId id="326" r:id="rId4"/>
    <p:sldId id="303" r:id="rId5"/>
    <p:sldId id="304" r:id="rId6"/>
    <p:sldId id="325" r:id="rId7"/>
    <p:sldId id="305" r:id="rId8"/>
    <p:sldId id="307" r:id="rId9"/>
    <p:sldId id="308" r:id="rId10"/>
    <p:sldId id="309" r:id="rId11"/>
    <p:sldId id="311" r:id="rId12"/>
    <p:sldId id="324" r:id="rId13"/>
    <p:sldId id="327" r:id="rId14"/>
    <p:sldId id="328" r:id="rId15"/>
    <p:sldId id="329" r:id="rId16"/>
    <p:sldId id="330" r:id="rId17"/>
    <p:sldId id="331" r:id="rId18"/>
    <p:sldId id="332" r:id="rId19"/>
    <p:sldId id="333" r:id="rId20"/>
    <p:sldId id="334" r:id="rId21"/>
    <p:sldId id="335" r:id="rId22"/>
    <p:sldId id="336" r:id="rId23"/>
    <p:sldId id="337" r:id="rId24"/>
    <p:sldId id="338" r:id="rId25"/>
    <p:sldId id="339" r:id="rId26"/>
    <p:sldId id="340" r:id="rId27"/>
    <p:sldId id="341" r:id="rId28"/>
    <p:sldId id="342" r:id="rId29"/>
    <p:sldId id="343" r:id="rId30"/>
    <p:sldId id="344" r:id="rId31"/>
    <p:sldId id="345" r:id="rId32"/>
    <p:sldId id="346" r:id="rId33"/>
    <p:sldId id="347" r:id="rId34"/>
    <p:sldId id="348" r:id="rId35"/>
    <p:sldId id="349" r:id="rId36"/>
    <p:sldId id="350" r:id="rId37"/>
    <p:sldId id="276" r:id="rId38"/>
    <p:sldId id="323" r:id="rId39"/>
    <p:sldId id="277" r:id="rId40"/>
    <p:sldId id="278" r:id="rId41"/>
    <p:sldId id="318" r:id="rId42"/>
    <p:sldId id="320" r:id="rId43"/>
    <p:sldId id="321" r:id="rId44"/>
    <p:sldId id="351" r:id="rId45"/>
    <p:sldId id="352" r:id="rId46"/>
    <p:sldId id="353" r:id="rId47"/>
    <p:sldId id="354" r:id="rId48"/>
    <p:sldId id="355" r:id="rId49"/>
    <p:sldId id="356" r:id="rId50"/>
    <p:sldId id="357" r:id="rId51"/>
    <p:sldId id="358" r:id="rId52"/>
    <p:sldId id="363" r:id="rId53"/>
    <p:sldId id="362" r:id="rId54"/>
    <p:sldId id="361" r:id="rId55"/>
    <p:sldId id="360" r:id="rId56"/>
    <p:sldId id="359" r:id="rId57"/>
    <p:sldId id="366" r:id="rId58"/>
    <p:sldId id="365" r:id="rId59"/>
    <p:sldId id="364" r:id="rId60"/>
    <p:sldId id="374" r:id="rId61"/>
    <p:sldId id="375" r:id="rId62"/>
    <p:sldId id="367" r:id="rId63"/>
    <p:sldId id="368" r:id="rId64"/>
    <p:sldId id="369" r:id="rId65"/>
    <p:sldId id="370" r:id="rId66"/>
    <p:sldId id="371" r:id="rId67"/>
    <p:sldId id="372" r:id="rId68"/>
    <p:sldId id="373" r:id="rId69"/>
    <p:sldId id="322" r:id="rId7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lue i company" initials="bic"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559" autoAdjust="0"/>
    <p:restoredTop sz="94660"/>
  </p:normalViewPr>
  <p:slideViewPr>
    <p:cSldViewPr>
      <p:cViewPr>
        <p:scale>
          <a:sx n="76" d="100"/>
          <a:sy n="76" d="100"/>
        </p:scale>
        <p:origin x="-1212"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theme" Target="theme/theme1.xml"/><Relationship Id="rId7" Type="http://schemas.openxmlformats.org/officeDocument/2006/relationships/slide" Target="slides/slide5.xml"/><Relationship Id="rId71"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slide" Target="slides/slide59.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commentAuthors" Target="commentAuthor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handoutMaster" Target="handoutMasters/handoutMaster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9E91E13-7E3F-4AE5-854A-19817D67EFD9}"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37C0612D-EB3A-43A4-951E-8996ABC3352D}">
      <dgm:prSet phldrT="[Text]" custT="1"/>
      <dgm:spPr/>
      <dgm:t>
        <a:bodyPr/>
        <a:lstStyle/>
        <a:p>
          <a:pPr rtl="0"/>
          <a:r>
            <a:rPr lang="en-US" sz="2400" b="1" dirty="0" smtClean="0">
              <a:solidFill>
                <a:schemeClr val="accent4">
                  <a:lumMod val="50000"/>
                </a:schemeClr>
              </a:solidFill>
              <a:effectLst>
                <a:outerShdw blurRad="31750" dist="25400" dir="5400000" algn="tl" rotWithShape="0">
                  <a:srgbClr val="000000">
                    <a:alpha val="25000"/>
                  </a:srgbClr>
                </a:outerShdw>
              </a:effectLst>
              <a:ea typeface="+mj-ea"/>
              <a:cs typeface="+mj-cs"/>
            </a:rPr>
            <a:t>3D Modeling </a:t>
          </a:r>
          <a:endParaRPr lang="en-US" sz="2400" dirty="0"/>
        </a:p>
      </dgm:t>
    </dgm:pt>
    <dgm:pt modelId="{DB3BB3A4-A4DC-4D3A-910D-3086D7D94921}" type="parTrans" cxnId="{37C42835-8BA1-4B4E-A9E2-E0B32C5CD57F}">
      <dgm:prSet/>
      <dgm:spPr/>
      <dgm:t>
        <a:bodyPr/>
        <a:lstStyle/>
        <a:p>
          <a:endParaRPr lang="en-US"/>
        </a:p>
      </dgm:t>
    </dgm:pt>
    <dgm:pt modelId="{DF165064-BA09-4666-B0A7-2329C8E48BF5}" type="sibTrans" cxnId="{37C42835-8BA1-4B4E-A9E2-E0B32C5CD57F}">
      <dgm:prSet/>
      <dgm:spPr/>
      <dgm:t>
        <a:bodyPr/>
        <a:lstStyle/>
        <a:p>
          <a:endParaRPr lang="en-US"/>
        </a:p>
      </dgm:t>
    </dgm:pt>
    <dgm:pt modelId="{9A0EF049-DE84-43D7-AC52-A821D9FC4BC3}">
      <dgm:prSet phldrT="[Text]" custT="1"/>
      <dgm:spPr/>
      <dgm:t>
        <a:bodyPr/>
        <a:lstStyle/>
        <a:p>
          <a:pPr rtl="0"/>
          <a:r>
            <a:rPr lang="en-US" sz="2400" b="1" dirty="0" smtClean="0">
              <a:solidFill>
                <a:srgbClr val="39639D">
                  <a:lumMod val="50000"/>
                </a:srgbClr>
              </a:solidFill>
              <a:effectLst>
                <a:outerShdw blurRad="31750" dist="25400" dir="5400000" algn="tl" rotWithShape="0">
                  <a:srgbClr val="000000">
                    <a:alpha val="25000"/>
                  </a:srgbClr>
                </a:outerShdw>
              </a:effectLst>
            </a:rPr>
            <a:t>Seismic Load Definition </a:t>
          </a:r>
          <a:endParaRPr lang="en-US" sz="2400" dirty="0"/>
        </a:p>
      </dgm:t>
    </dgm:pt>
    <dgm:pt modelId="{BF87B644-52F6-41E2-A71C-57670AB7C253}" type="parTrans" cxnId="{48ABCF5E-7FBD-45A0-BAAC-D362E8A079CF}">
      <dgm:prSet/>
      <dgm:spPr/>
      <dgm:t>
        <a:bodyPr/>
        <a:lstStyle/>
        <a:p>
          <a:endParaRPr lang="en-US"/>
        </a:p>
      </dgm:t>
    </dgm:pt>
    <dgm:pt modelId="{1DA16D28-9994-4835-8B67-095B7C0E43BF}" type="sibTrans" cxnId="{48ABCF5E-7FBD-45A0-BAAC-D362E8A079CF}">
      <dgm:prSet/>
      <dgm:spPr/>
      <dgm:t>
        <a:bodyPr/>
        <a:lstStyle/>
        <a:p>
          <a:endParaRPr lang="en-US"/>
        </a:p>
      </dgm:t>
    </dgm:pt>
    <dgm:pt modelId="{DEA6D03F-0628-4CB5-B629-0A7ABECBDAA0}">
      <dgm:prSet phldrT="[Text]"/>
      <dgm:spPr/>
      <dgm:t>
        <a:bodyPr/>
        <a:lstStyle/>
        <a:p>
          <a:pPr rtl="0"/>
          <a:r>
            <a:rPr lang="en-US" b="1" dirty="0" smtClean="0">
              <a:solidFill>
                <a:srgbClr val="39639D">
                  <a:lumMod val="50000"/>
                </a:srgbClr>
              </a:solidFill>
              <a:effectLst>
                <a:outerShdw blurRad="31750" dist="25400" dir="5400000" algn="tl" rotWithShape="0">
                  <a:srgbClr val="000000">
                    <a:alpha val="25000"/>
                  </a:srgbClr>
                </a:outerShdw>
              </a:effectLst>
            </a:rPr>
            <a:t>Design &amp; Reinforcement Details</a:t>
          </a:r>
          <a:endParaRPr lang="en-US" dirty="0"/>
        </a:p>
      </dgm:t>
    </dgm:pt>
    <dgm:pt modelId="{99CDB68B-47D1-4455-8236-22F6C215BAF3}" type="parTrans" cxnId="{79B262BF-5C39-4BBD-85A2-6D8C0595429C}">
      <dgm:prSet/>
      <dgm:spPr/>
      <dgm:t>
        <a:bodyPr/>
        <a:lstStyle/>
        <a:p>
          <a:endParaRPr lang="en-US"/>
        </a:p>
      </dgm:t>
    </dgm:pt>
    <dgm:pt modelId="{03D04903-4720-4E95-83FB-A258947BFE98}" type="sibTrans" cxnId="{79B262BF-5C39-4BBD-85A2-6D8C0595429C}">
      <dgm:prSet/>
      <dgm:spPr/>
      <dgm:t>
        <a:bodyPr/>
        <a:lstStyle/>
        <a:p>
          <a:endParaRPr lang="en-US"/>
        </a:p>
      </dgm:t>
    </dgm:pt>
    <dgm:pt modelId="{91A14FE8-C840-4482-A77A-859927092A69}" type="pres">
      <dgm:prSet presAssocID="{69E91E13-7E3F-4AE5-854A-19817D67EFD9}" presName="Name0" presStyleCnt="0">
        <dgm:presLayoutVars>
          <dgm:chMax val="7"/>
          <dgm:chPref val="7"/>
          <dgm:dir/>
        </dgm:presLayoutVars>
      </dgm:prSet>
      <dgm:spPr/>
      <dgm:t>
        <a:bodyPr/>
        <a:lstStyle/>
        <a:p>
          <a:endParaRPr lang="en-US"/>
        </a:p>
      </dgm:t>
    </dgm:pt>
    <dgm:pt modelId="{3B1864F4-E1A0-414E-B6A5-0D4E8814C987}" type="pres">
      <dgm:prSet presAssocID="{69E91E13-7E3F-4AE5-854A-19817D67EFD9}" presName="Name1" presStyleCnt="0"/>
      <dgm:spPr/>
    </dgm:pt>
    <dgm:pt modelId="{656DAAD7-8596-4DA1-A398-772E21C1347E}" type="pres">
      <dgm:prSet presAssocID="{69E91E13-7E3F-4AE5-854A-19817D67EFD9}" presName="cycle" presStyleCnt="0"/>
      <dgm:spPr/>
    </dgm:pt>
    <dgm:pt modelId="{7FBCC645-EABE-4427-9650-D2D6E34D1C47}" type="pres">
      <dgm:prSet presAssocID="{69E91E13-7E3F-4AE5-854A-19817D67EFD9}" presName="srcNode" presStyleLbl="node1" presStyleIdx="0" presStyleCnt="3"/>
      <dgm:spPr/>
    </dgm:pt>
    <dgm:pt modelId="{3E34876F-7239-4DC0-8CD3-A1D56FFBA7D2}" type="pres">
      <dgm:prSet presAssocID="{69E91E13-7E3F-4AE5-854A-19817D67EFD9}" presName="conn" presStyleLbl="parChTrans1D2" presStyleIdx="0" presStyleCnt="1"/>
      <dgm:spPr/>
      <dgm:t>
        <a:bodyPr/>
        <a:lstStyle/>
        <a:p>
          <a:endParaRPr lang="en-US"/>
        </a:p>
      </dgm:t>
    </dgm:pt>
    <dgm:pt modelId="{7AFDD982-ED1F-4E81-9D01-0F787969A69E}" type="pres">
      <dgm:prSet presAssocID="{69E91E13-7E3F-4AE5-854A-19817D67EFD9}" presName="extraNode" presStyleLbl="node1" presStyleIdx="0" presStyleCnt="3"/>
      <dgm:spPr/>
    </dgm:pt>
    <dgm:pt modelId="{723219E0-7656-48C6-BEB4-F3912381E02A}" type="pres">
      <dgm:prSet presAssocID="{69E91E13-7E3F-4AE5-854A-19817D67EFD9}" presName="dstNode" presStyleLbl="node1" presStyleIdx="0" presStyleCnt="3"/>
      <dgm:spPr/>
    </dgm:pt>
    <dgm:pt modelId="{48C34AD0-CF4A-49B5-A589-3D5B861318C1}" type="pres">
      <dgm:prSet presAssocID="{37C0612D-EB3A-43A4-951E-8996ABC3352D}" presName="text_1" presStyleLbl="node1" presStyleIdx="0" presStyleCnt="3">
        <dgm:presLayoutVars>
          <dgm:bulletEnabled val="1"/>
        </dgm:presLayoutVars>
      </dgm:prSet>
      <dgm:spPr/>
      <dgm:t>
        <a:bodyPr/>
        <a:lstStyle/>
        <a:p>
          <a:endParaRPr lang="en-US"/>
        </a:p>
      </dgm:t>
    </dgm:pt>
    <dgm:pt modelId="{BD0464A5-32F2-4CF2-9959-5F8EB3A0DC73}" type="pres">
      <dgm:prSet presAssocID="{37C0612D-EB3A-43A4-951E-8996ABC3352D}" presName="accent_1" presStyleCnt="0"/>
      <dgm:spPr/>
    </dgm:pt>
    <dgm:pt modelId="{C6F04256-D7F0-4EB4-9F1A-C77049F10E48}" type="pres">
      <dgm:prSet presAssocID="{37C0612D-EB3A-43A4-951E-8996ABC3352D}" presName="accentRepeatNode" presStyleLbl="solidFgAcc1" presStyleIdx="0" presStyleCnt="3" custLinFactNeighborX="1479" custLinFactNeighborY="-126"/>
      <dgm:spPr/>
    </dgm:pt>
    <dgm:pt modelId="{75BEE958-64F2-4510-888B-4402DD229F0F}" type="pres">
      <dgm:prSet presAssocID="{9A0EF049-DE84-43D7-AC52-A821D9FC4BC3}" presName="text_2" presStyleLbl="node1" presStyleIdx="1" presStyleCnt="3">
        <dgm:presLayoutVars>
          <dgm:bulletEnabled val="1"/>
        </dgm:presLayoutVars>
      </dgm:prSet>
      <dgm:spPr/>
      <dgm:t>
        <a:bodyPr/>
        <a:lstStyle/>
        <a:p>
          <a:endParaRPr lang="en-US"/>
        </a:p>
      </dgm:t>
    </dgm:pt>
    <dgm:pt modelId="{CD36ACDC-7A81-40F2-847E-613D222F7FB2}" type="pres">
      <dgm:prSet presAssocID="{9A0EF049-DE84-43D7-AC52-A821D9FC4BC3}" presName="accent_2" presStyleCnt="0"/>
      <dgm:spPr/>
    </dgm:pt>
    <dgm:pt modelId="{AFD5DA52-079F-4EA3-B7DF-E4F4AD4C3E49}" type="pres">
      <dgm:prSet presAssocID="{9A0EF049-DE84-43D7-AC52-A821D9FC4BC3}" presName="accentRepeatNode" presStyleLbl="solidFgAcc1" presStyleIdx="1" presStyleCnt="3"/>
      <dgm:spPr/>
    </dgm:pt>
    <dgm:pt modelId="{E5E31297-C9EC-43DB-8917-7655565F1AFC}" type="pres">
      <dgm:prSet presAssocID="{DEA6D03F-0628-4CB5-B629-0A7ABECBDAA0}" presName="text_3" presStyleLbl="node1" presStyleIdx="2" presStyleCnt="3">
        <dgm:presLayoutVars>
          <dgm:bulletEnabled val="1"/>
        </dgm:presLayoutVars>
      </dgm:prSet>
      <dgm:spPr/>
      <dgm:t>
        <a:bodyPr/>
        <a:lstStyle/>
        <a:p>
          <a:endParaRPr lang="en-US"/>
        </a:p>
      </dgm:t>
    </dgm:pt>
    <dgm:pt modelId="{497AD2E9-F373-497C-815E-B2B4E2D819B4}" type="pres">
      <dgm:prSet presAssocID="{DEA6D03F-0628-4CB5-B629-0A7ABECBDAA0}" presName="accent_3" presStyleCnt="0"/>
      <dgm:spPr/>
    </dgm:pt>
    <dgm:pt modelId="{CF1DB6DF-6522-4A34-8D66-EA79354D6D64}" type="pres">
      <dgm:prSet presAssocID="{DEA6D03F-0628-4CB5-B629-0A7ABECBDAA0}" presName="accentRepeatNode" presStyleLbl="solidFgAcc1" presStyleIdx="2" presStyleCnt="3"/>
      <dgm:spPr/>
    </dgm:pt>
  </dgm:ptLst>
  <dgm:cxnLst>
    <dgm:cxn modelId="{A99D478E-97C9-4E8C-B918-097D4B7093D6}" type="presOf" srcId="{9A0EF049-DE84-43D7-AC52-A821D9FC4BC3}" destId="{75BEE958-64F2-4510-888B-4402DD229F0F}" srcOrd="0" destOrd="0" presId="urn:microsoft.com/office/officeart/2008/layout/VerticalCurvedList"/>
    <dgm:cxn modelId="{2BF30BD9-C05A-439C-BB80-161DFFAEC042}" type="presOf" srcId="{69E91E13-7E3F-4AE5-854A-19817D67EFD9}" destId="{91A14FE8-C840-4482-A77A-859927092A69}" srcOrd="0" destOrd="0" presId="urn:microsoft.com/office/officeart/2008/layout/VerticalCurvedList"/>
    <dgm:cxn modelId="{09CE098E-C373-4888-8D6A-A2D7D4CDDA8C}" type="presOf" srcId="{DF165064-BA09-4666-B0A7-2329C8E48BF5}" destId="{3E34876F-7239-4DC0-8CD3-A1D56FFBA7D2}" srcOrd="0" destOrd="0" presId="urn:microsoft.com/office/officeart/2008/layout/VerticalCurvedList"/>
    <dgm:cxn modelId="{48ABCF5E-7FBD-45A0-BAAC-D362E8A079CF}" srcId="{69E91E13-7E3F-4AE5-854A-19817D67EFD9}" destId="{9A0EF049-DE84-43D7-AC52-A821D9FC4BC3}" srcOrd="1" destOrd="0" parTransId="{BF87B644-52F6-41E2-A71C-57670AB7C253}" sibTransId="{1DA16D28-9994-4835-8B67-095B7C0E43BF}"/>
    <dgm:cxn modelId="{4EE73E98-1CE9-4301-99A8-AA1499F69390}" type="presOf" srcId="{DEA6D03F-0628-4CB5-B629-0A7ABECBDAA0}" destId="{E5E31297-C9EC-43DB-8917-7655565F1AFC}" srcOrd="0" destOrd="0" presId="urn:microsoft.com/office/officeart/2008/layout/VerticalCurvedList"/>
    <dgm:cxn modelId="{E1266621-A786-4994-86CD-F790A9C41CB2}" type="presOf" srcId="{37C0612D-EB3A-43A4-951E-8996ABC3352D}" destId="{48C34AD0-CF4A-49B5-A589-3D5B861318C1}" srcOrd="0" destOrd="0" presId="urn:microsoft.com/office/officeart/2008/layout/VerticalCurvedList"/>
    <dgm:cxn modelId="{37C42835-8BA1-4B4E-A9E2-E0B32C5CD57F}" srcId="{69E91E13-7E3F-4AE5-854A-19817D67EFD9}" destId="{37C0612D-EB3A-43A4-951E-8996ABC3352D}" srcOrd="0" destOrd="0" parTransId="{DB3BB3A4-A4DC-4D3A-910D-3086D7D94921}" sibTransId="{DF165064-BA09-4666-B0A7-2329C8E48BF5}"/>
    <dgm:cxn modelId="{79B262BF-5C39-4BBD-85A2-6D8C0595429C}" srcId="{69E91E13-7E3F-4AE5-854A-19817D67EFD9}" destId="{DEA6D03F-0628-4CB5-B629-0A7ABECBDAA0}" srcOrd="2" destOrd="0" parTransId="{99CDB68B-47D1-4455-8236-22F6C215BAF3}" sibTransId="{03D04903-4720-4E95-83FB-A258947BFE98}"/>
    <dgm:cxn modelId="{06C67439-A7B5-4DE6-92BB-236F99D187B3}" type="presParOf" srcId="{91A14FE8-C840-4482-A77A-859927092A69}" destId="{3B1864F4-E1A0-414E-B6A5-0D4E8814C987}" srcOrd="0" destOrd="0" presId="urn:microsoft.com/office/officeart/2008/layout/VerticalCurvedList"/>
    <dgm:cxn modelId="{2B100C32-EAC6-431C-A657-E12E998D75EF}" type="presParOf" srcId="{3B1864F4-E1A0-414E-B6A5-0D4E8814C987}" destId="{656DAAD7-8596-4DA1-A398-772E21C1347E}" srcOrd="0" destOrd="0" presId="urn:microsoft.com/office/officeart/2008/layout/VerticalCurvedList"/>
    <dgm:cxn modelId="{951E915E-95A7-47FD-AC7D-00EE2A94B52D}" type="presParOf" srcId="{656DAAD7-8596-4DA1-A398-772E21C1347E}" destId="{7FBCC645-EABE-4427-9650-D2D6E34D1C47}" srcOrd="0" destOrd="0" presId="urn:microsoft.com/office/officeart/2008/layout/VerticalCurvedList"/>
    <dgm:cxn modelId="{8F2C66DB-ED28-42B0-936F-C0A1B794FF59}" type="presParOf" srcId="{656DAAD7-8596-4DA1-A398-772E21C1347E}" destId="{3E34876F-7239-4DC0-8CD3-A1D56FFBA7D2}" srcOrd="1" destOrd="0" presId="urn:microsoft.com/office/officeart/2008/layout/VerticalCurvedList"/>
    <dgm:cxn modelId="{FDF94EF2-A969-4C04-80AC-BECE694631FB}" type="presParOf" srcId="{656DAAD7-8596-4DA1-A398-772E21C1347E}" destId="{7AFDD982-ED1F-4E81-9D01-0F787969A69E}" srcOrd="2" destOrd="0" presId="urn:microsoft.com/office/officeart/2008/layout/VerticalCurvedList"/>
    <dgm:cxn modelId="{D65205B6-C5D8-46C2-82C8-C148284E6580}" type="presParOf" srcId="{656DAAD7-8596-4DA1-A398-772E21C1347E}" destId="{723219E0-7656-48C6-BEB4-F3912381E02A}" srcOrd="3" destOrd="0" presId="urn:microsoft.com/office/officeart/2008/layout/VerticalCurvedList"/>
    <dgm:cxn modelId="{82617410-D512-43B4-BD2A-ED4E02CBA470}" type="presParOf" srcId="{3B1864F4-E1A0-414E-B6A5-0D4E8814C987}" destId="{48C34AD0-CF4A-49B5-A589-3D5B861318C1}" srcOrd="1" destOrd="0" presId="urn:microsoft.com/office/officeart/2008/layout/VerticalCurvedList"/>
    <dgm:cxn modelId="{98A7E757-4E2A-4FDC-BCE6-EBD1481FA8D7}" type="presParOf" srcId="{3B1864F4-E1A0-414E-B6A5-0D4E8814C987}" destId="{BD0464A5-32F2-4CF2-9959-5F8EB3A0DC73}" srcOrd="2" destOrd="0" presId="urn:microsoft.com/office/officeart/2008/layout/VerticalCurvedList"/>
    <dgm:cxn modelId="{BF8A81B5-FDAD-4413-8A73-9E9DD45B194C}" type="presParOf" srcId="{BD0464A5-32F2-4CF2-9959-5F8EB3A0DC73}" destId="{C6F04256-D7F0-4EB4-9F1A-C77049F10E48}" srcOrd="0" destOrd="0" presId="urn:microsoft.com/office/officeart/2008/layout/VerticalCurvedList"/>
    <dgm:cxn modelId="{81224EAF-7A79-432C-9D7C-49B72E2A85A1}" type="presParOf" srcId="{3B1864F4-E1A0-414E-B6A5-0D4E8814C987}" destId="{75BEE958-64F2-4510-888B-4402DD229F0F}" srcOrd="3" destOrd="0" presId="urn:microsoft.com/office/officeart/2008/layout/VerticalCurvedList"/>
    <dgm:cxn modelId="{AA0962BF-27A3-40F9-8ACE-D30519993A2F}" type="presParOf" srcId="{3B1864F4-E1A0-414E-B6A5-0D4E8814C987}" destId="{CD36ACDC-7A81-40F2-847E-613D222F7FB2}" srcOrd="4" destOrd="0" presId="urn:microsoft.com/office/officeart/2008/layout/VerticalCurvedList"/>
    <dgm:cxn modelId="{02B4F528-9F62-48B9-BED4-17DF52EDC448}" type="presParOf" srcId="{CD36ACDC-7A81-40F2-847E-613D222F7FB2}" destId="{AFD5DA52-079F-4EA3-B7DF-E4F4AD4C3E49}" srcOrd="0" destOrd="0" presId="urn:microsoft.com/office/officeart/2008/layout/VerticalCurvedList"/>
    <dgm:cxn modelId="{B3CD58BE-B985-4E2C-A38F-DBF4E17AC666}" type="presParOf" srcId="{3B1864F4-E1A0-414E-B6A5-0D4E8814C987}" destId="{E5E31297-C9EC-43DB-8917-7655565F1AFC}" srcOrd="5" destOrd="0" presId="urn:microsoft.com/office/officeart/2008/layout/VerticalCurvedList"/>
    <dgm:cxn modelId="{D1A3D73E-9BC6-4266-8ED2-503DD1971018}" type="presParOf" srcId="{3B1864F4-E1A0-414E-B6A5-0D4E8814C987}" destId="{497AD2E9-F373-497C-815E-B2B4E2D819B4}" srcOrd="6" destOrd="0" presId="urn:microsoft.com/office/officeart/2008/layout/VerticalCurvedList"/>
    <dgm:cxn modelId="{DF8A4CF4-8996-4155-9CA1-5589C4FC403F}" type="presParOf" srcId="{497AD2E9-F373-497C-815E-B2B4E2D819B4}" destId="{CF1DB6DF-6522-4A34-8D66-EA79354D6D64}" srcOrd="0" destOrd="0" presId="urn:microsoft.com/office/officeart/2008/layout/VerticalCurvedLis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E34876F-7239-4DC0-8CD3-A1D56FFBA7D2}">
      <dsp:nvSpPr>
        <dsp:cNvPr id="0" name=""/>
        <dsp:cNvSpPr/>
      </dsp:nvSpPr>
      <dsp:spPr>
        <a:xfrm>
          <a:off x="-5047449" y="-773293"/>
          <a:ext cx="6011082" cy="6011082"/>
        </a:xfrm>
        <a:prstGeom prst="blockArc">
          <a:avLst>
            <a:gd name="adj1" fmla="val 18900000"/>
            <a:gd name="adj2" fmla="val 2700000"/>
            <a:gd name="adj3" fmla="val 359"/>
          </a:avLst>
        </a:prstGeom>
        <a:noFill/>
        <a:ln w="55000" cap="flat" cmpd="thickThin"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8C34AD0-CF4A-49B5-A589-3D5B861318C1}">
      <dsp:nvSpPr>
        <dsp:cNvPr id="0" name=""/>
        <dsp:cNvSpPr/>
      </dsp:nvSpPr>
      <dsp:spPr>
        <a:xfrm>
          <a:off x="619770" y="446449"/>
          <a:ext cx="5414717" cy="892899"/>
        </a:xfrm>
        <a:prstGeom prst="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08739" tIns="60960" rIns="60960" bIns="60960" numCol="1" spcCol="1270" anchor="ctr" anchorCtr="0">
          <a:noAutofit/>
        </a:bodyPr>
        <a:lstStyle/>
        <a:p>
          <a:pPr lvl="0" algn="l" defTabSz="1066800" rtl="0">
            <a:lnSpc>
              <a:spcPct val="90000"/>
            </a:lnSpc>
            <a:spcBef>
              <a:spcPct val="0"/>
            </a:spcBef>
            <a:spcAft>
              <a:spcPct val="35000"/>
            </a:spcAft>
          </a:pPr>
          <a:r>
            <a:rPr lang="en-US" sz="2400" b="1" kern="1200" dirty="0" smtClean="0">
              <a:solidFill>
                <a:schemeClr val="accent4">
                  <a:lumMod val="50000"/>
                </a:schemeClr>
              </a:solidFill>
              <a:effectLst>
                <a:outerShdw blurRad="31750" dist="25400" dir="5400000" algn="tl" rotWithShape="0">
                  <a:srgbClr val="000000">
                    <a:alpha val="25000"/>
                  </a:srgbClr>
                </a:outerShdw>
              </a:effectLst>
              <a:ea typeface="+mj-ea"/>
              <a:cs typeface="+mj-cs"/>
            </a:rPr>
            <a:t>3D Modeling </a:t>
          </a:r>
          <a:endParaRPr lang="en-US" sz="2400" kern="1200" dirty="0"/>
        </a:p>
      </dsp:txBody>
      <dsp:txXfrm>
        <a:off x="619770" y="446449"/>
        <a:ext cx="5414717" cy="892899"/>
      </dsp:txXfrm>
    </dsp:sp>
    <dsp:sp modelId="{C6F04256-D7F0-4EB4-9F1A-C77049F10E48}">
      <dsp:nvSpPr>
        <dsp:cNvPr id="0" name=""/>
        <dsp:cNvSpPr/>
      </dsp:nvSpPr>
      <dsp:spPr>
        <a:xfrm>
          <a:off x="78215" y="333430"/>
          <a:ext cx="1116124" cy="1116124"/>
        </a:xfrm>
        <a:prstGeom prst="ellipse">
          <a:avLst/>
        </a:prstGeom>
        <a:solidFill>
          <a:schemeClr val="lt1">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5BEE958-64F2-4510-888B-4402DD229F0F}">
      <dsp:nvSpPr>
        <dsp:cNvPr id="0" name=""/>
        <dsp:cNvSpPr/>
      </dsp:nvSpPr>
      <dsp:spPr>
        <a:xfrm>
          <a:off x="944338" y="1785798"/>
          <a:ext cx="5090149" cy="892899"/>
        </a:xfrm>
        <a:prstGeom prst="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08739" tIns="60960" rIns="60960" bIns="60960" numCol="1" spcCol="1270" anchor="ctr" anchorCtr="0">
          <a:noAutofit/>
        </a:bodyPr>
        <a:lstStyle/>
        <a:p>
          <a:pPr lvl="0" algn="l" defTabSz="1066800" rtl="0">
            <a:lnSpc>
              <a:spcPct val="90000"/>
            </a:lnSpc>
            <a:spcBef>
              <a:spcPct val="0"/>
            </a:spcBef>
            <a:spcAft>
              <a:spcPct val="35000"/>
            </a:spcAft>
          </a:pPr>
          <a:r>
            <a:rPr lang="en-US" sz="2400" b="1" kern="1200" dirty="0" smtClean="0">
              <a:solidFill>
                <a:srgbClr val="39639D">
                  <a:lumMod val="50000"/>
                </a:srgbClr>
              </a:solidFill>
              <a:effectLst>
                <a:outerShdw blurRad="31750" dist="25400" dir="5400000" algn="tl" rotWithShape="0">
                  <a:srgbClr val="000000">
                    <a:alpha val="25000"/>
                  </a:srgbClr>
                </a:outerShdw>
              </a:effectLst>
            </a:rPr>
            <a:t>Seismic Load Definition </a:t>
          </a:r>
          <a:endParaRPr lang="en-US" sz="2400" kern="1200" dirty="0"/>
        </a:p>
      </dsp:txBody>
      <dsp:txXfrm>
        <a:off x="944338" y="1785798"/>
        <a:ext cx="5090149" cy="892899"/>
      </dsp:txXfrm>
    </dsp:sp>
    <dsp:sp modelId="{AFD5DA52-079F-4EA3-B7DF-E4F4AD4C3E49}">
      <dsp:nvSpPr>
        <dsp:cNvPr id="0" name=""/>
        <dsp:cNvSpPr/>
      </dsp:nvSpPr>
      <dsp:spPr>
        <a:xfrm>
          <a:off x="386276" y="1674186"/>
          <a:ext cx="1116124" cy="1116124"/>
        </a:xfrm>
        <a:prstGeom prst="ellipse">
          <a:avLst/>
        </a:prstGeom>
        <a:solidFill>
          <a:schemeClr val="lt1">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5E31297-C9EC-43DB-8917-7655565F1AFC}">
      <dsp:nvSpPr>
        <dsp:cNvPr id="0" name=""/>
        <dsp:cNvSpPr/>
      </dsp:nvSpPr>
      <dsp:spPr>
        <a:xfrm>
          <a:off x="619770" y="3125147"/>
          <a:ext cx="5414717" cy="892899"/>
        </a:xfrm>
        <a:prstGeom prst="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08739" tIns="58420" rIns="58420" bIns="58420" numCol="1" spcCol="1270" anchor="ctr" anchorCtr="0">
          <a:noAutofit/>
        </a:bodyPr>
        <a:lstStyle/>
        <a:p>
          <a:pPr lvl="0" algn="l" defTabSz="1022350" rtl="0">
            <a:lnSpc>
              <a:spcPct val="90000"/>
            </a:lnSpc>
            <a:spcBef>
              <a:spcPct val="0"/>
            </a:spcBef>
            <a:spcAft>
              <a:spcPct val="35000"/>
            </a:spcAft>
          </a:pPr>
          <a:r>
            <a:rPr lang="en-US" sz="2300" b="1" kern="1200" dirty="0" smtClean="0">
              <a:solidFill>
                <a:srgbClr val="39639D">
                  <a:lumMod val="50000"/>
                </a:srgbClr>
              </a:solidFill>
              <a:effectLst>
                <a:outerShdw blurRad="31750" dist="25400" dir="5400000" algn="tl" rotWithShape="0">
                  <a:srgbClr val="000000">
                    <a:alpha val="25000"/>
                  </a:srgbClr>
                </a:outerShdw>
              </a:effectLst>
            </a:rPr>
            <a:t>Design &amp; Reinforcement Details</a:t>
          </a:r>
          <a:endParaRPr lang="en-US" sz="2300" kern="1200" dirty="0"/>
        </a:p>
      </dsp:txBody>
      <dsp:txXfrm>
        <a:off x="619770" y="3125147"/>
        <a:ext cx="5414717" cy="892899"/>
      </dsp:txXfrm>
    </dsp:sp>
    <dsp:sp modelId="{CF1DB6DF-6522-4A34-8D66-EA79354D6D64}">
      <dsp:nvSpPr>
        <dsp:cNvPr id="0" name=""/>
        <dsp:cNvSpPr/>
      </dsp:nvSpPr>
      <dsp:spPr>
        <a:xfrm>
          <a:off x="61708" y="3013534"/>
          <a:ext cx="1116124" cy="1116124"/>
        </a:xfrm>
        <a:prstGeom prst="ellipse">
          <a:avLst/>
        </a:prstGeom>
        <a:solidFill>
          <a:schemeClr val="lt1">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sz="quarter" idx="1"/>
          </p:nvPr>
        </p:nvSpPr>
        <p:spPr>
          <a:xfrm>
            <a:off x="1588" y="0"/>
            <a:ext cx="2971800" cy="457200"/>
          </a:xfrm>
          <a:prstGeom prst="rect">
            <a:avLst/>
          </a:prstGeom>
        </p:spPr>
        <p:txBody>
          <a:bodyPr vert="horz" lIns="91440" tIns="45720" rIns="91440" bIns="45720" rtlCol="1"/>
          <a:lstStyle>
            <a:lvl1pPr algn="l">
              <a:defRPr sz="1200"/>
            </a:lvl1pPr>
          </a:lstStyle>
          <a:p>
            <a:fld id="{E38B6E23-2F49-43FB-A52A-8840054AFCA9}" type="datetime1">
              <a:rPr lang="ar-SA" smtClean="0"/>
              <a:pPr/>
              <a:t>02/16/1435</a:t>
            </a:fld>
            <a:endParaRPr lang="ar-SA"/>
          </a:p>
        </p:txBody>
      </p:sp>
      <p:sp>
        <p:nvSpPr>
          <p:cNvPr id="4" name="Footer Placeholder 3"/>
          <p:cNvSpPr>
            <a:spLocks noGrp="1"/>
          </p:cNvSpPr>
          <p:nvPr>
            <p:ph type="ftr" sz="quarter" idx="2"/>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5" name="Slide Number Placeholder 4"/>
          <p:cNvSpPr>
            <a:spLocks noGrp="1"/>
          </p:cNvSpPr>
          <p:nvPr>
            <p:ph type="sldNum" sz="quarter" idx="3"/>
          </p:nvPr>
        </p:nvSpPr>
        <p:spPr>
          <a:xfrm>
            <a:off x="1588" y="8685213"/>
            <a:ext cx="2971800" cy="457200"/>
          </a:xfrm>
          <a:prstGeom prst="rect">
            <a:avLst/>
          </a:prstGeom>
        </p:spPr>
        <p:txBody>
          <a:bodyPr vert="horz" lIns="91440" tIns="45720" rIns="91440" bIns="45720" rtlCol="1" anchor="b"/>
          <a:lstStyle>
            <a:lvl1pPr algn="l">
              <a:defRPr sz="1200"/>
            </a:lvl1pPr>
          </a:lstStyle>
          <a:p>
            <a:fld id="{F022A692-B3CF-4AEB-9CF4-8116E9E24828}" type="slidenum">
              <a:rPr lang="ar-SA" smtClean="0"/>
              <a:pPr/>
              <a:t>‹#›</a:t>
            </a:fld>
            <a:endParaRPr lang="ar-SA"/>
          </a:p>
        </p:txBody>
      </p:sp>
    </p:spTree>
    <p:extLst>
      <p:ext uri="{BB962C8B-B14F-4D97-AF65-F5344CB8AC3E}">
        <p14:creationId xmlns="" xmlns:p14="http://schemas.microsoft.com/office/powerpoint/2010/main" val="1192892298"/>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EC39C38E-AC28-442E-AF05-E01A3FB3A675}" type="datetime1">
              <a:rPr lang="ar-SA" smtClean="0"/>
              <a:pPr/>
              <a:t>02/16/1435</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B15B1EFF-4218-4E6E-80FB-A6FC7B5AF0A9}" type="slidenum">
              <a:rPr lang="ar-SA" smtClean="0"/>
              <a:pPr/>
              <a:t>‹#›</a:t>
            </a:fld>
            <a:endParaRPr lang="ar-SA"/>
          </a:p>
        </p:txBody>
      </p:sp>
    </p:spTree>
    <p:extLst>
      <p:ext uri="{BB962C8B-B14F-4D97-AF65-F5344CB8AC3E}">
        <p14:creationId xmlns="" xmlns:p14="http://schemas.microsoft.com/office/powerpoint/2010/main" val="641660550"/>
      </p:ext>
    </p:extLst>
  </p:cSld>
  <p:clrMap bg1="lt1" tx1="dk1" bg2="lt2" tx2="dk2" accent1="accent1" accent2="accent2" accent3="accent3" accent4="accent4" accent5="accent5" accent6="accent6" hlink="hlink" folHlink="folHlink"/>
  <p:hf dt="0"/>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15B1EFF-4218-4E6E-80FB-A6FC7B5AF0A9}" type="slidenum">
              <a:rPr lang="ar-SA" smtClean="0"/>
              <a:pPr/>
              <a:t>59</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4B20E5EB-38EF-49DC-86D9-6D3C8310C9D5}" type="datetime1">
              <a:rPr lang="ar-SA" smtClean="0"/>
              <a:pPr/>
              <a:t>02/16/1435</a:t>
            </a:fld>
            <a:endParaRPr lang="ar-SA"/>
          </a:p>
        </p:txBody>
      </p:sp>
      <p:sp>
        <p:nvSpPr>
          <p:cNvPr id="17" name="Footer Placeholder 16"/>
          <p:cNvSpPr>
            <a:spLocks noGrp="1"/>
          </p:cNvSpPr>
          <p:nvPr>
            <p:ph type="ftr" sz="quarter" idx="11"/>
          </p:nvPr>
        </p:nvSpPr>
        <p:spPr/>
        <p:txBody>
          <a:bodyPr/>
          <a:lstStyle/>
          <a:p>
            <a:r>
              <a:rPr lang="en-US" smtClean="0"/>
              <a:t>An-najah National university </a:t>
            </a:r>
            <a:endParaRPr lang="ar-SA"/>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4231AC37-F113-44AB-B65D-AA73765A777D}" type="slidenum">
              <a:rPr lang="ar-SA" smtClean="0"/>
              <a:pPr/>
              <a:t>‹#›</a:t>
            </a:fld>
            <a:endParaRPr lang="ar-SA"/>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4C4E4EB-0BF6-456F-8B8E-2CFE1EB4F488}" type="datetime1">
              <a:rPr lang="ar-SA" smtClean="0"/>
              <a:pPr/>
              <a:t>02/16/1435</a:t>
            </a:fld>
            <a:endParaRPr lang="ar-SA"/>
          </a:p>
        </p:txBody>
      </p:sp>
      <p:sp>
        <p:nvSpPr>
          <p:cNvPr id="5" name="Footer Placeholder 4"/>
          <p:cNvSpPr>
            <a:spLocks noGrp="1"/>
          </p:cNvSpPr>
          <p:nvPr>
            <p:ph type="ftr" sz="quarter" idx="11"/>
          </p:nvPr>
        </p:nvSpPr>
        <p:spPr/>
        <p:txBody>
          <a:bodyPr/>
          <a:lstStyle/>
          <a:p>
            <a:r>
              <a:rPr lang="en-US" smtClean="0"/>
              <a:t>An-najah National university </a:t>
            </a:r>
            <a:endParaRPr lang="ar-SA"/>
          </a:p>
        </p:txBody>
      </p:sp>
      <p:sp>
        <p:nvSpPr>
          <p:cNvPr id="6" name="Slide Number Placeholder 5"/>
          <p:cNvSpPr>
            <a:spLocks noGrp="1"/>
          </p:cNvSpPr>
          <p:nvPr>
            <p:ph type="sldNum" sz="quarter" idx="12"/>
          </p:nvPr>
        </p:nvSpPr>
        <p:spPr/>
        <p:txBody>
          <a:bodyPr/>
          <a:lstStyle/>
          <a:p>
            <a:fld id="{4231AC37-F113-44AB-B65D-AA73765A777D}"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4231AC37-F113-44AB-B65D-AA73765A777D}" type="slidenum">
              <a:rPr lang="ar-SA" smtClean="0"/>
              <a:pPr/>
              <a:t>‹#›</a:t>
            </a:fld>
            <a:endParaRPr lang="ar-SA"/>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B228A27-B016-4287-9C96-DB2530651C89}" type="datetime1">
              <a:rPr lang="ar-SA" smtClean="0"/>
              <a:pPr/>
              <a:t>02/16/1435</a:t>
            </a:fld>
            <a:endParaRPr lang="ar-SA"/>
          </a:p>
        </p:txBody>
      </p:sp>
      <p:sp>
        <p:nvSpPr>
          <p:cNvPr id="5" name="Footer Placeholder 4"/>
          <p:cNvSpPr>
            <a:spLocks noGrp="1"/>
          </p:cNvSpPr>
          <p:nvPr>
            <p:ph type="ftr" sz="quarter" idx="11"/>
          </p:nvPr>
        </p:nvSpPr>
        <p:spPr/>
        <p:txBody>
          <a:bodyPr/>
          <a:lstStyle/>
          <a:p>
            <a:r>
              <a:rPr lang="en-US" smtClean="0"/>
              <a:t>An-najah National university </a:t>
            </a:r>
            <a:endParaRPr lang="ar-SA"/>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C96CB02D-F6A8-4E23-B428-CD5147AD7598}" type="datetime1">
              <a:rPr lang="ar-SA" smtClean="0"/>
              <a:pPr/>
              <a:t>02/16/1435</a:t>
            </a:fld>
            <a:endParaRPr lang="ar-SA"/>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r>
              <a:rPr lang="en-US" smtClean="0"/>
              <a:t>An-najah National university </a:t>
            </a:r>
            <a:endParaRPr lang="ar-SA"/>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4231AC37-F113-44AB-B65D-AA73765A777D}" type="slidenum">
              <a:rPr lang="ar-SA" smtClean="0"/>
              <a:pPr/>
              <a:t>‹#›</a:t>
            </a:fld>
            <a:endParaRPr lang="ar-SA"/>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F3F6EFF-1CB8-46F6-BBA1-8D78A60F9566}" type="datetime1">
              <a:rPr lang="ar-SA" smtClean="0"/>
              <a:pPr/>
              <a:t>02/16/1435</a:t>
            </a:fld>
            <a:endParaRPr lang="ar-SA"/>
          </a:p>
        </p:txBody>
      </p:sp>
      <p:sp>
        <p:nvSpPr>
          <p:cNvPr id="5" name="Footer Placeholder 4"/>
          <p:cNvSpPr>
            <a:spLocks noGrp="1"/>
          </p:cNvSpPr>
          <p:nvPr>
            <p:ph type="ftr" sz="quarter" idx="11"/>
          </p:nvPr>
        </p:nvSpPr>
        <p:spPr/>
        <p:txBody>
          <a:bodyPr/>
          <a:lstStyle>
            <a:extLst/>
          </a:lstStyle>
          <a:p>
            <a:r>
              <a:rPr lang="en-US" smtClean="0"/>
              <a:t>An-najah National university </a:t>
            </a:r>
            <a:endParaRPr lang="ar-SA"/>
          </a:p>
        </p:txBody>
      </p:sp>
      <p:sp>
        <p:nvSpPr>
          <p:cNvPr id="6" name="Slide Number Placeholder 5"/>
          <p:cNvSpPr>
            <a:spLocks noGrp="1"/>
          </p:cNvSpPr>
          <p:nvPr>
            <p:ph type="sldNum" sz="quarter" idx="12"/>
          </p:nvPr>
        </p:nvSpPr>
        <p:spPr/>
        <p:txBody>
          <a:bodyPr/>
          <a:lstStyle>
            <a:extLst/>
          </a:lstStyle>
          <a:p>
            <a:fld id="{4231AC37-F113-44AB-B65D-AA73765A777D}" type="slidenum">
              <a:rPr lang="ar-SA" smtClean="0"/>
              <a:pPr/>
              <a:t>‹#›</a:t>
            </a:fld>
            <a:endParaRPr lang="ar-SA"/>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576970DD-BC47-42D6-B9DA-BCACC21A76F1}" type="datetime1">
              <a:rPr lang="ar-SA" smtClean="0"/>
              <a:pPr/>
              <a:t>02/16/1435</a:t>
            </a:fld>
            <a:endParaRPr lang="ar-SA"/>
          </a:p>
        </p:txBody>
      </p:sp>
      <p:sp>
        <p:nvSpPr>
          <p:cNvPr id="5" name="Footer Placeholder 4"/>
          <p:cNvSpPr>
            <a:spLocks noGrp="1"/>
          </p:cNvSpPr>
          <p:nvPr>
            <p:ph type="ftr" sz="quarter" idx="11"/>
          </p:nvPr>
        </p:nvSpPr>
        <p:spPr/>
        <p:txBody>
          <a:bodyPr/>
          <a:lstStyle>
            <a:extLst/>
          </a:lstStyle>
          <a:p>
            <a:r>
              <a:rPr lang="en-US" smtClean="0"/>
              <a:t>An-najah National university </a:t>
            </a:r>
            <a:endParaRPr lang="ar-SA"/>
          </a:p>
        </p:txBody>
      </p:sp>
      <p:sp>
        <p:nvSpPr>
          <p:cNvPr id="6" name="Slide Number Placeholder 5"/>
          <p:cNvSpPr>
            <a:spLocks noGrp="1"/>
          </p:cNvSpPr>
          <p:nvPr>
            <p:ph type="sldNum" sz="quarter" idx="12"/>
          </p:nvPr>
        </p:nvSpPr>
        <p:spPr/>
        <p:txBody>
          <a:bodyPr/>
          <a:lstStyle>
            <a:extLst/>
          </a:lstStyle>
          <a:p>
            <a:fld id="{4231AC37-F113-44AB-B65D-AA73765A777D}" type="slidenum">
              <a:rPr lang="ar-SA" smtClean="0"/>
              <a:pPr/>
              <a:t>‹#›</a:t>
            </a:fld>
            <a:endParaRPr lang="ar-SA"/>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66552B1-81F5-4E48-95B8-F815F3E6F9F5}" type="datetime1">
              <a:rPr lang="ar-SA" smtClean="0"/>
              <a:pPr/>
              <a:t>02/16/1435</a:t>
            </a:fld>
            <a:endParaRPr lang="ar-SA"/>
          </a:p>
        </p:txBody>
      </p:sp>
      <p:sp>
        <p:nvSpPr>
          <p:cNvPr id="6" name="Footer Placeholder 5"/>
          <p:cNvSpPr>
            <a:spLocks noGrp="1"/>
          </p:cNvSpPr>
          <p:nvPr>
            <p:ph type="ftr" sz="quarter" idx="11"/>
          </p:nvPr>
        </p:nvSpPr>
        <p:spPr/>
        <p:txBody>
          <a:bodyPr/>
          <a:lstStyle>
            <a:extLst/>
          </a:lstStyle>
          <a:p>
            <a:r>
              <a:rPr lang="en-US" smtClean="0"/>
              <a:t>An-najah National university </a:t>
            </a:r>
            <a:endParaRPr lang="ar-SA"/>
          </a:p>
        </p:txBody>
      </p:sp>
      <p:sp>
        <p:nvSpPr>
          <p:cNvPr id="7" name="Slide Number Placeholder 6"/>
          <p:cNvSpPr>
            <a:spLocks noGrp="1"/>
          </p:cNvSpPr>
          <p:nvPr>
            <p:ph type="sldNum" sz="quarter" idx="12"/>
          </p:nvPr>
        </p:nvSpPr>
        <p:spPr/>
        <p:txBody>
          <a:bodyPr/>
          <a:lstStyle>
            <a:extLst/>
          </a:lstStyle>
          <a:p>
            <a:fld id="{4231AC37-F113-44AB-B65D-AA73765A777D}" type="slidenum">
              <a:rPr lang="ar-SA" smtClean="0"/>
              <a:pPr/>
              <a:t>‹#›</a:t>
            </a:fld>
            <a:endParaRPr lang="ar-SA"/>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92D0DD5C-7297-4932-96DD-D67F323E19B8}" type="datetime1">
              <a:rPr lang="ar-SA" smtClean="0"/>
              <a:pPr/>
              <a:t>02/16/1435</a:t>
            </a:fld>
            <a:endParaRPr lang="ar-SA"/>
          </a:p>
        </p:txBody>
      </p:sp>
      <p:sp>
        <p:nvSpPr>
          <p:cNvPr id="8" name="Footer Placeholder 7"/>
          <p:cNvSpPr>
            <a:spLocks noGrp="1"/>
          </p:cNvSpPr>
          <p:nvPr>
            <p:ph type="ftr" sz="quarter" idx="11"/>
          </p:nvPr>
        </p:nvSpPr>
        <p:spPr/>
        <p:txBody>
          <a:bodyPr/>
          <a:lstStyle>
            <a:extLst/>
          </a:lstStyle>
          <a:p>
            <a:r>
              <a:rPr lang="en-US" smtClean="0"/>
              <a:t>An-najah National university </a:t>
            </a:r>
            <a:endParaRPr lang="ar-SA"/>
          </a:p>
        </p:txBody>
      </p:sp>
      <p:sp>
        <p:nvSpPr>
          <p:cNvPr id="9" name="Slide Number Placeholder 8"/>
          <p:cNvSpPr>
            <a:spLocks noGrp="1"/>
          </p:cNvSpPr>
          <p:nvPr>
            <p:ph type="sldNum" sz="quarter" idx="12"/>
          </p:nvPr>
        </p:nvSpPr>
        <p:spPr/>
        <p:txBody>
          <a:bodyPr/>
          <a:lstStyle>
            <a:extLst/>
          </a:lstStyle>
          <a:p>
            <a:fld id="{4231AC37-F113-44AB-B65D-AA73765A777D}"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38ACE5F3-83DF-483A-A656-F16F8D3B475B}" type="datetime1">
              <a:rPr lang="ar-SA" smtClean="0"/>
              <a:pPr/>
              <a:t>02/16/1435</a:t>
            </a:fld>
            <a:endParaRPr lang="ar-SA"/>
          </a:p>
        </p:txBody>
      </p:sp>
      <p:sp>
        <p:nvSpPr>
          <p:cNvPr id="4" name="Footer Placeholder 3"/>
          <p:cNvSpPr>
            <a:spLocks noGrp="1"/>
          </p:cNvSpPr>
          <p:nvPr>
            <p:ph type="ftr" sz="quarter" idx="11"/>
          </p:nvPr>
        </p:nvSpPr>
        <p:spPr/>
        <p:txBody>
          <a:bodyPr/>
          <a:lstStyle>
            <a:extLst/>
          </a:lstStyle>
          <a:p>
            <a:r>
              <a:rPr lang="en-US" smtClean="0"/>
              <a:t>An-najah National university </a:t>
            </a:r>
            <a:endParaRPr lang="ar-SA"/>
          </a:p>
        </p:txBody>
      </p:sp>
      <p:sp>
        <p:nvSpPr>
          <p:cNvPr id="5" name="Slide Number Placeholder 4"/>
          <p:cNvSpPr>
            <a:spLocks noGrp="1"/>
          </p:cNvSpPr>
          <p:nvPr>
            <p:ph type="sldNum" sz="quarter" idx="12"/>
          </p:nvPr>
        </p:nvSpPr>
        <p:spPr/>
        <p:txBody>
          <a:bodyPr/>
          <a:lstStyle>
            <a:extLst/>
          </a:lstStyle>
          <a:p>
            <a:fld id="{4231AC37-F113-44AB-B65D-AA73765A777D}" type="slidenum">
              <a:rPr lang="ar-SA" smtClean="0"/>
              <a:pPr/>
              <a:t>‹#›</a:t>
            </a:fld>
            <a:endParaRPr lang="ar-SA"/>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DCE48364-D81B-47AA-811F-4DF19317EFCB}" type="datetime1">
              <a:rPr lang="ar-SA" smtClean="0"/>
              <a:pPr/>
              <a:t>02/16/1435</a:t>
            </a:fld>
            <a:endParaRPr lang="ar-SA"/>
          </a:p>
        </p:txBody>
      </p:sp>
      <p:sp>
        <p:nvSpPr>
          <p:cNvPr id="3" name="Footer Placeholder 2"/>
          <p:cNvSpPr>
            <a:spLocks noGrp="1"/>
          </p:cNvSpPr>
          <p:nvPr>
            <p:ph type="ftr" sz="quarter" idx="11"/>
          </p:nvPr>
        </p:nvSpPr>
        <p:spPr/>
        <p:txBody>
          <a:bodyPr/>
          <a:lstStyle>
            <a:extLst/>
          </a:lstStyle>
          <a:p>
            <a:r>
              <a:rPr lang="en-US" smtClean="0"/>
              <a:t>An-najah National university </a:t>
            </a:r>
            <a:endParaRPr lang="ar-SA"/>
          </a:p>
        </p:txBody>
      </p:sp>
      <p:sp>
        <p:nvSpPr>
          <p:cNvPr id="4" name="Slide Number Placeholder 3"/>
          <p:cNvSpPr>
            <a:spLocks noGrp="1"/>
          </p:cNvSpPr>
          <p:nvPr>
            <p:ph type="sldNum" sz="quarter" idx="12"/>
          </p:nvPr>
        </p:nvSpPr>
        <p:spPr/>
        <p:txBody>
          <a:bodyPr/>
          <a:lstStyle>
            <a:extLst/>
          </a:lstStyle>
          <a:p>
            <a:fld id="{4231AC37-F113-44AB-B65D-AA73765A777D}" type="slidenum">
              <a:rPr lang="ar-SA" smtClean="0"/>
              <a:pPr/>
              <a:t>‹#›</a:t>
            </a:fld>
            <a:endParaRPr lang="ar-SA"/>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C1200D8B-1481-4B0B-BF39-FFAC6AD38446}" type="datetime1">
              <a:rPr lang="ar-SA" smtClean="0"/>
              <a:pPr/>
              <a:t>02/16/1435</a:t>
            </a:fld>
            <a:endParaRPr lang="ar-SA"/>
          </a:p>
        </p:txBody>
      </p:sp>
      <p:sp>
        <p:nvSpPr>
          <p:cNvPr id="6" name="Footer Placeholder 5"/>
          <p:cNvSpPr>
            <a:spLocks noGrp="1"/>
          </p:cNvSpPr>
          <p:nvPr>
            <p:ph type="ftr" sz="quarter" idx="11"/>
          </p:nvPr>
        </p:nvSpPr>
        <p:spPr/>
        <p:txBody>
          <a:bodyPr/>
          <a:lstStyle>
            <a:extLst/>
          </a:lstStyle>
          <a:p>
            <a:r>
              <a:rPr lang="en-US" smtClean="0"/>
              <a:t>An-najah National university </a:t>
            </a:r>
            <a:endParaRPr lang="ar-SA"/>
          </a:p>
        </p:txBody>
      </p:sp>
      <p:sp>
        <p:nvSpPr>
          <p:cNvPr id="7" name="Slide Number Placeholder 6"/>
          <p:cNvSpPr>
            <a:spLocks noGrp="1"/>
          </p:cNvSpPr>
          <p:nvPr>
            <p:ph type="sldNum" sz="quarter" idx="12"/>
          </p:nvPr>
        </p:nvSpPr>
        <p:spPr/>
        <p:txBody>
          <a:bodyPr/>
          <a:lstStyle>
            <a:extLst/>
          </a:lstStyle>
          <a:p>
            <a:fld id="{4231AC37-F113-44AB-B65D-AA73765A777D}"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641D985F-A64E-4EE0-9471-3A24004A28AA}" type="datetime1">
              <a:rPr lang="ar-SA" smtClean="0"/>
              <a:pPr/>
              <a:t>02/16/1435</a:t>
            </a:fld>
            <a:endParaRPr lang="ar-SA"/>
          </a:p>
        </p:txBody>
      </p:sp>
      <p:sp>
        <p:nvSpPr>
          <p:cNvPr id="5" name="Footer Placeholder 4"/>
          <p:cNvSpPr>
            <a:spLocks noGrp="1"/>
          </p:cNvSpPr>
          <p:nvPr>
            <p:ph type="ftr" sz="quarter" idx="11"/>
          </p:nvPr>
        </p:nvSpPr>
        <p:spPr/>
        <p:txBody>
          <a:bodyPr/>
          <a:lstStyle/>
          <a:p>
            <a:r>
              <a:rPr lang="en-US" smtClean="0"/>
              <a:t>An-najah National university </a:t>
            </a:r>
            <a:endParaRPr lang="ar-SA"/>
          </a:p>
        </p:txBody>
      </p:sp>
      <p:sp>
        <p:nvSpPr>
          <p:cNvPr id="6" name="Slide Number Placeholder 5"/>
          <p:cNvSpPr>
            <a:spLocks noGrp="1"/>
          </p:cNvSpPr>
          <p:nvPr>
            <p:ph type="sldNum" sz="quarter" idx="12"/>
          </p:nvPr>
        </p:nvSpPr>
        <p:spPr>
          <a:xfrm>
            <a:off x="4361688" y="1026372"/>
            <a:ext cx="457200" cy="441325"/>
          </a:xfrm>
        </p:spPr>
        <p:txBody>
          <a:bodyPr/>
          <a:lstStyle/>
          <a:p>
            <a:fld id="{4231AC37-F113-44AB-B65D-AA73765A777D}" type="slidenum">
              <a:rPr lang="ar-SA" smtClean="0"/>
              <a:pPr/>
              <a:t>‹#›</a:t>
            </a:fld>
            <a:endParaRPr lang="ar-SA"/>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BA099F30-0525-4601-9A89-A5A18F6D253B}" type="datetime1">
              <a:rPr lang="ar-SA" smtClean="0"/>
              <a:pPr/>
              <a:t>02/16/1435</a:t>
            </a:fld>
            <a:endParaRPr lang="ar-SA"/>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r>
              <a:rPr lang="en-US" smtClean="0"/>
              <a:t>An-najah National university </a:t>
            </a:r>
            <a:endParaRPr lang="ar-SA"/>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4231AC37-F113-44AB-B65D-AA73765A777D}" type="slidenum">
              <a:rPr lang="ar-SA" smtClean="0"/>
              <a:pPr/>
              <a:t>‹#›</a:t>
            </a:fld>
            <a:endParaRPr lang="ar-SA"/>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2A9C6F1-21D9-4446-8D3B-E120DB3D48F3}" type="datetime1">
              <a:rPr lang="ar-SA" smtClean="0"/>
              <a:pPr/>
              <a:t>02/16/1435</a:t>
            </a:fld>
            <a:endParaRPr lang="ar-SA"/>
          </a:p>
        </p:txBody>
      </p:sp>
      <p:sp>
        <p:nvSpPr>
          <p:cNvPr id="5" name="Footer Placeholder 4"/>
          <p:cNvSpPr>
            <a:spLocks noGrp="1"/>
          </p:cNvSpPr>
          <p:nvPr>
            <p:ph type="ftr" sz="quarter" idx="11"/>
          </p:nvPr>
        </p:nvSpPr>
        <p:spPr/>
        <p:txBody>
          <a:bodyPr/>
          <a:lstStyle>
            <a:extLst/>
          </a:lstStyle>
          <a:p>
            <a:r>
              <a:rPr lang="en-US" smtClean="0"/>
              <a:t>An-najah National university </a:t>
            </a:r>
            <a:endParaRPr lang="ar-SA"/>
          </a:p>
        </p:txBody>
      </p:sp>
      <p:sp>
        <p:nvSpPr>
          <p:cNvPr id="6" name="Slide Number Placeholder 5"/>
          <p:cNvSpPr>
            <a:spLocks noGrp="1"/>
          </p:cNvSpPr>
          <p:nvPr>
            <p:ph type="sldNum" sz="quarter" idx="12"/>
          </p:nvPr>
        </p:nvSpPr>
        <p:spPr/>
        <p:txBody>
          <a:bodyPr/>
          <a:lstStyle>
            <a:extLst/>
          </a:lstStyle>
          <a:p>
            <a:fld id="{4231AC37-F113-44AB-B65D-AA73765A777D}" type="slidenum">
              <a:rPr lang="ar-SA" smtClean="0"/>
              <a:pPr/>
              <a:t>‹#›</a:t>
            </a:fld>
            <a:endParaRPr lang="ar-SA"/>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F33C0AD-F783-4840-AE33-F195D8B36FE9}" type="datetime1">
              <a:rPr lang="ar-SA" smtClean="0"/>
              <a:pPr/>
              <a:t>02/16/1435</a:t>
            </a:fld>
            <a:endParaRPr lang="ar-SA"/>
          </a:p>
        </p:txBody>
      </p:sp>
      <p:sp>
        <p:nvSpPr>
          <p:cNvPr id="5" name="Footer Placeholder 4"/>
          <p:cNvSpPr>
            <a:spLocks noGrp="1"/>
          </p:cNvSpPr>
          <p:nvPr>
            <p:ph type="ftr" sz="quarter" idx="11"/>
          </p:nvPr>
        </p:nvSpPr>
        <p:spPr/>
        <p:txBody>
          <a:bodyPr/>
          <a:lstStyle>
            <a:extLst/>
          </a:lstStyle>
          <a:p>
            <a:r>
              <a:rPr lang="en-US" smtClean="0"/>
              <a:t>An-najah National university </a:t>
            </a:r>
            <a:endParaRPr lang="ar-SA"/>
          </a:p>
        </p:txBody>
      </p:sp>
      <p:sp>
        <p:nvSpPr>
          <p:cNvPr id="6" name="Slide Number Placeholder 5"/>
          <p:cNvSpPr>
            <a:spLocks noGrp="1"/>
          </p:cNvSpPr>
          <p:nvPr>
            <p:ph type="sldNum" sz="quarter" idx="12"/>
          </p:nvPr>
        </p:nvSpPr>
        <p:spPr/>
        <p:txBody>
          <a:bodyPr/>
          <a:lstStyle>
            <a:extLst/>
          </a:lstStyle>
          <a:p>
            <a:fld id="{4231AC37-F113-44AB-B65D-AA73765A777D}"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r>
              <a:rPr lang="en-US" smtClean="0"/>
              <a:t>An-najah National university </a:t>
            </a:r>
            <a:endParaRPr lang="ar-SA"/>
          </a:p>
        </p:txBody>
      </p:sp>
      <p:sp>
        <p:nvSpPr>
          <p:cNvPr id="4" name="Date Placeholder 3"/>
          <p:cNvSpPr>
            <a:spLocks noGrp="1"/>
          </p:cNvSpPr>
          <p:nvPr>
            <p:ph type="dt" sz="half" idx="10"/>
          </p:nvPr>
        </p:nvSpPr>
        <p:spPr/>
        <p:txBody>
          <a:bodyPr/>
          <a:lstStyle/>
          <a:p>
            <a:fld id="{80E3CD5A-190F-4B9E-9CA9-F9E89648946F}" type="datetime1">
              <a:rPr lang="ar-SA" smtClean="0"/>
              <a:pPr/>
              <a:t>02/16/1435</a:t>
            </a:fld>
            <a:endParaRPr lang="ar-SA"/>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4231AC37-F113-44AB-B65D-AA73765A777D}" type="slidenum">
              <a:rPr lang="ar-SA" smtClean="0"/>
              <a:pPr/>
              <a:t>‹#›</a:t>
            </a:fld>
            <a:endParaRPr lang="ar-SA"/>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48B6F756-A8C7-45E4-AF0C-E247629C59BC}" type="datetime1">
              <a:rPr lang="ar-SA" smtClean="0"/>
              <a:pPr/>
              <a:t>02/16/1435</a:t>
            </a:fld>
            <a:endParaRPr lang="ar-SA"/>
          </a:p>
        </p:txBody>
      </p:sp>
      <p:sp>
        <p:nvSpPr>
          <p:cNvPr id="6" name="Footer Placeholder 5"/>
          <p:cNvSpPr>
            <a:spLocks noGrp="1"/>
          </p:cNvSpPr>
          <p:nvPr>
            <p:ph type="ftr" sz="quarter" idx="11"/>
          </p:nvPr>
        </p:nvSpPr>
        <p:spPr/>
        <p:txBody>
          <a:bodyPr/>
          <a:lstStyle/>
          <a:p>
            <a:r>
              <a:rPr lang="en-US" smtClean="0"/>
              <a:t>An-najah National university </a:t>
            </a:r>
            <a:endParaRPr lang="ar-SA"/>
          </a:p>
        </p:txBody>
      </p:sp>
      <p:sp>
        <p:nvSpPr>
          <p:cNvPr id="7" name="Slide Number Placeholder 6"/>
          <p:cNvSpPr>
            <a:spLocks noGrp="1"/>
          </p:cNvSpPr>
          <p:nvPr>
            <p:ph type="sldNum" sz="quarter" idx="12"/>
          </p:nvPr>
        </p:nvSpPr>
        <p:spPr/>
        <p:txBody>
          <a:bodyPr/>
          <a:lstStyle/>
          <a:p>
            <a:fld id="{4231AC37-F113-44AB-B65D-AA73765A777D}" type="slidenum">
              <a:rPr lang="ar-SA" smtClean="0"/>
              <a:pPr/>
              <a:t>‹#›</a:t>
            </a:fld>
            <a:endParaRPr lang="ar-SA"/>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BE724AC5-3B3F-4D91-BE87-5EB462313063}" type="datetime1">
              <a:rPr lang="ar-SA" smtClean="0"/>
              <a:pPr/>
              <a:t>02/16/1435</a:t>
            </a:fld>
            <a:endParaRPr lang="ar-SA"/>
          </a:p>
        </p:txBody>
      </p:sp>
      <p:sp>
        <p:nvSpPr>
          <p:cNvPr id="8" name="Footer Placeholder 7"/>
          <p:cNvSpPr>
            <a:spLocks noGrp="1"/>
          </p:cNvSpPr>
          <p:nvPr>
            <p:ph type="ftr" sz="quarter" idx="11"/>
          </p:nvPr>
        </p:nvSpPr>
        <p:spPr>
          <a:xfrm>
            <a:off x="304800" y="6409944"/>
            <a:ext cx="3581400" cy="365760"/>
          </a:xfrm>
        </p:spPr>
        <p:txBody>
          <a:bodyPr/>
          <a:lstStyle/>
          <a:p>
            <a:r>
              <a:rPr lang="en-US" smtClean="0"/>
              <a:t>An-najah National university </a:t>
            </a:r>
            <a:endParaRPr lang="ar-SA"/>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4231AC37-F113-44AB-B65D-AA73765A777D}" type="slidenum">
              <a:rPr lang="ar-SA" smtClean="0"/>
              <a:pPr/>
              <a:t>‹#›</a:t>
            </a:fld>
            <a:endParaRPr lang="ar-SA"/>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4ADF343-E9A6-404E-9CDC-2224A0AD94FF}" type="datetime1">
              <a:rPr lang="ar-SA" smtClean="0"/>
              <a:pPr/>
              <a:t>02/16/1435</a:t>
            </a:fld>
            <a:endParaRPr lang="ar-SA"/>
          </a:p>
        </p:txBody>
      </p:sp>
      <p:sp>
        <p:nvSpPr>
          <p:cNvPr id="4" name="Footer Placeholder 3"/>
          <p:cNvSpPr>
            <a:spLocks noGrp="1"/>
          </p:cNvSpPr>
          <p:nvPr>
            <p:ph type="ftr" sz="quarter" idx="11"/>
          </p:nvPr>
        </p:nvSpPr>
        <p:spPr/>
        <p:txBody>
          <a:bodyPr/>
          <a:lstStyle/>
          <a:p>
            <a:r>
              <a:rPr lang="en-US" smtClean="0"/>
              <a:t>An-najah National university </a:t>
            </a:r>
            <a:endParaRPr lang="ar-SA"/>
          </a:p>
        </p:txBody>
      </p:sp>
      <p:sp>
        <p:nvSpPr>
          <p:cNvPr id="5" name="Slide Number Placeholder 4"/>
          <p:cNvSpPr>
            <a:spLocks noGrp="1"/>
          </p:cNvSpPr>
          <p:nvPr>
            <p:ph type="sldNum" sz="quarter" idx="12"/>
          </p:nvPr>
        </p:nvSpPr>
        <p:spPr>
          <a:xfrm>
            <a:off x="4343400" y="1036020"/>
            <a:ext cx="457200" cy="441325"/>
          </a:xfrm>
        </p:spPr>
        <p:txBody>
          <a:bodyPr/>
          <a:lstStyle/>
          <a:p>
            <a:fld id="{4231AC37-F113-44AB-B65D-AA73765A777D}"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5F0F10BD-2015-4DEC-8D03-B3540919A34E}" type="datetime1">
              <a:rPr lang="ar-SA" smtClean="0"/>
              <a:pPr/>
              <a:t>02/16/1435</a:t>
            </a:fld>
            <a:endParaRPr lang="ar-SA"/>
          </a:p>
        </p:txBody>
      </p:sp>
      <p:sp>
        <p:nvSpPr>
          <p:cNvPr id="3" name="Footer Placeholder 2"/>
          <p:cNvSpPr>
            <a:spLocks noGrp="1"/>
          </p:cNvSpPr>
          <p:nvPr>
            <p:ph type="ftr" sz="quarter" idx="11"/>
          </p:nvPr>
        </p:nvSpPr>
        <p:spPr/>
        <p:txBody>
          <a:bodyPr/>
          <a:lstStyle/>
          <a:p>
            <a:r>
              <a:rPr lang="en-US" smtClean="0"/>
              <a:t>An-najah National university </a:t>
            </a:r>
            <a:endParaRPr lang="ar-SA"/>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4231AC37-F113-44AB-B65D-AA73765A777D}"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4231AC37-F113-44AB-B65D-AA73765A777D}" type="slidenum">
              <a:rPr lang="ar-SA" smtClean="0"/>
              <a:pPr/>
              <a:t>‹#›</a:t>
            </a:fld>
            <a:endParaRPr lang="ar-SA"/>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00155745-7AD4-4400-B427-4FA3C729F5BC}" type="datetime1">
              <a:rPr lang="ar-SA" smtClean="0"/>
              <a:pPr/>
              <a:t>02/16/1435</a:t>
            </a:fld>
            <a:endParaRPr lang="ar-SA"/>
          </a:p>
        </p:txBody>
      </p:sp>
      <p:sp>
        <p:nvSpPr>
          <p:cNvPr id="6" name="Footer Placeholder 5"/>
          <p:cNvSpPr>
            <a:spLocks noGrp="1"/>
          </p:cNvSpPr>
          <p:nvPr>
            <p:ph type="ftr" sz="quarter" idx="11"/>
          </p:nvPr>
        </p:nvSpPr>
        <p:spPr>
          <a:xfrm>
            <a:off x="301752" y="6410848"/>
            <a:ext cx="3383280" cy="365760"/>
          </a:xfrm>
        </p:spPr>
        <p:txBody>
          <a:bodyPr/>
          <a:lstStyle/>
          <a:p>
            <a:r>
              <a:rPr lang="en-US" smtClean="0"/>
              <a:t>An-najah National university </a:t>
            </a:r>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4231AC37-F113-44AB-B65D-AA73765A777D}" type="slidenum">
              <a:rPr lang="ar-SA" smtClean="0"/>
              <a:pPr/>
              <a:t>‹#›</a:t>
            </a:fld>
            <a:endParaRPr lang="ar-SA"/>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CF2F3B83-AA9E-4E1C-96A8-CB65EBB591AF}" type="datetime1">
              <a:rPr lang="ar-SA" smtClean="0"/>
              <a:pPr/>
              <a:t>02/16/1435</a:t>
            </a:fld>
            <a:endParaRPr lang="ar-SA"/>
          </a:p>
        </p:txBody>
      </p:sp>
      <p:sp>
        <p:nvSpPr>
          <p:cNvPr id="6" name="Footer Placeholder 5"/>
          <p:cNvSpPr>
            <a:spLocks noGrp="1"/>
          </p:cNvSpPr>
          <p:nvPr>
            <p:ph type="ftr" sz="quarter" idx="11"/>
          </p:nvPr>
        </p:nvSpPr>
        <p:spPr>
          <a:xfrm>
            <a:off x="301752" y="6410848"/>
            <a:ext cx="3584448" cy="365760"/>
          </a:xfrm>
        </p:spPr>
        <p:txBody>
          <a:bodyPr/>
          <a:lstStyle/>
          <a:p>
            <a:r>
              <a:rPr lang="en-US" smtClean="0"/>
              <a:t>An-najah National university </a:t>
            </a:r>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3.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9D2756D4-D08F-4D31-9E3F-09782633DBB5}" type="datetime1">
              <a:rPr lang="ar-SA" smtClean="0"/>
              <a:pPr/>
              <a:t>02/16/1435</a:t>
            </a:fld>
            <a:endParaRPr lang="ar-SA"/>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r>
              <a:rPr lang="en-US" smtClean="0"/>
              <a:t>An-najah National university </a:t>
            </a:r>
            <a:endParaRPr lang="ar-SA"/>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4231AC37-F113-44AB-B65D-AA73765A777D}" type="slidenum">
              <a:rPr lang="ar-SA" smtClean="0"/>
              <a:pPr/>
              <a:t>‹#›</a:t>
            </a:fld>
            <a:endParaRPr lang="ar-SA"/>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4465" r:id="rId1"/>
    <p:sldLayoutId id="2147484466" r:id="rId2"/>
    <p:sldLayoutId id="2147484467" r:id="rId3"/>
    <p:sldLayoutId id="2147484468" r:id="rId4"/>
    <p:sldLayoutId id="2147484469" r:id="rId5"/>
    <p:sldLayoutId id="2147484470" r:id="rId6"/>
    <p:sldLayoutId id="2147484471" r:id="rId7"/>
    <p:sldLayoutId id="2147484472" r:id="rId8"/>
    <p:sldLayoutId id="2147484473" r:id="rId9"/>
    <p:sldLayoutId id="2147484474" r:id="rId10"/>
    <p:sldLayoutId id="2147484475" r:id="rId11"/>
  </p:sldLayoutIdLst>
  <p:hf hdr="0" dt="0"/>
  <p:txStyles>
    <p:titleStyle>
      <a:lvl1pPr algn="ctr" rtl="1"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r" rtl="1"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r" rtl="1"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r" rtl="1"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r" rtl="1"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r" rtl="1"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r" rtl="1"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r" rtl="1"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r" rtl="1"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9D2756D4-D08F-4D31-9E3F-09782633DBB5}" type="datetime1">
              <a:rPr lang="ar-SA" smtClean="0"/>
              <a:pPr/>
              <a:t>02/16/1435</a:t>
            </a:fld>
            <a:endParaRPr lang="ar-SA"/>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r>
              <a:rPr lang="en-US" smtClean="0"/>
              <a:t>An-najah National university </a:t>
            </a:r>
            <a:endParaRPr lang="ar-SA"/>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4231AC37-F113-44AB-B65D-AA73765A777D}"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4609" r:id="rId1"/>
    <p:sldLayoutId id="2147484610" r:id="rId2"/>
    <p:sldLayoutId id="2147484611" r:id="rId3"/>
    <p:sldLayoutId id="2147484612" r:id="rId4"/>
    <p:sldLayoutId id="2147484613" r:id="rId5"/>
    <p:sldLayoutId id="2147484614" r:id="rId6"/>
    <p:sldLayoutId id="2147484615" r:id="rId7"/>
    <p:sldLayoutId id="2147484616" r:id="rId8"/>
    <p:sldLayoutId id="2147484617" r:id="rId9"/>
    <p:sldLayoutId id="2147484618" r:id="rId10"/>
    <p:sldLayoutId id="2147484619" r:id="rId11"/>
  </p:sldLayoutIdLst>
  <p:hf hdr="0" dt="0"/>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7.xml"/><Relationship Id="rId4" Type="http://schemas.openxmlformats.org/officeDocument/2006/relationships/image" Target="../media/image44.png"/></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7.xml"/><Relationship Id="rId4" Type="http://schemas.openxmlformats.org/officeDocument/2006/relationships/image" Target="../media/image47.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3" Type="http://schemas.openxmlformats.org/officeDocument/2006/relationships/image" Target="../media/image73.jpeg"/><Relationship Id="rId2" Type="http://schemas.openxmlformats.org/officeDocument/2006/relationships/image" Target="../media/image72.jpeg"/><Relationship Id="rId1" Type="http://schemas.openxmlformats.org/officeDocument/2006/relationships/slideLayout" Target="../slideLayouts/slideLayout7.xml"/><Relationship Id="rId4" Type="http://schemas.openxmlformats.org/officeDocument/2006/relationships/image" Target="../media/image74.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27584" y="2780928"/>
            <a:ext cx="7772400" cy="1470025"/>
          </a:xfrm>
        </p:spPr>
        <p:txBody>
          <a:bodyPr>
            <a:normAutofit/>
          </a:bodyPr>
          <a:lstStyle/>
          <a:p>
            <a:pPr algn="ctr"/>
            <a:r>
              <a:rPr lang="en-US" sz="2800" b="1" dirty="0">
                <a:solidFill>
                  <a:schemeClr val="accent1">
                    <a:lumMod val="75000"/>
                  </a:schemeClr>
                </a:solidFill>
              </a:rPr>
              <a:t>Graduation Project </a:t>
            </a:r>
            <a:r>
              <a:rPr lang="en-US" sz="2800" b="1" dirty="0" smtClean="0">
                <a:solidFill>
                  <a:schemeClr val="accent1">
                    <a:lumMod val="75000"/>
                  </a:schemeClr>
                </a:solidFill>
              </a:rPr>
              <a:t>2</a:t>
            </a:r>
            <a:r>
              <a:rPr lang="en-US" sz="2800" dirty="0" smtClean="0">
                <a:solidFill>
                  <a:schemeClr val="accent1">
                    <a:lumMod val="75000"/>
                  </a:schemeClr>
                </a:solidFill>
              </a:rPr>
              <a:t/>
            </a:r>
            <a:br>
              <a:rPr lang="en-US" sz="2800" dirty="0" smtClean="0">
                <a:solidFill>
                  <a:schemeClr val="accent1">
                    <a:lumMod val="75000"/>
                  </a:schemeClr>
                </a:solidFill>
              </a:rPr>
            </a:br>
            <a:r>
              <a:rPr lang="en-US" sz="2800" dirty="0" smtClean="0">
                <a:solidFill>
                  <a:schemeClr val="accent1">
                    <a:lumMod val="75000"/>
                  </a:schemeClr>
                </a:solidFill>
                <a:latin typeface="Bookman Old Style" pitchFamily="18" charset="0"/>
              </a:rPr>
              <a:t>Structural </a:t>
            </a:r>
            <a:r>
              <a:rPr lang="en-US" sz="2800" dirty="0">
                <a:solidFill>
                  <a:schemeClr val="accent1">
                    <a:lumMod val="75000"/>
                  </a:schemeClr>
                </a:solidFill>
                <a:latin typeface="Bookman Old Style" pitchFamily="18" charset="0"/>
              </a:rPr>
              <a:t>Analysis and Design of Zayed College for Nursing and Optics</a:t>
            </a:r>
          </a:p>
        </p:txBody>
      </p:sp>
      <p:sp>
        <p:nvSpPr>
          <p:cNvPr id="7" name="Slide Number Placeholder 6"/>
          <p:cNvSpPr>
            <a:spLocks noGrp="1"/>
          </p:cNvSpPr>
          <p:nvPr>
            <p:ph type="sldNum" sz="quarter" idx="12"/>
          </p:nvPr>
        </p:nvSpPr>
        <p:spPr/>
        <p:txBody>
          <a:bodyPr/>
          <a:lstStyle/>
          <a:p>
            <a:endParaRPr lang="ar-SA" dirty="0"/>
          </a:p>
          <a:p>
            <a:r>
              <a:rPr lang="en-US" dirty="0" smtClean="0"/>
              <a:t>1</a:t>
            </a:r>
            <a:endParaRPr lang="ar-SA" dirty="0"/>
          </a:p>
        </p:txBody>
      </p:sp>
      <p:sp>
        <p:nvSpPr>
          <p:cNvPr id="4" name="TextBox 3"/>
          <p:cNvSpPr txBox="1"/>
          <p:nvPr/>
        </p:nvSpPr>
        <p:spPr>
          <a:xfrm>
            <a:off x="2123728" y="404664"/>
            <a:ext cx="4630446" cy="1200329"/>
          </a:xfrm>
          <a:prstGeom prst="rect">
            <a:avLst/>
          </a:prstGeom>
          <a:noFill/>
        </p:spPr>
        <p:txBody>
          <a:bodyPr wrap="square" rtlCol="0">
            <a:spAutoFit/>
          </a:bodyPr>
          <a:lstStyle/>
          <a:p>
            <a:pPr algn="ctr" rtl="0"/>
            <a:r>
              <a:rPr lang="en-US" dirty="0" smtClean="0"/>
              <a:t>     An-</a:t>
            </a:r>
            <a:r>
              <a:rPr lang="en-US" dirty="0" err="1" smtClean="0"/>
              <a:t>Najah</a:t>
            </a:r>
            <a:r>
              <a:rPr lang="en-US" dirty="0" smtClean="0"/>
              <a:t> </a:t>
            </a:r>
            <a:r>
              <a:rPr lang="en-US" dirty="0"/>
              <a:t>National University</a:t>
            </a:r>
          </a:p>
          <a:p>
            <a:pPr algn="ctr" rtl="0"/>
            <a:r>
              <a:rPr lang="en-US" dirty="0"/>
              <a:t>      </a:t>
            </a:r>
            <a:r>
              <a:rPr lang="en-US" dirty="0" smtClean="0"/>
              <a:t> </a:t>
            </a:r>
            <a:r>
              <a:rPr lang="en-US" dirty="0"/>
              <a:t>Faculty of </a:t>
            </a:r>
            <a:r>
              <a:rPr lang="en-US" dirty="0" smtClean="0"/>
              <a:t>Engineering</a:t>
            </a:r>
          </a:p>
          <a:p>
            <a:pPr algn="ctr" rtl="0"/>
            <a:r>
              <a:rPr lang="en-US" dirty="0" smtClean="0"/>
              <a:t>Civil </a:t>
            </a:r>
            <a:r>
              <a:rPr lang="en-US" dirty="0"/>
              <a:t>Engineering </a:t>
            </a:r>
            <a:r>
              <a:rPr lang="en-US" dirty="0" smtClean="0"/>
              <a:t>Department </a:t>
            </a:r>
            <a:endParaRPr lang="en-US" dirty="0"/>
          </a:p>
          <a:p>
            <a:endParaRPr lang="en-US" dirty="0"/>
          </a:p>
        </p:txBody>
      </p:sp>
      <p:pic>
        <p:nvPicPr>
          <p:cNvPr id="6" name="Picture 5"/>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3779912" y="1340768"/>
            <a:ext cx="1584176" cy="1509715"/>
          </a:xfrm>
          <a:prstGeom prst="rect">
            <a:avLst/>
          </a:prstGeom>
        </p:spPr>
      </p:pic>
      <p:sp>
        <p:nvSpPr>
          <p:cNvPr id="9" name="TextBox 8"/>
          <p:cNvSpPr txBox="1"/>
          <p:nvPr/>
        </p:nvSpPr>
        <p:spPr>
          <a:xfrm>
            <a:off x="2339752" y="4437112"/>
            <a:ext cx="4007828" cy="369332"/>
          </a:xfrm>
          <a:prstGeom prst="rect">
            <a:avLst/>
          </a:prstGeom>
          <a:noFill/>
        </p:spPr>
        <p:txBody>
          <a:bodyPr wrap="none" rtlCol="1">
            <a:spAutoFit/>
          </a:bodyPr>
          <a:lstStyle/>
          <a:p>
            <a:r>
              <a:rPr lang="en-US" dirty="0" smtClean="0"/>
              <a:t>Supervisor: Dr. Mahmoud Dwaikat</a:t>
            </a:r>
            <a:endParaRPr lang="ar-SA" dirty="0"/>
          </a:p>
        </p:txBody>
      </p:sp>
      <p:sp>
        <p:nvSpPr>
          <p:cNvPr id="10" name="TextBox 9"/>
          <p:cNvSpPr txBox="1"/>
          <p:nvPr/>
        </p:nvSpPr>
        <p:spPr>
          <a:xfrm>
            <a:off x="899592" y="5733256"/>
            <a:ext cx="7200800" cy="830997"/>
          </a:xfrm>
          <a:prstGeom prst="rect">
            <a:avLst/>
          </a:prstGeom>
          <a:noFill/>
        </p:spPr>
        <p:txBody>
          <a:bodyPr wrap="square" rtlCol="1">
            <a:spAutoFit/>
          </a:bodyPr>
          <a:lstStyle/>
          <a:p>
            <a:pPr algn="l"/>
            <a:r>
              <a:rPr lang="en-US" sz="2400" dirty="0" smtClean="0"/>
              <a:t>                        Prepared By:</a:t>
            </a:r>
          </a:p>
          <a:p>
            <a:pPr algn="l"/>
            <a:r>
              <a:rPr lang="en-US" sz="2400" dirty="0" err="1" smtClean="0"/>
              <a:t>Maha</a:t>
            </a:r>
            <a:r>
              <a:rPr lang="en-US" sz="2400" dirty="0" smtClean="0"/>
              <a:t> </a:t>
            </a:r>
            <a:r>
              <a:rPr lang="en-US" sz="2400" dirty="0" err="1" smtClean="0"/>
              <a:t>Sharei</a:t>
            </a:r>
            <a:r>
              <a:rPr lang="en-US" sz="2400" dirty="0" smtClean="0"/>
              <a:t>   </a:t>
            </a:r>
            <a:r>
              <a:rPr lang="en-US" sz="2400" dirty="0" err="1" smtClean="0"/>
              <a:t>Amal</a:t>
            </a:r>
            <a:r>
              <a:rPr lang="en-US" sz="2400" dirty="0" smtClean="0"/>
              <a:t> </a:t>
            </a:r>
            <a:r>
              <a:rPr lang="en-US" sz="2400" dirty="0" err="1" smtClean="0"/>
              <a:t>Sabbah</a:t>
            </a:r>
            <a:r>
              <a:rPr lang="en-US" sz="2400" dirty="0" smtClean="0"/>
              <a:t>  </a:t>
            </a:r>
            <a:r>
              <a:rPr lang="en-US" sz="2400" dirty="0" err="1" smtClean="0"/>
              <a:t>Jumana</a:t>
            </a:r>
            <a:r>
              <a:rPr lang="en-US" sz="2400" dirty="0" smtClean="0"/>
              <a:t> </a:t>
            </a:r>
            <a:r>
              <a:rPr lang="en-US" sz="2400" dirty="0" err="1" smtClean="0"/>
              <a:t>Khatib</a:t>
            </a:r>
            <a:endParaRPr lang="ar-SA" sz="2400" dirty="0"/>
          </a:p>
        </p:txBody>
      </p:sp>
    </p:spTree>
    <p:extLst>
      <p:ext uri="{BB962C8B-B14F-4D97-AF65-F5344CB8AC3E}">
        <p14:creationId xmlns="" xmlns:p14="http://schemas.microsoft.com/office/powerpoint/2010/main" val="423914918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r>
              <a:rPr lang="en-US" dirty="0" smtClean="0"/>
              <a:t>10</a:t>
            </a:r>
            <a:endParaRPr lang="ar-SA" dirty="0"/>
          </a:p>
        </p:txBody>
      </p:sp>
      <p:sp>
        <p:nvSpPr>
          <p:cNvPr id="4" name="Title 1"/>
          <p:cNvSpPr txBox="1">
            <a:spLocks/>
          </p:cNvSpPr>
          <p:nvPr/>
        </p:nvSpPr>
        <p:spPr>
          <a:xfrm>
            <a:off x="619944" y="135957"/>
            <a:ext cx="8229600" cy="1143000"/>
          </a:xfrm>
          <a:prstGeom prst="rect">
            <a:avLst/>
          </a:prstGeom>
        </p:spPr>
        <p:txBody>
          <a:bodyPr>
            <a:normAutofit/>
          </a:bodyPr>
          <a:lstStyle/>
          <a:p>
            <a:pPr marL="457200" marR="0" lvl="0" indent="-457200" algn="l" defTabSz="914400" rtl="0" eaLnBrk="1" fontAlgn="auto" latinLnBrk="0" hangingPunct="1">
              <a:lnSpc>
                <a:spcPct val="100000"/>
              </a:lnSpc>
              <a:spcBef>
                <a:spcPct val="0"/>
              </a:spcBef>
              <a:spcAft>
                <a:spcPts val="0"/>
              </a:spcAft>
              <a:buClrTx/>
              <a:buSzTx/>
              <a:buFont typeface="Wingdings" pitchFamily="2" charset="2"/>
              <a:buChar char="v"/>
              <a:tabLst/>
              <a:defRPr/>
            </a:pPr>
            <a:r>
              <a:rPr kumimoji="0" lang="en-US" sz="2800" b="0" i="0" u="none" strike="noStrike" kern="1200" cap="none" spc="0" normalizeH="0" baseline="0" noProof="0" dirty="0" smtClean="0">
                <a:ln>
                  <a:noFill/>
                </a:ln>
                <a:solidFill>
                  <a:srgbClr val="0070C0"/>
                </a:solidFill>
                <a:effectLst/>
                <a:uLnTx/>
                <a:uFillTx/>
                <a:latin typeface="+mj-lt"/>
                <a:ea typeface="Calibri"/>
                <a:cs typeface="Arial"/>
              </a:rPr>
              <a:t>Live</a:t>
            </a:r>
            <a:r>
              <a:rPr kumimoji="0" lang="en-US" sz="3200" b="0" i="0" u="none" strike="noStrike" kern="1200" cap="none" spc="0" normalizeH="0" baseline="0" noProof="0" dirty="0" smtClean="0">
                <a:ln>
                  <a:noFill/>
                </a:ln>
                <a:solidFill>
                  <a:srgbClr val="0070C0"/>
                </a:solidFill>
                <a:effectLst/>
                <a:uLnTx/>
                <a:uFillTx/>
                <a:latin typeface="+mj-lt"/>
                <a:ea typeface="Calibri"/>
                <a:cs typeface="Arial"/>
              </a:rPr>
              <a:t> </a:t>
            </a:r>
            <a:r>
              <a:rPr kumimoji="0" lang="en-US" sz="2800" b="0" i="0" u="none" strike="noStrike" kern="1200" cap="none" spc="0" normalizeH="0" baseline="0" noProof="0" dirty="0" smtClean="0">
                <a:ln>
                  <a:noFill/>
                </a:ln>
                <a:solidFill>
                  <a:srgbClr val="0070C0"/>
                </a:solidFill>
                <a:effectLst/>
                <a:uLnTx/>
                <a:uFillTx/>
                <a:latin typeface="+mn-lt"/>
                <a:ea typeface="Calibri"/>
                <a:cs typeface="Arial"/>
              </a:rPr>
              <a:t>Load</a:t>
            </a:r>
            <a:endParaRPr kumimoji="0" lang="en-US" sz="3200" b="0" i="0" u="none" strike="noStrike" kern="1200" cap="none" spc="0" normalizeH="0" baseline="0" noProof="0" dirty="0">
              <a:ln>
                <a:noFill/>
              </a:ln>
              <a:solidFill>
                <a:srgbClr val="0070C0"/>
              </a:solidFill>
              <a:effectLst/>
              <a:uLnTx/>
              <a:uFillTx/>
              <a:latin typeface="+mn-lt"/>
              <a:ea typeface="+mj-ea"/>
              <a:cs typeface="+mj-cs"/>
            </a:endParaRPr>
          </a:p>
        </p:txBody>
      </p:sp>
      <p:pic>
        <p:nvPicPr>
          <p:cNvPr id="6" name="Picture 5"/>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5436096" y="2492896"/>
            <a:ext cx="2304256" cy="3168352"/>
          </a:xfrm>
          <a:prstGeom prst="rect">
            <a:avLst/>
          </a:prstGeom>
        </p:spPr>
      </p:pic>
      <p:pic>
        <p:nvPicPr>
          <p:cNvPr id="7" name="Picture 6"/>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611560" y="1916832"/>
            <a:ext cx="4752528" cy="4464496"/>
          </a:xfrm>
          <a:prstGeom prst="rect">
            <a:avLst/>
          </a:prstGeom>
        </p:spPr>
      </p:pic>
      <p:sp>
        <p:nvSpPr>
          <p:cNvPr id="8" name="Slide Number Placeholder 7"/>
          <p:cNvSpPr txBox="1">
            <a:spLocks/>
          </p:cNvSpPr>
          <p:nvPr/>
        </p:nvSpPr>
        <p:spPr>
          <a:xfrm>
            <a:off x="4514088" y="1178772"/>
            <a:ext cx="457200" cy="441325"/>
          </a:xfrm>
          <a:prstGeom prst="rect">
            <a:avLst/>
          </a:prstGeom>
        </p:spPr>
        <p:txBody>
          <a:bodyPr vert="horz" lIns="45720" rIns="45720" anchor="ct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231AC37-F113-44AB-B65D-AA73765A777D}" type="slidenum">
              <a:rPr kumimoji="0" lang="ar-SA" sz="1600" b="0" i="0" u="none" strike="noStrike" kern="1200" cap="none" spc="0" normalizeH="0" baseline="0" noProof="0" smtClean="0">
                <a:ln>
                  <a:noFill/>
                </a:ln>
                <a:solidFill>
                  <a:srgbClr val="FFFFFF"/>
                </a:solidFill>
                <a:effectLst/>
                <a:uLnTx/>
                <a:uFillTx/>
                <a:latin typeface="+mn-lt"/>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a:t>
            </a:fld>
            <a:endParaRPr kumimoji="0" lang="ar-SA" sz="1600" b="0" i="0" u="none" strike="noStrike" kern="1200" cap="none" spc="0" normalizeH="0" baseline="0" noProof="0">
              <a:ln>
                <a:noFill/>
              </a:ln>
              <a:solidFill>
                <a:srgbClr val="FFFFFF"/>
              </a:solidFill>
              <a:effectLst/>
              <a:uLnTx/>
              <a:uFillTx/>
              <a:latin typeface="+mn-lt"/>
              <a:ea typeface="+mn-ea"/>
              <a:cs typeface="+mn-cs"/>
            </a:endParaRPr>
          </a:p>
        </p:txBody>
      </p:sp>
      <p:sp>
        <p:nvSpPr>
          <p:cNvPr id="9" name="Footer Placeholder 8"/>
          <p:cNvSpPr txBox="1">
            <a:spLocks/>
          </p:cNvSpPr>
          <p:nvPr/>
        </p:nvSpPr>
        <p:spPr>
          <a:xfrm>
            <a:off x="323528" y="6492240"/>
            <a:ext cx="3581400" cy="365760"/>
          </a:xfrm>
          <a:prstGeom prst="rect">
            <a:avLst/>
          </a:prstGeom>
        </p:spPr>
        <p:txBody>
          <a:bodyPr vert="horz"/>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FFFFFF"/>
                </a:solidFill>
                <a:effectLst/>
                <a:uLnTx/>
                <a:uFillTx/>
                <a:latin typeface="+mn-lt"/>
                <a:ea typeface="+mn-ea"/>
                <a:cs typeface="+mn-cs"/>
              </a:rPr>
              <a:t>An-</a:t>
            </a:r>
            <a:r>
              <a:rPr kumimoji="0" lang="en-US" sz="1200" b="0" i="0" u="none" strike="noStrike" kern="1200" cap="none" spc="0" normalizeH="0" baseline="0" noProof="0" dirty="0" err="1" smtClean="0">
                <a:ln>
                  <a:noFill/>
                </a:ln>
                <a:solidFill>
                  <a:srgbClr val="FFFFFF"/>
                </a:solidFill>
                <a:effectLst/>
                <a:uLnTx/>
                <a:uFillTx/>
                <a:latin typeface="+mn-lt"/>
                <a:ea typeface="+mn-ea"/>
                <a:cs typeface="+mn-cs"/>
              </a:rPr>
              <a:t>najah</a:t>
            </a:r>
            <a:r>
              <a:rPr kumimoji="0" lang="en-US" sz="1200" b="0" i="0" u="none" strike="noStrike" kern="1200" cap="none" spc="0" normalizeH="0" baseline="0" noProof="0" dirty="0" smtClean="0">
                <a:ln>
                  <a:noFill/>
                </a:ln>
                <a:solidFill>
                  <a:srgbClr val="FFFFFF"/>
                </a:solidFill>
                <a:effectLst/>
                <a:uLnTx/>
                <a:uFillTx/>
                <a:latin typeface="+mn-lt"/>
                <a:ea typeface="+mn-ea"/>
                <a:cs typeface="+mn-cs"/>
              </a:rPr>
              <a:t> National university </a:t>
            </a:r>
            <a:endParaRPr kumimoji="0" lang="ar-SA" sz="1200" b="0" i="0" u="none" strike="noStrike" kern="1200" cap="none" spc="0" normalizeH="0" baseline="0" noProof="0" dirty="0">
              <a:ln>
                <a:noFill/>
              </a:ln>
              <a:solidFill>
                <a:srgbClr val="FFFFFF"/>
              </a:solidFill>
              <a:effectLst/>
              <a:uLnTx/>
              <a:uFillTx/>
              <a:latin typeface="+mn-lt"/>
              <a:ea typeface="+mn-ea"/>
              <a:cs typeface="+mn-cs"/>
            </a:endParaRPr>
          </a:p>
        </p:txBody>
      </p:sp>
      <p:pic>
        <p:nvPicPr>
          <p:cNvPr id="10" name="Picture 9" descr="amal.PNG"/>
          <p:cNvPicPr>
            <a:picLocks noChangeAspect="1"/>
          </p:cNvPicPr>
          <p:nvPr/>
        </p:nvPicPr>
        <p:blipFill>
          <a:blip r:embed="rId4" cstate="print"/>
          <a:stretch>
            <a:fillRect/>
          </a:stretch>
        </p:blipFill>
        <p:spPr>
          <a:xfrm>
            <a:off x="1403648" y="692696"/>
            <a:ext cx="6045928" cy="1152128"/>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An-najah National university </a:t>
            </a:r>
            <a:endParaRPr lang="ar-SA"/>
          </a:p>
        </p:txBody>
      </p:sp>
      <p:sp>
        <p:nvSpPr>
          <p:cNvPr id="3" name="Slide Number Placeholder 2"/>
          <p:cNvSpPr>
            <a:spLocks noGrp="1"/>
          </p:cNvSpPr>
          <p:nvPr>
            <p:ph type="sldNum" sz="quarter" idx="12"/>
          </p:nvPr>
        </p:nvSpPr>
        <p:spPr/>
        <p:txBody>
          <a:bodyPr/>
          <a:lstStyle/>
          <a:p>
            <a:r>
              <a:rPr lang="en-US" dirty="0" smtClean="0"/>
              <a:t>11</a:t>
            </a:r>
            <a:endParaRPr lang="ar-SA" dirty="0"/>
          </a:p>
        </p:txBody>
      </p:sp>
      <p:sp>
        <p:nvSpPr>
          <p:cNvPr id="4" name="Rectangle 3"/>
          <p:cNvSpPr/>
          <p:nvPr/>
        </p:nvSpPr>
        <p:spPr>
          <a:xfrm>
            <a:off x="2248787" y="233197"/>
            <a:ext cx="4037451" cy="600164"/>
          </a:xfrm>
          <a:prstGeom prst="rect">
            <a:avLst/>
          </a:prstGeom>
        </p:spPr>
        <p:txBody>
          <a:bodyPr wrap="none">
            <a:spAutoFit/>
          </a:bodyPr>
          <a:lstStyle/>
          <a:p>
            <a:r>
              <a:rPr lang="en-US" sz="3300" i="1" dirty="0">
                <a:solidFill>
                  <a:srgbClr val="0070C0"/>
                </a:solidFill>
                <a:latin typeface="+mj-lt"/>
              </a:rPr>
              <a:t>Slab structural system </a:t>
            </a:r>
            <a:endParaRPr lang="en-US" sz="3300" dirty="0">
              <a:latin typeface="+mj-lt"/>
            </a:endParaRPr>
          </a:p>
        </p:txBody>
      </p:sp>
      <p:pic>
        <p:nvPicPr>
          <p:cNvPr id="5" name="Picture 4"/>
          <p:cNvPicPr/>
          <p:nvPr/>
        </p:nvPicPr>
        <p:blipFill>
          <a:blip r:embed="rId2" cstate="print">
            <a:extLst>
              <a:ext uri="{28A0092B-C50C-407E-A947-70E740481C1C}">
                <a14:useLocalDpi xmlns="" xmlns:a14="http://schemas.microsoft.com/office/drawing/2010/main" val="0"/>
              </a:ext>
            </a:extLst>
          </a:blip>
          <a:stretch>
            <a:fillRect/>
          </a:stretch>
        </p:blipFill>
        <p:spPr>
          <a:xfrm>
            <a:off x="1907704" y="932820"/>
            <a:ext cx="5040560" cy="5160476"/>
          </a:xfrm>
          <a:prstGeom prst="rect">
            <a:avLst/>
          </a:prstGeom>
        </p:spPr>
      </p:pic>
    </p:spTree>
    <p:extLst>
      <p:ext uri="{BB962C8B-B14F-4D97-AF65-F5344CB8AC3E}">
        <p14:creationId xmlns="" xmlns:p14="http://schemas.microsoft.com/office/powerpoint/2010/main" val="35252373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An-najah National university </a:t>
            </a:r>
            <a:endParaRPr lang="ar-SA"/>
          </a:p>
        </p:txBody>
      </p:sp>
      <p:sp>
        <p:nvSpPr>
          <p:cNvPr id="3" name="Slide Number Placeholder 2"/>
          <p:cNvSpPr>
            <a:spLocks noGrp="1"/>
          </p:cNvSpPr>
          <p:nvPr>
            <p:ph type="sldNum" sz="quarter" idx="12"/>
          </p:nvPr>
        </p:nvSpPr>
        <p:spPr/>
        <p:txBody>
          <a:bodyPr/>
          <a:lstStyle/>
          <a:p>
            <a:r>
              <a:rPr lang="en-US" dirty="0" smtClean="0"/>
              <a:t>12</a:t>
            </a:r>
            <a:endParaRPr lang="ar-SA" dirty="0"/>
          </a:p>
        </p:txBody>
      </p:sp>
      <p:pic>
        <p:nvPicPr>
          <p:cNvPr id="7" name="Picture 6" descr="3 d.PNG"/>
          <p:cNvPicPr/>
          <p:nvPr/>
        </p:nvPicPr>
        <p:blipFill>
          <a:blip r:embed="rId2" cstate="print"/>
          <a:stretch>
            <a:fillRect/>
          </a:stretch>
        </p:blipFill>
        <p:spPr>
          <a:xfrm>
            <a:off x="2751875" y="845423"/>
            <a:ext cx="5329838" cy="4968552"/>
          </a:xfrm>
          <a:prstGeom prst="rect">
            <a:avLst/>
          </a:prstGeom>
        </p:spPr>
      </p:pic>
      <p:sp>
        <p:nvSpPr>
          <p:cNvPr id="8" name="Rectangle 7"/>
          <p:cNvSpPr/>
          <p:nvPr/>
        </p:nvSpPr>
        <p:spPr>
          <a:xfrm>
            <a:off x="548398" y="260648"/>
            <a:ext cx="2146743" cy="584775"/>
          </a:xfrm>
          <a:prstGeom prst="rect">
            <a:avLst/>
          </a:prstGeom>
        </p:spPr>
        <p:txBody>
          <a:bodyPr wrap="none">
            <a:spAutoFit/>
          </a:bodyPr>
          <a:lstStyle/>
          <a:p>
            <a:pPr algn="ctr" rtl="0">
              <a:buFont typeface="Wingdings" pitchFamily="2" charset="2"/>
              <a:buChar char="Ø"/>
            </a:pPr>
            <a:r>
              <a:rPr lang="en-US" sz="3200" dirty="0" smtClean="0">
                <a:solidFill>
                  <a:srgbClr val="0070C0"/>
                </a:solidFill>
              </a:rPr>
              <a:t>3D Model</a:t>
            </a:r>
            <a:endParaRPr lang="ar-SA" sz="3200" dirty="0">
              <a:solidFill>
                <a:srgbClr val="0070C0"/>
              </a:solidFill>
            </a:endParaRPr>
          </a:p>
        </p:txBody>
      </p:sp>
    </p:spTree>
    <p:extLst>
      <p:ext uri="{BB962C8B-B14F-4D97-AF65-F5344CB8AC3E}">
        <p14:creationId xmlns="" xmlns:p14="http://schemas.microsoft.com/office/powerpoint/2010/main" val="32025325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An-najah National university </a:t>
            </a:r>
            <a:endParaRPr lang="ar-SA"/>
          </a:p>
        </p:txBody>
      </p:sp>
      <p:sp>
        <p:nvSpPr>
          <p:cNvPr id="3" name="Slide Number Placeholder 2"/>
          <p:cNvSpPr>
            <a:spLocks noGrp="1"/>
          </p:cNvSpPr>
          <p:nvPr>
            <p:ph type="sldNum" sz="quarter" idx="12"/>
          </p:nvPr>
        </p:nvSpPr>
        <p:spPr/>
        <p:txBody>
          <a:bodyPr/>
          <a:lstStyle/>
          <a:p>
            <a:r>
              <a:rPr lang="en-US" dirty="0" smtClean="0"/>
              <a:t>13</a:t>
            </a:r>
            <a:endParaRPr lang="ar-SA" dirty="0"/>
          </a:p>
        </p:txBody>
      </p:sp>
      <p:sp>
        <p:nvSpPr>
          <p:cNvPr id="4" name="Rectangle 1"/>
          <p:cNvSpPr>
            <a:spLocks noChangeArrowheads="1"/>
          </p:cNvSpPr>
          <p:nvPr/>
        </p:nvSpPr>
        <p:spPr bwMode="auto">
          <a:xfrm>
            <a:off x="535711" y="332656"/>
            <a:ext cx="2189733" cy="774531"/>
          </a:xfrm>
          <a:prstGeom prst="rect">
            <a:avLst/>
          </a:prstGeom>
          <a:noFill/>
          <a:ln w="9525">
            <a:noFill/>
            <a:miter lim="800000"/>
            <a:headEnd/>
            <a:tailEnd/>
          </a:ln>
          <a:effectLst/>
        </p:spPr>
        <p:txBody>
          <a:bodyPr vert="horz" wrap="none" lIns="-114264" tIns="126960" rIns="17457" bIns="0" numCol="1" anchor="ctr"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 typeface="Wingdings" pitchFamily="2" charset="2"/>
              <a:buChar char="Ø"/>
              <a:tabLst/>
            </a:pPr>
            <a:r>
              <a:rPr kumimoji="0" lang="en-US" sz="2400" b="1" i="0" u="none" strike="noStrike" cap="none" normalizeH="0" baseline="0" dirty="0" smtClean="0">
                <a:ln>
                  <a:noFill/>
                </a:ln>
                <a:solidFill>
                  <a:srgbClr val="0070C0"/>
                </a:solidFill>
                <a:effectLst/>
                <a:latin typeface="Cambria" pitchFamily="18" charset="0"/>
                <a:ea typeface="Times New Roman" pitchFamily="18" charset="0"/>
                <a:cs typeface="Times New Roman" pitchFamily="18" charset="0"/>
              </a:rPr>
              <a:t>S</a:t>
            </a:r>
            <a:r>
              <a:rPr kumimoji="0" lang="en-US" sz="2400" b="1" i="0" u="none" strike="noStrike" cap="none" normalizeH="0" baseline="0" dirty="0" smtClean="0" bmk="">
                <a:ln>
                  <a:noFill/>
                </a:ln>
                <a:solidFill>
                  <a:srgbClr val="0070C0"/>
                </a:solidFill>
                <a:effectLst/>
                <a:latin typeface="Cambria" pitchFamily="18" charset="0"/>
                <a:ea typeface="Times New Roman" pitchFamily="18" charset="0"/>
                <a:cs typeface="Times New Roman" pitchFamily="18" charset="0"/>
              </a:rPr>
              <a:t>lab modifiers</a:t>
            </a:r>
            <a:endParaRPr kumimoji="0" lang="en-US" sz="2400" b="1" i="0" u="none" strike="noStrike" cap="none" normalizeH="0" baseline="0" dirty="0" smtClean="0">
              <a:ln>
                <a:noFill/>
              </a:ln>
              <a:solidFill>
                <a:srgbClr val="0070C0"/>
              </a:solidFill>
              <a:effectLst/>
              <a:latin typeface="Cambria"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US" sz="1800" b="0" i="0" u="none" strike="noStrike" cap="none" normalizeH="0" baseline="0" dirty="0" smtClean="0">
              <a:ln>
                <a:noFill/>
              </a:ln>
              <a:solidFill>
                <a:srgbClr val="0070C0"/>
              </a:solidFill>
              <a:effectLst/>
              <a:latin typeface="Arial" pitchFamily="34" charset="0"/>
              <a:cs typeface="Arial" pitchFamily="34" charset="0"/>
            </a:endParaRPr>
          </a:p>
        </p:txBody>
      </p:sp>
      <p:pic>
        <p:nvPicPr>
          <p:cNvPr id="5" name="Picture 4" descr="modifiers.PNG"/>
          <p:cNvPicPr/>
          <p:nvPr/>
        </p:nvPicPr>
        <p:blipFill>
          <a:blip r:embed="rId2" cstate="print"/>
          <a:stretch>
            <a:fillRect/>
          </a:stretch>
        </p:blipFill>
        <p:spPr>
          <a:xfrm>
            <a:off x="2699792" y="971567"/>
            <a:ext cx="4392488" cy="4608512"/>
          </a:xfrm>
          <a:prstGeom prst="rect">
            <a:avLst/>
          </a:prstGeom>
        </p:spPr>
      </p:pic>
      <p:sp>
        <p:nvSpPr>
          <p:cNvPr id="6" name="Rectangle 5"/>
          <p:cNvSpPr/>
          <p:nvPr/>
        </p:nvSpPr>
        <p:spPr>
          <a:xfrm>
            <a:off x="3635896" y="5733256"/>
            <a:ext cx="2103012" cy="369332"/>
          </a:xfrm>
          <a:prstGeom prst="rect">
            <a:avLst/>
          </a:prstGeom>
        </p:spPr>
        <p:txBody>
          <a:bodyPr wrap="none">
            <a:spAutoFit/>
          </a:bodyPr>
          <a:lstStyle/>
          <a:p>
            <a:r>
              <a:rPr lang="en-US" dirty="0" smtClean="0"/>
              <a:t>Modification Factors</a:t>
            </a:r>
            <a:endParaRPr lang="ar-SA" dirty="0"/>
          </a:p>
        </p:txBody>
      </p:sp>
    </p:spTree>
    <p:extLst>
      <p:ext uri="{BB962C8B-B14F-4D97-AF65-F5344CB8AC3E}">
        <p14:creationId xmlns="" xmlns:p14="http://schemas.microsoft.com/office/powerpoint/2010/main" val="35178788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An-najah National university </a:t>
            </a:r>
            <a:endParaRPr lang="ar-SA"/>
          </a:p>
        </p:txBody>
      </p:sp>
      <p:sp>
        <p:nvSpPr>
          <p:cNvPr id="3" name="Slide Number Placeholder 2"/>
          <p:cNvSpPr>
            <a:spLocks noGrp="1"/>
          </p:cNvSpPr>
          <p:nvPr>
            <p:ph type="sldNum" sz="quarter" idx="12"/>
          </p:nvPr>
        </p:nvSpPr>
        <p:spPr/>
        <p:txBody>
          <a:bodyPr/>
          <a:lstStyle/>
          <a:p>
            <a:r>
              <a:rPr lang="en-US" dirty="0" smtClean="0"/>
              <a:t>14</a:t>
            </a:r>
            <a:endParaRPr lang="ar-SA" dirty="0"/>
          </a:p>
        </p:txBody>
      </p:sp>
      <p:sp>
        <p:nvSpPr>
          <p:cNvPr id="7" name="Rectangle 1"/>
          <p:cNvSpPr>
            <a:spLocks noChangeArrowheads="1"/>
          </p:cNvSpPr>
          <p:nvPr/>
        </p:nvSpPr>
        <p:spPr bwMode="auto">
          <a:xfrm>
            <a:off x="395536" y="661338"/>
            <a:ext cx="9144000" cy="480131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Calibri" pitchFamily="34" charset="0"/>
                <a:ea typeface="Calibri" pitchFamily="34" charset="0"/>
                <a:cs typeface="Calibri" pitchFamily="34" charset="0"/>
              </a:rPr>
              <a:t>Also, for beams and columns the modifiers are as </a:t>
            </a:r>
            <a:r>
              <a:rPr kumimoji="0" lang="en-US" sz="2400" b="0" i="0" u="none" strike="noStrike" cap="none" normalizeH="0" baseline="0" dirty="0" smtClean="0">
                <a:ln>
                  <a:noFill/>
                </a:ln>
                <a:solidFill>
                  <a:schemeClr val="tx1"/>
                </a:solidFill>
                <a:effectLst/>
                <a:latin typeface="Arial Unicode MS" pitchFamily="34" charset="-128"/>
                <a:ea typeface="Arial Unicode MS" pitchFamily="34" charset="-128"/>
                <a:cs typeface="Arial Unicode MS" pitchFamily="34" charset="-128"/>
              </a:rPr>
              <a:t>follows:</a:t>
            </a:r>
          </a:p>
          <a:p>
            <a:pPr marL="0" marR="0" lvl="0" indent="0" algn="l" defTabSz="914400" rtl="1"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accent3">
                    <a:lumMod val="75000"/>
                  </a:schemeClr>
                </a:solidFill>
                <a:effectLst/>
                <a:latin typeface="Arial Unicode MS" pitchFamily="34" charset="-128"/>
                <a:ea typeface="Arial Unicode MS" pitchFamily="34" charset="-128"/>
                <a:cs typeface="Arial Unicode MS" pitchFamily="34" charset="-128"/>
              </a:rPr>
              <a:t>Beams:</a:t>
            </a:r>
          </a:p>
          <a:p>
            <a:pPr marL="0" marR="0" lvl="0" indent="0" algn="l" defTabSz="914400" rtl="0" eaLnBrk="0" fontAlgn="base" latinLnBrk="0" hangingPunct="0">
              <a:lnSpc>
                <a:spcPct val="100000"/>
              </a:lnSpc>
              <a:spcBef>
                <a:spcPct val="0"/>
              </a:spcBef>
              <a:spcAft>
                <a:spcPct val="0"/>
              </a:spcAft>
              <a:buClrTx/>
              <a:buSzTx/>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v"/>
              <a:tabLst/>
            </a:pPr>
            <a:r>
              <a:rPr kumimoji="0" lang="en-US" sz="2000" b="0" i="0" u="none" strike="noStrike" cap="none" normalizeH="0" baseline="0" dirty="0" smtClean="0">
                <a:ln>
                  <a:noFill/>
                </a:ln>
                <a:solidFill>
                  <a:schemeClr val="tx1"/>
                </a:solidFill>
                <a:effectLst/>
                <a:ea typeface="Arial Unicode MS" pitchFamily="34" charset="-128"/>
                <a:cs typeface="Arial Unicode MS" pitchFamily="34" charset="-128"/>
              </a:rPr>
              <a:t>Torsional constant: 0.35</a:t>
            </a:r>
            <a:endParaRPr kumimoji="0" lang="en-US" sz="20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v"/>
              <a:tabLst/>
            </a:pPr>
            <a:r>
              <a:rPr kumimoji="0" lang="en-US" sz="2000" b="0" i="0" u="none" strike="noStrike" cap="none" normalizeH="0" baseline="0" dirty="0" smtClean="0">
                <a:ln>
                  <a:noFill/>
                </a:ln>
                <a:solidFill>
                  <a:schemeClr val="tx1"/>
                </a:solidFill>
                <a:effectLst/>
                <a:ea typeface="Arial Unicode MS" pitchFamily="34" charset="-128"/>
                <a:cs typeface="Arial Unicode MS" pitchFamily="34" charset="-128"/>
              </a:rPr>
              <a:t>Moment of inertia about 2 axis: 0.35</a:t>
            </a:r>
            <a:endParaRPr kumimoji="0" lang="en-US" sz="20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v"/>
              <a:tabLst/>
            </a:pPr>
            <a:r>
              <a:rPr kumimoji="0" lang="en-US" sz="2000" b="0" i="0" u="none" strike="noStrike" cap="none" normalizeH="0" baseline="0" dirty="0" smtClean="0">
                <a:ln>
                  <a:noFill/>
                </a:ln>
                <a:solidFill>
                  <a:schemeClr val="tx1"/>
                </a:solidFill>
                <a:effectLst/>
                <a:ea typeface="Arial Unicode MS" pitchFamily="34" charset="-128"/>
                <a:cs typeface="Arial Unicode MS" pitchFamily="34" charset="-128"/>
              </a:rPr>
              <a:t>Moment of inertia about 3 axis: 0.35</a:t>
            </a:r>
          </a:p>
          <a:p>
            <a:pPr marL="0" marR="0" lvl="0" indent="0" algn="l" defTabSz="914400" rtl="0" eaLnBrk="0" fontAlgn="base" latinLnBrk="0" hangingPunct="0">
              <a:lnSpc>
                <a:spcPct val="100000"/>
              </a:lnSpc>
              <a:spcBef>
                <a:spcPct val="0"/>
              </a:spcBef>
              <a:spcAft>
                <a:spcPct val="0"/>
              </a:spcAft>
              <a:buClrTx/>
              <a:buSzTx/>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pPr>
            <a:r>
              <a:rPr kumimoji="0" lang="en-US" sz="2400" b="0" i="0" u="none" strike="noStrike" cap="none" normalizeH="0" baseline="0" dirty="0" smtClean="0">
                <a:ln>
                  <a:noFill/>
                </a:ln>
                <a:solidFill>
                  <a:schemeClr val="accent3">
                    <a:lumMod val="75000"/>
                  </a:schemeClr>
                </a:solidFill>
                <a:effectLst/>
                <a:latin typeface="Arial Unicode MS" pitchFamily="34" charset="-128"/>
                <a:ea typeface="Arial Unicode MS" pitchFamily="34" charset="-128"/>
                <a:cs typeface="Arial Unicode MS" pitchFamily="34" charset="-128"/>
              </a:rPr>
              <a:t>Columns:</a:t>
            </a:r>
          </a:p>
          <a:p>
            <a:pPr marL="0" marR="0" lvl="0" indent="0" algn="l" defTabSz="914400" rtl="0" eaLnBrk="0" fontAlgn="base" latinLnBrk="0" hangingPunct="0">
              <a:lnSpc>
                <a:spcPct val="100000"/>
              </a:lnSpc>
              <a:spcBef>
                <a:spcPct val="0"/>
              </a:spcBef>
              <a:spcAft>
                <a:spcPct val="0"/>
              </a:spcAft>
              <a:buClrTx/>
              <a:buSzTx/>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v"/>
              <a:tabLst/>
            </a:pPr>
            <a:r>
              <a:rPr kumimoji="0" lang="en-US" sz="2000" b="0" i="0" u="none" strike="noStrike" cap="none" normalizeH="0" baseline="0" dirty="0" smtClean="0">
                <a:ln>
                  <a:noFill/>
                </a:ln>
                <a:solidFill>
                  <a:schemeClr val="tx1"/>
                </a:solidFill>
                <a:effectLst/>
                <a:ea typeface="Arial Unicode MS" pitchFamily="34" charset="-128"/>
                <a:cs typeface="Arial Unicode MS" pitchFamily="34" charset="-128"/>
              </a:rPr>
              <a:t>Torsional constant: 0.7</a:t>
            </a:r>
            <a:endParaRPr kumimoji="0" lang="en-US" sz="20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v"/>
              <a:tabLst/>
            </a:pPr>
            <a:r>
              <a:rPr kumimoji="0" lang="en-US" sz="2000" b="0" i="0" u="none" strike="noStrike" cap="none" normalizeH="0" baseline="0" dirty="0" smtClean="0">
                <a:ln>
                  <a:noFill/>
                </a:ln>
                <a:solidFill>
                  <a:schemeClr val="tx1"/>
                </a:solidFill>
                <a:effectLst/>
                <a:ea typeface="Arial Unicode MS" pitchFamily="34" charset="-128"/>
                <a:cs typeface="Arial Unicode MS" pitchFamily="34" charset="-128"/>
              </a:rPr>
              <a:t>Moment of inertia about 2 axis: 0.7</a:t>
            </a:r>
            <a:endParaRPr kumimoji="0" lang="en-US" sz="20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v"/>
              <a:tabLst/>
            </a:pPr>
            <a:r>
              <a:rPr kumimoji="0" lang="en-US" sz="2000" b="0" i="0" u="none" strike="noStrike" cap="none" normalizeH="0" baseline="0" dirty="0" smtClean="0">
                <a:ln>
                  <a:noFill/>
                </a:ln>
                <a:solidFill>
                  <a:schemeClr val="tx1"/>
                </a:solidFill>
                <a:effectLst/>
                <a:ea typeface="Arial Unicode MS" pitchFamily="34" charset="-128"/>
                <a:cs typeface="Arial Unicode MS" pitchFamily="34" charset="-128"/>
              </a:rPr>
              <a:t>Moment of inertia about 3 axis: 0.7</a:t>
            </a:r>
            <a:endParaRPr kumimoji="0" lang="en-US" sz="20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 xmlns:p14="http://schemas.microsoft.com/office/powerpoint/2010/main" val="16281563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An-najah National university </a:t>
            </a:r>
            <a:endParaRPr lang="ar-SA"/>
          </a:p>
        </p:txBody>
      </p:sp>
      <p:sp>
        <p:nvSpPr>
          <p:cNvPr id="3" name="Slide Number Placeholder 2"/>
          <p:cNvSpPr>
            <a:spLocks noGrp="1"/>
          </p:cNvSpPr>
          <p:nvPr>
            <p:ph type="sldNum" sz="quarter" idx="12"/>
          </p:nvPr>
        </p:nvSpPr>
        <p:spPr/>
        <p:txBody>
          <a:bodyPr/>
          <a:lstStyle/>
          <a:p>
            <a:r>
              <a:rPr lang="en-US" dirty="0" smtClean="0"/>
              <a:t>15</a:t>
            </a:r>
            <a:endParaRPr lang="ar-SA" dirty="0"/>
          </a:p>
        </p:txBody>
      </p:sp>
      <p:sp>
        <p:nvSpPr>
          <p:cNvPr id="4" name="Rectangle 1"/>
          <p:cNvSpPr>
            <a:spLocks noChangeArrowheads="1"/>
          </p:cNvSpPr>
          <p:nvPr/>
        </p:nvSpPr>
        <p:spPr bwMode="auto">
          <a:xfrm>
            <a:off x="-180528" y="422221"/>
            <a:ext cx="3454502" cy="774531"/>
          </a:xfrm>
          <a:prstGeom prst="rect">
            <a:avLst/>
          </a:prstGeom>
          <a:noFill/>
          <a:ln w="9525">
            <a:noFill/>
            <a:miter lim="800000"/>
            <a:headEnd/>
            <a:tailEnd/>
          </a:ln>
          <a:effectLst/>
        </p:spPr>
        <p:txBody>
          <a:bodyPr vert="horz" wrap="none" lIns="-114264" tIns="126960" rIns="17457" bIns="0" numCol="1" anchor="ctr"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 typeface="Wingdings" pitchFamily="2" charset="2"/>
              <a:buChar char="Ø"/>
              <a:tabLst/>
            </a:pPr>
            <a:r>
              <a:rPr kumimoji="0" lang="en-US" sz="2400" b="1" i="0" u="none" strike="noStrike" cap="none" normalizeH="0" baseline="0" dirty="0" smtClean="0">
                <a:ln>
                  <a:noFill/>
                </a:ln>
                <a:solidFill>
                  <a:srgbClr val="0070C0"/>
                </a:solidFill>
                <a:effectLst/>
                <a:latin typeface="Cambria" pitchFamily="18" charset="0"/>
                <a:ea typeface="Times New Roman" pitchFamily="18" charset="0"/>
                <a:cs typeface="Times New Roman" pitchFamily="18" charset="0"/>
              </a:rPr>
              <a:t>S</a:t>
            </a:r>
            <a:r>
              <a:rPr kumimoji="0" lang="en-US" sz="2400" b="1" i="0" u="none" strike="noStrike" cap="none" normalizeH="0" baseline="0" dirty="0" smtClean="0" bmk="">
                <a:ln>
                  <a:noFill/>
                </a:ln>
                <a:solidFill>
                  <a:srgbClr val="0070C0"/>
                </a:solidFill>
                <a:effectLst/>
                <a:latin typeface="Cambria" pitchFamily="18" charset="0"/>
                <a:ea typeface="Times New Roman" pitchFamily="18" charset="0"/>
                <a:cs typeface="Times New Roman" pitchFamily="18" charset="0"/>
              </a:rPr>
              <a:t>ap Verifications</a:t>
            </a:r>
            <a:endParaRPr kumimoji="0" lang="en-US" sz="2400" b="1" i="0" u="none" strike="noStrike" cap="none" normalizeH="0" baseline="0" dirty="0" smtClean="0">
              <a:ln>
                <a:noFill/>
              </a:ln>
              <a:solidFill>
                <a:srgbClr val="0070C0"/>
              </a:solidFill>
              <a:effectLst/>
              <a:latin typeface="Cambria"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 name="Rectangle 2"/>
          <p:cNvSpPr>
            <a:spLocks noChangeArrowheads="1"/>
          </p:cNvSpPr>
          <p:nvPr/>
        </p:nvSpPr>
        <p:spPr bwMode="auto">
          <a:xfrm>
            <a:off x="611560" y="1072040"/>
            <a:ext cx="2092561"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 typeface="Wingdings" pitchFamily="2" charset="2"/>
              <a:buChar char="ü"/>
              <a:tabLst/>
            </a:pPr>
            <a:r>
              <a:rPr kumimoji="0" lang="en-US"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Compatibility</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pic>
        <p:nvPicPr>
          <p:cNvPr id="6" name="Picture 5" descr="compatibility.PNG"/>
          <p:cNvPicPr/>
          <p:nvPr/>
        </p:nvPicPr>
        <p:blipFill>
          <a:blip r:embed="rId2" cstate="print"/>
          <a:stretch>
            <a:fillRect/>
          </a:stretch>
        </p:blipFill>
        <p:spPr>
          <a:xfrm>
            <a:off x="2704121" y="1412776"/>
            <a:ext cx="5844060" cy="4521696"/>
          </a:xfrm>
          <a:prstGeom prst="rect">
            <a:avLst/>
          </a:prstGeom>
        </p:spPr>
      </p:pic>
      <p:sp>
        <p:nvSpPr>
          <p:cNvPr id="7" name="Rectangle 6"/>
          <p:cNvSpPr/>
          <p:nvPr/>
        </p:nvSpPr>
        <p:spPr>
          <a:xfrm>
            <a:off x="4499992" y="5934472"/>
            <a:ext cx="2026003" cy="369332"/>
          </a:xfrm>
          <a:prstGeom prst="rect">
            <a:avLst/>
          </a:prstGeom>
        </p:spPr>
        <p:txBody>
          <a:bodyPr wrap="none">
            <a:spAutoFit/>
          </a:bodyPr>
          <a:lstStyle/>
          <a:p>
            <a:r>
              <a:rPr lang="en-US" dirty="0" smtClean="0"/>
              <a:t>Compatibility check</a:t>
            </a:r>
            <a:endParaRPr lang="ar-SA" dirty="0"/>
          </a:p>
        </p:txBody>
      </p:sp>
    </p:spTree>
    <p:extLst>
      <p:ext uri="{BB962C8B-B14F-4D97-AF65-F5344CB8AC3E}">
        <p14:creationId xmlns="" xmlns:p14="http://schemas.microsoft.com/office/powerpoint/2010/main" val="15176940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An-najah National university </a:t>
            </a:r>
            <a:endParaRPr lang="ar-SA"/>
          </a:p>
        </p:txBody>
      </p:sp>
      <p:sp>
        <p:nvSpPr>
          <p:cNvPr id="3" name="Slide Number Placeholder 2"/>
          <p:cNvSpPr>
            <a:spLocks noGrp="1"/>
          </p:cNvSpPr>
          <p:nvPr>
            <p:ph type="sldNum" sz="quarter" idx="12"/>
          </p:nvPr>
        </p:nvSpPr>
        <p:spPr/>
        <p:txBody>
          <a:bodyPr/>
          <a:lstStyle/>
          <a:p>
            <a:r>
              <a:rPr lang="en-US" dirty="0" smtClean="0"/>
              <a:t>16</a:t>
            </a:r>
            <a:endParaRPr lang="ar-SA" dirty="0"/>
          </a:p>
        </p:txBody>
      </p:sp>
      <p:sp>
        <p:nvSpPr>
          <p:cNvPr id="4" name="Rectangle 3"/>
          <p:cNvSpPr/>
          <p:nvPr/>
        </p:nvSpPr>
        <p:spPr>
          <a:xfrm>
            <a:off x="383677" y="419837"/>
            <a:ext cx="2416431" cy="584775"/>
          </a:xfrm>
          <a:prstGeom prst="rect">
            <a:avLst/>
          </a:prstGeom>
        </p:spPr>
        <p:txBody>
          <a:bodyPr wrap="none">
            <a:spAutoFit/>
          </a:bodyPr>
          <a:lstStyle/>
          <a:p>
            <a:pPr lvl="0" rtl="0">
              <a:buFont typeface="Wingdings" pitchFamily="2" charset="2"/>
              <a:buChar char="ü"/>
            </a:pPr>
            <a:r>
              <a:rPr lang="en-US" sz="3200" dirty="0" smtClean="0"/>
              <a:t>Equilibrium</a:t>
            </a:r>
            <a:endParaRPr lang="en-US" sz="3200" dirty="0"/>
          </a:p>
        </p:txBody>
      </p:sp>
      <p:sp>
        <p:nvSpPr>
          <p:cNvPr id="5" name="Rectangle 2"/>
          <p:cNvSpPr>
            <a:spLocks noChangeArrowheads="1"/>
          </p:cNvSpPr>
          <p:nvPr/>
        </p:nvSpPr>
        <p:spPr bwMode="auto">
          <a:xfrm>
            <a:off x="467544" y="1484784"/>
            <a:ext cx="4464496" cy="67710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Calibri" pitchFamily="34" charset="0"/>
                <a:cs typeface="Calibri" pitchFamily="34" charset="0"/>
              </a:rPr>
              <a:t>Total live load manually  = 3306.3 KN.</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6" name="Picture 5" descr="display live loads.PNG"/>
          <p:cNvPicPr/>
          <p:nvPr/>
        </p:nvPicPr>
        <p:blipFill>
          <a:blip r:embed="rId2" cstate="print"/>
          <a:stretch>
            <a:fillRect/>
          </a:stretch>
        </p:blipFill>
        <p:spPr>
          <a:xfrm>
            <a:off x="683568" y="3429000"/>
            <a:ext cx="6264696" cy="807733"/>
          </a:xfrm>
          <a:prstGeom prst="rect">
            <a:avLst/>
          </a:prstGeom>
        </p:spPr>
      </p:pic>
      <p:sp>
        <p:nvSpPr>
          <p:cNvPr id="7" name="Rectangle 4"/>
          <p:cNvSpPr>
            <a:spLocks noChangeArrowheads="1"/>
          </p:cNvSpPr>
          <p:nvPr/>
        </p:nvSpPr>
        <p:spPr bwMode="auto">
          <a:xfrm>
            <a:off x="683568" y="2708920"/>
            <a:ext cx="2069798"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bmk="_Toc373533758">
                <a:ln>
                  <a:noFill/>
                </a:ln>
                <a:solidFill>
                  <a:schemeClr val="tx1"/>
                </a:solidFill>
                <a:effectLst/>
                <a:latin typeface="Arial Unicode MS" pitchFamily="34" charset="-128"/>
                <a:ea typeface="Arial Unicode MS" pitchFamily="34" charset="-128"/>
                <a:cs typeface="Arial Unicode MS" pitchFamily="34" charset="-128"/>
              </a:rPr>
              <a:t>Live load from sap</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 xmlns:p14="http://schemas.microsoft.com/office/powerpoint/2010/main" val="1027811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An-najah National university </a:t>
            </a:r>
            <a:endParaRPr lang="ar-SA"/>
          </a:p>
        </p:txBody>
      </p:sp>
      <p:sp>
        <p:nvSpPr>
          <p:cNvPr id="3" name="Slide Number Placeholder 2"/>
          <p:cNvSpPr>
            <a:spLocks noGrp="1"/>
          </p:cNvSpPr>
          <p:nvPr>
            <p:ph type="sldNum" sz="quarter" idx="12"/>
          </p:nvPr>
        </p:nvSpPr>
        <p:spPr/>
        <p:txBody>
          <a:bodyPr/>
          <a:lstStyle/>
          <a:p>
            <a:r>
              <a:rPr lang="en-US" dirty="0" smtClean="0"/>
              <a:t>17</a:t>
            </a:r>
            <a:endParaRPr lang="ar-SA" dirty="0"/>
          </a:p>
        </p:txBody>
      </p:sp>
      <p:sp>
        <p:nvSpPr>
          <p:cNvPr id="4" name="Rectangle 1"/>
          <p:cNvSpPr>
            <a:spLocks noChangeArrowheads="1"/>
          </p:cNvSpPr>
          <p:nvPr/>
        </p:nvSpPr>
        <p:spPr bwMode="auto">
          <a:xfrm>
            <a:off x="683568" y="548680"/>
            <a:ext cx="4342984"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 typeface="Wingdings" pitchFamily="2" charset="2"/>
              <a:buChar char="ü"/>
              <a:tabLst/>
            </a:pPr>
            <a:r>
              <a:rPr kumimoji="0" lang="en-US"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Stress strain relationship check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pic>
        <p:nvPicPr>
          <p:cNvPr id="6" name="Picture 5"/>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1031548" y="1196752"/>
            <a:ext cx="6195503" cy="1440160"/>
          </a:xfrm>
          <a:prstGeom prst="rect">
            <a:avLst/>
          </a:prstGeom>
        </p:spPr>
      </p:pic>
      <mc:AlternateContent xmlns:mc="http://schemas.openxmlformats.org/markup-compatibility/2006">
        <mc:Choice xmlns="" xmlns:a14="http://schemas.microsoft.com/office/drawing/2010/main" Requires="a14">
          <p:sp>
            <p:nvSpPr>
              <p:cNvPr id="7" name="Rectangle 6"/>
              <p:cNvSpPr/>
              <p:nvPr/>
            </p:nvSpPr>
            <p:spPr>
              <a:xfrm>
                <a:off x="1040793" y="2852936"/>
                <a:ext cx="6776150" cy="3024802"/>
              </a:xfrm>
              <a:prstGeom prst="rect">
                <a:avLst/>
              </a:prstGeom>
            </p:spPr>
            <p:txBody>
              <a:bodyPr wrap="none">
                <a:spAutoFit/>
              </a:bodyPr>
              <a:lstStyle/>
              <a:p>
                <a:pPr algn="l" rtl="0"/>
                <a14:m>
                  <m:oMath xmlns:m="http://schemas.openxmlformats.org/officeDocument/2006/math">
                    <m:f>
                      <m:fPr>
                        <m:ctrlPr>
                          <a:rPr lang="en-US" sz="2000" i="1"/>
                        </m:ctrlPr>
                      </m:fPr>
                      <m:num>
                        <m:r>
                          <a:rPr lang="en-US" sz="2000" i="1"/>
                          <m:t>𝑀</m:t>
                        </m:r>
                        <m:r>
                          <a:rPr lang="en-US" sz="2000" i="1"/>
                          <m:t>1</m:t>
                        </m:r>
                        <m:r>
                          <a:rPr lang="en-US" sz="2000" i="1"/>
                          <m:t>+</m:t>
                        </m:r>
                        <m:r>
                          <a:rPr lang="en-US" sz="2000" i="1"/>
                          <m:t>𝑀</m:t>
                        </m:r>
                        <m:r>
                          <a:rPr lang="en-US" sz="2000" i="1"/>
                          <m:t>2</m:t>
                        </m:r>
                      </m:num>
                      <m:den>
                        <m:r>
                          <a:rPr lang="en-US" sz="2000" i="1"/>
                          <m:t>2</m:t>
                        </m:r>
                      </m:den>
                    </m:f>
                    <m:r>
                      <a:rPr lang="en-US" sz="2000" i="1"/>
                      <m:t>+</m:t>
                    </m:r>
                    <m:r>
                      <a:rPr lang="en-US" sz="2000" i="1"/>
                      <m:t>𝑀</m:t>
                    </m:r>
                  </m:oMath>
                </a14:m>
                <a:r>
                  <a:rPr lang="en-US" sz="2000" i="1" dirty="0"/>
                  <a:t>3(from sap) should equal </a:t>
                </a:r>
                <a14:m>
                  <m:oMath xmlns:m="http://schemas.openxmlformats.org/officeDocument/2006/math">
                    <m:f>
                      <m:fPr>
                        <m:ctrlPr>
                          <a:rPr lang="en-US" sz="2000" i="1"/>
                        </m:ctrlPr>
                      </m:fPr>
                      <m:num>
                        <m:r>
                          <a:rPr lang="en-US" sz="2000" i="1"/>
                          <m:t>𝑊𝑢</m:t>
                        </m:r>
                        <m:r>
                          <a:rPr lang="en-US" sz="2000" i="1"/>
                          <m:t>×</m:t>
                        </m:r>
                        <m:r>
                          <a:rPr lang="en-US" sz="2000" i="1"/>
                          <m:t>𝐿</m:t>
                        </m:r>
                        <m:r>
                          <a:rPr lang="en-US" sz="2000" i="1"/>
                          <m:t>²</m:t>
                        </m:r>
                      </m:num>
                      <m:den>
                        <m:r>
                          <a:rPr lang="en-US" sz="2000" i="1"/>
                          <m:t>8</m:t>
                        </m:r>
                      </m:den>
                    </m:f>
                  </m:oMath>
                </a14:m>
                <a:r>
                  <a:rPr lang="en-US" sz="2000" i="1" dirty="0"/>
                  <a:t>(manually</a:t>
                </a:r>
                <a:r>
                  <a:rPr lang="en-US" sz="2000" i="1" dirty="0" smtClean="0"/>
                  <a:t>)</a:t>
                </a:r>
              </a:p>
              <a:p>
                <a:pPr algn="l" rtl="0"/>
                <a:endParaRPr lang="en-US" sz="2000" dirty="0"/>
              </a:p>
              <a:p>
                <a:pPr algn="l" rtl="0"/>
                <a14:m>
                  <m:oMath xmlns:m="http://schemas.openxmlformats.org/officeDocument/2006/math">
                    <m:f>
                      <m:fPr>
                        <m:ctrlPr>
                          <a:rPr lang="en-US" sz="2000" i="1"/>
                        </m:ctrlPr>
                      </m:fPr>
                      <m:num>
                        <m:r>
                          <a:rPr lang="en-US" sz="2000" i="1"/>
                          <m:t>𝑀</m:t>
                        </m:r>
                        <m:r>
                          <a:rPr lang="en-US" sz="2000" i="1"/>
                          <m:t>1</m:t>
                        </m:r>
                        <m:r>
                          <a:rPr lang="en-US" sz="2000" i="1"/>
                          <m:t>+</m:t>
                        </m:r>
                        <m:r>
                          <a:rPr lang="en-US" sz="2000" i="1"/>
                          <m:t>𝑀</m:t>
                        </m:r>
                        <m:r>
                          <a:rPr lang="en-US" sz="2000" i="1"/>
                          <m:t>2</m:t>
                        </m:r>
                      </m:num>
                      <m:den>
                        <m:r>
                          <a:rPr lang="en-US" sz="2000" i="1"/>
                          <m:t>2</m:t>
                        </m:r>
                      </m:den>
                    </m:f>
                    <m:r>
                      <a:rPr lang="en-US" sz="2000" i="1"/>
                      <m:t>+</m:t>
                    </m:r>
                    <m:r>
                      <a:rPr lang="en-US" sz="2000" i="1"/>
                      <m:t>𝑀</m:t>
                    </m:r>
                  </m:oMath>
                </a14:m>
                <a:r>
                  <a:rPr lang="en-US" sz="2000" i="1" dirty="0"/>
                  <a:t>3 =</a:t>
                </a:r>
                <a14:m>
                  <m:oMath xmlns:m="http://schemas.openxmlformats.org/officeDocument/2006/math">
                    <m:f>
                      <m:fPr>
                        <m:ctrlPr>
                          <a:rPr lang="en-US" sz="2000" i="1"/>
                        </m:ctrlPr>
                      </m:fPr>
                      <m:num>
                        <m:r>
                          <a:rPr lang="en-US" sz="2000" i="1"/>
                          <m:t>510</m:t>
                        </m:r>
                        <m:r>
                          <a:rPr lang="en-US" sz="2000" i="1"/>
                          <m:t>+(</m:t>
                        </m:r>
                        <m:r>
                          <a:rPr lang="en-US" sz="2000" i="1"/>
                          <m:t>50</m:t>
                        </m:r>
                        <m:r>
                          <a:rPr lang="en-US" sz="2000" i="1"/>
                          <m:t>)</m:t>
                        </m:r>
                      </m:num>
                      <m:den>
                        <m:r>
                          <a:rPr lang="en-US" sz="2000" i="1"/>
                          <m:t>2</m:t>
                        </m:r>
                      </m:den>
                    </m:f>
                  </m:oMath>
                </a14:m>
                <a:r>
                  <a:rPr lang="en-US" sz="2000" i="1" dirty="0"/>
                  <a:t> -203=77KN.m</a:t>
                </a:r>
                <a:endParaRPr lang="en-US" sz="2000" dirty="0"/>
              </a:p>
              <a:p>
                <a:pPr algn="l" rtl="0"/>
                <a14:m>
                  <m:oMath xmlns:m="http://schemas.openxmlformats.org/officeDocument/2006/math">
                    <m:f>
                      <m:fPr>
                        <m:ctrlPr>
                          <a:rPr lang="en-US" sz="2000" i="1"/>
                        </m:ctrlPr>
                      </m:fPr>
                      <m:num>
                        <m:r>
                          <a:rPr lang="en-US" sz="2000" i="1"/>
                          <m:t>𝑊𝑢</m:t>
                        </m:r>
                        <m:r>
                          <a:rPr lang="en-US" sz="2000" i="1"/>
                          <m:t>×</m:t>
                        </m:r>
                        <m:r>
                          <a:rPr lang="en-US" sz="2000" i="1"/>
                          <m:t>𝐿</m:t>
                        </m:r>
                        <m:r>
                          <a:rPr lang="en-US" sz="2000" i="1"/>
                          <m:t>²</m:t>
                        </m:r>
                      </m:num>
                      <m:den>
                        <m:r>
                          <a:rPr lang="en-US" sz="2000" i="1"/>
                          <m:t>8</m:t>
                        </m:r>
                      </m:den>
                    </m:f>
                  </m:oMath>
                </a14:m>
                <a:r>
                  <a:rPr lang="en-US" sz="2000" i="1" dirty="0"/>
                  <a:t>=</a:t>
                </a:r>
                <a14:m>
                  <m:oMath xmlns:m="http://schemas.openxmlformats.org/officeDocument/2006/math">
                    <m:f>
                      <m:fPr>
                        <m:ctrlPr>
                          <a:rPr lang="en-US" sz="2000" i="1"/>
                        </m:ctrlPr>
                      </m:fPr>
                      <m:num>
                        <m:r>
                          <a:rPr lang="en-US" sz="2000" i="1"/>
                          <m:t>90</m:t>
                        </m:r>
                        <m:r>
                          <a:rPr lang="en-US" sz="2000" i="1"/>
                          <m:t>×</m:t>
                        </m:r>
                        <m:r>
                          <a:rPr lang="en-US" sz="2000" i="1"/>
                          <m:t>2</m:t>
                        </m:r>
                        <m:r>
                          <a:rPr lang="en-US" sz="2000" i="1"/>
                          <m:t>.</m:t>
                        </m:r>
                        <m:r>
                          <a:rPr lang="en-US" sz="2000" i="1"/>
                          <m:t>55</m:t>
                        </m:r>
                        <m:r>
                          <a:rPr lang="en-US" sz="2000" i="1"/>
                          <m:t>²</m:t>
                        </m:r>
                      </m:num>
                      <m:den>
                        <m:r>
                          <a:rPr lang="en-US" sz="2000" i="1"/>
                          <m:t>8</m:t>
                        </m:r>
                      </m:den>
                    </m:f>
                  </m:oMath>
                </a14:m>
                <a:r>
                  <a:rPr lang="en-US" sz="2000" dirty="0"/>
                  <a:t> = 73.55KN.m </a:t>
                </a:r>
                <a:endParaRPr lang="en-US" sz="2000" dirty="0" smtClean="0"/>
              </a:p>
              <a:p>
                <a:pPr algn="l" rtl="0"/>
                <a:endParaRPr lang="en-US" sz="2000" dirty="0"/>
              </a:p>
              <a:p>
                <a:pPr algn="l" rtl="0"/>
                <a:endParaRPr lang="en-US" sz="2000" dirty="0"/>
              </a:p>
              <a:p>
                <a:pPr algn="l" rtl="0"/>
                <a:r>
                  <a:rPr lang="en-US" sz="2000" dirty="0"/>
                  <a:t>Since 77KN.m </a:t>
                </a:r>
                <a14:m>
                  <m:oMath xmlns:m="http://schemas.openxmlformats.org/officeDocument/2006/math">
                    <m:r>
                      <a:rPr lang="ar-SA" sz="2000"/>
                      <m:t>≅</m:t>
                    </m:r>
                  </m:oMath>
                </a14:m>
                <a:r>
                  <a:rPr lang="en-US" sz="2000" dirty="0"/>
                  <a:t>73.55KN.m (e=4.6%) </a:t>
                </a:r>
                <a:r>
                  <a:rPr lang="en-US" sz="2000" dirty="0">
                    <a:sym typeface="Wingdings"/>
                  </a:rPr>
                  <a:t></a:t>
                </a:r>
                <a:r>
                  <a:rPr lang="en-US" sz="2000" dirty="0"/>
                  <a:t> OK.                              </a:t>
                </a:r>
              </a:p>
              <a:p>
                <a:pPr lvl="0" algn="r" eaLnBrk="0" fontAlgn="base" hangingPunct="0">
                  <a:spcBef>
                    <a:spcPct val="0"/>
                  </a:spcBef>
                  <a:spcAft>
                    <a:spcPct val="0"/>
                  </a:spcAft>
                </a:pPr>
                <a:endParaRPr lang="en-US" sz="2000" dirty="0">
                  <a:ea typeface="Arial Unicode MS" pitchFamily="34" charset="-128"/>
                  <a:cs typeface="Arial Unicode MS" pitchFamily="34" charset="-128"/>
                </a:endParaRPr>
              </a:p>
            </p:txBody>
          </p:sp>
        </mc:Choice>
        <mc:Fallback>
          <p:sp>
            <p:nvSpPr>
              <p:cNvPr id="7" name="Rectangle 6"/>
              <p:cNvSpPr>
                <a:spLocks noRot="1" noChangeAspect="1" noMove="1" noResize="1" noEditPoints="1" noAdjustHandles="1" noChangeArrowheads="1" noChangeShapeType="1" noTextEdit="1"/>
              </p:cNvSpPr>
              <p:nvPr/>
            </p:nvSpPr>
            <p:spPr>
              <a:xfrm>
                <a:off x="1040793" y="2852936"/>
                <a:ext cx="6776150" cy="3024802"/>
              </a:xfrm>
              <a:prstGeom prst="rect">
                <a:avLst/>
              </a:prstGeom>
              <a:blipFill rotWithShape="1">
                <a:blip r:embed="rId3" cstate="print"/>
                <a:stretch>
                  <a:fillRect l="-990" r="-990" b="-2621"/>
                </a:stretch>
              </a:blipFill>
            </p:spPr>
            <p:txBody>
              <a:bodyPr/>
              <a:lstStyle/>
              <a:p>
                <a:r>
                  <a:rPr lang="en-US">
                    <a:noFill/>
                  </a:rPr>
                  <a:t> </a:t>
                </a:r>
              </a:p>
            </p:txBody>
          </p:sp>
        </mc:Fallback>
      </mc:AlternateContent>
    </p:spTree>
    <p:extLst>
      <p:ext uri="{BB962C8B-B14F-4D97-AF65-F5344CB8AC3E}">
        <p14:creationId xmlns="" xmlns:p14="http://schemas.microsoft.com/office/powerpoint/2010/main" val="16547537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An-najah National university </a:t>
            </a:r>
            <a:endParaRPr lang="ar-SA"/>
          </a:p>
        </p:txBody>
      </p:sp>
      <p:sp>
        <p:nvSpPr>
          <p:cNvPr id="3" name="Slide Number Placeholder 2"/>
          <p:cNvSpPr>
            <a:spLocks noGrp="1"/>
          </p:cNvSpPr>
          <p:nvPr>
            <p:ph type="sldNum" sz="quarter" idx="12"/>
          </p:nvPr>
        </p:nvSpPr>
        <p:spPr/>
        <p:txBody>
          <a:bodyPr/>
          <a:lstStyle/>
          <a:p>
            <a:r>
              <a:rPr lang="en-US" dirty="0" smtClean="0"/>
              <a:t>18</a:t>
            </a:r>
            <a:endParaRPr lang="ar-SA" dirty="0"/>
          </a:p>
        </p:txBody>
      </p:sp>
      <p:sp>
        <p:nvSpPr>
          <p:cNvPr id="4" name="Rectangle 3"/>
          <p:cNvSpPr/>
          <p:nvPr/>
        </p:nvSpPr>
        <p:spPr>
          <a:xfrm>
            <a:off x="755576" y="404663"/>
            <a:ext cx="4602414" cy="523220"/>
          </a:xfrm>
          <a:prstGeom prst="rect">
            <a:avLst/>
          </a:prstGeom>
        </p:spPr>
        <p:txBody>
          <a:bodyPr wrap="none">
            <a:spAutoFit/>
          </a:bodyPr>
          <a:lstStyle/>
          <a:p>
            <a:pPr algn="ctr" rtl="0">
              <a:buFont typeface="Wingdings" pitchFamily="2" charset="2"/>
              <a:buChar char="Ø"/>
            </a:pPr>
            <a:r>
              <a:rPr lang="en-US" sz="2800" dirty="0" smtClean="0">
                <a:solidFill>
                  <a:srgbClr val="0070C0"/>
                </a:solidFill>
              </a:rPr>
              <a:t>Dynamic Analysis </a:t>
            </a:r>
            <a:r>
              <a:rPr lang="en-US" sz="2000" dirty="0" smtClean="0">
                <a:solidFill>
                  <a:srgbClr val="0070C0"/>
                </a:solidFill>
              </a:rPr>
              <a:t>(seismic loads)</a:t>
            </a:r>
            <a:endParaRPr lang="ar-SA" sz="2800" dirty="0">
              <a:solidFill>
                <a:srgbClr val="0070C0"/>
              </a:solidFill>
            </a:endParaRPr>
          </a:p>
        </p:txBody>
      </p:sp>
      <p:sp>
        <p:nvSpPr>
          <p:cNvPr id="6" name="Rectangle 5"/>
          <p:cNvSpPr/>
          <p:nvPr/>
        </p:nvSpPr>
        <p:spPr>
          <a:xfrm>
            <a:off x="1151745" y="1268760"/>
            <a:ext cx="2112117" cy="461665"/>
          </a:xfrm>
          <a:prstGeom prst="rect">
            <a:avLst/>
          </a:prstGeom>
        </p:spPr>
        <p:txBody>
          <a:bodyPr wrap="none">
            <a:spAutoFit/>
          </a:bodyPr>
          <a:lstStyle/>
          <a:p>
            <a:pPr marL="342900" indent="-342900" algn="l" rtl="0">
              <a:buFont typeface="Wingdings" pitchFamily="2" charset="2"/>
              <a:buChar char="q"/>
            </a:pPr>
            <a:r>
              <a:rPr lang="en-US" sz="2400" dirty="0" smtClean="0"/>
              <a:t>UBC 97 code</a:t>
            </a:r>
            <a:endParaRPr lang="en-US" sz="2400" dirty="0"/>
          </a:p>
        </p:txBody>
      </p:sp>
      <p:sp>
        <p:nvSpPr>
          <p:cNvPr id="7" name="Rectangle 6"/>
          <p:cNvSpPr/>
          <p:nvPr/>
        </p:nvSpPr>
        <p:spPr>
          <a:xfrm>
            <a:off x="1167817" y="2263109"/>
            <a:ext cx="5076711" cy="461665"/>
          </a:xfrm>
          <a:prstGeom prst="rect">
            <a:avLst/>
          </a:prstGeom>
        </p:spPr>
        <p:txBody>
          <a:bodyPr wrap="none">
            <a:spAutoFit/>
          </a:bodyPr>
          <a:lstStyle/>
          <a:p>
            <a:pPr marL="342900" indent="-342900" algn="l" rtl="0">
              <a:buFont typeface="Wingdings" pitchFamily="2" charset="2"/>
              <a:buChar char="q"/>
            </a:pPr>
            <a:r>
              <a:rPr lang="en-US" sz="2400" dirty="0" smtClean="0"/>
              <a:t>Response spectrum analysis method</a:t>
            </a:r>
            <a:endParaRPr lang="en-US" sz="2400" dirty="0"/>
          </a:p>
        </p:txBody>
      </p:sp>
      <p:sp>
        <p:nvSpPr>
          <p:cNvPr id="8" name="Rectangle 7"/>
          <p:cNvSpPr/>
          <p:nvPr/>
        </p:nvSpPr>
        <p:spPr>
          <a:xfrm>
            <a:off x="1227333" y="3198167"/>
            <a:ext cx="7020655" cy="1015663"/>
          </a:xfrm>
          <a:prstGeom prst="rect">
            <a:avLst/>
          </a:prstGeom>
        </p:spPr>
        <p:txBody>
          <a:bodyPr wrap="square">
            <a:spAutoFit/>
          </a:bodyPr>
          <a:lstStyle/>
          <a:p>
            <a:pPr algn="l" rtl="0"/>
            <a:r>
              <a:rPr lang="en-US" sz="2000" dirty="0"/>
              <a:t>Response </a:t>
            </a:r>
            <a:r>
              <a:rPr lang="en-US" sz="2000" dirty="0" smtClean="0"/>
              <a:t>spectrum: </a:t>
            </a:r>
            <a:r>
              <a:rPr lang="en-US" sz="2000" dirty="0"/>
              <a:t>an elastic dynamic analysis </a:t>
            </a:r>
            <a:r>
              <a:rPr lang="en-US" sz="2000" dirty="0" smtClean="0"/>
              <a:t>utilizing </a:t>
            </a:r>
            <a:r>
              <a:rPr lang="en-US" sz="2000" dirty="0"/>
              <a:t>the peak dynamic response of all modes having a significant contribution to total structural </a:t>
            </a:r>
            <a:r>
              <a:rPr lang="en-US" sz="2000" dirty="0" smtClean="0"/>
              <a:t>response.</a:t>
            </a:r>
            <a:endParaRPr lang="en-US" sz="2000" dirty="0"/>
          </a:p>
        </p:txBody>
      </p:sp>
    </p:spTree>
    <p:extLst>
      <p:ext uri="{BB962C8B-B14F-4D97-AF65-F5344CB8AC3E}">
        <p14:creationId xmlns="" xmlns:p14="http://schemas.microsoft.com/office/powerpoint/2010/main" val="7484170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An-najah National university </a:t>
            </a:r>
            <a:endParaRPr lang="ar-SA"/>
          </a:p>
        </p:txBody>
      </p:sp>
      <p:sp>
        <p:nvSpPr>
          <p:cNvPr id="3" name="Slide Number Placeholder 2"/>
          <p:cNvSpPr>
            <a:spLocks noGrp="1"/>
          </p:cNvSpPr>
          <p:nvPr>
            <p:ph type="sldNum" sz="quarter" idx="12"/>
          </p:nvPr>
        </p:nvSpPr>
        <p:spPr/>
        <p:txBody>
          <a:bodyPr/>
          <a:lstStyle/>
          <a:p>
            <a:r>
              <a:rPr lang="en-US" dirty="0" smtClean="0"/>
              <a:t>19</a:t>
            </a:r>
            <a:endParaRPr lang="ar-SA" dirty="0"/>
          </a:p>
        </p:txBody>
      </p:sp>
      <p:sp>
        <p:nvSpPr>
          <p:cNvPr id="4" name="Rectangle 3"/>
          <p:cNvSpPr/>
          <p:nvPr/>
        </p:nvSpPr>
        <p:spPr>
          <a:xfrm>
            <a:off x="395536" y="546215"/>
            <a:ext cx="5431872" cy="461665"/>
          </a:xfrm>
          <a:prstGeom prst="rect">
            <a:avLst/>
          </a:prstGeom>
        </p:spPr>
        <p:txBody>
          <a:bodyPr wrap="none">
            <a:spAutoFit/>
          </a:bodyPr>
          <a:lstStyle/>
          <a:p>
            <a:pPr marL="342900" lvl="0" indent="-342900" rtl="0">
              <a:buFont typeface="Wingdings" pitchFamily="2" charset="2"/>
              <a:buChar char="Ø"/>
            </a:pPr>
            <a:r>
              <a:rPr lang="en-US" sz="2400" dirty="0">
                <a:solidFill>
                  <a:srgbClr val="0070C0"/>
                </a:solidFill>
              </a:rPr>
              <a:t>Main factors according to UBC 97 code:</a:t>
            </a:r>
          </a:p>
        </p:txBody>
      </p:sp>
      <p:pic>
        <p:nvPicPr>
          <p:cNvPr id="5" name="Picture 4"/>
          <p:cNvPicPr/>
          <p:nvPr/>
        </p:nvPicPr>
        <p:blipFill>
          <a:blip r:embed="rId2" cstate="print"/>
          <a:srcRect/>
          <a:stretch>
            <a:fillRect/>
          </a:stretch>
        </p:blipFill>
        <p:spPr bwMode="auto">
          <a:xfrm>
            <a:off x="2474390" y="1791845"/>
            <a:ext cx="3672408" cy="3816424"/>
          </a:xfrm>
          <a:prstGeom prst="rect">
            <a:avLst/>
          </a:prstGeom>
          <a:noFill/>
          <a:ln w="9525">
            <a:noFill/>
            <a:miter lim="800000"/>
            <a:headEnd/>
            <a:tailEnd/>
          </a:ln>
        </p:spPr>
      </p:pic>
      <p:sp>
        <p:nvSpPr>
          <p:cNvPr id="6" name="Rectangle 5"/>
          <p:cNvSpPr/>
          <p:nvPr/>
        </p:nvSpPr>
        <p:spPr>
          <a:xfrm>
            <a:off x="3111472" y="5601240"/>
            <a:ext cx="2288319" cy="369332"/>
          </a:xfrm>
          <a:prstGeom prst="rect">
            <a:avLst/>
          </a:prstGeom>
        </p:spPr>
        <p:txBody>
          <a:bodyPr wrap="none">
            <a:spAutoFit/>
          </a:bodyPr>
          <a:lstStyle/>
          <a:p>
            <a:r>
              <a:rPr lang="en-US" dirty="0" smtClean="0"/>
              <a:t> </a:t>
            </a:r>
            <a:r>
              <a:rPr lang="en-US" dirty="0"/>
              <a:t>Seismic Zone Factor, Z</a:t>
            </a:r>
            <a:endParaRPr lang="en-US" b="1" dirty="0"/>
          </a:p>
        </p:txBody>
      </p:sp>
      <p:sp>
        <p:nvSpPr>
          <p:cNvPr id="7" name="Rectangle 6"/>
          <p:cNvSpPr/>
          <p:nvPr/>
        </p:nvSpPr>
        <p:spPr>
          <a:xfrm>
            <a:off x="951259" y="1229530"/>
            <a:ext cx="3149773" cy="400110"/>
          </a:xfrm>
          <a:prstGeom prst="rect">
            <a:avLst/>
          </a:prstGeom>
        </p:spPr>
        <p:txBody>
          <a:bodyPr wrap="none">
            <a:spAutoFit/>
          </a:bodyPr>
          <a:lstStyle/>
          <a:p>
            <a:r>
              <a:rPr lang="en-US" sz="2000" dirty="0"/>
              <a:t>Nablus city (Zone 2B); </a:t>
            </a:r>
            <a:r>
              <a:rPr lang="en-US" sz="2000" b="1" dirty="0"/>
              <a:t>Z= 0.2</a:t>
            </a:r>
            <a:endParaRPr lang="en-US" sz="2000" dirty="0"/>
          </a:p>
        </p:txBody>
      </p:sp>
    </p:spTree>
    <p:extLst>
      <p:ext uri="{BB962C8B-B14F-4D97-AF65-F5344CB8AC3E}">
        <p14:creationId xmlns="" xmlns:p14="http://schemas.microsoft.com/office/powerpoint/2010/main" val="28183841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smtClean="0"/>
              <a:t>An-najah National university </a:t>
            </a:r>
            <a:endParaRPr lang="ar-SA"/>
          </a:p>
        </p:txBody>
      </p:sp>
      <p:sp>
        <p:nvSpPr>
          <p:cNvPr id="4" name="Slide Number Placeholder 3"/>
          <p:cNvSpPr>
            <a:spLocks noGrp="1"/>
          </p:cNvSpPr>
          <p:nvPr>
            <p:ph type="sldNum" sz="quarter" idx="12"/>
          </p:nvPr>
        </p:nvSpPr>
        <p:spPr/>
        <p:txBody>
          <a:bodyPr/>
          <a:lstStyle/>
          <a:p>
            <a:r>
              <a:rPr lang="en-US" dirty="0" smtClean="0"/>
              <a:t>2</a:t>
            </a:r>
            <a:endParaRPr lang="ar-SA" dirty="0"/>
          </a:p>
        </p:txBody>
      </p:sp>
      <p:sp>
        <p:nvSpPr>
          <p:cNvPr id="5" name="Title 4"/>
          <p:cNvSpPr>
            <a:spLocks noGrp="1"/>
          </p:cNvSpPr>
          <p:nvPr>
            <p:ph type="title"/>
          </p:nvPr>
        </p:nvSpPr>
        <p:spPr>
          <a:xfrm>
            <a:off x="1187624" y="332656"/>
            <a:ext cx="8229600" cy="850106"/>
          </a:xfrm>
        </p:spPr>
        <p:txBody>
          <a:bodyPr/>
          <a:lstStyle/>
          <a:p>
            <a:pPr lvl="1" algn="l" rtl="1">
              <a:spcBef>
                <a:spcPct val="0"/>
              </a:spcBef>
            </a:pPr>
            <a:r>
              <a:rPr lang="en-US" sz="2800" b="1" kern="1200" dirty="0" smtClean="0">
                <a:solidFill>
                  <a:schemeClr val="accent2">
                    <a:lumMod val="75000"/>
                  </a:schemeClr>
                </a:solidFill>
                <a:latin typeface="Algerian" pitchFamily="82" charset="0"/>
                <a:cs typeface="Aharoni" pitchFamily="2" charset="-79"/>
              </a:rPr>
              <a:t>Work Plan</a:t>
            </a:r>
            <a:r>
              <a:rPr lang="en-US" sz="2400" b="1" kern="1200" dirty="0">
                <a:solidFill>
                  <a:schemeClr val="accent2">
                    <a:lumMod val="75000"/>
                  </a:schemeClr>
                </a:solidFill>
                <a:latin typeface="Algerian" pitchFamily="82" charset="0"/>
              </a:rPr>
              <a:t/>
            </a:r>
            <a:br>
              <a:rPr lang="en-US" sz="2400" b="1" kern="1200" dirty="0">
                <a:solidFill>
                  <a:schemeClr val="accent2">
                    <a:lumMod val="75000"/>
                  </a:schemeClr>
                </a:solidFill>
                <a:latin typeface="Algerian" pitchFamily="82" charset="0"/>
              </a:rPr>
            </a:br>
            <a:endParaRPr lang="en-US" dirty="0">
              <a:solidFill>
                <a:schemeClr val="accent2">
                  <a:lumMod val="75000"/>
                </a:schemeClr>
              </a:solidFill>
              <a:latin typeface="Algerian" pitchFamily="82" charset="0"/>
            </a:endParaRPr>
          </a:p>
        </p:txBody>
      </p:sp>
      <p:graphicFrame>
        <p:nvGraphicFramePr>
          <p:cNvPr id="12" name="Diagram 11"/>
          <p:cNvGraphicFramePr/>
          <p:nvPr>
            <p:extLst>
              <p:ext uri="{D42A27DB-BD31-4B8C-83A1-F6EECF244321}">
                <p14:modId xmlns="" xmlns:p14="http://schemas.microsoft.com/office/powerpoint/2010/main" val="1653778588"/>
              </p:ext>
            </p:extLst>
          </p:nvPr>
        </p:nvGraphicFramePr>
        <p:xfrm>
          <a:off x="755576" y="1052736"/>
          <a:ext cx="6096000" cy="44644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373537949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An-najah National university </a:t>
            </a:r>
            <a:endParaRPr lang="ar-SA"/>
          </a:p>
        </p:txBody>
      </p:sp>
      <p:sp>
        <p:nvSpPr>
          <p:cNvPr id="3" name="Slide Number Placeholder 2"/>
          <p:cNvSpPr>
            <a:spLocks noGrp="1"/>
          </p:cNvSpPr>
          <p:nvPr>
            <p:ph type="sldNum" sz="quarter" idx="12"/>
          </p:nvPr>
        </p:nvSpPr>
        <p:spPr/>
        <p:txBody>
          <a:bodyPr/>
          <a:lstStyle/>
          <a:p>
            <a:r>
              <a:rPr lang="en-US" dirty="0" smtClean="0"/>
              <a:t>20</a:t>
            </a:r>
            <a:endParaRPr lang="ar-SA" dirty="0"/>
          </a:p>
        </p:txBody>
      </p:sp>
      <p:sp>
        <p:nvSpPr>
          <p:cNvPr id="4" name="Rectangle 3"/>
          <p:cNvSpPr/>
          <p:nvPr/>
        </p:nvSpPr>
        <p:spPr>
          <a:xfrm>
            <a:off x="467544" y="724618"/>
            <a:ext cx="7704856" cy="4154984"/>
          </a:xfrm>
          <a:prstGeom prst="rect">
            <a:avLst/>
          </a:prstGeom>
        </p:spPr>
        <p:txBody>
          <a:bodyPr wrap="square">
            <a:spAutoFit/>
          </a:bodyPr>
          <a:lstStyle/>
          <a:p>
            <a:pPr marL="342900" indent="-342900" algn="l" rtl="0">
              <a:buFont typeface="Wingdings" pitchFamily="2" charset="2"/>
              <a:buChar char="ü"/>
            </a:pPr>
            <a:r>
              <a:rPr lang="en-US" sz="2400" dirty="0"/>
              <a:t>I= importance </a:t>
            </a:r>
            <a:r>
              <a:rPr lang="en-US" sz="2400" dirty="0" smtClean="0"/>
              <a:t>factor, </a:t>
            </a:r>
            <a:r>
              <a:rPr lang="en-US" sz="2400" b="1" dirty="0" smtClean="0"/>
              <a:t>I</a:t>
            </a:r>
            <a:r>
              <a:rPr lang="en-US" sz="2400" b="1" dirty="0"/>
              <a:t>= </a:t>
            </a:r>
            <a:r>
              <a:rPr lang="en-US" sz="2400" b="1" dirty="0" smtClean="0"/>
              <a:t>1</a:t>
            </a:r>
          </a:p>
          <a:p>
            <a:pPr marL="342900" indent="-342900" algn="l" rtl="0">
              <a:buFont typeface="Wingdings" pitchFamily="2" charset="2"/>
              <a:buChar char="ü"/>
            </a:pPr>
            <a:endParaRPr lang="en-US" sz="2400" dirty="0"/>
          </a:p>
          <a:p>
            <a:pPr marL="342900" indent="-342900" algn="l" rtl="0">
              <a:buFont typeface="Wingdings" pitchFamily="2" charset="2"/>
              <a:buChar char="ü"/>
            </a:pPr>
            <a:r>
              <a:rPr lang="en-US" sz="2400" b="1" dirty="0"/>
              <a:t>R </a:t>
            </a:r>
            <a:r>
              <a:rPr lang="en-US" sz="2400" b="1" dirty="0" smtClean="0"/>
              <a:t>= 4.2 </a:t>
            </a:r>
            <a:r>
              <a:rPr lang="en-US" sz="2400" dirty="0"/>
              <a:t>(Dual system Concrete shear walls with OMRF) </a:t>
            </a:r>
            <a:br>
              <a:rPr lang="en-US" sz="2400" dirty="0"/>
            </a:br>
            <a:r>
              <a:rPr lang="en-US" sz="2400" b="1" dirty="0" smtClean="0"/>
              <a:t>R = </a:t>
            </a:r>
            <a:r>
              <a:rPr lang="en-US" sz="2400" b="1" dirty="0"/>
              <a:t>6.5 </a:t>
            </a:r>
            <a:r>
              <a:rPr lang="en-US" sz="2400" dirty="0"/>
              <a:t>(Dual systems concrete shear walls with IMRF) </a:t>
            </a:r>
            <a:endParaRPr lang="en-US" sz="2400" dirty="0" smtClean="0"/>
          </a:p>
          <a:p>
            <a:pPr marL="342900" indent="-342900" algn="l" rtl="0">
              <a:buFont typeface="Wingdings" pitchFamily="2" charset="2"/>
              <a:buChar char="ü"/>
            </a:pPr>
            <a:endParaRPr lang="en-US" sz="2400" dirty="0"/>
          </a:p>
          <a:p>
            <a:pPr algn="l" rtl="0"/>
            <a:endParaRPr lang="en-US" sz="2400" dirty="0"/>
          </a:p>
          <a:p>
            <a:pPr marL="342900" indent="-342900" algn="l" rtl="0">
              <a:buFont typeface="Wingdings" pitchFamily="2" charset="2"/>
              <a:buChar char="ü"/>
            </a:pPr>
            <a:r>
              <a:rPr lang="en-US" sz="2400" dirty="0"/>
              <a:t>Soil is rock </a:t>
            </a:r>
            <a:r>
              <a:rPr lang="en-US" sz="2400" dirty="0" smtClean="0"/>
              <a:t>…soil </a:t>
            </a:r>
            <a:r>
              <a:rPr lang="en-US" sz="2400" dirty="0"/>
              <a:t>profile type </a:t>
            </a:r>
            <a:r>
              <a:rPr lang="en-US" sz="2400" b="1" dirty="0" smtClean="0"/>
              <a:t>SB</a:t>
            </a:r>
          </a:p>
          <a:p>
            <a:pPr algn="l" rtl="0"/>
            <a:endParaRPr lang="en-US" sz="2400" b="1" dirty="0"/>
          </a:p>
          <a:p>
            <a:pPr marL="342900" indent="-342900" algn="l" rtl="0">
              <a:buFont typeface="Wingdings" pitchFamily="2" charset="2"/>
              <a:buChar char="ü"/>
            </a:pPr>
            <a:r>
              <a:rPr lang="en-US" sz="2400" dirty="0" err="1" smtClean="0"/>
              <a:t>Ca</a:t>
            </a:r>
            <a:r>
              <a:rPr lang="en-US" sz="2400" dirty="0" smtClean="0"/>
              <a:t>=acceleration </a:t>
            </a:r>
            <a:r>
              <a:rPr lang="en-US" sz="2400" dirty="0"/>
              <a:t>seismic coefficient, </a:t>
            </a:r>
            <a:r>
              <a:rPr lang="en-US" sz="2400" b="1" dirty="0" err="1"/>
              <a:t>Ca</a:t>
            </a:r>
            <a:r>
              <a:rPr lang="en-US" sz="2400" b="1" dirty="0"/>
              <a:t>=0.2</a:t>
            </a:r>
            <a:endParaRPr lang="en-US" sz="2400" dirty="0"/>
          </a:p>
          <a:p>
            <a:pPr algn="l" rtl="0"/>
            <a:endParaRPr lang="en-US" sz="2400" dirty="0"/>
          </a:p>
          <a:p>
            <a:pPr marL="342900" indent="-342900" algn="l" rtl="0">
              <a:buFont typeface="Wingdings" pitchFamily="2" charset="2"/>
              <a:buChar char="ü"/>
            </a:pPr>
            <a:r>
              <a:rPr lang="en-US" sz="2400" dirty="0" err="1"/>
              <a:t>Cv</a:t>
            </a:r>
            <a:r>
              <a:rPr lang="en-US" sz="2400" dirty="0"/>
              <a:t>= velocity seismic coefficient, </a:t>
            </a:r>
            <a:r>
              <a:rPr lang="en-US" sz="2400" b="1" dirty="0" err="1"/>
              <a:t>Cv</a:t>
            </a:r>
            <a:r>
              <a:rPr lang="en-US" sz="2400" b="1" dirty="0"/>
              <a:t>=0.2</a:t>
            </a:r>
            <a:endParaRPr lang="en-US" sz="2400" dirty="0"/>
          </a:p>
        </p:txBody>
      </p:sp>
    </p:spTree>
    <p:extLst>
      <p:ext uri="{BB962C8B-B14F-4D97-AF65-F5344CB8AC3E}">
        <p14:creationId xmlns="" xmlns:p14="http://schemas.microsoft.com/office/powerpoint/2010/main" val="80029360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An-najah National university </a:t>
            </a:r>
            <a:endParaRPr lang="ar-SA"/>
          </a:p>
        </p:txBody>
      </p:sp>
      <p:sp>
        <p:nvSpPr>
          <p:cNvPr id="3" name="Slide Number Placeholder 2"/>
          <p:cNvSpPr>
            <a:spLocks noGrp="1"/>
          </p:cNvSpPr>
          <p:nvPr>
            <p:ph type="sldNum" sz="quarter" idx="12"/>
          </p:nvPr>
        </p:nvSpPr>
        <p:spPr/>
        <p:txBody>
          <a:bodyPr/>
          <a:lstStyle/>
          <a:p>
            <a:r>
              <a:rPr lang="en-US" dirty="0" smtClean="0"/>
              <a:t>21</a:t>
            </a:r>
            <a:endParaRPr lang="ar-SA" dirty="0"/>
          </a:p>
        </p:txBody>
      </p:sp>
      <p:sp>
        <p:nvSpPr>
          <p:cNvPr id="4" name="Rectangle 3"/>
          <p:cNvSpPr/>
          <p:nvPr/>
        </p:nvSpPr>
        <p:spPr>
          <a:xfrm>
            <a:off x="467544" y="590022"/>
            <a:ext cx="5687454" cy="461665"/>
          </a:xfrm>
          <a:prstGeom prst="rect">
            <a:avLst/>
          </a:prstGeom>
        </p:spPr>
        <p:txBody>
          <a:bodyPr wrap="none">
            <a:spAutoFit/>
          </a:bodyPr>
          <a:lstStyle/>
          <a:p>
            <a:pPr marL="285750" lvl="0" indent="-285750" rtl="0">
              <a:buFont typeface="Wingdings" pitchFamily="2" charset="2"/>
              <a:buChar char="Ø"/>
            </a:pPr>
            <a:r>
              <a:rPr lang="en-US" sz="2400" dirty="0">
                <a:solidFill>
                  <a:srgbClr val="0070C0"/>
                </a:solidFill>
              </a:rPr>
              <a:t>Definition of response spectrum function:</a:t>
            </a:r>
          </a:p>
        </p:txBody>
      </p:sp>
      <p:pic>
        <p:nvPicPr>
          <p:cNvPr id="5" name="Picture 4"/>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1675699" y="1196753"/>
            <a:ext cx="5344573" cy="4536503"/>
          </a:xfrm>
          <a:prstGeom prst="rect">
            <a:avLst/>
          </a:prstGeom>
        </p:spPr>
      </p:pic>
      <p:sp>
        <p:nvSpPr>
          <p:cNvPr id="6" name="Rectangle 5"/>
          <p:cNvSpPr/>
          <p:nvPr/>
        </p:nvSpPr>
        <p:spPr>
          <a:xfrm>
            <a:off x="2441982" y="5805264"/>
            <a:ext cx="3812005" cy="369332"/>
          </a:xfrm>
          <a:prstGeom prst="rect">
            <a:avLst/>
          </a:prstGeom>
        </p:spPr>
        <p:txBody>
          <a:bodyPr wrap="none">
            <a:spAutoFit/>
          </a:bodyPr>
          <a:lstStyle/>
          <a:p>
            <a:r>
              <a:rPr lang="en-US" dirty="0"/>
              <a:t>Response Spectrum UBC 97 Definition</a:t>
            </a:r>
          </a:p>
        </p:txBody>
      </p:sp>
    </p:spTree>
    <p:extLst>
      <p:ext uri="{BB962C8B-B14F-4D97-AF65-F5344CB8AC3E}">
        <p14:creationId xmlns="" xmlns:p14="http://schemas.microsoft.com/office/powerpoint/2010/main" val="66203895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An-najah National university </a:t>
            </a:r>
            <a:endParaRPr lang="ar-SA"/>
          </a:p>
        </p:txBody>
      </p:sp>
      <p:sp>
        <p:nvSpPr>
          <p:cNvPr id="3" name="Slide Number Placeholder 2"/>
          <p:cNvSpPr>
            <a:spLocks noGrp="1"/>
          </p:cNvSpPr>
          <p:nvPr>
            <p:ph type="sldNum" sz="quarter" idx="12"/>
          </p:nvPr>
        </p:nvSpPr>
        <p:spPr/>
        <p:txBody>
          <a:bodyPr/>
          <a:lstStyle/>
          <a:p>
            <a:r>
              <a:rPr lang="en-US" dirty="0" smtClean="0"/>
              <a:t>22</a:t>
            </a:r>
            <a:endParaRPr lang="ar-SA" dirty="0"/>
          </a:p>
        </p:txBody>
      </p:sp>
      <p:sp>
        <p:nvSpPr>
          <p:cNvPr id="4" name="Rectangle 3"/>
          <p:cNvSpPr/>
          <p:nvPr/>
        </p:nvSpPr>
        <p:spPr>
          <a:xfrm>
            <a:off x="827584" y="548680"/>
            <a:ext cx="2272417" cy="461665"/>
          </a:xfrm>
          <a:prstGeom prst="rect">
            <a:avLst/>
          </a:prstGeom>
        </p:spPr>
        <p:txBody>
          <a:bodyPr wrap="none">
            <a:spAutoFit/>
          </a:bodyPr>
          <a:lstStyle/>
          <a:p>
            <a:pPr marL="285750" lvl="0" indent="-285750" rtl="0">
              <a:buFont typeface="Wingdings" pitchFamily="2" charset="2"/>
              <a:buChar char="Ø"/>
            </a:pPr>
            <a:r>
              <a:rPr lang="en-US" sz="2400" dirty="0">
                <a:solidFill>
                  <a:srgbClr val="0070C0"/>
                </a:solidFill>
              </a:rPr>
              <a:t>Load patterns:</a:t>
            </a:r>
          </a:p>
        </p:txBody>
      </p:sp>
      <p:pic>
        <p:nvPicPr>
          <p:cNvPr id="5" name="Picture 4"/>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849555" y="1628800"/>
            <a:ext cx="7449590" cy="2781688"/>
          </a:xfrm>
          <a:prstGeom prst="rect">
            <a:avLst/>
          </a:prstGeom>
        </p:spPr>
      </p:pic>
    </p:spTree>
    <p:extLst>
      <p:ext uri="{BB962C8B-B14F-4D97-AF65-F5344CB8AC3E}">
        <p14:creationId xmlns="" xmlns:p14="http://schemas.microsoft.com/office/powerpoint/2010/main" val="2502497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An-najah National university </a:t>
            </a:r>
            <a:endParaRPr lang="ar-SA"/>
          </a:p>
        </p:txBody>
      </p:sp>
      <p:sp>
        <p:nvSpPr>
          <p:cNvPr id="3" name="Slide Number Placeholder 2"/>
          <p:cNvSpPr>
            <a:spLocks noGrp="1"/>
          </p:cNvSpPr>
          <p:nvPr>
            <p:ph type="sldNum" sz="quarter" idx="12"/>
          </p:nvPr>
        </p:nvSpPr>
        <p:spPr/>
        <p:txBody>
          <a:bodyPr/>
          <a:lstStyle/>
          <a:p>
            <a:r>
              <a:rPr lang="en-US" dirty="0" smtClean="0"/>
              <a:t>23</a:t>
            </a:r>
            <a:endParaRPr lang="ar-SA" dirty="0"/>
          </a:p>
        </p:txBody>
      </p:sp>
      <p:sp>
        <p:nvSpPr>
          <p:cNvPr id="4" name="Rectangle 3"/>
          <p:cNvSpPr/>
          <p:nvPr/>
        </p:nvSpPr>
        <p:spPr>
          <a:xfrm>
            <a:off x="533377" y="315382"/>
            <a:ext cx="1951816" cy="461665"/>
          </a:xfrm>
          <a:prstGeom prst="rect">
            <a:avLst/>
          </a:prstGeom>
        </p:spPr>
        <p:txBody>
          <a:bodyPr wrap="none">
            <a:spAutoFit/>
          </a:bodyPr>
          <a:lstStyle/>
          <a:p>
            <a:pPr marL="342900" lvl="0" indent="-342900" rtl="0">
              <a:buFont typeface="Wingdings" pitchFamily="2" charset="2"/>
              <a:buChar char="Ø"/>
            </a:pPr>
            <a:r>
              <a:rPr lang="en-US" sz="2400" dirty="0">
                <a:solidFill>
                  <a:srgbClr val="0070C0"/>
                </a:solidFill>
              </a:rPr>
              <a:t>Load cases:</a:t>
            </a:r>
          </a:p>
        </p:txBody>
      </p:sp>
      <p:pic>
        <p:nvPicPr>
          <p:cNvPr id="5" name="Picture 4"/>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1509285" y="1412776"/>
            <a:ext cx="6125430" cy="4464496"/>
          </a:xfrm>
          <a:prstGeom prst="rect">
            <a:avLst/>
          </a:prstGeom>
        </p:spPr>
      </p:pic>
      <p:sp>
        <p:nvSpPr>
          <p:cNvPr id="6" name="Rectangle 5"/>
          <p:cNvSpPr/>
          <p:nvPr/>
        </p:nvSpPr>
        <p:spPr>
          <a:xfrm>
            <a:off x="3707904" y="5889891"/>
            <a:ext cx="1569596" cy="369332"/>
          </a:xfrm>
          <a:prstGeom prst="rect">
            <a:avLst/>
          </a:prstGeom>
        </p:spPr>
        <p:txBody>
          <a:bodyPr wrap="none">
            <a:spAutoFit/>
          </a:bodyPr>
          <a:lstStyle/>
          <a:p>
            <a:pPr lvl="0" rtl="0"/>
            <a:r>
              <a:rPr lang="en-US" dirty="0"/>
              <a:t>Earth quake –x</a:t>
            </a:r>
          </a:p>
        </p:txBody>
      </p:sp>
      <mc:AlternateContent xmlns:mc="http://schemas.openxmlformats.org/markup-compatibility/2006">
        <mc:Choice xmlns="" xmlns:a14="http://schemas.microsoft.com/office/drawing/2010/main" Requires="a14">
          <p:sp>
            <p:nvSpPr>
              <p:cNvPr id="7" name="Rectangle 6"/>
              <p:cNvSpPr/>
              <p:nvPr/>
            </p:nvSpPr>
            <p:spPr>
              <a:xfrm>
                <a:off x="1043608" y="790006"/>
                <a:ext cx="5864852" cy="489814"/>
              </a:xfrm>
              <a:prstGeom prst="rect">
                <a:avLst/>
              </a:prstGeom>
            </p:spPr>
            <p:txBody>
              <a:bodyPr wrap="square">
                <a:spAutoFit/>
              </a:bodyPr>
              <a:lstStyle/>
              <a:p>
                <a:r>
                  <a:rPr lang="en-US" dirty="0"/>
                  <a:t>Scale factor= </a:t>
                </a:r>
                <a14:m>
                  <m:oMath xmlns:m="http://schemas.openxmlformats.org/officeDocument/2006/math">
                    <m:f>
                      <m:fPr>
                        <m:ctrlPr>
                          <a:rPr lang="en-US" i="1"/>
                        </m:ctrlPr>
                      </m:fPr>
                      <m:num>
                        <m:r>
                          <m:rPr>
                            <m:sty m:val="p"/>
                          </m:rPr>
                          <a:rPr lang="en-US"/>
                          <m:t>gI</m:t>
                        </m:r>
                      </m:num>
                      <m:den>
                        <m:r>
                          <m:rPr>
                            <m:sty m:val="p"/>
                          </m:rPr>
                          <a:rPr lang="en-US"/>
                          <m:t>R</m:t>
                        </m:r>
                      </m:den>
                    </m:f>
                  </m:oMath>
                </a14:m>
                <a:r>
                  <a:rPr lang="en-US" dirty="0"/>
                  <a:t> </a:t>
                </a:r>
                <a:r>
                  <a:rPr lang="en-US" dirty="0" smtClean="0"/>
                  <a:t>=</a:t>
                </a:r>
                <a:r>
                  <a:rPr lang="en-US" dirty="0"/>
                  <a:t>1.83 for </a:t>
                </a:r>
                <a:r>
                  <a:rPr lang="en-US" dirty="0" smtClean="0"/>
                  <a:t>U1           </a:t>
                </a:r>
                <a:r>
                  <a:rPr lang="en-US" dirty="0"/>
                  <a:t>U2: 1.83×0.3= 0.55</a:t>
                </a:r>
              </a:p>
            </p:txBody>
          </p:sp>
        </mc:Choice>
        <mc:Fallback>
          <p:sp>
            <p:nvSpPr>
              <p:cNvPr id="7" name="Rectangle 6"/>
              <p:cNvSpPr>
                <a:spLocks noRot="1" noChangeAspect="1" noMove="1" noResize="1" noEditPoints="1" noAdjustHandles="1" noChangeArrowheads="1" noChangeShapeType="1" noTextEdit="1"/>
              </p:cNvSpPr>
              <p:nvPr/>
            </p:nvSpPr>
            <p:spPr>
              <a:xfrm>
                <a:off x="1043608" y="790006"/>
                <a:ext cx="5864852" cy="489814"/>
              </a:xfrm>
              <a:prstGeom prst="rect">
                <a:avLst/>
              </a:prstGeom>
              <a:blipFill rotWithShape="1">
                <a:blip r:embed="rId3" cstate="print"/>
                <a:stretch>
                  <a:fillRect r="-1040" b="-8750"/>
                </a:stretch>
              </a:blipFill>
            </p:spPr>
            <p:txBody>
              <a:bodyPr/>
              <a:lstStyle/>
              <a:p>
                <a:r>
                  <a:rPr lang="en-US">
                    <a:noFill/>
                  </a:rPr>
                  <a:t> </a:t>
                </a:r>
              </a:p>
            </p:txBody>
          </p:sp>
        </mc:Fallback>
      </mc:AlternateContent>
    </p:spTree>
    <p:extLst>
      <p:ext uri="{BB962C8B-B14F-4D97-AF65-F5344CB8AC3E}">
        <p14:creationId xmlns="" xmlns:p14="http://schemas.microsoft.com/office/powerpoint/2010/main" val="164232113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An-najah National university </a:t>
            </a:r>
            <a:endParaRPr lang="ar-SA"/>
          </a:p>
        </p:txBody>
      </p:sp>
      <p:sp>
        <p:nvSpPr>
          <p:cNvPr id="3" name="Slide Number Placeholder 2"/>
          <p:cNvSpPr>
            <a:spLocks noGrp="1"/>
          </p:cNvSpPr>
          <p:nvPr>
            <p:ph type="sldNum" sz="quarter" idx="12"/>
          </p:nvPr>
        </p:nvSpPr>
        <p:spPr>
          <a:xfrm>
            <a:off x="4291307" y="6335284"/>
            <a:ext cx="609600" cy="441324"/>
          </a:xfrm>
        </p:spPr>
        <p:txBody>
          <a:bodyPr/>
          <a:lstStyle/>
          <a:p>
            <a:r>
              <a:rPr lang="en-US" dirty="0" smtClean="0"/>
              <a:t>24</a:t>
            </a:r>
            <a:endParaRPr lang="ar-SA" dirty="0"/>
          </a:p>
        </p:txBody>
      </p:sp>
      <p:sp>
        <p:nvSpPr>
          <p:cNvPr id="4" name="Footer Placeholder 1"/>
          <p:cNvSpPr txBox="1">
            <a:spLocks/>
          </p:cNvSpPr>
          <p:nvPr/>
        </p:nvSpPr>
        <p:spPr>
          <a:xfrm>
            <a:off x="304800" y="6410848"/>
            <a:ext cx="3581400" cy="365760"/>
          </a:xfrm>
          <a:prstGeom prst="rect">
            <a:avLst/>
          </a:prstGeom>
        </p:spPr>
        <p:txBody>
          <a:bodyPr vert="horz"/>
          <a:lstStyle>
            <a:defPPr>
              <a:defRPr lang="ar-SA"/>
            </a:defPPr>
            <a:lvl1pPr marL="0" algn="l" defTabSz="914400" rtl="1" eaLnBrk="1" latinLnBrk="0" hangingPunct="1">
              <a:defRPr kumimoji="0" sz="1200" kern="1200">
                <a:solidFill>
                  <a:srgbClr val="FFFFFF"/>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r>
              <a:rPr lang="en-US" smtClean="0"/>
              <a:t>An-najah National university </a:t>
            </a:r>
            <a:endParaRPr lang="ar-SA"/>
          </a:p>
        </p:txBody>
      </p:sp>
      <p:sp>
        <p:nvSpPr>
          <p:cNvPr id="5" name="Slide Number Placeholder 2"/>
          <p:cNvSpPr txBox="1">
            <a:spLocks/>
          </p:cNvSpPr>
          <p:nvPr/>
        </p:nvSpPr>
        <p:spPr>
          <a:xfrm>
            <a:off x="4667900" y="5464858"/>
            <a:ext cx="609600" cy="441324"/>
          </a:xfrm>
          <a:prstGeom prst="rect">
            <a:avLst/>
          </a:prstGeom>
        </p:spPr>
        <p:txBody>
          <a:bodyPr vert="horz" lIns="45720" rIns="45720" anchor="ctr">
            <a:normAutofit/>
          </a:bodyPr>
          <a:lstStyle>
            <a:defPPr>
              <a:defRPr lang="ar-SA"/>
            </a:defPPr>
            <a:lvl1pPr marL="0" algn="ctr" defTabSz="914400" rtl="1" eaLnBrk="1" latinLnBrk="0" hangingPunct="1">
              <a:defRPr kumimoji="0" sz="1600" kern="1200">
                <a:solidFill>
                  <a:srgbClr val="FFFFFF"/>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r>
              <a:rPr lang="en-US" dirty="0" smtClean="0"/>
              <a:t>23</a:t>
            </a:r>
            <a:endParaRPr lang="ar-SA" dirty="0"/>
          </a:p>
        </p:txBody>
      </p:sp>
      <p:sp>
        <p:nvSpPr>
          <p:cNvPr id="6" name="Rectangle 5"/>
          <p:cNvSpPr/>
          <p:nvPr/>
        </p:nvSpPr>
        <p:spPr>
          <a:xfrm>
            <a:off x="533377" y="315382"/>
            <a:ext cx="1951816" cy="461665"/>
          </a:xfrm>
          <a:prstGeom prst="rect">
            <a:avLst/>
          </a:prstGeom>
        </p:spPr>
        <p:txBody>
          <a:bodyPr wrap="none">
            <a:spAutoFit/>
          </a:bodyPr>
          <a:lstStyle/>
          <a:p>
            <a:pPr marL="342900" lvl="0" indent="-342900" rtl="0">
              <a:buFont typeface="Wingdings" pitchFamily="2" charset="2"/>
              <a:buChar char="Ø"/>
            </a:pPr>
            <a:r>
              <a:rPr lang="en-US" sz="2400" dirty="0">
                <a:solidFill>
                  <a:srgbClr val="0070C0"/>
                </a:solidFill>
              </a:rPr>
              <a:t>Load cases:</a:t>
            </a:r>
          </a:p>
        </p:txBody>
      </p:sp>
      <p:sp>
        <p:nvSpPr>
          <p:cNvPr id="8" name="Rectangle 7"/>
          <p:cNvSpPr/>
          <p:nvPr/>
        </p:nvSpPr>
        <p:spPr>
          <a:xfrm>
            <a:off x="3703095" y="5889891"/>
            <a:ext cx="1574405" cy="369332"/>
          </a:xfrm>
          <a:prstGeom prst="rect">
            <a:avLst/>
          </a:prstGeom>
        </p:spPr>
        <p:txBody>
          <a:bodyPr wrap="none">
            <a:spAutoFit/>
          </a:bodyPr>
          <a:lstStyle/>
          <a:p>
            <a:pPr lvl="0" rtl="0"/>
            <a:r>
              <a:rPr lang="en-US" dirty="0"/>
              <a:t>Earth quake </a:t>
            </a:r>
            <a:r>
              <a:rPr lang="en-US" dirty="0" smtClean="0"/>
              <a:t>–y</a:t>
            </a:r>
            <a:endParaRPr lang="en-US" dirty="0"/>
          </a:p>
        </p:txBody>
      </p:sp>
      <mc:AlternateContent xmlns:mc="http://schemas.openxmlformats.org/markup-compatibility/2006">
        <mc:Choice xmlns="" xmlns:a14="http://schemas.microsoft.com/office/drawing/2010/main" Requires="a14">
          <p:sp>
            <p:nvSpPr>
              <p:cNvPr id="9" name="Rectangle 8"/>
              <p:cNvSpPr/>
              <p:nvPr/>
            </p:nvSpPr>
            <p:spPr>
              <a:xfrm>
                <a:off x="1043608" y="790006"/>
                <a:ext cx="5864852" cy="489814"/>
              </a:xfrm>
              <a:prstGeom prst="rect">
                <a:avLst/>
              </a:prstGeom>
            </p:spPr>
            <p:txBody>
              <a:bodyPr wrap="square">
                <a:spAutoFit/>
              </a:bodyPr>
              <a:lstStyle/>
              <a:p>
                <a:r>
                  <a:rPr lang="en-US" dirty="0"/>
                  <a:t>Scale factor= </a:t>
                </a:r>
                <a14:m>
                  <m:oMath xmlns:m="http://schemas.openxmlformats.org/officeDocument/2006/math">
                    <m:f>
                      <m:fPr>
                        <m:ctrlPr>
                          <a:rPr lang="en-US" i="1"/>
                        </m:ctrlPr>
                      </m:fPr>
                      <m:num>
                        <m:r>
                          <m:rPr>
                            <m:sty m:val="p"/>
                          </m:rPr>
                          <a:rPr lang="en-US"/>
                          <m:t>gI</m:t>
                        </m:r>
                      </m:num>
                      <m:den>
                        <m:r>
                          <m:rPr>
                            <m:sty m:val="p"/>
                          </m:rPr>
                          <a:rPr lang="en-US"/>
                          <m:t>R</m:t>
                        </m:r>
                      </m:den>
                    </m:f>
                  </m:oMath>
                </a14:m>
                <a:r>
                  <a:rPr lang="en-US" dirty="0"/>
                  <a:t> </a:t>
                </a:r>
                <a:r>
                  <a:rPr lang="en-US" dirty="0" smtClean="0"/>
                  <a:t>=</a:t>
                </a:r>
                <a:r>
                  <a:rPr lang="en-US" dirty="0"/>
                  <a:t>1.83 for </a:t>
                </a:r>
                <a:r>
                  <a:rPr lang="en-US" dirty="0" smtClean="0"/>
                  <a:t>U2           U1: </a:t>
                </a:r>
                <a:r>
                  <a:rPr lang="en-US" dirty="0"/>
                  <a:t>1.83×0.3= 0.55</a:t>
                </a:r>
              </a:p>
            </p:txBody>
          </p:sp>
        </mc:Choice>
        <mc:Fallback>
          <p:sp>
            <p:nvSpPr>
              <p:cNvPr id="9" name="Rectangle 8"/>
              <p:cNvSpPr>
                <a:spLocks noRot="1" noChangeAspect="1" noMove="1" noResize="1" noEditPoints="1" noAdjustHandles="1" noChangeArrowheads="1" noChangeShapeType="1" noTextEdit="1"/>
              </p:cNvSpPr>
              <p:nvPr/>
            </p:nvSpPr>
            <p:spPr>
              <a:xfrm>
                <a:off x="1043608" y="790006"/>
                <a:ext cx="5864852" cy="489814"/>
              </a:xfrm>
              <a:prstGeom prst="rect">
                <a:avLst/>
              </a:prstGeom>
              <a:blipFill rotWithShape="1">
                <a:blip r:embed="rId2" cstate="print"/>
                <a:stretch>
                  <a:fillRect r="-1040" b="-8750"/>
                </a:stretch>
              </a:blipFill>
            </p:spPr>
            <p:txBody>
              <a:bodyPr/>
              <a:lstStyle/>
              <a:p>
                <a:r>
                  <a:rPr lang="en-US">
                    <a:noFill/>
                  </a:rPr>
                  <a:t> </a:t>
                </a:r>
              </a:p>
            </p:txBody>
          </p:sp>
        </mc:Fallback>
      </mc:AlternateContent>
      <p:pic>
        <p:nvPicPr>
          <p:cNvPr id="10" name="Picture 9"/>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1499757" y="1412776"/>
            <a:ext cx="6144483" cy="4493406"/>
          </a:xfrm>
          <a:prstGeom prst="rect">
            <a:avLst/>
          </a:prstGeom>
        </p:spPr>
      </p:pic>
    </p:spTree>
    <p:extLst>
      <p:ext uri="{BB962C8B-B14F-4D97-AF65-F5344CB8AC3E}">
        <p14:creationId xmlns="" xmlns:p14="http://schemas.microsoft.com/office/powerpoint/2010/main" val="17838411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An-najah National university </a:t>
            </a:r>
            <a:endParaRPr lang="ar-SA"/>
          </a:p>
        </p:txBody>
      </p:sp>
      <p:sp>
        <p:nvSpPr>
          <p:cNvPr id="4" name="Footer Placeholder 1"/>
          <p:cNvSpPr txBox="1">
            <a:spLocks/>
          </p:cNvSpPr>
          <p:nvPr/>
        </p:nvSpPr>
        <p:spPr>
          <a:xfrm>
            <a:off x="304800" y="6410848"/>
            <a:ext cx="3581400" cy="365760"/>
          </a:xfrm>
          <a:prstGeom prst="rect">
            <a:avLst/>
          </a:prstGeom>
        </p:spPr>
        <p:txBody>
          <a:bodyPr vert="horz"/>
          <a:lstStyle>
            <a:defPPr>
              <a:defRPr lang="ar-SA"/>
            </a:defPPr>
            <a:lvl1pPr marL="0" algn="l" defTabSz="914400" rtl="1" eaLnBrk="1" latinLnBrk="0" hangingPunct="1">
              <a:defRPr kumimoji="0" sz="1200" kern="1200">
                <a:solidFill>
                  <a:srgbClr val="FFFFFF"/>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r>
              <a:rPr lang="en-US" smtClean="0"/>
              <a:t>An-najah National university </a:t>
            </a:r>
            <a:endParaRPr lang="ar-SA"/>
          </a:p>
        </p:txBody>
      </p:sp>
      <p:sp>
        <p:nvSpPr>
          <p:cNvPr id="5" name="Slide Number Placeholder 2"/>
          <p:cNvSpPr txBox="1">
            <a:spLocks/>
          </p:cNvSpPr>
          <p:nvPr/>
        </p:nvSpPr>
        <p:spPr>
          <a:xfrm>
            <a:off x="4267200" y="6324600"/>
            <a:ext cx="609600" cy="441324"/>
          </a:xfrm>
          <a:prstGeom prst="rect">
            <a:avLst/>
          </a:prstGeom>
        </p:spPr>
        <p:txBody>
          <a:bodyPr vert="horz" lIns="45720" rIns="45720" anchor="ctr">
            <a:normAutofit/>
          </a:bodyPr>
          <a:lstStyle>
            <a:defPPr>
              <a:defRPr lang="ar-SA"/>
            </a:defPPr>
            <a:lvl1pPr marL="0" algn="ctr" defTabSz="914400" rtl="1" eaLnBrk="1" latinLnBrk="0" hangingPunct="1">
              <a:defRPr kumimoji="0" sz="1600" kern="1200">
                <a:solidFill>
                  <a:srgbClr val="FFFFFF"/>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r>
              <a:rPr lang="en-US" dirty="0" smtClean="0"/>
              <a:t>25</a:t>
            </a:r>
            <a:endParaRPr lang="ar-SA" dirty="0"/>
          </a:p>
        </p:txBody>
      </p:sp>
      <p:sp>
        <p:nvSpPr>
          <p:cNvPr id="6" name="Footer Placeholder 1"/>
          <p:cNvSpPr txBox="1">
            <a:spLocks/>
          </p:cNvSpPr>
          <p:nvPr/>
        </p:nvSpPr>
        <p:spPr>
          <a:xfrm>
            <a:off x="304800" y="6410848"/>
            <a:ext cx="3581400" cy="365760"/>
          </a:xfrm>
          <a:prstGeom prst="rect">
            <a:avLst/>
          </a:prstGeom>
        </p:spPr>
        <p:txBody>
          <a:bodyPr vert="horz"/>
          <a:lstStyle>
            <a:defPPr>
              <a:defRPr lang="ar-SA"/>
            </a:defPPr>
            <a:lvl1pPr marL="0" algn="l" defTabSz="914400" rtl="1" eaLnBrk="1" latinLnBrk="0" hangingPunct="1">
              <a:defRPr kumimoji="0" sz="1200" kern="1200">
                <a:solidFill>
                  <a:srgbClr val="FFFFFF"/>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r>
              <a:rPr lang="en-US" smtClean="0"/>
              <a:t>An-najah National university </a:t>
            </a:r>
            <a:endParaRPr lang="ar-SA"/>
          </a:p>
        </p:txBody>
      </p:sp>
      <p:sp>
        <p:nvSpPr>
          <p:cNvPr id="8" name="Rectangle 7"/>
          <p:cNvSpPr/>
          <p:nvPr/>
        </p:nvSpPr>
        <p:spPr>
          <a:xfrm>
            <a:off x="533377" y="315382"/>
            <a:ext cx="1951816" cy="461665"/>
          </a:xfrm>
          <a:prstGeom prst="rect">
            <a:avLst/>
          </a:prstGeom>
        </p:spPr>
        <p:txBody>
          <a:bodyPr wrap="none">
            <a:spAutoFit/>
          </a:bodyPr>
          <a:lstStyle/>
          <a:p>
            <a:pPr marL="342900" lvl="0" indent="-342900" rtl="0">
              <a:buFont typeface="Wingdings" pitchFamily="2" charset="2"/>
              <a:buChar char="Ø"/>
            </a:pPr>
            <a:r>
              <a:rPr lang="en-US" sz="2400" dirty="0">
                <a:solidFill>
                  <a:srgbClr val="0070C0"/>
                </a:solidFill>
              </a:rPr>
              <a:t>Load cases:</a:t>
            </a:r>
          </a:p>
        </p:txBody>
      </p:sp>
      <p:sp>
        <p:nvSpPr>
          <p:cNvPr id="9" name="Rectangle 8"/>
          <p:cNvSpPr/>
          <p:nvPr/>
        </p:nvSpPr>
        <p:spPr>
          <a:xfrm>
            <a:off x="3715919" y="5889891"/>
            <a:ext cx="1561581" cy="369332"/>
          </a:xfrm>
          <a:prstGeom prst="rect">
            <a:avLst/>
          </a:prstGeom>
        </p:spPr>
        <p:txBody>
          <a:bodyPr wrap="none">
            <a:spAutoFit/>
          </a:bodyPr>
          <a:lstStyle/>
          <a:p>
            <a:pPr lvl="0" rtl="0"/>
            <a:r>
              <a:rPr lang="en-US" dirty="0"/>
              <a:t>Earth quake </a:t>
            </a:r>
            <a:r>
              <a:rPr lang="en-US" dirty="0" smtClean="0"/>
              <a:t>–z</a:t>
            </a:r>
            <a:endParaRPr lang="en-US" dirty="0"/>
          </a:p>
        </p:txBody>
      </p:sp>
      <mc:AlternateContent xmlns:mc="http://schemas.openxmlformats.org/markup-compatibility/2006">
        <mc:Choice xmlns="" xmlns:a14="http://schemas.microsoft.com/office/drawing/2010/main" Requires="a14">
          <p:sp>
            <p:nvSpPr>
              <p:cNvPr id="10" name="Rectangle 9"/>
              <p:cNvSpPr/>
              <p:nvPr/>
            </p:nvSpPr>
            <p:spPr>
              <a:xfrm>
                <a:off x="891505" y="790006"/>
                <a:ext cx="5648828" cy="489814"/>
              </a:xfrm>
              <a:prstGeom prst="rect">
                <a:avLst/>
              </a:prstGeom>
            </p:spPr>
            <p:txBody>
              <a:bodyPr wrap="square">
                <a:spAutoFit/>
              </a:bodyPr>
              <a:lstStyle/>
              <a:p>
                <a:r>
                  <a:rPr lang="en-US" dirty="0"/>
                  <a:t>Scale factor= </a:t>
                </a:r>
                <a14:m>
                  <m:oMath xmlns:m="http://schemas.openxmlformats.org/officeDocument/2006/math">
                    <m:f>
                      <m:fPr>
                        <m:ctrlPr>
                          <a:rPr lang="en-US" i="1"/>
                        </m:ctrlPr>
                      </m:fPr>
                      <m:num>
                        <m:r>
                          <m:rPr>
                            <m:sty m:val="p"/>
                          </m:rPr>
                          <a:rPr lang="en-US"/>
                          <m:t>gI</m:t>
                        </m:r>
                      </m:num>
                      <m:den>
                        <m:r>
                          <m:rPr>
                            <m:sty m:val="p"/>
                          </m:rPr>
                          <a:rPr lang="en-US"/>
                          <m:t>R</m:t>
                        </m:r>
                      </m:den>
                    </m:f>
                  </m:oMath>
                </a14:m>
                <a:r>
                  <a:rPr lang="en-US" dirty="0"/>
                  <a:t> </a:t>
                </a:r>
                <a:r>
                  <a:rPr lang="en-US" dirty="0" smtClean="0"/>
                  <a:t>=</a:t>
                </a:r>
                <a:r>
                  <a:rPr lang="en-US" dirty="0"/>
                  <a:t>1.83 </a:t>
                </a:r>
                <a:r>
                  <a:rPr lang="en-US" dirty="0" smtClean="0"/>
                  <a:t>          U3: 1.83×0.15= 0.275</a:t>
                </a:r>
                <a:endParaRPr lang="en-US" dirty="0"/>
              </a:p>
            </p:txBody>
          </p:sp>
        </mc:Choice>
        <mc:Fallback>
          <p:sp>
            <p:nvSpPr>
              <p:cNvPr id="10" name="Rectangle 9"/>
              <p:cNvSpPr>
                <a:spLocks noRot="1" noChangeAspect="1" noMove="1" noResize="1" noEditPoints="1" noAdjustHandles="1" noChangeArrowheads="1" noChangeShapeType="1" noTextEdit="1"/>
              </p:cNvSpPr>
              <p:nvPr/>
            </p:nvSpPr>
            <p:spPr>
              <a:xfrm>
                <a:off x="891505" y="790006"/>
                <a:ext cx="5648828" cy="489814"/>
              </a:xfrm>
              <a:prstGeom prst="rect">
                <a:avLst/>
              </a:prstGeom>
              <a:blipFill rotWithShape="1">
                <a:blip r:embed="rId2" cstate="print"/>
                <a:stretch>
                  <a:fillRect r="-1079" b="-8750"/>
                </a:stretch>
              </a:blipFill>
            </p:spPr>
            <p:txBody>
              <a:bodyPr/>
              <a:lstStyle/>
              <a:p>
                <a:r>
                  <a:rPr lang="en-US">
                    <a:noFill/>
                  </a:rPr>
                  <a:t> </a:t>
                </a:r>
              </a:p>
            </p:txBody>
          </p:sp>
        </mc:Fallback>
      </mc:AlternateContent>
      <p:pic>
        <p:nvPicPr>
          <p:cNvPr id="12" name="Picture 11"/>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1509285" y="1384992"/>
            <a:ext cx="6163536" cy="4504899"/>
          </a:xfrm>
          <a:prstGeom prst="rect">
            <a:avLst/>
          </a:prstGeom>
        </p:spPr>
      </p:pic>
    </p:spTree>
    <p:extLst>
      <p:ext uri="{BB962C8B-B14F-4D97-AF65-F5344CB8AC3E}">
        <p14:creationId xmlns="" xmlns:p14="http://schemas.microsoft.com/office/powerpoint/2010/main" val="124364126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An-najah National university </a:t>
            </a:r>
            <a:endParaRPr lang="ar-SA"/>
          </a:p>
        </p:txBody>
      </p:sp>
      <p:sp>
        <p:nvSpPr>
          <p:cNvPr id="3" name="Slide Number Placeholder 2"/>
          <p:cNvSpPr>
            <a:spLocks noGrp="1"/>
          </p:cNvSpPr>
          <p:nvPr>
            <p:ph type="sldNum" sz="quarter" idx="12"/>
          </p:nvPr>
        </p:nvSpPr>
        <p:spPr/>
        <p:txBody>
          <a:bodyPr/>
          <a:lstStyle/>
          <a:p>
            <a:r>
              <a:rPr lang="en-US" dirty="0" smtClean="0"/>
              <a:t>26</a:t>
            </a:r>
            <a:endParaRPr lang="ar-SA" dirty="0"/>
          </a:p>
        </p:txBody>
      </p:sp>
      <p:sp>
        <p:nvSpPr>
          <p:cNvPr id="4" name="Footer Placeholder 1"/>
          <p:cNvSpPr txBox="1">
            <a:spLocks/>
          </p:cNvSpPr>
          <p:nvPr/>
        </p:nvSpPr>
        <p:spPr>
          <a:xfrm>
            <a:off x="304800" y="6410848"/>
            <a:ext cx="3581400" cy="365760"/>
          </a:xfrm>
          <a:prstGeom prst="rect">
            <a:avLst/>
          </a:prstGeom>
        </p:spPr>
        <p:txBody>
          <a:bodyPr vert="horz"/>
          <a:lstStyle>
            <a:defPPr>
              <a:defRPr lang="ar-SA"/>
            </a:defPPr>
            <a:lvl1pPr marL="0" algn="l" defTabSz="914400" rtl="1" eaLnBrk="1" latinLnBrk="0" hangingPunct="1">
              <a:defRPr kumimoji="0" sz="1200" kern="1200">
                <a:solidFill>
                  <a:srgbClr val="FFFFFF"/>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r>
              <a:rPr lang="en-US" smtClean="0"/>
              <a:t>An-najah National university </a:t>
            </a:r>
            <a:endParaRPr lang="ar-SA"/>
          </a:p>
        </p:txBody>
      </p:sp>
      <p:sp>
        <p:nvSpPr>
          <p:cNvPr id="6" name="Footer Placeholder 1"/>
          <p:cNvSpPr txBox="1">
            <a:spLocks/>
          </p:cNvSpPr>
          <p:nvPr/>
        </p:nvSpPr>
        <p:spPr>
          <a:xfrm>
            <a:off x="304800" y="6410848"/>
            <a:ext cx="3581400" cy="365760"/>
          </a:xfrm>
          <a:prstGeom prst="rect">
            <a:avLst/>
          </a:prstGeom>
        </p:spPr>
        <p:txBody>
          <a:bodyPr vert="horz"/>
          <a:lstStyle>
            <a:defPPr>
              <a:defRPr lang="ar-SA"/>
            </a:defPPr>
            <a:lvl1pPr marL="0" algn="l" defTabSz="914400" rtl="1" eaLnBrk="1" latinLnBrk="0" hangingPunct="1">
              <a:defRPr kumimoji="0" sz="1200" kern="1200">
                <a:solidFill>
                  <a:srgbClr val="FFFFFF"/>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r>
              <a:rPr lang="en-US" smtClean="0"/>
              <a:t>An-najah National university </a:t>
            </a:r>
            <a:endParaRPr lang="ar-SA"/>
          </a:p>
        </p:txBody>
      </p:sp>
      <p:sp>
        <p:nvSpPr>
          <p:cNvPr id="8" name="Footer Placeholder 1"/>
          <p:cNvSpPr txBox="1">
            <a:spLocks/>
          </p:cNvSpPr>
          <p:nvPr/>
        </p:nvSpPr>
        <p:spPr>
          <a:xfrm>
            <a:off x="304800" y="6410848"/>
            <a:ext cx="3581400" cy="365760"/>
          </a:xfrm>
          <a:prstGeom prst="rect">
            <a:avLst/>
          </a:prstGeom>
        </p:spPr>
        <p:txBody>
          <a:bodyPr vert="horz"/>
          <a:lstStyle>
            <a:defPPr>
              <a:defRPr lang="ar-SA"/>
            </a:defPPr>
            <a:lvl1pPr marL="0" algn="l" defTabSz="914400" rtl="1" eaLnBrk="1" latinLnBrk="0" hangingPunct="1">
              <a:defRPr kumimoji="0" sz="1200" kern="1200">
                <a:solidFill>
                  <a:srgbClr val="FFFFFF"/>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r>
              <a:rPr lang="en-US" smtClean="0"/>
              <a:t>An-najah National university </a:t>
            </a:r>
            <a:endParaRPr lang="ar-SA"/>
          </a:p>
        </p:txBody>
      </p:sp>
      <p:sp>
        <p:nvSpPr>
          <p:cNvPr id="10" name="Rectangle 9"/>
          <p:cNvSpPr/>
          <p:nvPr/>
        </p:nvSpPr>
        <p:spPr>
          <a:xfrm>
            <a:off x="533377" y="315382"/>
            <a:ext cx="1951816" cy="461665"/>
          </a:xfrm>
          <a:prstGeom prst="rect">
            <a:avLst/>
          </a:prstGeom>
        </p:spPr>
        <p:txBody>
          <a:bodyPr wrap="none">
            <a:spAutoFit/>
          </a:bodyPr>
          <a:lstStyle/>
          <a:p>
            <a:pPr marL="342900" lvl="0" indent="-342900" rtl="0">
              <a:buFont typeface="Wingdings" pitchFamily="2" charset="2"/>
              <a:buChar char="Ø"/>
            </a:pPr>
            <a:r>
              <a:rPr lang="en-US" sz="2400" dirty="0">
                <a:solidFill>
                  <a:srgbClr val="0070C0"/>
                </a:solidFill>
              </a:rPr>
              <a:t>Load cases:</a:t>
            </a:r>
          </a:p>
        </p:txBody>
      </p:sp>
      <p:sp>
        <p:nvSpPr>
          <p:cNvPr id="11" name="Rectangle 10"/>
          <p:cNvSpPr/>
          <p:nvPr/>
        </p:nvSpPr>
        <p:spPr>
          <a:xfrm>
            <a:off x="4023952" y="5889891"/>
            <a:ext cx="1253548" cy="369332"/>
          </a:xfrm>
          <a:prstGeom prst="rect">
            <a:avLst/>
          </a:prstGeom>
        </p:spPr>
        <p:txBody>
          <a:bodyPr wrap="none">
            <a:spAutoFit/>
          </a:bodyPr>
          <a:lstStyle/>
          <a:p>
            <a:pPr lvl="0" rtl="0"/>
            <a:r>
              <a:rPr lang="en-US" dirty="0" smtClean="0"/>
              <a:t>Modal case</a:t>
            </a:r>
            <a:endParaRPr lang="en-US" dirty="0"/>
          </a:p>
        </p:txBody>
      </p:sp>
      <p:pic>
        <p:nvPicPr>
          <p:cNvPr id="14" name="Picture 1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1496170" y="1590628"/>
            <a:ext cx="6134957" cy="4330561"/>
          </a:xfrm>
          <a:prstGeom prst="rect">
            <a:avLst/>
          </a:prstGeom>
        </p:spPr>
      </p:pic>
      <p:sp>
        <p:nvSpPr>
          <p:cNvPr id="15" name="Rectangle 14"/>
          <p:cNvSpPr/>
          <p:nvPr/>
        </p:nvSpPr>
        <p:spPr>
          <a:xfrm>
            <a:off x="899592" y="777047"/>
            <a:ext cx="7776864" cy="923330"/>
          </a:xfrm>
          <a:prstGeom prst="rect">
            <a:avLst/>
          </a:prstGeom>
        </p:spPr>
        <p:txBody>
          <a:bodyPr wrap="square">
            <a:spAutoFit/>
          </a:bodyPr>
          <a:lstStyle/>
          <a:p>
            <a:pPr algn="l" rtl="0"/>
            <a:r>
              <a:rPr lang="en-US" b="1" dirty="0" smtClean="0"/>
              <a:t>Eigen </a:t>
            </a:r>
            <a:r>
              <a:rPr lang="en-US" b="1" dirty="0"/>
              <a:t>Vectors </a:t>
            </a:r>
            <a:r>
              <a:rPr lang="en-US" dirty="0"/>
              <a:t>analysis needs more than </a:t>
            </a:r>
            <a:r>
              <a:rPr lang="en-US" b="1" dirty="0"/>
              <a:t>700</a:t>
            </a:r>
            <a:r>
              <a:rPr lang="en-US" dirty="0"/>
              <a:t> </a:t>
            </a:r>
            <a:r>
              <a:rPr lang="en-US" dirty="0" smtClean="0"/>
              <a:t>modes</a:t>
            </a:r>
          </a:p>
          <a:p>
            <a:pPr algn="l" rtl="0"/>
            <a:r>
              <a:rPr lang="en-US" b="1" dirty="0"/>
              <a:t>Ritz Vectors</a:t>
            </a:r>
            <a:r>
              <a:rPr lang="en-US" b="1" dirty="0" smtClean="0"/>
              <a:t> </a:t>
            </a:r>
            <a:r>
              <a:rPr lang="en-US" dirty="0"/>
              <a:t>analysis needs </a:t>
            </a:r>
            <a:r>
              <a:rPr lang="en-US" dirty="0" smtClean="0"/>
              <a:t>only </a:t>
            </a:r>
            <a:r>
              <a:rPr lang="en-US" b="1" dirty="0" smtClean="0"/>
              <a:t>21</a:t>
            </a:r>
            <a:r>
              <a:rPr lang="en-US" dirty="0" smtClean="0"/>
              <a:t> modes to reach 90% </a:t>
            </a:r>
            <a:r>
              <a:rPr lang="en-US" dirty="0"/>
              <a:t>participating mass ratios</a:t>
            </a:r>
            <a:r>
              <a:rPr lang="en-US" dirty="0" smtClean="0"/>
              <a:t/>
            </a:r>
            <a:br>
              <a:rPr lang="en-US" dirty="0" smtClean="0"/>
            </a:br>
            <a:endParaRPr lang="en-US" dirty="0"/>
          </a:p>
        </p:txBody>
      </p:sp>
    </p:spTree>
    <p:extLst>
      <p:ext uri="{BB962C8B-B14F-4D97-AF65-F5344CB8AC3E}">
        <p14:creationId xmlns="" xmlns:p14="http://schemas.microsoft.com/office/powerpoint/2010/main" val="354393559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An-najah National university </a:t>
            </a:r>
            <a:endParaRPr lang="ar-SA"/>
          </a:p>
        </p:txBody>
      </p:sp>
      <p:sp>
        <p:nvSpPr>
          <p:cNvPr id="3" name="Slide Number Placeholder 2"/>
          <p:cNvSpPr>
            <a:spLocks noGrp="1"/>
          </p:cNvSpPr>
          <p:nvPr>
            <p:ph type="sldNum" sz="quarter" idx="12"/>
          </p:nvPr>
        </p:nvSpPr>
        <p:spPr/>
        <p:txBody>
          <a:bodyPr/>
          <a:lstStyle/>
          <a:p>
            <a:r>
              <a:rPr lang="en-US" dirty="0" smtClean="0"/>
              <a:t>27</a:t>
            </a:r>
            <a:endParaRPr lang="ar-SA" dirty="0"/>
          </a:p>
        </p:txBody>
      </p:sp>
      <p:sp>
        <p:nvSpPr>
          <p:cNvPr id="4" name="Rectangle 3"/>
          <p:cNvSpPr/>
          <p:nvPr/>
        </p:nvSpPr>
        <p:spPr>
          <a:xfrm>
            <a:off x="372278" y="260648"/>
            <a:ext cx="2376228" cy="461665"/>
          </a:xfrm>
          <a:prstGeom prst="rect">
            <a:avLst/>
          </a:prstGeom>
        </p:spPr>
        <p:txBody>
          <a:bodyPr wrap="none">
            <a:spAutoFit/>
          </a:bodyPr>
          <a:lstStyle/>
          <a:p>
            <a:pPr marL="342900" indent="-342900" algn="l" rtl="0">
              <a:buFont typeface="Wingdings" pitchFamily="2" charset="2"/>
              <a:buChar char="Ø"/>
            </a:pPr>
            <a:r>
              <a:rPr lang="en-US" sz="2400" dirty="0">
                <a:solidFill>
                  <a:srgbClr val="0070C0"/>
                </a:solidFill>
              </a:rPr>
              <a:t>Period T Check</a:t>
            </a:r>
          </a:p>
        </p:txBody>
      </p:sp>
      <p:sp>
        <p:nvSpPr>
          <p:cNvPr id="5" name="Rectangle 4"/>
          <p:cNvSpPr/>
          <p:nvPr/>
        </p:nvSpPr>
        <p:spPr>
          <a:xfrm>
            <a:off x="971600" y="700804"/>
            <a:ext cx="2788327" cy="369332"/>
          </a:xfrm>
          <a:prstGeom prst="rect">
            <a:avLst/>
          </a:prstGeom>
        </p:spPr>
        <p:txBody>
          <a:bodyPr wrap="none">
            <a:spAutoFit/>
          </a:bodyPr>
          <a:lstStyle/>
          <a:p>
            <a:r>
              <a:rPr lang="en-US" dirty="0"/>
              <a:t>T =0.377 seconds as shown:</a:t>
            </a:r>
          </a:p>
        </p:txBody>
      </p:sp>
      <p:pic>
        <p:nvPicPr>
          <p:cNvPr id="6" name="Picture 5"/>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2123728" y="1070136"/>
            <a:ext cx="5616624" cy="3690690"/>
          </a:xfrm>
          <a:prstGeom prst="rect">
            <a:avLst/>
          </a:prstGeom>
        </p:spPr>
      </p:pic>
      <p:sp>
        <p:nvSpPr>
          <p:cNvPr id="7" name="Rectangle 6"/>
          <p:cNvSpPr/>
          <p:nvPr/>
        </p:nvSpPr>
        <p:spPr>
          <a:xfrm>
            <a:off x="571810" y="4905685"/>
            <a:ext cx="4634987" cy="369332"/>
          </a:xfrm>
          <a:prstGeom prst="rect">
            <a:avLst/>
          </a:prstGeom>
        </p:spPr>
        <p:txBody>
          <a:bodyPr wrap="square">
            <a:spAutoFit/>
          </a:bodyPr>
          <a:lstStyle/>
          <a:p>
            <a:pPr algn="l" rtl="0"/>
            <a:r>
              <a:rPr lang="en-US" dirty="0"/>
              <a:t>T= Ct (</a:t>
            </a:r>
            <a:r>
              <a:rPr lang="en-US" dirty="0" err="1"/>
              <a:t>hn</a:t>
            </a:r>
            <a:r>
              <a:rPr lang="en-US" dirty="0"/>
              <a:t>)</a:t>
            </a:r>
            <a:r>
              <a:rPr lang="en-US" baseline="30000" dirty="0"/>
              <a:t>3/4</a:t>
            </a:r>
            <a:r>
              <a:rPr lang="en-US" dirty="0"/>
              <a:t> </a:t>
            </a:r>
            <a:r>
              <a:rPr lang="en-US" dirty="0" smtClean="0"/>
              <a:t>..</a:t>
            </a:r>
            <a:r>
              <a:rPr lang="en-US" dirty="0"/>
              <a:t> Ct </a:t>
            </a:r>
            <a:r>
              <a:rPr lang="en-US" dirty="0" smtClean="0"/>
              <a:t>= 0.0488 … </a:t>
            </a:r>
            <a:r>
              <a:rPr lang="en-US" dirty="0"/>
              <a:t>T= 0.6 seconds</a:t>
            </a:r>
          </a:p>
        </p:txBody>
      </p:sp>
      <p:pic>
        <p:nvPicPr>
          <p:cNvPr id="8" name="Picture 7"/>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565382" y="5275017"/>
            <a:ext cx="3238952" cy="818279"/>
          </a:xfrm>
          <a:prstGeom prst="rect">
            <a:avLst/>
          </a:prstGeom>
        </p:spPr>
      </p:pic>
      <p:sp>
        <p:nvSpPr>
          <p:cNvPr id="9" name="Rectangle 8"/>
          <p:cNvSpPr/>
          <p:nvPr/>
        </p:nvSpPr>
        <p:spPr>
          <a:xfrm>
            <a:off x="3690397" y="5500054"/>
            <a:ext cx="1894749" cy="369332"/>
          </a:xfrm>
          <a:prstGeom prst="rect">
            <a:avLst/>
          </a:prstGeom>
        </p:spPr>
        <p:txBody>
          <a:bodyPr wrap="none">
            <a:spAutoFit/>
          </a:bodyPr>
          <a:lstStyle/>
          <a:p>
            <a:r>
              <a:rPr lang="en-US" dirty="0"/>
              <a:t>… T= </a:t>
            </a:r>
            <a:r>
              <a:rPr lang="en-US" dirty="0" smtClean="0"/>
              <a:t>0.45 </a:t>
            </a:r>
            <a:r>
              <a:rPr lang="en-US" dirty="0"/>
              <a:t>seconds</a:t>
            </a:r>
          </a:p>
        </p:txBody>
      </p:sp>
    </p:spTree>
    <p:extLst>
      <p:ext uri="{BB962C8B-B14F-4D97-AF65-F5344CB8AC3E}">
        <p14:creationId xmlns="" xmlns:p14="http://schemas.microsoft.com/office/powerpoint/2010/main" val="429157767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An-najah National university </a:t>
            </a:r>
            <a:endParaRPr lang="ar-SA"/>
          </a:p>
        </p:txBody>
      </p:sp>
      <p:sp>
        <p:nvSpPr>
          <p:cNvPr id="3" name="Slide Number Placeholder 2"/>
          <p:cNvSpPr>
            <a:spLocks noGrp="1"/>
          </p:cNvSpPr>
          <p:nvPr>
            <p:ph type="sldNum" sz="quarter" idx="12"/>
          </p:nvPr>
        </p:nvSpPr>
        <p:spPr/>
        <p:txBody>
          <a:bodyPr/>
          <a:lstStyle/>
          <a:p>
            <a:r>
              <a:rPr lang="en-US" dirty="0" smtClean="0"/>
              <a:t>28</a:t>
            </a:r>
            <a:endParaRPr lang="ar-SA" dirty="0"/>
          </a:p>
        </p:txBody>
      </p:sp>
      <p:sp>
        <p:nvSpPr>
          <p:cNvPr id="4" name="Rectangle 3"/>
          <p:cNvSpPr/>
          <p:nvPr/>
        </p:nvSpPr>
        <p:spPr>
          <a:xfrm>
            <a:off x="10111" y="260648"/>
            <a:ext cx="4104456" cy="461665"/>
          </a:xfrm>
          <a:prstGeom prst="rect">
            <a:avLst/>
          </a:prstGeom>
        </p:spPr>
        <p:txBody>
          <a:bodyPr wrap="square">
            <a:spAutoFit/>
          </a:bodyPr>
          <a:lstStyle/>
          <a:p>
            <a:pPr marL="800100" lvl="1" indent="-342900" algn="l" rtl="0">
              <a:buFont typeface="Wingdings" pitchFamily="2" charset="2"/>
              <a:buChar char="Ø"/>
            </a:pPr>
            <a:r>
              <a:rPr lang="en-US" sz="2400" b="1" dirty="0">
                <a:solidFill>
                  <a:srgbClr val="0070C0"/>
                </a:solidFill>
              </a:rPr>
              <a:t>Total base shear V check</a:t>
            </a:r>
          </a:p>
        </p:txBody>
      </p:sp>
      <p:sp>
        <p:nvSpPr>
          <p:cNvPr id="5" name="Rectangle 4"/>
          <p:cNvSpPr/>
          <p:nvPr/>
        </p:nvSpPr>
        <p:spPr>
          <a:xfrm>
            <a:off x="896385" y="722313"/>
            <a:ext cx="2986908" cy="369332"/>
          </a:xfrm>
          <a:prstGeom prst="rect">
            <a:avLst/>
          </a:prstGeom>
        </p:spPr>
        <p:txBody>
          <a:bodyPr wrap="none">
            <a:spAutoFit/>
          </a:bodyPr>
          <a:lstStyle/>
          <a:p>
            <a:r>
              <a:rPr lang="en-US" dirty="0" smtClean="0"/>
              <a:t>Base shear in x &amp; y directions:</a:t>
            </a:r>
            <a:endParaRPr lang="en-US" dirty="0"/>
          </a:p>
        </p:txBody>
      </p:sp>
      <p:pic>
        <p:nvPicPr>
          <p:cNvPr id="6" name="Picture 5"/>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1331640" y="1206044"/>
            <a:ext cx="6066667" cy="4338875"/>
          </a:xfrm>
          <a:prstGeom prst="rect">
            <a:avLst/>
          </a:prstGeom>
        </p:spPr>
      </p:pic>
      <p:sp>
        <p:nvSpPr>
          <p:cNvPr id="7" name="Rectangle 6"/>
          <p:cNvSpPr/>
          <p:nvPr/>
        </p:nvSpPr>
        <p:spPr>
          <a:xfrm>
            <a:off x="3419872" y="5661248"/>
            <a:ext cx="1614352" cy="369332"/>
          </a:xfrm>
          <a:prstGeom prst="rect">
            <a:avLst/>
          </a:prstGeom>
        </p:spPr>
        <p:txBody>
          <a:bodyPr wrap="none">
            <a:spAutoFit/>
          </a:bodyPr>
          <a:lstStyle/>
          <a:p>
            <a:r>
              <a:rPr lang="en-US" dirty="0"/>
              <a:t>Base Reactions</a:t>
            </a:r>
          </a:p>
        </p:txBody>
      </p:sp>
    </p:spTree>
    <p:extLst>
      <p:ext uri="{BB962C8B-B14F-4D97-AF65-F5344CB8AC3E}">
        <p14:creationId xmlns="" xmlns:p14="http://schemas.microsoft.com/office/powerpoint/2010/main" val="32535623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An-najah National university </a:t>
            </a:r>
            <a:endParaRPr lang="ar-SA"/>
          </a:p>
        </p:txBody>
      </p:sp>
      <p:sp>
        <p:nvSpPr>
          <p:cNvPr id="3" name="Slide Number Placeholder 2"/>
          <p:cNvSpPr>
            <a:spLocks noGrp="1"/>
          </p:cNvSpPr>
          <p:nvPr>
            <p:ph type="sldNum" sz="quarter" idx="12"/>
          </p:nvPr>
        </p:nvSpPr>
        <p:spPr/>
        <p:txBody>
          <a:bodyPr/>
          <a:lstStyle/>
          <a:p>
            <a:r>
              <a:rPr lang="en-US" dirty="0" smtClean="0"/>
              <a:t>29</a:t>
            </a:r>
            <a:endParaRPr lang="ar-SA" dirty="0"/>
          </a:p>
        </p:txBody>
      </p:sp>
      <p:pic>
        <p:nvPicPr>
          <p:cNvPr id="2050" name="Picture 15"/>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688275" y="457200"/>
            <a:ext cx="1181100" cy="834269"/>
          </a:xfrm>
          <a:prstGeom prst="rect">
            <a:avLst/>
          </a:prstGeom>
          <a:noFill/>
          <a:extLst>
            <a:ext uri="{909E8E84-426E-40DD-AFC4-6F175D3DCCD1}">
              <a14:hiddenFill xmlns="" xmlns:a14="http://schemas.microsoft.com/office/drawing/2010/main">
                <a:solidFill>
                  <a:srgbClr val="FFFFFF"/>
                </a:solidFill>
              </a14:hiddenFill>
            </a:ext>
          </a:extLst>
        </p:spPr>
      </p:pic>
      <p:pic>
        <p:nvPicPr>
          <p:cNvPr id="2049" name="Picture 16"/>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88275" y="2060848"/>
            <a:ext cx="1333500" cy="771525"/>
          </a:xfrm>
          <a:prstGeom prst="rect">
            <a:avLst/>
          </a:prstGeom>
          <a:noFill/>
          <a:extLst>
            <a:ext uri="{909E8E84-426E-40DD-AFC4-6F175D3DCCD1}">
              <a14:hiddenFill xmlns="" xmlns:a14="http://schemas.microsoft.com/office/drawing/2010/main">
                <a:solidFill>
                  <a:srgbClr val="FFFFFF"/>
                </a:solidFill>
              </a14:hiddenFill>
            </a:ext>
          </a:extLst>
        </p:spPr>
      </p:pic>
      <p:sp>
        <p:nvSpPr>
          <p:cNvPr id="4" name="Rectangle 3"/>
          <p:cNvSpPr>
            <a:spLocks noChangeArrowheads="1"/>
          </p:cNvSpPr>
          <p:nvPr/>
        </p:nvSpPr>
        <p:spPr bwMode="auto">
          <a:xfrm>
            <a:off x="0" y="0"/>
            <a:ext cx="9144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4"/>
          <p:cNvSpPr>
            <a:spLocks noChangeArrowheads="1"/>
          </p:cNvSpPr>
          <p:nvPr/>
        </p:nvSpPr>
        <p:spPr bwMode="auto">
          <a:xfrm>
            <a:off x="688275" y="1291469"/>
            <a:ext cx="894027" cy="84638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a:r>
            <a:br>
              <a:rPr kumimoji="0" lang="en-US" sz="11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br>
            <a:r>
              <a:rPr kumimoji="0" lang="en-US" sz="2000" b="0" i="0" u="none" strike="noStrike" cap="none" normalizeH="0" baseline="0" dirty="0" smtClean="0">
                <a:ln>
                  <a:noFill/>
                </a:ln>
                <a:solidFill>
                  <a:schemeClr val="tx1"/>
                </a:solidFill>
                <a:effectLst/>
                <a:ea typeface="Arial Unicode MS" pitchFamily="34" charset="-128"/>
                <a:cs typeface="Arial Unicode MS" pitchFamily="34" charset="-128"/>
              </a:rPr>
              <a:t>V max:</a:t>
            </a:r>
            <a:endParaRPr kumimoji="0" lang="en-US" sz="20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Rectangle 5"/>
          <p:cNvSpPr>
            <a:spLocks noChangeArrowheads="1"/>
          </p:cNvSpPr>
          <p:nvPr/>
        </p:nvSpPr>
        <p:spPr bwMode="auto">
          <a:xfrm>
            <a:off x="688275" y="2833192"/>
            <a:ext cx="7720127" cy="224676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lvl="0" algn="justLow" rtl="0" fontAlgn="base">
              <a:spcBef>
                <a:spcPct val="0"/>
              </a:spcBef>
              <a:spcAft>
                <a:spcPct val="0"/>
              </a:spcAft>
            </a:pPr>
            <a:r>
              <a:rPr lang="en-US" sz="2000" dirty="0"/>
              <a:t>Substitute </a:t>
            </a:r>
            <a:r>
              <a:rPr lang="en-US" sz="2000" dirty="0" err="1"/>
              <a:t>Wd</a:t>
            </a:r>
            <a:r>
              <a:rPr lang="en-US" sz="2000" dirty="0"/>
              <a:t> = 133367 KN, </a:t>
            </a:r>
            <a:r>
              <a:rPr lang="en-US" sz="2000" dirty="0" err="1"/>
              <a:t>Cv</a:t>
            </a:r>
            <a:r>
              <a:rPr lang="en-US" sz="2000" dirty="0"/>
              <a:t> = 0.2, </a:t>
            </a:r>
            <a:r>
              <a:rPr lang="en-US" sz="2000" dirty="0" err="1"/>
              <a:t>Ca</a:t>
            </a:r>
            <a:r>
              <a:rPr lang="en-US" sz="2000" dirty="0"/>
              <a:t>= 0.2, I=1, T =0.45 s</a:t>
            </a:r>
            <a:br>
              <a:rPr lang="en-US" sz="2000" dirty="0"/>
            </a:br>
            <a:endParaRPr kumimoji="0" lang="en-US" sz="2000" b="0" i="0" u="none" strike="noStrike" cap="none" normalizeH="0" baseline="0" dirty="0" smtClean="0">
              <a:ln>
                <a:noFill/>
              </a:ln>
              <a:solidFill>
                <a:schemeClr val="tx1"/>
              </a:solidFill>
              <a:effectLst/>
              <a:ea typeface="Arial Unicode MS" pitchFamily="34" charset="-128"/>
              <a:cs typeface="Arial Unicode MS" pitchFamily="34" charset="-128"/>
            </a:endParaRPr>
          </a:p>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ea typeface="Arial Unicode MS" pitchFamily="34" charset="-128"/>
                <a:cs typeface="Arial Unicode MS" pitchFamily="34" charset="-128"/>
              </a:rPr>
              <a:t>For R =6.5 ￫ V = 9120 KN&lt; </a:t>
            </a:r>
            <a:r>
              <a:rPr kumimoji="0" lang="en-US" sz="2000" b="0" i="0" u="none" strike="noStrike" cap="none" normalizeH="0" baseline="0" dirty="0" err="1" smtClean="0">
                <a:ln>
                  <a:noFill/>
                </a:ln>
                <a:solidFill>
                  <a:schemeClr val="tx1"/>
                </a:solidFill>
                <a:effectLst/>
                <a:ea typeface="Arial Unicode MS" pitchFamily="34" charset="-128"/>
                <a:cs typeface="Arial Unicode MS" pitchFamily="34" charset="-128"/>
              </a:rPr>
              <a:t>Vmax</a:t>
            </a:r>
            <a:r>
              <a:rPr kumimoji="0" lang="en-US" sz="2000" b="0" i="0" u="none" strike="noStrike" cap="none" normalizeH="0" baseline="0" dirty="0" smtClean="0">
                <a:ln>
                  <a:noFill/>
                </a:ln>
                <a:solidFill>
                  <a:schemeClr val="tx1"/>
                </a:solidFill>
                <a:effectLst/>
                <a:ea typeface="Arial Unicode MS" pitchFamily="34" charset="-128"/>
                <a:cs typeface="Arial Unicode MS" pitchFamily="34" charset="-128"/>
              </a:rPr>
              <a:t> (10260 KN)</a:t>
            </a:r>
          </a:p>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ea typeface="Arial Unicode MS" pitchFamily="34" charset="-128"/>
                <a:cs typeface="Arial Unicode MS" pitchFamily="34" charset="-128"/>
              </a:rPr>
              <a:t> </a:t>
            </a:r>
            <a:endParaRPr kumimoji="0" lang="en-US" sz="2000" b="0" i="0" u="none" strike="noStrike" cap="none" normalizeH="0" baseline="0" dirty="0" smtClean="0">
              <a:ln>
                <a:noFill/>
              </a:ln>
              <a:solidFill>
                <a:schemeClr val="tx1"/>
              </a:solidFill>
              <a:effectLst/>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ea typeface="Arial Unicode MS" pitchFamily="34" charset="-128"/>
                <a:cs typeface="Arial Unicode MS" pitchFamily="34" charset="-128"/>
              </a:rPr>
              <a:t>For R =4.2 ￫ V = 14113 KN&lt; </a:t>
            </a:r>
            <a:r>
              <a:rPr kumimoji="0" lang="en-US" sz="2000" b="0" i="0" u="none" strike="noStrike" cap="none" normalizeH="0" baseline="0" dirty="0" err="1" smtClean="0">
                <a:ln>
                  <a:noFill/>
                </a:ln>
                <a:solidFill>
                  <a:schemeClr val="tx1"/>
                </a:solidFill>
                <a:effectLst/>
                <a:ea typeface="Arial Unicode MS" pitchFamily="34" charset="-128"/>
                <a:cs typeface="Arial Unicode MS" pitchFamily="34" charset="-128"/>
              </a:rPr>
              <a:t>Vmax</a:t>
            </a:r>
            <a:r>
              <a:rPr kumimoji="0" lang="en-US" sz="2000" b="0" i="0" u="none" strike="noStrike" cap="none" normalizeH="0" baseline="0" dirty="0" smtClean="0">
                <a:ln>
                  <a:noFill/>
                </a:ln>
                <a:solidFill>
                  <a:schemeClr val="tx1"/>
                </a:solidFill>
                <a:effectLst/>
                <a:ea typeface="Arial Unicode MS" pitchFamily="34" charset="-128"/>
                <a:cs typeface="Arial Unicode MS" pitchFamily="34" charset="-128"/>
              </a:rPr>
              <a:t> (15877 KN) </a:t>
            </a:r>
          </a:p>
          <a:p>
            <a:pPr marL="0" marR="0" lvl="0" indent="0" algn="justLow"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err="1" smtClean="0">
                <a:ln>
                  <a:noFill/>
                </a:ln>
                <a:solidFill>
                  <a:schemeClr val="tx1"/>
                </a:solidFill>
                <a:effectLst/>
                <a:ea typeface="Arial Unicode MS" pitchFamily="34" charset="-128"/>
                <a:cs typeface="Arial Unicode MS" pitchFamily="34" charset="-128"/>
              </a:rPr>
              <a:t>Vx</a:t>
            </a:r>
            <a:r>
              <a:rPr kumimoji="0" lang="en-US" sz="2000" b="0" i="0" u="none" strike="noStrike" cap="none" normalizeH="0" baseline="0" dirty="0" smtClean="0">
                <a:ln>
                  <a:noFill/>
                </a:ln>
                <a:solidFill>
                  <a:schemeClr val="tx1"/>
                </a:solidFill>
                <a:effectLst/>
                <a:ea typeface="Arial Unicode MS" pitchFamily="34" charset="-128"/>
                <a:cs typeface="Arial Unicode MS" pitchFamily="34" charset="-128"/>
              </a:rPr>
              <a:t> &amp; </a:t>
            </a:r>
            <a:r>
              <a:rPr kumimoji="0" lang="en-US" sz="2000" b="0" i="0" u="none" strike="noStrike" cap="none" normalizeH="0" baseline="0" dirty="0" err="1" smtClean="0">
                <a:ln>
                  <a:noFill/>
                </a:ln>
                <a:solidFill>
                  <a:schemeClr val="tx1"/>
                </a:solidFill>
                <a:effectLst/>
                <a:ea typeface="Arial Unicode MS" pitchFamily="34" charset="-128"/>
                <a:cs typeface="Arial Unicode MS" pitchFamily="34" charset="-128"/>
              </a:rPr>
              <a:t>Vy</a:t>
            </a:r>
            <a:r>
              <a:rPr kumimoji="0" lang="en-US" sz="2000" b="0" i="0" u="none" strike="noStrike" cap="none" normalizeH="0" baseline="0" dirty="0" smtClean="0">
                <a:ln>
                  <a:noFill/>
                </a:ln>
                <a:solidFill>
                  <a:schemeClr val="tx1"/>
                </a:solidFill>
                <a:effectLst/>
                <a:ea typeface="Arial Unicode MS" pitchFamily="34" charset="-128"/>
                <a:cs typeface="Arial Unicode MS" pitchFamily="34" charset="-128"/>
              </a:rPr>
              <a:t> values from the previous figure are close to manual calculations</a:t>
            </a:r>
            <a:r>
              <a:rPr kumimoji="0" lang="en-US" sz="1200" b="0" i="0" u="none" strike="noStrike" cap="none" normalizeH="0" baseline="0" dirty="0" smtClean="0">
                <a:ln>
                  <a:noFill/>
                </a:ln>
                <a:solidFill>
                  <a:schemeClr val="tx1"/>
                </a:solidFill>
                <a:effectLst/>
                <a:latin typeface="Arial Unicode MS" pitchFamily="34" charset="-128"/>
                <a:ea typeface="Arial Unicode MS" pitchFamily="34" charset="-128"/>
                <a:cs typeface="Arial Unicode MS" pitchFamily="34" charset="-128"/>
              </a:rPr>
              <a:t>.</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 xmlns:p14="http://schemas.microsoft.com/office/powerpoint/2010/main" val="230088876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An-najah National university </a:t>
            </a:r>
            <a:endParaRPr lang="ar-SA"/>
          </a:p>
        </p:txBody>
      </p:sp>
      <p:sp>
        <p:nvSpPr>
          <p:cNvPr id="3" name="Slide Number Placeholder 2"/>
          <p:cNvSpPr>
            <a:spLocks noGrp="1"/>
          </p:cNvSpPr>
          <p:nvPr>
            <p:ph type="sldNum" sz="quarter" idx="12"/>
          </p:nvPr>
        </p:nvSpPr>
        <p:spPr/>
        <p:txBody>
          <a:bodyPr/>
          <a:lstStyle/>
          <a:p>
            <a:r>
              <a:rPr lang="en-US" dirty="0" smtClean="0"/>
              <a:t>3</a:t>
            </a:r>
            <a:endParaRPr lang="ar-SA" dirty="0"/>
          </a:p>
        </p:txBody>
      </p:sp>
      <p:sp>
        <p:nvSpPr>
          <p:cNvPr id="4" name="Title 1"/>
          <p:cNvSpPr txBox="1">
            <a:spLocks/>
          </p:cNvSpPr>
          <p:nvPr/>
        </p:nvSpPr>
        <p:spPr>
          <a:xfrm>
            <a:off x="-972616" y="404664"/>
            <a:ext cx="7772400" cy="1470025"/>
          </a:xfrm>
          <a:prstGeom prst="rect">
            <a:avLst/>
          </a:prstGeom>
        </p:spPr>
        <p:txBody>
          <a:bodyPr>
            <a:normAutofit fontScale="97500" lnSpcReduction="10000"/>
          </a:bodyPr>
          <a:lstStyle/>
          <a:p>
            <a:pPr marL="0" marR="0" lvl="1"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0" cap="none" spc="0" normalizeH="0" baseline="0" noProof="0" dirty="0" smtClean="0">
                <a:ln>
                  <a:noFill/>
                </a:ln>
                <a:solidFill>
                  <a:srgbClr val="C00000"/>
                </a:solidFill>
                <a:effectLst/>
                <a:uLnTx/>
                <a:uFillTx/>
                <a:latin typeface="BankGothic Md BT" pitchFamily="34" charset="0"/>
              </a:rPr>
              <a:t>                              </a:t>
            </a:r>
            <a:r>
              <a:rPr kumimoji="0" lang="en-US" sz="3200" b="0" i="0" u="none" strike="noStrike" kern="0" cap="none" spc="0" normalizeH="0" baseline="0" noProof="0" dirty="0" smtClean="0">
                <a:ln>
                  <a:noFill/>
                </a:ln>
                <a:solidFill>
                  <a:srgbClr val="C00000"/>
                </a:solidFill>
                <a:effectLst/>
                <a:uLnTx/>
                <a:uFillTx/>
              </a:rPr>
              <a:t/>
            </a:r>
            <a:br>
              <a:rPr kumimoji="0" lang="en-US" sz="3200" b="0" i="0" u="none" strike="noStrike" kern="0" cap="none" spc="0" normalizeH="0" baseline="0" noProof="0" dirty="0" smtClean="0">
                <a:ln>
                  <a:noFill/>
                </a:ln>
                <a:solidFill>
                  <a:srgbClr val="C00000"/>
                </a:solidFill>
                <a:effectLst/>
                <a:uLnTx/>
                <a:uFillTx/>
              </a:rPr>
            </a:br>
            <a:r>
              <a:rPr kumimoji="0" lang="en-US" sz="3200" b="0" i="0" u="none" strike="noStrike" kern="0" cap="none" spc="0" normalizeH="0" baseline="0" noProof="0" dirty="0" smtClean="0">
                <a:ln>
                  <a:noFill/>
                </a:ln>
                <a:solidFill>
                  <a:srgbClr val="C00000"/>
                </a:solidFill>
                <a:effectLst/>
                <a:uLnTx/>
                <a:uFillTx/>
              </a:rPr>
              <a:t/>
            </a:r>
            <a:br>
              <a:rPr kumimoji="0" lang="en-US" sz="3200" b="0" i="0" u="none" strike="noStrike" kern="0" cap="none" spc="0" normalizeH="0" baseline="0" noProof="0" dirty="0" smtClean="0">
                <a:ln>
                  <a:noFill/>
                </a:ln>
                <a:solidFill>
                  <a:srgbClr val="C00000"/>
                </a:solidFill>
                <a:effectLst/>
                <a:uLnTx/>
                <a:uFillTx/>
              </a:rPr>
            </a:br>
            <a:r>
              <a:rPr kumimoji="0" lang="en-US" sz="1700" b="1" i="0" u="none" strike="noStrike" kern="0" cap="none" spc="0" normalizeH="0" baseline="0" noProof="0" dirty="0" smtClean="0">
                <a:ln>
                  <a:noFill/>
                </a:ln>
                <a:solidFill>
                  <a:srgbClr val="C00000"/>
                </a:solidFill>
                <a:effectLst/>
                <a:uLnTx/>
                <a:uFillTx/>
              </a:rPr>
              <a:t> </a:t>
            </a:r>
            <a:br>
              <a:rPr kumimoji="0" lang="en-US" sz="1700" b="1" i="0" u="none" strike="noStrike" kern="0" cap="none" spc="0" normalizeH="0" baseline="0" noProof="0" dirty="0" smtClean="0">
                <a:ln>
                  <a:noFill/>
                </a:ln>
                <a:solidFill>
                  <a:srgbClr val="C00000"/>
                </a:solidFill>
                <a:effectLst/>
                <a:uLnTx/>
                <a:uFillTx/>
              </a:rPr>
            </a:br>
            <a:endParaRPr kumimoji="0" lang="en-US" sz="1700" b="0" i="0" u="none" strike="noStrike" kern="0" cap="none" spc="0" normalizeH="0" baseline="0" noProof="0" dirty="0">
              <a:ln>
                <a:noFill/>
              </a:ln>
              <a:solidFill>
                <a:srgbClr val="C00000"/>
              </a:solidFill>
              <a:effectLst/>
              <a:uLnTx/>
              <a:uFillTx/>
            </a:endParaRPr>
          </a:p>
        </p:txBody>
      </p:sp>
      <p:sp>
        <p:nvSpPr>
          <p:cNvPr id="5" name="Subtitle 2"/>
          <p:cNvSpPr txBox="1">
            <a:spLocks/>
          </p:cNvSpPr>
          <p:nvPr/>
        </p:nvSpPr>
        <p:spPr>
          <a:xfrm>
            <a:off x="527492" y="420154"/>
            <a:ext cx="8532440" cy="1296144"/>
          </a:xfrm>
          <a:prstGeom prst="rect">
            <a:avLst/>
          </a:prstGeom>
        </p:spPr>
        <p:txBody>
          <a:bodyPr lIns="36000" tIns="36000" rIns="36000" bIns="36000">
            <a:normAutofit/>
          </a:bodyPr>
          <a:lstStyle/>
          <a:p>
            <a:pPr marL="548640" marR="0" lvl="1" indent="-457200" algn="l" defTabSz="914400" rtl="0" eaLnBrk="1" fontAlgn="auto" latinLnBrk="0" hangingPunct="1">
              <a:lnSpc>
                <a:spcPct val="100000"/>
              </a:lnSpc>
              <a:spcBef>
                <a:spcPct val="20000"/>
              </a:spcBef>
              <a:spcAft>
                <a:spcPts val="0"/>
              </a:spcAft>
              <a:buClr>
                <a:schemeClr val="accent2"/>
              </a:buClr>
              <a:buSzPct val="70000"/>
              <a:buFont typeface="Wingdings" pitchFamily="2" charset="2"/>
              <a:buChar char="Ø"/>
              <a:tabLst/>
              <a:defRPr/>
            </a:pPr>
            <a:r>
              <a:rPr kumimoji="0" lang="en-US" sz="2400" b="1" i="0" u="none" strike="noStrike" kern="1200" cap="none" spc="0" normalizeH="0" baseline="0" noProof="0" dirty="0" smtClean="0">
                <a:ln>
                  <a:noFill/>
                </a:ln>
                <a:solidFill>
                  <a:srgbClr val="0070C0"/>
                </a:solidFill>
                <a:effectLst/>
                <a:uLnTx/>
                <a:uFillTx/>
                <a:latin typeface="+mj-lt"/>
                <a:ea typeface="+mn-ea"/>
                <a:cs typeface="+mn-cs"/>
              </a:rPr>
              <a:t>Project Description:</a:t>
            </a:r>
          </a:p>
          <a:p>
            <a:pPr marL="0" marR="0" lvl="1" indent="-274320" algn="l" defTabSz="914400" rtl="0" eaLnBrk="1" fontAlgn="auto" latinLnBrk="0" hangingPunct="1">
              <a:lnSpc>
                <a:spcPct val="100000"/>
              </a:lnSpc>
              <a:spcBef>
                <a:spcPct val="20000"/>
              </a:spcBef>
              <a:spcAft>
                <a:spcPts val="0"/>
              </a:spcAft>
              <a:buClr>
                <a:schemeClr val="accent2"/>
              </a:buClr>
              <a:buSzPct val="70000"/>
              <a:tabLst/>
              <a:defRPr/>
            </a:pPr>
            <a:r>
              <a:rPr kumimoji="0" lang="en-US" sz="2000" b="0" i="0" u="none" strike="noStrike" kern="1200" cap="none" spc="0" normalizeH="0" baseline="0" noProof="0" dirty="0" smtClean="0">
                <a:ln>
                  <a:noFill/>
                </a:ln>
                <a:solidFill>
                  <a:schemeClr val="tx1"/>
                </a:solidFill>
                <a:effectLst/>
                <a:uLnTx/>
                <a:uFillTx/>
                <a:latin typeface="+mn-lt"/>
                <a:ea typeface="+mn-ea"/>
                <a:cs typeface="+mn-cs"/>
              </a:rPr>
              <a:t> Zayed College for Nursing and Optics is located at An-Najah National University’s   new campus- next to the faculty of medicine.</a:t>
            </a:r>
            <a:endParaRPr kumimoji="0" lang="en-US" sz="2000" b="0" i="0" u="none" strike="noStrike" kern="1200" cap="none" spc="0" normalizeH="0" baseline="0" noProof="0" dirty="0">
              <a:ln>
                <a:noFill/>
              </a:ln>
              <a:solidFill>
                <a:schemeClr val="tx1"/>
              </a:solidFill>
              <a:effectLst/>
              <a:uLnTx/>
              <a:uFillTx/>
              <a:latin typeface="+mn-lt"/>
              <a:ea typeface="+mn-ea"/>
              <a:cs typeface="+mn-cs"/>
            </a:endParaRPr>
          </a:p>
        </p:txBody>
      </p:sp>
      <p:pic>
        <p:nvPicPr>
          <p:cNvPr id="6" name="Picture 5"/>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884051" y="1874689"/>
            <a:ext cx="7317641" cy="3744416"/>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An-najah National university </a:t>
            </a:r>
            <a:endParaRPr lang="ar-SA"/>
          </a:p>
        </p:txBody>
      </p:sp>
      <p:sp>
        <p:nvSpPr>
          <p:cNvPr id="3" name="Slide Number Placeholder 2"/>
          <p:cNvSpPr>
            <a:spLocks noGrp="1"/>
          </p:cNvSpPr>
          <p:nvPr>
            <p:ph type="sldNum" sz="quarter" idx="12"/>
          </p:nvPr>
        </p:nvSpPr>
        <p:spPr/>
        <p:txBody>
          <a:bodyPr/>
          <a:lstStyle/>
          <a:p>
            <a:r>
              <a:rPr lang="en-US" dirty="0" smtClean="0"/>
              <a:t>30</a:t>
            </a:r>
            <a:endParaRPr lang="ar-SA" dirty="0"/>
          </a:p>
        </p:txBody>
      </p:sp>
      <p:sp>
        <p:nvSpPr>
          <p:cNvPr id="4" name="Title 1"/>
          <p:cNvSpPr txBox="1">
            <a:spLocks/>
          </p:cNvSpPr>
          <p:nvPr/>
        </p:nvSpPr>
        <p:spPr>
          <a:xfrm>
            <a:off x="457200" y="274638"/>
            <a:ext cx="8229600" cy="1143000"/>
          </a:xfrm>
          <a:prstGeom prst="rect">
            <a:avLst/>
          </a:prstGeom>
        </p:spPr>
        <p:txBody>
          <a:bodyPr>
            <a:normAutofit/>
          </a:bodyPr>
          <a:lstStyle>
            <a:lvl1pPr algn="ctr" rtl="1" eaLnBrk="1" latinLnBrk="0" hangingPunct="1">
              <a:spcBef>
                <a:spcPct val="0"/>
              </a:spcBef>
              <a:buNone/>
              <a:defRPr kumimoji="0" sz="3300" kern="1200">
                <a:solidFill>
                  <a:schemeClr val="accent3">
                    <a:shade val="75000"/>
                  </a:schemeClr>
                </a:solidFill>
                <a:latin typeface="+mj-lt"/>
                <a:ea typeface="+mj-ea"/>
                <a:cs typeface="+mj-cs"/>
              </a:defRPr>
            </a:lvl1pPr>
          </a:lstStyle>
          <a:p>
            <a:pPr rtl="0"/>
            <a:r>
              <a:rPr lang="en-US" smtClean="0">
                <a:solidFill>
                  <a:srgbClr val="0070C0"/>
                </a:solidFill>
                <a:ea typeface="+mn-ea"/>
                <a:cs typeface="+mn-cs"/>
              </a:rPr>
              <a:t>Footing Design</a:t>
            </a:r>
            <a:endParaRPr lang="en-US" dirty="0">
              <a:solidFill>
                <a:srgbClr val="0070C0"/>
              </a:solidFill>
              <a:ea typeface="+mn-ea"/>
              <a:cs typeface="+mn-cs"/>
            </a:endParaRPr>
          </a:p>
        </p:txBody>
      </p:sp>
      <p:sp>
        <p:nvSpPr>
          <p:cNvPr id="5" name="Content Placeholder 2"/>
          <p:cNvSpPr txBox="1">
            <a:spLocks/>
          </p:cNvSpPr>
          <p:nvPr/>
        </p:nvSpPr>
        <p:spPr>
          <a:xfrm>
            <a:off x="457200" y="1600200"/>
            <a:ext cx="8229600" cy="4525963"/>
          </a:xfrm>
          <a:prstGeom prst="rect">
            <a:avLst/>
          </a:prstGeom>
        </p:spPr>
        <p:txBody>
          <a:bodyPr/>
          <a:lstStyle>
            <a:lvl1pPr marL="274320" indent="-274320" algn="r" rtl="1"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r" rtl="1"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r" rtl="1"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r" rtl="1"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r" rtl="1"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r" rtl="1"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r" rtl="1"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r" rtl="1"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a:lstStyle>
          <a:p>
            <a:pPr algn="l" rtl="0">
              <a:buClr>
                <a:schemeClr val="tx2">
                  <a:lumMod val="60000"/>
                  <a:lumOff val="40000"/>
                </a:schemeClr>
              </a:buClr>
              <a:buFont typeface="Wingdings" pitchFamily="2" charset="2"/>
              <a:buChar char="Ø"/>
            </a:pPr>
            <a:r>
              <a:rPr lang="en-US" smtClean="0"/>
              <a:t> </a:t>
            </a:r>
            <a:r>
              <a:rPr lang="en-US" sz="2400" smtClean="0"/>
              <a:t>Single Footing</a:t>
            </a:r>
          </a:p>
          <a:p>
            <a:pPr algn="l" rtl="0">
              <a:buClr>
                <a:schemeClr val="tx2">
                  <a:lumMod val="60000"/>
                  <a:lumOff val="40000"/>
                </a:schemeClr>
              </a:buClr>
              <a:buFont typeface="Wingdings 2"/>
              <a:buNone/>
            </a:pPr>
            <a:endParaRPr lang="en-US" sz="2400" smtClean="0"/>
          </a:p>
          <a:p>
            <a:pPr algn="l" rtl="0">
              <a:buClr>
                <a:schemeClr val="tx2">
                  <a:lumMod val="60000"/>
                  <a:lumOff val="40000"/>
                </a:schemeClr>
              </a:buClr>
              <a:buFont typeface="Wingdings" pitchFamily="2" charset="2"/>
              <a:buChar char="Ø"/>
            </a:pPr>
            <a:r>
              <a:rPr lang="en-US" sz="2400" smtClean="0"/>
              <a:t> Combined Footing</a:t>
            </a:r>
          </a:p>
          <a:p>
            <a:pPr algn="l" rtl="0">
              <a:buClr>
                <a:schemeClr val="tx2">
                  <a:lumMod val="60000"/>
                  <a:lumOff val="40000"/>
                </a:schemeClr>
              </a:buClr>
              <a:buFont typeface="Wingdings 2"/>
              <a:buNone/>
            </a:pPr>
            <a:endParaRPr lang="en-US" sz="2400" smtClean="0"/>
          </a:p>
          <a:p>
            <a:pPr algn="l" rtl="0">
              <a:buClr>
                <a:schemeClr val="tx2">
                  <a:lumMod val="60000"/>
                  <a:lumOff val="40000"/>
                </a:schemeClr>
              </a:buClr>
              <a:buFont typeface="Wingdings" pitchFamily="2" charset="2"/>
              <a:buChar char="Ø"/>
            </a:pPr>
            <a:r>
              <a:rPr lang="en-US" sz="2400" smtClean="0"/>
              <a:t> Wall Footing </a:t>
            </a:r>
            <a:endParaRPr lang="en-US" sz="2400" dirty="0" smtClean="0"/>
          </a:p>
        </p:txBody>
      </p:sp>
    </p:spTree>
    <p:extLst>
      <p:ext uri="{BB962C8B-B14F-4D97-AF65-F5344CB8AC3E}">
        <p14:creationId xmlns="" xmlns:p14="http://schemas.microsoft.com/office/powerpoint/2010/main" val="391857985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An-najah National university </a:t>
            </a:r>
            <a:endParaRPr lang="ar-SA"/>
          </a:p>
        </p:txBody>
      </p:sp>
      <p:sp>
        <p:nvSpPr>
          <p:cNvPr id="3" name="Slide Number Placeholder 2"/>
          <p:cNvSpPr>
            <a:spLocks noGrp="1"/>
          </p:cNvSpPr>
          <p:nvPr>
            <p:ph type="sldNum" sz="quarter" idx="12"/>
          </p:nvPr>
        </p:nvSpPr>
        <p:spPr/>
        <p:txBody>
          <a:bodyPr/>
          <a:lstStyle/>
          <a:p>
            <a:r>
              <a:rPr lang="en-US" dirty="0" smtClean="0"/>
              <a:t>31</a:t>
            </a:r>
            <a:endParaRPr lang="ar-SA" dirty="0"/>
          </a:p>
        </p:txBody>
      </p:sp>
      <p:pic>
        <p:nvPicPr>
          <p:cNvPr id="4" name="Picture 3" descr="C:\Users\home\Desktop\graduation project\footing\footing distribution.jpg"/>
          <p:cNvPicPr/>
          <p:nvPr/>
        </p:nvPicPr>
        <p:blipFill>
          <a:blip r:embed="rId2" cstate="print"/>
          <a:srcRect/>
          <a:stretch>
            <a:fillRect/>
          </a:stretch>
        </p:blipFill>
        <p:spPr bwMode="auto">
          <a:xfrm>
            <a:off x="1259632" y="332656"/>
            <a:ext cx="6120680" cy="5260526"/>
          </a:xfrm>
          <a:prstGeom prst="rect">
            <a:avLst/>
          </a:prstGeom>
          <a:noFill/>
          <a:ln w="9525">
            <a:noFill/>
            <a:miter lim="800000"/>
            <a:headEnd/>
            <a:tailEnd/>
          </a:ln>
        </p:spPr>
      </p:pic>
      <p:pic>
        <p:nvPicPr>
          <p:cNvPr id="5" name="Picture 2"/>
          <p:cNvPicPr>
            <a:picLocks noChangeAspect="1" noChangeArrowheads="1"/>
          </p:cNvPicPr>
          <p:nvPr/>
        </p:nvPicPr>
        <p:blipFill>
          <a:blip r:embed="rId3" cstate="print"/>
          <a:srcRect/>
          <a:stretch>
            <a:fillRect/>
          </a:stretch>
        </p:blipFill>
        <p:spPr bwMode="auto">
          <a:xfrm>
            <a:off x="3241674" y="5760722"/>
            <a:ext cx="2630908" cy="449069"/>
          </a:xfrm>
          <a:prstGeom prst="rect">
            <a:avLst/>
          </a:prstGeom>
          <a:noFill/>
          <a:ln w="9525">
            <a:noFill/>
            <a:miter lim="800000"/>
            <a:headEnd/>
            <a:tailEnd/>
          </a:ln>
        </p:spPr>
      </p:pic>
    </p:spTree>
    <p:extLst>
      <p:ext uri="{BB962C8B-B14F-4D97-AF65-F5344CB8AC3E}">
        <p14:creationId xmlns="" xmlns:p14="http://schemas.microsoft.com/office/powerpoint/2010/main" val="177757514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An-najah National university </a:t>
            </a:r>
            <a:endParaRPr lang="ar-SA"/>
          </a:p>
        </p:txBody>
      </p:sp>
      <p:sp>
        <p:nvSpPr>
          <p:cNvPr id="3" name="Slide Number Placeholder 2"/>
          <p:cNvSpPr>
            <a:spLocks noGrp="1"/>
          </p:cNvSpPr>
          <p:nvPr>
            <p:ph type="sldNum" sz="quarter" idx="12"/>
          </p:nvPr>
        </p:nvSpPr>
        <p:spPr/>
        <p:txBody>
          <a:bodyPr/>
          <a:lstStyle/>
          <a:p>
            <a:r>
              <a:rPr lang="en-US" dirty="0" smtClean="0"/>
              <a:t>32</a:t>
            </a:r>
            <a:endParaRPr lang="ar-SA" dirty="0"/>
          </a:p>
        </p:txBody>
      </p:sp>
      <p:sp>
        <p:nvSpPr>
          <p:cNvPr id="4" name="Title 1"/>
          <p:cNvSpPr txBox="1">
            <a:spLocks/>
          </p:cNvSpPr>
          <p:nvPr/>
        </p:nvSpPr>
        <p:spPr>
          <a:xfrm>
            <a:off x="457200" y="274638"/>
            <a:ext cx="8229600" cy="1143000"/>
          </a:xfrm>
          <a:prstGeom prst="rect">
            <a:avLst/>
          </a:prstGeom>
        </p:spPr>
        <p:txBody>
          <a:bodyPr>
            <a:normAutofit/>
          </a:bodyPr>
          <a:lstStyle>
            <a:lvl1pPr algn="ctr" rtl="1" eaLnBrk="1" latinLnBrk="0" hangingPunct="1">
              <a:spcBef>
                <a:spcPct val="0"/>
              </a:spcBef>
              <a:buNone/>
              <a:defRPr kumimoji="0" sz="3300" kern="1200">
                <a:solidFill>
                  <a:schemeClr val="accent3">
                    <a:shade val="75000"/>
                  </a:schemeClr>
                </a:solidFill>
                <a:latin typeface="+mj-lt"/>
                <a:ea typeface="+mj-ea"/>
                <a:cs typeface="+mj-cs"/>
              </a:defRPr>
            </a:lvl1pPr>
          </a:lstStyle>
          <a:p>
            <a:pPr rtl="0"/>
            <a:r>
              <a:rPr lang="en-US" smtClean="0">
                <a:solidFill>
                  <a:srgbClr val="0070C0"/>
                </a:solidFill>
                <a:ea typeface="+mn-ea"/>
                <a:cs typeface="+mn-cs"/>
              </a:rPr>
              <a:t>Single Footing</a:t>
            </a:r>
            <a:endParaRPr lang="en-US" dirty="0" smtClean="0">
              <a:solidFill>
                <a:srgbClr val="0070C0"/>
              </a:solidFill>
              <a:ea typeface="+mn-ea"/>
              <a:cs typeface="+mn-cs"/>
            </a:endParaRPr>
          </a:p>
        </p:txBody>
      </p:sp>
      <p:sp>
        <p:nvSpPr>
          <p:cNvPr id="5" name="Content Placeholder 2"/>
          <p:cNvSpPr txBox="1">
            <a:spLocks/>
          </p:cNvSpPr>
          <p:nvPr/>
        </p:nvSpPr>
        <p:spPr>
          <a:xfrm>
            <a:off x="457200" y="1268760"/>
            <a:ext cx="8229600" cy="4525963"/>
          </a:xfrm>
          <a:prstGeom prst="rect">
            <a:avLst/>
          </a:prstGeom>
        </p:spPr>
        <p:txBody>
          <a:bodyPr/>
          <a:lstStyle>
            <a:lvl1pPr marL="274320" indent="-274320" algn="r" rtl="1"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r" rtl="1"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r" rtl="1"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r" rtl="1"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r" rtl="1"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r" rtl="1"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r" rtl="1"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r" rtl="1"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a:lstStyle>
          <a:p>
            <a:pPr algn="l" rtl="0">
              <a:buClr>
                <a:schemeClr val="tx2">
                  <a:lumMod val="60000"/>
                  <a:lumOff val="40000"/>
                </a:schemeClr>
              </a:buClr>
              <a:buFont typeface="Wingdings" pitchFamily="2" charset="2"/>
              <a:buChar char="Ø"/>
            </a:pPr>
            <a:r>
              <a:rPr lang="en-US" sz="2400" dirty="0" smtClean="0"/>
              <a:t> q all = 400 KN/m2</a:t>
            </a:r>
          </a:p>
          <a:p>
            <a:pPr algn="l" rtl="0">
              <a:buClr>
                <a:schemeClr val="tx2">
                  <a:lumMod val="60000"/>
                  <a:lumOff val="40000"/>
                </a:schemeClr>
              </a:buClr>
              <a:buFont typeface="Wingdings" pitchFamily="2" charset="2"/>
              <a:buChar char="Ø"/>
            </a:pPr>
            <a:r>
              <a:rPr lang="en-US" sz="2400" dirty="0" smtClean="0"/>
              <a:t> It has a dimensions of  2*2 m</a:t>
            </a:r>
          </a:p>
          <a:p>
            <a:pPr algn="l" rtl="0">
              <a:buClr>
                <a:schemeClr val="tx2">
                  <a:lumMod val="60000"/>
                  <a:lumOff val="40000"/>
                </a:schemeClr>
              </a:buClr>
              <a:buFont typeface="Wingdings" pitchFamily="2" charset="2"/>
              <a:buChar char="Ø"/>
            </a:pPr>
            <a:r>
              <a:rPr lang="en-US" sz="2400" dirty="0" smtClean="0"/>
              <a:t> Thickness = 450 mm</a:t>
            </a:r>
          </a:p>
          <a:p>
            <a:pPr algn="l" rtl="0">
              <a:buClr>
                <a:schemeClr val="tx2">
                  <a:lumMod val="60000"/>
                  <a:lumOff val="40000"/>
                </a:schemeClr>
              </a:buClr>
              <a:buFont typeface="Wingdings 2"/>
              <a:buNone/>
            </a:pPr>
            <a:endParaRPr lang="en-US" sz="2400" dirty="0" smtClean="0"/>
          </a:p>
          <a:p>
            <a:pPr algn="l" rtl="0">
              <a:buClr>
                <a:schemeClr val="tx2">
                  <a:lumMod val="60000"/>
                  <a:lumOff val="40000"/>
                </a:schemeClr>
              </a:buClr>
              <a:buFont typeface="Wingdings" pitchFamily="2" charset="2"/>
              <a:buChar char="Ø"/>
            </a:pPr>
            <a:r>
              <a:rPr lang="en-US" sz="2400" dirty="0" smtClean="0"/>
              <a:t>Shear Checks :</a:t>
            </a:r>
          </a:p>
          <a:p>
            <a:pPr algn="l" rtl="0">
              <a:buClr>
                <a:schemeClr val="tx2">
                  <a:lumMod val="60000"/>
                  <a:lumOff val="40000"/>
                </a:schemeClr>
              </a:buClr>
              <a:buFont typeface="Wingdings 2"/>
              <a:buNone/>
            </a:pPr>
            <a:r>
              <a:rPr lang="en-US" sz="2400" dirty="0" smtClean="0"/>
              <a:t> Wide Beam Shear  Ø </a:t>
            </a:r>
            <a:r>
              <a:rPr lang="en-US" sz="2400" dirty="0" err="1" smtClean="0"/>
              <a:t>Vc</a:t>
            </a:r>
            <a:r>
              <a:rPr lang="en-US" sz="2400" dirty="0" smtClean="0"/>
              <a:t> ≥ Vu </a:t>
            </a:r>
            <a:r>
              <a:rPr lang="en-US" sz="2400" dirty="0" smtClean="0">
                <a:sym typeface="Wingdings"/>
              </a:rPr>
              <a:t></a:t>
            </a:r>
            <a:r>
              <a:rPr lang="en-US" sz="2400" dirty="0" smtClean="0"/>
              <a:t>  507 KN &gt; 406 KN   </a:t>
            </a:r>
            <a:r>
              <a:rPr lang="en-US" sz="2400" dirty="0" smtClean="0">
                <a:sym typeface="Wingdings"/>
              </a:rPr>
              <a:t></a:t>
            </a:r>
            <a:r>
              <a:rPr lang="en-US" sz="2400" dirty="0" smtClean="0"/>
              <a:t>  Ok</a:t>
            </a:r>
          </a:p>
          <a:p>
            <a:pPr algn="l" rtl="0">
              <a:buClr>
                <a:schemeClr val="tx2">
                  <a:lumMod val="60000"/>
                  <a:lumOff val="40000"/>
                </a:schemeClr>
              </a:buClr>
              <a:buFont typeface="Wingdings 2"/>
              <a:buNone/>
            </a:pPr>
            <a:r>
              <a:rPr lang="en-US" sz="2400" dirty="0" smtClean="0"/>
              <a:t> Punching Shear  Շ ≤ Ø </a:t>
            </a:r>
            <a:r>
              <a:rPr lang="en-US" sz="2400" dirty="0" err="1" smtClean="0"/>
              <a:t>Vc</a:t>
            </a:r>
            <a:r>
              <a:rPr lang="en-US" sz="2400" dirty="0" smtClean="0"/>
              <a:t> </a:t>
            </a:r>
            <a:r>
              <a:rPr lang="en-US" sz="2400" dirty="0" smtClean="0">
                <a:sym typeface="Wingdings"/>
              </a:rPr>
              <a:t> </a:t>
            </a:r>
            <a:r>
              <a:rPr lang="en-US" sz="2400" dirty="0" smtClean="0"/>
              <a:t>0.00141 &lt; 1.373   </a:t>
            </a:r>
            <a:r>
              <a:rPr lang="en-US" sz="2400" dirty="0" smtClean="0">
                <a:sym typeface="Wingdings"/>
              </a:rPr>
              <a:t></a:t>
            </a:r>
            <a:r>
              <a:rPr lang="en-US" sz="2400" dirty="0" smtClean="0"/>
              <a:t>  Ok</a:t>
            </a:r>
          </a:p>
          <a:p>
            <a:pPr algn="l" rtl="0">
              <a:buClr>
                <a:schemeClr val="tx2">
                  <a:lumMod val="60000"/>
                  <a:lumOff val="40000"/>
                </a:schemeClr>
              </a:buClr>
              <a:buFont typeface="Wingdings 2"/>
              <a:buNone/>
            </a:pPr>
            <a:endParaRPr lang="en-US" sz="2400" dirty="0" smtClean="0"/>
          </a:p>
          <a:p>
            <a:pPr algn="l" rtl="0">
              <a:buClr>
                <a:schemeClr val="tx2">
                  <a:lumMod val="60000"/>
                  <a:lumOff val="40000"/>
                </a:schemeClr>
              </a:buClr>
              <a:buFont typeface="Wingdings" pitchFamily="2" charset="2"/>
              <a:buChar char="Ø"/>
            </a:pPr>
            <a:r>
              <a:rPr lang="en-US" sz="2400" dirty="0" smtClean="0"/>
              <a:t> Reinforcement</a:t>
            </a:r>
          </a:p>
          <a:p>
            <a:pPr algn="l" rtl="0">
              <a:buClr>
                <a:schemeClr val="tx2">
                  <a:lumMod val="60000"/>
                  <a:lumOff val="40000"/>
                </a:schemeClr>
              </a:buClr>
              <a:buFont typeface="Wingdings 2"/>
              <a:buNone/>
            </a:pPr>
            <a:r>
              <a:rPr lang="en-US" sz="2400" dirty="0" smtClean="0"/>
              <a:t>      6 Ø16 / m in both directions.</a:t>
            </a:r>
          </a:p>
          <a:p>
            <a:pPr algn="l" rtl="0">
              <a:buClr>
                <a:schemeClr val="tx2">
                  <a:lumMod val="60000"/>
                  <a:lumOff val="40000"/>
                </a:schemeClr>
              </a:buClr>
              <a:buFont typeface="Wingdings 2"/>
              <a:buNone/>
            </a:pPr>
            <a:endParaRPr lang="en-US" sz="2400" dirty="0" smtClean="0"/>
          </a:p>
        </p:txBody>
      </p:sp>
    </p:spTree>
    <p:extLst>
      <p:ext uri="{BB962C8B-B14F-4D97-AF65-F5344CB8AC3E}">
        <p14:creationId xmlns="" xmlns:p14="http://schemas.microsoft.com/office/powerpoint/2010/main" val="163438078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An-najah National university </a:t>
            </a:r>
            <a:endParaRPr lang="ar-SA"/>
          </a:p>
        </p:txBody>
      </p:sp>
      <p:sp>
        <p:nvSpPr>
          <p:cNvPr id="3" name="Slide Number Placeholder 2"/>
          <p:cNvSpPr>
            <a:spLocks noGrp="1"/>
          </p:cNvSpPr>
          <p:nvPr>
            <p:ph type="sldNum" sz="quarter" idx="12"/>
          </p:nvPr>
        </p:nvSpPr>
        <p:spPr/>
        <p:txBody>
          <a:bodyPr/>
          <a:lstStyle/>
          <a:p>
            <a:r>
              <a:rPr lang="en-US" dirty="0" smtClean="0"/>
              <a:t>33</a:t>
            </a:r>
            <a:endParaRPr lang="ar-SA" dirty="0"/>
          </a:p>
        </p:txBody>
      </p:sp>
      <p:sp>
        <p:nvSpPr>
          <p:cNvPr id="4" name="Title 1"/>
          <p:cNvSpPr txBox="1">
            <a:spLocks/>
          </p:cNvSpPr>
          <p:nvPr/>
        </p:nvSpPr>
        <p:spPr>
          <a:xfrm>
            <a:off x="457200" y="274638"/>
            <a:ext cx="8229600" cy="1143000"/>
          </a:xfrm>
          <a:prstGeom prst="rect">
            <a:avLst/>
          </a:prstGeom>
        </p:spPr>
        <p:txBody>
          <a:bodyPr>
            <a:normAutofit/>
          </a:bodyPr>
          <a:lstStyle>
            <a:lvl1pPr algn="ctr" rtl="1" eaLnBrk="1" latinLnBrk="0" hangingPunct="1">
              <a:spcBef>
                <a:spcPct val="0"/>
              </a:spcBef>
              <a:buNone/>
              <a:defRPr kumimoji="0" sz="3300" kern="1200">
                <a:solidFill>
                  <a:schemeClr val="accent3">
                    <a:shade val="75000"/>
                  </a:schemeClr>
                </a:solidFill>
                <a:latin typeface="+mj-lt"/>
                <a:ea typeface="+mj-ea"/>
                <a:cs typeface="+mj-cs"/>
              </a:defRPr>
            </a:lvl1pPr>
          </a:lstStyle>
          <a:p>
            <a:pPr rtl="0"/>
            <a:r>
              <a:rPr lang="en-US" smtClean="0">
                <a:solidFill>
                  <a:srgbClr val="0070C0"/>
                </a:solidFill>
                <a:ea typeface="+mn-ea"/>
                <a:cs typeface="+mn-cs"/>
              </a:rPr>
              <a:t>Combined Footing</a:t>
            </a:r>
            <a:endParaRPr lang="en-US" dirty="0" smtClean="0">
              <a:solidFill>
                <a:srgbClr val="0070C0"/>
              </a:solidFill>
              <a:ea typeface="+mn-ea"/>
              <a:cs typeface="+mn-cs"/>
            </a:endParaRPr>
          </a:p>
        </p:txBody>
      </p:sp>
      <p:sp>
        <p:nvSpPr>
          <p:cNvPr id="5" name="Content Placeholder 2"/>
          <p:cNvSpPr txBox="1">
            <a:spLocks/>
          </p:cNvSpPr>
          <p:nvPr/>
        </p:nvSpPr>
        <p:spPr>
          <a:xfrm>
            <a:off x="457200" y="1268760"/>
            <a:ext cx="8458200" cy="4953000"/>
          </a:xfrm>
          <a:prstGeom prst="rect">
            <a:avLst/>
          </a:prstGeom>
        </p:spPr>
        <p:txBody>
          <a:bodyPr/>
          <a:lstStyle>
            <a:lvl1pPr marL="274320" indent="-274320" algn="r" rtl="1"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r" rtl="1"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r" rtl="1"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r" rtl="1"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r" rtl="1"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r" rtl="1"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r" rtl="1"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r" rtl="1"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a:lstStyle>
          <a:p>
            <a:pPr algn="l" rtl="0">
              <a:buClr>
                <a:schemeClr val="tx2">
                  <a:lumMod val="60000"/>
                  <a:lumOff val="40000"/>
                </a:schemeClr>
              </a:buClr>
              <a:buFont typeface="Wingdings" pitchFamily="2" charset="2"/>
              <a:buChar char="Ø"/>
            </a:pPr>
            <a:r>
              <a:rPr lang="en-US" sz="2400" dirty="0" smtClean="0"/>
              <a:t>q all = 400 KN/m2</a:t>
            </a:r>
          </a:p>
          <a:p>
            <a:pPr algn="l" rtl="0">
              <a:buClr>
                <a:schemeClr val="tx2">
                  <a:lumMod val="60000"/>
                  <a:lumOff val="40000"/>
                </a:schemeClr>
              </a:buClr>
              <a:buFont typeface="Wingdings" pitchFamily="2" charset="2"/>
              <a:buChar char="Ø"/>
            </a:pPr>
            <a:r>
              <a:rPr lang="en-US" sz="2400" dirty="0" smtClean="0"/>
              <a:t>It has a dimensions of   L = 4m  , B = 2.6m .</a:t>
            </a:r>
          </a:p>
          <a:p>
            <a:pPr algn="l" rtl="0">
              <a:buClr>
                <a:schemeClr val="tx2">
                  <a:lumMod val="60000"/>
                  <a:lumOff val="40000"/>
                </a:schemeClr>
              </a:buClr>
              <a:buFont typeface="Wingdings" pitchFamily="2" charset="2"/>
              <a:buChar char="Ø"/>
            </a:pPr>
            <a:r>
              <a:rPr lang="en-US" sz="2400" dirty="0" smtClean="0"/>
              <a:t>Thickness = 800 mm </a:t>
            </a:r>
          </a:p>
          <a:p>
            <a:pPr algn="l" rtl="0">
              <a:buClr>
                <a:schemeClr val="tx2">
                  <a:lumMod val="60000"/>
                  <a:lumOff val="40000"/>
                </a:schemeClr>
              </a:buClr>
              <a:buFont typeface="Wingdings 2"/>
              <a:buNone/>
            </a:pPr>
            <a:endParaRPr lang="en-US" sz="2400" dirty="0" smtClean="0"/>
          </a:p>
          <a:p>
            <a:pPr algn="l" rtl="0">
              <a:buClr>
                <a:schemeClr val="tx2">
                  <a:lumMod val="60000"/>
                  <a:lumOff val="40000"/>
                </a:schemeClr>
              </a:buClr>
              <a:buFont typeface="Wingdings" pitchFamily="2" charset="2"/>
              <a:buChar char="Ø"/>
            </a:pPr>
            <a:r>
              <a:rPr lang="en-US" sz="2400" dirty="0" smtClean="0"/>
              <a:t>Shear Checks :</a:t>
            </a:r>
          </a:p>
          <a:p>
            <a:pPr algn="l" rtl="0">
              <a:buClr>
                <a:schemeClr val="tx2">
                  <a:lumMod val="60000"/>
                  <a:lumOff val="40000"/>
                </a:schemeClr>
              </a:buClr>
              <a:buFont typeface="Wingdings 2"/>
              <a:buNone/>
            </a:pPr>
            <a:r>
              <a:rPr lang="en-US" sz="2400" dirty="0" smtClean="0"/>
              <a:t> Wide Beam Shear  Ø </a:t>
            </a:r>
            <a:r>
              <a:rPr lang="en-US" sz="2400" dirty="0" err="1" smtClean="0"/>
              <a:t>Vc</a:t>
            </a:r>
            <a:r>
              <a:rPr lang="en-US" sz="2400" dirty="0" smtClean="0"/>
              <a:t> ≥ Vu </a:t>
            </a:r>
            <a:r>
              <a:rPr lang="en-US" sz="2400" dirty="0" smtClean="0">
                <a:sym typeface="Wingdings"/>
              </a:rPr>
              <a:t> </a:t>
            </a:r>
            <a:r>
              <a:rPr lang="en-US" sz="2400" dirty="0" smtClean="0"/>
              <a:t>1170 KN &gt; 419  </a:t>
            </a:r>
            <a:r>
              <a:rPr lang="en-US" sz="2400" dirty="0" smtClean="0">
                <a:sym typeface="Wingdings"/>
              </a:rPr>
              <a:t></a:t>
            </a:r>
            <a:r>
              <a:rPr lang="en-US" sz="2400" dirty="0" smtClean="0"/>
              <a:t>  Ok.</a:t>
            </a:r>
          </a:p>
          <a:p>
            <a:pPr algn="l" rtl="0">
              <a:buClr>
                <a:schemeClr val="tx2">
                  <a:lumMod val="60000"/>
                  <a:lumOff val="40000"/>
                </a:schemeClr>
              </a:buClr>
              <a:buFont typeface="Wingdings 2"/>
              <a:buNone/>
            </a:pPr>
            <a:r>
              <a:rPr lang="en-US" sz="2400" dirty="0" smtClean="0"/>
              <a:t> Punching Shear    Ø </a:t>
            </a:r>
            <a:r>
              <a:rPr lang="en-US" sz="2400" dirty="0" err="1" smtClean="0"/>
              <a:t>Vc</a:t>
            </a:r>
            <a:r>
              <a:rPr lang="en-US" sz="2400" dirty="0" smtClean="0"/>
              <a:t> ≥ Vu </a:t>
            </a:r>
            <a:r>
              <a:rPr lang="en-US" sz="2400" dirty="0" smtClean="0">
                <a:sym typeface="Wingdings"/>
              </a:rPr>
              <a:t></a:t>
            </a:r>
            <a:r>
              <a:rPr lang="en-US" sz="2400" dirty="0" smtClean="0"/>
              <a:t>4416.8 KN&gt; 419 KN  </a:t>
            </a:r>
            <a:r>
              <a:rPr lang="en-US" sz="2400" dirty="0" smtClean="0">
                <a:sym typeface="Wingdings"/>
              </a:rPr>
              <a:t></a:t>
            </a:r>
            <a:r>
              <a:rPr lang="en-US" sz="2400" dirty="0" smtClean="0"/>
              <a:t> OK.</a:t>
            </a:r>
          </a:p>
          <a:p>
            <a:pPr algn="l" rtl="0">
              <a:buClr>
                <a:schemeClr val="tx2">
                  <a:lumMod val="60000"/>
                  <a:lumOff val="40000"/>
                </a:schemeClr>
              </a:buClr>
              <a:buFont typeface="Wingdings 2"/>
              <a:buNone/>
            </a:pPr>
            <a:endParaRPr lang="en-US" sz="2400" dirty="0" smtClean="0"/>
          </a:p>
          <a:p>
            <a:pPr algn="l" rtl="0">
              <a:buClr>
                <a:schemeClr val="tx2">
                  <a:lumMod val="60000"/>
                  <a:lumOff val="40000"/>
                </a:schemeClr>
              </a:buClr>
              <a:buFont typeface="Wingdings" pitchFamily="2" charset="2"/>
              <a:buChar char="Ø"/>
            </a:pPr>
            <a:r>
              <a:rPr lang="en-US" sz="2400" dirty="0" smtClean="0"/>
              <a:t> Check for deflection </a:t>
            </a:r>
            <a:r>
              <a:rPr lang="en-US" sz="2400" dirty="0" smtClean="0">
                <a:sym typeface="Wingdings"/>
              </a:rPr>
              <a:t> </a:t>
            </a:r>
            <a:r>
              <a:rPr lang="en-US" sz="2400" dirty="0" smtClean="0"/>
              <a:t>∆SAP &lt; ∆Max. </a:t>
            </a:r>
            <a:r>
              <a:rPr lang="en-US" sz="2400" dirty="0" smtClean="0">
                <a:sym typeface="Wingdings"/>
              </a:rPr>
              <a:t></a:t>
            </a:r>
            <a:r>
              <a:rPr lang="en-US" sz="2400" dirty="0" smtClean="0"/>
              <a:t>0.0096 &lt; 0.01m </a:t>
            </a:r>
            <a:r>
              <a:rPr lang="en-US" sz="2400" dirty="0" smtClean="0">
                <a:sym typeface="Wingdings"/>
              </a:rPr>
              <a:t></a:t>
            </a:r>
            <a:r>
              <a:rPr lang="en-US" sz="2400" dirty="0" smtClean="0"/>
              <a:t>  OK.</a:t>
            </a:r>
          </a:p>
          <a:p>
            <a:pPr algn="l" rtl="0">
              <a:buClr>
                <a:schemeClr val="tx2">
                  <a:lumMod val="60000"/>
                  <a:lumOff val="40000"/>
                </a:schemeClr>
              </a:buClr>
              <a:buFont typeface="Wingdings" pitchFamily="2" charset="2"/>
              <a:buChar char="Ø"/>
            </a:pPr>
            <a:r>
              <a:rPr lang="en-US" sz="2400" dirty="0" smtClean="0"/>
              <a:t> Check maximum stress </a:t>
            </a:r>
            <a:r>
              <a:rPr lang="en-US" sz="2400" dirty="0" smtClean="0">
                <a:sym typeface="Wingdings"/>
              </a:rPr>
              <a:t></a:t>
            </a:r>
            <a:r>
              <a:rPr lang="en-US" sz="2400" dirty="0" smtClean="0"/>
              <a:t> </a:t>
            </a:r>
            <a:r>
              <a:rPr lang="el-GR" sz="2400" dirty="0" smtClean="0"/>
              <a:t>σ</a:t>
            </a:r>
            <a:r>
              <a:rPr lang="en-US" sz="2400" dirty="0" smtClean="0"/>
              <a:t> = 363.75 KN &lt; q all </a:t>
            </a:r>
            <a:r>
              <a:rPr lang="en-US" sz="2400" dirty="0" smtClean="0">
                <a:sym typeface="Wingdings"/>
              </a:rPr>
              <a:t></a:t>
            </a:r>
            <a:r>
              <a:rPr lang="en-US" sz="2400" dirty="0" smtClean="0"/>
              <a:t> OK </a:t>
            </a:r>
          </a:p>
          <a:p>
            <a:pPr algn="l" rtl="0">
              <a:buClr>
                <a:schemeClr val="tx2">
                  <a:lumMod val="60000"/>
                  <a:lumOff val="40000"/>
                </a:schemeClr>
              </a:buClr>
              <a:buFont typeface="Wingdings" pitchFamily="2" charset="2"/>
              <a:buChar char="Ø"/>
            </a:pPr>
            <a:endParaRPr lang="en-US" sz="2400" dirty="0" smtClean="0"/>
          </a:p>
          <a:p>
            <a:pPr algn="l" rtl="0">
              <a:buClr>
                <a:schemeClr val="tx2">
                  <a:lumMod val="60000"/>
                  <a:lumOff val="40000"/>
                </a:schemeClr>
              </a:buClr>
              <a:buFont typeface="Wingdings 2"/>
              <a:buNone/>
            </a:pPr>
            <a:endParaRPr lang="en-US" sz="2400" dirty="0" smtClean="0"/>
          </a:p>
          <a:p>
            <a:pPr algn="l" rtl="0">
              <a:buClr>
                <a:schemeClr val="tx2">
                  <a:lumMod val="60000"/>
                  <a:lumOff val="40000"/>
                </a:schemeClr>
              </a:buClr>
              <a:buFont typeface="Wingdings" pitchFamily="2" charset="2"/>
              <a:buChar char="Ø"/>
            </a:pPr>
            <a:endParaRPr lang="en-US" sz="2400" dirty="0" smtClean="0"/>
          </a:p>
          <a:p>
            <a:pPr algn="l" rtl="0">
              <a:buClr>
                <a:schemeClr val="tx2">
                  <a:lumMod val="60000"/>
                  <a:lumOff val="40000"/>
                </a:schemeClr>
              </a:buClr>
              <a:buFont typeface="Wingdings 2"/>
              <a:buNone/>
            </a:pPr>
            <a:endParaRPr lang="en-US" sz="2400" dirty="0" smtClean="0"/>
          </a:p>
          <a:p>
            <a:pPr algn="l" rtl="0">
              <a:buClr>
                <a:schemeClr val="tx2">
                  <a:lumMod val="60000"/>
                  <a:lumOff val="40000"/>
                </a:schemeClr>
              </a:buClr>
              <a:buFont typeface="Wingdings" pitchFamily="2" charset="2"/>
              <a:buChar char="Ø"/>
            </a:pPr>
            <a:endParaRPr lang="en-US" sz="2400" dirty="0" smtClean="0"/>
          </a:p>
          <a:p>
            <a:pPr algn="l" rtl="0">
              <a:buFont typeface="Wingdings 2"/>
              <a:buNone/>
            </a:pPr>
            <a:endParaRPr lang="en-US" dirty="0"/>
          </a:p>
        </p:txBody>
      </p:sp>
    </p:spTree>
    <p:extLst>
      <p:ext uri="{BB962C8B-B14F-4D97-AF65-F5344CB8AC3E}">
        <p14:creationId xmlns="" xmlns:p14="http://schemas.microsoft.com/office/powerpoint/2010/main" val="327633834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An-najah National university </a:t>
            </a:r>
            <a:endParaRPr lang="ar-SA"/>
          </a:p>
        </p:txBody>
      </p:sp>
      <p:sp>
        <p:nvSpPr>
          <p:cNvPr id="3" name="Slide Number Placeholder 2"/>
          <p:cNvSpPr>
            <a:spLocks noGrp="1"/>
          </p:cNvSpPr>
          <p:nvPr>
            <p:ph type="sldNum" sz="quarter" idx="12"/>
          </p:nvPr>
        </p:nvSpPr>
        <p:spPr/>
        <p:txBody>
          <a:bodyPr/>
          <a:lstStyle/>
          <a:p>
            <a:r>
              <a:rPr lang="en-US" dirty="0" smtClean="0"/>
              <a:t>34</a:t>
            </a:r>
            <a:endParaRPr lang="ar-SA" dirty="0"/>
          </a:p>
        </p:txBody>
      </p:sp>
      <p:sp>
        <p:nvSpPr>
          <p:cNvPr id="4" name="Title 1"/>
          <p:cNvSpPr txBox="1">
            <a:spLocks/>
          </p:cNvSpPr>
          <p:nvPr/>
        </p:nvSpPr>
        <p:spPr>
          <a:xfrm>
            <a:off x="457200" y="274638"/>
            <a:ext cx="8229600" cy="1143000"/>
          </a:xfrm>
          <a:prstGeom prst="rect">
            <a:avLst/>
          </a:prstGeom>
        </p:spPr>
        <p:txBody>
          <a:bodyPr/>
          <a:lstStyle>
            <a:lvl1pPr algn="ctr" rtl="1" eaLnBrk="1" latinLnBrk="0" hangingPunct="1">
              <a:spcBef>
                <a:spcPct val="0"/>
              </a:spcBef>
              <a:buNone/>
              <a:defRPr kumimoji="0" sz="3300" kern="1200">
                <a:solidFill>
                  <a:schemeClr val="accent3">
                    <a:shade val="75000"/>
                  </a:schemeClr>
                </a:solidFill>
                <a:latin typeface="+mj-lt"/>
                <a:ea typeface="+mj-ea"/>
                <a:cs typeface="+mj-cs"/>
              </a:defRPr>
            </a:lvl1pPr>
          </a:lstStyle>
          <a:p>
            <a:pPr rtl="0"/>
            <a:r>
              <a:rPr lang="en-US" smtClean="0">
                <a:solidFill>
                  <a:srgbClr val="0070C0"/>
                </a:solidFill>
              </a:rPr>
              <a:t>Combined Footing</a:t>
            </a:r>
            <a:endParaRPr lang="en-US" dirty="0"/>
          </a:p>
        </p:txBody>
      </p:sp>
      <p:sp>
        <p:nvSpPr>
          <p:cNvPr id="5" name="Content Placeholder 2"/>
          <p:cNvSpPr txBox="1">
            <a:spLocks/>
          </p:cNvSpPr>
          <p:nvPr/>
        </p:nvSpPr>
        <p:spPr>
          <a:xfrm>
            <a:off x="457200" y="1340768"/>
            <a:ext cx="8229600" cy="4525963"/>
          </a:xfrm>
          <a:prstGeom prst="rect">
            <a:avLst/>
          </a:prstGeom>
        </p:spPr>
        <p:txBody>
          <a:bodyPr/>
          <a:lstStyle>
            <a:lvl1pPr marL="274320" indent="-274320" algn="r" rtl="1"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r" rtl="1"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r" rtl="1"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r" rtl="1"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r" rtl="1"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r" rtl="1"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r" rtl="1"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r" rtl="1"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a:lstStyle>
          <a:p>
            <a:pPr marL="457200" indent="-457200" algn="l" rtl="0">
              <a:buClr>
                <a:schemeClr val="tx2">
                  <a:lumMod val="60000"/>
                  <a:lumOff val="40000"/>
                </a:schemeClr>
              </a:buClr>
              <a:buFont typeface="Wingdings" pitchFamily="2" charset="2"/>
              <a:buChar char="Ø"/>
            </a:pPr>
            <a:r>
              <a:rPr lang="en-US" sz="2400" dirty="0" smtClean="0"/>
              <a:t>Longitudinal Reinforcement </a:t>
            </a:r>
          </a:p>
          <a:p>
            <a:pPr algn="l" rtl="0">
              <a:buFont typeface="Wingdings 2"/>
              <a:buNone/>
            </a:pPr>
            <a:r>
              <a:rPr lang="en-US" sz="2400" dirty="0" smtClean="0"/>
              <a:t>       As = 2056 mm² &lt; As </a:t>
            </a:r>
            <a:r>
              <a:rPr lang="en-US" sz="2400" baseline="-25000" dirty="0" smtClean="0"/>
              <a:t>min</a:t>
            </a:r>
            <a:r>
              <a:rPr lang="en-US" sz="2400" dirty="0" smtClean="0"/>
              <a:t> = 6240 mm²</a:t>
            </a:r>
          </a:p>
          <a:p>
            <a:pPr algn="l" rtl="0">
              <a:buFont typeface="Wingdings 2"/>
              <a:buNone/>
            </a:pPr>
            <a:r>
              <a:rPr lang="en-US" sz="2400" dirty="0" smtClean="0"/>
              <a:t>       </a:t>
            </a:r>
            <a:r>
              <a:rPr lang="en-US" sz="2400" dirty="0" smtClean="0">
                <a:sym typeface="Wingdings"/>
              </a:rPr>
              <a:t></a:t>
            </a:r>
            <a:r>
              <a:rPr lang="en-US" sz="2400" dirty="0" smtClean="0"/>
              <a:t>Use As </a:t>
            </a:r>
            <a:r>
              <a:rPr lang="en-US" sz="2400" baseline="-25000" dirty="0" smtClean="0"/>
              <a:t>min</a:t>
            </a:r>
            <a:r>
              <a:rPr lang="en-US" sz="2400" dirty="0" smtClean="0"/>
              <a:t> </a:t>
            </a:r>
            <a:r>
              <a:rPr lang="en-US" sz="2400" dirty="0" smtClean="0">
                <a:sym typeface="Wingdings"/>
              </a:rPr>
              <a:t> </a:t>
            </a:r>
            <a:r>
              <a:rPr lang="en-US" sz="2400" dirty="0" smtClean="0"/>
              <a:t> 13 Ø 25</a:t>
            </a:r>
          </a:p>
          <a:p>
            <a:pPr algn="l" rtl="0">
              <a:buFont typeface="Wingdings 2"/>
              <a:buNone/>
            </a:pPr>
            <a:endParaRPr lang="en-US" sz="2400" dirty="0" smtClean="0"/>
          </a:p>
          <a:p>
            <a:pPr algn="l" rtl="0">
              <a:buClr>
                <a:schemeClr val="tx2">
                  <a:lumMod val="60000"/>
                  <a:lumOff val="40000"/>
                </a:schemeClr>
              </a:buClr>
              <a:buFont typeface="Wingdings" pitchFamily="2" charset="2"/>
              <a:buChar char="Ø"/>
            </a:pPr>
            <a:r>
              <a:rPr lang="en-US" sz="2400" dirty="0" smtClean="0"/>
              <a:t> Transverse reinforcement </a:t>
            </a:r>
          </a:p>
          <a:p>
            <a:pPr algn="l" rtl="0">
              <a:buClr>
                <a:schemeClr val="tx2">
                  <a:lumMod val="60000"/>
                  <a:lumOff val="40000"/>
                </a:schemeClr>
              </a:buClr>
              <a:buFont typeface="Wingdings 2"/>
              <a:buNone/>
            </a:pPr>
            <a:r>
              <a:rPr lang="en-US" sz="2400" dirty="0" smtClean="0"/>
              <a:t>       As = 4004mm²</a:t>
            </a:r>
            <a:r>
              <a:rPr lang="en-US" sz="2400" dirty="0" smtClean="0">
                <a:sym typeface="Wingdings"/>
              </a:rPr>
              <a:t></a:t>
            </a:r>
            <a:r>
              <a:rPr lang="en-US" sz="2400" dirty="0" smtClean="0"/>
              <a:t>13 Ø 20</a:t>
            </a:r>
          </a:p>
          <a:p>
            <a:pPr algn="l" rtl="0">
              <a:buClr>
                <a:schemeClr val="tx2">
                  <a:lumMod val="60000"/>
                  <a:lumOff val="40000"/>
                </a:schemeClr>
              </a:buClr>
              <a:buFont typeface="Wingdings 2"/>
              <a:buNone/>
            </a:pPr>
            <a:endParaRPr lang="en-US" sz="2400" dirty="0" smtClean="0"/>
          </a:p>
          <a:p>
            <a:pPr marL="457200" indent="-457200" algn="l" rtl="0">
              <a:buClr>
                <a:schemeClr val="tx2">
                  <a:lumMod val="60000"/>
                  <a:lumOff val="40000"/>
                </a:schemeClr>
              </a:buClr>
              <a:buFont typeface="Wingdings 2"/>
              <a:buNone/>
            </a:pPr>
            <a:endParaRPr lang="en-US" dirty="0"/>
          </a:p>
        </p:txBody>
      </p:sp>
    </p:spTree>
    <p:extLst>
      <p:ext uri="{BB962C8B-B14F-4D97-AF65-F5344CB8AC3E}">
        <p14:creationId xmlns="" xmlns:p14="http://schemas.microsoft.com/office/powerpoint/2010/main" val="161446083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An-najah National university </a:t>
            </a:r>
            <a:endParaRPr lang="ar-SA"/>
          </a:p>
        </p:txBody>
      </p:sp>
      <p:sp>
        <p:nvSpPr>
          <p:cNvPr id="3" name="Slide Number Placeholder 2"/>
          <p:cNvSpPr>
            <a:spLocks noGrp="1"/>
          </p:cNvSpPr>
          <p:nvPr>
            <p:ph type="sldNum" sz="quarter" idx="12"/>
          </p:nvPr>
        </p:nvSpPr>
        <p:spPr/>
        <p:txBody>
          <a:bodyPr/>
          <a:lstStyle/>
          <a:p>
            <a:r>
              <a:rPr lang="en-US" dirty="0" smtClean="0"/>
              <a:t>35</a:t>
            </a:r>
            <a:endParaRPr lang="ar-SA" dirty="0"/>
          </a:p>
        </p:txBody>
      </p:sp>
      <p:sp>
        <p:nvSpPr>
          <p:cNvPr id="4" name="Title 1"/>
          <p:cNvSpPr txBox="1">
            <a:spLocks/>
          </p:cNvSpPr>
          <p:nvPr/>
        </p:nvSpPr>
        <p:spPr>
          <a:xfrm>
            <a:off x="457200" y="274638"/>
            <a:ext cx="8229600" cy="994122"/>
          </a:xfrm>
          <a:prstGeom prst="rect">
            <a:avLst/>
          </a:prstGeom>
        </p:spPr>
        <p:txBody>
          <a:bodyPr>
            <a:normAutofit/>
          </a:bodyPr>
          <a:lstStyle>
            <a:lvl1pPr algn="ctr" rtl="1" eaLnBrk="1" latinLnBrk="0" hangingPunct="1">
              <a:spcBef>
                <a:spcPct val="0"/>
              </a:spcBef>
              <a:buNone/>
              <a:defRPr kumimoji="0" sz="3300" kern="1200">
                <a:solidFill>
                  <a:schemeClr val="accent3">
                    <a:shade val="75000"/>
                  </a:schemeClr>
                </a:solidFill>
                <a:latin typeface="+mj-lt"/>
                <a:ea typeface="+mj-ea"/>
                <a:cs typeface="+mj-cs"/>
              </a:defRPr>
            </a:lvl1pPr>
          </a:lstStyle>
          <a:p>
            <a:pPr rtl="0"/>
            <a:r>
              <a:rPr lang="en-US" smtClean="0">
                <a:solidFill>
                  <a:srgbClr val="0070C0"/>
                </a:solidFill>
              </a:rPr>
              <a:t>Wall Footing</a:t>
            </a:r>
            <a:endParaRPr lang="en-US" dirty="0" smtClean="0">
              <a:solidFill>
                <a:srgbClr val="0070C0"/>
              </a:solidFill>
            </a:endParaRPr>
          </a:p>
        </p:txBody>
      </p:sp>
      <p:sp>
        <p:nvSpPr>
          <p:cNvPr id="5" name="Content Placeholder 2"/>
          <p:cNvSpPr txBox="1">
            <a:spLocks/>
          </p:cNvSpPr>
          <p:nvPr/>
        </p:nvSpPr>
        <p:spPr>
          <a:xfrm>
            <a:off x="457200" y="1268760"/>
            <a:ext cx="8534400" cy="3936447"/>
          </a:xfrm>
          <a:prstGeom prst="rect">
            <a:avLst/>
          </a:prstGeom>
        </p:spPr>
        <p:txBody>
          <a:bodyPr>
            <a:normAutofit/>
          </a:bodyPr>
          <a:lstStyle>
            <a:lvl1pPr marL="274320" indent="-274320" algn="r" rtl="1"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r" rtl="1"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r" rtl="1"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r" rtl="1"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r" rtl="1"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r" rtl="1"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r" rtl="1"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r" rtl="1"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a:lstStyle>
          <a:p>
            <a:pPr algn="l" rtl="0">
              <a:buClr>
                <a:schemeClr val="tx2">
                  <a:lumMod val="60000"/>
                  <a:lumOff val="40000"/>
                </a:schemeClr>
              </a:buClr>
              <a:buFont typeface="Wingdings" pitchFamily="2" charset="2"/>
              <a:buChar char="Ø"/>
            </a:pPr>
            <a:r>
              <a:rPr lang="en-US" sz="2400" dirty="0" smtClean="0"/>
              <a:t>q all = 400 KN/m²</a:t>
            </a:r>
          </a:p>
          <a:p>
            <a:pPr algn="l" rtl="0">
              <a:buClr>
                <a:schemeClr val="tx2">
                  <a:lumMod val="60000"/>
                  <a:lumOff val="40000"/>
                </a:schemeClr>
              </a:buClr>
              <a:buFont typeface="Wingdings" pitchFamily="2" charset="2"/>
              <a:buChar char="Ø"/>
            </a:pPr>
            <a:r>
              <a:rPr lang="en-US" sz="2400" dirty="0" smtClean="0"/>
              <a:t> It has a dimensions of   B = 2m</a:t>
            </a:r>
          </a:p>
          <a:p>
            <a:pPr algn="l" rtl="0">
              <a:buClr>
                <a:schemeClr val="tx2">
                  <a:lumMod val="60000"/>
                  <a:lumOff val="40000"/>
                </a:schemeClr>
              </a:buClr>
              <a:buFont typeface="Wingdings" pitchFamily="2" charset="2"/>
              <a:buChar char="Ø"/>
            </a:pPr>
            <a:r>
              <a:rPr lang="en-US" sz="2400" dirty="0" smtClean="0"/>
              <a:t> Thickness = 550 mm </a:t>
            </a:r>
          </a:p>
          <a:p>
            <a:pPr algn="l" rtl="0">
              <a:buClr>
                <a:schemeClr val="tx2">
                  <a:lumMod val="60000"/>
                  <a:lumOff val="40000"/>
                </a:schemeClr>
              </a:buClr>
              <a:buFont typeface="Wingdings" pitchFamily="2" charset="2"/>
              <a:buChar char="Ø"/>
            </a:pPr>
            <a:endParaRPr lang="en-US" sz="2400" dirty="0" smtClean="0"/>
          </a:p>
          <a:p>
            <a:pPr algn="l" rtl="0">
              <a:buClr>
                <a:schemeClr val="tx2">
                  <a:lumMod val="60000"/>
                  <a:lumOff val="40000"/>
                </a:schemeClr>
              </a:buClr>
              <a:buFont typeface="Wingdings" pitchFamily="2" charset="2"/>
              <a:buChar char="Ø"/>
            </a:pPr>
            <a:r>
              <a:rPr lang="en-US" sz="2400" dirty="0" smtClean="0"/>
              <a:t>Reinforcement</a:t>
            </a:r>
          </a:p>
          <a:p>
            <a:pPr algn="l" rtl="0">
              <a:buClr>
                <a:schemeClr val="tx2">
                  <a:lumMod val="60000"/>
                  <a:lumOff val="40000"/>
                </a:schemeClr>
              </a:buClr>
              <a:buFont typeface="Wingdings 2"/>
              <a:buNone/>
            </a:pPr>
            <a:r>
              <a:rPr lang="en-US" sz="2400" dirty="0" smtClean="0"/>
              <a:t>     Longitudinal Reinforcement </a:t>
            </a:r>
            <a:r>
              <a:rPr lang="en-US" sz="2400" dirty="0" smtClean="0">
                <a:sym typeface="Wingdings"/>
              </a:rPr>
              <a:t> </a:t>
            </a:r>
            <a:r>
              <a:rPr lang="en-US" sz="2400" dirty="0" smtClean="0"/>
              <a:t>As </a:t>
            </a:r>
            <a:r>
              <a:rPr lang="en-US" sz="2400" baseline="-25000" dirty="0" smtClean="0"/>
              <a:t>min </a:t>
            </a:r>
            <a:r>
              <a:rPr lang="en-US" sz="2400" dirty="0" smtClean="0"/>
              <a:t>= 990 mm</a:t>
            </a:r>
            <a:r>
              <a:rPr lang="en-US" sz="2400" baseline="30000" dirty="0" smtClean="0"/>
              <a:t>2</a:t>
            </a:r>
            <a:r>
              <a:rPr lang="en-US" sz="2400" dirty="0" smtClean="0"/>
              <a:t>/m </a:t>
            </a:r>
            <a:r>
              <a:rPr lang="en-US" sz="2400" dirty="0" smtClean="0">
                <a:sym typeface="Wingdings"/>
              </a:rPr>
              <a:t></a:t>
            </a:r>
            <a:r>
              <a:rPr lang="en-US" sz="2400" dirty="0" smtClean="0"/>
              <a:t>7 Ø 14 /m</a:t>
            </a:r>
          </a:p>
          <a:p>
            <a:pPr algn="l" rtl="0">
              <a:buClr>
                <a:schemeClr val="tx2">
                  <a:lumMod val="60000"/>
                  <a:lumOff val="40000"/>
                </a:schemeClr>
              </a:buClr>
              <a:buFont typeface="Wingdings 2"/>
              <a:buNone/>
            </a:pPr>
            <a:r>
              <a:rPr lang="en-US" sz="2400" dirty="0" smtClean="0"/>
              <a:t>     Transverse reinforcement  </a:t>
            </a:r>
            <a:r>
              <a:rPr lang="en-US" sz="2400" dirty="0" smtClean="0">
                <a:sym typeface="Wingdings"/>
              </a:rPr>
              <a:t> </a:t>
            </a:r>
            <a:r>
              <a:rPr lang="en-US" sz="2400" dirty="0" smtClean="0"/>
              <a:t>As = 1034 mm</a:t>
            </a:r>
            <a:r>
              <a:rPr lang="en-US" sz="2400" baseline="30000" dirty="0" smtClean="0"/>
              <a:t>2</a:t>
            </a:r>
            <a:r>
              <a:rPr lang="en-US" sz="2400" dirty="0" smtClean="0"/>
              <a:t>/m</a:t>
            </a:r>
            <a:r>
              <a:rPr lang="en-US" sz="2400" dirty="0" smtClean="0">
                <a:sym typeface="Wingdings"/>
              </a:rPr>
              <a:t></a:t>
            </a:r>
            <a:r>
              <a:rPr lang="en-US" sz="2400" dirty="0" smtClean="0"/>
              <a:t> 6Ø 16 / m </a:t>
            </a:r>
          </a:p>
          <a:p>
            <a:pPr algn="l" rtl="0">
              <a:buClr>
                <a:schemeClr val="tx2">
                  <a:lumMod val="60000"/>
                  <a:lumOff val="40000"/>
                </a:schemeClr>
              </a:buClr>
              <a:buFont typeface="Wingdings 2"/>
              <a:buNone/>
            </a:pPr>
            <a:endParaRPr lang="en-US" sz="2400" dirty="0" smtClean="0"/>
          </a:p>
          <a:p>
            <a:pPr algn="l" rtl="0">
              <a:buClr>
                <a:schemeClr val="tx2">
                  <a:lumMod val="60000"/>
                  <a:lumOff val="40000"/>
                </a:schemeClr>
              </a:buClr>
              <a:buFont typeface="Wingdings 2"/>
              <a:buNone/>
            </a:pPr>
            <a:endParaRPr lang="en-US" sz="2400" dirty="0" smtClean="0"/>
          </a:p>
          <a:p>
            <a:pPr algn="l" rtl="0">
              <a:buClr>
                <a:schemeClr val="tx2">
                  <a:lumMod val="60000"/>
                  <a:lumOff val="40000"/>
                </a:schemeClr>
              </a:buClr>
              <a:buFont typeface="Wingdings 2"/>
              <a:buNone/>
            </a:pPr>
            <a:endParaRPr lang="en-US" sz="2400" dirty="0" smtClean="0"/>
          </a:p>
          <a:p>
            <a:pPr algn="l" rtl="0">
              <a:buFont typeface="Wingdings 2"/>
              <a:buNone/>
            </a:pPr>
            <a:endParaRPr lang="en-US" sz="2400" dirty="0"/>
          </a:p>
        </p:txBody>
      </p:sp>
    </p:spTree>
    <p:extLst>
      <p:ext uri="{BB962C8B-B14F-4D97-AF65-F5344CB8AC3E}">
        <p14:creationId xmlns="" xmlns:p14="http://schemas.microsoft.com/office/powerpoint/2010/main" val="64815447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70C0"/>
                </a:solidFill>
              </a:rPr>
              <a:t>Design of columns </a:t>
            </a:r>
            <a:endParaRPr lang="ar-SA" dirty="0">
              <a:solidFill>
                <a:srgbClr val="0070C0"/>
              </a:solidFill>
            </a:endParaRPr>
          </a:p>
        </p:txBody>
      </p:sp>
      <p:sp>
        <p:nvSpPr>
          <p:cNvPr id="3" name="Footer Placeholder 2"/>
          <p:cNvSpPr>
            <a:spLocks noGrp="1"/>
          </p:cNvSpPr>
          <p:nvPr>
            <p:ph type="ftr" sz="quarter" idx="11"/>
          </p:nvPr>
        </p:nvSpPr>
        <p:spPr/>
        <p:txBody>
          <a:bodyPr/>
          <a:lstStyle/>
          <a:p>
            <a:r>
              <a:rPr lang="en-US" smtClean="0"/>
              <a:t>An-najah National university </a:t>
            </a:r>
            <a:endParaRPr lang="ar-SA"/>
          </a:p>
        </p:txBody>
      </p:sp>
      <p:sp>
        <p:nvSpPr>
          <p:cNvPr id="4" name="Slide Number Placeholder 3"/>
          <p:cNvSpPr>
            <a:spLocks noGrp="1"/>
          </p:cNvSpPr>
          <p:nvPr>
            <p:ph type="sldNum" sz="quarter" idx="12"/>
          </p:nvPr>
        </p:nvSpPr>
        <p:spPr>
          <a:xfrm>
            <a:off x="4211960" y="6381328"/>
            <a:ext cx="457200" cy="404664"/>
          </a:xfrm>
        </p:spPr>
        <p:txBody>
          <a:bodyPr/>
          <a:lstStyle/>
          <a:p>
            <a:r>
              <a:rPr lang="en-US" dirty="0" smtClean="0">
                <a:solidFill>
                  <a:schemeClr val="bg1"/>
                </a:solidFill>
              </a:rPr>
              <a:t>36</a:t>
            </a:r>
            <a:endParaRPr lang="ar-SA" dirty="0">
              <a:solidFill>
                <a:schemeClr val="bg1"/>
              </a:solidFill>
            </a:endParaRPr>
          </a:p>
        </p:txBody>
      </p:sp>
      <p:pic>
        <p:nvPicPr>
          <p:cNvPr id="5" name="Picture 4"/>
          <p:cNvPicPr/>
          <p:nvPr/>
        </p:nvPicPr>
        <p:blipFill>
          <a:blip r:embed="rId2" cstate="print">
            <a:extLst>
              <a:ext uri="{28A0092B-C50C-407E-A947-70E740481C1C}">
                <a14:useLocalDpi xmlns="" xmlns:a14="http://schemas.microsoft.com/office/drawing/2010/main" val="0"/>
              </a:ext>
            </a:extLst>
          </a:blip>
          <a:stretch>
            <a:fillRect/>
          </a:stretch>
        </p:blipFill>
        <p:spPr>
          <a:xfrm>
            <a:off x="1475656" y="1531302"/>
            <a:ext cx="5812874" cy="4129946"/>
          </a:xfrm>
          <a:prstGeom prst="rect">
            <a:avLst/>
          </a:prstGeom>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solidFill>
                  <a:srgbClr val="0070C0"/>
                </a:solidFill>
              </a:rPr>
              <a:t>	</a:t>
            </a:r>
            <a:r>
              <a:rPr lang="en-US" dirty="0" smtClean="0">
                <a:solidFill>
                  <a:srgbClr val="0070C0"/>
                </a:solidFill>
              </a:rPr>
              <a:t>      Sway </a:t>
            </a:r>
            <a:r>
              <a:rPr lang="en-US" dirty="0">
                <a:solidFill>
                  <a:srgbClr val="0070C0"/>
                </a:solidFill>
              </a:rPr>
              <a:t>–Non sway Check</a:t>
            </a:r>
            <a:endParaRPr lang="en-US" dirty="0"/>
          </a:p>
        </p:txBody>
      </p:sp>
      <p:sp>
        <p:nvSpPr>
          <p:cNvPr id="3" name="Footer Placeholder 2"/>
          <p:cNvSpPr>
            <a:spLocks noGrp="1"/>
          </p:cNvSpPr>
          <p:nvPr>
            <p:ph type="ftr" sz="quarter" idx="11"/>
          </p:nvPr>
        </p:nvSpPr>
        <p:spPr/>
        <p:txBody>
          <a:bodyPr/>
          <a:lstStyle/>
          <a:p>
            <a:r>
              <a:rPr lang="en-US" smtClean="0"/>
              <a:t>An-najah National university </a:t>
            </a:r>
            <a:endParaRPr lang="ar-SA"/>
          </a:p>
        </p:txBody>
      </p:sp>
      <p:sp>
        <p:nvSpPr>
          <p:cNvPr id="4" name="Slide Number Placeholder 3"/>
          <p:cNvSpPr>
            <a:spLocks noGrp="1"/>
          </p:cNvSpPr>
          <p:nvPr>
            <p:ph type="sldNum" sz="quarter" idx="12"/>
          </p:nvPr>
        </p:nvSpPr>
        <p:spPr>
          <a:xfrm>
            <a:off x="4211960" y="6309321"/>
            <a:ext cx="457200" cy="548680"/>
          </a:xfrm>
        </p:spPr>
        <p:txBody>
          <a:bodyPr/>
          <a:lstStyle/>
          <a:p>
            <a:r>
              <a:rPr lang="en-US" dirty="0" smtClean="0">
                <a:solidFill>
                  <a:schemeClr val="bg1"/>
                </a:solidFill>
              </a:rPr>
              <a:t>37</a:t>
            </a:r>
            <a:endParaRPr lang="ar-SA" dirty="0">
              <a:solidFill>
                <a:schemeClr val="bg1"/>
              </a:solidFill>
            </a:endParaRPr>
          </a:p>
        </p:txBody>
      </p:sp>
      <p:pic>
        <p:nvPicPr>
          <p:cNvPr id="2" name="Picture 1"/>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530707" y="1302920"/>
            <a:ext cx="2808312" cy="648072"/>
          </a:xfrm>
          <a:prstGeom prst="rect">
            <a:avLst/>
          </a:prstGeom>
        </p:spPr>
      </p:pic>
      <p:sp>
        <p:nvSpPr>
          <p:cNvPr id="5" name="Rectangle 4"/>
          <p:cNvSpPr/>
          <p:nvPr/>
        </p:nvSpPr>
        <p:spPr>
          <a:xfrm>
            <a:off x="530707" y="1931972"/>
            <a:ext cx="7056784" cy="369332"/>
          </a:xfrm>
          <a:prstGeom prst="rect">
            <a:avLst/>
          </a:prstGeom>
        </p:spPr>
        <p:txBody>
          <a:bodyPr wrap="square">
            <a:spAutoFit/>
          </a:bodyPr>
          <a:lstStyle/>
          <a:p>
            <a:pPr algn="l" rtl="0"/>
            <a:r>
              <a:rPr lang="en-US" dirty="0"/>
              <a:t>The check is done for both x and y direction for first and last floors </a:t>
            </a:r>
          </a:p>
        </p:txBody>
      </p:sp>
      <p:pic>
        <p:nvPicPr>
          <p:cNvPr id="10" name="Picture 9"/>
          <p:cNvPicPr/>
          <p:nvPr/>
        </p:nvPicPr>
        <p:blipFill>
          <a:blip r:embed="rId3" cstate="print">
            <a:extLst>
              <a:ext uri="{28A0092B-C50C-407E-A947-70E740481C1C}">
                <a14:useLocalDpi xmlns="" xmlns:a14="http://schemas.microsoft.com/office/drawing/2010/main" val="0"/>
              </a:ext>
            </a:extLst>
          </a:blip>
          <a:stretch>
            <a:fillRect/>
          </a:stretch>
        </p:blipFill>
        <p:spPr>
          <a:xfrm>
            <a:off x="1187624" y="2420888"/>
            <a:ext cx="6768752" cy="3085465"/>
          </a:xfrm>
          <a:prstGeom prst="rect">
            <a:avLst/>
          </a:prstGeom>
        </p:spPr>
      </p:pic>
      <p:sp>
        <p:nvSpPr>
          <p:cNvPr id="6" name="Rectangle 5"/>
          <p:cNvSpPr/>
          <p:nvPr/>
        </p:nvSpPr>
        <p:spPr>
          <a:xfrm>
            <a:off x="2882187" y="5661248"/>
            <a:ext cx="3417538" cy="369332"/>
          </a:xfrm>
          <a:prstGeom prst="rect">
            <a:avLst/>
          </a:prstGeom>
        </p:spPr>
        <p:txBody>
          <a:bodyPr wrap="none">
            <a:spAutoFit/>
          </a:bodyPr>
          <a:lstStyle/>
          <a:p>
            <a:r>
              <a:rPr lang="en-US" dirty="0"/>
              <a:t>Columns’ Shear and Vertical loads</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An-najah National university </a:t>
            </a:r>
            <a:endParaRPr lang="ar-SA"/>
          </a:p>
        </p:txBody>
      </p:sp>
      <p:sp>
        <p:nvSpPr>
          <p:cNvPr id="3" name="Slide Number Placeholder 2"/>
          <p:cNvSpPr>
            <a:spLocks noGrp="1"/>
          </p:cNvSpPr>
          <p:nvPr>
            <p:ph type="sldNum" sz="quarter" idx="12"/>
          </p:nvPr>
        </p:nvSpPr>
        <p:spPr/>
        <p:txBody>
          <a:bodyPr/>
          <a:lstStyle/>
          <a:p>
            <a:r>
              <a:rPr lang="en-US" dirty="0" smtClean="0"/>
              <a:t>38</a:t>
            </a:r>
            <a:endParaRPr lang="ar-SA" dirty="0"/>
          </a:p>
        </p:txBody>
      </p:sp>
      <p:sp>
        <p:nvSpPr>
          <p:cNvPr id="5" name="Footer Placeholder 2"/>
          <p:cNvSpPr txBox="1">
            <a:spLocks/>
          </p:cNvSpPr>
          <p:nvPr/>
        </p:nvSpPr>
        <p:spPr>
          <a:xfrm>
            <a:off x="304800" y="6410848"/>
            <a:ext cx="3581400" cy="365760"/>
          </a:xfrm>
          <a:prstGeom prst="rect">
            <a:avLst/>
          </a:prstGeom>
        </p:spPr>
        <p:txBody>
          <a:bodyPr vert="horz"/>
          <a:lstStyle/>
          <a:p>
            <a:pPr marL="0" marR="0" lvl="0" indent="0" algn="l" defTabSz="914400" rtl="1"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srgbClr val="FFFFFF"/>
                </a:solidFill>
                <a:effectLst/>
                <a:uLnTx/>
                <a:uFillTx/>
                <a:latin typeface="+mn-lt"/>
                <a:ea typeface="+mn-ea"/>
                <a:cs typeface="+mn-cs"/>
              </a:rPr>
              <a:t>An-najah National university </a:t>
            </a:r>
            <a:endParaRPr kumimoji="0" lang="ar-SA" sz="1200" b="0" i="0" u="none" strike="noStrike" kern="1200" cap="none" spc="0" normalizeH="0" baseline="0" noProof="0">
              <a:ln>
                <a:noFill/>
              </a:ln>
              <a:solidFill>
                <a:srgbClr val="FFFFFF"/>
              </a:solidFill>
              <a:effectLst/>
              <a:uLnTx/>
              <a:uFillTx/>
              <a:latin typeface="+mn-lt"/>
              <a:ea typeface="+mn-ea"/>
              <a:cs typeface="+mn-cs"/>
            </a:endParaRPr>
          </a:p>
        </p:txBody>
      </p:sp>
      <p:sp>
        <p:nvSpPr>
          <p:cNvPr id="6" name="Slide Number Placeholder 3"/>
          <p:cNvSpPr txBox="1">
            <a:spLocks/>
          </p:cNvSpPr>
          <p:nvPr/>
        </p:nvSpPr>
        <p:spPr>
          <a:xfrm>
            <a:off x="4343400" y="1036020"/>
            <a:ext cx="457200" cy="441325"/>
          </a:xfrm>
          <a:prstGeom prst="rect">
            <a:avLst/>
          </a:prstGeom>
        </p:spPr>
        <p:txBody>
          <a:bodyPr vert="horz" lIns="45720" rIns="45720" anchor="ctr">
            <a:norm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fld id="{4231AC37-F113-44AB-B65D-AA73765A777D}" type="slidenum">
              <a:rPr kumimoji="0" lang="ar-SA" sz="1600" b="0" i="0" u="none" strike="noStrike" kern="1200" cap="none" spc="0" normalizeH="0" baseline="0" noProof="0" smtClean="0">
                <a:ln>
                  <a:noFill/>
                </a:ln>
                <a:solidFill>
                  <a:srgbClr val="FFFFFF"/>
                </a:solidFill>
                <a:effectLst/>
                <a:uLnTx/>
                <a:uFillTx/>
                <a:latin typeface="+mn-lt"/>
                <a:ea typeface="+mn-ea"/>
                <a:cs typeface="+mn-cs"/>
              </a:rPr>
              <a:pPr marL="0" marR="0" lvl="0" indent="0" algn="ctr" defTabSz="914400" rtl="1" eaLnBrk="1" fontAlgn="auto" latinLnBrk="0" hangingPunct="1">
                <a:lnSpc>
                  <a:spcPct val="100000"/>
                </a:lnSpc>
                <a:spcBef>
                  <a:spcPts val="0"/>
                </a:spcBef>
                <a:spcAft>
                  <a:spcPts val="0"/>
                </a:spcAft>
                <a:buClrTx/>
                <a:buSzTx/>
                <a:buFontTx/>
                <a:buNone/>
                <a:tabLst/>
                <a:defRPr/>
              </a:pPr>
              <a:t>38</a:t>
            </a:fld>
            <a:endParaRPr kumimoji="0" lang="ar-SA" sz="1600" b="0" i="0" u="none" strike="noStrike" kern="1200" cap="none" spc="0" normalizeH="0" baseline="0" noProof="0" dirty="0">
              <a:ln>
                <a:noFill/>
              </a:ln>
              <a:solidFill>
                <a:srgbClr val="FFFFFF"/>
              </a:solidFill>
              <a:effectLst/>
              <a:uLnTx/>
              <a:uFillTx/>
              <a:latin typeface="+mn-lt"/>
              <a:ea typeface="+mn-ea"/>
              <a:cs typeface="+mn-cs"/>
            </a:endParaRPr>
          </a:p>
        </p:txBody>
      </p:sp>
      <p:sp>
        <p:nvSpPr>
          <p:cNvPr id="10" name="Title 6"/>
          <p:cNvSpPr txBox="1">
            <a:spLocks/>
          </p:cNvSpPr>
          <p:nvPr/>
        </p:nvSpPr>
        <p:spPr>
          <a:xfrm>
            <a:off x="301752" y="228600"/>
            <a:ext cx="8534400" cy="758952"/>
          </a:xfrm>
          <a:prstGeom prst="rect">
            <a:avLst/>
          </a:prstGeom>
        </p:spPr>
        <p:txBody>
          <a:bodyPr/>
          <a:lstStyle>
            <a:lvl1pPr algn="ctr" rtl="1" eaLnBrk="1" latinLnBrk="0" hangingPunct="1">
              <a:spcBef>
                <a:spcPct val="0"/>
              </a:spcBef>
              <a:buNone/>
              <a:defRPr kumimoji="0" sz="3300" kern="1200">
                <a:solidFill>
                  <a:schemeClr val="accent3">
                    <a:shade val="75000"/>
                  </a:schemeClr>
                </a:solidFill>
                <a:latin typeface="+mj-lt"/>
                <a:ea typeface="+mj-ea"/>
                <a:cs typeface="+mj-cs"/>
              </a:defRPr>
            </a:lvl1pPr>
          </a:lstStyle>
          <a:p>
            <a:r>
              <a:rPr lang="en-US" dirty="0" smtClean="0">
                <a:solidFill>
                  <a:srgbClr val="0070C0"/>
                </a:solidFill>
              </a:rPr>
              <a:t>	      Sway –Non sway Check</a:t>
            </a:r>
            <a:endParaRPr lang="en-US" dirty="0"/>
          </a:p>
        </p:txBody>
      </p:sp>
      <p:pic>
        <p:nvPicPr>
          <p:cNvPr id="15" name="Picture 14"/>
          <p:cNvPicPr/>
          <p:nvPr/>
        </p:nvPicPr>
        <p:blipFill>
          <a:blip r:embed="rId2" cstate="print">
            <a:extLst>
              <a:ext uri="{28A0092B-C50C-407E-A947-70E740481C1C}">
                <a14:useLocalDpi xmlns="" xmlns:a14="http://schemas.microsoft.com/office/drawing/2010/main" val="0"/>
              </a:ext>
            </a:extLst>
          </a:blip>
          <a:stretch>
            <a:fillRect/>
          </a:stretch>
        </p:blipFill>
        <p:spPr>
          <a:xfrm>
            <a:off x="1362569" y="1096661"/>
            <a:ext cx="3419475" cy="4429125"/>
          </a:xfrm>
          <a:prstGeom prst="rect">
            <a:avLst/>
          </a:prstGeom>
        </p:spPr>
      </p:pic>
      <p:sp>
        <p:nvSpPr>
          <p:cNvPr id="8" name="Rectangle 7"/>
          <p:cNvSpPr/>
          <p:nvPr/>
        </p:nvSpPr>
        <p:spPr>
          <a:xfrm>
            <a:off x="5436096" y="1495238"/>
            <a:ext cx="3096344" cy="923330"/>
          </a:xfrm>
          <a:prstGeom prst="rect">
            <a:avLst/>
          </a:prstGeom>
        </p:spPr>
        <p:txBody>
          <a:bodyPr wrap="square">
            <a:spAutoFit/>
          </a:bodyPr>
          <a:lstStyle/>
          <a:p>
            <a:pPr algn="l" rtl="0"/>
            <a:r>
              <a:rPr lang="en-US" dirty="0" smtClean="0"/>
              <a:t>By applying Q index equation in x , Q index = 0.0021 &lt;0.05</a:t>
            </a:r>
            <a:br>
              <a:rPr lang="en-US" dirty="0" smtClean="0"/>
            </a:br>
            <a:r>
              <a:rPr lang="en-US" dirty="0" smtClean="0"/>
              <a:t> …non sway</a:t>
            </a:r>
            <a:endParaRPr lang="en-US" dirty="0"/>
          </a:p>
        </p:txBody>
      </p:sp>
      <p:sp>
        <p:nvSpPr>
          <p:cNvPr id="17" name="Rectangle 16"/>
          <p:cNvSpPr/>
          <p:nvPr/>
        </p:nvSpPr>
        <p:spPr>
          <a:xfrm>
            <a:off x="1219427" y="5717065"/>
            <a:ext cx="3705758" cy="369332"/>
          </a:xfrm>
          <a:prstGeom prst="rect">
            <a:avLst/>
          </a:prstGeom>
        </p:spPr>
        <p:txBody>
          <a:bodyPr wrap="none">
            <a:spAutoFit/>
          </a:bodyPr>
          <a:lstStyle/>
          <a:p>
            <a:r>
              <a:rPr lang="en-US" dirty="0"/>
              <a:t>Shear Walls’ Shear and Vertical loads</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376238" y="6492240"/>
            <a:ext cx="3581400" cy="365760"/>
          </a:xfrm>
        </p:spPr>
        <p:txBody>
          <a:bodyPr/>
          <a:lstStyle/>
          <a:p>
            <a:r>
              <a:rPr lang="en-US" smtClean="0"/>
              <a:t>An-najah National university </a:t>
            </a:r>
            <a:endParaRPr lang="ar-SA"/>
          </a:p>
        </p:txBody>
      </p:sp>
      <p:sp>
        <p:nvSpPr>
          <p:cNvPr id="3" name="Slide Number Placeholder 2"/>
          <p:cNvSpPr>
            <a:spLocks noGrp="1"/>
          </p:cNvSpPr>
          <p:nvPr>
            <p:ph type="sldNum" sz="quarter" idx="12"/>
          </p:nvPr>
        </p:nvSpPr>
        <p:spPr>
          <a:xfrm>
            <a:off x="4283968" y="6309320"/>
            <a:ext cx="609600" cy="441324"/>
          </a:xfrm>
        </p:spPr>
        <p:txBody>
          <a:bodyPr>
            <a:normAutofit/>
          </a:bodyPr>
          <a:lstStyle/>
          <a:p>
            <a:r>
              <a:rPr lang="en-US" dirty="0" smtClean="0"/>
              <a:t>39</a:t>
            </a:r>
            <a:endParaRPr lang="ar-SA" dirty="0"/>
          </a:p>
        </p:txBody>
      </p:sp>
      <p:sp>
        <p:nvSpPr>
          <p:cNvPr id="8" name="Title 6"/>
          <p:cNvSpPr txBox="1">
            <a:spLocks/>
          </p:cNvSpPr>
          <p:nvPr/>
        </p:nvSpPr>
        <p:spPr>
          <a:xfrm>
            <a:off x="301752" y="228600"/>
            <a:ext cx="8534400" cy="758952"/>
          </a:xfrm>
          <a:prstGeom prst="rect">
            <a:avLst/>
          </a:prstGeom>
        </p:spPr>
        <p:txBody>
          <a:bodyPr/>
          <a:lstStyle>
            <a:lvl1pPr algn="ctr" rtl="1" eaLnBrk="1" latinLnBrk="0" hangingPunct="1">
              <a:spcBef>
                <a:spcPct val="0"/>
              </a:spcBef>
              <a:buNone/>
              <a:defRPr kumimoji="0" sz="3300" kern="1200">
                <a:solidFill>
                  <a:schemeClr val="accent3">
                    <a:shade val="75000"/>
                  </a:schemeClr>
                </a:solidFill>
                <a:latin typeface="+mj-lt"/>
                <a:ea typeface="+mj-ea"/>
                <a:cs typeface="+mj-cs"/>
              </a:defRPr>
            </a:lvl1pPr>
          </a:lstStyle>
          <a:p>
            <a:r>
              <a:rPr lang="en-US" dirty="0" smtClean="0">
                <a:solidFill>
                  <a:srgbClr val="0070C0"/>
                </a:solidFill>
              </a:rPr>
              <a:t>	      Slenderness Check</a:t>
            </a:r>
            <a:endParaRPr lang="en-US" dirty="0"/>
          </a:p>
        </p:txBody>
      </p:sp>
      <p:sp>
        <p:nvSpPr>
          <p:cNvPr id="4" name="Rectangle 2"/>
          <p:cNvSpPr>
            <a:spLocks noChangeArrowheads="1"/>
          </p:cNvSpPr>
          <p:nvPr/>
        </p:nvSpPr>
        <p:spPr bwMode="auto">
          <a:xfrm>
            <a:off x="470714" y="908375"/>
            <a:ext cx="8196475" cy="61555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Unicode MS" pitchFamily="34" charset="-128"/>
                <a:ea typeface="Arial Unicode MS" pitchFamily="34" charset="-128"/>
                <a:cs typeface="Arial Unicode MS" pitchFamily="34" charset="-128"/>
              </a:rPr>
              <a:t>In project1, columns were assumed short. 3D model is used to recheck that assumption.</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4097" name="Picture 23"/>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755576" y="1517848"/>
            <a:ext cx="3009900" cy="1952625"/>
          </a:xfrm>
          <a:prstGeom prst="rect">
            <a:avLst/>
          </a:prstGeom>
          <a:noFill/>
          <a:extLst>
            <a:ext uri="{909E8E84-426E-40DD-AFC4-6F175D3DCCD1}">
              <a14:hiddenFill xmlns="" xmlns:a14="http://schemas.microsoft.com/office/drawing/2010/main">
                <a:solidFill>
                  <a:srgbClr val="FFFFFF"/>
                </a:solidFill>
              </a14:hiddenFill>
            </a:ext>
          </a:extLst>
        </p:spPr>
      </p:pic>
      <p:sp>
        <p:nvSpPr>
          <p:cNvPr id="5" name="Rectangle 3"/>
          <p:cNvSpPr>
            <a:spLocks noChangeArrowheads="1"/>
          </p:cNvSpPr>
          <p:nvPr/>
        </p:nvSpPr>
        <p:spPr bwMode="auto">
          <a:xfrm>
            <a:off x="0" y="2409825"/>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Unicode MS" pitchFamily="34" charset="-128"/>
                <a:ea typeface="Arial Unicode MS" pitchFamily="34" charset="-128"/>
                <a:cs typeface="Arial Unicode MS" pitchFamily="34" charset="-128"/>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 name="Rectangle 8"/>
          <p:cNvSpPr/>
          <p:nvPr/>
        </p:nvSpPr>
        <p:spPr>
          <a:xfrm>
            <a:off x="5508104" y="4428351"/>
            <a:ext cx="2945037" cy="307777"/>
          </a:xfrm>
          <a:prstGeom prst="rect">
            <a:avLst/>
          </a:prstGeom>
        </p:spPr>
        <p:txBody>
          <a:bodyPr wrap="none">
            <a:spAutoFit/>
          </a:bodyPr>
          <a:lstStyle/>
          <a:p>
            <a:r>
              <a:rPr lang="en-US" sz="1400" dirty="0"/>
              <a:t>Alignment chart for non-sway frames</a:t>
            </a:r>
          </a:p>
        </p:txBody>
      </p:sp>
      <p:pic>
        <p:nvPicPr>
          <p:cNvPr id="11" name="Picture 10"/>
          <p:cNvPicPr/>
          <p:nvPr/>
        </p:nvPicPr>
        <p:blipFill>
          <a:blip r:embed="rId3" cstate="print">
            <a:extLst>
              <a:ext uri="{28A0092B-C50C-407E-A947-70E740481C1C}">
                <a14:useLocalDpi xmlns="" xmlns:a14="http://schemas.microsoft.com/office/drawing/2010/main" val="0"/>
              </a:ext>
            </a:extLst>
          </a:blip>
          <a:stretch>
            <a:fillRect/>
          </a:stretch>
        </p:blipFill>
        <p:spPr>
          <a:xfrm>
            <a:off x="5652120" y="1508487"/>
            <a:ext cx="2487930" cy="2700655"/>
          </a:xfrm>
          <a:prstGeom prst="rect">
            <a:avLst/>
          </a:prstGeom>
        </p:spPr>
      </p:pic>
      <mc:AlternateContent xmlns:mc="http://schemas.openxmlformats.org/markup-compatibility/2006">
        <mc:Choice xmlns="" xmlns:a14="http://schemas.microsoft.com/office/drawing/2010/main" Requires="a14">
          <p:sp>
            <p:nvSpPr>
              <p:cNvPr id="10" name="Rectangle 9"/>
              <p:cNvSpPr/>
              <p:nvPr/>
            </p:nvSpPr>
            <p:spPr>
              <a:xfrm>
                <a:off x="755576" y="3602002"/>
                <a:ext cx="4176464" cy="2415405"/>
              </a:xfrm>
              <a:prstGeom prst="rect">
                <a:avLst/>
              </a:prstGeom>
            </p:spPr>
            <p:txBody>
              <a:bodyPr wrap="square">
                <a:spAutoFit/>
              </a:bodyPr>
              <a:lstStyle/>
              <a:p>
                <a:pPr algn="l" rtl="0"/>
                <a:r>
                  <a:rPr lang="en-US" sz="1600" dirty="0" smtClean="0"/>
                  <a:t>Lu </a:t>
                </a:r>
                <a:r>
                  <a:rPr lang="en-US" sz="1600" dirty="0"/>
                  <a:t>= 3.7 </a:t>
                </a:r>
                <a:r>
                  <a:rPr lang="en-US" sz="1600" dirty="0" smtClean="0"/>
                  <a:t>m</a:t>
                </a:r>
              </a:p>
              <a:p>
                <a:pPr algn="l" rtl="0"/>
                <a:r>
                  <a:rPr lang="en-US" sz="1600" dirty="0" smtClean="0"/>
                  <a:t>K conservatively assumed 1</a:t>
                </a:r>
                <a:endParaRPr lang="en-US" sz="1600" dirty="0"/>
              </a:p>
              <a:p>
                <a:pPr algn="l" rtl="0"/>
                <a:r>
                  <a:rPr lang="en-US" sz="1600" dirty="0"/>
                  <a:t>R= 0.3 h =0.3×0.4= 0.12 </a:t>
                </a:r>
                <a:endParaRPr lang="en-US" sz="1600" dirty="0" smtClean="0"/>
              </a:p>
              <a:p>
                <a:pPr algn="l" rtl="0"/>
                <a:endParaRPr lang="en-US" sz="1600" dirty="0"/>
              </a:p>
              <a:p>
                <a:pPr algn="l" rtl="0"/>
                <a:endParaRPr lang="en-US" sz="1600" dirty="0"/>
              </a:p>
              <a:p>
                <a:pPr algn="l" rtl="0"/>
                <a14:m>
                  <m:oMath xmlns:m="http://schemas.openxmlformats.org/officeDocument/2006/math">
                    <m:f>
                      <m:fPr>
                        <m:ctrlPr>
                          <a:rPr lang="en-US" sz="1600" i="1"/>
                        </m:ctrlPr>
                      </m:fPr>
                      <m:num>
                        <m:r>
                          <m:rPr>
                            <m:sty m:val="p"/>
                          </m:rPr>
                          <a:rPr lang="en-US" sz="1600"/>
                          <m:t>K</m:t>
                        </m:r>
                        <m:r>
                          <a:rPr lang="en-US" sz="1600"/>
                          <m:t>×</m:t>
                        </m:r>
                        <m:r>
                          <m:rPr>
                            <m:sty m:val="p"/>
                          </m:rPr>
                          <a:rPr lang="en-US" sz="1600"/>
                          <m:t>Lu</m:t>
                        </m:r>
                      </m:num>
                      <m:den>
                        <m:r>
                          <m:rPr>
                            <m:sty m:val="p"/>
                          </m:rPr>
                          <a:rPr lang="en-US" sz="1600"/>
                          <m:t>r</m:t>
                        </m:r>
                      </m:den>
                    </m:f>
                  </m:oMath>
                </a14:m>
                <a:r>
                  <a:rPr lang="en-US" sz="1600" dirty="0"/>
                  <a:t>= </a:t>
                </a:r>
                <a14:m>
                  <m:oMath xmlns:m="http://schemas.openxmlformats.org/officeDocument/2006/math">
                    <m:f>
                      <m:fPr>
                        <m:ctrlPr>
                          <a:rPr lang="en-US" sz="1600" i="1"/>
                        </m:ctrlPr>
                      </m:fPr>
                      <m:num>
                        <m:r>
                          <a:rPr lang="en-US" sz="1600"/>
                          <m:t>1</m:t>
                        </m:r>
                        <m:r>
                          <a:rPr lang="en-US" sz="1600"/>
                          <m:t>×</m:t>
                        </m:r>
                        <m:r>
                          <a:rPr lang="en-US" sz="1600"/>
                          <m:t>3</m:t>
                        </m:r>
                        <m:r>
                          <a:rPr lang="en-US" sz="1600"/>
                          <m:t>.</m:t>
                        </m:r>
                        <m:r>
                          <a:rPr lang="en-US" sz="1600"/>
                          <m:t>7</m:t>
                        </m:r>
                      </m:num>
                      <m:den>
                        <m:r>
                          <a:rPr lang="en-US" sz="1600"/>
                          <m:t>0</m:t>
                        </m:r>
                        <m:r>
                          <a:rPr lang="en-US" sz="1600"/>
                          <m:t>.</m:t>
                        </m:r>
                        <m:r>
                          <a:rPr lang="en-US" sz="1600"/>
                          <m:t>12</m:t>
                        </m:r>
                      </m:den>
                    </m:f>
                  </m:oMath>
                </a14:m>
                <a:r>
                  <a:rPr lang="en-US" sz="1600" dirty="0"/>
                  <a:t>= 30.83 ≤ 34- 12</a:t>
                </a:r>
                <a14:m>
                  <m:oMath xmlns:m="http://schemas.openxmlformats.org/officeDocument/2006/math">
                    <m:f>
                      <m:fPr>
                        <m:ctrlPr>
                          <a:rPr lang="en-US" sz="1600" i="1"/>
                        </m:ctrlPr>
                      </m:fPr>
                      <m:num>
                        <m:r>
                          <m:rPr>
                            <m:sty m:val="p"/>
                          </m:rPr>
                          <a:rPr lang="en-US" sz="1600"/>
                          <m:t>M</m:t>
                        </m:r>
                        <m:r>
                          <a:rPr lang="en-US" sz="1600"/>
                          <m:t>1</m:t>
                        </m:r>
                      </m:num>
                      <m:den>
                        <m:r>
                          <m:rPr>
                            <m:sty m:val="p"/>
                          </m:rPr>
                          <a:rPr lang="en-US" sz="1600"/>
                          <m:t>M</m:t>
                        </m:r>
                        <m:r>
                          <a:rPr lang="en-US" sz="1600"/>
                          <m:t>2</m:t>
                        </m:r>
                      </m:den>
                    </m:f>
                  </m:oMath>
                </a14:m>
                <a:r>
                  <a:rPr lang="en-US" sz="1600" dirty="0"/>
                  <a:t>≤ </a:t>
                </a:r>
                <a:r>
                  <a:rPr lang="en-US" sz="1600" dirty="0" smtClean="0"/>
                  <a:t>40</a:t>
                </a:r>
                <a:endParaRPr lang="en-US" sz="1600" dirty="0"/>
              </a:p>
              <a:p>
                <a:pPr algn="l" rtl="0"/>
                <a:r>
                  <a:rPr lang="en-US" sz="1600" dirty="0" smtClean="0"/>
                  <a:t>M1, M2 for all columns make double curvature</a:t>
                </a:r>
              </a:p>
              <a:p>
                <a:pPr algn="l" rtl="0"/>
                <a:r>
                  <a:rPr lang="en-US" sz="3200" dirty="0" smtClean="0">
                    <a:latin typeface="Arial Unicode MS"/>
                    <a:ea typeface="Arial Unicode MS"/>
                    <a:cs typeface="Arial Unicode MS"/>
                  </a:rPr>
                  <a:t>￫</a:t>
                </a:r>
                <a:r>
                  <a:rPr lang="en-US" sz="1600" dirty="0" smtClean="0">
                    <a:latin typeface="Arial Unicode MS"/>
                    <a:ea typeface="Arial Unicode MS"/>
                    <a:cs typeface="Arial Unicode MS"/>
                  </a:rPr>
                  <a:t>-</a:t>
                </a:r>
                <a:r>
                  <a:rPr lang="en-US" sz="1600" dirty="0" err="1" smtClean="0">
                    <a:latin typeface="Arial Unicode MS"/>
                    <a:ea typeface="Arial Unicode MS"/>
                    <a:cs typeface="Arial Unicode MS"/>
                  </a:rPr>
                  <a:t>ve</a:t>
                </a:r>
                <a:r>
                  <a:rPr lang="en-US" sz="1600" dirty="0" smtClean="0">
                    <a:latin typeface="Arial Unicode MS"/>
                    <a:ea typeface="Arial Unicode MS"/>
                    <a:cs typeface="Arial Unicode MS"/>
                  </a:rPr>
                  <a:t> </a:t>
                </a:r>
                <a14:m>
                  <m:oMath xmlns:m="http://schemas.openxmlformats.org/officeDocument/2006/math">
                    <m:f>
                      <m:fPr>
                        <m:ctrlPr>
                          <a:rPr lang="en-US" i="1">
                            <a:latin typeface="Cambria Math"/>
                          </a:rPr>
                        </m:ctrlPr>
                      </m:fPr>
                      <m:num>
                        <m:r>
                          <m:rPr>
                            <m:sty m:val="p"/>
                          </m:rPr>
                          <a:rPr lang="en-US">
                            <a:latin typeface="Cambria Math"/>
                          </a:rPr>
                          <m:t>M</m:t>
                        </m:r>
                        <m:r>
                          <a:rPr lang="en-US">
                            <a:latin typeface="Cambria Math"/>
                          </a:rPr>
                          <m:t>1</m:t>
                        </m:r>
                      </m:num>
                      <m:den>
                        <m:r>
                          <m:rPr>
                            <m:sty m:val="p"/>
                          </m:rPr>
                          <a:rPr lang="en-US">
                            <a:latin typeface="Cambria Math"/>
                          </a:rPr>
                          <m:t>M</m:t>
                        </m:r>
                        <m:r>
                          <a:rPr lang="en-US">
                            <a:latin typeface="Cambria Math"/>
                          </a:rPr>
                          <m:t>2</m:t>
                        </m:r>
                      </m:den>
                    </m:f>
                  </m:oMath>
                </a14:m>
                <a:r>
                  <a:rPr lang="en-US" sz="3200" dirty="0" smtClean="0"/>
                  <a:t> </a:t>
                </a:r>
                <a:r>
                  <a:rPr lang="en-US" sz="3200" dirty="0" smtClean="0">
                    <a:latin typeface="Arial Unicode MS"/>
                    <a:ea typeface="Arial Unicode MS"/>
                    <a:cs typeface="Arial Unicode MS"/>
                  </a:rPr>
                  <a:t>￫ </a:t>
                </a:r>
                <a:r>
                  <a:rPr lang="en-US" dirty="0" smtClean="0">
                    <a:ea typeface="Arial Unicode MS"/>
                    <a:cs typeface="Arial Unicode MS"/>
                  </a:rPr>
                  <a:t>Short columns</a:t>
                </a:r>
                <a:endParaRPr lang="en-US" sz="3200" dirty="0"/>
              </a:p>
            </p:txBody>
          </p:sp>
        </mc:Choice>
        <mc:Fallback>
          <p:sp>
            <p:nvSpPr>
              <p:cNvPr id="10" name="Rectangle 9"/>
              <p:cNvSpPr>
                <a:spLocks noRot="1" noChangeAspect="1" noMove="1" noResize="1" noEditPoints="1" noAdjustHandles="1" noChangeArrowheads="1" noChangeShapeType="1" noTextEdit="1"/>
              </p:cNvSpPr>
              <p:nvPr/>
            </p:nvSpPr>
            <p:spPr>
              <a:xfrm>
                <a:off x="755576" y="3602002"/>
                <a:ext cx="4176464" cy="2415405"/>
              </a:xfrm>
              <a:prstGeom prst="rect">
                <a:avLst/>
              </a:prstGeom>
              <a:blipFill rotWithShape="1">
                <a:blip r:embed="rId4" cstate="print"/>
                <a:stretch>
                  <a:fillRect l="-3796" t="-758" b="-7323"/>
                </a:stretch>
              </a:blipFill>
            </p:spPr>
            <p:txBody>
              <a:bodyPr/>
              <a:lstStyle/>
              <a:p>
                <a:r>
                  <a:rPr lang="en-US">
                    <a:noFill/>
                  </a:rPr>
                  <a:t> </a:t>
                </a:r>
              </a:p>
            </p:txBody>
          </p:sp>
        </mc:Fallback>
      </mc:AlternateContent>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An-najah National university </a:t>
            </a:r>
            <a:endParaRPr lang="ar-SA"/>
          </a:p>
        </p:txBody>
      </p:sp>
      <p:sp>
        <p:nvSpPr>
          <p:cNvPr id="3" name="Slide Number Placeholder 2"/>
          <p:cNvSpPr>
            <a:spLocks noGrp="1"/>
          </p:cNvSpPr>
          <p:nvPr>
            <p:ph type="sldNum" sz="quarter" idx="12"/>
          </p:nvPr>
        </p:nvSpPr>
        <p:spPr/>
        <p:txBody>
          <a:bodyPr/>
          <a:lstStyle/>
          <a:p>
            <a:r>
              <a:rPr lang="en-US" dirty="0" smtClean="0"/>
              <a:t>4</a:t>
            </a:r>
            <a:endParaRPr lang="ar-SA" dirty="0"/>
          </a:p>
        </p:txBody>
      </p:sp>
      <p:pic>
        <p:nvPicPr>
          <p:cNvPr id="4" name="Content Placeholder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1187624" y="1628800"/>
            <a:ext cx="6840760" cy="4525963"/>
          </a:xfrm>
          <a:prstGeom prst="rect">
            <a:avLst/>
          </a:prstGeom>
        </p:spPr>
      </p:pic>
      <p:sp>
        <p:nvSpPr>
          <p:cNvPr id="5" name="Slide Number Placeholder 4"/>
          <p:cNvSpPr txBox="1">
            <a:spLocks/>
          </p:cNvSpPr>
          <p:nvPr/>
        </p:nvSpPr>
        <p:spPr>
          <a:xfrm>
            <a:off x="4283968" y="6416675"/>
            <a:ext cx="457200" cy="441325"/>
          </a:xfrm>
          <a:prstGeom prst="rect">
            <a:avLst/>
          </a:prstGeom>
        </p:spPr>
        <p:txBody>
          <a:bodyPr vert="horz" lIns="45720" rIns="45720" anchor="ctr">
            <a:norm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endParaRPr kumimoji="0" lang="ar-SA" sz="1600" b="0" i="0" u="none" strike="noStrike" kern="1200" cap="none" spc="0" normalizeH="0" baseline="0" noProof="0" dirty="0">
              <a:ln>
                <a:noFill/>
              </a:ln>
              <a:solidFill>
                <a:schemeClr val="bg1"/>
              </a:solidFill>
              <a:effectLst/>
              <a:uLnTx/>
              <a:uFillTx/>
              <a:latin typeface="+mn-lt"/>
              <a:ea typeface="+mn-ea"/>
              <a:cs typeface="+mn-cs"/>
            </a:endParaRPr>
          </a:p>
        </p:txBody>
      </p:sp>
      <p:sp>
        <p:nvSpPr>
          <p:cNvPr id="6" name="Footer Placeholder 5"/>
          <p:cNvSpPr txBox="1">
            <a:spLocks/>
          </p:cNvSpPr>
          <p:nvPr/>
        </p:nvSpPr>
        <p:spPr>
          <a:xfrm>
            <a:off x="304800" y="6410848"/>
            <a:ext cx="3581400" cy="365760"/>
          </a:xfrm>
          <a:prstGeom prst="rect">
            <a:avLst/>
          </a:prstGeom>
        </p:spPr>
        <p:txBody>
          <a:bodyPr vert="horz"/>
          <a:lstStyle/>
          <a:p>
            <a:pPr marL="0" marR="0" lvl="0" indent="0" algn="l" defTabSz="914400" rtl="1"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srgbClr val="FFFFFF"/>
                </a:solidFill>
                <a:effectLst/>
                <a:uLnTx/>
                <a:uFillTx/>
                <a:latin typeface="+mn-lt"/>
                <a:ea typeface="+mn-ea"/>
                <a:cs typeface="+mn-cs"/>
              </a:rPr>
              <a:t>An-najah National university </a:t>
            </a:r>
            <a:endParaRPr kumimoji="0" lang="ar-SA" sz="1200" b="0" i="0" u="none" strike="noStrike" kern="1200" cap="none" spc="0" normalizeH="0" baseline="0" noProof="0">
              <a:ln>
                <a:noFill/>
              </a:ln>
              <a:solidFill>
                <a:srgbClr val="FFFFFF"/>
              </a:solidFill>
              <a:effectLst/>
              <a:uLnTx/>
              <a:uFillTx/>
              <a:latin typeface="+mn-lt"/>
              <a:ea typeface="+mn-ea"/>
              <a:cs typeface="+mn-cs"/>
            </a:endParaRPr>
          </a:p>
        </p:txBody>
      </p:sp>
      <p:sp>
        <p:nvSpPr>
          <p:cNvPr id="9" name="Rectangle 8"/>
          <p:cNvSpPr/>
          <p:nvPr/>
        </p:nvSpPr>
        <p:spPr>
          <a:xfrm>
            <a:off x="558408" y="404664"/>
            <a:ext cx="8046040" cy="830997"/>
          </a:xfrm>
          <a:prstGeom prst="rect">
            <a:avLst/>
          </a:prstGeom>
        </p:spPr>
        <p:txBody>
          <a:bodyPr wrap="square">
            <a:spAutoFit/>
          </a:bodyPr>
          <a:lstStyle/>
          <a:p>
            <a:pPr algn="l" rtl="0">
              <a:spcBef>
                <a:spcPct val="0"/>
              </a:spcBef>
              <a:buFont typeface="Wingdings" pitchFamily="2" charset="2"/>
              <a:buChar char="Ø"/>
              <a:defRPr/>
            </a:pPr>
            <a:r>
              <a:rPr lang="en-US" sz="2400" dirty="0" smtClean="0">
                <a:solidFill>
                  <a:prstClr val="black"/>
                </a:solidFill>
              </a:rPr>
              <a:t>The building has a total area of 6665</a:t>
            </a:r>
            <a:r>
              <a:rPr lang="en-US" sz="2400" dirty="0" smtClean="0"/>
              <a:t>m</a:t>
            </a:r>
            <a:r>
              <a:rPr lang="en-US" sz="2400" baseline="30000" dirty="0" smtClean="0"/>
              <a:t>2</a:t>
            </a:r>
            <a:r>
              <a:rPr lang="en-US" sz="2400" dirty="0"/>
              <a:t> </a:t>
            </a:r>
            <a:r>
              <a:rPr lang="en-US" sz="2400" dirty="0" smtClean="0">
                <a:solidFill>
                  <a:prstClr val="black"/>
                </a:solidFill>
              </a:rPr>
              <a:t>and consists of seven floors.</a:t>
            </a:r>
            <a:endParaRPr lang="en-US" sz="2400" dirty="0">
              <a:solidFill>
                <a:srgbClr val="1B587C">
                  <a:shade val="75000"/>
                </a:srgbClr>
              </a:solidFill>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An-najah National university </a:t>
            </a:r>
            <a:endParaRPr lang="ar-SA"/>
          </a:p>
        </p:txBody>
      </p:sp>
      <p:sp>
        <p:nvSpPr>
          <p:cNvPr id="3" name="Slide Number Placeholder 2"/>
          <p:cNvSpPr>
            <a:spLocks noGrp="1"/>
          </p:cNvSpPr>
          <p:nvPr>
            <p:ph type="sldNum" sz="quarter" idx="12"/>
          </p:nvPr>
        </p:nvSpPr>
        <p:spPr/>
        <p:txBody>
          <a:bodyPr/>
          <a:lstStyle/>
          <a:p>
            <a:r>
              <a:rPr lang="en-US" dirty="0" smtClean="0"/>
              <a:t>40</a:t>
            </a:r>
            <a:endParaRPr lang="ar-SA" dirty="0"/>
          </a:p>
        </p:txBody>
      </p:sp>
      <p:sp>
        <p:nvSpPr>
          <p:cNvPr id="4" name="Title 1"/>
          <p:cNvSpPr txBox="1">
            <a:spLocks/>
          </p:cNvSpPr>
          <p:nvPr/>
        </p:nvSpPr>
        <p:spPr>
          <a:xfrm>
            <a:off x="246888" y="260648"/>
            <a:ext cx="8534400" cy="758952"/>
          </a:xfrm>
          <a:prstGeom prst="rect">
            <a:avLst/>
          </a:prstGeom>
        </p:spPr>
        <p:txBody>
          <a:bodyPr/>
          <a:lstStyle/>
          <a:p>
            <a:pPr marL="0" marR="0" lvl="1" indent="0" algn="ctr" defTabSz="914400" rtl="0" eaLnBrk="1" fontAlgn="auto" latinLnBrk="0" hangingPunct="1">
              <a:lnSpc>
                <a:spcPct val="100000"/>
              </a:lnSpc>
              <a:spcBef>
                <a:spcPct val="0"/>
              </a:spcBef>
              <a:spcAft>
                <a:spcPts val="0"/>
              </a:spcAft>
              <a:buClrTx/>
              <a:buSzTx/>
              <a:tabLst/>
              <a:defRPr/>
            </a:pPr>
            <a:r>
              <a:rPr kumimoji="0" lang="en-US" sz="3600" u="none" strike="noStrike" kern="0" cap="none" spc="0" normalizeH="0" baseline="0" noProof="0" dirty="0" smtClean="0">
                <a:ln>
                  <a:noFill/>
                </a:ln>
                <a:solidFill>
                  <a:srgbClr val="0070C0"/>
                </a:solidFill>
                <a:effectLst/>
                <a:uLnTx/>
                <a:uFillTx/>
                <a:latin typeface="+mj-lt"/>
              </a:rPr>
              <a:t>Columns Design</a:t>
            </a:r>
            <a:br>
              <a:rPr kumimoji="0" lang="en-US" sz="3600" u="none" strike="noStrike" kern="0" cap="none" spc="0" normalizeH="0" baseline="0" noProof="0" dirty="0" smtClean="0">
                <a:ln>
                  <a:noFill/>
                </a:ln>
                <a:solidFill>
                  <a:srgbClr val="0070C0"/>
                </a:solidFill>
                <a:effectLst/>
                <a:uLnTx/>
                <a:uFillTx/>
                <a:latin typeface="+mj-lt"/>
              </a:rPr>
            </a:br>
            <a:endParaRPr kumimoji="0" lang="en-US" sz="3600" u="none" strike="noStrike" kern="0" cap="none" spc="0" normalizeH="0" baseline="0" noProof="0" dirty="0">
              <a:ln>
                <a:noFill/>
              </a:ln>
              <a:solidFill>
                <a:srgbClr val="0070C0"/>
              </a:solidFill>
              <a:effectLst/>
              <a:uLnTx/>
              <a:uFillTx/>
              <a:latin typeface="+mj-lt"/>
            </a:endParaRPr>
          </a:p>
        </p:txBody>
      </p:sp>
      <p:pic>
        <p:nvPicPr>
          <p:cNvPr id="7" name="Picture 6"/>
          <p:cNvPicPr/>
          <p:nvPr/>
        </p:nvPicPr>
        <p:blipFill>
          <a:blip r:embed="rId2" cstate="print">
            <a:extLst>
              <a:ext uri="{28A0092B-C50C-407E-A947-70E740481C1C}">
                <a14:useLocalDpi xmlns="" xmlns:a14="http://schemas.microsoft.com/office/drawing/2010/main" val="0"/>
              </a:ext>
            </a:extLst>
          </a:blip>
          <a:stretch>
            <a:fillRect/>
          </a:stretch>
        </p:blipFill>
        <p:spPr>
          <a:xfrm>
            <a:off x="2208395" y="1019600"/>
            <a:ext cx="5055870" cy="2452370"/>
          </a:xfrm>
          <a:prstGeom prst="rect">
            <a:avLst/>
          </a:prstGeom>
        </p:spPr>
      </p:pic>
      <p:sp>
        <p:nvSpPr>
          <p:cNvPr id="8" name="Rectangle 7"/>
          <p:cNvSpPr/>
          <p:nvPr/>
        </p:nvSpPr>
        <p:spPr>
          <a:xfrm>
            <a:off x="3198887" y="3655302"/>
            <a:ext cx="2630399" cy="369332"/>
          </a:xfrm>
          <a:prstGeom prst="rect">
            <a:avLst/>
          </a:prstGeom>
        </p:spPr>
        <p:txBody>
          <a:bodyPr wrap="none">
            <a:spAutoFit/>
          </a:bodyPr>
          <a:lstStyle/>
          <a:p>
            <a:r>
              <a:rPr lang="en-US" dirty="0"/>
              <a:t>Columns Design Summary</a:t>
            </a:r>
            <a:endParaRPr lang="en-US" b="1" dirty="0"/>
          </a:p>
        </p:txBody>
      </p:sp>
      <p:pic>
        <p:nvPicPr>
          <p:cNvPr id="9" name="Picture 8"/>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4724204" y="4024634"/>
            <a:ext cx="1752845" cy="2105319"/>
          </a:xfrm>
          <a:prstGeom prst="rect">
            <a:avLst/>
          </a:prstGeom>
        </p:spPr>
      </p:pic>
      <p:pic>
        <p:nvPicPr>
          <p:cNvPr id="10" name="Picture 9"/>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2051720" y="4315186"/>
            <a:ext cx="1629002" cy="1524213"/>
          </a:xfrm>
          <a:prstGeom prst="rect">
            <a:avLst/>
          </a:prstGeom>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pPr algn="l"/>
            <a:r>
              <a:rPr lang="en-US" smtClean="0"/>
              <a:t>An-najah National university </a:t>
            </a:r>
            <a:endParaRPr lang="ar-SA"/>
          </a:p>
        </p:txBody>
      </p:sp>
      <p:sp>
        <p:nvSpPr>
          <p:cNvPr id="3" name="Slide Number Placeholder 2"/>
          <p:cNvSpPr>
            <a:spLocks noGrp="1"/>
          </p:cNvSpPr>
          <p:nvPr>
            <p:ph type="sldNum" sz="quarter" idx="12"/>
          </p:nvPr>
        </p:nvSpPr>
        <p:spPr/>
        <p:txBody>
          <a:bodyPr/>
          <a:lstStyle/>
          <a:p>
            <a:r>
              <a:rPr lang="en-US" dirty="0" smtClean="0"/>
              <a:t>41</a:t>
            </a:r>
            <a:endParaRPr lang="ar-SA" dirty="0"/>
          </a:p>
        </p:txBody>
      </p:sp>
      <p:sp>
        <p:nvSpPr>
          <p:cNvPr id="6" name="Slide Number Placeholder 3"/>
          <p:cNvSpPr txBox="1">
            <a:spLocks/>
          </p:cNvSpPr>
          <p:nvPr/>
        </p:nvSpPr>
        <p:spPr>
          <a:xfrm>
            <a:off x="4514088" y="1178772"/>
            <a:ext cx="457200" cy="441325"/>
          </a:xfrm>
          <a:prstGeom prst="rect">
            <a:avLst/>
          </a:prstGeom>
        </p:spPr>
        <p:txBody>
          <a:bodyPr vert="horz" lIns="45720" rIns="45720" anchor="ctr">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fld id="{4231AC37-F113-44AB-B65D-AA73765A777D}" type="slidenum">
              <a:rPr kumimoji="0" lang="ar-SA" sz="1600" b="0" i="0" u="none" strike="noStrike" kern="1200" cap="none" spc="0" normalizeH="0" baseline="0" noProof="0" smtClean="0">
                <a:ln>
                  <a:noFill/>
                </a:ln>
                <a:solidFill>
                  <a:srgbClr val="FFFFFF"/>
                </a:solidFill>
                <a:effectLst/>
                <a:uLnTx/>
                <a:uFillTx/>
                <a:latin typeface="+mn-lt"/>
                <a:ea typeface="+mn-ea"/>
                <a:cs typeface="+mn-cs"/>
              </a:rPr>
              <a:pPr marL="0" marR="0" lvl="0" indent="0" algn="ctr" defTabSz="914400" eaLnBrk="1" fontAlgn="auto" latinLnBrk="0" hangingPunct="1">
                <a:lnSpc>
                  <a:spcPct val="100000"/>
                </a:lnSpc>
                <a:spcBef>
                  <a:spcPts val="0"/>
                </a:spcBef>
                <a:spcAft>
                  <a:spcPts val="0"/>
                </a:spcAft>
                <a:buClrTx/>
                <a:buSzTx/>
                <a:buFontTx/>
                <a:buNone/>
                <a:tabLst/>
                <a:defRPr/>
              </a:pPr>
              <a:t>41</a:t>
            </a:fld>
            <a:endParaRPr kumimoji="0" lang="ar-SA" sz="1600" b="0" i="0" u="none" strike="noStrike" kern="1200" cap="none" spc="0" normalizeH="0" baseline="0" noProof="0">
              <a:ln>
                <a:noFill/>
              </a:ln>
              <a:solidFill>
                <a:srgbClr val="FFFFFF"/>
              </a:solidFill>
              <a:effectLst/>
              <a:uLnTx/>
              <a:uFillTx/>
              <a:latin typeface="+mn-lt"/>
              <a:ea typeface="+mn-ea"/>
              <a:cs typeface="+mn-cs"/>
            </a:endParaRPr>
          </a:p>
        </p:txBody>
      </p:sp>
      <p:sp>
        <p:nvSpPr>
          <p:cNvPr id="8" name="Title 1"/>
          <p:cNvSpPr txBox="1">
            <a:spLocks/>
          </p:cNvSpPr>
          <p:nvPr/>
        </p:nvSpPr>
        <p:spPr>
          <a:xfrm>
            <a:off x="317916" y="152400"/>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rgbClr val="0070C0"/>
                </a:solidFill>
                <a:effectLst/>
                <a:uLnTx/>
                <a:uFillTx/>
                <a:latin typeface="+mj-lt"/>
                <a:ea typeface="+mj-ea"/>
                <a:cs typeface="+mj-cs"/>
              </a:rPr>
              <a:t>Design Of Beams</a:t>
            </a:r>
            <a:endParaRPr kumimoji="0" lang="en-US" sz="3600" b="0" i="0" u="none" strike="noStrike" kern="1200" cap="none" spc="0" normalizeH="0" baseline="0" noProof="0" dirty="0">
              <a:ln>
                <a:noFill/>
              </a:ln>
              <a:solidFill>
                <a:srgbClr val="0070C0"/>
              </a:solidFill>
              <a:effectLst/>
              <a:uLnTx/>
              <a:uFillTx/>
              <a:latin typeface="+mj-lt"/>
              <a:ea typeface="+mj-ea"/>
              <a:cs typeface="+mj-cs"/>
            </a:endParaRPr>
          </a:p>
        </p:txBody>
      </p:sp>
      <p:sp>
        <p:nvSpPr>
          <p:cNvPr id="9" name="Content Placeholder 2"/>
          <p:cNvSpPr txBox="1">
            <a:spLocks/>
          </p:cNvSpPr>
          <p:nvPr/>
        </p:nvSpPr>
        <p:spPr>
          <a:xfrm>
            <a:off x="317916" y="1427984"/>
            <a:ext cx="8676456" cy="4525963"/>
          </a:xfrm>
          <a:prstGeom prst="rect">
            <a:avLst/>
          </a:prstGeom>
        </p:spPr>
        <p:txBody>
          <a:bodyPr/>
          <a:lstStyle/>
          <a:p>
            <a:pPr marL="274320" marR="0" lvl="0" indent="-274320" algn="l" defTabSz="914400" rtl="0" eaLnBrk="1" fontAlgn="auto" latinLnBrk="0" hangingPunct="1">
              <a:lnSpc>
                <a:spcPct val="100000"/>
              </a:lnSpc>
              <a:spcBef>
                <a:spcPct val="20000"/>
              </a:spcBef>
              <a:spcAft>
                <a:spcPts val="0"/>
              </a:spcAft>
              <a:buClr>
                <a:schemeClr val="accent1"/>
              </a:buClr>
              <a:buSzPct val="85000"/>
              <a:buFont typeface="Wingdings" pitchFamily="2" charset="2"/>
              <a:buChar char="Ø"/>
              <a:tabLst/>
              <a:defRPr/>
            </a:pPr>
            <a:r>
              <a:rPr kumimoji="0" lang="en-US" sz="2400" b="0" i="0" u="none" strike="noStrike" kern="1200" cap="none" spc="0" normalizeH="0" baseline="0" noProof="0" dirty="0" smtClean="0">
                <a:ln>
                  <a:noFill/>
                </a:ln>
                <a:solidFill>
                  <a:schemeClr val="tx1"/>
                </a:solidFill>
                <a:effectLst/>
                <a:uLnTx/>
                <a:uFillTx/>
              </a:rPr>
              <a:t>All beams in the building are drop and multi-span beams.</a:t>
            </a:r>
          </a:p>
          <a:p>
            <a:pPr marL="274320" marR="0" lvl="0" indent="-274320" algn="l" defTabSz="914400" rtl="0" eaLnBrk="1" fontAlgn="auto" latinLnBrk="0" hangingPunct="1">
              <a:lnSpc>
                <a:spcPct val="100000"/>
              </a:lnSpc>
              <a:spcBef>
                <a:spcPct val="20000"/>
              </a:spcBef>
              <a:spcAft>
                <a:spcPts val="0"/>
              </a:spcAft>
              <a:buClr>
                <a:schemeClr val="accent1"/>
              </a:buClr>
              <a:buSzPct val="85000"/>
              <a:tabLst/>
              <a:defRPr/>
            </a:pPr>
            <a:endParaRPr kumimoji="0" lang="en-US" sz="2400" b="0" i="0" u="none" strike="noStrike" kern="1200" cap="none" spc="0" normalizeH="0" baseline="0" noProof="0" dirty="0" smtClean="0">
              <a:ln>
                <a:noFill/>
              </a:ln>
              <a:solidFill>
                <a:schemeClr val="tx1"/>
              </a:solidFill>
              <a:effectLst/>
              <a:uLnTx/>
              <a:uFillTx/>
            </a:endParaRPr>
          </a:p>
          <a:p>
            <a:pPr marL="274320" indent="-274320" algn="l" rtl="0">
              <a:spcBef>
                <a:spcPct val="20000"/>
              </a:spcBef>
              <a:buClr>
                <a:schemeClr val="accent1"/>
              </a:buClr>
              <a:buSzPct val="85000"/>
              <a:buFont typeface="Wingdings" pitchFamily="2" charset="2"/>
              <a:buChar char="Ø"/>
              <a:defRPr/>
            </a:pPr>
            <a:r>
              <a:rPr kumimoji="0" lang="en-US" sz="2400" b="0" i="0" u="none" strike="noStrike" kern="1200" cap="none" spc="0" normalizeH="0" baseline="0" noProof="0" dirty="0" smtClean="0">
                <a:ln>
                  <a:noFill/>
                </a:ln>
                <a:solidFill>
                  <a:schemeClr val="tx1"/>
                </a:solidFill>
                <a:effectLst/>
                <a:uLnTx/>
                <a:uFillTx/>
              </a:rPr>
              <a:t>For the</a:t>
            </a:r>
            <a:r>
              <a:rPr lang="en-US" sz="2400" dirty="0" smtClean="0"/>
              <a:t> preliminary design , loads are calculated using tributary area method and </a:t>
            </a:r>
            <a:r>
              <a:rPr kumimoji="0" lang="en-US" sz="2400" b="0" i="0" u="none" strike="noStrike" kern="1200" cap="none" spc="0" normalizeH="0" baseline="0" noProof="0" dirty="0" smtClean="0">
                <a:ln>
                  <a:noFill/>
                </a:ln>
                <a:solidFill>
                  <a:schemeClr val="tx1"/>
                </a:solidFill>
                <a:effectLst/>
                <a:uLnTx/>
                <a:uFillTx/>
              </a:rPr>
              <a:t>1-D structural model for each beam is analyzed and designed using SAP2000.</a:t>
            </a:r>
          </a:p>
          <a:p>
            <a:pPr marL="274320" lvl="0" indent="-274320" algn="l" rtl="0">
              <a:spcBef>
                <a:spcPct val="20000"/>
              </a:spcBef>
              <a:buClr>
                <a:schemeClr val="accent1"/>
              </a:buClr>
              <a:buSzPct val="85000"/>
              <a:defRPr/>
            </a:pPr>
            <a:endParaRPr kumimoji="0" lang="en-US" sz="2400" b="0" i="0" u="none" strike="noStrike" kern="1200" cap="none" spc="0" normalizeH="0" baseline="0" noProof="0" dirty="0" smtClean="0">
              <a:ln>
                <a:noFill/>
              </a:ln>
              <a:solidFill>
                <a:schemeClr val="tx1"/>
              </a:solidFill>
              <a:effectLst/>
              <a:uLnTx/>
              <a:uFillTx/>
            </a:endParaRPr>
          </a:p>
          <a:p>
            <a:pPr marL="274320" lvl="0" indent="-274320" algn="l" rtl="0">
              <a:spcBef>
                <a:spcPct val="20000"/>
              </a:spcBef>
              <a:buClr>
                <a:schemeClr val="accent1"/>
              </a:buClr>
              <a:buSzPct val="85000"/>
              <a:buFont typeface="Wingdings" pitchFamily="2" charset="2"/>
              <a:buChar char="Ø"/>
              <a:defRPr/>
            </a:pPr>
            <a:r>
              <a:rPr lang="en-US" sz="2400" dirty="0" smtClean="0"/>
              <a:t> Final output was taken from 3-D model.</a:t>
            </a:r>
            <a:endParaRPr kumimoji="0" lang="en-US" sz="2400" b="0" i="0" u="none" strike="noStrike" kern="1200" cap="none" spc="0" normalizeH="0" baseline="0" noProof="0" dirty="0" smtClean="0">
              <a:ln>
                <a:noFill/>
              </a:ln>
              <a:solidFill>
                <a:schemeClr val="tx1"/>
              </a:solidFill>
              <a:effectLst/>
              <a:uLnTx/>
              <a:uFillTx/>
              <a:latin typeface="+mn-lt"/>
              <a:ea typeface="+mn-ea"/>
              <a:cs typeface="+mn-cs"/>
            </a:endParaRPr>
          </a:p>
          <a:p>
            <a:pPr marL="274320" marR="0" lvl="0" indent="-274320" algn="l" defTabSz="914400" rtl="0" eaLnBrk="1" fontAlgn="auto" latinLnBrk="0" hangingPunct="1">
              <a:lnSpc>
                <a:spcPct val="100000"/>
              </a:lnSpc>
              <a:spcBef>
                <a:spcPct val="20000"/>
              </a:spcBef>
              <a:spcAft>
                <a:spcPts val="0"/>
              </a:spcAft>
              <a:buClr>
                <a:schemeClr val="accent1"/>
              </a:buClr>
              <a:buSzPct val="85000"/>
              <a:buFont typeface="Wingdings 2"/>
              <a:buNone/>
              <a:tabLst/>
              <a:defRPr/>
            </a:pPr>
            <a:endParaRPr kumimoji="0" lang="en-US" sz="27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An-najah National university </a:t>
            </a:r>
            <a:endParaRPr lang="ar-SA"/>
          </a:p>
        </p:txBody>
      </p:sp>
      <p:sp>
        <p:nvSpPr>
          <p:cNvPr id="3" name="Slide Number Placeholder 2"/>
          <p:cNvSpPr>
            <a:spLocks noGrp="1"/>
          </p:cNvSpPr>
          <p:nvPr>
            <p:ph type="sldNum" sz="quarter" idx="12"/>
          </p:nvPr>
        </p:nvSpPr>
        <p:spPr/>
        <p:txBody>
          <a:bodyPr/>
          <a:lstStyle/>
          <a:p>
            <a:r>
              <a:rPr lang="en-US" dirty="0" smtClean="0"/>
              <a:t>42</a:t>
            </a:r>
            <a:endParaRPr lang="ar-SA" dirty="0"/>
          </a:p>
        </p:txBody>
      </p:sp>
      <p:sp>
        <p:nvSpPr>
          <p:cNvPr id="7" name="Slide Number Placeholder 5"/>
          <p:cNvSpPr txBox="1">
            <a:spLocks/>
          </p:cNvSpPr>
          <p:nvPr/>
        </p:nvSpPr>
        <p:spPr>
          <a:xfrm>
            <a:off x="4514088" y="1178772"/>
            <a:ext cx="457200" cy="441325"/>
          </a:xfrm>
          <a:prstGeom prst="rect">
            <a:avLst/>
          </a:prstGeom>
        </p:spPr>
        <p:txBody>
          <a:bodyPr vert="horz" lIns="45720" rIns="45720" anchor="ctr">
            <a:norm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fld id="{4231AC37-F113-44AB-B65D-AA73765A777D}" type="slidenum">
              <a:rPr kumimoji="0" lang="ar-SA" sz="1600" b="0" i="0" u="none" strike="noStrike" kern="1200" cap="none" spc="0" normalizeH="0" baseline="0" noProof="0" smtClean="0">
                <a:ln>
                  <a:noFill/>
                </a:ln>
                <a:solidFill>
                  <a:srgbClr val="FFFFFF"/>
                </a:solidFill>
                <a:effectLst/>
                <a:uLnTx/>
                <a:uFillTx/>
                <a:latin typeface="+mn-lt"/>
                <a:ea typeface="+mn-ea"/>
                <a:cs typeface="+mn-cs"/>
              </a:rPr>
              <a:pPr marL="0" marR="0" lvl="0" indent="0" algn="ctr" defTabSz="914400" rtl="1" eaLnBrk="1" fontAlgn="auto" latinLnBrk="0" hangingPunct="1">
                <a:lnSpc>
                  <a:spcPct val="100000"/>
                </a:lnSpc>
                <a:spcBef>
                  <a:spcPts val="0"/>
                </a:spcBef>
                <a:spcAft>
                  <a:spcPts val="0"/>
                </a:spcAft>
                <a:buClrTx/>
                <a:buSzTx/>
                <a:buFontTx/>
                <a:buNone/>
                <a:tabLst/>
                <a:defRPr/>
              </a:pPr>
              <a:t>42</a:t>
            </a:fld>
            <a:endParaRPr kumimoji="0" lang="ar-SA" sz="1600" b="0" i="0" u="none" strike="noStrike" kern="1200" cap="none" spc="0" normalizeH="0" baseline="0" noProof="0">
              <a:ln>
                <a:noFill/>
              </a:ln>
              <a:solidFill>
                <a:srgbClr val="FFFFFF"/>
              </a:solidFill>
              <a:effectLst/>
              <a:uLnTx/>
              <a:uFillTx/>
              <a:latin typeface="+mn-lt"/>
              <a:ea typeface="+mn-ea"/>
              <a:cs typeface="+mn-cs"/>
            </a:endParaRPr>
          </a:p>
        </p:txBody>
      </p:sp>
      <p:pic>
        <p:nvPicPr>
          <p:cNvPr id="8" name="Picture 7"/>
          <p:cNvPicPr/>
          <p:nvPr/>
        </p:nvPicPr>
        <p:blipFill>
          <a:blip r:embed="rId2" cstate="print"/>
          <a:srcRect/>
          <a:stretch>
            <a:fillRect/>
          </a:stretch>
        </p:blipFill>
        <p:spPr bwMode="auto">
          <a:xfrm>
            <a:off x="1466650" y="403338"/>
            <a:ext cx="5265589" cy="5013176"/>
          </a:xfrm>
          <a:prstGeom prst="rect">
            <a:avLst/>
          </a:prstGeom>
          <a:noFill/>
          <a:ln w="9525">
            <a:noFill/>
            <a:miter lim="800000"/>
            <a:headEnd/>
            <a:tailEnd/>
          </a:ln>
        </p:spPr>
      </p:pic>
      <p:pic>
        <p:nvPicPr>
          <p:cNvPr id="9" name="Picture 2"/>
          <p:cNvPicPr>
            <a:picLocks noChangeAspect="1" noChangeArrowheads="1"/>
          </p:cNvPicPr>
          <p:nvPr/>
        </p:nvPicPr>
        <p:blipFill>
          <a:blip r:embed="rId3" cstate="print"/>
          <a:srcRect/>
          <a:stretch>
            <a:fillRect/>
          </a:stretch>
        </p:blipFill>
        <p:spPr bwMode="auto">
          <a:xfrm>
            <a:off x="6553200" y="1905000"/>
            <a:ext cx="1600200" cy="2009852"/>
          </a:xfrm>
          <a:prstGeom prst="rect">
            <a:avLst/>
          </a:prstGeom>
          <a:noFill/>
          <a:ln w="9525">
            <a:noFill/>
            <a:miter lim="800000"/>
            <a:headEnd/>
            <a:tailEnd/>
          </a:ln>
        </p:spPr>
      </p:pic>
      <p:sp>
        <p:nvSpPr>
          <p:cNvPr id="10" name="TextBox 9"/>
          <p:cNvSpPr txBox="1"/>
          <p:nvPr/>
        </p:nvSpPr>
        <p:spPr>
          <a:xfrm>
            <a:off x="1327136" y="5589240"/>
            <a:ext cx="5544616" cy="400110"/>
          </a:xfrm>
          <a:prstGeom prst="rect">
            <a:avLst/>
          </a:prstGeom>
          <a:solidFill>
            <a:schemeClr val="bg1"/>
          </a:solidFill>
        </p:spPr>
        <p:txBody>
          <a:bodyPr wrap="square" rtlCol="1">
            <a:spAutoFit/>
          </a:bodyPr>
          <a:lstStyle/>
          <a:p>
            <a:pPr algn="ctr"/>
            <a:r>
              <a:rPr lang="en-US" sz="2000" dirty="0" smtClean="0">
                <a:latin typeface="+mj-lt"/>
              </a:rPr>
              <a:t>Plan of  beams for third basement</a:t>
            </a:r>
            <a:endParaRPr lang="ar-SA" sz="2000" dirty="0">
              <a:latin typeface="+mj-lt"/>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An-najah National university </a:t>
            </a:r>
            <a:endParaRPr lang="ar-SA"/>
          </a:p>
        </p:txBody>
      </p:sp>
      <p:sp>
        <p:nvSpPr>
          <p:cNvPr id="3" name="Slide Number Placeholder 2"/>
          <p:cNvSpPr>
            <a:spLocks noGrp="1"/>
          </p:cNvSpPr>
          <p:nvPr>
            <p:ph type="sldNum" sz="quarter" idx="12"/>
          </p:nvPr>
        </p:nvSpPr>
        <p:spPr/>
        <p:txBody>
          <a:bodyPr/>
          <a:lstStyle/>
          <a:p>
            <a:r>
              <a:rPr lang="en-US" dirty="0" smtClean="0"/>
              <a:t>43</a:t>
            </a:r>
            <a:endParaRPr lang="ar-SA" dirty="0"/>
          </a:p>
        </p:txBody>
      </p:sp>
      <p:sp>
        <p:nvSpPr>
          <p:cNvPr id="4" name="Title 1"/>
          <p:cNvSpPr txBox="1">
            <a:spLocks/>
          </p:cNvSpPr>
          <p:nvPr/>
        </p:nvSpPr>
        <p:spPr>
          <a:xfrm>
            <a:off x="609600" y="533400"/>
            <a:ext cx="7772400" cy="1143000"/>
          </a:xfrm>
          <a:prstGeom prst="rect">
            <a:avLst/>
          </a:prstGeom>
        </p:spPr>
        <p:txBody>
          <a:bodyPr vert="horz" anchor="b">
            <a:noAutofit/>
          </a:bodyPr>
          <a:lstStyle/>
          <a:p>
            <a:pPr marL="0" marR="0" lvl="1" indent="0" algn="ctr" defTabSz="914400" rtl="0" eaLnBrk="1" fontAlgn="auto" latinLnBrk="0" hangingPunct="1">
              <a:lnSpc>
                <a:spcPct val="100000"/>
              </a:lnSpc>
              <a:spcBef>
                <a:spcPct val="0"/>
              </a:spcBef>
              <a:spcAft>
                <a:spcPts val="0"/>
              </a:spcAft>
              <a:buClrTx/>
              <a:buSzTx/>
              <a:buFontTx/>
              <a:buNone/>
              <a:tabLst/>
              <a:defRPr/>
            </a:pPr>
            <a:endParaRPr kumimoji="0" lang="en-US" sz="4400" i="0" u="none" strike="noStrike" kern="0" cap="none" spc="0" normalizeH="0" baseline="0" noProof="0" dirty="0" smtClean="0">
              <a:ln>
                <a:noFill/>
              </a:ln>
              <a:solidFill>
                <a:srgbClr val="0070C0"/>
              </a:solidFill>
              <a:effectLst/>
              <a:uLnTx/>
              <a:uFillTx/>
              <a:latin typeface="+mj-lt"/>
            </a:endParaRPr>
          </a:p>
          <a:p>
            <a:pPr marL="0" marR="0" lvl="1" indent="0" algn="ctr" defTabSz="914400" rtl="0" eaLnBrk="1" fontAlgn="auto" latinLnBrk="0" hangingPunct="1">
              <a:lnSpc>
                <a:spcPct val="100000"/>
              </a:lnSpc>
              <a:spcBef>
                <a:spcPct val="0"/>
              </a:spcBef>
              <a:spcAft>
                <a:spcPts val="0"/>
              </a:spcAft>
              <a:buClrTx/>
              <a:buSzTx/>
              <a:buFontTx/>
              <a:buNone/>
              <a:tabLst/>
              <a:defRPr/>
            </a:pPr>
            <a:endParaRPr lang="en-US" sz="4400" kern="0" dirty="0" smtClean="0">
              <a:solidFill>
                <a:srgbClr val="0070C0"/>
              </a:solidFill>
              <a:latin typeface="+mj-lt"/>
            </a:endParaRPr>
          </a:p>
          <a:p>
            <a:pPr marL="0" marR="0" lvl="1" indent="0" algn="ctr" defTabSz="914400" rtl="0" eaLnBrk="1" fontAlgn="auto" latinLnBrk="0" hangingPunct="1">
              <a:lnSpc>
                <a:spcPct val="100000"/>
              </a:lnSpc>
              <a:spcBef>
                <a:spcPct val="0"/>
              </a:spcBef>
              <a:spcAft>
                <a:spcPts val="0"/>
              </a:spcAft>
              <a:buClrTx/>
              <a:buSzTx/>
              <a:buFontTx/>
              <a:buNone/>
              <a:tabLst/>
              <a:defRPr/>
            </a:pPr>
            <a:endParaRPr kumimoji="0" lang="en-US" sz="4400" i="0" u="none" strike="noStrike" kern="0" cap="none" spc="0" normalizeH="0" baseline="0" noProof="0" dirty="0" smtClean="0">
              <a:ln>
                <a:noFill/>
              </a:ln>
              <a:solidFill>
                <a:srgbClr val="0070C0"/>
              </a:solidFill>
              <a:effectLst/>
              <a:uLnTx/>
              <a:uFillTx/>
              <a:latin typeface="+mj-lt"/>
            </a:endParaRPr>
          </a:p>
          <a:p>
            <a:pPr marL="0" marR="0" lvl="1" indent="0" algn="ctr" defTabSz="914400" rtl="0" eaLnBrk="1" fontAlgn="auto" latinLnBrk="0" hangingPunct="1">
              <a:lnSpc>
                <a:spcPct val="100000"/>
              </a:lnSpc>
              <a:spcBef>
                <a:spcPct val="0"/>
              </a:spcBef>
              <a:spcAft>
                <a:spcPts val="0"/>
              </a:spcAft>
              <a:buClrTx/>
              <a:buSzTx/>
              <a:buFontTx/>
              <a:buNone/>
              <a:tabLst/>
              <a:defRPr/>
            </a:pPr>
            <a:endParaRPr lang="en-US" sz="4400" kern="0" dirty="0" smtClean="0">
              <a:solidFill>
                <a:srgbClr val="0070C0"/>
              </a:solidFill>
              <a:latin typeface="+mj-lt"/>
            </a:endParaRPr>
          </a:p>
          <a:p>
            <a:pPr marL="0" marR="0" lvl="1" indent="0" algn="ctr" defTabSz="914400" rtl="0" eaLnBrk="1" fontAlgn="auto" latinLnBrk="0" hangingPunct="1">
              <a:lnSpc>
                <a:spcPct val="100000"/>
              </a:lnSpc>
              <a:spcBef>
                <a:spcPct val="0"/>
              </a:spcBef>
              <a:spcAft>
                <a:spcPts val="0"/>
              </a:spcAft>
              <a:buClrTx/>
              <a:buSzTx/>
              <a:buFontTx/>
              <a:buNone/>
              <a:tabLst/>
              <a:defRPr/>
            </a:pPr>
            <a:endParaRPr kumimoji="0" lang="en-US" sz="4400" i="0" u="none" strike="noStrike" kern="0" cap="none" spc="0" normalizeH="0" baseline="0" noProof="0" dirty="0" smtClean="0">
              <a:ln>
                <a:noFill/>
              </a:ln>
              <a:solidFill>
                <a:srgbClr val="0070C0"/>
              </a:solidFill>
              <a:effectLst/>
              <a:uLnTx/>
              <a:uFillTx/>
              <a:latin typeface="+mj-lt"/>
            </a:endParaRPr>
          </a:p>
          <a:p>
            <a:pPr marL="0" marR="0" lvl="1" indent="0" algn="ctr" defTabSz="914400" rtl="0" eaLnBrk="1" fontAlgn="auto" latinLnBrk="0" hangingPunct="1">
              <a:lnSpc>
                <a:spcPct val="100000"/>
              </a:lnSpc>
              <a:spcBef>
                <a:spcPct val="0"/>
              </a:spcBef>
              <a:spcAft>
                <a:spcPts val="0"/>
              </a:spcAft>
              <a:buClrTx/>
              <a:buSzTx/>
              <a:buFontTx/>
              <a:buNone/>
              <a:tabLst/>
              <a:defRPr/>
            </a:pPr>
            <a:endParaRPr lang="en-US" sz="4400" kern="0" dirty="0" smtClean="0">
              <a:solidFill>
                <a:srgbClr val="0070C0"/>
              </a:solidFill>
              <a:latin typeface="+mj-lt"/>
            </a:endParaRPr>
          </a:p>
          <a:p>
            <a:pPr marL="0" marR="0" lvl="1" indent="0" algn="ctr" defTabSz="914400" rtl="0" eaLnBrk="1" fontAlgn="auto" latinLnBrk="0" hangingPunct="1">
              <a:lnSpc>
                <a:spcPct val="100000"/>
              </a:lnSpc>
              <a:spcBef>
                <a:spcPct val="0"/>
              </a:spcBef>
              <a:spcAft>
                <a:spcPts val="0"/>
              </a:spcAft>
              <a:buClrTx/>
              <a:buSzTx/>
              <a:buFontTx/>
              <a:buNone/>
              <a:tabLst/>
              <a:defRPr/>
            </a:pPr>
            <a:endParaRPr kumimoji="0" lang="en-US" sz="4400" i="0" u="none" strike="noStrike" kern="0" cap="none" spc="0" normalizeH="0" baseline="0" noProof="0" dirty="0" smtClean="0">
              <a:ln>
                <a:noFill/>
              </a:ln>
              <a:solidFill>
                <a:srgbClr val="0070C0"/>
              </a:solidFill>
              <a:effectLst/>
              <a:uLnTx/>
              <a:uFillTx/>
              <a:latin typeface="+mj-lt"/>
            </a:endParaRPr>
          </a:p>
          <a:p>
            <a:pPr marL="0" marR="0" lvl="1" indent="0" algn="ctr" defTabSz="914400" rtl="0" eaLnBrk="1" fontAlgn="auto" latinLnBrk="0" hangingPunct="1">
              <a:lnSpc>
                <a:spcPct val="100000"/>
              </a:lnSpc>
              <a:spcBef>
                <a:spcPct val="0"/>
              </a:spcBef>
              <a:spcAft>
                <a:spcPts val="0"/>
              </a:spcAft>
              <a:buClrTx/>
              <a:buSzTx/>
              <a:buFontTx/>
              <a:buNone/>
              <a:tabLst/>
              <a:defRPr/>
            </a:pPr>
            <a:endParaRPr lang="en-US" sz="4400" kern="0" dirty="0" smtClean="0">
              <a:solidFill>
                <a:srgbClr val="0070C0"/>
              </a:solidFill>
              <a:latin typeface="+mj-lt"/>
            </a:endParaRPr>
          </a:p>
          <a:p>
            <a:pPr marL="0" marR="0" lvl="1" indent="0" algn="ctr" defTabSz="914400" rtl="0" eaLnBrk="1" fontAlgn="auto" latinLnBrk="0" hangingPunct="1">
              <a:lnSpc>
                <a:spcPct val="100000"/>
              </a:lnSpc>
              <a:spcBef>
                <a:spcPct val="0"/>
              </a:spcBef>
              <a:spcAft>
                <a:spcPts val="0"/>
              </a:spcAft>
              <a:buClrTx/>
              <a:buSzTx/>
              <a:buFontTx/>
              <a:buNone/>
              <a:tabLst/>
              <a:defRPr/>
            </a:pPr>
            <a:endParaRPr kumimoji="0" lang="en-US" sz="4400" i="0" u="none" strike="noStrike" kern="0" cap="none" spc="0" normalizeH="0" baseline="0" noProof="0" dirty="0" smtClean="0">
              <a:ln>
                <a:noFill/>
              </a:ln>
              <a:solidFill>
                <a:srgbClr val="0070C0"/>
              </a:solidFill>
              <a:effectLst/>
              <a:uLnTx/>
              <a:uFillTx/>
              <a:latin typeface="+mj-lt"/>
            </a:endParaRPr>
          </a:p>
          <a:p>
            <a:pPr marL="0" marR="0" lvl="1" indent="0" algn="ctr" defTabSz="914400" rtl="0" eaLnBrk="1" fontAlgn="auto" latinLnBrk="0" hangingPunct="1">
              <a:lnSpc>
                <a:spcPct val="100000"/>
              </a:lnSpc>
              <a:spcBef>
                <a:spcPct val="0"/>
              </a:spcBef>
              <a:spcAft>
                <a:spcPts val="0"/>
              </a:spcAft>
              <a:buClrTx/>
              <a:buSzTx/>
              <a:buFontTx/>
              <a:buNone/>
              <a:tabLst/>
              <a:defRPr/>
            </a:pPr>
            <a:endParaRPr lang="en-US" sz="4400" kern="0" dirty="0" smtClean="0">
              <a:solidFill>
                <a:srgbClr val="0070C0"/>
              </a:solidFill>
              <a:latin typeface="+mj-lt"/>
            </a:endParaRPr>
          </a:p>
          <a:p>
            <a:pPr marL="0" marR="0" lvl="1" indent="0" algn="ctr" defTabSz="914400" rtl="0" eaLnBrk="1" fontAlgn="auto" latinLnBrk="0" hangingPunct="1">
              <a:lnSpc>
                <a:spcPct val="100000"/>
              </a:lnSpc>
              <a:spcBef>
                <a:spcPct val="0"/>
              </a:spcBef>
              <a:spcAft>
                <a:spcPts val="0"/>
              </a:spcAft>
              <a:buClrTx/>
              <a:buSzTx/>
              <a:buFontTx/>
              <a:buNone/>
              <a:tabLst/>
              <a:defRPr/>
            </a:pPr>
            <a:endParaRPr kumimoji="0" lang="en-US" sz="4400" i="0" u="none" strike="noStrike" kern="0" cap="none" spc="0" normalizeH="0" baseline="0" noProof="0" dirty="0" smtClean="0">
              <a:ln>
                <a:noFill/>
              </a:ln>
              <a:solidFill>
                <a:srgbClr val="0070C0"/>
              </a:solidFill>
              <a:effectLst/>
              <a:uLnTx/>
              <a:uFillTx/>
              <a:latin typeface="+mj-lt"/>
            </a:endParaRPr>
          </a:p>
          <a:p>
            <a:pPr marL="0" marR="0" lvl="1" indent="0" algn="ctr" defTabSz="914400" rtl="0" eaLnBrk="1" fontAlgn="auto" latinLnBrk="0" hangingPunct="1">
              <a:lnSpc>
                <a:spcPct val="100000"/>
              </a:lnSpc>
              <a:spcBef>
                <a:spcPct val="0"/>
              </a:spcBef>
              <a:spcAft>
                <a:spcPts val="0"/>
              </a:spcAft>
              <a:buClrTx/>
              <a:buSzTx/>
              <a:buFontTx/>
              <a:buNone/>
              <a:tabLst/>
              <a:defRPr/>
            </a:pPr>
            <a:endParaRPr lang="en-US" sz="4400" kern="0" dirty="0" smtClean="0">
              <a:solidFill>
                <a:srgbClr val="0070C0"/>
              </a:solidFill>
              <a:latin typeface="+mj-lt"/>
            </a:endParaRPr>
          </a:p>
          <a:p>
            <a:pPr marL="0" marR="0" lvl="1" indent="0" algn="ctr" defTabSz="914400" rtl="0" eaLnBrk="1" fontAlgn="auto" latinLnBrk="0" hangingPunct="1">
              <a:lnSpc>
                <a:spcPct val="100000"/>
              </a:lnSpc>
              <a:spcBef>
                <a:spcPct val="0"/>
              </a:spcBef>
              <a:spcAft>
                <a:spcPts val="0"/>
              </a:spcAft>
              <a:buClrTx/>
              <a:buSzTx/>
              <a:buFontTx/>
              <a:buNone/>
              <a:tabLst/>
              <a:defRPr/>
            </a:pPr>
            <a:endParaRPr kumimoji="0" lang="en-US" sz="4400" i="0" u="none" strike="noStrike" kern="0" cap="none" spc="0" normalizeH="0" baseline="0" noProof="0" dirty="0" smtClean="0">
              <a:ln>
                <a:noFill/>
              </a:ln>
              <a:solidFill>
                <a:srgbClr val="0070C0"/>
              </a:solidFill>
              <a:effectLst/>
              <a:uLnTx/>
              <a:uFillTx/>
              <a:latin typeface="+mj-lt"/>
            </a:endParaRPr>
          </a:p>
          <a:p>
            <a:pPr marL="0" marR="0" lvl="1" indent="0" algn="ctr" defTabSz="914400" rtl="0" eaLnBrk="1" fontAlgn="auto" latinLnBrk="0" hangingPunct="1">
              <a:lnSpc>
                <a:spcPct val="100000"/>
              </a:lnSpc>
              <a:spcBef>
                <a:spcPct val="0"/>
              </a:spcBef>
              <a:spcAft>
                <a:spcPts val="0"/>
              </a:spcAft>
              <a:buClrTx/>
              <a:buSzTx/>
              <a:buFontTx/>
              <a:buNone/>
              <a:tabLst/>
              <a:defRPr/>
            </a:pPr>
            <a:endParaRPr lang="en-US" sz="4400" kern="0" dirty="0" smtClean="0">
              <a:solidFill>
                <a:srgbClr val="0070C0"/>
              </a:solidFill>
              <a:latin typeface="+mj-lt"/>
            </a:endParaRPr>
          </a:p>
          <a:p>
            <a:pPr marL="0" marR="0" lvl="1" indent="0" algn="ctr" defTabSz="914400" rtl="0" eaLnBrk="1" fontAlgn="auto" latinLnBrk="0" hangingPunct="1">
              <a:lnSpc>
                <a:spcPct val="100000"/>
              </a:lnSpc>
              <a:spcBef>
                <a:spcPct val="0"/>
              </a:spcBef>
              <a:spcAft>
                <a:spcPts val="0"/>
              </a:spcAft>
              <a:buClrTx/>
              <a:buSzTx/>
              <a:buFontTx/>
              <a:buNone/>
              <a:tabLst/>
              <a:defRPr/>
            </a:pPr>
            <a:endParaRPr kumimoji="0" lang="en-US" sz="4400" i="0" u="none" strike="noStrike" kern="0" cap="none" spc="0" normalizeH="0" baseline="0" noProof="0" dirty="0" smtClean="0">
              <a:ln>
                <a:noFill/>
              </a:ln>
              <a:solidFill>
                <a:srgbClr val="0070C0"/>
              </a:solidFill>
              <a:effectLst/>
              <a:uLnTx/>
              <a:uFillTx/>
              <a:latin typeface="+mj-lt"/>
            </a:endParaRPr>
          </a:p>
          <a:p>
            <a:pPr marL="0" marR="0" lvl="1" indent="0" algn="ctr" defTabSz="914400" rtl="0" eaLnBrk="1" fontAlgn="auto" latinLnBrk="0" hangingPunct="1">
              <a:lnSpc>
                <a:spcPct val="100000"/>
              </a:lnSpc>
              <a:spcBef>
                <a:spcPct val="0"/>
              </a:spcBef>
              <a:spcAft>
                <a:spcPts val="0"/>
              </a:spcAft>
              <a:buClrTx/>
              <a:buSzTx/>
              <a:buFontTx/>
              <a:buNone/>
              <a:tabLst/>
              <a:defRPr/>
            </a:pPr>
            <a:endParaRPr lang="en-US" sz="4400" kern="0" dirty="0" smtClean="0">
              <a:solidFill>
                <a:srgbClr val="0070C0"/>
              </a:solidFill>
              <a:latin typeface="+mj-lt"/>
            </a:endParaRPr>
          </a:p>
          <a:p>
            <a:pPr marL="0" marR="0" lvl="1" indent="0" algn="ctr" defTabSz="914400" rtl="0" eaLnBrk="1" fontAlgn="auto" latinLnBrk="0" hangingPunct="1">
              <a:lnSpc>
                <a:spcPct val="100000"/>
              </a:lnSpc>
              <a:spcBef>
                <a:spcPct val="0"/>
              </a:spcBef>
              <a:spcAft>
                <a:spcPts val="0"/>
              </a:spcAft>
              <a:buClrTx/>
              <a:buSzTx/>
              <a:buFontTx/>
              <a:buNone/>
              <a:tabLst/>
              <a:defRPr/>
            </a:pPr>
            <a:endParaRPr kumimoji="0" lang="en-US" sz="4400" i="0" u="none" strike="noStrike" kern="0" cap="none" spc="0" normalizeH="0" baseline="0" noProof="0" dirty="0" smtClean="0">
              <a:ln>
                <a:noFill/>
              </a:ln>
              <a:solidFill>
                <a:srgbClr val="0070C0"/>
              </a:solidFill>
              <a:effectLst/>
              <a:uLnTx/>
              <a:uFillTx/>
              <a:latin typeface="+mj-lt"/>
            </a:endParaRPr>
          </a:p>
          <a:p>
            <a:pPr marL="0" marR="0" lvl="1" indent="0" algn="ctr" defTabSz="914400" rtl="0" eaLnBrk="1" fontAlgn="auto" latinLnBrk="0" hangingPunct="1">
              <a:lnSpc>
                <a:spcPct val="100000"/>
              </a:lnSpc>
              <a:spcBef>
                <a:spcPct val="0"/>
              </a:spcBef>
              <a:spcAft>
                <a:spcPts val="0"/>
              </a:spcAft>
              <a:buClrTx/>
              <a:buSzTx/>
              <a:buFontTx/>
              <a:buNone/>
              <a:tabLst/>
              <a:defRPr/>
            </a:pPr>
            <a:endParaRPr lang="en-US" sz="4400" kern="0" dirty="0" smtClean="0">
              <a:solidFill>
                <a:srgbClr val="0070C0"/>
              </a:solidFill>
              <a:latin typeface="+mj-lt"/>
            </a:endParaRPr>
          </a:p>
          <a:p>
            <a:pPr marL="0" marR="0" lvl="1" indent="0" algn="ctr" defTabSz="914400" rtl="0" eaLnBrk="1" fontAlgn="auto" latinLnBrk="0" hangingPunct="1">
              <a:lnSpc>
                <a:spcPct val="100000"/>
              </a:lnSpc>
              <a:spcBef>
                <a:spcPct val="0"/>
              </a:spcBef>
              <a:spcAft>
                <a:spcPts val="0"/>
              </a:spcAft>
              <a:buClrTx/>
              <a:buSzTx/>
              <a:buFontTx/>
              <a:buNone/>
              <a:tabLst/>
              <a:defRPr/>
            </a:pPr>
            <a:r>
              <a:rPr kumimoji="0" lang="en-US" sz="3600" i="0" u="none" strike="noStrike" kern="0" cap="none" spc="0" normalizeH="0" baseline="0" noProof="0" dirty="0" smtClean="0">
                <a:ln>
                  <a:noFill/>
                </a:ln>
                <a:solidFill>
                  <a:srgbClr val="0070C0"/>
                </a:solidFill>
                <a:effectLst/>
                <a:uLnTx/>
                <a:uFillTx/>
                <a:latin typeface="+mj-lt"/>
              </a:rPr>
              <a:t>Preliminary dimensions o</a:t>
            </a:r>
            <a:r>
              <a:rPr lang="en-US" sz="3600" kern="0" dirty="0" smtClean="0">
                <a:solidFill>
                  <a:srgbClr val="0070C0"/>
                </a:solidFill>
                <a:latin typeface="+mj-lt"/>
              </a:rPr>
              <a:t>f Beams</a:t>
            </a:r>
            <a:r>
              <a:rPr kumimoji="0" lang="en-US" sz="4400" i="0" u="none" strike="noStrike" kern="0" cap="none" spc="0" normalizeH="0" baseline="0" noProof="0" dirty="0" smtClean="0">
                <a:ln>
                  <a:noFill/>
                </a:ln>
                <a:solidFill>
                  <a:srgbClr val="0070C0"/>
                </a:solidFill>
                <a:effectLst/>
                <a:uLnTx/>
                <a:uFillTx/>
                <a:latin typeface="+mj-lt"/>
              </a:rPr>
              <a:t/>
            </a:r>
            <a:br>
              <a:rPr kumimoji="0" lang="en-US" sz="4400" i="0" u="none" strike="noStrike" kern="0" cap="none" spc="0" normalizeH="0" baseline="0" noProof="0" dirty="0" smtClean="0">
                <a:ln>
                  <a:noFill/>
                </a:ln>
                <a:solidFill>
                  <a:srgbClr val="0070C0"/>
                </a:solidFill>
                <a:effectLst/>
                <a:uLnTx/>
                <a:uFillTx/>
                <a:latin typeface="+mj-lt"/>
              </a:rPr>
            </a:br>
            <a:endParaRPr kumimoji="0" lang="en-US" sz="4400" i="0" u="none" strike="noStrike" kern="0" cap="none" spc="0" normalizeH="0" baseline="0" noProof="0" dirty="0">
              <a:ln>
                <a:noFill/>
              </a:ln>
              <a:solidFill>
                <a:srgbClr val="0070C0"/>
              </a:solidFill>
              <a:effectLst/>
              <a:uLnTx/>
              <a:uFillTx/>
              <a:latin typeface="+mj-lt"/>
            </a:endParaRPr>
          </a:p>
        </p:txBody>
      </p:sp>
      <p:sp>
        <p:nvSpPr>
          <p:cNvPr id="5" name="Subtitle 2"/>
          <p:cNvSpPr txBox="1">
            <a:spLocks/>
          </p:cNvSpPr>
          <p:nvPr/>
        </p:nvSpPr>
        <p:spPr>
          <a:xfrm>
            <a:off x="251520" y="1484784"/>
            <a:ext cx="8686800" cy="4724400"/>
          </a:xfrm>
          <a:prstGeom prst="rect">
            <a:avLst/>
          </a:prstGeom>
        </p:spPr>
        <p:txBody>
          <a:bodyPr/>
          <a:lstStyle/>
          <a:p>
            <a:pPr marL="274320" marR="0" lvl="0" indent="-274320" algn="justLow" defTabSz="914400" rtl="0" eaLnBrk="1" fontAlgn="auto" latinLnBrk="0" hangingPunct="1">
              <a:lnSpc>
                <a:spcPct val="100000"/>
              </a:lnSpc>
              <a:spcBef>
                <a:spcPct val="20000"/>
              </a:spcBef>
              <a:spcAft>
                <a:spcPts val="0"/>
              </a:spcAft>
              <a:buClr>
                <a:schemeClr val="accent1"/>
              </a:buClr>
              <a:buSzPct val="85000"/>
              <a:buFont typeface="Wingdings" pitchFamily="2" charset="2"/>
              <a:buChar char="Ø"/>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Depth of beams was found according to ACI-318-08 (Deflection</a:t>
            </a:r>
            <a:r>
              <a:rPr kumimoji="0" lang="en-US" sz="2400" b="0" i="0" u="none" strike="noStrike" kern="1200" cap="none" spc="0" normalizeH="0" noProof="0" dirty="0" smtClean="0">
                <a:ln>
                  <a:noFill/>
                </a:ln>
                <a:solidFill>
                  <a:schemeClr val="tx1"/>
                </a:solidFill>
                <a:effectLst/>
                <a:uLnTx/>
                <a:uFillTx/>
                <a:latin typeface="+mn-lt"/>
                <a:ea typeface="+mn-ea"/>
                <a:cs typeface="+mn-cs"/>
              </a:rPr>
              <a:t> limitation</a:t>
            </a:r>
            <a:r>
              <a:rPr kumimoji="0" lang="en-US" sz="2400" b="0" i="0" u="none" strike="noStrike" kern="1200" cap="none" spc="0" normalizeH="0" baseline="0" noProof="0" dirty="0" smtClean="0">
                <a:ln>
                  <a:noFill/>
                </a:ln>
                <a:solidFill>
                  <a:schemeClr val="tx1"/>
                </a:solidFill>
                <a:effectLst/>
                <a:uLnTx/>
                <a:uFillTx/>
                <a:latin typeface="+mn-lt"/>
                <a:ea typeface="+mn-ea"/>
                <a:cs typeface="+mn-cs"/>
              </a:rPr>
              <a:t>) .</a:t>
            </a:r>
          </a:p>
          <a:p>
            <a:pPr marL="274320" marR="0" lvl="0" indent="-274320" algn="justLow" defTabSz="914400" rtl="0" eaLnBrk="1" fontAlgn="auto" latinLnBrk="0" hangingPunct="1">
              <a:lnSpc>
                <a:spcPct val="100000"/>
              </a:lnSpc>
              <a:spcBef>
                <a:spcPct val="20000"/>
              </a:spcBef>
              <a:spcAft>
                <a:spcPts val="0"/>
              </a:spcAft>
              <a:buClr>
                <a:schemeClr val="accent1"/>
              </a:buClr>
              <a:buSzPct val="85000"/>
              <a:tabLst/>
              <a:defRPr/>
            </a:pPr>
            <a:endParaRPr kumimoji="0" lang="en-US" sz="2400" b="0" i="0" u="none" strike="noStrike" kern="1200" cap="none" spc="0" normalizeH="0" baseline="0" noProof="0" dirty="0" smtClean="0">
              <a:ln>
                <a:noFill/>
              </a:ln>
              <a:solidFill>
                <a:schemeClr val="tx1"/>
              </a:solidFill>
              <a:effectLst/>
              <a:uLnTx/>
              <a:uFillTx/>
              <a:latin typeface="+mn-lt"/>
              <a:ea typeface="+mn-ea"/>
              <a:cs typeface="+mn-cs"/>
            </a:endParaRPr>
          </a:p>
          <a:p>
            <a:pPr marL="274320" marR="0" lvl="0" indent="-274320" algn="justLow" defTabSz="914400" rtl="0" eaLnBrk="1" fontAlgn="auto" latinLnBrk="0" hangingPunct="1">
              <a:lnSpc>
                <a:spcPct val="100000"/>
              </a:lnSpc>
              <a:spcBef>
                <a:spcPct val="20000"/>
              </a:spcBef>
              <a:spcAft>
                <a:spcPts val="0"/>
              </a:spcAft>
              <a:buClr>
                <a:schemeClr val="accent1"/>
              </a:buClr>
              <a:buSzPct val="85000"/>
              <a:tabLst/>
              <a:defRPr/>
            </a:pPr>
            <a:r>
              <a:rPr kumimoji="0" lang="en-US" sz="2700" b="0" i="0" u="none" strike="noStrike" kern="1200" cap="none" spc="0" normalizeH="0" baseline="0" noProof="0" dirty="0" smtClean="0">
                <a:ln>
                  <a:noFill/>
                </a:ln>
                <a:solidFill>
                  <a:schemeClr val="tx1"/>
                </a:solidFill>
                <a:effectLst/>
                <a:uLnTx/>
                <a:uFillTx/>
                <a:latin typeface="+mn-lt"/>
                <a:ea typeface="+mn-ea"/>
                <a:cs typeface="+mn-cs"/>
              </a:rPr>
              <a:t>  For beam 1 it has rectangular section with</a:t>
            </a:r>
          </a:p>
          <a:p>
            <a:pPr marL="274320" marR="0" lvl="0" indent="-274320" algn="justLow" defTabSz="914400" rtl="0" eaLnBrk="1" fontAlgn="auto" latinLnBrk="0" hangingPunct="1">
              <a:lnSpc>
                <a:spcPct val="100000"/>
              </a:lnSpc>
              <a:spcBef>
                <a:spcPct val="20000"/>
              </a:spcBef>
              <a:spcAft>
                <a:spcPts val="0"/>
              </a:spcAft>
              <a:buClr>
                <a:schemeClr val="accent1"/>
              </a:buClr>
              <a:buSzPct val="85000"/>
              <a:tabLst/>
              <a:defRPr/>
            </a:pPr>
            <a:r>
              <a:rPr kumimoji="0" lang="en-US" sz="2700" b="0" i="0" u="none" strike="noStrike" kern="1200" cap="none" spc="0" normalizeH="0" baseline="0" noProof="0" dirty="0" smtClean="0">
                <a:ln>
                  <a:noFill/>
                </a:ln>
                <a:solidFill>
                  <a:schemeClr val="tx1"/>
                </a:solidFill>
                <a:effectLst/>
                <a:uLnTx/>
                <a:uFillTx/>
                <a:latin typeface="+mn-lt"/>
                <a:ea typeface="+mn-ea"/>
                <a:cs typeface="+mn-cs"/>
              </a:rPr>
              <a:t>  Depth = 70 cm</a:t>
            </a:r>
          </a:p>
          <a:p>
            <a:pPr marL="274320" marR="0" lvl="0" indent="-274320" algn="justLow" defTabSz="914400" rtl="0" eaLnBrk="1" fontAlgn="auto" latinLnBrk="0" hangingPunct="1">
              <a:lnSpc>
                <a:spcPct val="100000"/>
              </a:lnSpc>
              <a:spcBef>
                <a:spcPct val="20000"/>
              </a:spcBef>
              <a:spcAft>
                <a:spcPts val="0"/>
              </a:spcAft>
              <a:buClr>
                <a:schemeClr val="accent1"/>
              </a:buClr>
              <a:buSzPct val="85000"/>
              <a:tabLst/>
              <a:defRPr/>
            </a:pPr>
            <a:r>
              <a:rPr kumimoji="0" lang="en-US" sz="2700" b="0" i="0" u="none" strike="noStrike" kern="1200" cap="none" spc="0" normalizeH="0" baseline="0" noProof="0" dirty="0" smtClean="0">
                <a:ln>
                  <a:noFill/>
                </a:ln>
                <a:solidFill>
                  <a:schemeClr val="tx1"/>
                </a:solidFill>
                <a:effectLst/>
                <a:uLnTx/>
                <a:uFillTx/>
                <a:latin typeface="+mn-lt"/>
                <a:ea typeface="+mn-ea"/>
                <a:cs typeface="+mn-cs"/>
              </a:rPr>
              <a:t>  Width = 40 cm</a:t>
            </a:r>
          </a:p>
          <a:p>
            <a:pPr marL="274320" marR="0" lvl="0" indent="-274320" algn="justLow" defTabSz="914400" rtl="0" eaLnBrk="1" fontAlgn="auto" latinLnBrk="0" hangingPunct="1">
              <a:lnSpc>
                <a:spcPct val="100000"/>
              </a:lnSpc>
              <a:spcBef>
                <a:spcPct val="20000"/>
              </a:spcBef>
              <a:spcAft>
                <a:spcPts val="0"/>
              </a:spcAft>
              <a:buClr>
                <a:schemeClr val="accent1"/>
              </a:buClr>
              <a:buSzPct val="85000"/>
              <a:tabLst/>
              <a:defRPr/>
            </a:pPr>
            <a:endParaRPr kumimoji="0" lang="en-US" sz="2700" b="0" i="0" u="none" strike="noStrike" kern="1200" cap="none" spc="0" normalizeH="0" baseline="0" noProof="0" dirty="0" smtClean="0">
              <a:ln>
                <a:noFill/>
              </a:ln>
              <a:solidFill>
                <a:schemeClr val="tx1"/>
              </a:solidFill>
              <a:effectLst/>
              <a:uLnTx/>
              <a:uFillTx/>
              <a:latin typeface="+mn-lt"/>
              <a:ea typeface="+mn-ea"/>
              <a:cs typeface="+mn-cs"/>
            </a:endParaRPr>
          </a:p>
          <a:p>
            <a:pPr marL="274320" marR="0" lvl="0" indent="-274320" algn="justLow" defTabSz="914400" rtl="0" eaLnBrk="1" fontAlgn="auto" latinLnBrk="0" hangingPunct="1">
              <a:lnSpc>
                <a:spcPct val="100000"/>
              </a:lnSpc>
              <a:spcBef>
                <a:spcPct val="20000"/>
              </a:spcBef>
              <a:spcAft>
                <a:spcPts val="0"/>
              </a:spcAft>
              <a:buClr>
                <a:schemeClr val="accent1"/>
              </a:buClr>
              <a:buSzPct val="85000"/>
              <a:tabLst/>
              <a:defRPr/>
            </a:pPr>
            <a:r>
              <a:rPr kumimoji="0" lang="en-US" sz="2700" b="0" i="0" u="none" strike="noStrike" kern="1200" cap="none" spc="0" normalizeH="0" baseline="0" noProof="0" dirty="0" smtClean="0">
                <a:ln>
                  <a:noFill/>
                </a:ln>
                <a:solidFill>
                  <a:schemeClr val="tx1"/>
                </a:solidFill>
                <a:effectLst/>
                <a:uLnTx/>
                <a:uFillTx/>
                <a:latin typeface="+mn-lt"/>
                <a:ea typeface="+mn-ea"/>
                <a:cs typeface="+mn-cs"/>
              </a:rPr>
              <a:t>  </a:t>
            </a:r>
            <a:endParaRPr kumimoji="0" lang="en-US" sz="2700" b="0" i="0" u="none" strike="noStrike" kern="1200" cap="none" spc="0" normalizeH="0" baseline="0" noProof="0" dirty="0">
              <a:ln>
                <a:noFill/>
              </a:ln>
              <a:solidFill>
                <a:schemeClr val="tx1"/>
              </a:solidFill>
              <a:effectLst/>
              <a:uLnTx/>
              <a:uFillTx/>
              <a:latin typeface="+mn-lt"/>
              <a:ea typeface="+mn-ea"/>
              <a:cs typeface="+mn-cs"/>
            </a:endParaRPr>
          </a:p>
        </p:txBody>
      </p:sp>
    </p:spTree>
    <p:extLst>
      <p:ext uri="{BB962C8B-B14F-4D97-AF65-F5344CB8AC3E}">
        <p14:creationId xmlns="" xmlns:p14="http://schemas.microsoft.com/office/powerpoint/2010/main" val="340248242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An-najah National university </a:t>
            </a:r>
            <a:endParaRPr lang="ar-SA"/>
          </a:p>
        </p:txBody>
      </p:sp>
      <p:sp>
        <p:nvSpPr>
          <p:cNvPr id="3" name="Slide Number Placeholder 2"/>
          <p:cNvSpPr>
            <a:spLocks noGrp="1"/>
          </p:cNvSpPr>
          <p:nvPr>
            <p:ph type="sldNum" sz="quarter" idx="12"/>
          </p:nvPr>
        </p:nvSpPr>
        <p:spPr/>
        <p:txBody>
          <a:bodyPr/>
          <a:lstStyle/>
          <a:p>
            <a:r>
              <a:rPr lang="en-US" dirty="0" smtClean="0"/>
              <a:t>44</a:t>
            </a:r>
            <a:endParaRPr lang="ar-SA" dirty="0"/>
          </a:p>
        </p:txBody>
      </p:sp>
      <p:sp>
        <p:nvSpPr>
          <p:cNvPr id="4" name="Title 1"/>
          <p:cNvSpPr txBox="1">
            <a:spLocks/>
          </p:cNvSpPr>
          <p:nvPr/>
        </p:nvSpPr>
        <p:spPr>
          <a:xfrm>
            <a:off x="457200" y="274638"/>
            <a:ext cx="8229600" cy="1143000"/>
          </a:xfrm>
          <a:prstGeom prst="rect">
            <a:avLst/>
          </a:prstGeom>
        </p:spPr>
        <p:txBody>
          <a:bodyPr>
            <a:normAutofit/>
          </a:bodyPr>
          <a:lstStyle>
            <a:lvl1pPr algn="ctr" rtl="1" eaLnBrk="1" latinLnBrk="0" hangingPunct="1">
              <a:spcBef>
                <a:spcPct val="0"/>
              </a:spcBef>
              <a:buNone/>
              <a:defRPr kumimoji="0" sz="3300" kern="1200">
                <a:solidFill>
                  <a:schemeClr val="accent3">
                    <a:shade val="75000"/>
                  </a:schemeClr>
                </a:solidFill>
                <a:latin typeface="+mj-lt"/>
                <a:ea typeface="+mj-ea"/>
                <a:cs typeface="+mj-cs"/>
              </a:defRPr>
            </a:lvl1pPr>
          </a:lstStyle>
          <a:p>
            <a:r>
              <a:rPr lang="en-US" kern="0" dirty="0" smtClean="0">
                <a:solidFill>
                  <a:srgbClr val="0070C0"/>
                </a:solidFill>
                <a:ea typeface="+mn-ea"/>
                <a:cs typeface="+mn-cs"/>
              </a:rPr>
              <a:t>Design of Beams Using Sap2000</a:t>
            </a:r>
          </a:p>
        </p:txBody>
      </p:sp>
      <p:sp>
        <p:nvSpPr>
          <p:cNvPr id="5" name="Subtitle 2"/>
          <p:cNvSpPr txBox="1">
            <a:spLocks/>
          </p:cNvSpPr>
          <p:nvPr/>
        </p:nvSpPr>
        <p:spPr>
          <a:xfrm>
            <a:off x="260282" y="1295400"/>
            <a:ext cx="8686800" cy="4724400"/>
          </a:xfrm>
          <a:prstGeom prst="rect">
            <a:avLst/>
          </a:prstGeom>
        </p:spPr>
        <p:txBody>
          <a:bodyPr/>
          <a:lstStyle/>
          <a:p>
            <a:pPr marL="274320" marR="0" lvl="0" indent="-274320" algn="justLow" defTabSz="914400" rtl="0" eaLnBrk="1" fontAlgn="auto" latinLnBrk="0" hangingPunct="1">
              <a:lnSpc>
                <a:spcPct val="100000"/>
              </a:lnSpc>
              <a:spcBef>
                <a:spcPct val="20000"/>
              </a:spcBef>
              <a:spcAft>
                <a:spcPts val="0"/>
              </a:spcAft>
              <a:buClr>
                <a:schemeClr val="accent1"/>
              </a:buClr>
              <a:buSzPct val="85000"/>
              <a:buFont typeface="Wingdings" pitchFamily="2" charset="2"/>
              <a:buChar char="Ø"/>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Dimensions</a:t>
            </a:r>
            <a:r>
              <a:rPr kumimoji="0" lang="en-US" sz="2400" b="0" i="0" u="none" strike="noStrike" kern="1200" cap="none" spc="0" normalizeH="0" noProof="0" dirty="0" smtClean="0">
                <a:ln>
                  <a:noFill/>
                </a:ln>
                <a:solidFill>
                  <a:schemeClr val="tx1"/>
                </a:solidFill>
                <a:effectLst/>
                <a:uLnTx/>
                <a:uFillTx/>
                <a:latin typeface="+mn-lt"/>
                <a:ea typeface="+mn-ea"/>
                <a:cs typeface="+mn-cs"/>
              </a:rPr>
              <a:t> of beams</a:t>
            </a:r>
          </a:p>
          <a:p>
            <a:pPr marL="274320" marR="0" lvl="0" indent="-274320" algn="justLow" defTabSz="914400" rtl="0" eaLnBrk="1" fontAlgn="auto" latinLnBrk="0" hangingPunct="1">
              <a:lnSpc>
                <a:spcPct val="100000"/>
              </a:lnSpc>
              <a:spcBef>
                <a:spcPct val="20000"/>
              </a:spcBef>
              <a:spcAft>
                <a:spcPts val="0"/>
              </a:spcAft>
              <a:buClr>
                <a:schemeClr val="accent1"/>
              </a:buClr>
              <a:buSzPct val="85000"/>
              <a:tabLst/>
              <a:defRPr/>
            </a:pPr>
            <a:endParaRPr kumimoji="0" lang="en-US" sz="2700" b="0" i="0" u="none" strike="noStrike" kern="1200" cap="none" spc="0" normalizeH="0" baseline="0" noProof="0" dirty="0" smtClean="0">
              <a:ln>
                <a:noFill/>
              </a:ln>
              <a:solidFill>
                <a:schemeClr val="tx1"/>
              </a:solidFill>
              <a:effectLst/>
              <a:uLnTx/>
              <a:uFillTx/>
              <a:latin typeface="+mn-lt"/>
              <a:ea typeface="+mn-ea"/>
              <a:cs typeface="+mn-cs"/>
            </a:endParaRPr>
          </a:p>
          <a:p>
            <a:pPr marL="274320" marR="0" lvl="0" indent="-274320" algn="justLow" defTabSz="914400" rtl="0" eaLnBrk="1" fontAlgn="auto" latinLnBrk="0" hangingPunct="1">
              <a:lnSpc>
                <a:spcPct val="100000"/>
              </a:lnSpc>
              <a:spcBef>
                <a:spcPct val="20000"/>
              </a:spcBef>
              <a:spcAft>
                <a:spcPts val="0"/>
              </a:spcAft>
              <a:buClr>
                <a:schemeClr val="accent1"/>
              </a:buClr>
              <a:buSzPct val="85000"/>
              <a:tabLst/>
              <a:defRPr/>
            </a:pPr>
            <a:r>
              <a:rPr kumimoji="0" lang="en-US" sz="2700" b="0" i="0" u="none" strike="noStrike" kern="1200" cap="none" spc="0" normalizeH="0" baseline="0" noProof="0" dirty="0" smtClean="0">
                <a:ln>
                  <a:noFill/>
                </a:ln>
                <a:solidFill>
                  <a:schemeClr val="tx1"/>
                </a:solidFill>
                <a:effectLst/>
                <a:uLnTx/>
                <a:uFillTx/>
                <a:latin typeface="+mn-lt"/>
                <a:ea typeface="+mn-ea"/>
                <a:cs typeface="+mn-cs"/>
              </a:rPr>
              <a:t>  </a:t>
            </a:r>
            <a:endParaRPr kumimoji="0" lang="en-US" sz="2700" b="0" i="0" u="none" strike="noStrike" kern="1200" cap="none" spc="0" normalizeH="0" baseline="0" noProof="0" dirty="0">
              <a:ln>
                <a:noFill/>
              </a:ln>
              <a:solidFill>
                <a:schemeClr val="tx1"/>
              </a:solidFill>
              <a:effectLst/>
              <a:uLnTx/>
              <a:uFillTx/>
              <a:latin typeface="+mn-lt"/>
              <a:ea typeface="+mn-ea"/>
              <a:cs typeface="+mn-cs"/>
            </a:endParaRPr>
          </a:p>
        </p:txBody>
      </p:sp>
      <p:pic>
        <p:nvPicPr>
          <p:cNvPr id="6" name="Picture 3"/>
          <p:cNvPicPr>
            <a:picLocks noChangeAspect="1" noChangeArrowheads="1"/>
          </p:cNvPicPr>
          <p:nvPr/>
        </p:nvPicPr>
        <p:blipFill>
          <a:blip r:embed="rId2" cstate="print"/>
          <a:srcRect/>
          <a:stretch>
            <a:fillRect/>
          </a:stretch>
        </p:blipFill>
        <p:spPr bwMode="auto">
          <a:xfrm>
            <a:off x="228600" y="1916832"/>
            <a:ext cx="8382000" cy="3886200"/>
          </a:xfrm>
          <a:prstGeom prst="rect">
            <a:avLst/>
          </a:prstGeom>
          <a:noFill/>
          <a:ln w="9525">
            <a:noFill/>
            <a:miter lim="800000"/>
            <a:headEnd/>
            <a:tailEnd/>
          </a:ln>
        </p:spPr>
      </p:pic>
    </p:spTree>
    <p:extLst>
      <p:ext uri="{BB962C8B-B14F-4D97-AF65-F5344CB8AC3E}">
        <p14:creationId xmlns="" xmlns:p14="http://schemas.microsoft.com/office/powerpoint/2010/main" val="107356174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An-najah National university </a:t>
            </a:r>
            <a:endParaRPr lang="ar-SA"/>
          </a:p>
        </p:txBody>
      </p:sp>
      <p:sp>
        <p:nvSpPr>
          <p:cNvPr id="3" name="Slide Number Placeholder 2"/>
          <p:cNvSpPr>
            <a:spLocks noGrp="1"/>
          </p:cNvSpPr>
          <p:nvPr>
            <p:ph type="sldNum" sz="quarter" idx="12"/>
          </p:nvPr>
        </p:nvSpPr>
        <p:spPr/>
        <p:txBody>
          <a:bodyPr/>
          <a:lstStyle/>
          <a:p>
            <a:r>
              <a:rPr lang="en-US" dirty="0" smtClean="0"/>
              <a:t>45</a:t>
            </a:r>
            <a:endParaRPr lang="ar-SA" dirty="0"/>
          </a:p>
        </p:txBody>
      </p:sp>
      <p:sp>
        <p:nvSpPr>
          <p:cNvPr id="4" name="Title 1"/>
          <p:cNvSpPr txBox="1">
            <a:spLocks/>
          </p:cNvSpPr>
          <p:nvPr/>
        </p:nvSpPr>
        <p:spPr>
          <a:xfrm>
            <a:off x="429133" y="324633"/>
            <a:ext cx="8229600" cy="1143000"/>
          </a:xfrm>
          <a:prstGeom prst="rect">
            <a:avLst/>
          </a:prstGeom>
        </p:spPr>
        <p:txBody>
          <a:bodyPr>
            <a:noAutofit/>
          </a:bodyPr>
          <a:lstStyle>
            <a:lvl1pPr algn="ctr" rtl="1" eaLnBrk="1" latinLnBrk="0" hangingPunct="1">
              <a:spcBef>
                <a:spcPct val="0"/>
              </a:spcBef>
              <a:buNone/>
              <a:defRPr kumimoji="0" sz="3300" kern="1200">
                <a:solidFill>
                  <a:schemeClr val="accent3">
                    <a:shade val="75000"/>
                  </a:schemeClr>
                </a:solidFill>
                <a:latin typeface="+mj-lt"/>
                <a:ea typeface="+mj-ea"/>
                <a:cs typeface="+mj-cs"/>
              </a:defRPr>
            </a:lvl1pPr>
          </a:lstStyle>
          <a:p>
            <a:pPr lvl="1" algn="ctr" rtl="0">
              <a:spcBef>
                <a:spcPct val="0"/>
              </a:spcBef>
            </a:pPr>
            <a:r>
              <a:rPr lang="en-US" sz="3600" dirty="0" smtClean="0">
                <a:solidFill>
                  <a:srgbClr val="0070C0"/>
                </a:solidFill>
                <a:latin typeface="+mj-lt"/>
                <a:ea typeface="+mn-ea"/>
                <a:cs typeface="+mn-cs"/>
              </a:rPr>
              <a:t>Steel reinforcement</a:t>
            </a:r>
            <a:r>
              <a:rPr lang="en-US" sz="4400" b="1" dirty="0" smtClean="0"/>
              <a:t/>
            </a:r>
            <a:br>
              <a:rPr lang="en-US" sz="4400" b="1" dirty="0" smtClean="0"/>
            </a:br>
            <a:endParaRPr lang="en-US" sz="4400" dirty="0"/>
          </a:p>
        </p:txBody>
      </p:sp>
      <p:sp>
        <p:nvSpPr>
          <p:cNvPr id="5" name="Content Placeholder 2"/>
          <p:cNvSpPr txBox="1">
            <a:spLocks/>
          </p:cNvSpPr>
          <p:nvPr/>
        </p:nvSpPr>
        <p:spPr>
          <a:xfrm>
            <a:off x="429133" y="1268760"/>
            <a:ext cx="8229600" cy="4678363"/>
          </a:xfrm>
          <a:prstGeom prst="rect">
            <a:avLst/>
          </a:prstGeom>
        </p:spPr>
        <p:txBody>
          <a:bodyPr>
            <a:normAutofit/>
          </a:bodyPr>
          <a:lstStyle>
            <a:lvl1pPr marL="274320" indent="-274320" algn="r" rtl="1"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r" rtl="1"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r" rtl="1"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r" rtl="1"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r" rtl="1"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r" rtl="1"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r" rtl="1"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r" rtl="1"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a:lstStyle>
          <a:p>
            <a:pPr algn="l" rtl="0">
              <a:buFont typeface="Wingdings" pitchFamily="2" charset="2"/>
              <a:buChar char="Ø"/>
            </a:pPr>
            <a:r>
              <a:rPr lang="en-US" sz="2400" dirty="0" smtClean="0">
                <a:solidFill>
                  <a:srgbClr val="0070C0"/>
                </a:solidFill>
              </a:rPr>
              <a:t> </a:t>
            </a:r>
            <a:r>
              <a:rPr lang="en-US" sz="2400" dirty="0" smtClean="0"/>
              <a:t>Minimum steel reinforcement</a:t>
            </a:r>
          </a:p>
        </p:txBody>
      </p:sp>
      <p:pic>
        <p:nvPicPr>
          <p:cNvPr id="6" name="Picture 2"/>
          <p:cNvPicPr>
            <a:picLocks noChangeAspect="1" noChangeArrowheads="1"/>
          </p:cNvPicPr>
          <p:nvPr/>
        </p:nvPicPr>
        <p:blipFill>
          <a:blip r:embed="rId2" cstate="print"/>
          <a:srcRect/>
          <a:stretch>
            <a:fillRect/>
          </a:stretch>
        </p:blipFill>
        <p:spPr bwMode="auto">
          <a:xfrm>
            <a:off x="685800" y="2057400"/>
            <a:ext cx="7801897" cy="4114800"/>
          </a:xfrm>
          <a:prstGeom prst="rect">
            <a:avLst/>
          </a:prstGeom>
          <a:noFill/>
          <a:ln w="9525">
            <a:noFill/>
            <a:miter lim="800000"/>
            <a:headEnd/>
            <a:tailEnd/>
          </a:ln>
        </p:spPr>
      </p:pic>
    </p:spTree>
    <p:extLst>
      <p:ext uri="{BB962C8B-B14F-4D97-AF65-F5344CB8AC3E}">
        <p14:creationId xmlns="" xmlns:p14="http://schemas.microsoft.com/office/powerpoint/2010/main" val="274461986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An-najah National university </a:t>
            </a:r>
            <a:endParaRPr lang="ar-SA"/>
          </a:p>
        </p:txBody>
      </p:sp>
      <p:sp>
        <p:nvSpPr>
          <p:cNvPr id="3" name="Slide Number Placeholder 2"/>
          <p:cNvSpPr>
            <a:spLocks noGrp="1"/>
          </p:cNvSpPr>
          <p:nvPr>
            <p:ph type="sldNum" sz="quarter" idx="12"/>
          </p:nvPr>
        </p:nvSpPr>
        <p:spPr/>
        <p:txBody>
          <a:bodyPr/>
          <a:lstStyle/>
          <a:p>
            <a:r>
              <a:rPr lang="en-US" dirty="0" smtClean="0"/>
              <a:t>46</a:t>
            </a:r>
            <a:endParaRPr lang="ar-SA" dirty="0"/>
          </a:p>
        </p:txBody>
      </p:sp>
      <p:sp>
        <p:nvSpPr>
          <p:cNvPr id="4" name="Title 1"/>
          <p:cNvSpPr txBox="1">
            <a:spLocks/>
          </p:cNvSpPr>
          <p:nvPr/>
        </p:nvSpPr>
        <p:spPr>
          <a:xfrm>
            <a:off x="457200" y="274638"/>
            <a:ext cx="8229600" cy="1143000"/>
          </a:xfrm>
          <a:prstGeom prst="rect">
            <a:avLst/>
          </a:prstGeom>
        </p:spPr>
        <p:txBody>
          <a:bodyPr>
            <a:noAutofit/>
          </a:bodyPr>
          <a:lstStyle>
            <a:lvl1pPr algn="ctr" rtl="1" eaLnBrk="1" latinLnBrk="0" hangingPunct="1">
              <a:spcBef>
                <a:spcPct val="0"/>
              </a:spcBef>
              <a:buNone/>
              <a:defRPr kumimoji="0" sz="3300" kern="1200">
                <a:solidFill>
                  <a:schemeClr val="accent3">
                    <a:shade val="75000"/>
                  </a:schemeClr>
                </a:solidFill>
                <a:latin typeface="+mj-lt"/>
                <a:ea typeface="+mj-ea"/>
                <a:cs typeface="+mj-cs"/>
              </a:defRPr>
            </a:lvl1pPr>
          </a:lstStyle>
          <a:p>
            <a:pPr lvl="1" algn="ctr" rtl="0">
              <a:spcBef>
                <a:spcPct val="0"/>
              </a:spcBef>
            </a:pPr>
            <a:r>
              <a:rPr lang="en-US" sz="3600" dirty="0" smtClean="0">
                <a:solidFill>
                  <a:srgbClr val="0070C0"/>
                </a:solidFill>
                <a:latin typeface="+mj-lt"/>
                <a:ea typeface="+mn-ea"/>
                <a:cs typeface="+mn-cs"/>
              </a:rPr>
              <a:t>Steel reinforcement</a:t>
            </a:r>
            <a:r>
              <a:rPr lang="en-US" sz="4400" b="1" dirty="0" smtClean="0"/>
              <a:t/>
            </a:r>
            <a:br>
              <a:rPr lang="en-US" sz="4400" b="1" dirty="0" smtClean="0"/>
            </a:br>
            <a:endParaRPr lang="en-US" sz="4400" dirty="0"/>
          </a:p>
        </p:txBody>
      </p:sp>
      <p:sp>
        <p:nvSpPr>
          <p:cNvPr id="5" name="Content Placeholder 2"/>
          <p:cNvSpPr txBox="1">
            <a:spLocks/>
          </p:cNvSpPr>
          <p:nvPr/>
        </p:nvSpPr>
        <p:spPr>
          <a:xfrm>
            <a:off x="457200" y="1268760"/>
            <a:ext cx="8229600" cy="4678363"/>
          </a:xfrm>
          <a:prstGeom prst="rect">
            <a:avLst/>
          </a:prstGeom>
        </p:spPr>
        <p:txBody>
          <a:bodyPr>
            <a:normAutofit/>
          </a:bodyPr>
          <a:lstStyle>
            <a:lvl1pPr marL="274320" indent="-274320" algn="r" rtl="1"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r" rtl="1"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r" rtl="1"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r" rtl="1"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r" rtl="1"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r" rtl="1"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r" rtl="1"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r" rtl="1"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a:lstStyle>
          <a:p>
            <a:pPr algn="l" rtl="0">
              <a:buFont typeface="Wingdings" pitchFamily="2" charset="2"/>
              <a:buChar char="Ø"/>
            </a:pPr>
            <a:r>
              <a:rPr lang="en-US" sz="2400" dirty="0" smtClean="0">
                <a:solidFill>
                  <a:srgbClr val="0070C0"/>
                </a:solidFill>
              </a:rPr>
              <a:t> </a:t>
            </a:r>
            <a:r>
              <a:rPr lang="en-US" sz="2400" dirty="0" smtClean="0"/>
              <a:t>Main steel reinforcement</a:t>
            </a:r>
          </a:p>
        </p:txBody>
      </p:sp>
      <p:pic>
        <p:nvPicPr>
          <p:cNvPr id="6" name="Picture 2"/>
          <p:cNvPicPr>
            <a:picLocks noChangeAspect="1" noChangeArrowheads="1"/>
          </p:cNvPicPr>
          <p:nvPr/>
        </p:nvPicPr>
        <p:blipFill>
          <a:blip r:embed="rId2" cstate="print"/>
          <a:srcRect/>
          <a:stretch>
            <a:fillRect/>
          </a:stretch>
        </p:blipFill>
        <p:spPr bwMode="auto">
          <a:xfrm>
            <a:off x="457200" y="2124702"/>
            <a:ext cx="8305800" cy="3209298"/>
          </a:xfrm>
          <a:prstGeom prst="rect">
            <a:avLst/>
          </a:prstGeom>
          <a:noFill/>
          <a:ln w="9525">
            <a:noFill/>
            <a:miter lim="800000"/>
            <a:headEnd/>
            <a:tailEnd/>
          </a:ln>
        </p:spPr>
      </p:pic>
    </p:spTree>
    <p:extLst>
      <p:ext uri="{BB962C8B-B14F-4D97-AF65-F5344CB8AC3E}">
        <p14:creationId xmlns="" xmlns:p14="http://schemas.microsoft.com/office/powerpoint/2010/main" val="300310235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An-najah National university </a:t>
            </a:r>
            <a:endParaRPr lang="ar-SA"/>
          </a:p>
        </p:txBody>
      </p:sp>
      <p:sp>
        <p:nvSpPr>
          <p:cNvPr id="3" name="Slide Number Placeholder 2"/>
          <p:cNvSpPr>
            <a:spLocks noGrp="1"/>
          </p:cNvSpPr>
          <p:nvPr>
            <p:ph type="sldNum" sz="quarter" idx="12"/>
          </p:nvPr>
        </p:nvSpPr>
        <p:spPr/>
        <p:txBody>
          <a:bodyPr/>
          <a:lstStyle/>
          <a:p>
            <a:r>
              <a:rPr lang="en-US" dirty="0" smtClean="0"/>
              <a:t>47</a:t>
            </a:r>
            <a:endParaRPr lang="ar-SA" dirty="0"/>
          </a:p>
        </p:txBody>
      </p:sp>
      <p:sp>
        <p:nvSpPr>
          <p:cNvPr id="4" name="Title 1"/>
          <p:cNvSpPr txBox="1">
            <a:spLocks/>
          </p:cNvSpPr>
          <p:nvPr/>
        </p:nvSpPr>
        <p:spPr>
          <a:xfrm>
            <a:off x="457200" y="274638"/>
            <a:ext cx="8229600" cy="1143000"/>
          </a:xfrm>
          <a:prstGeom prst="rect">
            <a:avLst/>
          </a:prstGeom>
        </p:spPr>
        <p:txBody>
          <a:bodyPr>
            <a:noAutofit/>
          </a:bodyPr>
          <a:lstStyle>
            <a:lvl1pPr algn="ctr" rtl="1" eaLnBrk="1" latinLnBrk="0" hangingPunct="1">
              <a:spcBef>
                <a:spcPct val="0"/>
              </a:spcBef>
              <a:buNone/>
              <a:defRPr kumimoji="0" sz="3300" kern="1200">
                <a:solidFill>
                  <a:schemeClr val="accent3">
                    <a:shade val="75000"/>
                  </a:schemeClr>
                </a:solidFill>
                <a:latin typeface="+mj-lt"/>
                <a:ea typeface="+mj-ea"/>
                <a:cs typeface="+mj-cs"/>
              </a:defRPr>
            </a:lvl1pPr>
          </a:lstStyle>
          <a:p>
            <a:pPr lvl="1" algn="ctr" rtl="0">
              <a:spcBef>
                <a:spcPct val="0"/>
              </a:spcBef>
            </a:pPr>
            <a:r>
              <a:rPr lang="en-US" sz="3600" dirty="0" smtClean="0">
                <a:solidFill>
                  <a:srgbClr val="0070C0"/>
                </a:solidFill>
                <a:latin typeface="+mj-lt"/>
                <a:ea typeface="+mn-ea"/>
                <a:cs typeface="+mn-cs"/>
              </a:rPr>
              <a:t>Steel reinforcement</a:t>
            </a:r>
            <a:r>
              <a:rPr lang="en-US" sz="4400" b="1" dirty="0" smtClean="0"/>
              <a:t/>
            </a:r>
            <a:br>
              <a:rPr lang="en-US" sz="4400" b="1" dirty="0" smtClean="0"/>
            </a:br>
            <a:endParaRPr lang="en-US" sz="4400" dirty="0"/>
          </a:p>
        </p:txBody>
      </p:sp>
      <p:sp>
        <p:nvSpPr>
          <p:cNvPr id="5" name="Content Placeholder 2"/>
          <p:cNvSpPr txBox="1">
            <a:spLocks/>
          </p:cNvSpPr>
          <p:nvPr/>
        </p:nvSpPr>
        <p:spPr>
          <a:xfrm>
            <a:off x="433035" y="1030286"/>
            <a:ext cx="8229600" cy="4678363"/>
          </a:xfrm>
          <a:prstGeom prst="rect">
            <a:avLst/>
          </a:prstGeom>
        </p:spPr>
        <p:txBody>
          <a:bodyPr>
            <a:normAutofit/>
          </a:bodyPr>
          <a:lstStyle>
            <a:lvl1pPr marL="274320" indent="-274320" algn="r" rtl="1"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r" rtl="1"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r" rtl="1"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r" rtl="1"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r" rtl="1"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r" rtl="1"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r" rtl="1"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r" rtl="1"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a:lstStyle>
          <a:p>
            <a:pPr algn="l" rtl="0">
              <a:buFont typeface="Wingdings" pitchFamily="2" charset="2"/>
              <a:buChar char="Ø"/>
            </a:pPr>
            <a:r>
              <a:rPr lang="en-US" sz="2400" dirty="0" smtClean="0">
                <a:solidFill>
                  <a:srgbClr val="0070C0"/>
                </a:solidFill>
              </a:rPr>
              <a:t> </a:t>
            </a:r>
            <a:r>
              <a:rPr lang="en-US" sz="2400" dirty="0" smtClean="0"/>
              <a:t>Shear reinforcement</a:t>
            </a:r>
          </a:p>
        </p:txBody>
      </p:sp>
      <p:pic>
        <p:nvPicPr>
          <p:cNvPr id="6" name="Picture 2"/>
          <p:cNvPicPr>
            <a:picLocks noChangeAspect="1" noChangeArrowheads="1"/>
          </p:cNvPicPr>
          <p:nvPr/>
        </p:nvPicPr>
        <p:blipFill>
          <a:blip r:embed="rId2" cstate="print"/>
          <a:srcRect/>
          <a:stretch>
            <a:fillRect/>
          </a:stretch>
        </p:blipFill>
        <p:spPr bwMode="auto">
          <a:xfrm>
            <a:off x="353129" y="1772816"/>
            <a:ext cx="8333671" cy="2471737"/>
          </a:xfrm>
          <a:prstGeom prst="rect">
            <a:avLst/>
          </a:prstGeom>
          <a:noFill/>
          <a:ln w="9525">
            <a:noFill/>
            <a:miter lim="800000"/>
            <a:headEnd/>
            <a:tailEnd/>
          </a:ln>
        </p:spPr>
      </p:pic>
      <p:sp>
        <p:nvSpPr>
          <p:cNvPr id="7" name="Rectangle 6"/>
          <p:cNvSpPr/>
          <p:nvPr/>
        </p:nvSpPr>
        <p:spPr>
          <a:xfrm>
            <a:off x="533400" y="4800600"/>
            <a:ext cx="8001000" cy="1200329"/>
          </a:xfrm>
          <a:prstGeom prst="rect">
            <a:avLst/>
          </a:prstGeom>
        </p:spPr>
        <p:txBody>
          <a:bodyPr wrap="square">
            <a:spAutoFit/>
          </a:bodyPr>
          <a:lstStyle/>
          <a:p>
            <a:pPr lvl="0" algn="l" rtl="0"/>
            <a:r>
              <a:rPr lang="en-US" dirty="0" smtClean="0"/>
              <a:t>Concerning shear reinforcement of beams,  it is recommended to unify shear reinforcement spaces for each beam near the supports due to not high shear forces in the region. In the middle we can reduce the spacing for practical and economical purposes.</a:t>
            </a:r>
            <a:endParaRPr lang="en-US" dirty="0"/>
          </a:p>
        </p:txBody>
      </p:sp>
    </p:spTree>
    <p:extLst>
      <p:ext uri="{BB962C8B-B14F-4D97-AF65-F5344CB8AC3E}">
        <p14:creationId xmlns="" xmlns:p14="http://schemas.microsoft.com/office/powerpoint/2010/main" val="159248171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An-najah National university </a:t>
            </a:r>
            <a:endParaRPr lang="ar-SA"/>
          </a:p>
        </p:txBody>
      </p:sp>
      <p:sp>
        <p:nvSpPr>
          <p:cNvPr id="3" name="Slide Number Placeholder 2"/>
          <p:cNvSpPr>
            <a:spLocks noGrp="1"/>
          </p:cNvSpPr>
          <p:nvPr>
            <p:ph type="sldNum" sz="quarter" idx="12"/>
          </p:nvPr>
        </p:nvSpPr>
        <p:spPr/>
        <p:txBody>
          <a:bodyPr/>
          <a:lstStyle/>
          <a:p>
            <a:r>
              <a:rPr lang="en-US" dirty="0" smtClean="0"/>
              <a:t>48</a:t>
            </a:r>
            <a:endParaRPr lang="ar-SA" dirty="0"/>
          </a:p>
        </p:txBody>
      </p:sp>
      <p:sp>
        <p:nvSpPr>
          <p:cNvPr id="4" name="Title 1"/>
          <p:cNvSpPr txBox="1">
            <a:spLocks/>
          </p:cNvSpPr>
          <p:nvPr/>
        </p:nvSpPr>
        <p:spPr>
          <a:xfrm>
            <a:off x="457200" y="274638"/>
            <a:ext cx="8229600" cy="1143000"/>
          </a:xfrm>
          <a:prstGeom prst="rect">
            <a:avLst/>
          </a:prstGeom>
        </p:spPr>
        <p:txBody>
          <a:bodyPr>
            <a:noAutofit/>
          </a:bodyPr>
          <a:lstStyle>
            <a:lvl1pPr algn="ctr" rtl="1" eaLnBrk="1" latinLnBrk="0" hangingPunct="1">
              <a:spcBef>
                <a:spcPct val="0"/>
              </a:spcBef>
              <a:buNone/>
              <a:defRPr kumimoji="0" sz="3300" kern="1200">
                <a:solidFill>
                  <a:schemeClr val="accent3">
                    <a:shade val="75000"/>
                  </a:schemeClr>
                </a:solidFill>
                <a:latin typeface="+mj-lt"/>
                <a:ea typeface="+mj-ea"/>
                <a:cs typeface="+mj-cs"/>
              </a:defRPr>
            </a:lvl1pPr>
          </a:lstStyle>
          <a:p>
            <a:pPr lvl="1" algn="ctr" rtl="0">
              <a:spcBef>
                <a:spcPct val="0"/>
              </a:spcBef>
            </a:pPr>
            <a:r>
              <a:rPr lang="en-US" sz="3600" dirty="0" smtClean="0">
                <a:solidFill>
                  <a:srgbClr val="0070C0"/>
                </a:solidFill>
                <a:latin typeface="+mj-lt"/>
                <a:ea typeface="+mn-ea"/>
                <a:cs typeface="+mn-cs"/>
              </a:rPr>
              <a:t>Steel reinforcement</a:t>
            </a:r>
            <a:r>
              <a:rPr lang="en-US" sz="4400" b="1" dirty="0" smtClean="0"/>
              <a:t/>
            </a:r>
            <a:br>
              <a:rPr lang="en-US" sz="4400" b="1" dirty="0" smtClean="0"/>
            </a:br>
            <a:endParaRPr lang="en-US" sz="4400" dirty="0"/>
          </a:p>
        </p:txBody>
      </p:sp>
      <p:sp>
        <p:nvSpPr>
          <p:cNvPr id="5" name="Content Placeholder 2"/>
          <p:cNvSpPr txBox="1">
            <a:spLocks/>
          </p:cNvSpPr>
          <p:nvPr/>
        </p:nvSpPr>
        <p:spPr>
          <a:xfrm>
            <a:off x="457200" y="1196344"/>
            <a:ext cx="8229600" cy="4678363"/>
          </a:xfrm>
          <a:prstGeom prst="rect">
            <a:avLst/>
          </a:prstGeom>
        </p:spPr>
        <p:txBody>
          <a:bodyPr>
            <a:normAutofit/>
          </a:bodyPr>
          <a:lstStyle>
            <a:lvl1pPr marL="274320" indent="-274320" algn="r" rtl="1"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r" rtl="1"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r" rtl="1"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r" rtl="1"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r" rtl="1"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r" rtl="1"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r" rtl="1"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r" rtl="1"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a:lstStyle>
          <a:p>
            <a:pPr algn="l" rtl="0">
              <a:buClr>
                <a:schemeClr val="tx2">
                  <a:lumMod val="60000"/>
                  <a:lumOff val="40000"/>
                </a:schemeClr>
              </a:buClr>
              <a:buFont typeface="Wingdings" pitchFamily="2" charset="2"/>
              <a:buChar char="Ø"/>
            </a:pPr>
            <a:r>
              <a:rPr lang="en-US" sz="2400" dirty="0" smtClean="0"/>
              <a:t>Torsion reinforcement</a:t>
            </a:r>
          </a:p>
          <a:p>
            <a:pPr>
              <a:buFont typeface="Wingdings 2"/>
              <a:buNone/>
            </a:pPr>
            <a:endParaRPr lang="en-US" sz="2400" dirty="0" smtClean="0"/>
          </a:p>
        </p:txBody>
      </p:sp>
      <p:pic>
        <p:nvPicPr>
          <p:cNvPr id="6" name="Picture 2"/>
          <p:cNvPicPr>
            <a:picLocks noChangeAspect="1" noChangeArrowheads="1"/>
          </p:cNvPicPr>
          <p:nvPr/>
        </p:nvPicPr>
        <p:blipFill>
          <a:blip r:embed="rId2" cstate="print"/>
          <a:srcRect/>
          <a:stretch>
            <a:fillRect/>
          </a:stretch>
        </p:blipFill>
        <p:spPr bwMode="auto">
          <a:xfrm>
            <a:off x="990600" y="1844824"/>
            <a:ext cx="6951895" cy="3786187"/>
          </a:xfrm>
          <a:prstGeom prst="rect">
            <a:avLst/>
          </a:prstGeom>
          <a:noFill/>
          <a:ln w="9525">
            <a:noFill/>
            <a:miter lim="800000"/>
            <a:headEnd/>
            <a:tailEnd/>
          </a:ln>
        </p:spPr>
      </p:pic>
    </p:spTree>
    <p:extLst>
      <p:ext uri="{BB962C8B-B14F-4D97-AF65-F5344CB8AC3E}">
        <p14:creationId xmlns="" xmlns:p14="http://schemas.microsoft.com/office/powerpoint/2010/main" val="3782023083"/>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An-najah National university </a:t>
            </a:r>
            <a:endParaRPr lang="ar-SA"/>
          </a:p>
        </p:txBody>
      </p:sp>
      <p:sp>
        <p:nvSpPr>
          <p:cNvPr id="3" name="Slide Number Placeholder 2"/>
          <p:cNvSpPr>
            <a:spLocks noGrp="1"/>
          </p:cNvSpPr>
          <p:nvPr>
            <p:ph type="sldNum" sz="quarter" idx="12"/>
          </p:nvPr>
        </p:nvSpPr>
        <p:spPr/>
        <p:txBody>
          <a:bodyPr/>
          <a:lstStyle/>
          <a:p>
            <a:r>
              <a:rPr lang="en-US" dirty="0" smtClean="0"/>
              <a:t>49</a:t>
            </a:r>
            <a:endParaRPr lang="ar-SA" dirty="0"/>
          </a:p>
        </p:txBody>
      </p:sp>
      <p:sp>
        <p:nvSpPr>
          <p:cNvPr id="4" name="Title 1"/>
          <p:cNvSpPr txBox="1">
            <a:spLocks/>
          </p:cNvSpPr>
          <p:nvPr/>
        </p:nvSpPr>
        <p:spPr>
          <a:xfrm>
            <a:off x="457200" y="274638"/>
            <a:ext cx="8229600" cy="1143000"/>
          </a:xfrm>
          <a:prstGeom prst="rect">
            <a:avLst/>
          </a:prstGeom>
        </p:spPr>
        <p:txBody>
          <a:bodyPr>
            <a:normAutofit/>
          </a:bodyPr>
          <a:lstStyle>
            <a:lvl1pPr algn="ctr" rtl="1" eaLnBrk="1" latinLnBrk="0" hangingPunct="1">
              <a:spcBef>
                <a:spcPct val="0"/>
              </a:spcBef>
              <a:buNone/>
              <a:defRPr kumimoji="0" sz="3300" kern="1200">
                <a:solidFill>
                  <a:schemeClr val="accent3">
                    <a:shade val="75000"/>
                  </a:schemeClr>
                </a:solidFill>
                <a:latin typeface="+mj-lt"/>
                <a:ea typeface="+mj-ea"/>
                <a:cs typeface="+mj-cs"/>
              </a:defRPr>
            </a:lvl1pPr>
          </a:lstStyle>
          <a:p>
            <a:pPr rtl="0"/>
            <a:r>
              <a:rPr lang="en-US" dirty="0" smtClean="0">
                <a:solidFill>
                  <a:srgbClr val="0070C0"/>
                </a:solidFill>
                <a:ea typeface="+mn-ea"/>
                <a:cs typeface="+mn-cs"/>
              </a:rPr>
              <a:t>Design of Transverse Beams</a:t>
            </a:r>
          </a:p>
        </p:txBody>
      </p:sp>
      <p:sp>
        <p:nvSpPr>
          <p:cNvPr id="5" name="Content Placeholder 2"/>
          <p:cNvSpPr txBox="1">
            <a:spLocks/>
          </p:cNvSpPr>
          <p:nvPr/>
        </p:nvSpPr>
        <p:spPr>
          <a:xfrm>
            <a:off x="457067" y="1427033"/>
            <a:ext cx="8229600" cy="4525963"/>
          </a:xfrm>
          <a:prstGeom prst="rect">
            <a:avLst/>
          </a:prstGeom>
        </p:spPr>
        <p:txBody>
          <a:bodyPr/>
          <a:lstStyle>
            <a:lvl1pPr marL="274320" indent="-274320" algn="r" rtl="1"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r" rtl="1"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r" rtl="1"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r" rtl="1"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r" rtl="1"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r" rtl="1"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r" rtl="1"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r" rtl="1"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a:lstStyle>
          <a:p>
            <a:pPr algn="l" rtl="0">
              <a:buClr>
                <a:schemeClr val="tx2">
                  <a:lumMod val="60000"/>
                  <a:lumOff val="40000"/>
                </a:schemeClr>
              </a:buClr>
              <a:buFont typeface="Wingdings" pitchFamily="2" charset="2"/>
              <a:buChar char="Ø"/>
            </a:pPr>
            <a:r>
              <a:rPr lang="en-US" dirty="0" smtClean="0"/>
              <a:t> </a:t>
            </a:r>
            <a:r>
              <a:rPr lang="en-US" sz="2400" dirty="0" smtClean="0"/>
              <a:t>It has a dimensions of 30*30 cm</a:t>
            </a:r>
          </a:p>
          <a:p>
            <a:pPr algn="l" rtl="0">
              <a:buClr>
                <a:schemeClr val="tx2">
                  <a:lumMod val="60000"/>
                  <a:lumOff val="40000"/>
                </a:schemeClr>
              </a:buClr>
              <a:buFont typeface="Wingdings 2"/>
              <a:buNone/>
            </a:pPr>
            <a:endParaRPr lang="en-US" sz="2400" dirty="0" smtClean="0"/>
          </a:p>
          <a:p>
            <a:pPr algn="l" rtl="0">
              <a:buClr>
                <a:schemeClr val="tx2">
                  <a:lumMod val="60000"/>
                  <a:lumOff val="40000"/>
                </a:schemeClr>
              </a:buClr>
              <a:buFont typeface="Wingdings" pitchFamily="2" charset="2"/>
              <a:buChar char="Ø"/>
            </a:pPr>
            <a:r>
              <a:rPr lang="en-US" sz="2400" dirty="0" smtClean="0"/>
              <a:t> It has area of steel minimum :  </a:t>
            </a:r>
          </a:p>
          <a:p>
            <a:pPr algn="l" rtl="0">
              <a:buClr>
                <a:schemeClr val="tx2">
                  <a:lumMod val="60000"/>
                  <a:lumOff val="40000"/>
                </a:schemeClr>
              </a:buClr>
              <a:buFont typeface="Wingdings 2"/>
              <a:buNone/>
            </a:pPr>
            <a:r>
              <a:rPr lang="en-US" sz="2400" dirty="0" smtClean="0"/>
              <a:t>      As </a:t>
            </a:r>
            <a:r>
              <a:rPr lang="en-US" sz="2400" baseline="-25000" dirty="0" smtClean="0"/>
              <a:t>min</a:t>
            </a:r>
            <a:r>
              <a:rPr lang="en-US" sz="2400" dirty="0" smtClean="0"/>
              <a:t> = p </a:t>
            </a:r>
            <a:r>
              <a:rPr lang="en-US" sz="2400" baseline="-25000" dirty="0" smtClean="0"/>
              <a:t>min</a:t>
            </a:r>
            <a:r>
              <a:rPr lang="en-US" sz="2400" dirty="0" smtClean="0"/>
              <a:t>*b*h = 0.0033*300*300 =297 mm</a:t>
            </a:r>
            <a:r>
              <a:rPr lang="en-US" sz="2400" baseline="30000" dirty="0" smtClean="0"/>
              <a:t>2 </a:t>
            </a:r>
            <a:r>
              <a:rPr lang="en-US" sz="2400" dirty="0" smtClean="0">
                <a:sym typeface="Wingdings"/>
              </a:rPr>
              <a:t></a:t>
            </a:r>
            <a:r>
              <a:rPr lang="en-US" sz="2400" dirty="0" smtClean="0"/>
              <a:t> Use 3 φ 12</a:t>
            </a:r>
          </a:p>
          <a:p>
            <a:pPr algn="l" rtl="0">
              <a:buClr>
                <a:schemeClr val="tx2">
                  <a:lumMod val="60000"/>
                  <a:lumOff val="40000"/>
                </a:schemeClr>
              </a:buClr>
              <a:buFont typeface="Wingdings" pitchFamily="2" charset="2"/>
              <a:buChar char="Ø"/>
            </a:pPr>
            <a:endParaRPr lang="en-US" sz="2400" dirty="0" smtClean="0"/>
          </a:p>
        </p:txBody>
      </p:sp>
    </p:spTree>
    <p:extLst>
      <p:ext uri="{BB962C8B-B14F-4D97-AF65-F5344CB8AC3E}">
        <p14:creationId xmlns="" xmlns:p14="http://schemas.microsoft.com/office/powerpoint/2010/main" val="10814323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An-najah National university </a:t>
            </a:r>
            <a:endParaRPr lang="ar-SA"/>
          </a:p>
        </p:txBody>
      </p:sp>
      <p:sp>
        <p:nvSpPr>
          <p:cNvPr id="3" name="Slide Number Placeholder 2"/>
          <p:cNvSpPr>
            <a:spLocks noGrp="1"/>
          </p:cNvSpPr>
          <p:nvPr>
            <p:ph type="sldNum" sz="quarter" idx="12"/>
          </p:nvPr>
        </p:nvSpPr>
        <p:spPr/>
        <p:txBody>
          <a:bodyPr/>
          <a:lstStyle/>
          <a:p>
            <a:r>
              <a:rPr lang="en-US" dirty="0" smtClean="0"/>
              <a:t>5</a:t>
            </a:r>
            <a:endParaRPr lang="ar-SA" dirty="0"/>
          </a:p>
        </p:txBody>
      </p:sp>
      <p:sp>
        <p:nvSpPr>
          <p:cNvPr id="4" name="Rectangle 3"/>
          <p:cNvSpPr/>
          <p:nvPr/>
        </p:nvSpPr>
        <p:spPr>
          <a:xfrm>
            <a:off x="539552" y="332656"/>
            <a:ext cx="4572000" cy="738664"/>
          </a:xfrm>
          <a:prstGeom prst="rect">
            <a:avLst/>
          </a:prstGeom>
        </p:spPr>
        <p:txBody>
          <a:bodyPr>
            <a:spAutoFit/>
          </a:bodyPr>
          <a:lstStyle/>
          <a:p>
            <a:pPr lvl="1" indent="-457200" algn="l" rtl="0">
              <a:spcBef>
                <a:spcPct val="20000"/>
              </a:spcBef>
              <a:buFont typeface="Wingdings" pitchFamily="2" charset="2"/>
              <a:buChar char="Ø"/>
              <a:defRPr/>
            </a:pPr>
            <a:r>
              <a:rPr lang="en-US" sz="2400" b="1" dirty="0" smtClean="0">
                <a:solidFill>
                  <a:srgbClr val="0070C0"/>
                </a:solidFill>
              </a:rPr>
              <a:t>E.g. : Ground floor</a:t>
            </a:r>
            <a:r>
              <a:rPr lang="en-US" sz="2400" b="1" dirty="0">
                <a:solidFill>
                  <a:srgbClr val="0070C0"/>
                </a:solidFill>
              </a:rPr>
              <a:t/>
            </a:r>
            <a:br>
              <a:rPr lang="en-US" sz="2400" b="1" dirty="0">
                <a:solidFill>
                  <a:srgbClr val="0070C0"/>
                </a:solidFill>
              </a:rPr>
            </a:br>
            <a:endParaRPr lang="en-US" kern="0" dirty="0">
              <a:solidFill>
                <a:srgbClr val="0070C0"/>
              </a:solidFill>
            </a:endParaRPr>
          </a:p>
        </p:txBody>
      </p:sp>
      <p:pic>
        <p:nvPicPr>
          <p:cNvPr id="7" name="Picture 6"/>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1907704" y="836712"/>
            <a:ext cx="5256584" cy="5256584"/>
          </a:xfrm>
          <a:prstGeom prst="rect">
            <a:avLst/>
          </a:prstGeom>
        </p:spPr>
      </p:pic>
    </p:spTree>
    <p:extLst>
      <p:ext uri="{BB962C8B-B14F-4D97-AF65-F5344CB8AC3E}">
        <p14:creationId xmlns="" xmlns:p14="http://schemas.microsoft.com/office/powerpoint/2010/main" val="107200835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An-najah National university </a:t>
            </a:r>
            <a:endParaRPr lang="ar-SA"/>
          </a:p>
        </p:txBody>
      </p:sp>
      <p:sp>
        <p:nvSpPr>
          <p:cNvPr id="3" name="Slide Number Placeholder 2"/>
          <p:cNvSpPr>
            <a:spLocks noGrp="1"/>
          </p:cNvSpPr>
          <p:nvPr>
            <p:ph type="sldNum" sz="quarter" idx="12"/>
          </p:nvPr>
        </p:nvSpPr>
        <p:spPr/>
        <p:txBody>
          <a:bodyPr/>
          <a:lstStyle/>
          <a:p>
            <a:r>
              <a:rPr lang="en-US" dirty="0" smtClean="0"/>
              <a:t>50</a:t>
            </a:r>
            <a:endParaRPr lang="ar-SA" dirty="0"/>
          </a:p>
        </p:txBody>
      </p:sp>
      <p:sp>
        <p:nvSpPr>
          <p:cNvPr id="4" name="Title 1"/>
          <p:cNvSpPr txBox="1">
            <a:spLocks/>
          </p:cNvSpPr>
          <p:nvPr/>
        </p:nvSpPr>
        <p:spPr>
          <a:xfrm>
            <a:off x="301752" y="228600"/>
            <a:ext cx="8534400" cy="758952"/>
          </a:xfrm>
          <a:prstGeom prst="rect">
            <a:avLst/>
          </a:prstGeom>
        </p:spPr>
        <p:txBody>
          <a:bodyPr/>
          <a:lstStyle>
            <a:lvl1pPr algn="ctr" rtl="1" eaLnBrk="1" latinLnBrk="0" hangingPunct="1">
              <a:spcBef>
                <a:spcPct val="0"/>
              </a:spcBef>
              <a:buNone/>
              <a:defRPr kumimoji="0" sz="3300" kern="1200">
                <a:solidFill>
                  <a:schemeClr val="accent3">
                    <a:shade val="75000"/>
                  </a:schemeClr>
                </a:solidFill>
                <a:latin typeface="+mj-lt"/>
                <a:ea typeface="+mj-ea"/>
                <a:cs typeface="+mj-cs"/>
              </a:defRPr>
            </a:lvl1pPr>
          </a:lstStyle>
          <a:p>
            <a:r>
              <a:rPr lang="en-US" i="1" dirty="0" smtClean="0">
                <a:solidFill>
                  <a:srgbClr val="0070C0"/>
                </a:solidFill>
              </a:rPr>
              <a:t>Design of slabs </a:t>
            </a:r>
            <a:endParaRPr lang="ar-SA" i="1" dirty="0">
              <a:solidFill>
                <a:srgbClr val="0070C0"/>
              </a:solidFill>
            </a:endParaRPr>
          </a:p>
        </p:txBody>
      </p:sp>
      <p:sp>
        <p:nvSpPr>
          <p:cNvPr id="5" name="Rectangle 4"/>
          <p:cNvSpPr/>
          <p:nvPr/>
        </p:nvSpPr>
        <p:spPr>
          <a:xfrm>
            <a:off x="517448" y="1700808"/>
            <a:ext cx="7817357" cy="830997"/>
          </a:xfrm>
          <a:prstGeom prst="rect">
            <a:avLst/>
          </a:prstGeom>
        </p:spPr>
        <p:txBody>
          <a:bodyPr wrap="square">
            <a:spAutoFit/>
          </a:bodyPr>
          <a:lstStyle/>
          <a:p>
            <a:pPr lvl="0" indent="514350" algn="ctr" rtl="0" eaLnBrk="0" fontAlgn="base" hangingPunct="0">
              <a:spcBef>
                <a:spcPct val="0"/>
              </a:spcBef>
              <a:spcAft>
                <a:spcPct val="0"/>
              </a:spcAft>
            </a:pPr>
            <a:r>
              <a:rPr kumimoji="0" lang="en-US" sz="2400" b="0" i="0" u="none" strike="noStrike" cap="none" normalizeH="0" baseline="0" dirty="0" smtClean="0">
                <a:ln>
                  <a:noFill/>
                </a:ln>
                <a:solidFill>
                  <a:schemeClr val="tx1"/>
                </a:solidFill>
                <a:effectLst/>
                <a:ea typeface="Arial Unicode MS" pitchFamily="34" charset="-128"/>
                <a:cs typeface="Arial Unicode MS" pitchFamily="34" charset="-128"/>
              </a:rPr>
              <a:t>The structural system of Zayed College is one way ribbed     slab(31</a:t>
            </a:r>
            <a:r>
              <a:rPr kumimoji="0" lang="en-US" sz="2400" b="0" i="0" u="none" strike="noStrike" cap="none" normalizeH="0" dirty="0" smtClean="0">
                <a:ln>
                  <a:noFill/>
                </a:ln>
                <a:solidFill>
                  <a:schemeClr val="tx1"/>
                </a:solidFill>
                <a:effectLst/>
                <a:ea typeface="Arial Unicode MS" pitchFamily="34" charset="-128"/>
                <a:cs typeface="Arial Unicode MS" pitchFamily="34" charset="-128"/>
              </a:rPr>
              <a:t> cm )</a:t>
            </a:r>
            <a:r>
              <a:rPr kumimoji="0" lang="en-US" sz="2400" b="0" i="0" u="none" strike="noStrike" cap="none" normalizeH="0" baseline="0" dirty="0" smtClean="0">
                <a:ln>
                  <a:noFill/>
                </a:ln>
                <a:solidFill>
                  <a:schemeClr val="tx1"/>
                </a:solidFill>
                <a:effectLst/>
                <a:ea typeface="Arial Unicode MS" pitchFamily="34" charset="-128"/>
                <a:cs typeface="Arial Unicode MS" pitchFamily="34" charset="-128"/>
              </a:rPr>
              <a:t> with drop beams. </a:t>
            </a:r>
            <a:endParaRPr kumimoji="0" lang="en-US" sz="2400" b="0" i="0" u="none" strike="noStrike" cap="none" normalizeH="0" baseline="0" dirty="0" smtClean="0">
              <a:ln>
                <a:noFill/>
              </a:ln>
              <a:solidFill>
                <a:schemeClr val="tx1"/>
              </a:solidFill>
              <a:effectLst/>
              <a:cs typeface="Arial" pitchFamily="34" charset="0"/>
            </a:endParaRPr>
          </a:p>
        </p:txBody>
      </p:sp>
      <p:sp>
        <p:nvSpPr>
          <p:cNvPr id="6" name="Rectangle 1"/>
          <p:cNvSpPr>
            <a:spLocks noChangeArrowheads="1"/>
          </p:cNvSpPr>
          <p:nvPr/>
        </p:nvSpPr>
        <p:spPr bwMode="auto">
          <a:xfrm>
            <a:off x="1043608" y="3501008"/>
            <a:ext cx="6610528"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The ribs in the slab are analyzed using sap 2000 program..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 xmlns:p14="http://schemas.microsoft.com/office/powerpoint/2010/main" val="414786725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An-najah National university </a:t>
            </a:r>
            <a:endParaRPr lang="ar-SA"/>
          </a:p>
        </p:txBody>
      </p:sp>
      <p:sp>
        <p:nvSpPr>
          <p:cNvPr id="3" name="Slide Number Placeholder 2"/>
          <p:cNvSpPr>
            <a:spLocks noGrp="1"/>
          </p:cNvSpPr>
          <p:nvPr>
            <p:ph type="sldNum" sz="quarter" idx="12"/>
          </p:nvPr>
        </p:nvSpPr>
        <p:spPr/>
        <p:txBody>
          <a:bodyPr/>
          <a:lstStyle/>
          <a:p>
            <a:r>
              <a:rPr lang="en-US" dirty="0" smtClean="0"/>
              <a:t>51</a:t>
            </a:r>
            <a:endParaRPr lang="ar-SA" dirty="0"/>
          </a:p>
        </p:txBody>
      </p:sp>
      <p:pic>
        <p:nvPicPr>
          <p:cNvPr id="4" name="Picture 3" descr="aaaaaaaaaaaaaaasssssssss.PNG"/>
          <p:cNvPicPr/>
          <p:nvPr/>
        </p:nvPicPr>
        <p:blipFill>
          <a:blip r:embed="rId2" cstate="print"/>
          <a:stretch>
            <a:fillRect/>
          </a:stretch>
        </p:blipFill>
        <p:spPr>
          <a:xfrm>
            <a:off x="2267744" y="332656"/>
            <a:ext cx="4773812" cy="4896544"/>
          </a:xfrm>
          <a:prstGeom prst="rect">
            <a:avLst/>
          </a:prstGeom>
        </p:spPr>
      </p:pic>
      <p:sp>
        <p:nvSpPr>
          <p:cNvPr id="5" name="Rectangle 1"/>
          <p:cNvSpPr>
            <a:spLocks noChangeArrowheads="1"/>
          </p:cNvSpPr>
          <p:nvPr/>
        </p:nvSpPr>
        <p:spPr bwMode="auto">
          <a:xfrm>
            <a:off x="3347864" y="5445224"/>
            <a:ext cx="2682145" cy="30777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bmk="_Toc373533874">
                <a:ln>
                  <a:noFill/>
                </a:ln>
                <a:solidFill>
                  <a:schemeClr val="tx1"/>
                </a:solidFill>
                <a:effectLst/>
                <a:latin typeface="Arial Unicode MS" pitchFamily="34" charset="-128"/>
                <a:ea typeface="Arial Unicode MS" pitchFamily="34" charset="-128"/>
                <a:cs typeface="Arial Unicode MS" pitchFamily="34" charset="-128"/>
              </a:rPr>
              <a:t>Ribs distribution in the first floor</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 xmlns:p14="http://schemas.microsoft.com/office/powerpoint/2010/main" val="149947483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An-najah National university </a:t>
            </a:r>
            <a:endParaRPr lang="ar-SA"/>
          </a:p>
        </p:txBody>
      </p:sp>
      <p:sp>
        <p:nvSpPr>
          <p:cNvPr id="3" name="Slide Number Placeholder 2"/>
          <p:cNvSpPr>
            <a:spLocks noGrp="1"/>
          </p:cNvSpPr>
          <p:nvPr>
            <p:ph type="sldNum" sz="quarter" idx="12"/>
          </p:nvPr>
        </p:nvSpPr>
        <p:spPr/>
        <p:txBody>
          <a:bodyPr/>
          <a:lstStyle/>
          <a:p>
            <a:r>
              <a:rPr lang="en-US" dirty="0" smtClean="0"/>
              <a:t>52</a:t>
            </a:r>
            <a:endParaRPr lang="ar-SA" dirty="0"/>
          </a:p>
        </p:txBody>
      </p:sp>
      <p:sp>
        <p:nvSpPr>
          <p:cNvPr id="4" name="Rectangle 1"/>
          <p:cNvSpPr>
            <a:spLocks noChangeArrowheads="1"/>
          </p:cNvSpPr>
          <p:nvPr/>
        </p:nvSpPr>
        <p:spPr bwMode="auto">
          <a:xfrm>
            <a:off x="827584" y="271102"/>
            <a:ext cx="9144000" cy="1082307"/>
          </a:xfrm>
          <a:prstGeom prst="rect">
            <a:avLst/>
          </a:prstGeom>
          <a:noFill/>
          <a:ln w="9525">
            <a:noFill/>
            <a:miter lim="800000"/>
            <a:headEnd/>
            <a:tailEnd/>
          </a:ln>
          <a:effectLst/>
        </p:spPr>
        <p:txBody>
          <a:bodyPr vert="horz" wrap="square" lIns="91440" tIns="126960" rIns="91440" bIns="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bmk="">
                <a:ln>
                  <a:noFill/>
                </a:ln>
                <a:solidFill>
                  <a:srgbClr val="0070C0"/>
                </a:solidFill>
                <a:effectLst/>
                <a:latin typeface="Cambria" pitchFamily="18" charset="0"/>
                <a:ea typeface="Times New Roman" pitchFamily="18" charset="0"/>
                <a:cs typeface="Times New Roman" pitchFamily="18" charset="0"/>
              </a:rPr>
              <a:t>Analysis and design of rib2</a:t>
            </a:r>
            <a:endParaRPr kumimoji="0" lang="en-US" sz="2400" b="1" i="0" u="none" strike="noStrike" cap="none" normalizeH="0" baseline="0" dirty="0" smtClean="0">
              <a:ln>
                <a:noFill/>
              </a:ln>
              <a:solidFill>
                <a:srgbClr val="0070C0"/>
              </a:solidFill>
              <a:effectLst/>
              <a:latin typeface="Cambria"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US" b="0" i="0" u="none" strike="noStrike" cap="none" normalizeH="0" baseline="0" dirty="0" smtClean="0">
              <a:ln>
                <a:noFill/>
              </a:ln>
              <a:solidFill>
                <a:schemeClr val="tx1"/>
              </a:solidFill>
              <a:effectLst/>
              <a:latin typeface="Cambria" pitchFamily="18"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Ø"/>
              <a:tabLst/>
            </a:pPr>
            <a:r>
              <a:rPr kumimoji="0" lang="en-US" sz="2000" b="0" i="0" u="none" strike="noStrike" cap="none" normalizeH="0" baseline="0" dirty="0" smtClean="0">
                <a:ln>
                  <a:noFill/>
                </a:ln>
                <a:solidFill>
                  <a:schemeClr val="tx1"/>
                </a:solidFill>
                <a:effectLst/>
                <a:latin typeface="Cambria" pitchFamily="18" charset="0"/>
                <a:ea typeface="Calibri" pitchFamily="34" charset="0"/>
                <a:cs typeface="Arial" pitchFamily="34" charset="0"/>
              </a:rPr>
              <a:t>Check for shear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pic>
        <p:nvPicPr>
          <p:cNvPr id="5" name="Picture 4" descr="shear.PNG"/>
          <p:cNvPicPr/>
          <p:nvPr/>
        </p:nvPicPr>
        <p:blipFill>
          <a:blip r:embed="rId2" cstate="print"/>
          <a:stretch>
            <a:fillRect/>
          </a:stretch>
        </p:blipFill>
        <p:spPr>
          <a:xfrm>
            <a:off x="2987824" y="980728"/>
            <a:ext cx="4248472" cy="5040560"/>
          </a:xfrm>
          <a:prstGeom prst="rect">
            <a:avLst/>
          </a:prstGeom>
        </p:spPr>
      </p:pic>
      <p:sp>
        <p:nvSpPr>
          <p:cNvPr id="6" name="Rectangle 5"/>
          <p:cNvSpPr/>
          <p:nvPr/>
        </p:nvSpPr>
        <p:spPr>
          <a:xfrm>
            <a:off x="3910143" y="6021288"/>
            <a:ext cx="2123402" cy="369332"/>
          </a:xfrm>
          <a:prstGeom prst="rect">
            <a:avLst/>
          </a:prstGeom>
        </p:spPr>
        <p:txBody>
          <a:bodyPr wrap="none">
            <a:spAutoFit/>
          </a:bodyPr>
          <a:lstStyle/>
          <a:p>
            <a:r>
              <a:rPr lang="en-US" dirty="0" smtClean="0"/>
              <a:t>Shear force contours</a:t>
            </a:r>
            <a:endParaRPr lang="ar-SA" dirty="0"/>
          </a:p>
        </p:txBody>
      </p:sp>
    </p:spTree>
    <p:extLst>
      <p:ext uri="{BB962C8B-B14F-4D97-AF65-F5344CB8AC3E}">
        <p14:creationId xmlns="" xmlns:p14="http://schemas.microsoft.com/office/powerpoint/2010/main" val="187953019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An-najah National university </a:t>
            </a:r>
            <a:endParaRPr lang="ar-SA"/>
          </a:p>
        </p:txBody>
      </p:sp>
      <p:sp>
        <p:nvSpPr>
          <p:cNvPr id="3" name="Slide Number Placeholder 2"/>
          <p:cNvSpPr>
            <a:spLocks noGrp="1"/>
          </p:cNvSpPr>
          <p:nvPr>
            <p:ph type="sldNum" sz="quarter" idx="12"/>
          </p:nvPr>
        </p:nvSpPr>
        <p:spPr/>
        <p:txBody>
          <a:bodyPr/>
          <a:lstStyle/>
          <a:p>
            <a:r>
              <a:rPr lang="en-US" dirty="0" smtClean="0"/>
              <a:t>53</a:t>
            </a:r>
            <a:endParaRPr lang="ar-SA" dirty="0"/>
          </a:p>
        </p:txBody>
      </p:sp>
      <p:sp>
        <p:nvSpPr>
          <p:cNvPr id="4" name="Rectangle 8"/>
          <p:cNvSpPr>
            <a:spLocks noChangeArrowheads="1"/>
          </p:cNvSpPr>
          <p:nvPr/>
        </p:nvSpPr>
        <p:spPr bwMode="auto">
          <a:xfrm>
            <a:off x="539552" y="620688"/>
            <a:ext cx="8388424"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The maximum shear force at distance d/2 from face of support =48KN*.57 = 27.3 KN.</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5" name="Rectangle 16"/>
          <p:cNvSpPr>
            <a:spLocks noChangeArrowheads="1"/>
          </p:cNvSpPr>
          <p:nvPr/>
        </p:nvSpPr>
        <p:spPr bwMode="auto">
          <a:xfrm>
            <a:off x="611560" y="1916832"/>
            <a:ext cx="2025491" cy="83099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err="1" smtClean="0">
                <a:ln>
                  <a:noFill/>
                </a:ln>
                <a:solidFill>
                  <a:schemeClr val="tx1"/>
                </a:solidFill>
                <a:effectLst/>
                <a:latin typeface="Calibri" pitchFamily="34" charset="0"/>
                <a:ea typeface="Arial Unicode MS" pitchFamily="34" charset="-128"/>
                <a:cs typeface="Arial" pitchFamily="34" charset="0"/>
              </a:rPr>
              <a:t>ØVc</a:t>
            </a:r>
            <a:r>
              <a:rPr kumimoji="0" lang="en-US" sz="2400" b="0" i="0" u="none" strike="noStrike" cap="none" normalizeH="0" baseline="0" dirty="0" smtClean="0">
                <a:ln>
                  <a:noFill/>
                </a:ln>
                <a:solidFill>
                  <a:schemeClr val="tx1"/>
                </a:solidFill>
                <a:effectLst/>
                <a:latin typeface="Calibri" pitchFamily="34" charset="0"/>
                <a:ea typeface="Arial Unicode MS" pitchFamily="34" charset="-128"/>
                <a:cs typeface="Arial" pitchFamily="34" charset="0"/>
              </a:rPr>
              <a:t> =29.2 KN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Calibri" pitchFamily="34" charset="0"/>
                <a:ea typeface="Arial Unicode MS" pitchFamily="34" charset="-128"/>
                <a:cs typeface="Arial" pitchFamily="34" charset="0"/>
              </a:rPr>
              <a:t>Vu =27.3 KN</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Rectangle 17"/>
          <p:cNvSpPr>
            <a:spLocks noChangeArrowheads="1"/>
          </p:cNvSpPr>
          <p:nvPr/>
        </p:nvSpPr>
        <p:spPr bwMode="auto">
          <a:xfrm>
            <a:off x="539552" y="3206863"/>
            <a:ext cx="8640960"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err="1" smtClean="0">
                <a:ln>
                  <a:noFill/>
                </a:ln>
                <a:solidFill>
                  <a:schemeClr val="tx1"/>
                </a:solidFill>
                <a:effectLst/>
                <a:latin typeface="Calibri" pitchFamily="34" charset="0"/>
                <a:ea typeface="Arial Unicode MS" pitchFamily="34" charset="-128"/>
                <a:cs typeface="Arial" pitchFamily="34" charset="0"/>
              </a:rPr>
              <a:t>ØVc</a:t>
            </a:r>
            <a:r>
              <a:rPr kumimoji="0" lang="en-US" sz="2400" b="0" i="0" u="none" strike="noStrike" cap="none" normalizeH="0" baseline="0" dirty="0" smtClean="0">
                <a:ln>
                  <a:noFill/>
                </a:ln>
                <a:solidFill>
                  <a:schemeClr val="tx1"/>
                </a:solidFill>
                <a:effectLst/>
                <a:latin typeface="Calibri" pitchFamily="34" charset="0"/>
                <a:ea typeface="Arial Unicode MS" pitchFamily="34" charset="-128"/>
                <a:cs typeface="Arial" pitchFamily="34" charset="0"/>
              </a:rPr>
              <a:t>=29.2&gt;Vu=27.3  </a:t>
            </a:r>
            <a:r>
              <a:rPr kumimoji="0" lang="ar-SA" sz="2400" b="0" i="0" u="none" strike="noStrike" cap="none" normalizeH="0" baseline="0" dirty="0" smtClean="0">
                <a:ln>
                  <a:noFill/>
                </a:ln>
                <a:solidFill>
                  <a:schemeClr val="tx1"/>
                </a:solidFill>
                <a:effectLst/>
                <a:latin typeface="Arial" pitchFamily="34" charset="0"/>
                <a:ea typeface="Arial Unicode MS" pitchFamily="34" charset="-128"/>
                <a:cs typeface="Arial" pitchFamily="34" charset="0"/>
                <a:sym typeface="Wingdings" pitchFamily="2" charset="2"/>
              </a:rPr>
              <a:t></a:t>
            </a:r>
            <a:r>
              <a:rPr kumimoji="0" lang="en-US" sz="2400" b="0" i="0" u="none" strike="noStrike" cap="none" normalizeH="0" baseline="0" dirty="0" smtClean="0">
                <a:ln>
                  <a:noFill/>
                </a:ln>
                <a:solidFill>
                  <a:schemeClr val="tx1"/>
                </a:solidFill>
                <a:effectLst/>
                <a:latin typeface="Calibri" pitchFamily="34" charset="0"/>
                <a:ea typeface="Arial Unicode MS" pitchFamily="34" charset="-128"/>
                <a:cs typeface="Arial" pitchFamily="34" charset="0"/>
              </a:rPr>
              <a:t>no need for shear reinforcement , but use 1ø8/20 cm for bar fixation .</a:t>
            </a:r>
            <a:endParaRPr kumimoji="0" lang="en-US" sz="2400" b="0" i="0" u="none" strike="noStrike" cap="none" normalizeH="0" baseline="0" dirty="0" smtClean="0">
              <a:ln>
                <a:noFill/>
              </a:ln>
              <a:solidFill>
                <a:schemeClr val="tx1"/>
              </a:solidFill>
              <a:effectLst/>
              <a:latin typeface="Arial" pitchFamily="34" charset="0"/>
              <a:ea typeface="Arial Unicode MS" pitchFamily="34" charset="-128"/>
              <a:cs typeface="Arial" pitchFamily="34" charset="0"/>
              <a:sym typeface="Wingdings" pitchFamily="2" charset="2"/>
            </a:endParaRPr>
          </a:p>
        </p:txBody>
      </p:sp>
    </p:spTree>
    <p:extLst>
      <p:ext uri="{BB962C8B-B14F-4D97-AF65-F5344CB8AC3E}">
        <p14:creationId xmlns="" xmlns:p14="http://schemas.microsoft.com/office/powerpoint/2010/main" val="346076678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An-najah National university </a:t>
            </a:r>
            <a:endParaRPr lang="ar-SA"/>
          </a:p>
        </p:txBody>
      </p:sp>
      <p:sp>
        <p:nvSpPr>
          <p:cNvPr id="3" name="Slide Number Placeholder 2"/>
          <p:cNvSpPr>
            <a:spLocks noGrp="1"/>
          </p:cNvSpPr>
          <p:nvPr>
            <p:ph type="sldNum" sz="quarter" idx="12"/>
          </p:nvPr>
        </p:nvSpPr>
        <p:spPr/>
        <p:txBody>
          <a:bodyPr/>
          <a:lstStyle/>
          <a:p>
            <a:r>
              <a:rPr lang="en-US" dirty="0" smtClean="0"/>
              <a:t>54</a:t>
            </a:r>
            <a:endParaRPr lang="ar-SA" dirty="0"/>
          </a:p>
        </p:txBody>
      </p:sp>
      <p:sp>
        <p:nvSpPr>
          <p:cNvPr id="4" name="Rectangle 3"/>
          <p:cNvSpPr/>
          <p:nvPr/>
        </p:nvSpPr>
        <p:spPr>
          <a:xfrm>
            <a:off x="0" y="404664"/>
            <a:ext cx="3888432" cy="369332"/>
          </a:xfrm>
          <a:prstGeom prst="rect">
            <a:avLst/>
          </a:prstGeom>
        </p:spPr>
        <p:txBody>
          <a:bodyPr wrap="square">
            <a:spAutoFit/>
          </a:bodyPr>
          <a:lstStyle/>
          <a:p>
            <a:pPr lvl="0" algn="r" rtl="0" fontAlgn="base">
              <a:spcBef>
                <a:spcPct val="0"/>
              </a:spcBef>
              <a:spcAft>
                <a:spcPct val="0"/>
              </a:spcAft>
              <a:buFont typeface="Wingdings" pitchFamily="2" charset="2"/>
              <a:buChar char="Ø"/>
            </a:pPr>
            <a:r>
              <a:rPr lang="en-US" dirty="0" smtClean="0">
                <a:solidFill>
                  <a:srgbClr val="0070C0"/>
                </a:solidFill>
                <a:latin typeface="Cambria" pitchFamily="18" charset="0"/>
                <a:ea typeface="Calibri" pitchFamily="34" charset="0"/>
                <a:cs typeface="Arial" pitchFamily="34" charset="0"/>
              </a:rPr>
              <a:t>Analysis and Design for flexure </a:t>
            </a:r>
            <a:endParaRPr lang="en-US" dirty="0" smtClean="0">
              <a:solidFill>
                <a:srgbClr val="0070C0"/>
              </a:solidFill>
              <a:latin typeface="Arial" pitchFamily="34" charset="0"/>
              <a:cs typeface="Arial" pitchFamily="34" charset="0"/>
            </a:endParaRPr>
          </a:p>
        </p:txBody>
      </p:sp>
      <p:pic>
        <p:nvPicPr>
          <p:cNvPr id="5" name="Picture 4" descr="1 floor moment.PNG"/>
          <p:cNvPicPr/>
          <p:nvPr/>
        </p:nvPicPr>
        <p:blipFill>
          <a:blip r:embed="rId2" cstate="print"/>
          <a:stretch>
            <a:fillRect/>
          </a:stretch>
        </p:blipFill>
        <p:spPr>
          <a:xfrm>
            <a:off x="2843808" y="908720"/>
            <a:ext cx="4381500" cy="4773513"/>
          </a:xfrm>
          <a:prstGeom prst="rect">
            <a:avLst/>
          </a:prstGeom>
        </p:spPr>
      </p:pic>
      <p:sp>
        <p:nvSpPr>
          <p:cNvPr id="6" name="Rectangle 5"/>
          <p:cNvSpPr/>
          <p:nvPr/>
        </p:nvSpPr>
        <p:spPr>
          <a:xfrm>
            <a:off x="3779912" y="5661248"/>
            <a:ext cx="2308068" cy="369332"/>
          </a:xfrm>
          <a:prstGeom prst="rect">
            <a:avLst/>
          </a:prstGeom>
        </p:spPr>
        <p:txBody>
          <a:bodyPr wrap="none">
            <a:spAutoFit/>
          </a:bodyPr>
          <a:lstStyle/>
          <a:p>
            <a:r>
              <a:rPr lang="en-US" dirty="0" smtClean="0"/>
              <a:t>M22 contours diagram</a:t>
            </a:r>
            <a:endParaRPr lang="ar-SA" dirty="0"/>
          </a:p>
        </p:txBody>
      </p:sp>
    </p:spTree>
    <p:extLst>
      <p:ext uri="{BB962C8B-B14F-4D97-AF65-F5344CB8AC3E}">
        <p14:creationId xmlns="" xmlns:p14="http://schemas.microsoft.com/office/powerpoint/2010/main" val="323564579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An-najah National university </a:t>
            </a:r>
            <a:endParaRPr lang="ar-SA"/>
          </a:p>
        </p:txBody>
      </p:sp>
      <p:sp>
        <p:nvSpPr>
          <p:cNvPr id="3" name="Slide Number Placeholder 2"/>
          <p:cNvSpPr>
            <a:spLocks noGrp="1"/>
          </p:cNvSpPr>
          <p:nvPr>
            <p:ph type="sldNum" sz="quarter" idx="12"/>
          </p:nvPr>
        </p:nvSpPr>
        <p:spPr/>
        <p:txBody>
          <a:bodyPr/>
          <a:lstStyle/>
          <a:p>
            <a:r>
              <a:rPr lang="en-US" dirty="0" smtClean="0"/>
              <a:t>55</a:t>
            </a:r>
            <a:endParaRPr lang="ar-SA" dirty="0"/>
          </a:p>
        </p:txBody>
      </p:sp>
      <p:pic>
        <p:nvPicPr>
          <p:cNvPr id="4" name="Picture 3" descr="1.PNG"/>
          <p:cNvPicPr>
            <a:picLocks noChangeAspect="1"/>
          </p:cNvPicPr>
          <p:nvPr/>
        </p:nvPicPr>
        <p:blipFill>
          <a:blip r:embed="rId2" cstate="print"/>
          <a:stretch>
            <a:fillRect/>
          </a:stretch>
        </p:blipFill>
        <p:spPr>
          <a:xfrm>
            <a:off x="524144" y="440290"/>
            <a:ext cx="5472608" cy="3942512"/>
          </a:xfrm>
          <a:prstGeom prst="rect">
            <a:avLst/>
          </a:prstGeom>
        </p:spPr>
      </p:pic>
      <p:pic>
        <p:nvPicPr>
          <p:cNvPr id="5" name="Picture 4" descr="22222.PNG"/>
          <p:cNvPicPr>
            <a:picLocks noChangeAspect="1"/>
          </p:cNvPicPr>
          <p:nvPr/>
        </p:nvPicPr>
        <p:blipFill>
          <a:blip r:embed="rId3" cstate="print"/>
          <a:stretch>
            <a:fillRect/>
          </a:stretch>
        </p:blipFill>
        <p:spPr>
          <a:xfrm>
            <a:off x="812176" y="4725144"/>
            <a:ext cx="3312368" cy="1468370"/>
          </a:xfrm>
          <a:prstGeom prst="rect">
            <a:avLst/>
          </a:prstGeom>
        </p:spPr>
      </p:pic>
    </p:spTree>
    <p:extLst>
      <p:ext uri="{BB962C8B-B14F-4D97-AF65-F5344CB8AC3E}">
        <p14:creationId xmlns="" xmlns:p14="http://schemas.microsoft.com/office/powerpoint/2010/main" val="314151527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An-najah National university </a:t>
            </a:r>
            <a:endParaRPr lang="ar-SA"/>
          </a:p>
        </p:txBody>
      </p:sp>
      <p:sp>
        <p:nvSpPr>
          <p:cNvPr id="3" name="Slide Number Placeholder 2"/>
          <p:cNvSpPr>
            <a:spLocks noGrp="1"/>
          </p:cNvSpPr>
          <p:nvPr>
            <p:ph type="sldNum" sz="quarter" idx="12"/>
          </p:nvPr>
        </p:nvSpPr>
        <p:spPr/>
        <p:txBody>
          <a:bodyPr/>
          <a:lstStyle/>
          <a:p>
            <a:r>
              <a:rPr lang="en-US" dirty="0" smtClean="0"/>
              <a:t>56</a:t>
            </a:r>
            <a:endParaRPr lang="ar-SA" dirty="0"/>
          </a:p>
        </p:txBody>
      </p:sp>
      <p:pic>
        <p:nvPicPr>
          <p:cNvPr id="4" name="Picture 3" descr="ammm.PNG"/>
          <p:cNvPicPr/>
          <p:nvPr/>
        </p:nvPicPr>
        <p:blipFill>
          <a:blip r:embed="rId2" cstate="print"/>
          <a:stretch>
            <a:fillRect/>
          </a:stretch>
        </p:blipFill>
        <p:spPr>
          <a:xfrm>
            <a:off x="1475656" y="1052736"/>
            <a:ext cx="6480720" cy="2520280"/>
          </a:xfrm>
          <a:prstGeom prst="rect">
            <a:avLst/>
          </a:prstGeom>
        </p:spPr>
      </p:pic>
      <p:sp>
        <p:nvSpPr>
          <p:cNvPr id="5" name="Rectangle 4"/>
          <p:cNvSpPr/>
          <p:nvPr/>
        </p:nvSpPr>
        <p:spPr>
          <a:xfrm>
            <a:off x="2843808" y="4180438"/>
            <a:ext cx="2982868" cy="369332"/>
          </a:xfrm>
          <a:prstGeom prst="rect">
            <a:avLst/>
          </a:prstGeom>
        </p:spPr>
        <p:txBody>
          <a:bodyPr wrap="none">
            <a:spAutoFit/>
          </a:bodyPr>
          <a:lstStyle/>
          <a:p>
            <a:r>
              <a:rPr lang="en-US" dirty="0" smtClean="0"/>
              <a:t>Reinforcement details for rib2</a:t>
            </a:r>
            <a:endParaRPr lang="ar-SA" dirty="0"/>
          </a:p>
        </p:txBody>
      </p:sp>
    </p:spTree>
    <p:extLst>
      <p:ext uri="{BB962C8B-B14F-4D97-AF65-F5344CB8AC3E}">
        <p14:creationId xmlns="" xmlns:p14="http://schemas.microsoft.com/office/powerpoint/2010/main" val="265507557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An-najah National university </a:t>
            </a:r>
            <a:endParaRPr lang="ar-SA"/>
          </a:p>
        </p:txBody>
      </p:sp>
      <p:sp>
        <p:nvSpPr>
          <p:cNvPr id="3" name="Slide Number Placeholder 2"/>
          <p:cNvSpPr>
            <a:spLocks noGrp="1"/>
          </p:cNvSpPr>
          <p:nvPr>
            <p:ph type="sldNum" sz="quarter" idx="12"/>
          </p:nvPr>
        </p:nvSpPr>
        <p:spPr/>
        <p:txBody>
          <a:bodyPr/>
          <a:lstStyle/>
          <a:p>
            <a:r>
              <a:rPr lang="en-US" dirty="0" smtClean="0"/>
              <a:t>57</a:t>
            </a:r>
            <a:endParaRPr lang="ar-SA" dirty="0"/>
          </a:p>
        </p:txBody>
      </p:sp>
      <p:sp>
        <p:nvSpPr>
          <p:cNvPr id="4" name="Title 1"/>
          <p:cNvSpPr txBox="1">
            <a:spLocks/>
          </p:cNvSpPr>
          <p:nvPr/>
        </p:nvSpPr>
        <p:spPr>
          <a:xfrm>
            <a:off x="457200" y="274638"/>
            <a:ext cx="8229600" cy="1143000"/>
          </a:xfrm>
          <a:prstGeom prst="rect">
            <a:avLst/>
          </a:prstGeom>
        </p:spPr>
        <p:txBody>
          <a:bodyPr>
            <a:normAutofit fontScale="97500"/>
          </a:bodyPr>
          <a:lstStyle>
            <a:lvl1pPr algn="ctr" rtl="1" eaLnBrk="1" latinLnBrk="0" hangingPunct="1">
              <a:spcBef>
                <a:spcPct val="0"/>
              </a:spcBef>
              <a:buNone/>
              <a:defRPr kumimoji="0" sz="3300" kern="1200">
                <a:solidFill>
                  <a:schemeClr val="accent3">
                    <a:shade val="75000"/>
                  </a:schemeClr>
                </a:solidFill>
                <a:latin typeface="+mj-lt"/>
                <a:ea typeface="+mj-ea"/>
                <a:cs typeface="+mj-cs"/>
              </a:defRPr>
            </a:lvl1pPr>
          </a:lstStyle>
          <a:p>
            <a:r>
              <a:rPr lang="en-US" sz="3700" dirty="0" smtClean="0">
                <a:solidFill>
                  <a:srgbClr val="0070C0"/>
                </a:solidFill>
              </a:rPr>
              <a:t>Stairway Design</a:t>
            </a:r>
            <a:r>
              <a:rPr lang="en-US" b="1" dirty="0" smtClean="0"/>
              <a:t/>
            </a:r>
            <a:br>
              <a:rPr lang="en-US" b="1" dirty="0" smtClean="0"/>
            </a:br>
            <a:endParaRPr lang="en-US" dirty="0"/>
          </a:p>
        </p:txBody>
      </p:sp>
      <p:sp>
        <p:nvSpPr>
          <p:cNvPr id="5" name="Content Placeholder 2"/>
          <p:cNvSpPr txBox="1">
            <a:spLocks/>
          </p:cNvSpPr>
          <p:nvPr/>
        </p:nvSpPr>
        <p:spPr>
          <a:xfrm>
            <a:off x="436095" y="1268760"/>
            <a:ext cx="8229600" cy="4525963"/>
          </a:xfrm>
          <a:prstGeom prst="rect">
            <a:avLst/>
          </a:prstGeom>
        </p:spPr>
        <p:txBody>
          <a:bodyPr>
            <a:normAutofit/>
          </a:bodyPr>
          <a:lstStyle>
            <a:lvl1pPr marL="274320" indent="-274320" algn="r" rtl="1"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r" rtl="1"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r" rtl="1"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r" rtl="1"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r" rtl="1"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r" rtl="1"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r" rtl="1"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r" rtl="1"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a:lstStyle>
          <a:p>
            <a:pPr algn="l" rtl="0">
              <a:buClr>
                <a:schemeClr val="tx2">
                  <a:lumMod val="60000"/>
                  <a:lumOff val="40000"/>
                </a:schemeClr>
              </a:buClr>
              <a:buFont typeface="Wingdings" pitchFamily="2" charset="2"/>
              <a:buChar char="Ø"/>
            </a:pPr>
            <a:r>
              <a:rPr lang="en-US" sz="2400" dirty="0" smtClean="0"/>
              <a:t> Stair dimensions  </a:t>
            </a:r>
          </a:p>
          <a:p>
            <a:pPr algn="l" rtl="0"/>
            <a:r>
              <a:rPr lang="en-US" sz="2400" dirty="0" smtClean="0"/>
              <a:t> Going = 30 cm</a:t>
            </a:r>
          </a:p>
          <a:p>
            <a:pPr algn="l" rtl="0"/>
            <a:r>
              <a:rPr lang="en-US" sz="2400" dirty="0" smtClean="0"/>
              <a:t>Riser = 16.5 cm</a:t>
            </a:r>
          </a:p>
          <a:p>
            <a:pPr algn="l" rtl="0">
              <a:buClr>
                <a:schemeClr val="tx2">
                  <a:lumMod val="60000"/>
                  <a:lumOff val="40000"/>
                </a:schemeClr>
              </a:buClr>
              <a:buFont typeface="Wingdings" pitchFamily="2" charset="2"/>
              <a:buChar char="Ø"/>
            </a:pPr>
            <a:r>
              <a:rPr lang="en-US" sz="2400" dirty="0" smtClean="0"/>
              <a:t> Slab thickness = 20 cm </a:t>
            </a:r>
          </a:p>
          <a:p>
            <a:pPr>
              <a:buFont typeface="Wingdings 2"/>
              <a:buNone/>
            </a:pPr>
            <a:endParaRPr lang="en-US" sz="2400" dirty="0" smtClean="0"/>
          </a:p>
          <a:p>
            <a:pPr>
              <a:buClr>
                <a:schemeClr val="tx2">
                  <a:lumMod val="60000"/>
                  <a:lumOff val="40000"/>
                </a:schemeClr>
              </a:buClr>
              <a:buFont typeface="Wingdings 2"/>
              <a:buNone/>
            </a:pPr>
            <a:endParaRPr lang="en-US" sz="2400" dirty="0" smtClean="0"/>
          </a:p>
          <a:p>
            <a:pPr>
              <a:buClr>
                <a:schemeClr val="tx2">
                  <a:lumMod val="60000"/>
                  <a:lumOff val="40000"/>
                </a:schemeClr>
              </a:buClr>
              <a:buFont typeface="Wingdings 2"/>
              <a:buNone/>
            </a:pPr>
            <a:endParaRPr lang="en-US" sz="2400" dirty="0"/>
          </a:p>
        </p:txBody>
      </p:sp>
      <p:pic>
        <p:nvPicPr>
          <p:cNvPr id="6" name="Picture 3"/>
          <p:cNvPicPr>
            <a:picLocks noChangeAspect="1" noChangeArrowheads="1"/>
          </p:cNvPicPr>
          <p:nvPr/>
        </p:nvPicPr>
        <p:blipFill>
          <a:blip r:embed="rId2" cstate="print"/>
          <a:srcRect/>
          <a:stretch>
            <a:fillRect/>
          </a:stretch>
        </p:blipFill>
        <p:spPr bwMode="auto">
          <a:xfrm>
            <a:off x="445140" y="2996952"/>
            <a:ext cx="8077200" cy="3352800"/>
          </a:xfrm>
          <a:prstGeom prst="rect">
            <a:avLst/>
          </a:prstGeom>
          <a:noFill/>
          <a:ln w="9525">
            <a:noFill/>
            <a:miter lim="800000"/>
            <a:headEnd/>
            <a:tailEnd/>
          </a:ln>
        </p:spPr>
      </p:pic>
    </p:spTree>
    <p:extLst>
      <p:ext uri="{BB962C8B-B14F-4D97-AF65-F5344CB8AC3E}">
        <p14:creationId xmlns="" xmlns:p14="http://schemas.microsoft.com/office/powerpoint/2010/main" val="173088234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An-najah National university </a:t>
            </a:r>
            <a:endParaRPr lang="ar-SA"/>
          </a:p>
        </p:txBody>
      </p:sp>
      <p:sp>
        <p:nvSpPr>
          <p:cNvPr id="3" name="Slide Number Placeholder 2"/>
          <p:cNvSpPr>
            <a:spLocks noGrp="1"/>
          </p:cNvSpPr>
          <p:nvPr>
            <p:ph type="sldNum" sz="quarter" idx="12"/>
          </p:nvPr>
        </p:nvSpPr>
        <p:spPr/>
        <p:txBody>
          <a:bodyPr/>
          <a:lstStyle/>
          <a:p>
            <a:r>
              <a:rPr lang="en-US" dirty="0" smtClean="0"/>
              <a:t>58</a:t>
            </a:r>
            <a:endParaRPr lang="ar-SA" dirty="0"/>
          </a:p>
        </p:txBody>
      </p:sp>
      <p:sp>
        <p:nvSpPr>
          <p:cNvPr id="4" name="Title 1"/>
          <p:cNvSpPr txBox="1">
            <a:spLocks/>
          </p:cNvSpPr>
          <p:nvPr/>
        </p:nvSpPr>
        <p:spPr>
          <a:xfrm>
            <a:off x="457200" y="274638"/>
            <a:ext cx="8229600" cy="1143000"/>
          </a:xfrm>
          <a:prstGeom prst="rect">
            <a:avLst/>
          </a:prstGeom>
        </p:spPr>
        <p:txBody>
          <a:bodyPr/>
          <a:lstStyle>
            <a:lvl1pPr algn="ctr" rtl="1" eaLnBrk="1" latinLnBrk="0" hangingPunct="1">
              <a:spcBef>
                <a:spcPct val="0"/>
              </a:spcBef>
              <a:buNone/>
              <a:defRPr kumimoji="0" sz="3300" kern="1200">
                <a:solidFill>
                  <a:schemeClr val="accent3">
                    <a:shade val="75000"/>
                  </a:schemeClr>
                </a:solidFill>
                <a:latin typeface="+mj-lt"/>
                <a:ea typeface="+mj-ea"/>
                <a:cs typeface="+mj-cs"/>
              </a:defRPr>
            </a:lvl1pPr>
          </a:lstStyle>
          <a:p>
            <a:r>
              <a:rPr lang="en-US" dirty="0" smtClean="0">
                <a:solidFill>
                  <a:srgbClr val="0070C0"/>
                </a:solidFill>
              </a:rPr>
              <a:t>Stairway Design</a:t>
            </a:r>
            <a:endParaRPr lang="en-US" dirty="0"/>
          </a:p>
        </p:txBody>
      </p:sp>
      <p:sp>
        <p:nvSpPr>
          <p:cNvPr id="5" name="Content Placeholder 2"/>
          <p:cNvSpPr txBox="1">
            <a:spLocks/>
          </p:cNvSpPr>
          <p:nvPr/>
        </p:nvSpPr>
        <p:spPr>
          <a:xfrm>
            <a:off x="488815" y="908720"/>
            <a:ext cx="8229600" cy="4813995"/>
          </a:xfrm>
          <a:prstGeom prst="rect">
            <a:avLst/>
          </a:prstGeom>
        </p:spPr>
        <p:txBody>
          <a:bodyPr>
            <a:normAutofit fontScale="92500" lnSpcReduction="20000"/>
          </a:bodyPr>
          <a:lstStyle>
            <a:lvl1pPr marL="274320" indent="-274320" algn="r" rtl="1"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r" rtl="1"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r" rtl="1"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r" rtl="1"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r" rtl="1"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r" rtl="1"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r" rtl="1"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r" rtl="1"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a:lstStyle>
          <a:p>
            <a:pPr algn="l" rtl="0">
              <a:buClr>
                <a:schemeClr val="tx2">
                  <a:lumMod val="60000"/>
                  <a:lumOff val="40000"/>
                </a:schemeClr>
              </a:buClr>
              <a:buFont typeface="Wingdings" pitchFamily="2" charset="2"/>
              <a:buChar char="Ø"/>
            </a:pPr>
            <a:r>
              <a:rPr lang="en-US" sz="2400" dirty="0" smtClean="0"/>
              <a:t> Stair Loading </a:t>
            </a:r>
          </a:p>
          <a:p>
            <a:pPr algn="l" rtl="0">
              <a:buClr>
                <a:schemeClr val="tx1"/>
              </a:buClr>
            </a:pPr>
            <a:r>
              <a:rPr lang="en-US" sz="2400" dirty="0" smtClean="0"/>
              <a:t>Dead load = 14.1 KN/m</a:t>
            </a:r>
          </a:p>
          <a:p>
            <a:pPr algn="l" rtl="0">
              <a:buClr>
                <a:schemeClr val="tx1"/>
              </a:buClr>
            </a:pPr>
            <a:r>
              <a:rPr lang="en-US" sz="2400" dirty="0" smtClean="0"/>
              <a:t> Live Load = 7.9 KN/m</a:t>
            </a:r>
          </a:p>
          <a:p>
            <a:pPr>
              <a:buClr>
                <a:schemeClr val="tx1"/>
              </a:buClr>
              <a:buFont typeface="Wingdings 2"/>
              <a:buNone/>
            </a:pPr>
            <a:endParaRPr lang="en-US" sz="2400" dirty="0" smtClean="0"/>
          </a:p>
          <a:p>
            <a:pPr algn="l" rtl="0">
              <a:buClr>
                <a:schemeClr val="tx2">
                  <a:lumMod val="60000"/>
                  <a:lumOff val="40000"/>
                </a:schemeClr>
              </a:buClr>
              <a:buFont typeface="Wingdings" pitchFamily="2" charset="2"/>
              <a:buChar char="Ø"/>
            </a:pPr>
            <a:r>
              <a:rPr lang="en-US" sz="2400" dirty="0" smtClean="0"/>
              <a:t> Check for deflection</a:t>
            </a:r>
          </a:p>
          <a:p>
            <a:pPr algn="l" rtl="0">
              <a:buClr>
                <a:schemeClr val="tx2">
                  <a:lumMod val="60000"/>
                  <a:lumOff val="40000"/>
                </a:schemeClr>
              </a:buClr>
              <a:buNone/>
            </a:pPr>
            <a:r>
              <a:rPr lang="en-US" sz="2400" dirty="0" smtClean="0"/>
              <a:t>      Deflection limitation:-</a:t>
            </a:r>
          </a:p>
          <a:p>
            <a:pPr algn="l" rtl="0">
              <a:buClr>
                <a:schemeClr val="tx2">
                  <a:lumMod val="60000"/>
                  <a:lumOff val="40000"/>
                </a:schemeClr>
              </a:buClr>
              <a:buNone/>
            </a:pPr>
            <a:r>
              <a:rPr lang="en-US" sz="2400" dirty="0" smtClean="0"/>
              <a:t>     -  ∆L ≤  L/360 </a:t>
            </a:r>
            <a:r>
              <a:rPr lang="en-US" sz="2400" dirty="0" smtClean="0">
                <a:sym typeface="Wingdings"/>
              </a:rPr>
              <a:t></a:t>
            </a:r>
            <a:r>
              <a:rPr lang="en-US" sz="2400" dirty="0" smtClean="0"/>
              <a:t> Ok</a:t>
            </a:r>
          </a:p>
          <a:p>
            <a:pPr algn="l" rtl="0">
              <a:buClr>
                <a:schemeClr val="tx2">
                  <a:lumMod val="60000"/>
                  <a:lumOff val="40000"/>
                </a:schemeClr>
              </a:buClr>
              <a:buNone/>
            </a:pPr>
            <a:r>
              <a:rPr lang="en-US" sz="2400" dirty="0" smtClean="0"/>
              <a:t>     - ∆ L</a:t>
            </a:r>
            <a:r>
              <a:rPr lang="en-US" sz="2400" baseline="-25000" dirty="0" smtClean="0"/>
              <a:t> T</a:t>
            </a:r>
            <a:r>
              <a:rPr lang="en-US" sz="2400" dirty="0" smtClean="0"/>
              <a:t>≤ L/480 </a:t>
            </a:r>
            <a:r>
              <a:rPr lang="en-US" sz="2400" dirty="0" smtClean="0">
                <a:sym typeface="Wingdings"/>
              </a:rPr>
              <a:t></a:t>
            </a:r>
            <a:r>
              <a:rPr lang="en-US" sz="2400" dirty="0" smtClean="0"/>
              <a:t> Ok </a:t>
            </a:r>
          </a:p>
          <a:p>
            <a:pPr algn="l" rtl="0">
              <a:buClr>
                <a:schemeClr val="tx2">
                  <a:lumMod val="60000"/>
                  <a:lumOff val="40000"/>
                </a:schemeClr>
              </a:buClr>
              <a:buNone/>
            </a:pPr>
            <a:endParaRPr lang="en-US" sz="2400" dirty="0" smtClean="0"/>
          </a:p>
          <a:p>
            <a:pPr>
              <a:buClr>
                <a:schemeClr val="tx2">
                  <a:lumMod val="60000"/>
                  <a:lumOff val="40000"/>
                </a:schemeClr>
              </a:buClr>
              <a:buFont typeface="Wingdings" pitchFamily="2" charset="2"/>
              <a:buChar char="Ø"/>
            </a:pPr>
            <a:endParaRPr lang="en-US" sz="2400" dirty="0" smtClean="0"/>
          </a:p>
          <a:p>
            <a:pPr>
              <a:buClr>
                <a:schemeClr val="tx2">
                  <a:lumMod val="60000"/>
                  <a:lumOff val="40000"/>
                </a:schemeClr>
              </a:buClr>
              <a:buFont typeface="Wingdings" pitchFamily="2" charset="2"/>
              <a:buChar char="Ø"/>
            </a:pPr>
            <a:endParaRPr lang="en-US" sz="2400" dirty="0" smtClean="0"/>
          </a:p>
          <a:p>
            <a:pPr>
              <a:buClr>
                <a:schemeClr val="tx2">
                  <a:lumMod val="60000"/>
                  <a:lumOff val="40000"/>
                </a:schemeClr>
              </a:buClr>
              <a:buFont typeface="Wingdings" pitchFamily="2" charset="2"/>
              <a:buChar char="Ø"/>
            </a:pPr>
            <a:endParaRPr lang="en-US" sz="2400" dirty="0" smtClean="0"/>
          </a:p>
          <a:p>
            <a:pPr>
              <a:buClr>
                <a:schemeClr val="tx2">
                  <a:lumMod val="60000"/>
                  <a:lumOff val="40000"/>
                </a:schemeClr>
              </a:buClr>
              <a:buFont typeface="Wingdings 2"/>
              <a:buNone/>
            </a:pPr>
            <a:r>
              <a:rPr lang="en-US" sz="2400" dirty="0" smtClean="0"/>
              <a:t> </a:t>
            </a:r>
          </a:p>
          <a:p>
            <a:pPr>
              <a:buClr>
                <a:schemeClr val="tx2">
                  <a:lumMod val="60000"/>
                  <a:lumOff val="40000"/>
                </a:schemeClr>
              </a:buClr>
              <a:buFont typeface="Wingdings" pitchFamily="2" charset="2"/>
              <a:buChar char="Ø"/>
            </a:pPr>
            <a:endParaRPr lang="en-US" sz="2400" dirty="0" smtClean="0"/>
          </a:p>
          <a:p>
            <a:pPr>
              <a:buFont typeface="Wingdings 2"/>
              <a:buNone/>
            </a:pPr>
            <a:endParaRPr lang="en-US" sz="2400" dirty="0" smtClean="0"/>
          </a:p>
          <a:p>
            <a:pPr>
              <a:buClr>
                <a:schemeClr val="tx2">
                  <a:lumMod val="60000"/>
                  <a:lumOff val="40000"/>
                </a:schemeClr>
              </a:buClr>
              <a:buFont typeface="Wingdings 2"/>
              <a:buNone/>
            </a:pPr>
            <a:endParaRPr lang="en-US" sz="2400" dirty="0" smtClean="0"/>
          </a:p>
        </p:txBody>
      </p:sp>
      <p:sp>
        <p:nvSpPr>
          <p:cNvPr id="1024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243" name="Picture 3"/>
          <p:cNvPicPr>
            <a:picLocks noChangeAspect="1" noChangeArrowheads="1"/>
          </p:cNvPicPr>
          <p:nvPr/>
        </p:nvPicPr>
        <p:blipFill>
          <a:blip r:embed="rId2" cstate="print"/>
          <a:srcRect/>
          <a:stretch>
            <a:fillRect/>
          </a:stretch>
        </p:blipFill>
        <p:spPr bwMode="auto">
          <a:xfrm>
            <a:off x="2123728" y="3645024"/>
            <a:ext cx="5112568" cy="2526035"/>
          </a:xfrm>
          <a:prstGeom prst="rect">
            <a:avLst/>
          </a:prstGeom>
          <a:noFill/>
          <a:ln w="9525">
            <a:noFill/>
            <a:miter lim="800000"/>
            <a:headEnd/>
            <a:tailEnd/>
          </a:ln>
        </p:spPr>
      </p:pic>
    </p:spTree>
    <p:extLst>
      <p:ext uri="{BB962C8B-B14F-4D97-AF65-F5344CB8AC3E}">
        <p14:creationId xmlns="" xmlns:p14="http://schemas.microsoft.com/office/powerpoint/2010/main" val="3242773262"/>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An-najah National university </a:t>
            </a:r>
            <a:endParaRPr lang="ar-SA"/>
          </a:p>
        </p:txBody>
      </p:sp>
      <p:sp>
        <p:nvSpPr>
          <p:cNvPr id="3" name="Slide Number Placeholder 2"/>
          <p:cNvSpPr>
            <a:spLocks noGrp="1"/>
          </p:cNvSpPr>
          <p:nvPr>
            <p:ph type="sldNum" sz="quarter" idx="12"/>
          </p:nvPr>
        </p:nvSpPr>
        <p:spPr/>
        <p:txBody>
          <a:bodyPr/>
          <a:lstStyle/>
          <a:p>
            <a:fld id="{4231AC37-F113-44AB-B65D-AA73765A777D}" type="slidenum">
              <a:rPr lang="ar-SA" smtClean="0"/>
              <a:pPr/>
              <a:t>59</a:t>
            </a:fld>
            <a:endParaRPr lang="ar-SA"/>
          </a:p>
        </p:txBody>
      </p:sp>
      <p:sp>
        <p:nvSpPr>
          <p:cNvPr id="4" name="Title 1"/>
          <p:cNvSpPr txBox="1">
            <a:spLocks/>
          </p:cNvSpPr>
          <p:nvPr/>
        </p:nvSpPr>
        <p:spPr>
          <a:xfrm>
            <a:off x="457200" y="274638"/>
            <a:ext cx="8229600" cy="1143000"/>
          </a:xfrm>
          <a:prstGeom prst="rect">
            <a:avLst/>
          </a:prstGeom>
        </p:spPr>
        <p:txBody>
          <a:bodyPr/>
          <a:lstStyle>
            <a:lvl1pPr algn="ctr" rtl="1" eaLnBrk="1" latinLnBrk="0" hangingPunct="1">
              <a:spcBef>
                <a:spcPct val="0"/>
              </a:spcBef>
              <a:buNone/>
              <a:defRPr kumimoji="0" sz="3300" kern="1200">
                <a:solidFill>
                  <a:schemeClr val="accent3">
                    <a:shade val="75000"/>
                  </a:schemeClr>
                </a:solidFill>
                <a:latin typeface="+mj-lt"/>
                <a:ea typeface="+mj-ea"/>
                <a:cs typeface="+mj-cs"/>
              </a:defRPr>
            </a:lvl1pPr>
          </a:lstStyle>
          <a:p>
            <a:r>
              <a:rPr lang="en-US" dirty="0" smtClean="0">
                <a:solidFill>
                  <a:srgbClr val="0070C0"/>
                </a:solidFill>
              </a:rPr>
              <a:t>Stairway Design</a:t>
            </a:r>
            <a:endParaRPr lang="en-US" dirty="0"/>
          </a:p>
        </p:txBody>
      </p:sp>
      <p:sp>
        <p:nvSpPr>
          <p:cNvPr id="5" name="Rectangle 4"/>
          <p:cNvSpPr/>
          <p:nvPr/>
        </p:nvSpPr>
        <p:spPr>
          <a:xfrm>
            <a:off x="683568" y="1412776"/>
            <a:ext cx="5688632" cy="830997"/>
          </a:xfrm>
          <a:prstGeom prst="rect">
            <a:avLst/>
          </a:prstGeom>
        </p:spPr>
        <p:txBody>
          <a:bodyPr wrap="square">
            <a:spAutoFit/>
          </a:bodyPr>
          <a:lstStyle/>
          <a:p>
            <a:pPr algn="l" rtl="0">
              <a:buClr>
                <a:schemeClr val="tx2">
                  <a:lumMod val="60000"/>
                  <a:lumOff val="40000"/>
                </a:schemeClr>
              </a:buClr>
              <a:buFont typeface="Wingdings" pitchFamily="2" charset="2"/>
              <a:buChar char="Ø"/>
            </a:pPr>
            <a:r>
              <a:rPr lang="en-US" dirty="0" smtClean="0"/>
              <a:t> </a:t>
            </a:r>
            <a:r>
              <a:rPr lang="en-US" sz="2400" dirty="0" smtClean="0"/>
              <a:t>Check for shear </a:t>
            </a:r>
          </a:p>
          <a:p>
            <a:pPr algn="l" rtl="0">
              <a:buClr>
                <a:schemeClr val="tx2">
                  <a:lumMod val="60000"/>
                  <a:lumOff val="40000"/>
                </a:schemeClr>
              </a:buClr>
              <a:buFont typeface="Wingdings" pitchFamily="2" charset="2"/>
              <a:buChar char="Ø"/>
            </a:pPr>
            <a:r>
              <a:rPr lang="en-US" sz="2400" dirty="0" smtClean="0"/>
              <a:t> </a:t>
            </a:r>
            <a:r>
              <a:rPr lang="en-US" dirty="0" err="1" smtClean="0"/>
              <a:t>ØVc</a:t>
            </a:r>
            <a:r>
              <a:rPr lang="en-US" dirty="0" smtClean="0"/>
              <a:t> &gt; Vu </a:t>
            </a:r>
            <a:r>
              <a:rPr lang="en-US" dirty="0" smtClean="0">
                <a:sym typeface="Wingdings"/>
              </a:rPr>
              <a:t></a:t>
            </a:r>
            <a:r>
              <a:rPr lang="en-US" dirty="0" smtClean="0"/>
              <a:t> Ok   </a:t>
            </a:r>
          </a:p>
        </p:txBody>
      </p:sp>
      <p:pic>
        <p:nvPicPr>
          <p:cNvPr id="95234" name="Picture 2"/>
          <p:cNvPicPr>
            <a:picLocks noChangeAspect="1" noChangeArrowheads="1"/>
          </p:cNvPicPr>
          <p:nvPr/>
        </p:nvPicPr>
        <p:blipFill>
          <a:blip r:embed="rId3" cstate="print"/>
          <a:srcRect/>
          <a:stretch>
            <a:fillRect/>
          </a:stretch>
        </p:blipFill>
        <p:spPr bwMode="auto">
          <a:xfrm>
            <a:off x="1475656" y="2204864"/>
            <a:ext cx="6624736" cy="374441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An-najah National university </a:t>
            </a:r>
            <a:endParaRPr lang="ar-SA"/>
          </a:p>
        </p:txBody>
      </p:sp>
      <p:sp>
        <p:nvSpPr>
          <p:cNvPr id="3" name="Slide Number Placeholder 2"/>
          <p:cNvSpPr>
            <a:spLocks noGrp="1"/>
          </p:cNvSpPr>
          <p:nvPr>
            <p:ph type="sldNum" sz="quarter" idx="12"/>
          </p:nvPr>
        </p:nvSpPr>
        <p:spPr/>
        <p:txBody>
          <a:bodyPr/>
          <a:lstStyle/>
          <a:p>
            <a:r>
              <a:rPr lang="en-US" dirty="0" smtClean="0"/>
              <a:t>6</a:t>
            </a:r>
            <a:endParaRPr lang="ar-SA" dirty="0"/>
          </a:p>
        </p:txBody>
      </p:sp>
      <p:sp>
        <p:nvSpPr>
          <p:cNvPr id="8" name="Title 1"/>
          <p:cNvSpPr txBox="1">
            <a:spLocks/>
          </p:cNvSpPr>
          <p:nvPr/>
        </p:nvSpPr>
        <p:spPr>
          <a:xfrm>
            <a:off x="611560" y="404664"/>
            <a:ext cx="8229600" cy="1143000"/>
          </a:xfrm>
          <a:prstGeom prst="rect">
            <a:avLst/>
          </a:prstGeom>
        </p:spPr>
        <p:txBody>
          <a:bodyPr/>
          <a:lstStyle/>
          <a:p>
            <a:pPr marL="457200" marR="0" lvl="1" indent="-457200" algn="l" defTabSz="914400" rtl="0" eaLnBrk="1" fontAlgn="auto" latinLnBrk="0" hangingPunct="1">
              <a:lnSpc>
                <a:spcPct val="100000"/>
              </a:lnSpc>
              <a:spcBef>
                <a:spcPct val="20000"/>
              </a:spcBef>
              <a:spcAft>
                <a:spcPts val="0"/>
              </a:spcAft>
              <a:buClrTx/>
              <a:buSzTx/>
              <a:buFont typeface="Wingdings" pitchFamily="2" charset="2"/>
              <a:buChar char="Ø"/>
              <a:tabLst/>
              <a:defRPr/>
            </a:pPr>
            <a:r>
              <a:rPr kumimoji="0" lang="en-US" sz="2400" b="1" i="0" u="none" strike="noStrike" kern="1200" cap="none" spc="0" normalizeH="0" baseline="0" noProof="0" dirty="0" smtClean="0">
                <a:ln>
                  <a:noFill/>
                </a:ln>
                <a:solidFill>
                  <a:srgbClr val="0070C0"/>
                </a:solidFill>
                <a:effectLst/>
                <a:uLnTx/>
                <a:uFillTx/>
                <a:latin typeface="Calibri"/>
                <a:ea typeface="+mn-ea"/>
                <a:cs typeface="+mj-cs"/>
              </a:rPr>
              <a:t>Assumptions for Design:</a:t>
            </a:r>
            <a:br>
              <a:rPr kumimoji="0" lang="en-US" sz="2400" b="1" i="0" u="none" strike="noStrike" kern="1200" cap="none" spc="0" normalizeH="0" baseline="0" noProof="0" dirty="0" smtClean="0">
                <a:ln>
                  <a:noFill/>
                </a:ln>
                <a:solidFill>
                  <a:srgbClr val="0070C0"/>
                </a:solidFill>
                <a:effectLst/>
                <a:uLnTx/>
                <a:uFillTx/>
                <a:latin typeface="Calibri"/>
                <a:ea typeface="+mn-ea"/>
                <a:cs typeface="+mj-cs"/>
              </a:rPr>
            </a:br>
            <a:endParaRPr kumimoji="0" lang="en-US" sz="1800" b="0" i="0" u="none" strike="noStrike" kern="0" cap="none" spc="0" normalizeH="0" baseline="0" noProof="0" dirty="0">
              <a:ln>
                <a:noFill/>
              </a:ln>
              <a:solidFill>
                <a:srgbClr val="0070C0"/>
              </a:solidFill>
              <a:effectLst/>
              <a:uLnTx/>
              <a:uFillTx/>
              <a:cs typeface="+mj-cs"/>
            </a:endParaRPr>
          </a:p>
        </p:txBody>
      </p:sp>
      <p:sp>
        <p:nvSpPr>
          <p:cNvPr id="9" name="Content Placeholder 2"/>
          <p:cNvSpPr txBox="1">
            <a:spLocks/>
          </p:cNvSpPr>
          <p:nvPr/>
        </p:nvSpPr>
        <p:spPr>
          <a:xfrm>
            <a:off x="547936" y="989112"/>
            <a:ext cx="8229600" cy="5289451"/>
          </a:xfrm>
          <a:prstGeom prst="rect">
            <a:avLst/>
          </a:prstGeom>
        </p:spPr>
        <p:txBody>
          <a:bodyPr>
            <a:normAutofit lnSpcReduction="10000"/>
          </a:bodyPr>
          <a:lstStyle/>
          <a:p>
            <a:pPr marL="274320" marR="0" lvl="0" indent="-274320" algn="l" defTabSz="914400" rtl="0" eaLnBrk="1" fontAlgn="auto" latinLnBrk="0" hangingPunct="1">
              <a:lnSpc>
                <a:spcPct val="100000"/>
              </a:lnSpc>
              <a:spcBef>
                <a:spcPct val="20000"/>
              </a:spcBef>
              <a:spcAft>
                <a:spcPts val="0"/>
              </a:spcAft>
              <a:buClr>
                <a:schemeClr val="accent1"/>
              </a:buClr>
              <a:buSzPct val="85000"/>
              <a:buFont typeface="Wingdings" pitchFamily="2" charset="2"/>
              <a:buChar char="ü"/>
              <a:tabLst/>
              <a:defRPr/>
            </a:pPr>
            <a:r>
              <a:rPr kumimoji="0" lang="en-US" b="0" i="0" u="none" strike="noStrike" kern="1200" cap="none" spc="0" normalizeH="0" baseline="0" noProof="0" dirty="0" smtClean="0">
                <a:ln>
                  <a:noFill/>
                </a:ln>
                <a:solidFill>
                  <a:schemeClr val="tx1"/>
                </a:solidFill>
                <a:effectLst/>
                <a:uLnTx/>
                <a:uFillTx/>
              </a:rPr>
              <a:t>Analysis and design are according to ACI-318-08.</a:t>
            </a:r>
          </a:p>
          <a:p>
            <a:pPr marL="274320" marR="0" lvl="0" indent="-274320" algn="l" defTabSz="914400" rtl="0" eaLnBrk="1" fontAlgn="auto" latinLnBrk="0" hangingPunct="1">
              <a:lnSpc>
                <a:spcPct val="100000"/>
              </a:lnSpc>
              <a:spcBef>
                <a:spcPct val="20000"/>
              </a:spcBef>
              <a:spcAft>
                <a:spcPts val="0"/>
              </a:spcAft>
              <a:buClr>
                <a:schemeClr val="accent1"/>
              </a:buClr>
              <a:buSzPct val="85000"/>
              <a:buFont typeface="Wingdings" pitchFamily="2" charset="2"/>
              <a:buChar char="ü"/>
              <a:tabLst/>
              <a:defRPr/>
            </a:pPr>
            <a:r>
              <a:rPr kumimoji="0" lang="en-US" b="0" i="0" u="none" strike="noStrike" kern="1200" cap="none" spc="0" normalizeH="0" baseline="0" noProof="0" dirty="0" smtClean="0">
                <a:ln>
                  <a:noFill/>
                </a:ln>
                <a:solidFill>
                  <a:schemeClr val="tx1"/>
                </a:solidFill>
                <a:effectLst/>
                <a:uLnTx/>
                <a:uFillTx/>
              </a:rPr>
              <a:t>ASCE 7- CODE  for live load determination.</a:t>
            </a:r>
          </a:p>
          <a:p>
            <a:pPr marL="274320" marR="0" lvl="0" indent="-274320" algn="l" defTabSz="914400" rtl="0" eaLnBrk="1" fontAlgn="auto" latinLnBrk="0" hangingPunct="1">
              <a:lnSpc>
                <a:spcPct val="100000"/>
              </a:lnSpc>
              <a:spcBef>
                <a:spcPct val="20000"/>
              </a:spcBef>
              <a:spcAft>
                <a:spcPts val="0"/>
              </a:spcAft>
              <a:buClr>
                <a:schemeClr val="accent1"/>
              </a:buClr>
              <a:buSzPct val="85000"/>
              <a:buFont typeface="Wingdings" pitchFamily="2" charset="2"/>
              <a:buChar char="ü"/>
              <a:tabLst/>
              <a:defRPr/>
            </a:pPr>
            <a:r>
              <a:rPr lang="en-US" dirty="0"/>
              <a:t> </a:t>
            </a:r>
            <a:r>
              <a:rPr lang="en-US" dirty="0" smtClean="0"/>
              <a:t>UBC 97 code for seismic loads (Using response spectrum)</a:t>
            </a:r>
            <a:endParaRPr kumimoji="0" lang="en-US" b="0" i="0" u="none" strike="noStrike" kern="1200" cap="none" spc="0" normalizeH="0" baseline="0" noProof="0" dirty="0" smtClean="0">
              <a:ln>
                <a:noFill/>
              </a:ln>
              <a:solidFill>
                <a:schemeClr val="tx1"/>
              </a:solidFill>
              <a:effectLst/>
              <a:uLnTx/>
              <a:uFillTx/>
            </a:endParaRPr>
          </a:p>
          <a:p>
            <a:pPr marL="274320" marR="0" lvl="0" indent="-274320" algn="l" defTabSz="914400" rtl="0" eaLnBrk="1" fontAlgn="auto" latinLnBrk="0" hangingPunct="1">
              <a:lnSpc>
                <a:spcPct val="100000"/>
              </a:lnSpc>
              <a:spcBef>
                <a:spcPct val="20000"/>
              </a:spcBef>
              <a:spcAft>
                <a:spcPts val="0"/>
              </a:spcAft>
              <a:buClr>
                <a:schemeClr val="accent1"/>
              </a:buClr>
              <a:buSzPct val="85000"/>
              <a:buFont typeface="Wingdings" pitchFamily="2" charset="2"/>
              <a:buChar char="ü"/>
              <a:tabLst/>
              <a:defRPr/>
            </a:pPr>
            <a:r>
              <a:rPr kumimoji="0" lang="en-US" b="0" i="0" u="none" strike="noStrike" kern="1200" cap="none" spc="0" normalizeH="0" baseline="0" noProof="0" dirty="0" smtClean="0">
                <a:ln>
                  <a:noFill/>
                </a:ln>
                <a:solidFill>
                  <a:schemeClr val="tx1"/>
                </a:solidFill>
                <a:effectLst/>
                <a:uLnTx/>
                <a:uFillTx/>
              </a:rPr>
              <a:t>Load combinations :</a:t>
            </a:r>
          </a:p>
          <a:p>
            <a:pPr marR="0" lvl="0" algn="l" defTabSz="914400" rtl="0" eaLnBrk="1" fontAlgn="auto" latinLnBrk="0" hangingPunct="1">
              <a:lnSpc>
                <a:spcPct val="100000"/>
              </a:lnSpc>
              <a:spcBef>
                <a:spcPct val="20000"/>
              </a:spcBef>
              <a:spcAft>
                <a:spcPts val="0"/>
              </a:spcAft>
              <a:buClr>
                <a:schemeClr val="accent1"/>
              </a:buClr>
              <a:buSzPct val="85000"/>
              <a:tabLst/>
              <a:defRPr/>
            </a:pPr>
            <a:endParaRPr kumimoji="0" lang="en-US" b="0" i="0" u="none" strike="noStrike" kern="1200" cap="none" spc="0" normalizeH="0" baseline="0" noProof="0" dirty="0" smtClean="0">
              <a:ln>
                <a:noFill/>
              </a:ln>
              <a:solidFill>
                <a:schemeClr val="tx1"/>
              </a:solidFill>
              <a:effectLst/>
              <a:uLnTx/>
              <a:uFillTx/>
            </a:endParaRPr>
          </a:p>
          <a:p>
            <a:pPr marR="0" lvl="0" algn="l" defTabSz="914400" rtl="0" eaLnBrk="1" fontAlgn="auto" latinLnBrk="0" hangingPunct="1">
              <a:lnSpc>
                <a:spcPct val="100000"/>
              </a:lnSpc>
              <a:spcBef>
                <a:spcPct val="20000"/>
              </a:spcBef>
              <a:spcAft>
                <a:spcPts val="0"/>
              </a:spcAft>
              <a:buClr>
                <a:schemeClr val="accent1"/>
              </a:buClr>
              <a:buSzPct val="85000"/>
              <a:tabLst/>
              <a:defRPr/>
            </a:pPr>
            <a:endParaRPr lang="en-US" dirty="0"/>
          </a:p>
          <a:p>
            <a:pPr marR="0" lvl="0" algn="l" defTabSz="914400" rtl="0" eaLnBrk="1" fontAlgn="auto" latinLnBrk="0" hangingPunct="1">
              <a:lnSpc>
                <a:spcPct val="100000"/>
              </a:lnSpc>
              <a:spcBef>
                <a:spcPct val="20000"/>
              </a:spcBef>
              <a:spcAft>
                <a:spcPts val="0"/>
              </a:spcAft>
              <a:buClr>
                <a:schemeClr val="accent1"/>
              </a:buClr>
              <a:buSzPct val="85000"/>
              <a:tabLst/>
              <a:defRPr/>
            </a:pPr>
            <a:endParaRPr kumimoji="0" lang="en-US" b="0" i="0" u="none" strike="noStrike" kern="1200" cap="none" spc="0" normalizeH="0" baseline="0" noProof="0" dirty="0" smtClean="0">
              <a:ln>
                <a:noFill/>
              </a:ln>
              <a:solidFill>
                <a:schemeClr val="tx1"/>
              </a:solidFill>
              <a:effectLst/>
              <a:uLnTx/>
              <a:uFillTx/>
            </a:endParaRPr>
          </a:p>
          <a:p>
            <a:pPr marR="0" lvl="0" algn="l" defTabSz="914400" rtl="0" eaLnBrk="1" fontAlgn="auto" latinLnBrk="0" hangingPunct="1">
              <a:lnSpc>
                <a:spcPct val="100000"/>
              </a:lnSpc>
              <a:spcBef>
                <a:spcPct val="20000"/>
              </a:spcBef>
              <a:spcAft>
                <a:spcPts val="0"/>
              </a:spcAft>
              <a:buClr>
                <a:schemeClr val="accent1"/>
              </a:buClr>
              <a:buSzPct val="85000"/>
              <a:tabLst/>
              <a:defRPr/>
            </a:pPr>
            <a:endParaRPr lang="en-US" dirty="0"/>
          </a:p>
          <a:p>
            <a:pPr marR="0" lvl="0" algn="l" defTabSz="914400" rtl="0" eaLnBrk="1" fontAlgn="auto" latinLnBrk="0" hangingPunct="1">
              <a:lnSpc>
                <a:spcPct val="100000"/>
              </a:lnSpc>
              <a:spcBef>
                <a:spcPct val="20000"/>
              </a:spcBef>
              <a:spcAft>
                <a:spcPts val="0"/>
              </a:spcAft>
              <a:buClr>
                <a:schemeClr val="accent1"/>
              </a:buClr>
              <a:buSzPct val="85000"/>
              <a:tabLst/>
              <a:defRPr/>
            </a:pPr>
            <a:endParaRPr kumimoji="0" lang="en-US" b="0" i="0" u="none" strike="noStrike" kern="1200" cap="none" spc="0" normalizeH="0" baseline="0" noProof="0" dirty="0" smtClean="0">
              <a:ln>
                <a:noFill/>
              </a:ln>
              <a:solidFill>
                <a:schemeClr val="tx1"/>
              </a:solidFill>
              <a:effectLst/>
              <a:uLnTx/>
              <a:uFillTx/>
            </a:endParaRPr>
          </a:p>
          <a:p>
            <a:pPr marR="0" lvl="0" algn="l" defTabSz="914400" rtl="0" eaLnBrk="1" fontAlgn="auto" latinLnBrk="0" hangingPunct="1">
              <a:lnSpc>
                <a:spcPct val="100000"/>
              </a:lnSpc>
              <a:spcBef>
                <a:spcPct val="20000"/>
              </a:spcBef>
              <a:spcAft>
                <a:spcPts val="0"/>
              </a:spcAft>
              <a:buClr>
                <a:schemeClr val="accent1"/>
              </a:buClr>
              <a:buSzPct val="85000"/>
              <a:tabLst/>
              <a:defRPr/>
            </a:pPr>
            <a:endParaRPr lang="en-US" dirty="0" smtClean="0"/>
          </a:p>
          <a:p>
            <a:pPr marR="0" lvl="0" algn="l" defTabSz="914400" rtl="0" eaLnBrk="1" fontAlgn="auto" latinLnBrk="0" hangingPunct="1">
              <a:lnSpc>
                <a:spcPct val="100000"/>
              </a:lnSpc>
              <a:spcBef>
                <a:spcPct val="20000"/>
              </a:spcBef>
              <a:spcAft>
                <a:spcPts val="0"/>
              </a:spcAft>
              <a:buClr>
                <a:schemeClr val="accent1"/>
              </a:buClr>
              <a:buSzPct val="85000"/>
              <a:tabLst/>
              <a:defRPr/>
            </a:pPr>
            <a:endParaRPr lang="en-US" dirty="0"/>
          </a:p>
          <a:p>
            <a:pPr marR="0" lvl="0" algn="l" defTabSz="914400" rtl="0" eaLnBrk="1" fontAlgn="auto" latinLnBrk="0" hangingPunct="1">
              <a:lnSpc>
                <a:spcPct val="100000"/>
              </a:lnSpc>
              <a:spcBef>
                <a:spcPct val="20000"/>
              </a:spcBef>
              <a:spcAft>
                <a:spcPts val="0"/>
              </a:spcAft>
              <a:buClr>
                <a:schemeClr val="accent1"/>
              </a:buClr>
              <a:buSzPct val="85000"/>
              <a:tabLst/>
              <a:defRPr/>
            </a:pPr>
            <a:endParaRPr lang="en-US" dirty="0"/>
          </a:p>
          <a:p>
            <a:pPr marR="0" lvl="0" algn="l" defTabSz="914400" rtl="0" eaLnBrk="1" fontAlgn="auto" latinLnBrk="0" hangingPunct="1">
              <a:lnSpc>
                <a:spcPct val="100000"/>
              </a:lnSpc>
              <a:spcBef>
                <a:spcPct val="20000"/>
              </a:spcBef>
              <a:spcAft>
                <a:spcPts val="0"/>
              </a:spcAft>
              <a:buClr>
                <a:schemeClr val="accent1"/>
              </a:buClr>
              <a:buSzPct val="85000"/>
              <a:tabLst/>
              <a:defRPr/>
            </a:pPr>
            <a:endParaRPr kumimoji="0" lang="en-US" b="0" i="0" u="none" strike="noStrike" kern="1200" cap="none" spc="0" normalizeH="0" baseline="0" noProof="0" dirty="0" smtClean="0">
              <a:ln>
                <a:noFill/>
              </a:ln>
              <a:solidFill>
                <a:schemeClr val="tx1"/>
              </a:solidFill>
              <a:effectLst/>
              <a:uLnTx/>
              <a:uFillTx/>
            </a:endParaRPr>
          </a:p>
          <a:p>
            <a:pPr marR="0" lvl="0" algn="l" defTabSz="914400" rtl="0" eaLnBrk="1" fontAlgn="auto" latinLnBrk="0" hangingPunct="1">
              <a:lnSpc>
                <a:spcPct val="100000"/>
              </a:lnSpc>
              <a:spcBef>
                <a:spcPct val="20000"/>
              </a:spcBef>
              <a:spcAft>
                <a:spcPts val="0"/>
              </a:spcAft>
              <a:buClr>
                <a:schemeClr val="accent1"/>
              </a:buClr>
              <a:buSzPct val="85000"/>
              <a:tabLst/>
              <a:defRPr/>
            </a:pPr>
            <a:endParaRPr lang="en-US" dirty="0" smtClean="0"/>
          </a:p>
          <a:p>
            <a:pPr marR="0" lvl="0" algn="l" defTabSz="914400" rtl="0" eaLnBrk="1" fontAlgn="auto" latinLnBrk="0" hangingPunct="1">
              <a:lnSpc>
                <a:spcPct val="100000"/>
              </a:lnSpc>
              <a:spcBef>
                <a:spcPct val="20000"/>
              </a:spcBef>
              <a:spcAft>
                <a:spcPts val="0"/>
              </a:spcAft>
              <a:buClr>
                <a:schemeClr val="accent1"/>
              </a:buClr>
              <a:buSzPct val="85000"/>
              <a:tabLst/>
              <a:defRPr/>
            </a:pPr>
            <a:endParaRPr lang="en-US" dirty="0"/>
          </a:p>
          <a:p>
            <a:pPr marR="0" lvl="0" algn="l" defTabSz="914400" rtl="0" eaLnBrk="1" fontAlgn="auto" latinLnBrk="0" hangingPunct="1">
              <a:lnSpc>
                <a:spcPct val="100000"/>
              </a:lnSpc>
              <a:spcBef>
                <a:spcPct val="20000"/>
              </a:spcBef>
              <a:spcAft>
                <a:spcPts val="0"/>
              </a:spcAft>
              <a:buClr>
                <a:schemeClr val="accent1"/>
              </a:buClr>
              <a:buSzPct val="85000"/>
              <a:tabLst/>
              <a:defRPr/>
            </a:pPr>
            <a:endParaRPr kumimoji="0" lang="en-US" b="0" i="0" u="none" strike="noStrike" kern="1200" cap="none" spc="0" normalizeH="0" baseline="0" noProof="0" dirty="0" smtClean="0">
              <a:ln>
                <a:noFill/>
              </a:ln>
              <a:solidFill>
                <a:schemeClr val="tx1"/>
              </a:solidFill>
              <a:effectLst/>
              <a:uLnTx/>
              <a:uFillTx/>
            </a:endParaRPr>
          </a:p>
          <a:p>
            <a:pPr marL="274320" marR="0" lvl="0" indent="-274320" algn="l" defTabSz="914400" rtl="0" eaLnBrk="1" fontAlgn="auto" latinLnBrk="0" hangingPunct="1">
              <a:lnSpc>
                <a:spcPct val="100000"/>
              </a:lnSpc>
              <a:spcBef>
                <a:spcPct val="20000"/>
              </a:spcBef>
              <a:spcAft>
                <a:spcPts val="0"/>
              </a:spcAft>
              <a:buClr>
                <a:schemeClr val="accent1"/>
              </a:buClr>
              <a:buSzPct val="85000"/>
              <a:buFont typeface="Wingdings" pitchFamily="2" charset="2"/>
              <a:buChar char="ü"/>
              <a:tabLst/>
              <a:defRPr/>
            </a:pPr>
            <a:r>
              <a:rPr kumimoji="0" lang="en-US" b="0" i="0" u="none" strike="noStrike" kern="1200" cap="none" spc="0" normalizeH="0" baseline="0" noProof="0" dirty="0" smtClean="0">
                <a:ln>
                  <a:noFill/>
                </a:ln>
                <a:solidFill>
                  <a:schemeClr val="tx1"/>
                </a:solidFill>
                <a:effectLst/>
                <a:uLnTx/>
                <a:uFillTx/>
              </a:rPr>
              <a:t>Loads are </a:t>
            </a:r>
            <a:r>
              <a:rPr lang="en-US" dirty="0" smtClean="0"/>
              <a:t>gravity and seismic loads. </a:t>
            </a:r>
            <a:endParaRPr kumimoji="0" lang="en-US" b="0" i="0" u="none" strike="noStrike" kern="1200" cap="none" spc="0" normalizeH="0" baseline="0" noProof="0" dirty="0" smtClean="0">
              <a:ln>
                <a:noFill/>
              </a:ln>
              <a:solidFill>
                <a:schemeClr val="tx1"/>
              </a:solidFill>
              <a:effectLst/>
              <a:uLnTx/>
              <a:uFillTx/>
            </a:endParaRPr>
          </a:p>
          <a:p>
            <a:pPr marL="0" marR="0" lvl="0" indent="0" algn="r" defTabSz="914400" rtl="1" eaLnBrk="1" fontAlgn="auto" latinLnBrk="0" hangingPunct="1">
              <a:lnSpc>
                <a:spcPct val="100000"/>
              </a:lnSpc>
              <a:spcBef>
                <a:spcPct val="20000"/>
              </a:spcBef>
              <a:spcAft>
                <a:spcPts val="0"/>
              </a:spcAft>
              <a:buClr>
                <a:schemeClr val="accent1"/>
              </a:buClr>
              <a:buSzPct val="85000"/>
              <a:buFont typeface="Wingdings 2"/>
              <a:buNone/>
              <a:tabLst/>
              <a:defRPr/>
            </a:pPr>
            <a:endParaRPr kumimoji="0" lang="en-US" sz="2700" b="0" i="0" u="none" strike="noStrike" kern="1200" cap="none" spc="0" normalizeH="0" baseline="0" noProof="0" dirty="0">
              <a:ln>
                <a:noFill/>
              </a:ln>
              <a:solidFill>
                <a:schemeClr val="tx1"/>
              </a:solidFill>
              <a:effectLst/>
              <a:uLnTx/>
              <a:uFillTx/>
              <a:latin typeface="+mn-lt"/>
              <a:ea typeface="+mn-ea"/>
              <a:cs typeface="+mn-cs"/>
            </a:endParaRPr>
          </a:p>
        </p:txBody>
      </p:sp>
      <p:sp>
        <p:nvSpPr>
          <p:cNvPr id="10" name="Slide Number Placeholder 3"/>
          <p:cNvSpPr txBox="1">
            <a:spLocks/>
          </p:cNvSpPr>
          <p:nvPr/>
        </p:nvSpPr>
        <p:spPr>
          <a:xfrm>
            <a:off x="4514088" y="1178772"/>
            <a:ext cx="457200" cy="441325"/>
          </a:xfrm>
          <a:prstGeom prst="rect">
            <a:avLst/>
          </a:prstGeom>
        </p:spPr>
        <p:txBody>
          <a:bodyPr vert="horz" lIns="45720" rIns="45720" anchor="ctr">
            <a:norm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fld id="{4231AC37-F113-44AB-B65D-AA73765A777D}" type="slidenum">
              <a:rPr kumimoji="0" lang="ar-SA" sz="1600" b="0" i="0" u="none" strike="noStrike" kern="1200" cap="none" spc="0" normalizeH="0" baseline="0" noProof="0" smtClean="0">
                <a:ln>
                  <a:noFill/>
                </a:ln>
                <a:solidFill>
                  <a:srgbClr val="FFFFFF"/>
                </a:solidFill>
                <a:effectLst/>
                <a:uLnTx/>
                <a:uFillTx/>
                <a:latin typeface="+mn-lt"/>
                <a:ea typeface="+mn-ea"/>
                <a:cs typeface="+mn-cs"/>
              </a:rPr>
              <a:pPr marL="0" marR="0" lvl="0" indent="0" algn="ctr" defTabSz="914400" rtl="1" eaLnBrk="1" fontAlgn="auto" latinLnBrk="0" hangingPunct="1">
                <a:lnSpc>
                  <a:spcPct val="100000"/>
                </a:lnSpc>
                <a:spcBef>
                  <a:spcPts val="0"/>
                </a:spcBef>
                <a:spcAft>
                  <a:spcPts val="0"/>
                </a:spcAft>
                <a:buClrTx/>
                <a:buSzTx/>
                <a:buFontTx/>
                <a:buNone/>
                <a:tabLst/>
                <a:defRPr/>
              </a:pPr>
              <a:t>6</a:t>
            </a:fld>
            <a:endParaRPr kumimoji="0" lang="ar-SA" sz="1600" b="0" i="0" u="none" strike="noStrike" kern="1200" cap="none" spc="0" normalizeH="0" baseline="0" noProof="0">
              <a:ln>
                <a:noFill/>
              </a:ln>
              <a:solidFill>
                <a:srgbClr val="FFFFFF"/>
              </a:solidFill>
              <a:effectLst/>
              <a:uLnTx/>
              <a:uFillTx/>
              <a:latin typeface="+mn-lt"/>
              <a:ea typeface="+mn-ea"/>
              <a:cs typeface="+mn-cs"/>
            </a:endParaRPr>
          </a:p>
        </p:txBody>
      </p:sp>
      <p:pic>
        <p:nvPicPr>
          <p:cNvPr id="4" name="Picture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1967319" y="2204864"/>
            <a:ext cx="5688632" cy="3528392"/>
          </a:xfrm>
          <a:prstGeom prst="rect">
            <a:avLst/>
          </a:prstGeom>
        </p:spPr>
      </p:pic>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An-najah National university </a:t>
            </a:r>
            <a:endParaRPr lang="ar-SA"/>
          </a:p>
        </p:txBody>
      </p:sp>
      <p:sp>
        <p:nvSpPr>
          <p:cNvPr id="3" name="Slide Number Placeholder 2"/>
          <p:cNvSpPr>
            <a:spLocks noGrp="1"/>
          </p:cNvSpPr>
          <p:nvPr>
            <p:ph type="sldNum" sz="quarter" idx="12"/>
          </p:nvPr>
        </p:nvSpPr>
        <p:spPr/>
        <p:txBody>
          <a:bodyPr/>
          <a:lstStyle/>
          <a:p>
            <a:fld id="{4231AC37-F113-44AB-B65D-AA73765A777D}" type="slidenum">
              <a:rPr lang="ar-SA" smtClean="0"/>
              <a:pPr/>
              <a:t>60</a:t>
            </a:fld>
            <a:endParaRPr lang="ar-SA"/>
          </a:p>
        </p:txBody>
      </p:sp>
      <p:sp>
        <p:nvSpPr>
          <p:cNvPr id="4" name="Rectangle 3"/>
          <p:cNvSpPr/>
          <p:nvPr/>
        </p:nvSpPr>
        <p:spPr>
          <a:xfrm>
            <a:off x="2699792" y="332656"/>
            <a:ext cx="3888432" cy="600164"/>
          </a:xfrm>
          <a:prstGeom prst="rect">
            <a:avLst/>
          </a:prstGeom>
        </p:spPr>
        <p:txBody>
          <a:bodyPr wrap="square">
            <a:spAutoFit/>
          </a:bodyPr>
          <a:lstStyle/>
          <a:p>
            <a:pPr algn="ctr"/>
            <a:r>
              <a:rPr lang="en-US" sz="3300" dirty="0" smtClean="0">
                <a:solidFill>
                  <a:srgbClr val="0070C0"/>
                </a:solidFill>
              </a:rPr>
              <a:t>Stairway Design</a:t>
            </a:r>
            <a:endParaRPr lang="en-US" sz="3300" dirty="0"/>
          </a:p>
        </p:txBody>
      </p:sp>
      <p:sp>
        <p:nvSpPr>
          <p:cNvPr id="9" name="Rectangle 8"/>
          <p:cNvSpPr/>
          <p:nvPr/>
        </p:nvSpPr>
        <p:spPr>
          <a:xfrm>
            <a:off x="683568" y="1412776"/>
            <a:ext cx="5688632" cy="461665"/>
          </a:xfrm>
          <a:prstGeom prst="rect">
            <a:avLst/>
          </a:prstGeom>
        </p:spPr>
        <p:txBody>
          <a:bodyPr wrap="square">
            <a:spAutoFit/>
          </a:bodyPr>
          <a:lstStyle/>
          <a:p>
            <a:pPr algn="l" rtl="0">
              <a:buClr>
                <a:schemeClr val="tx2">
                  <a:lumMod val="60000"/>
                  <a:lumOff val="40000"/>
                </a:schemeClr>
              </a:buClr>
              <a:buFont typeface="Wingdings" pitchFamily="2" charset="2"/>
              <a:buChar char="Ø"/>
            </a:pPr>
            <a:r>
              <a:rPr lang="en-US" sz="2400" dirty="0" smtClean="0"/>
              <a:t> Design for flexure</a:t>
            </a:r>
          </a:p>
        </p:txBody>
      </p:sp>
      <p:pic>
        <p:nvPicPr>
          <p:cNvPr id="96258" name="Picture 2"/>
          <p:cNvPicPr>
            <a:picLocks noChangeAspect="1" noChangeArrowheads="1"/>
          </p:cNvPicPr>
          <p:nvPr/>
        </p:nvPicPr>
        <p:blipFill>
          <a:blip r:embed="rId2" cstate="print"/>
          <a:srcRect/>
          <a:stretch>
            <a:fillRect/>
          </a:stretch>
        </p:blipFill>
        <p:spPr bwMode="auto">
          <a:xfrm>
            <a:off x="1043608" y="2060848"/>
            <a:ext cx="6816685" cy="3816424"/>
          </a:xfrm>
          <a:prstGeom prst="rect">
            <a:avLst/>
          </a:prstGeom>
          <a:noFill/>
          <a:ln w="9525">
            <a:noFill/>
            <a:miter lim="800000"/>
            <a:headEnd/>
            <a:tailEnd/>
          </a:ln>
        </p:spPr>
      </p:pic>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An-najah National university </a:t>
            </a:r>
            <a:endParaRPr lang="ar-SA"/>
          </a:p>
        </p:txBody>
      </p:sp>
      <p:sp>
        <p:nvSpPr>
          <p:cNvPr id="3" name="Slide Number Placeholder 2"/>
          <p:cNvSpPr>
            <a:spLocks noGrp="1"/>
          </p:cNvSpPr>
          <p:nvPr>
            <p:ph type="sldNum" sz="quarter" idx="12"/>
          </p:nvPr>
        </p:nvSpPr>
        <p:spPr/>
        <p:txBody>
          <a:bodyPr/>
          <a:lstStyle/>
          <a:p>
            <a:r>
              <a:rPr lang="en-US" dirty="0" smtClean="0"/>
              <a:t>59</a:t>
            </a:r>
            <a:endParaRPr lang="ar-SA" dirty="0"/>
          </a:p>
        </p:txBody>
      </p:sp>
      <p:sp>
        <p:nvSpPr>
          <p:cNvPr id="4" name="Title 1"/>
          <p:cNvSpPr txBox="1">
            <a:spLocks/>
          </p:cNvSpPr>
          <p:nvPr/>
        </p:nvSpPr>
        <p:spPr>
          <a:xfrm>
            <a:off x="457200" y="274638"/>
            <a:ext cx="8229600" cy="1143000"/>
          </a:xfrm>
          <a:prstGeom prst="rect">
            <a:avLst/>
          </a:prstGeom>
        </p:spPr>
        <p:txBody>
          <a:bodyPr/>
          <a:lstStyle>
            <a:lvl1pPr algn="ctr" rtl="1" eaLnBrk="1" latinLnBrk="0" hangingPunct="1">
              <a:spcBef>
                <a:spcPct val="0"/>
              </a:spcBef>
              <a:buNone/>
              <a:defRPr kumimoji="0" sz="3300" kern="1200">
                <a:solidFill>
                  <a:schemeClr val="accent3">
                    <a:shade val="75000"/>
                  </a:schemeClr>
                </a:solidFill>
                <a:latin typeface="+mj-lt"/>
                <a:ea typeface="+mj-ea"/>
                <a:cs typeface="+mj-cs"/>
              </a:defRPr>
            </a:lvl1pPr>
          </a:lstStyle>
          <a:p>
            <a:r>
              <a:rPr lang="en-US" dirty="0" smtClean="0">
                <a:solidFill>
                  <a:srgbClr val="0070C0"/>
                </a:solidFill>
              </a:rPr>
              <a:t>Stairway Design</a:t>
            </a:r>
            <a:endParaRPr lang="en-US" dirty="0"/>
          </a:p>
        </p:txBody>
      </p:sp>
      <p:sp>
        <p:nvSpPr>
          <p:cNvPr id="5" name="Content Placeholder 2"/>
          <p:cNvSpPr txBox="1">
            <a:spLocks/>
          </p:cNvSpPr>
          <p:nvPr/>
        </p:nvSpPr>
        <p:spPr>
          <a:xfrm>
            <a:off x="395536" y="1340768"/>
            <a:ext cx="8229600" cy="4525963"/>
          </a:xfrm>
          <a:prstGeom prst="rect">
            <a:avLst/>
          </a:prstGeom>
        </p:spPr>
        <p:txBody>
          <a:bodyPr/>
          <a:lstStyle>
            <a:lvl1pPr marL="274320" indent="-274320" algn="r" rtl="1"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r" rtl="1"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r" rtl="1"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r" rtl="1"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r" rtl="1"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r" rtl="1"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r" rtl="1"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r" rtl="1"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a:lstStyle>
          <a:p>
            <a:pPr algn="l" rtl="0">
              <a:buClr>
                <a:schemeClr val="tx2">
                  <a:lumMod val="60000"/>
                  <a:lumOff val="40000"/>
                </a:schemeClr>
              </a:buClr>
              <a:buFont typeface="Wingdings" pitchFamily="2" charset="2"/>
              <a:buChar char="Ø"/>
            </a:pPr>
            <a:r>
              <a:rPr lang="en-US" sz="2400" dirty="0" smtClean="0"/>
              <a:t>Area of steel from sap</a:t>
            </a:r>
          </a:p>
          <a:p>
            <a:pPr>
              <a:buClr>
                <a:schemeClr val="tx2">
                  <a:lumMod val="60000"/>
                  <a:lumOff val="40000"/>
                </a:schemeClr>
              </a:buClr>
              <a:buFont typeface="Wingdings 2"/>
              <a:buNone/>
            </a:pPr>
            <a:r>
              <a:rPr lang="en-US" sz="2400" dirty="0" smtClean="0"/>
              <a:t>	</a:t>
            </a:r>
          </a:p>
        </p:txBody>
      </p:sp>
      <p:pic>
        <p:nvPicPr>
          <p:cNvPr id="6" name="Picture 3"/>
          <p:cNvPicPr>
            <a:picLocks noChangeAspect="1" noChangeArrowheads="1"/>
          </p:cNvPicPr>
          <p:nvPr/>
        </p:nvPicPr>
        <p:blipFill>
          <a:blip r:embed="rId2" cstate="print"/>
          <a:srcRect/>
          <a:stretch>
            <a:fillRect/>
          </a:stretch>
        </p:blipFill>
        <p:spPr bwMode="auto">
          <a:xfrm>
            <a:off x="955981" y="2276872"/>
            <a:ext cx="7239000" cy="4049657"/>
          </a:xfrm>
          <a:prstGeom prst="rect">
            <a:avLst/>
          </a:prstGeom>
          <a:noFill/>
          <a:ln w="9525">
            <a:noFill/>
            <a:miter lim="800000"/>
            <a:headEnd/>
            <a:tailEnd/>
          </a:ln>
        </p:spPr>
      </p:pic>
    </p:spTree>
    <p:extLst>
      <p:ext uri="{BB962C8B-B14F-4D97-AF65-F5344CB8AC3E}">
        <p14:creationId xmlns="" xmlns:p14="http://schemas.microsoft.com/office/powerpoint/2010/main" val="1504502662"/>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An-najah National university </a:t>
            </a:r>
            <a:endParaRPr lang="ar-SA"/>
          </a:p>
        </p:txBody>
      </p:sp>
      <p:sp>
        <p:nvSpPr>
          <p:cNvPr id="3" name="Slide Number Placeholder 2"/>
          <p:cNvSpPr>
            <a:spLocks noGrp="1"/>
          </p:cNvSpPr>
          <p:nvPr>
            <p:ph type="sldNum" sz="quarter" idx="12"/>
          </p:nvPr>
        </p:nvSpPr>
        <p:spPr/>
        <p:txBody>
          <a:bodyPr/>
          <a:lstStyle/>
          <a:p>
            <a:r>
              <a:rPr lang="en-US" dirty="0" smtClean="0"/>
              <a:t>60</a:t>
            </a:r>
            <a:endParaRPr lang="ar-SA" dirty="0"/>
          </a:p>
        </p:txBody>
      </p:sp>
      <p:sp>
        <p:nvSpPr>
          <p:cNvPr id="4" name="Title 1"/>
          <p:cNvSpPr txBox="1">
            <a:spLocks/>
          </p:cNvSpPr>
          <p:nvPr/>
        </p:nvSpPr>
        <p:spPr>
          <a:xfrm>
            <a:off x="457200" y="274638"/>
            <a:ext cx="8229600" cy="1143000"/>
          </a:xfrm>
          <a:prstGeom prst="rect">
            <a:avLst/>
          </a:prstGeom>
        </p:spPr>
        <p:txBody>
          <a:bodyPr>
            <a:normAutofit/>
          </a:bodyPr>
          <a:lstStyle>
            <a:lvl1pPr algn="ctr" rtl="1" eaLnBrk="1" latinLnBrk="0" hangingPunct="1">
              <a:spcBef>
                <a:spcPct val="0"/>
              </a:spcBef>
              <a:buNone/>
              <a:defRPr kumimoji="0" sz="3300" kern="1200">
                <a:solidFill>
                  <a:schemeClr val="accent3">
                    <a:shade val="75000"/>
                  </a:schemeClr>
                </a:solidFill>
                <a:latin typeface="+mj-lt"/>
                <a:ea typeface="+mj-ea"/>
                <a:cs typeface="+mj-cs"/>
              </a:defRPr>
            </a:lvl1pPr>
          </a:lstStyle>
          <a:p>
            <a:r>
              <a:rPr lang="en-US" dirty="0" smtClean="0">
                <a:solidFill>
                  <a:srgbClr val="0070C0"/>
                </a:solidFill>
              </a:rPr>
              <a:t>Design for stair beam</a:t>
            </a:r>
          </a:p>
        </p:txBody>
      </p:sp>
      <p:sp>
        <p:nvSpPr>
          <p:cNvPr id="5" name="Content Placeholder 2"/>
          <p:cNvSpPr txBox="1">
            <a:spLocks/>
          </p:cNvSpPr>
          <p:nvPr/>
        </p:nvSpPr>
        <p:spPr>
          <a:xfrm>
            <a:off x="362311" y="1196752"/>
            <a:ext cx="8229600" cy="4525963"/>
          </a:xfrm>
          <a:prstGeom prst="rect">
            <a:avLst/>
          </a:prstGeom>
        </p:spPr>
        <p:txBody>
          <a:bodyPr>
            <a:normAutofit/>
          </a:bodyPr>
          <a:lstStyle>
            <a:lvl1pPr marL="274320" indent="-274320" algn="r" rtl="1"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r" rtl="1"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r" rtl="1"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r" rtl="1"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r" rtl="1"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r" rtl="1"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r" rtl="1"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r" rtl="1"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a:lstStyle>
          <a:p>
            <a:pPr algn="l" rtl="0">
              <a:buClr>
                <a:schemeClr val="tx2">
                  <a:lumMod val="60000"/>
                  <a:lumOff val="40000"/>
                </a:schemeClr>
              </a:buClr>
              <a:buFont typeface="Wingdings" pitchFamily="2" charset="2"/>
              <a:buChar char="Ø"/>
            </a:pPr>
            <a:r>
              <a:rPr lang="en-US" sz="2400" dirty="0" smtClean="0"/>
              <a:t> Dimensions ( depth = 20 cm  ,  Width = 40 cm ) </a:t>
            </a:r>
          </a:p>
          <a:p>
            <a:pPr algn="l" rtl="0">
              <a:buClr>
                <a:schemeClr val="tx2">
                  <a:lumMod val="60000"/>
                  <a:lumOff val="40000"/>
                </a:schemeClr>
              </a:buClr>
              <a:buFont typeface="Wingdings" pitchFamily="2" charset="2"/>
              <a:buChar char="Ø"/>
            </a:pPr>
            <a:r>
              <a:rPr lang="en-US" sz="2400" dirty="0" smtClean="0"/>
              <a:t>Design of beam for flexure</a:t>
            </a:r>
            <a:endParaRPr lang="en-US" sz="2400" dirty="0"/>
          </a:p>
        </p:txBody>
      </p:sp>
      <p:pic>
        <p:nvPicPr>
          <p:cNvPr id="6" name="Picture 3"/>
          <p:cNvPicPr>
            <a:picLocks noChangeAspect="1" noChangeArrowheads="1"/>
          </p:cNvPicPr>
          <p:nvPr/>
        </p:nvPicPr>
        <p:blipFill>
          <a:blip r:embed="rId2" cstate="print"/>
          <a:srcRect/>
          <a:stretch>
            <a:fillRect/>
          </a:stretch>
        </p:blipFill>
        <p:spPr bwMode="auto">
          <a:xfrm>
            <a:off x="1124311" y="2132856"/>
            <a:ext cx="6705600" cy="4041860"/>
          </a:xfrm>
          <a:prstGeom prst="rect">
            <a:avLst/>
          </a:prstGeom>
          <a:noFill/>
          <a:ln w="9525">
            <a:noFill/>
            <a:miter lim="800000"/>
            <a:headEnd/>
            <a:tailEnd/>
          </a:ln>
        </p:spPr>
      </p:pic>
    </p:spTree>
    <p:extLst>
      <p:ext uri="{BB962C8B-B14F-4D97-AF65-F5344CB8AC3E}">
        <p14:creationId xmlns="" xmlns:p14="http://schemas.microsoft.com/office/powerpoint/2010/main" val="2813735343"/>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An-najah National university </a:t>
            </a:r>
            <a:endParaRPr lang="ar-SA"/>
          </a:p>
        </p:txBody>
      </p:sp>
      <p:sp>
        <p:nvSpPr>
          <p:cNvPr id="3" name="Slide Number Placeholder 2"/>
          <p:cNvSpPr>
            <a:spLocks noGrp="1"/>
          </p:cNvSpPr>
          <p:nvPr>
            <p:ph type="sldNum" sz="quarter" idx="12"/>
          </p:nvPr>
        </p:nvSpPr>
        <p:spPr/>
        <p:txBody>
          <a:bodyPr/>
          <a:lstStyle/>
          <a:p>
            <a:r>
              <a:rPr lang="en-US" dirty="0" smtClean="0"/>
              <a:t>61</a:t>
            </a:r>
            <a:endParaRPr lang="ar-SA" dirty="0"/>
          </a:p>
        </p:txBody>
      </p:sp>
      <p:sp>
        <p:nvSpPr>
          <p:cNvPr id="4" name="Title 1"/>
          <p:cNvSpPr txBox="1">
            <a:spLocks/>
          </p:cNvSpPr>
          <p:nvPr/>
        </p:nvSpPr>
        <p:spPr>
          <a:xfrm>
            <a:off x="457200" y="274638"/>
            <a:ext cx="8229600" cy="1143000"/>
          </a:xfrm>
          <a:prstGeom prst="rect">
            <a:avLst/>
          </a:prstGeom>
        </p:spPr>
        <p:txBody>
          <a:bodyPr/>
          <a:lstStyle>
            <a:lvl1pPr algn="ctr" rtl="1" eaLnBrk="1" latinLnBrk="0" hangingPunct="1">
              <a:spcBef>
                <a:spcPct val="0"/>
              </a:spcBef>
              <a:buNone/>
              <a:defRPr kumimoji="0" sz="3300" kern="1200">
                <a:solidFill>
                  <a:schemeClr val="accent3">
                    <a:shade val="75000"/>
                  </a:schemeClr>
                </a:solidFill>
                <a:latin typeface="+mj-lt"/>
                <a:ea typeface="+mj-ea"/>
                <a:cs typeface="+mj-cs"/>
              </a:defRPr>
            </a:lvl1pPr>
          </a:lstStyle>
          <a:p>
            <a:r>
              <a:rPr lang="en-US" smtClean="0">
                <a:solidFill>
                  <a:srgbClr val="0070C0"/>
                </a:solidFill>
              </a:rPr>
              <a:t>Design for stair beam</a:t>
            </a:r>
            <a:endParaRPr lang="en-US" dirty="0"/>
          </a:p>
        </p:txBody>
      </p:sp>
      <p:sp>
        <p:nvSpPr>
          <p:cNvPr id="5" name="Content Placeholder 2"/>
          <p:cNvSpPr txBox="1">
            <a:spLocks/>
          </p:cNvSpPr>
          <p:nvPr/>
        </p:nvSpPr>
        <p:spPr>
          <a:xfrm>
            <a:off x="457200" y="1417638"/>
            <a:ext cx="8229600" cy="4525963"/>
          </a:xfrm>
          <a:prstGeom prst="rect">
            <a:avLst/>
          </a:prstGeom>
        </p:spPr>
        <p:txBody>
          <a:bodyPr>
            <a:normAutofit/>
          </a:bodyPr>
          <a:lstStyle>
            <a:lvl1pPr marL="274320" indent="-274320" algn="r" rtl="1"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r" rtl="1"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r" rtl="1"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r" rtl="1"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r" rtl="1"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r" rtl="1"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r" rtl="1"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r" rtl="1"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a:lstStyle>
          <a:p>
            <a:pPr algn="l" rtl="0">
              <a:buClr>
                <a:schemeClr val="tx2">
                  <a:lumMod val="60000"/>
                  <a:lumOff val="40000"/>
                </a:schemeClr>
              </a:buClr>
              <a:buFont typeface="Wingdings" pitchFamily="2" charset="2"/>
              <a:buChar char="Ø"/>
            </a:pPr>
            <a:r>
              <a:rPr lang="en-US" sz="2400" dirty="0" smtClean="0"/>
              <a:t> Main steel reinforcement</a:t>
            </a:r>
          </a:p>
          <a:p>
            <a:pPr>
              <a:buClr>
                <a:schemeClr val="tx2">
                  <a:lumMod val="60000"/>
                  <a:lumOff val="40000"/>
                </a:schemeClr>
              </a:buClr>
              <a:buFont typeface="Wingdings" pitchFamily="2" charset="2"/>
              <a:buChar char="Ø"/>
            </a:pPr>
            <a:endParaRPr lang="en-US" sz="2400" dirty="0" smtClean="0"/>
          </a:p>
          <a:p>
            <a:pPr>
              <a:buClr>
                <a:schemeClr val="tx2">
                  <a:lumMod val="60000"/>
                  <a:lumOff val="40000"/>
                </a:schemeClr>
              </a:buClr>
              <a:buFont typeface="Wingdings" pitchFamily="2" charset="2"/>
              <a:buChar char="Ø"/>
            </a:pPr>
            <a:endParaRPr lang="en-US" sz="2400" dirty="0" smtClean="0"/>
          </a:p>
          <a:p>
            <a:pPr>
              <a:buClr>
                <a:schemeClr val="tx2">
                  <a:lumMod val="60000"/>
                  <a:lumOff val="40000"/>
                </a:schemeClr>
              </a:buClr>
              <a:buFont typeface="Wingdings" pitchFamily="2" charset="2"/>
              <a:buChar char="Ø"/>
            </a:pPr>
            <a:endParaRPr lang="en-US" sz="2400" dirty="0" smtClean="0"/>
          </a:p>
          <a:p>
            <a:pPr>
              <a:buClr>
                <a:schemeClr val="tx2">
                  <a:lumMod val="60000"/>
                  <a:lumOff val="40000"/>
                </a:schemeClr>
              </a:buClr>
              <a:buFont typeface="Wingdings" pitchFamily="2" charset="2"/>
              <a:buChar char="Ø"/>
            </a:pPr>
            <a:endParaRPr lang="en-US" sz="2400" dirty="0" smtClean="0"/>
          </a:p>
          <a:p>
            <a:pPr>
              <a:buClr>
                <a:schemeClr val="tx2">
                  <a:lumMod val="60000"/>
                  <a:lumOff val="40000"/>
                </a:schemeClr>
              </a:buClr>
              <a:buFont typeface="Wingdings" pitchFamily="2" charset="2"/>
              <a:buChar char="Ø"/>
            </a:pPr>
            <a:endParaRPr lang="en-US" sz="2400" dirty="0" smtClean="0"/>
          </a:p>
          <a:p>
            <a:pPr>
              <a:buClr>
                <a:schemeClr val="tx2">
                  <a:lumMod val="60000"/>
                  <a:lumOff val="40000"/>
                </a:schemeClr>
              </a:buClr>
              <a:buFont typeface="Wingdings" pitchFamily="2" charset="2"/>
              <a:buChar char="Ø"/>
            </a:pPr>
            <a:endParaRPr lang="en-US" sz="2400" dirty="0" smtClean="0"/>
          </a:p>
          <a:p>
            <a:pPr algn="l" rtl="0">
              <a:buClr>
                <a:schemeClr val="tx2">
                  <a:lumMod val="60000"/>
                  <a:lumOff val="40000"/>
                </a:schemeClr>
              </a:buClr>
              <a:buFont typeface="Wingdings" pitchFamily="2" charset="2"/>
              <a:buChar char="Ø"/>
            </a:pPr>
            <a:r>
              <a:rPr lang="en-US" sz="2400" dirty="0" smtClean="0"/>
              <a:t> Minimum steel reinforcement </a:t>
            </a:r>
          </a:p>
          <a:p>
            <a:pPr algn="l" rtl="0">
              <a:buClr>
                <a:schemeClr val="tx2">
                  <a:lumMod val="60000"/>
                  <a:lumOff val="40000"/>
                </a:schemeClr>
              </a:buClr>
              <a:buFont typeface="Wingdings 2"/>
              <a:buNone/>
            </a:pPr>
            <a:r>
              <a:rPr lang="en-US" sz="2400" dirty="0" smtClean="0"/>
              <a:t>      As </a:t>
            </a:r>
            <a:r>
              <a:rPr lang="en-US" sz="2400" baseline="-25000" dirty="0" smtClean="0"/>
              <a:t>min</a:t>
            </a:r>
            <a:r>
              <a:rPr lang="en-US" sz="2400" dirty="0" smtClean="0"/>
              <a:t> = 264 mm</a:t>
            </a:r>
            <a:r>
              <a:rPr lang="en-US" sz="2400" baseline="30000" dirty="0" smtClean="0"/>
              <a:t>2 </a:t>
            </a:r>
            <a:r>
              <a:rPr lang="en-US" sz="2400" dirty="0" smtClean="0">
                <a:sym typeface="Wingdings"/>
              </a:rPr>
              <a:t></a:t>
            </a:r>
            <a:r>
              <a:rPr lang="en-US" sz="2400" dirty="0" smtClean="0"/>
              <a:t>Use 2 φ 14</a:t>
            </a:r>
          </a:p>
          <a:p>
            <a:pPr>
              <a:buClr>
                <a:schemeClr val="tx2">
                  <a:lumMod val="60000"/>
                  <a:lumOff val="40000"/>
                </a:schemeClr>
              </a:buClr>
              <a:buFont typeface="Wingdings 2"/>
              <a:buNone/>
            </a:pPr>
            <a:endParaRPr lang="en-US" sz="2400" dirty="0" smtClean="0"/>
          </a:p>
        </p:txBody>
      </p:sp>
      <p:pic>
        <p:nvPicPr>
          <p:cNvPr id="6" name="Picture 3"/>
          <p:cNvPicPr>
            <a:picLocks noChangeAspect="1" noChangeArrowheads="1"/>
          </p:cNvPicPr>
          <p:nvPr/>
        </p:nvPicPr>
        <p:blipFill>
          <a:blip r:embed="rId2" cstate="print"/>
          <a:srcRect/>
          <a:stretch>
            <a:fillRect/>
          </a:stretch>
        </p:blipFill>
        <p:spPr bwMode="auto">
          <a:xfrm>
            <a:off x="990600" y="2133600"/>
            <a:ext cx="6858000" cy="1990607"/>
          </a:xfrm>
          <a:prstGeom prst="rect">
            <a:avLst/>
          </a:prstGeom>
          <a:noFill/>
          <a:ln w="9525">
            <a:noFill/>
            <a:miter lim="800000"/>
            <a:headEnd/>
            <a:tailEnd/>
          </a:ln>
        </p:spPr>
      </p:pic>
    </p:spTree>
    <p:extLst>
      <p:ext uri="{BB962C8B-B14F-4D97-AF65-F5344CB8AC3E}">
        <p14:creationId xmlns="" xmlns:p14="http://schemas.microsoft.com/office/powerpoint/2010/main" val="1317731861"/>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An-najah National university </a:t>
            </a:r>
            <a:endParaRPr lang="ar-SA"/>
          </a:p>
        </p:txBody>
      </p:sp>
      <p:sp>
        <p:nvSpPr>
          <p:cNvPr id="3" name="Slide Number Placeholder 2"/>
          <p:cNvSpPr>
            <a:spLocks noGrp="1"/>
          </p:cNvSpPr>
          <p:nvPr>
            <p:ph type="sldNum" sz="quarter" idx="12"/>
          </p:nvPr>
        </p:nvSpPr>
        <p:spPr/>
        <p:txBody>
          <a:bodyPr/>
          <a:lstStyle/>
          <a:p>
            <a:r>
              <a:rPr lang="en-US" dirty="0" smtClean="0"/>
              <a:t>62</a:t>
            </a:r>
            <a:endParaRPr lang="ar-SA" dirty="0"/>
          </a:p>
        </p:txBody>
      </p:sp>
      <p:sp>
        <p:nvSpPr>
          <p:cNvPr id="4" name="Title 1"/>
          <p:cNvSpPr txBox="1">
            <a:spLocks/>
          </p:cNvSpPr>
          <p:nvPr/>
        </p:nvSpPr>
        <p:spPr>
          <a:xfrm>
            <a:off x="457200" y="274638"/>
            <a:ext cx="8229600" cy="1143000"/>
          </a:xfrm>
          <a:prstGeom prst="rect">
            <a:avLst/>
          </a:prstGeom>
        </p:spPr>
        <p:txBody>
          <a:bodyPr/>
          <a:lstStyle>
            <a:lvl1pPr algn="ctr" rtl="1" eaLnBrk="1" latinLnBrk="0" hangingPunct="1">
              <a:spcBef>
                <a:spcPct val="0"/>
              </a:spcBef>
              <a:buNone/>
              <a:defRPr kumimoji="0" sz="3300" kern="1200">
                <a:solidFill>
                  <a:schemeClr val="accent3">
                    <a:shade val="75000"/>
                  </a:schemeClr>
                </a:solidFill>
                <a:latin typeface="+mj-lt"/>
                <a:ea typeface="+mj-ea"/>
                <a:cs typeface="+mj-cs"/>
              </a:defRPr>
            </a:lvl1pPr>
          </a:lstStyle>
          <a:p>
            <a:r>
              <a:rPr lang="en-US" dirty="0" smtClean="0">
                <a:solidFill>
                  <a:srgbClr val="0070C0"/>
                </a:solidFill>
              </a:rPr>
              <a:t>Design for stair beam</a:t>
            </a:r>
            <a:endParaRPr lang="en-US" dirty="0"/>
          </a:p>
        </p:txBody>
      </p:sp>
      <p:sp>
        <p:nvSpPr>
          <p:cNvPr id="5" name="Content Placeholder 2"/>
          <p:cNvSpPr txBox="1">
            <a:spLocks/>
          </p:cNvSpPr>
          <p:nvPr/>
        </p:nvSpPr>
        <p:spPr>
          <a:xfrm>
            <a:off x="457200" y="1196752"/>
            <a:ext cx="8229600" cy="4525963"/>
          </a:xfrm>
          <a:prstGeom prst="rect">
            <a:avLst/>
          </a:prstGeom>
        </p:spPr>
        <p:txBody>
          <a:bodyPr>
            <a:normAutofit/>
          </a:bodyPr>
          <a:lstStyle>
            <a:lvl1pPr marL="274320" indent="-274320" algn="r" rtl="1"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r" rtl="1"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r" rtl="1"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r" rtl="1"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r" rtl="1"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r" rtl="1"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r" rtl="1"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r" rtl="1"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a:lstStyle>
          <a:p>
            <a:pPr algn="l" rtl="0">
              <a:buClr>
                <a:schemeClr val="tx2">
                  <a:lumMod val="60000"/>
                  <a:lumOff val="40000"/>
                </a:schemeClr>
              </a:buClr>
              <a:buFont typeface="Wingdings" pitchFamily="2" charset="2"/>
              <a:buChar char="Ø"/>
            </a:pPr>
            <a:r>
              <a:rPr lang="en-US" sz="2400" dirty="0" smtClean="0"/>
              <a:t> Design of beam for shear</a:t>
            </a:r>
          </a:p>
          <a:p>
            <a:pPr>
              <a:buClr>
                <a:schemeClr val="tx2">
                  <a:lumMod val="60000"/>
                  <a:lumOff val="40000"/>
                </a:schemeClr>
              </a:buClr>
              <a:buFont typeface="Wingdings 2"/>
              <a:buNone/>
            </a:pPr>
            <a:endParaRPr lang="en-US" sz="2400" dirty="0"/>
          </a:p>
        </p:txBody>
      </p:sp>
      <p:pic>
        <p:nvPicPr>
          <p:cNvPr id="6" name="Picture 2"/>
          <p:cNvPicPr>
            <a:picLocks noChangeAspect="1" noChangeArrowheads="1"/>
          </p:cNvPicPr>
          <p:nvPr/>
        </p:nvPicPr>
        <p:blipFill>
          <a:blip r:embed="rId2" cstate="print"/>
          <a:srcRect/>
          <a:stretch>
            <a:fillRect/>
          </a:stretch>
        </p:blipFill>
        <p:spPr bwMode="auto">
          <a:xfrm>
            <a:off x="1115616" y="1772816"/>
            <a:ext cx="6629400" cy="4495800"/>
          </a:xfrm>
          <a:prstGeom prst="rect">
            <a:avLst/>
          </a:prstGeom>
          <a:noFill/>
          <a:ln w="9525">
            <a:noFill/>
            <a:miter lim="800000"/>
            <a:headEnd/>
            <a:tailEnd/>
          </a:ln>
        </p:spPr>
      </p:pic>
    </p:spTree>
    <p:extLst>
      <p:ext uri="{BB962C8B-B14F-4D97-AF65-F5344CB8AC3E}">
        <p14:creationId xmlns="" xmlns:p14="http://schemas.microsoft.com/office/powerpoint/2010/main" val="1079149573"/>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An-najah National university </a:t>
            </a:r>
            <a:endParaRPr lang="ar-SA"/>
          </a:p>
        </p:txBody>
      </p:sp>
      <p:sp>
        <p:nvSpPr>
          <p:cNvPr id="3" name="Slide Number Placeholder 2"/>
          <p:cNvSpPr>
            <a:spLocks noGrp="1"/>
          </p:cNvSpPr>
          <p:nvPr>
            <p:ph type="sldNum" sz="quarter" idx="12"/>
          </p:nvPr>
        </p:nvSpPr>
        <p:spPr/>
        <p:txBody>
          <a:bodyPr/>
          <a:lstStyle/>
          <a:p>
            <a:r>
              <a:rPr lang="en-US" dirty="0" smtClean="0"/>
              <a:t>63</a:t>
            </a:r>
            <a:endParaRPr lang="ar-SA" dirty="0"/>
          </a:p>
        </p:txBody>
      </p:sp>
      <p:sp>
        <p:nvSpPr>
          <p:cNvPr id="4" name="Rectangle 1"/>
          <p:cNvSpPr>
            <a:spLocks noChangeArrowheads="1"/>
          </p:cNvSpPr>
          <p:nvPr/>
        </p:nvSpPr>
        <p:spPr bwMode="auto">
          <a:xfrm>
            <a:off x="2877219" y="188640"/>
            <a:ext cx="3482428" cy="897641"/>
          </a:xfrm>
          <a:prstGeom prst="rect">
            <a:avLst/>
          </a:prstGeom>
          <a:noFill/>
          <a:ln w="9525">
            <a:noFill/>
            <a:miter lim="800000"/>
            <a:headEnd/>
            <a:tailEnd/>
          </a:ln>
          <a:effectLst/>
        </p:spPr>
        <p:txBody>
          <a:bodyPr vert="horz" wrap="none" lIns="91440" tIns="126960" rIns="91440" bIns="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tabLst/>
            </a:pPr>
            <a:r>
              <a:rPr kumimoji="0" lang="en-US" sz="3200" b="1" i="0" u="none" strike="noStrike" cap="none" normalizeH="0" baseline="0" dirty="0" smtClean="0">
                <a:ln>
                  <a:noFill/>
                </a:ln>
                <a:solidFill>
                  <a:srgbClr val="0070C0"/>
                </a:solidFill>
                <a:effectLst/>
                <a:latin typeface="Cambria" pitchFamily="18" charset="0"/>
                <a:ea typeface="Times New Roman" pitchFamily="18" charset="0"/>
                <a:cs typeface="Times New Roman" pitchFamily="18" charset="0"/>
              </a:rPr>
              <a:t>Shear wall design</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 name="Rectangle 2"/>
          <p:cNvSpPr>
            <a:spLocks noChangeArrowheads="1"/>
          </p:cNvSpPr>
          <p:nvPr/>
        </p:nvSpPr>
        <p:spPr bwMode="auto">
          <a:xfrm>
            <a:off x="471425" y="1032410"/>
            <a:ext cx="7848872"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Unicode MS" pitchFamily="34" charset="-128"/>
                <a:ea typeface="Arial Unicode MS" pitchFamily="34" charset="-128"/>
                <a:cs typeface="Arial Unicode MS" pitchFamily="34" charset="-128"/>
              </a:rPr>
              <a:t>Bending m11 modifier: 0.25</a:t>
            </a:r>
            <a:r>
              <a:rPr lang="en-US" sz="2000" dirty="0" smtClean="0">
                <a:latin typeface="Arial" pitchFamily="34" charset="0"/>
                <a:cs typeface="Arial" pitchFamily="34" charset="0"/>
              </a:rPr>
              <a:t>, </a:t>
            </a:r>
            <a:r>
              <a:rPr kumimoji="0" lang="en-US" sz="2000" b="0" i="0" u="none" strike="noStrike" cap="none" normalizeH="0" baseline="0" dirty="0" smtClean="0">
                <a:ln>
                  <a:noFill/>
                </a:ln>
                <a:solidFill>
                  <a:schemeClr val="tx1"/>
                </a:solidFill>
                <a:effectLst/>
                <a:latin typeface="Arial Unicode MS" pitchFamily="34" charset="-128"/>
                <a:ea typeface="Arial Unicode MS" pitchFamily="34" charset="-128"/>
                <a:cs typeface="Arial Unicode MS" pitchFamily="34" charset="-128"/>
              </a:rPr>
              <a:t>m22 modifier: 0.25</a:t>
            </a:r>
            <a:r>
              <a:rPr kumimoji="0" lang="en-US" sz="2000" b="0" i="0" u="none" strike="noStrike" cap="none" normalizeH="0" dirty="0" smtClean="0">
                <a:ln>
                  <a:noFill/>
                </a:ln>
                <a:solidFill>
                  <a:schemeClr val="tx1"/>
                </a:solidFill>
                <a:effectLst/>
                <a:latin typeface="Arial Unicode MS" pitchFamily="34" charset="-128"/>
                <a:ea typeface="Arial Unicode MS" pitchFamily="34" charset="-128"/>
                <a:cs typeface="Arial Unicode MS" pitchFamily="34" charset="-128"/>
              </a:rPr>
              <a:t> ,</a:t>
            </a:r>
            <a:r>
              <a:rPr kumimoji="0" lang="en-US" sz="2000" b="0" i="0" u="none" strike="noStrike" cap="none" normalizeH="0" baseline="0" dirty="0" smtClean="0">
                <a:ln>
                  <a:noFill/>
                </a:ln>
                <a:solidFill>
                  <a:schemeClr val="tx1"/>
                </a:solidFill>
                <a:effectLst/>
                <a:latin typeface="Arial Unicode MS" pitchFamily="34" charset="-128"/>
                <a:ea typeface="Arial Unicode MS" pitchFamily="34" charset="-128"/>
                <a:cs typeface="Arial Unicode MS" pitchFamily="34" charset="-128"/>
              </a:rPr>
              <a:t>m12 modifier: 0.25</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pic>
        <p:nvPicPr>
          <p:cNvPr id="6" name="Picture 5"/>
          <p:cNvPicPr/>
          <p:nvPr/>
        </p:nvPicPr>
        <p:blipFill>
          <a:blip r:embed="rId2" cstate="print">
            <a:extLst>
              <a:ext uri="{28A0092B-C50C-407E-A947-70E740481C1C}">
                <a14:useLocalDpi xmlns="" xmlns:a14="http://schemas.microsoft.com/office/drawing/2010/main" val="0"/>
              </a:ext>
            </a:extLst>
          </a:blip>
          <a:stretch>
            <a:fillRect/>
          </a:stretch>
        </p:blipFill>
        <p:spPr>
          <a:xfrm>
            <a:off x="1800941" y="1467233"/>
            <a:ext cx="5363348" cy="4194015"/>
          </a:xfrm>
          <a:prstGeom prst="rect">
            <a:avLst/>
          </a:prstGeom>
        </p:spPr>
      </p:pic>
    </p:spTree>
    <p:extLst>
      <p:ext uri="{BB962C8B-B14F-4D97-AF65-F5344CB8AC3E}">
        <p14:creationId xmlns="" xmlns:p14="http://schemas.microsoft.com/office/powerpoint/2010/main" val="2913805780"/>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An-najah National university </a:t>
            </a:r>
            <a:endParaRPr lang="ar-SA"/>
          </a:p>
        </p:txBody>
      </p:sp>
      <p:sp>
        <p:nvSpPr>
          <p:cNvPr id="3" name="Slide Number Placeholder 2"/>
          <p:cNvSpPr>
            <a:spLocks noGrp="1"/>
          </p:cNvSpPr>
          <p:nvPr>
            <p:ph type="sldNum" sz="quarter" idx="12"/>
          </p:nvPr>
        </p:nvSpPr>
        <p:spPr/>
        <p:txBody>
          <a:bodyPr/>
          <a:lstStyle/>
          <a:p>
            <a:r>
              <a:rPr lang="en-US" dirty="0" smtClean="0"/>
              <a:t>64</a:t>
            </a:r>
            <a:endParaRPr lang="ar-SA" dirty="0"/>
          </a:p>
        </p:txBody>
      </p:sp>
      <p:pic>
        <p:nvPicPr>
          <p:cNvPr id="4097" name="Picture 1"/>
          <p:cNvPicPr>
            <a:picLocks noChangeAspect="1" noChangeArrowheads="1"/>
          </p:cNvPicPr>
          <p:nvPr/>
        </p:nvPicPr>
        <p:blipFill>
          <a:blip r:embed="rId2" cstate="print"/>
          <a:srcRect/>
          <a:stretch>
            <a:fillRect/>
          </a:stretch>
        </p:blipFill>
        <p:spPr bwMode="auto">
          <a:xfrm>
            <a:off x="683568" y="3212976"/>
            <a:ext cx="5203243" cy="923156"/>
          </a:xfrm>
          <a:prstGeom prst="rect">
            <a:avLst/>
          </a:prstGeom>
          <a:noFill/>
        </p:spPr>
      </p:pic>
      <p:sp>
        <p:nvSpPr>
          <p:cNvPr id="4101" name="Rectangle 5"/>
          <p:cNvSpPr>
            <a:spLocks noChangeArrowheads="1"/>
          </p:cNvSpPr>
          <p:nvPr/>
        </p:nvSpPr>
        <p:spPr bwMode="auto">
          <a:xfrm>
            <a:off x="457200" y="12096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4102" name="Rectangle 6"/>
          <p:cNvSpPr>
            <a:spLocks noChangeArrowheads="1"/>
          </p:cNvSpPr>
          <p:nvPr/>
        </p:nvSpPr>
        <p:spPr bwMode="auto">
          <a:xfrm>
            <a:off x="251520" y="1146568"/>
            <a:ext cx="8136904"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2000" b="0" i="0" u="none" strike="noStrike" cap="none" normalizeH="0" baseline="0" dirty="0" smtClean="0">
                <a:ln>
                  <a:noFill/>
                </a:ln>
                <a:solidFill>
                  <a:schemeClr val="tx1"/>
                </a:solidFill>
                <a:effectLst/>
                <a:latin typeface="Arial Unicode MS" pitchFamily="34" charset="-128"/>
                <a:ea typeface="Arial Unicode MS" pitchFamily="34" charset="-128"/>
                <a:cs typeface="Arial Unicode MS" pitchFamily="34" charset="-128"/>
              </a:rPr>
              <a:t>Since </a:t>
            </a:r>
            <a:r>
              <a:rPr kumimoji="0" lang="en-US" sz="2000" b="0" i="0" u="none" strike="noStrike" cap="none" normalizeH="0" baseline="0" dirty="0" err="1" smtClean="0">
                <a:ln>
                  <a:noFill/>
                </a:ln>
                <a:solidFill>
                  <a:schemeClr val="tx1"/>
                </a:solidFill>
                <a:effectLst/>
                <a:latin typeface="Arial Unicode MS" pitchFamily="34" charset="-128"/>
                <a:ea typeface="Arial Unicode MS" pitchFamily="34" charset="-128"/>
                <a:cs typeface="Arial Unicode MS" pitchFamily="34" charset="-128"/>
              </a:rPr>
              <a:t>Pu</a:t>
            </a:r>
            <a:r>
              <a:rPr kumimoji="0" lang="en-US" sz="2000" b="0" i="0" u="none" strike="noStrike" cap="none" normalizeH="0" baseline="0" dirty="0" smtClean="0">
                <a:ln>
                  <a:noFill/>
                </a:ln>
                <a:solidFill>
                  <a:schemeClr val="tx1"/>
                </a:solidFill>
                <a:effectLst/>
                <a:latin typeface="Arial Unicode MS" pitchFamily="34" charset="-128"/>
                <a:ea typeface="Arial Unicode MS" pitchFamily="34" charset="-128"/>
                <a:cs typeface="Arial Unicode MS" pitchFamily="34" charset="-128"/>
              </a:rPr>
              <a:t>&lt;0.1 Aw </a:t>
            </a:r>
            <a:r>
              <a:rPr kumimoji="0" lang="en-US" sz="2000" b="0" i="0" u="none" strike="noStrike" cap="none" normalizeH="0" baseline="0" dirty="0" err="1" smtClean="0">
                <a:ln>
                  <a:noFill/>
                </a:ln>
                <a:solidFill>
                  <a:schemeClr val="tx1"/>
                </a:solidFill>
                <a:effectLst/>
                <a:latin typeface="Arial Unicode MS" pitchFamily="34" charset="-128"/>
                <a:ea typeface="Arial Unicode MS" pitchFamily="34" charset="-128"/>
                <a:cs typeface="Arial Unicode MS" pitchFamily="34" charset="-128"/>
              </a:rPr>
              <a:t>f</a:t>
            </a:r>
            <a:r>
              <a:rPr kumimoji="0" lang="en-US" sz="2000" b="0" i="0" u="none" strike="noStrike" cap="none" normalizeH="0" baseline="0" dirty="0" err="1" smtClean="0">
                <a:ln>
                  <a:noFill/>
                </a:ln>
                <a:solidFill>
                  <a:schemeClr val="tx1"/>
                </a:solidFill>
                <a:effectLst/>
                <a:latin typeface="Calibri"/>
                <a:ea typeface="Arial Unicode MS" pitchFamily="34" charset="-128"/>
                <a:cs typeface="Arial Unicode MS" pitchFamily="34" charset="-128"/>
              </a:rPr>
              <a:t>’</a:t>
            </a:r>
            <a:r>
              <a:rPr kumimoji="0" lang="en-US" sz="2000" b="0" i="0" u="none" strike="noStrike" cap="none" normalizeH="0" baseline="0" dirty="0" err="1" smtClean="0">
                <a:ln>
                  <a:noFill/>
                </a:ln>
                <a:solidFill>
                  <a:schemeClr val="tx1"/>
                </a:solidFill>
                <a:effectLst/>
                <a:latin typeface="Arial Unicode MS" pitchFamily="34" charset="-128"/>
                <a:ea typeface="Arial Unicode MS" pitchFamily="34" charset="-128"/>
                <a:cs typeface="Arial Unicode MS" pitchFamily="34" charset="-128"/>
              </a:rPr>
              <a:t>c</a:t>
            </a:r>
            <a:r>
              <a:rPr kumimoji="0" lang="en-US" sz="2000" b="0" i="0" u="none" strike="noStrike" cap="none" normalizeH="0" baseline="0" dirty="0" smtClean="0">
                <a:ln>
                  <a:noFill/>
                </a:ln>
                <a:solidFill>
                  <a:schemeClr val="tx1"/>
                </a:solidFill>
                <a:effectLst/>
                <a:latin typeface="Arial Unicode MS" pitchFamily="34" charset="-128"/>
                <a:ea typeface="Arial Unicode MS" pitchFamily="34" charset="-128"/>
                <a:cs typeface="Arial Unicode MS" pitchFamily="34" charset="-128"/>
              </a:rPr>
              <a:t>, shear walls are considered as beams in design.</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lvl="0" algn="l" rtl="0" eaLnBrk="0" fontAlgn="base" hangingPunct="0">
              <a:spcBef>
                <a:spcPct val="0"/>
              </a:spcBef>
              <a:spcAft>
                <a:spcPct val="0"/>
              </a:spcAft>
            </a:pPr>
            <a:r>
              <a:rPr kumimoji="0" lang="en-US" sz="2000" b="0" i="0" u="none" strike="noStrike" cap="none" normalizeH="0" baseline="0" dirty="0" smtClean="0">
                <a:ln>
                  <a:noFill/>
                </a:ln>
                <a:solidFill>
                  <a:schemeClr val="tx1"/>
                </a:solidFill>
                <a:effectLst/>
                <a:latin typeface="Arial Unicode MS" pitchFamily="34" charset="-128"/>
                <a:ea typeface="Arial Unicode MS" pitchFamily="34" charset="-128"/>
                <a:cs typeface="Arial Unicode MS" pitchFamily="34" charset="-128"/>
              </a:rPr>
              <a:t>Where: Aw= </a:t>
            </a:r>
            <a:r>
              <a:rPr kumimoji="0" lang="en-US" sz="2000" b="0" i="0" u="none" strike="noStrike" cap="none" normalizeH="0" baseline="0" dirty="0" err="1" smtClean="0">
                <a:ln>
                  <a:noFill/>
                </a:ln>
                <a:solidFill>
                  <a:schemeClr val="tx1"/>
                </a:solidFill>
                <a:effectLst/>
                <a:latin typeface="Arial Unicode MS" pitchFamily="34" charset="-128"/>
                <a:ea typeface="Arial Unicode MS" pitchFamily="34" charset="-128"/>
                <a:cs typeface="Arial Unicode MS" pitchFamily="34" charset="-128"/>
              </a:rPr>
              <a:t>Lw</a:t>
            </a:r>
            <a:r>
              <a:rPr kumimoji="0" lang="en-US" sz="2000" b="0" i="0" u="none" strike="noStrike" cap="none" normalizeH="0" baseline="0" dirty="0" smtClean="0">
                <a:ln>
                  <a:noFill/>
                </a:ln>
                <a:solidFill>
                  <a:schemeClr val="tx1"/>
                </a:solidFill>
                <a:effectLst/>
                <a:latin typeface="Arial Unicode MS" pitchFamily="34" charset="-128"/>
                <a:ea typeface="Arial Unicode MS" pitchFamily="34" charset="-128"/>
                <a:cs typeface="Arial Unicode MS" pitchFamily="34" charset="-128"/>
              </a:rPr>
              <a:t> x </a:t>
            </a:r>
            <a:r>
              <a:rPr kumimoji="0" lang="en-US" sz="2000" b="0" i="0" u="none" strike="noStrike" cap="none" normalizeH="0" baseline="0" dirty="0" err="1" smtClean="0">
                <a:ln>
                  <a:noFill/>
                </a:ln>
                <a:solidFill>
                  <a:schemeClr val="tx1"/>
                </a:solidFill>
                <a:effectLst/>
                <a:latin typeface="Arial Unicode MS" pitchFamily="34" charset="-128"/>
                <a:ea typeface="Arial Unicode MS" pitchFamily="34" charset="-128"/>
                <a:cs typeface="Arial Unicode MS" pitchFamily="34" charset="-128"/>
              </a:rPr>
              <a:t>tw</a:t>
            </a:r>
            <a:r>
              <a:rPr kumimoji="0" lang="en-US" sz="2000" b="0" i="0" u="none" strike="noStrike" cap="none" normalizeH="0" baseline="0" dirty="0" smtClean="0">
                <a:ln>
                  <a:noFill/>
                </a:ln>
                <a:solidFill>
                  <a:schemeClr val="tx1"/>
                </a:solidFill>
                <a:effectLst/>
                <a:latin typeface="Arial Unicode MS" pitchFamily="34" charset="-128"/>
                <a:ea typeface="Arial Unicode MS" pitchFamily="34" charset="-128"/>
                <a:cs typeface="Arial Unicode MS" pitchFamily="34" charset="-128"/>
              </a:rPr>
              <a:t> , </a:t>
            </a:r>
            <a:r>
              <a:rPr kumimoji="0" lang="en-US" sz="2000" b="0" i="0" u="none" strike="noStrike" cap="none" normalizeH="0" baseline="0" dirty="0" err="1" smtClean="0">
                <a:ln>
                  <a:noFill/>
                </a:ln>
                <a:solidFill>
                  <a:schemeClr val="tx1"/>
                </a:solidFill>
                <a:effectLst/>
                <a:latin typeface="Arial Unicode MS" pitchFamily="34" charset="-128"/>
                <a:ea typeface="Arial Unicode MS" pitchFamily="34" charset="-128"/>
                <a:cs typeface="Arial Unicode MS" pitchFamily="34" charset="-128"/>
              </a:rPr>
              <a:t>Lw</a:t>
            </a:r>
            <a:r>
              <a:rPr kumimoji="0" lang="en-US" sz="2000" b="0" i="0" u="none" strike="noStrike" cap="none" normalizeH="0" baseline="0" dirty="0" smtClean="0">
                <a:ln>
                  <a:noFill/>
                </a:ln>
                <a:solidFill>
                  <a:schemeClr val="tx1"/>
                </a:solidFill>
                <a:effectLst/>
                <a:latin typeface="Arial Unicode MS" pitchFamily="34" charset="-128"/>
                <a:ea typeface="Arial Unicode MS" pitchFamily="34" charset="-128"/>
                <a:cs typeface="Arial Unicode MS" pitchFamily="34" charset="-128"/>
              </a:rPr>
              <a:t> is wall width , </a:t>
            </a:r>
            <a:r>
              <a:rPr kumimoji="0" lang="en-US" sz="2000" b="0" i="0" u="none" strike="noStrike" cap="none" normalizeH="0" baseline="0" dirty="0" err="1" smtClean="0">
                <a:ln>
                  <a:noFill/>
                </a:ln>
                <a:solidFill>
                  <a:schemeClr val="tx1"/>
                </a:solidFill>
                <a:effectLst/>
                <a:latin typeface="Arial Unicode MS" pitchFamily="34" charset="-128"/>
                <a:ea typeface="Arial Unicode MS" pitchFamily="34" charset="-128"/>
                <a:cs typeface="Arial Unicode MS" pitchFamily="34" charset="-128"/>
              </a:rPr>
              <a:t>tw</a:t>
            </a:r>
            <a:r>
              <a:rPr kumimoji="0" lang="en-US" sz="2000" b="0" i="0" u="none" strike="noStrike" cap="none" normalizeH="0" baseline="0" dirty="0" smtClean="0">
                <a:ln>
                  <a:noFill/>
                </a:ln>
                <a:solidFill>
                  <a:schemeClr val="tx1"/>
                </a:solidFill>
                <a:effectLst/>
                <a:latin typeface="Arial Unicode MS" pitchFamily="34" charset="-128"/>
                <a:ea typeface="Arial Unicode MS" pitchFamily="34" charset="-128"/>
                <a:cs typeface="Arial Unicode MS" pitchFamily="34" charset="-128"/>
              </a:rPr>
              <a:t> is wall thickness</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4104" name="Rectangle 8"/>
          <p:cNvSpPr>
            <a:spLocks noChangeArrowheads="1"/>
          </p:cNvSpPr>
          <p:nvPr/>
        </p:nvSpPr>
        <p:spPr bwMode="auto">
          <a:xfrm>
            <a:off x="539552" y="2276872"/>
            <a:ext cx="2900088"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Char char="•"/>
              <a:tabLst/>
            </a:pPr>
            <a:r>
              <a:rPr kumimoji="0" lang="en-US" sz="2000" b="0" i="0" u="none" strike="noStrike" cap="none" normalizeH="0" baseline="0" dirty="0" smtClean="0">
                <a:ln>
                  <a:noFill/>
                </a:ln>
                <a:solidFill>
                  <a:schemeClr val="tx1"/>
                </a:solidFill>
                <a:effectLst/>
                <a:latin typeface="+mj-lt"/>
                <a:ea typeface="Arial Unicode MS" pitchFamily="34" charset="-128"/>
              </a:rPr>
              <a:t>Since </a:t>
            </a:r>
            <a:r>
              <a:rPr kumimoji="0" lang="en-US" sz="2000" b="0" i="0" u="none" strike="noStrike" cap="none" normalizeH="0" baseline="0" dirty="0" err="1" smtClean="0">
                <a:ln>
                  <a:noFill/>
                </a:ln>
                <a:solidFill>
                  <a:schemeClr val="tx1"/>
                </a:solidFill>
                <a:effectLst/>
                <a:latin typeface="+mj-lt"/>
                <a:ea typeface="Arial Unicode MS" pitchFamily="34" charset="-128"/>
              </a:rPr>
              <a:t>Pu</a:t>
            </a:r>
            <a:r>
              <a:rPr kumimoji="0" lang="en-US" sz="2000" b="0" i="0" u="none" strike="noStrike" cap="none" normalizeH="0" baseline="0" dirty="0" smtClean="0">
                <a:ln>
                  <a:noFill/>
                </a:ln>
                <a:solidFill>
                  <a:schemeClr val="tx1"/>
                </a:solidFill>
                <a:effectLst/>
                <a:latin typeface="+mj-lt"/>
                <a:ea typeface="Arial Unicode MS" pitchFamily="34" charset="-128"/>
              </a:rPr>
              <a:t>&lt; 0.1 Aw </a:t>
            </a:r>
            <a:r>
              <a:rPr kumimoji="0" lang="en-US" sz="2000" b="0" i="0" u="none" strike="noStrike" cap="none" normalizeH="0" baseline="0" dirty="0" err="1" smtClean="0">
                <a:ln>
                  <a:noFill/>
                </a:ln>
                <a:solidFill>
                  <a:schemeClr val="tx1"/>
                </a:solidFill>
                <a:effectLst/>
                <a:latin typeface="+mj-lt"/>
                <a:ea typeface="Arial Unicode MS" pitchFamily="34" charset="-128"/>
              </a:rPr>
              <a:t>f’c</a:t>
            </a:r>
            <a:r>
              <a:rPr kumimoji="0" lang="en-US" sz="2000" b="0" i="0" u="none" strike="noStrike" cap="none" normalizeH="0" baseline="0" dirty="0" smtClean="0">
                <a:ln>
                  <a:noFill/>
                </a:ln>
                <a:solidFill>
                  <a:schemeClr val="tx1"/>
                </a:solidFill>
                <a:effectLst/>
                <a:latin typeface="+mj-lt"/>
                <a:ea typeface="Arial Unicode MS" pitchFamily="34" charset="-128"/>
              </a:rPr>
              <a:t> and </a:t>
            </a:r>
            <a:endParaRPr kumimoji="0" lang="en-US" sz="2000" b="0" i="0" u="none" strike="noStrike" cap="none" normalizeH="0" baseline="0" dirty="0" smtClean="0">
              <a:ln>
                <a:noFill/>
              </a:ln>
              <a:solidFill>
                <a:schemeClr val="tx1"/>
              </a:solidFill>
              <a:effectLst/>
              <a:latin typeface="+mj-lt"/>
            </a:endParaRPr>
          </a:p>
        </p:txBody>
      </p:sp>
      <p:pic>
        <p:nvPicPr>
          <p:cNvPr id="4103" name="Picture 7"/>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491880" y="2276872"/>
            <a:ext cx="545590" cy="477391"/>
          </a:xfrm>
          <a:prstGeom prst="rect">
            <a:avLst/>
          </a:prstGeom>
          <a:noFill/>
        </p:spPr>
      </p:pic>
      <p:sp>
        <p:nvSpPr>
          <p:cNvPr id="4105" name="Rectangle 9"/>
          <p:cNvSpPr>
            <a:spLocks noChangeArrowheads="1"/>
          </p:cNvSpPr>
          <p:nvPr/>
        </p:nvSpPr>
        <p:spPr bwMode="auto">
          <a:xfrm>
            <a:off x="3923928" y="2348880"/>
            <a:ext cx="4049507" cy="33855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Unicode MS" pitchFamily="34" charset="-128"/>
                <a:ea typeface="Arial Unicode MS" pitchFamily="34" charset="-128"/>
                <a:cs typeface="Arial Unicode MS" pitchFamily="34" charset="-128"/>
              </a:rPr>
              <a:t>&lt; 1, no need for boundary zone elements. </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4106" name="Rectangle 10"/>
          <p:cNvSpPr>
            <a:spLocks noChangeArrowheads="1"/>
          </p:cNvSpPr>
          <p:nvPr/>
        </p:nvSpPr>
        <p:spPr bwMode="auto">
          <a:xfrm>
            <a:off x="177477" y="4437112"/>
            <a:ext cx="8426971"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Arial Unicode MS" pitchFamily="34" charset="-128"/>
                <a:ea typeface="Arial Unicode MS" pitchFamily="34" charset="-128"/>
                <a:cs typeface="Arial Unicode MS" pitchFamily="34" charset="-128"/>
              </a:rPr>
              <a:t>For all shear walls Vu ≤ </a:t>
            </a:r>
            <a:r>
              <a:rPr kumimoji="0" lang="en-US" b="0" i="0" u="none" strike="noStrike" cap="none" normalizeH="0" baseline="0" dirty="0" err="1" smtClean="0">
                <a:ln>
                  <a:noFill/>
                </a:ln>
                <a:solidFill>
                  <a:schemeClr val="tx1"/>
                </a:solidFill>
                <a:effectLst/>
                <a:latin typeface="Calibri"/>
                <a:ea typeface="Arial Unicode MS" pitchFamily="34" charset="-128"/>
                <a:cs typeface="Arial Unicode MS" pitchFamily="34" charset="-128"/>
              </a:rPr>
              <a:t>Ø</a:t>
            </a:r>
            <a:r>
              <a:rPr kumimoji="0" lang="en-US" b="0" i="0" u="none" strike="noStrike" cap="none" normalizeH="0" baseline="0" dirty="0" err="1" smtClean="0">
                <a:ln>
                  <a:noFill/>
                </a:ln>
                <a:solidFill>
                  <a:schemeClr val="tx1"/>
                </a:solidFill>
                <a:effectLst/>
                <a:latin typeface="Arial Unicode MS" pitchFamily="34" charset="-128"/>
                <a:ea typeface="Arial Unicode MS" pitchFamily="34" charset="-128"/>
                <a:cs typeface="Arial Unicode MS" pitchFamily="34" charset="-128"/>
              </a:rPr>
              <a:t>Vn</a:t>
            </a:r>
            <a:r>
              <a:rPr kumimoji="0" lang="en-US" b="0" i="0" u="none" strike="noStrike" cap="none" normalizeH="0" baseline="0" dirty="0" smtClean="0">
                <a:ln>
                  <a:noFill/>
                </a:ln>
                <a:solidFill>
                  <a:schemeClr val="tx1"/>
                </a:solidFill>
                <a:effectLst/>
                <a:latin typeface="Arial Unicode MS" pitchFamily="34" charset="-128"/>
                <a:ea typeface="Arial Unicode MS" pitchFamily="34" charset="-128"/>
                <a:cs typeface="Arial Unicode MS" pitchFamily="34" charset="-128"/>
              </a:rPr>
              <a:t>, so minimum reinforcement is used in horizontal direction with ρ= 0.0025</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 xmlns:p14="http://schemas.microsoft.com/office/powerpoint/2010/main" val="86972292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An-najah National university </a:t>
            </a:r>
            <a:endParaRPr lang="ar-SA"/>
          </a:p>
        </p:txBody>
      </p:sp>
      <p:sp>
        <p:nvSpPr>
          <p:cNvPr id="3" name="Slide Number Placeholder 2"/>
          <p:cNvSpPr>
            <a:spLocks noGrp="1"/>
          </p:cNvSpPr>
          <p:nvPr>
            <p:ph type="sldNum" sz="quarter" idx="12"/>
          </p:nvPr>
        </p:nvSpPr>
        <p:spPr/>
        <p:txBody>
          <a:bodyPr/>
          <a:lstStyle/>
          <a:p>
            <a:r>
              <a:rPr lang="en-US" dirty="0" smtClean="0"/>
              <a:t>65</a:t>
            </a:r>
            <a:endParaRPr lang="ar-SA" dirty="0"/>
          </a:p>
        </p:txBody>
      </p:sp>
      <p:sp>
        <p:nvSpPr>
          <p:cNvPr id="3073" name="Rectangle 1"/>
          <p:cNvSpPr>
            <a:spLocks noChangeArrowheads="1"/>
          </p:cNvSpPr>
          <p:nvPr/>
        </p:nvSpPr>
        <p:spPr bwMode="auto">
          <a:xfrm>
            <a:off x="755576" y="1268760"/>
            <a:ext cx="7488832"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Unicode MS" pitchFamily="34" charset="-128"/>
                <a:ea typeface="Arial Unicode MS" pitchFamily="34" charset="-128"/>
                <a:cs typeface="Arial Unicode MS" pitchFamily="34" charset="-128"/>
              </a:rPr>
              <a:t>(ρ= 0.0025)</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Unicode MS" pitchFamily="34" charset="-128"/>
                <a:ea typeface="Arial Unicode MS" pitchFamily="34" charset="-128"/>
                <a:cs typeface="Arial Unicode MS" pitchFamily="34" charset="-128"/>
              </a:rPr>
              <a:t>As min= 0.0025×1000×300= 750mm</a:t>
            </a:r>
            <a:r>
              <a:rPr kumimoji="0" lang="en-US" sz="2400" b="0" i="0" u="none" strike="noStrike" cap="none" normalizeH="0" baseline="30000" dirty="0" smtClean="0">
                <a:ln>
                  <a:noFill/>
                </a:ln>
                <a:solidFill>
                  <a:schemeClr val="tx1"/>
                </a:solidFill>
                <a:effectLst/>
                <a:latin typeface="Arial Unicode MS" pitchFamily="34" charset="-128"/>
                <a:ea typeface="Arial Unicode MS" pitchFamily="34" charset="-128"/>
                <a:cs typeface="Arial Unicode MS" pitchFamily="34" charset="-128"/>
              </a:rPr>
              <a:t>2</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Unicode MS" pitchFamily="34" charset="-128"/>
                <a:ea typeface="Arial Unicode MS" pitchFamily="34" charset="-128"/>
                <a:cs typeface="Arial Unicode MS" pitchFamily="34" charset="-128"/>
              </a:rPr>
              <a:t>Use 5</a:t>
            </a:r>
            <a:r>
              <a:rPr kumimoji="0" lang="en-US" sz="2400" b="0" i="0" u="none" strike="noStrike" cap="none" normalizeH="0" baseline="0" dirty="0" smtClean="0">
                <a:ln>
                  <a:noFill/>
                </a:ln>
                <a:solidFill>
                  <a:schemeClr val="tx1"/>
                </a:solidFill>
                <a:effectLst/>
                <a:latin typeface="Calibri"/>
                <a:ea typeface="Arial Unicode MS" pitchFamily="34" charset="-128"/>
                <a:cs typeface="Arial Unicode MS" pitchFamily="34" charset="-128"/>
              </a:rPr>
              <a:t>Ø</a:t>
            </a:r>
            <a:r>
              <a:rPr kumimoji="0" lang="en-US" sz="2400" b="0" i="0" u="none" strike="noStrike" cap="none" normalizeH="0" baseline="0" dirty="0" smtClean="0">
                <a:ln>
                  <a:noFill/>
                </a:ln>
                <a:solidFill>
                  <a:schemeClr val="tx1"/>
                </a:solidFill>
                <a:effectLst/>
                <a:latin typeface="Arial Unicode MS" pitchFamily="34" charset="-128"/>
                <a:ea typeface="Arial Unicode MS" pitchFamily="34" charset="-128"/>
                <a:cs typeface="Arial Unicode MS" pitchFamily="34" charset="-128"/>
              </a:rPr>
              <a:t>10/m&amp; 5</a:t>
            </a:r>
            <a:r>
              <a:rPr kumimoji="0" lang="en-US" sz="2400" b="0" i="0" u="none" strike="noStrike" cap="none" normalizeH="0" baseline="0" dirty="0" smtClean="0">
                <a:ln>
                  <a:noFill/>
                </a:ln>
                <a:solidFill>
                  <a:schemeClr val="tx1"/>
                </a:solidFill>
                <a:effectLst/>
                <a:latin typeface="Calibri"/>
                <a:ea typeface="Arial Unicode MS" pitchFamily="34" charset="-128"/>
                <a:cs typeface="Arial Unicode MS" pitchFamily="34" charset="-128"/>
              </a:rPr>
              <a:t>Ø</a:t>
            </a:r>
            <a:r>
              <a:rPr kumimoji="0" lang="en-US" sz="2400" b="0" i="0" u="none" strike="noStrike" cap="none" normalizeH="0" baseline="0" dirty="0" smtClean="0">
                <a:ln>
                  <a:noFill/>
                </a:ln>
                <a:solidFill>
                  <a:schemeClr val="tx1"/>
                </a:solidFill>
                <a:effectLst/>
                <a:latin typeface="Arial Unicode MS" pitchFamily="34" charset="-128"/>
                <a:ea typeface="Arial Unicode MS" pitchFamily="34" charset="-128"/>
                <a:cs typeface="Arial Unicode MS" pitchFamily="34" charset="-128"/>
              </a:rPr>
              <a:t>10/m in both horizontal and vertical directions</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 xmlns:p14="http://schemas.microsoft.com/office/powerpoint/2010/main" val="460471204"/>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dirty="0" smtClean="0"/>
              <a:t>An-</a:t>
            </a:r>
            <a:r>
              <a:rPr lang="en-US" dirty="0" err="1" smtClean="0"/>
              <a:t>najah</a:t>
            </a:r>
            <a:r>
              <a:rPr lang="en-US" dirty="0" smtClean="0"/>
              <a:t> National university </a:t>
            </a:r>
            <a:endParaRPr lang="ar-SA" dirty="0"/>
          </a:p>
        </p:txBody>
      </p:sp>
      <p:pic>
        <p:nvPicPr>
          <p:cNvPr id="4" name="Picture 3" descr="any.jpg"/>
          <p:cNvPicPr>
            <a:picLocks noChangeAspect="1"/>
          </p:cNvPicPr>
          <p:nvPr/>
        </p:nvPicPr>
        <p:blipFill>
          <a:blip r:embed="rId2" cstate="print"/>
          <a:stretch>
            <a:fillRect/>
          </a:stretch>
        </p:blipFill>
        <p:spPr>
          <a:xfrm>
            <a:off x="173882" y="4293096"/>
            <a:ext cx="2304256" cy="2016224"/>
          </a:xfrm>
          <a:prstGeom prst="rect">
            <a:avLst/>
          </a:prstGeom>
        </p:spPr>
      </p:pic>
      <p:pic>
        <p:nvPicPr>
          <p:cNvPr id="5" name="Picture 4" descr="thank u.jpg"/>
          <p:cNvPicPr>
            <a:picLocks noChangeAspect="1"/>
          </p:cNvPicPr>
          <p:nvPr/>
        </p:nvPicPr>
        <p:blipFill>
          <a:blip r:embed="rId3" cstate="print"/>
          <a:stretch>
            <a:fillRect/>
          </a:stretch>
        </p:blipFill>
        <p:spPr>
          <a:xfrm>
            <a:off x="2798802" y="620688"/>
            <a:ext cx="5616624" cy="4392488"/>
          </a:xfrm>
          <a:prstGeom prst="rect">
            <a:avLst/>
          </a:prstGeom>
        </p:spPr>
      </p:pic>
      <p:pic>
        <p:nvPicPr>
          <p:cNvPr id="7" name="Picture 6"/>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2478138" y="1124744"/>
            <a:ext cx="1287567" cy="1008112"/>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An-najah National university </a:t>
            </a:r>
            <a:endParaRPr lang="ar-SA"/>
          </a:p>
        </p:txBody>
      </p:sp>
      <p:sp>
        <p:nvSpPr>
          <p:cNvPr id="3" name="Slide Number Placeholder 2"/>
          <p:cNvSpPr>
            <a:spLocks noGrp="1"/>
          </p:cNvSpPr>
          <p:nvPr>
            <p:ph type="sldNum" sz="quarter" idx="12"/>
          </p:nvPr>
        </p:nvSpPr>
        <p:spPr/>
        <p:txBody>
          <a:bodyPr/>
          <a:lstStyle/>
          <a:p>
            <a:r>
              <a:rPr lang="en-US" dirty="0" smtClean="0"/>
              <a:t>7</a:t>
            </a:r>
            <a:endParaRPr lang="ar-SA" dirty="0"/>
          </a:p>
        </p:txBody>
      </p:sp>
      <p:sp>
        <p:nvSpPr>
          <p:cNvPr id="4" name="Title 1"/>
          <p:cNvSpPr txBox="1">
            <a:spLocks/>
          </p:cNvSpPr>
          <p:nvPr/>
        </p:nvSpPr>
        <p:spPr>
          <a:xfrm>
            <a:off x="-324544" y="332656"/>
            <a:ext cx="8229600" cy="1143000"/>
          </a:xfrm>
          <a:prstGeom prst="rect">
            <a:avLst/>
          </a:prstGeom>
        </p:spPr>
        <p:txBody>
          <a:bodyPr/>
          <a:lstStyle/>
          <a:p>
            <a:pPr marL="1257300" lvl="2" indent="-342900" algn="l" rtl="0">
              <a:spcBef>
                <a:spcPct val="0"/>
              </a:spcBef>
              <a:buFont typeface="Wingdings" pitchFamily="2" charset="2"/>
              <a:buChar char="Ø"/>
            </a:pPr>
            <a:r>
              <a:rPr kumimoji="0" lang="en-US" sz="2400" b="1" i="0" u="none" strike="noStrike" kern="1200" cap="none" spc="0" normalizeH="0" baseline="0" noProof="0" dirty="0" smtClean="0">
                <a:ln>
                  <a:noFill/>
                </a:ln>
                <a:solidFill>
                  <a:srgbClr val="0070C0"/>
                </a:solidFill>
                <a:effectLst/>
                <a:uLnTx/>
                <a:uFillTx/>
                <a:latin typeface="+mj-lt"/>
                <a:ea typeface="+mj-ea"/>
                <a:cs typeface="+mj-cs"/>
              </a:rPr>
              <a:t>Structural Materials:</a:t>
            </a:r>
            <a:endParaRPr kumimoji="0" lang="en-US" sz="3300" b="0" i="0" u="none" strike="noStrike" kern="1200" cap="none" spc="0" normalizeH="0" baseline="0" noProof="0" dirty="0">
              <a:ln>
                <a:noFill/>
              </a:ln>
              <a:solidFill>
                <a:srgbClr val="0070C0"/>
              </a:solidFill>
              <a:effectLst/>
              <a:uLnTx/>
              <a:uFillTx/>
              <a:latin typeface="+mj-lt"/>
              <a:ea typeface="+mj-ea"/>
              <a:cs typeface="+mj-cs"/>
            </a:endParaRPr>
          </a:p>
        </p:txBody>
      </p:sp>
      <p:sp>
        <p:nvSpPr>
          <p:cNvPr id="5" name="Content Placeholder 2"/>
          <p:cNvSpPr txBox="1">
            <a:spLocks/>
          </p:cNvSpPr>
          <p:nvPr/>
        </p:nvSpPr>
        <p:spPr>
          <a:xfrm>
            <a:off x="683568" y="980728"/>
            <a:ext cx="8229600" cy="5318051"/>
          </a:xfrm>
          <a:prstGeom prst="rect">
            <a:avLst/>
          </a:prstGeom>
        </p:spPr>
        <p:txBody>
          <a:bodyPr>
            <a:normAutofit/>
          </a:bodyPr>
          <a:lstStyle/>
          <a:p>
            <a:pPr marL="274320" marR="0" lvl="0" indent="-274320" algn="l" defTabSz="914400" rtl="0" eaLnBrk="1" fontAlgn="auto" latinLnBrk="0" hangingPunct="1">
              <a:lnSpc>
                <a:spcPct val="100000"/>
              </a:lnSpc>
              <a:spcBef>
                <a:spcPct val="20000"/>
              </a:spcBef>
              <a:spcAft>
                <a:spcPts val="0"/>
              </a:spcAft>
              <a:buClr>
                <a:schemeClr val="accent1"/>
              </a:buClr>
              <a:buSzPct val="85000"/>
              <a:buFont typeface="Wingdings" pitchFamily="2" charset="2"/>
              <a:buChar char="ü"/>
              <a:tabLst/>
              <a:defRPr/>
            </a:pPr>
            <a:r>
              <a:rPr kumimoji="0" lang="en-US" sz="1800" b="0" i="0" u="none" strike="noStrike" kern="1200" cap="none" spc="0" normalizeH="0" baseline="0" noProof="0" dirty="0" smtClean="0">
                <a:ln>
                  <a:noFill/>
                </a:ln>
                <a:solidFill>
                  <a:schemeClr val="tx1"/>
                </a:solidFill>
                <a:effectLst/>
                <a:uLnTx/>
                <a:uFillTx/>
                <a:latin typeface="+mn-lt"/>
                <a:ea typeface="+mn-ea"/>
                <a:cs typeface="+mn-cs"/>
              </a:rPr>
              <a:t>Concrete:</a:t>
            </a:r>
          </a:p>
          <a:p>
            <a:pPr marL="274320" marR="0" lvl="0" indent="-274320" algn="l" defTabSz="914400" rtl="0" eaLnBrk="1" fontAlgn="auto" latinLnBrk="0" hangingPunct="1">
              <a:lnSpc>
                <a:spcPct val="100000"/>
              </a:lnSpc>
              <a:spcBef>
                <a:spcPct val="20000"/>
              </a:spcBef>
              <a:spcAft>
                <a:spcPts val="0"/>
              </a:spcAft>
              <a:buClr>
                <a:schemeClr val="accent1"/>
              </a:buClr>
              <a:buSzPct val="85000"/>
              <a:buFont typeface="Wingdings" pitchFamily="2" charset="2"/>
              <a:buChar char="ü"/>
              <a:tabLst/>
              <a:defRPr/>
            </a:pPr>
            <a:r>
              <a:rPr kumimoji="0" lang="en-US" sz="1800" b="0" i="0" u="none" strike="noStrike" kern="1200" cap="none" spc="0" normalizeH="0" baseline="0" noProof="0" dirty="0" smtClean="0">
                <a:ln>
                  <a:noFill/>
                </a:ln>
                <a:solidFill>
                  <a:schemeClr val="tx1"/>
                </a:solidFill>
                <a:effectLst/>
                <a:uLnTx/>
                <a:uFillTx/>
                <a:latin typeface="+mn-lt"/>
                <a:ea typeface="+mn-ea"/>
                <a:cs typeface="+mn-cs"/>
              </a:rPr>
              <a:t> Slabs and beams → </a:t>
            </a:r>
            <a:r>
              <a:rPr kumimoji="0" lang="en-US" sz="1800" b="0" i="0" u="none" strike="noStrike" kern="1200" cap="none" spc="0" normalizeH="0" baseline="0" noProof="0" dirty="0" err="1" smtClean="0">
                <a:ln>
                  <a:noFill/>
                </a:ln>
                <a:solidFill>
                  <a:schemeClr val="tx1"/>
                </a:solidFill>
                <a:effectLst/>
                <a:uLnTx/>
                <a:uFillTx/>
                <a:latin typeface="+mn-lt"/>
                <a:ea typeface="+mn-ea"/>
                <a:cs typeface="+mn-cs"/>
              </a:rPr>
              <a:t>fc</a:t>
            </a:r>
            <a:r>
              <a:rPr kumimoji="0" lang="en-US" sz="1800" b="0" i="0" u="none" strike="noStrike" kern="1200" cap="none" spc="0" normalizeH="0" baseline="0" noProof="0" dirty="0" smtClean="0">
                <a:ln>
                  <a:noFill/>
                </a:ln>
                <a:solidFill>
                  <a:schemeClr val="tx1"/>
                </a:solidFill>
                <a:effectLst/>
                <a:uLnTx/>
                <a:uFillTx/>
                <a:latin typeface="+mn-lt"/>
                <a:ea typeface="+mn-ea"/>
                <a:cs typeface="+mn-cs"/>
              </a:rPr>
              <a:t>` = 25 </a:t>
            </a:r>
            <a:r>
              <a:rPr kumimoji="0" lang="en-US" sz="1800" b="0" i="0" u="none" strike="noStrike" kern="1200" cap="none" spc="0" normalizeH="0" baseline="0" noProof="0" dirty="0" err="1" smtClean="0">
                <a:ln>
                  <a:noFill/>
                </a:ln>
                <a:solidFill>
                  <a:schemeClr val="tx1"/>
                </a:solidFill>
                <a:effectLst/>
                <a:uLnTx/>
                <a:uFillTx/>
                <a:latin typeface="+mn-lt"/>
                <a:ea typeface="+mn-ea"/>
                <a:cs typeface="+mn-cs"/>
              </a:rPr>
              <a:t>MPa</a:t>
            </a:r>
            <a:r>
              <a:rPr kumimoji="0" lang="en-US" sz="1800" b="0" i="0" u="none" strike="noStrike" kern="1200" cap="none" spc="0" normalizeH="0" baseline="0" noProof="0" dirty="0" smtClean="0">
                <a:ln>
                  <a:noFill/>
                </a:ln>
                <a:solidFill>
                  <a:schemeClr val="tx1"/>
                </a:solidFill>
                <a:effectLst/>
                <a:uLnTx/>
                <a:uFillTx/>
                <a:latin typeface="+mn-lt"/>
                <a:ea typeface="+mn-ea"/>
                <a:cs typeface="+mn-cs"/>
              </a:rPr>
              <a:t> </a:t>
            </a:r>
          </a:p>
          <a:p>
            <a:pPr marL="274320" marR="0" lvl="0" indent="-274320" algn="l" defTabSz="914400" rtl="0" eaLnBrk="1" fontAlgn="auto" latinLnBrk="0" hangingPunct="1">
              <a:lnSpc>
                <a:spcPct val="100000"/>
              </a:lnSpc>
              <a:spcBef>
                <a:spcPct val="20000"/>
              </a:spcBef>
              <a:spcAft>
                <a:spcPts val="0"/>
              </a:spcAft>
              <a:buClr>
                <a:schemeClr val="accent1"/>
              </a:buClr>
              <a:buSzPct val="85000"/>
              <a:buFont typeface="Wingdings" pitchFamily="2" charset="2"/>
              <a:buChar char="ü"/>
              <a:tabLst/>
              <a:defRPr/>
            </a:pPr>
            <a:r>
              <a:rPr kumimoji="0" lang="en-US" sz="1800" b="0" i="0" u="none" strike="noStrike" kern="1200" cap="none" spc="0" normalizeH="0" baseline="0" noProof="0" dirty="0" smtClean="0">
                <a:ln>
                  <a:noFill/>
                </a:ln>
                <a:solidFill>
                  <a:schemeClr val="tx1"/>
                </a:solidFill>
                <a:effectLst/>
                <a:uLnTx/>
                <a:uFillTx/>
                <a:latin typeface="+mn-lt"/>
                <a:ea typeface="+mn-ea"/>
                <a:cs typeface="+mn-cs"/>
              </a:rPr>
              <a:t>Columns and footing → </a:t>
            </a:r>
            <a:r>
              <a:rPr kumimoji="0" lang="en-US" sz="1800" b="0" i="0" u="none" strike="noStrike" kern="1200" cap="none" spc="0" normalizeH="0" baseline="0" noProof="0" dirty="0" err="1" smtClean="0">
                <a:ln>
                  <a:noFill/>
                </a:ln>
                <a:solidFill>
                  <a:schemeClr val="tx1"/>
                </a:solidFill>
                <a:effectLst/>
                <a:uLnTx/>
                <a:uFillTx/>
                <a:latin typeface="+mn-lt"/>
                <a:ea typeface="+mn-ea"/>
                <a:cs typeface="+mn-cs"/>
              </a:rPr>
              <a:t>fc</a:t>
            </a:r>
            <a:r>
              <a:rPr kumimoji="0" lang="en-US" sz="1800" b="0" i="0" u="none" strike="noStrike" kern="1200" cap="none" spc="0" normalizeH="0" baseline="0" noProof="0" dirty="0" smtClean="0">
                <a:ln>
                  <a:noFill/>
                </a:ln>
                <a:solidFill>
                  <a:schemeClr val="tx1"/>
                </a:solidFill>
                <a:effectLst/>
                <a:uLnTx/>
                <a:uFillTx/>
                <a:latin typeface="+mn-lt"/>
                <a:ea typeface="+mn-ea"/>
                <a:cs typeface="+mn-cs"/>
              </a:rPr>
              <a:t>` = 30 </a:t>
            </a:r>
            <a:r>
              <a:rPr kumimoji="0" lang="en-US" sz="1800" b="0" i="0" u="none" strike="noStrike" kern="1200" cap="none" spc="0" normalizeH="0" baseline="0" noProof="0" dirty="0" err="1" smtClean="0">
                <a:ln>
                  <a:noFill/>
                </a:ln>
                <a:solidFill>
                  <a:schemeClr val="tx1"/>
                </a:solidFill>
                <a:effectLst/>
                <a:uLnTx/>
                <a:uFillTx/>
                <a:latin typeface="+mn-lt"/>
                <a:ea typeface="+mn-ea"/>
                <a:cs typeface="+mn-cs"/>
              </a:rPr>
              <a:t>MPa</a:t>
            </a:r>
            <a:r>
              <a:rPr kumimoji="0" lang="en-US" sz="1800" b="0" i="0" u="none" strike="noStrike" kern="1200" cap="none" spc="0" normalizeH="0" baseline="0" noProof="0" dirty="0" smtClean="0">
                <a:ln>
                  <a:noFill/>
                </a:ln>
                <a:solidFill>
                  <a:schemeClr val="tx1"/>
                </a:solidFill>
                <a:effectLst/>
                <a:uLnTx/>
                <a:uFillTx/>
                <a:latin typeface="+mn-lt"/>
                <a:ea typeface="+mn-ea"/>
                <a:cs typeface="+mn-cs"/>
              </a:rPr>
              <a:t> </a:t>
            </a:r>
          </a:p>
          <a:p>
            <a:pPr marL="0" marR="0" lvl="0" indent="0" algn="l" defTabSz="914400" rtl="0" eaLnBrk="1" fontAlgn="auto" latinLnBrk="0" hangingPunct="1">
              <a:lnSpc>
                <a:spcPct val="100000"/>
              </a:lnSpc>
              <a:spcBef>
                <a:spcPct val="20000"/>
              </a:spcBef>
              <a:spcAft>
                <a:spcPts val="0"/>
              </a:spcAft>
              <a:buClr>
                <a:schemeClr val="accent1"/>
              </a:buClr>
              <a:buSzPct val="85000"/>
              <a:buFont typeface="Wingdings" pitchFamily="2" charset="2"/>
              <a:buChar char="ü"/>
              <a:tabLst/>
              <a:defRPr/>
            </a:pPr>
            <a:endParaRPr kumimoji="0" lang="en-US" sz="1800" b="0" i="0" u="none" strike="noStrike" kern="1200" cap="none" spc="0" normalizeH="0" baseline="0" noProof="0" dirty="0" smtClean="0">
              <a:ln>
                <a:noFill/>
              </a:ln>
              <a:solidFill>
                <a:schemeClr val="tx1"/>
              </a:solidFill>
              <a:effectLst/>
              <a:uLnTx/>
              <a:uFillTx/>
              <a:latin typeface="+mn-lt"/>
              <a:ea typeface="+mn-ea"/>
              <a:cs typeface="+mn-cs"/>
            </a:endParaRPr>
          </a:p>
          <a:p>
            <a:pPr marL="274320" marR="0" lvl="0" indent="-274320" algn="l" defTabSz="914400" rtl="0" eaLnBrk="1" fontAlgn="auto" latinLnBrk="0" hangingPunct="1">
              <a:lnSpc>
                <a:spcPct val="100000"/>
              </a:lnSpc>
              <a:spcBef>
                <a:spcPct val="20000"/>
              </a:spcBef>
              <a:spcAft>
                <a:spcPts val="0"/>
              </a:spcAft>
              <a:buClr>
                <a:schemeClr val="accent1"/>
              </a:buClr>
              <a:buSzPct val="85000"/>
              <a:buFont typeface="Wingdings" pitchFamily="2" charset="2"/>
              <a:buChar char="ü"/>
              <a:tabLst/>
              <a:defRPr/>
            </a:pPr>
            <a:r>
              <a:rPr kumimoji="0" lang="en-US" sz="1800" b="0" i="0" u="none" strike="noStrike" kern="1200" cap="none" spc="0" normalizeH="0" baseline="0" noProof="0" dirty="0" smtClean="0">
                <a:ln>
                  <a:noFill/>
                </a:ln>
                <a:solidFill>
                  <a:schemeClr val="tx1"/>
                </a:solidFill>
                <a:effectLst/>
                <a:uLnTx/>
                <a:uFillTx/>
                <a:latin typeface="+mn-lt"/>
                <a:ea typeface="+mn-ea"/>
                <a:cs typeface="+mn-cs"/>
              </a:rPr>
              <a:t>Steel (Rebar, shrinkage mesh and stirrups):</a:t>
            </a:r>
          </a:p>
          <a:p>
            <a:pPr marL="0" marR="0" lvl="0" indent="0" algn="l" defTabSz="914400" rtl="0" eaLnBrk="1" fontAlgn="auto" latinLnBrk="0" hangingPunct="1">
              <a:lnSpc>
                <a:spcPct val="100000"/>
              </a:lnSpc>
              <a:spcBef>
                <a:spcPct val="20000"/>
              </a:spcBef>
              <a:spcAft>
                <a:spcPts val="0"/>
              </a:spcAft>
              <a:buClr>
                <a:schemeClr val="accent1"/>
              </a:buClr>
              <a:buSzPct val="85000"/>
              <a:buFont typeface="Wingdings" pitchFamily="2" charset="2"/>
              <a:buChar char="ü"/>
              <a:tabLst/>
              <a:defRPr/>
            </a:pPr>
            <a:r>
              <a:rPr kumimoji="0" lang="en-US" sz="1800" b="0" i="0" u="none" strike="noStrike" kern="1200" cap="none" spc="0" normalizeH="0" baseline="0" noProof="0" dirty="0" smtClean="0">
                <a:ln>
                  <a:noFill/>
                </a:ln>
                <a:solidFill>
                  <a:schemeClr val="tx1"/>
                </a:solidFill>
                <a:effectLst/>
                <a:uLnTx/>
                <a:uFillTx/>
                <a:latin typeface="+mn-lt"/>
                <a:ea typeface="+mn-ea"/>
                <a:cs typeface="+mn-cs"/>
              </a:rPr>
              <a:t>  Yielding strength (Fy) = 420 MPa </a:t>
            </a:r>
          </a:p>
          <a:p>
            <a:pPr marL="0" marR="0" lvl="0" indent="0" algn="l" defTabSz="914400" rtl="0" eaLnBrk="1" fontAlgn="auto" latinLnBrk="0" hangingPunct="1">
              <a:lnSpc>
                <a:spcPct val="100000"/>
              </a:lnSpc>
              <a:spcBef>
                <a:spcPct val="20000"/>
              </a:spcBef>
              <a:spcAft>
                <a:spcPts val="0"/>
              </a:spcAft>
              <a:buClr>
                <a:schemeClr val="accent1"/>
              </a:buClr>
              <a:buSzPct val="85000"/>
              <a:buFont typeface="Wingdings" pitchFamily="2" charset="2"/>
              <a:buChar char="ü"/>
              <a:tabLst/>
              <a:defRPr/>
            </a:pPr>
            <a:endParaRPr kumimoji="0" lang="en-US" sz="1800" b="0" i="0" u="none" strike="noStrike" kern="1200" cap="none" spc="0" normalizeH="0" baseline="0" noProof="0" dirty="0" smtClean="0">
              <a:ln>
                <a:noFill/>
              </a:ln>
              <a:solidFill>
                <a:schemeClr val="tx1"/>
              </a:solidFill>
              <a:effectLst/>
              <a:uLnTx/>
              <a:uFillTx/>
              <a:latin typeface="+mn-lt"/>
              <a:ea typeface="+mn-ea"/>
              <a:cs typeface="+mn-cs"/>
            </a:endParaRPr>
          </a:p>
          <a:p>
            <a:pPr marL="274320" marR="0" lvl="0" indent="-274320" algn="l" defTabSz="914400" rtl="0" eaLnBrk="1" fontAlgn="auto" latinLnBrk="0" hangingPunct="1">
              <a:lnSpc>
                <a:spcPct val="100000"/>
              </a:lnSpc>
              <a:spcBef>
                <a:spcPct val="20000"/>
              </a:spcBef>
              <a:spcAft>
                <a:spcPts val="0"/>
              </a:spcAft>
              <a:buClr>
                <a:schemeClr val="accent1"/>
              </a:buClr>
              <a:buSzPct val="85000"/>
              <a:buFont typeface="Wingdings" pitchFamily="2" charset="2"/>
              <a:buChar char="ü"/>
              <a:tabLst/>
              <a:defRPr/>
            </a:pPr>
            <a:r>
              <a:rPr kumimoji="0" lang="en-US" sz="1800" b="0" i="0" u="none" strike="noStrike" kern="1200" cap="none" spc="0" normalizeH="0" baseline="0" noProof="0" dirty="0" smtClean="0">
                <a:ln>
                  <a:noFill/>
                </a:ln>
                <a:solidFill>
                  <a:schemeClr val="tx1"/>
                </a:solidFill>
                <a:effectLst/>
                <a:uLnTx/>
                <a:uFillTx/>
                <a:latin typeface="+mn-lt"/>
                <a:ea typeface="+mn-ea"/>
                <a:cs typeface="+mn-cs"/>
              </a:rPr>
              <a:t>Soil Properties:</a:t>
            </a:r>
          </a:p>
          <a:p>
            <a:pPr marL="0" marR="0" lvl="0" indent="0" algn="l" defTabSz="914400" rtl="0" eaLnBrk="1" fontAlgn="auto" latinLnBrk="0" hangingPunct="1">
              <a:lnSpc>
                <a:spcPct val="100000"/>
              </a:lnSpc>
              <a:spcBef>
                <a:spcPct val="20000"/>
              </a:spcBef>
              <a:spcAft>
                <a:spcPts val="0"/>
              </a:spcAft>
              <a:buClr>
                <a:schemeClr val="accent1"/>
              </a:buClr>
              <a:buSzPct val="85000"/>
              <a:buFont typeface="Wingdings" pitchFamily="2" charset="2"/>
              <a:buChar char="ü"/>
              <a:tabLst/>
              <a:defRPr/>
            </a:pPr>
            <a:r>
              <a:rPr kumimoji="0" lang="en-US" sz="1800" b="0" i="0" u="none" strike="noStrike" kern="1200" cap="none" spc="0" normalizeH="0" baseline="0" noProof="0" dirty="0" smtClean="0">
                <a:ln>
                  <a:noFill/>
                </a:ln>
                <a:solidFill>
                  <a:schemeClr val="tx1"/>
                </a:solidFill>
                <a:effectLst/>
                <a:uLnTx/>
                <a:uFillTx/>
                <a:latin typeface="+mn-lt"/>
                <a:ea typeface="+mn-ea"/>
                <a:cs typeface="+mn-cs"/>
              </a:rPr>
              <a:t>  Allowable bearing capacity of 4 Kg/cm</a:t>
            </a:r>
            <a:r>
              <a:rPr kumimoji="0" lang="en-US" sz="1800" b="0" i="0" u="none" strike="noStrike" kern="1200" cap="none" spc="0" normalizeH="0" baseline="30000" noProof="0" dirty="0" smtClean="0">
                <a:ln>
                  <a:noFill/>
                </a:ln>
                <a:solidFill>
                  <a:schemeClr val="tx1"/>
                </a:solidFill>
                <a:effectLst/>
                <a:uLnTx/>
                <a:uFillTx/>
                <a:latin typeface="+mn-lt"/>
                <a:ea typeface="+mn-ea"/>
                <a:cs typeface="+mn-cs"/>
              </a:rPr>
              <a:t>2</a:t>
            </a:r>
          </a:p>
          <a:p>
            <a:pPr marL="0" marR="0" lvl="0" indent="0" algn="l" defTabSz="914400" rtl="0" eaLnBrk="1" fontAlgn="auto" latinLnBrk="0" hangingPunct="1">
              <a:lnSpc>
                <a:spcPct val="100000"/>
              </a:lnSpc>
              <a:spcBef>
                <a:spcPct val="20000"/>
              </a:spcBef>
              <a:spcAft>
                <a:spcPts val="0"/>
              </a:spcAft>
              <a:buClr>
                <a:schemeClr val="accent1"/>
              </a:buClr>
              <a:buSzPct val="85000"/>
              <a:tabLst/>
              <a:defRPr/>
            </a:pPr>
            <a:endParaRPr kumimoji="0" lang="en-US" sz="1800" b="0" i="0" u="none" strike="noStrike" kern="1200" cap="none" spc="0" normalizeH="0" baseline="30000" noProof="0" dirty="0" smtClean="0">
              <a:ln>
                <a:noFill/>
              </a:ln>
              <a:solidFill>
                <a:schemeClr val="tx1"/>
              </a:solidFill>
              <a:effectLst/>
              <a:uLnTx/>
              <a:uFillTx/>
              <a:latin typeface="+mn-lt"/>
              <a:ea typeface="+mn-ea"/>
              <a:cs typeface="+mn-cs"/>
            </a:endParaRPr>
          </a:p>
        </p:txBody>
      </p:sp>
      <p:sp>
        <p:nvSpPr>
          <p:cNvPr id="6" name="Slide Number Placeholder 3"/>
          <p:cNvSpPr txBox="1">
            <a:spLocks/>
          </p:cNvSpPr>
          <p:nvPr/>
        </p:nvSpPr>
        <p:spPr>
          <a:xfrm>
            <a:off x="4514088" y="1178772"/>
            <a:ext cx="457200" cy="441325"/>
          </a:xfrm>
          <a:prstGeom prst="rect">
            <a:avLst/>
          </a:prstGeom>
        </p:spPr>
        <p:txBody>
          <a:bodyPr vert="horz" lIns="45720" rIns="45720" anchor="ctr">
            <a:norm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fld id="{4231AC37-F113-44AB-B65D-AA73765A777D}" type="slidenum">
              <a:rPr kumimoji="0" lang="ar-SA" sz="1600" b="0" i="0" u="none" strike="noStrike" kern="1200" cap="none" spc="0" normalizeH="0" baseline="0" noProof="0" smtClean="0">
                <a:ln>
                  <a:noFill/>
                </a:ln>
                <a:solidFill>
                  <a:srgbClr val="FFFFFF"/>
                </a:solidFill>
                <a:effectLst/>
                <a:uLnTx/>
                <a:uFillTx/>
                <a:latin typeface="+mn-lt"/>
                <a:ea typeface="+mn-ea"/>
                <a:cs typeface="+mn-cs"/>
              </a:rPr>
              <a:pPr marL="0" marR="0" lvl="0" indent="0" algn="ctr" defTabSz="914400" rtl="1" eaLnBrk="1" fontAlgn="auto" latinLnBrk="0" hangingPunct="1">
                <a:lnSpc>
                  <a:spcPct val="100000"/>
                </a:lnSpc>
                <a:spcBef>
                  <a:spcPts val="0"/>
                </a:spcBef>
                <a:spcAft>
                  <a:spcPts val="0"/>
                </a:spcAft>
                <a:buClrTx/>
                <a:buSzTx/>
                <a:buFontTx/>
                <a:buNone/>
                <a:tabLst/>
                <a:defRPr/>
              </a:pPr>
              <a:t>7</a:t>
            </a:fld>
            <a:endParaRPr kumimoji="0" lang="ar-SA" sz="1600" b="0" i="0" u="none" strike="noStrike" kern="1200" cap="none" spc="0" normalizeH="0" baseline="0" noProof="0">
              <a:ln>
                <a:noFill/>
              </a:ln>
              <a:solidFill>
                <a:srgbClr val="FFFFFF"/>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An-najah National university </a:t>
            </a:r>
            <a:endParaRPr lang="ar-SA"/>
          </a:p>
        </p:txBody>
      </p:sp>
      <p:sp>
        <p:nvSpPr>
          <p:cNvPr id="3" name="Slide Number Placeholder 2"/>
          <p:cNvSpPr>
            <a:spLocks noGrp="1"/>
          </p:cNvSpPr>
          <p:nvPr>
            <p:ph type="sldNum" sz="quarter" idx="12"/>
          </p:nvPr>
        </p:nvSpPr>
        <p:spPr/>
        <p:txBody>
          <a:bodyPr/>
          <a:lstStyle/>
          <a:p>
            <a:r>
              <a:rPr lang="en-US" dirty="0" smtClean="0"/>
              <a:t>8</a:t>
            </a:r>
            <a:endParaRPr lang="ar-SA" dirty="0"/>
          </a:p>
        </p:txBody>
      </p:sp>
      <p:sp>
        <p:nvSpPr>
          <p:cNvPr id="4" name="Title 1"/>
          <p:cNvSpPr txBox="1">
            <a:spLocks/>
          </p:cNvSpPr>
          <p:nvPr/>
        </p:nvSpPr>
        <p:spPr>
          <a:xfrm>
            <a:off x="539552" y="548680"/>
            <a:ext cx="8229600" cy="1143000"/>
          </a:xfrm>
          <a:prstGeom prst="rect">
            <a:avLst/>
          </a:prstGeom>
        </p:spPr>
        <p:txBody>
          <a:bodyPr/>
          <a:lstStyle/>
          <a:p>
            <a:pPr marL="342900" marR="0" lvl="0" indent="-342900" algn="l" defTabSz="914400" rtl="0" eaLnBrk="1" fontAlgn="auto" latinLnBrk="0" hangingPunct="1">
              <a:lnSpc>
                <a:spcPct val="100000"/>
              </a:lnSpc>
              <a:spcBef>
                <a:spcPct val="0"/>
              </a:spcBef>
              <a:spcAft>
                <a:spcPts val="0"/>
              </a:spcAft>
              <a:buClrTx/>
              <a:buSzTx/>
              <a:buFont typeface="Wingdings" pitchFamily="2" charset="2"/>
              <a:buChar char="Ø"/>
              <a:tabLst/>
              <a:defRPr/>
            </a:pPr>
            <a:r>
              <a:rPr kumimoji="0" lang="en-US" sz="3200" b="1" i="0" u="none" strike="noStrike" kern="1200" cap="none" spc="0" normalizeH="0" baseline="0" noProof="0" dirty="0" smtClean="0">
                <a:ln>
                  <a:noFill/>
                </a:ln>
                <a:solidFill>
                  <a:srgbClr val="0070C0"/>
                </a:solidFill>
                <a:effectLst/>
                <a:uLnTx/>
                <a:uFillTx/>
                <a:latin typeface="+mj-lt"/>
                <a:ea typeface="+mj-ea"/>
                <a:cs typeface="+mj-cs"/>
              </a:rPr>
              <a:t>Load Assumptions</a:t>
            </a:r>
            <a:r>
              <a:rPr kumimoji="0" lang="en-US" sz="2400" b="1" i="0" u="none" strike="noStrike" kern="1200" cap="none" spc="0" normalizeH="0" baseline="0" noProof="0" dirty="0" smtClean="0">
                <a:ln>
                  <a:noFill/>
                </a:ln>
                <a:solidFill>
                  <a:srgbClr val="0070C0"/>
                </a:solidFill>
                <a:effectLst/>
                <a:uLnTx/>
                <a:uFillTx/>
                <a:latin typeface="+mj-lt"/>
                <a:ea typeface="+mj-ea"/>
                <a:cs typeface="+mj-cs"/>
              </a:rPr>
              <a:t>:</a:t>
            </a:r>
            <a:endParaRPr kumimoji="0" lang="en-US" sz="3300" b="0" i="0" u="none" strike="noStrike" kern="1200" cap="none" spc="0" normalizeH="0" baseline="0" noProof="0" dirty="0">
              <a:ln>
                <a:noFill/>
              </a:ln>
              <a:solidFill>
                <a:srgbClr val="0070C0"/>
              </a:solidFill>
              <a:effectLst/>
              <a:uLnTx/>
              <a:uFillTx/>
              <a:latin typeface="+mj-lt"/>
              <a:ea typeface="+mj-ea"/>
              <a:cs typeface="+mj-cs"/>
            </a:endParaRPr>
          </a:p>
        </p:txBody>
      </p:sp>
      <p:sp>
        <p:nvSpPr>
          <p:cNvPr id="5" name="Content Placeholder 2"/>
          <p:cNvSpPr txBox="1">
            <a:spLocks/>
          </p:cNvSpPr>
          <p:nvPr/>
        </p:nvSpPr>
        <p:spPr>
          <a:xfrm>
            <a:off x="619944" y="1277144"/>
            <a:ext cx="8229600" cy="5616624"/>
          </a:xfrm>
          <a:prstGeom prst="rect">
            <a:avLst/>
          </a:prstGeom>
        </p:spPr>
        <p:txBody>
          <a:bodyPr>
            <a:normAutofit/>
          </a:bodyPr>
          <a:lstStyle/>
          <a:p>
            <a:pPr marL="274320" marR="0" lvl="0" indent="-274320" algn="l" defTabSz="914400" rtl="0" eaLnBrk="1" fontAlgn="auto" latinLnBrk="0" hangingPunct="1">
              <a:lnSpc>
                <a:spcPct val="100000"/>
              </a:lnSpc>
              <a:spcBef>
                <a:spcPct val="20000"/>
              </a:spcBef>
              <a:spcAft>
                <a:spcPts val="0"/>
              </a:spcAft>
              <a:buClr>
                <a:schemeClr val="accent1"/>
              </a:buClr>
              <a:buSzPct val="85000"/>
              <a:buFont typeface="Wingdings" pitchFamily="2" charset="2"/>
              <a:buChar char="v"/>
              <a:tabLst/>
              <a:defRPr/>
            </a:pPr>
            <a:r>
              <a:rPr kumimoji="0" lang="en-US" sz="2400" b="0" i="0" u="none" strike="noStrike" kern="1200" cap="none" spc="0" normalizeH="0" baseline="0" noProof="0" dirty="0" smtClean="0">
                <a:ln>
                  <a:noFill/>
                </a:ln>
                <a:solidFill>
                  <a:schemeClr val="tx1"/>
                </a:solidFill>
                <a:effectLst/>
                <a:uLnTx/>
                <a:uFillTx/>
                <a:latin typeface="+mj-lt"/>
                <a:ea typeface="+mn-ea"/>
                <a:cs typeface="+mn-cs"/>
              </a:rPr>
              <a:t>Dead Load:</a:t>
            </a:r>
          </a:p>
          <a:p>
            <a:pPr marL="274320" indent="-274320" algn="l" rtl="0">
              <a:lnSpc>
                <a:spcPct val="115000"/>
              </a:lnSpc>
              <a:spcBef>
                <a:spcPct val="20000"/>
              </a:spcBef>
              <a:spcAft>
                <a:spcPts val="1000"/>
              </a:spcAft>
              <a:buClr>
                <a:schemeClr val="accent1"/>
              </a:buClr>
              <a:buSzPct val="85000"/>
              <a:buFont typeface="Arial" pitchFamily="34" charset="0"/>
              <a:buChar char="•"/>
              <a:defRPr/>
            </a:pPr>
            <a:r>
              <a:rPr kumimoji="0" lang="en-US" sz="2000" u="none" strike="noStrike" kern="1200" cap="none" spc="0" normalizeH="0" baseline="0" noProof="0" dirty="0" smtClean="0">
                <a:ln>
                  <a:noFill/>
                </a:ln>
                <a:solidFill>
                  <a:schemeClr val="tx1"/>
                </a:solidFill>
                <a:effectLst/>
                <a:uLnTx/>
                <a:uFillTx/>
                <a:latin typeface="Arial Unicode MS"/>
                <a:ea typeface="Calibri"/>
                <a:cs typeface="Arial"/>
              </a:rPr>
              <a:t>Slab own weight: </a:t>
            </a:r>
            <a:r>
              <a:rPr lang="en-US" sz="2000" dirty="0" smtClean="0"/>
              <a:t>5.54 </a:t>
            </a:r>
            <a:r>
              <a:rPr lang="en-US" sz="2000" dirty="0"/>
              <a:t>KN/m</a:t>
            </a:r>
            <a:r>
              <a:rPr lang="en-US" sz="2000" baseline="30000" dirty="0"/>
              <a:t>2</a:t>
            </a:r>
            <a:endParaRPr lang="en-US" sz="2000" dirty="0"/>
          </a:p>
          <a:p>
            <a:pPr marL="274320" marR="0" lvl="0" indent="-274320" algn="l" defTabSz="914400" rtl="0" eaLnBrk="1" fontAlgn="auto" latinLnBrk="0" hangingPunct="1">
              <a:lnSpc>
                <a:spcPct val="115000"/>
              </a:lnSpc>
              <a:spcBef>
                <a:spcPct val="20000"/>
              </a:spcBef>
              <a:spcAft>
                <a:spcPts val="1000"/>
              </a:spcAft>
              <a:buClr>
                <a:schemeClr val="accent1"/>
              </a:buClr>
              <a:buSzPct val="85000"/>
              <a:buFont typeface="Arial" pitchFamily="34" charset="0"/>
              <a:buChar char="•"/>
              <a:tabLst/>
              <a:defRPr/>
            </a:pPr>
            <a:endParaRPr kumimoji="0" lang="en-US" sz="2000" u="none" strike="noStrike" kern="1200" cap="none" spc="0" normalizeH="0" baseline="0" noProof="0" dirty="0" smtClean="0">
              <a:ln>
                <a:noFill/>
              </a:ln>
              <a:solidFill>
                <a:schemeClr val="tx1"/>
              </a:solidFill>
              <a:effectLst/>
              <a:uLnTx/>
              <a:uFillTx/>
              <a:latin typeface="Arial Unicode MS"/>
              <a:ea typeface="Calibri"/>
              <a:cs typeface="Arial"/>
            </a:endParaRPr>
          </a:p>
          <a:p>
            <a:pPr marL="0" marR="0" lvl="0" indent="0" algn="l" defTabSz="914400" rtl="0" eaLnBrk="1" fontAlgn="auto" latinLnBrk="0" hangingPunct="1">
              <a:lnSpc>
                <a:spcPct val="115000"/>
              </a:lnSpc>
              <a:spcBef>
                <a:spcPct val="20000"/>
              </a:spcBef>
              <a:spcAft>
                <a:spcPts val="1000"/>
              </a:spcAft>
              <a:buClr>
                <a:schemeClr val="accent1"/>
              </a:buClr>
              <a:buSzPct val="85000"/>
              <a:buFont typeface="Wingdings 2"/>
              <a:buNone/>
              <a:tabLst/>
              <a:defRPr/>
            </a:pPr>
            <a:endParaRPr kumimoji="0" lang="en-US" sz="1800" b="0" i="0" u="none" strike="noStrike" kern="1200" cap="none" spc="0" normalizeH="0" baseline="0" noProof="0" dirty="0" smtClean="0">
              <a:ln>
                <a:noFill/>
              </a:ln>
              <a:solidFill>
                <a:schemeClr val="tx1"/>
              </a:solidFill>
              <a:effectLst/>
              <a:uLnTx/>
              <a:uFillTx/>
              <a:latin typeface="+mn-lt"/>
              <a:ea typeface="Calibri"/>
              <a:cs typeface="Arial"/>
            </a:endParaRPr>
          </a:p>
          <a:p>
            <a:pPr marL="0" marR="0" lvl="0" indent="0" algn="l" defTabSz="914400" rtl="0" eaLnBrk="1" fontAlgn="auto" latinLnBrk="0" hangingPunct="1">
              <a:lnSpc>
                <a:spcPct val="115000"/>
              </a:lnSpc>
              <a:spcBef>
                <a:spcPct val="20000"/>
              </a:spcBef>
              <a:spcAft>
                <a:spcPts val="1000"/>
              </a:spcAft>
              <a:buClr>
                <a:schemeClr val="accent1"/>
              </a:buClr>
              <a:buSzPct val="85000"/>
              <a:buFont typeface="Wingdings 2"/>
              <a:buNone/>
              <a:tabLst/>
              <a:defRPr/>
            </a:pPr>
            <a:endParaRPr kumimoji="0" lang="en-US" sz="1800" b="0" i="0" u="none" strike="noStrike" kern="1200" cap="none" spc="0" normalizeH="0" baseline="0" noProof="0" dirty="0" smtClean="0">
              <a:ln>
                <a:noFill/>
              </a:ln>
              <a:solidFill>
                <a:schemeClr val="tx1"/>
              </a:solidFill>
              <a:effectLst/>
              <a:uLnTx/>
              <a:uFillTx/>
              <a:latin typeface="+mn-lt"/>
              <a:ea typeface="Calibri"/>
              <a:cs typeface="Arial"/>
            </a:endParaRPr>
          </a:p>
          <a:p>
            <a:pPr marL="0" marR="0" lvl="0" indent="0" algn="l" defTabSz="914400" rtl="0" eaLnBrk="1" fontAlgn="auto" latinLnBrk="0" hangingPunct="1">
              <a:lnSpc>
                <a:spcPct val="115000"/>
              </a:lnSpc>
              <a:spcBef>
                <a:spcPct val="20000"/>
              </a:spcBef>
              <a:spcAft>
                <a:spcPts val="1000"/>
              </a:spcAft>
              <a:buClr>
                <a:schemeClr val="accent1"/>
              </a:buClr>
              <a:buSzPct val="85000"/>
              <a:buFont typeface="Wingdings 2"/>
              <a:buNone/>
              <a:tabLst/>
              <a:defRPr/>
            </a:pPr>
            <a:endParaRPr kumimoji="0" lang="en-US" sz="1800" b="0" i="0" u="none" strike="noStrike" kern="1200" cap="none" spc="0" normalizeH="0" baseline="0" noProof="0" dirty="0" smtClean="0">
              <a:ln>
                <a:noFill/>
              </a:ln>
              <a:solidFill>
                <a:schemeClr val="tx1"/>
              </a:solidFill>
              <a:effectLst/>
              <a:uLnTx/>
              <a:uFillTx/>
              <a:latin typeface="+mn-lt"/>
              <a:ea typeface="Calibri"/>
              <a:cs typeface="Arial"/>
            </a:endParaRPr>
          </a:p>
          <a:p>
            <a:pPr marL="0" marR="0" lvl="0" indent="0" algn="l" defTabSz="914400" rtl="0" eaLnBrk="1" fontAlgn="auto" latinLnBrk="0" hangingPunct="1">
              <a:lnSpc>
                <a:spcPct val="115000"/>
              </a:lnSpc>
              <a:spcBef>
                <a:spcPct val="20000"/>
              </a:spcBef>
              <a:spcAft>
                <a:spcPts val="1000"/>
              </a:spcAft>
              <a:buClr>
                <a:schemeClr val="accent1"/>
              </a:buClr>
              <a:buSzPct val="85000"/>
              <a:buFont typeface="Wingdings 2"/>
              <a:buNone/>
              <a:tabLst/>
              <a:defRPr/>
            </a:pPr>
            <a:endParaRPr kumimoji="0" lang="en-US" sz="1800" b="0" i="0" u="none" strike="noStrike" kern="1200" cap="none" spc="0" normalizeH="0" baseline="0" noProof="0" dirty="0" smtClean="0">
              <a:ln>
                <a:noFill/>
              </a:ln>
              <a:solidFill>
                <a:schemeClr val="tx1"/>
              </a:solidFill>
              <a:effectLst/>
              <a:uLnTx/>
              <a:uFillTx/>
              <a:latin typeface="+mn-lt"/>
              <a:ea typeface="Calibri"/>
              <a:cs typeface="Arial"/>
            </a:endParaRPr>
          </a:p>
          <a:p>
            <a:pPr marL="0" marR="0" lvl="0" indent="0" algn="l" defTabSz="914400" rtl="0" eaLnBrk="1" fontAlgn="auto" latinLnBrk="0" hangingPunct="1">
              <a:lnSpc>
                <a:spcPct val="115000"/>
              </a:lnSpc>
              <a:spcBef>
                <a:spcPct val="20000"/>
              </a:spcBef>
              <a:spcAft>
                <a:spcPts val="1000"/>
              </a:spcAft>
              <a:buClr>
                <a:schemeClr val="accent1"/>
              </a:buClr>
              <a:buSzPct val="85000"/>
              <a:buFont typeface="Wingdings 2"/>
              <a:buNone/>
              <a:tabLst/>
              <a:defRPr/>
            </a:pPr>
            <a:endParaRPr kumimoji="0" lang="en-US" sz="2000" b="0" i="0" u="none" strike="noStrike" kern="1200" cap="none" spc="0" normalizeH="0" baseline="0" noProof="0" dirty="0" smtClean="0">
              <a:ln>
                <a:noFill/>
              </a:ln>
              <a:solidFill>
                <a:schemeClr val="tx1"/>
              </a:solidFill>
              <a:effectLst/>
              <a:uLnTx/>
              <a:uFillTx/>
              <a:latin typeface="+mn-lt"/>
              <a:ea typeface="Calibri"/>
              <a:cs typeface="Arial"/>
            </a:endParaRPr>
          </a:p>
          <a:p>
            <a:pPr marL="0" marR="0" lvl="0" indent="0" algn="l" defTabSz="914400" rtl="0" eaLnBrk="1" fontAlgn="auto" latinLnBrk="0" hangingPunct="1">
              <a:lnSpc>
                <a:spcPct val="100000"/>
              </a:lnSpc>
              <a:spcBef>
                <a:spcPct val="20000"/>
              </a:spcBef>
              <a:spcAft>
                <a:spcPts val="0"/>
              </a:spcAft>
              <a:buClr>
                <a:schemeClr val="accent1"/>
              </a:buClr>
              <a:buSzPct val="85000"/>
              <a:buFont typeface="Wingdings 2"/>
              <a:buNone/>
              <a:tabLst/>
              <a:defRPr/>
            </a:pPr>
            <a:r>
              <a:rPr kumimoji="0" lang="en-US" sz="1800" b="0" i="0" u="none" strike="noStrike" kern="1200" cap="none" spc="0" normalizeH="0" baseline="30000" noProof="0" dirty="0" smtClean="0">
                <a:ln>
                  <a:noFill/>
                </a:ln>
                <a:solidFill>
                  <a:schemeClr val="tx1"/>
                </a:solidFill>
                <a:effectLst/>
                <a:uLnTx/>
                <a:uFillTx/>
                <a:latin typeface="+mn-lt"/>
                <a:ea typeface="+mn-ea"/>
                <a:cs typeface="+mn-cs"/>
              </a:rPr>
              <a:t> </a:t>
            </a:r>
            <a:endParaRPr kumimoji="0" lang="en-US" sz="1800" b="0" i="0" u="none" strike="noStrike" kern="1200" cap="none" spc="0" normalizeH="0" baseline="0" noProof="0" dirty="0" smtClean="0">
              <a:ln>
                <a:noFill/>
              </a:ln>
              <a:solidFill>
                <a:schemeClr val="tx1"/>
              </a:solidFill>
              <a:effectLst/>
              <a:uLnTx/>
              <a:uFillTx/>
              <a:latin typeface="+mn-lt"/>
              <a:ea typeface="+mn-ea"/>
              <a:cs typeface="+mn-cs"/>
            </a:endParaRPr>
          </a:p>
          <a:p>
            <a:pPr marL="0" marR="0" lvl="0" indent="0" algn="l" defTabSz="914400" rtl="0" eaLnBrk="1" fontAlgn="auto" latinLnBrk="0" hangingPunct="1">
              <a:lnSpc>
                <a:spcPct val="115000"/>
              </a:lnSpc>
              <a:spcBef>
                <a:spcPct val="20000"/>
              </a:spcBef>
              <a:spcAft>
                <a:spcPts val="1000"/>
              </a:spcAft>
              <a:buClr>
                <a:schemeClr val="accent1"/>
              </a:buClr>
              <a:buSzPct val="85000"/>
              <a:buFont typeface="Wingdings 2"/>
              <a:buNone/>
              <a:tabLst/>
              <a:defRPr/>
            </a:pPr>
            <a:endParaRPr kumimoji="0" lang="en-US" sz="1800" b="0" i="0" u="none" strike="noStrike" kern="1200" cap="none" spc="0" normalizeH="0" baseline="0" noProof="0" dirty="0" smtClean="0">
              <a:ln>
                <a:noFill/>
              </a:ln>
              <a:solidFill>
                <a:schemeClr val="tx1"/>
              </a:solidFill>
              <a:effectLst/>
              <a:uLnTx/>
              <a:uFillTx/>
              <a:latin typeface="+mn-lt"/>
              <a:ea typeface="Calibri"/>
              <a:cs typeface="Arial"/>
            </a:endParaRPr>
          </a:p>
          <a:p>
            <a:pPr marL="0" marR="0" lvl="0" indent="0" algn="l" defTabSz="914400" rtl="0" eaLnBrk="1" fontAlgn="auto" latinLnBrk="0" hangingPunct="1">
              <a:lnSpc>
                <a:spcPct val="100000"/>
              </a:lnSpc>
              <a:spcBef>
                <a:spcPct val="20000"/>
              </a:spcBef>
              <a:spcAft>
                <a:spcPts val="0"/>
              </a:spcAft>
              <a:buClr>
                <a:schemeClr val="accent1"/>
              </a:buClr>
              <a:buSzPct val="85000"/>
              <a:buFont typeface="Wingdings 2"/>
              <a:buNone/>
              <a:tabLst/>
              <a:defRPr/>
            </a:pPr>
            <a:endParaRPr kumimoji="0" lang="en-US" sz="2400" b="0" i="0" u="none" strike="noStrike" kern="1200" cap="none" spc="0" normalizeH="0" baseline="0" noProof="0" dirty="0">
              <a:ln>
                <a:noFill/>
              </a:ln>
              <a:solidFill>
                <a:schemeClr val="tx1"/>
              </a:solidFill>
              <a:effectLst/>
              <a:uLnTx/>
              <a:uFillTx/>
              <a:latin typeface="+mn-lt"/>
              <a:ea typeface="+mn-ea"/>
              <a:cs typeface="+mn-cs"/>
            </a:endParaRPr>
          </a:p>
        </p:txBody>
      </p:sp>
      <p:pic>
        <p:nvPicPr>
          <p:cNvPr id="6" name="Picture 5"/>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1331640" y="3055630"/>
            <a:ext cx="5918940" cy="2059651"/>
          </a:xfrm>
          <a:prstGeom prst="rect">
            <a:avLst/>
          </a:prstGeom>
          <a:ln>
            <a:noFill/>
          </a:ln>
          <a:effectLst>
            <a:outerShdw blurRad="292100" dist="139700" dir="2700000" algn="tl" rotWithShape="0">
              <a:srgbClr val="333333">
                <a:alpha val="65000"/>
              </a:srgbClr>
            </a:outerShdw>
          </a:effectLst>
        </p:spPr>
      </p:pic>
      <p:sp>
        <p:nvSpPr>
          <p:cNvPr id="7" name="Slide Number Placeholder 4"/>
          <p:cNvSpPr txBox="1">
            <a:spLocks/>
          </p:cNvSpPr>
          <p:nvPr/>
        </p:nvSpPr>
        <p:spPr>
          <a:xfrm>
            <a:off x="4514088" y="1178772"/>
            <a:ext cx="457200" cy="441325"/>
          </a:xfrm>
          <a:prstGeom prst="rect">
            <a:avLst/>
          </a:prstGeom>
        </p:spPr>
        <p:txBody>
          <a:bodyPr vert="horz" lIns="45720" rIns="45720" anchor="ctr">
            <a:norm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231AC37-F113-44AB-B65D-AA73765A777D}" type="slidenum">
              <a:rPr kumimoji="0" lang="ar-SA" sz="1600" b="0" i="0" u="none" strike="noStrike" kern="1200" cap="none" spc="0" normalizeH="0" baseline="0" noProof="0" smtClean="0">
                <a:ln>
                  <a:noFill/>
                </a:ln>
                <a:solidFill>
                  <a:srgbClr val="FFFFFF"/>
                </a:solidFill>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8</a:t>
            </a:fld>
            <a:endParaRPr kumimoji="0" lang="ar-SA" sz="1600" b="0" i="0" u="none" strike="noStrike" kern="1200" cap="none" spc="0" normalizeH="0" baseline="0" noProof="0">
              <a:ln>
                <a:noFill/>
              </a:ln>
              <a:solidFill>
                <a:srgbClr val="FFFFFF"/>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An-najah National university </a:t>
            </a:r>
            <a:endParaRPr lang="ar-SA"/>
          </a:p>
        </p:txBody>
      </p:sp>
      <p:sp>
        <p:nvSpPr>
          <p:cNvPr id="3" name="Slide Number Placeholder 2"/>
          <p:cNvSpPr>
            <a:spLocks noGrp="1"/>
          </p:cNvSpPr>
          <p:nvPr>
            <p:ph type="sldNum" sz="quarter" idx="12"/>
          </p:nvPr>
        </p:nvSpPr>
        <p:spPr/>
        <p:txBody>
          <a:bodyPr/>
          <a:lstStyle/>
          <a:p>
            <a:r>
              <a:rPr lang="en-US" dirty="0" smtClean="0"/>
              <a:t>9</a:t>
            </a:r>
            <a:endParaRPr lang="ar-SA" dirty="0"/>
          </a:p>
        </p:txBody>
      </p:sp>
      <p:sp>
        <p:nvSpPr>
          <p:cNvPr id="4" name="Title 1"/>
          <p:cNvSpPr txBox="1">
            <a:spLocks/>
          </p:cNvSpPr>
          <p:nvPr/>
        </p:nvSpPr>
        <p:spPr>
          <a:xfrm>
            <a:off x="454152" y="381000"/>
            <a:ext cx="8534400" cy="758952"/>
          </a:xfrm>
          <a:prstGeom prst="rect">
            <a:avLst/>
          </a:prstGeom>
        </p:spPr>
        <p:txBody>
          <a:bodyPr>
            <a:noAutofit/>
          </a:bodyPr>
          <a:lstStyle/>
          <a:p>
            <a:pPr marL="342900" marR="0" lvl="0" indent="-342900" algn="l" defTabSz="914400" rtl="0" eaLnBrk="1" fontAlgn="auto" latinLnBrk="0" hangingPunct="1">
              <a:lnSpc>
                <a:spcPct val="115000"/>
              </a:lnSpc>
              <a:spcBef>
                <a:spcPct val="20000"/>
              </a:spcBef>
              <a:spcAft>
                <a:spcPts val="1000"/>
              </a:spcAft>
              <a:buClrTx/>
              <a:buSzTx/>
              <a:buFont typeface="Wingdings" pitchFamily="2" charset="2"/>
              <a:buChar char="v"/>
              <a:tabLst/>
              <a:defRPr/>
            </a:pPr>
            <a:r>
              <a:rPr kumimoji="0" lang="en-US" sz="2200" b="0" i="0" u="none" strike="noStrike" kern="1200" cap="none" spc="0" normalizeH="0" baseline="0" noProof="0" dirty="0" smtClean="0">
                <a:ln>
                  <a:noFill/>
                </a:ln>
                <a:solidFill>
                  <a:srgbClr val="0070C0"/>
                </a:solidFill>
                <a:effectLst/>
                <a:uLnTx/>
                <a:uFillTx/>
                <a:latin typeface="+mj-lt"/>
                <a:ea typeface="Calibri"/>
                <a:cs typeface="Arial"/>
              </a:rPr>
              <a:t>Superimposed dead load: </a:t>
            </a:r>
            <a:br>
              <a:rPr kumimoji="0" lang="en-US" sz="2200" b="0" i="0" u="none" strike="noStrike" kern="1200" cap="none" spc="0" normalizeH="0" baseline="0" noProof="0" dirty="0" smtClean="0">
                <a:ln>
                  <a:noFill/>
                </a:ln>
                <a:solidFill>
                  <a:srgbClr val="0070C0"/>
                </a:solidFill>
                <a:effectLst/>
                <a:uLnTx/>
                <a:uFillTx/>
                <a:latin typeface="+mj-lt"/>
                <a:ea typeface="Calibri"/>
                <a:cs typeface="Arial"/>
              </a:rPr>
            </a:br>
            <a:endParaRPr kumimoji="0" lang="en-US" sz="2200" b="0" i="0" u="none" strike="noStrike" kern="1200" cap="none" spc="0" normalizeH="0" baseline="0" noProof="0" dirty="0">
              <a:ln>
                <a:noFill/>
              </a:ln>
              <a:solidFill>
                <a:srgbClr val="0070C0"/>
              </a:solidFill>
              <a:effectLst/>
              <a:uLnTx/>
              <a:uFillTx/>
              <a:latin typeface="+mj-lt"/>
              <a:ea typeface="+mj-ea"/>
              <a:cs typeface="+mj-cs"/>
            </a:endParaRPr>
          </a:p>
        </p:txBody>
      </p:sp>
      <p:pic>
        <p:nvPicPr>
          <p:cNvPr id="5" name="Content Placeholder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907976" y="989112"/>
            <a:ext cx="7560840" cy="2736304"/>
          </a:xfrm>
          <a:prstGeom prst="rect">
            <a:avLst/>
          </a:prstGeom>
          <a:ln>
            <a:noFill/>
          </a:ln>
          <a:effectLst>
            <a:outerShdw blurRad="292100" dist="139700" dir="2700000" algn="tl" rotWithShape="0">
              <a:srgbClr val="333333">
                <a:alpha val="65000"/>
              </a:srgbClr>
            </a:outerShdw>
          </a:effectLst>
        </p:spPr>
      </p:pic>
      <p:sp>
        <p:nvSpPr>
          <p:cNvPr id="6" name="TextBox 5"/>
          <p:cNvSpPr txBox="1"/>
          <p:nvPr/>
        </p:nvSpPr>
        <p:spPr>
          <a:xfrm>
            <a:off x="890774" y="3941439"/>
            <a:ext cx="4448077" cy="954107"/>
          </a:xfrm>
          <a:prstGeom prst="rect">
            <a:avLst/>
          </a:prstGeom>
          <a:noFill/>
        </p:spPr>
        <p:txBody>
          <a:bodyPr wrap="none" rtlCol="0">
            <a:spAutoFit/>
          </a:bodyPr>
          <a:lstStyle/>
          <a:p>
            <a:pPr algn="l" rtl="0"/>
            <a:endParaRPr lang="en-US" sz="1900" dirty="0"/>
          </a:p>
          <a:p>
            <a:pPr algn="l" rtl="0"/>
            <a:r>
              <a:rPr lang="en-US" sz="1900" dirty="0"/>
              <a:t>Total superimposed dead load = </a:t>
            </a:r>
            <a:r>
              <a:rPr lang="en-US" sz="1900" dirty="0" smtClean="0"/>
              <a:t>4.8 </a:t>
            </a:r>
            <a:r>
              <a:rPr lang="en-US" sz="1900" dirty="0"/>
              <a:t>KN/m2</a:t>
            </a:r>
          </a:p>
          <a:p>
            <a:pPr algn="l" rtl="0"/>
            <a:endParaRPr lang="en-US" dirty="0"/>
          </a:p>
        </p:txBody>
      </p:sp>
      <p:sp>
        <p:nvSpPr>
          <p:cNvPr id="7" name="Slide Number Placeholder 5"/>
          <p:cNvSpPr txBox="1">
            <a:spLocks/>
          </p:cNvSpPr>
          <p:nvPr/>
        </p:nvSpPr>
        <p:spPr>
          <a:xfrm>
            <a:off x="4514088" y="1178772"/>
            <a:ext cx="457200" cy="441325"/>
          </a:xfrm>
          <a:prstGeom prst="rect">
            <a:avLst/>
          </a:prstGeom>
        </p:spPr>
        <p:txBody>
          <a:bodyPr vert="horz" lIns="45720" rIns="45720" anchor="ct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231AC37-F113-44AB-B65D-AA73765A777D}" type="slidenum">
              <a:rPr kumimoji="0" lang="ar-SA" sz="1600" b="0" i="0" u="none" strike="noStrike" kern="1200" cap="none" spc="0" normalizeH="0" baseline="0" noProof="0" smtClean="0">
                <a:ln>
                  <a:noFill/>
                </a:ln>
                <a:solidFill>
                  <a:srgbClr val="FFFFFF"/>
                </a:solidFill>
                <a:effectLst/>
                <a:uLnTx/>
                <a:uFillTx/>
                <a:latin typeface="+mn-lt"/>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9</a:t>
            </a:fld>
            <a:endParaRPr kumimoji="0" lang="ar-SA" sz="1600" b="0" i="0" u="none" strike="noStrike" kern="1200" cap="none" spc="0" normalizeH="0" baseline="0" noProof="0">
              <a:ln>
                <a:noFill/>
              </a:ln>
              <a:solidFill>
                <a:srgbClr val="FFFFFF"/>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3.jpeg"/></Relationships>
</file>

<file path=ppt/theme/theme1.xml><?xml version="1.0" encoding="utf-8"?>
<a:theme xmlns:a="http://schemas.openxmlformats.org/drawingml/2006/main" name="Civic">
  <a:themeElements>
    <a:clrScheme name="Custom 3">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2604</TotalTime>
  <Words>1659</Words>
  <Application>Microsoft Office PowerPoint</Application>
  <PresentationFormat>On-screen Show (4:3)</PresentationFormat>
  <Paragraphs>466</Paragraphs>
  <Slides>68</Slides>
  <Notes>1</Notes>
  <HiddenSlides>0</HiddenSlides>
  <MMClips>0</MMClips>
  <ScaleCrop>false</ScaleCrop>
  <HeadingPairs>
    <vt:vector size="4" baseType="variant">
      <vt:variant>
        <vt:lpstr>Theme</vt:lpstr>
      </vt:variant>
      <vt:variant>
        <vt:i4>2</vt:i4>
      </vt:variant>
      <vt:variant>
        <vt:lpstr>Slide Titles</vt:lpstr>
      </vt:variant>
      <vt:variant>
        <vt:i4>68</vt:i4>
      </vt:variant>
    </vt:vector>
  </HeadingPairs>
  <TitlesOfParts>
    <vt:vector size="70" baseType="lpstr">
      <vt:lpstr>Civic</vt:lpstr>
      <vt:lpstr>Concourse</vt:lpstr>
      <vt:lpstr>Graduation Project 2 Structural Analysis and Design of Zayed College for Nursing and Optics</vt:lpstr>
      <vt:lpstr>Work Plan </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Design of columns </vt:lpstr>
      <vt:lpstr>       Sway –Non sway Check</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Slide 50</vt:lpstr>
      <vt:lpstr>Slide 51</vt:lpstr>
      <vt:lpstr>Slide 52</vt:lpstr>
      <vt:lpstr>Slide 53</vt:lpstr>
      <vt:lpstr>Slide 54</vt:lpstr>
      <vt:lpstr>Slide 55</vt:lpstr>
      <vt:lpstr>Slide 56</vt:lpstr>
      <vt:lpstr>Slide 57</vt:lpstr>
      <vt:lpstr>Slide 58</vt:lpstr>
      <vt:lpstr>Slide 59</vt:lpstr>
      <vt:lpstr>Slide 60</vt:lpstr>
      <vt:lpstr>Slide 61</vt:lpstr>
      <vt:lpstr>Slide 62</vt:lpstr>
      <vt:lpstr>Slide 63</vt:lpstr>
      <vt:lpstr>Slide 64</vt:lpstr>
      <vt:lpstr>Slide 65</vt:lpstr>
      <vt:lpstr>Slide 66</vt:lpstr>
      <vt:lpstr>Slide 67</vt:lpstr>
      <vt:lpstr>Slide 68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blue i company</dc:creator>
  <cp:lastModifiedBy>blue i company</cp:lastModifiedBy>
  <cp:revision>179</cp:revision>
  <dcterms:created xsi:type="dcterms:W3CDTF">2013-05-16T07:21:15Z</dcterms:created>
  <dcterms:modified xsi:type="dcterms:W3CDTF">2013-12-19T08:23:16Z</dcterms:modified>
</cp:coreProperties>
</file>