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57"/>
  </p:notesMasterIdLst>
  <p:sldIdLst>
    <p:sldId id="531" r:id="rId2"/>
    <p:sldId id="484" r:id="rId3"/>
    <p:sldId id="361" r:id="rId4"/>
    <p:sldId id="303" r:id="rId5"/>
    <p:sldId id="304" r:id="rId6"/>
    <p:sldId id="305" r:id="rId7"/>
    <p:sldId id="307" r:id="rId8"/>
    <p:sldId id="308" r:id="rId9"/>
    <p:sldId id="309" r:id="rId10"/>
    <p:sldId id="485" r:id="rId11"/>
    <p:sldId id="312" r:id="rId12"/>
    <p:sldId id="301" r:id="rId13"/>
    <p:sldId id="520" r:id="rId14"/>
    <p:sldId id="313" r:id="rId15"/>
    <p:sldId id="315" r:id="rId16"/>
    <p:sldId id="317" r:id="rId17"/>
    <p:sldId id="499" r:id="rId18"/>
    <p:sldId id="500" r:id="rId19"/>
    <p:sldId id="501" r:id="rId20"/>
    <p:sldId id="502" r:id="rId21"/>
    <p:sldId id="503" r:id="rId22"/>
    <p:sldId id="515" r:id="rId23"/>
    <p:sldId id="521" r:id="rId24"/>
    <p:sldId id="505" r:id="rId25"/>
    <p:sldId id="534" r:id="rId26"/>
    <p:sldId id="506" r:id="rId27"/>
    <p:sldId id="487" r:id="rId28"/>
    <p:sldId id="488" r:id="rId29"/>
    <p:sldId id="491" r:id="rId30"/>
    <p:sldId id="492" r:id="rId31"/>
    <p:sldId id="522" r:id="rId32"/>
    <p:sldId id="523" r:id="rId33"/>
    <p:sldId id="524" r:id="rId34"/>
    <p:sldId id="525" r:id="rId35"/>
    <p:sldId id="526" r:id="rId36"/>
    <p:sldId id="535" r:id="rId37"/>
    <p:sldId id="527" r:id="rId38"/>
    <p:sldId id="536" r:id="rId39"/>
    <p:sldId id="302" r:id="rId40"/>
    <p:sldId id="311" r:id="rId41"/>
    <p:sldId id="516" r:id="rId42"/>
    <p:sldId id="518" r:id="rId43"/>
    <p:sldId id="517" r:id="rId44"/>
    <p:sldId id="495" r:id="rId45"/>
    <p:sldId id="496" r:id="rId46"/>
    <p:sldId id="528" r:id="rId47"/>
    <p:sldId id="519" r:id="rId48"/>
    <p:sldId id="529" r:id="rId49"/>
    <p:sldId id="497" r:id="rId50"/>
    <p:sldId id="530" r:id="rId51"/>
    <p:sldId id="511" r:id="rId52"/>
    <p:sldId id="510" r:id="rId53"/>
    <p:sldId id="532" r:id="rId54"/>
    <p:sldId id="512" r:id="rId55"/>
    <p:sldId id="533" r:id="rId5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C3C3"/>
    <a:srgbClr val="FF4F4F"/>
    <a:srgbClr val="FF00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1374" y="-5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2502"/>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426CA11-0ABE-41F0-8370-FEE6BC7EC408}" type="datetimeFigureOut">
              <a:rPr lang="en-US" smtClean="0"/>
              <a:pPr/>
              <a:t>24/05/2017</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2E25417-68C0-448D-853F-7C51B6EADBE4}" type="slidenum">
              <a:rPr lang="en-IN" smtClean="0"/>
              <a:pPr/>
              <a:t>‹#›</a:t>
            </a:fld>
            <a:endParaRPr lang="en-IN"/>
          </a:p>
        </p:txBody>
      </p:sp>
    </p:spTree>
    <p:extLst>
      <p:ext uri="{BB962C8B-B14F-4D97-AF65-F5344CB8AC3E}">
        <p14:creationId xmlns="" xmlns:p14="http://schemas.microsoft.com/office/powerpoint/2010/main" val="13072359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FE708330-D2F3-4F93-B23B-C7A36AB3E1AC}" type="slidenum">
              <a:rPr lang="en-US" smtClean="0"/>
              <a:pPr>
                <a:defRPr/>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2E25417-68C0-448D-853F-7C51B6EADBE4}" type="slidenum">
              <a:rPr lang="en-IN" smtClean="0"/>
              <a:pPr/>
              <a:t>5</a:t>
            </a:fld>
            <a:endParaRPr lang="en-I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2E25417-68C0-448D-853F-7C51B6EADBE4}" type="slidenum">
              <a:rPr lang="en-IN" smtClean="0"/>
              <a:pPr/>
              <a:t>8</a:t>
            </a:fld>
            <a:endParaRPr lang="en-I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2E25417-68C0-448D-853F-7C51B6EADBE4}" type="slidenum">
              <a:rPr lang="en-IN" smtClean="0"/>
              <a:pPr/>
              <a:t>21</a:t>
            </a:fld>
            <a:endParaRPr lang="en-I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2E25417-68C0-448D-853F-7C51B6EADBE4}" type="slidenum">
              <a:rPr lang="en-IN" smtClean="0"/>
              <a:pPr/>
              <a:t>23</a:t>
            </a:fld>
            <a:endParaRPr lang="en-I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r>
              <a:rPr lang="en-US" smtClean="0"/>
              <a:t>26/10/2016</a:t>
            </a:r>
            <a:endParaRPr lang="en-IN"/>
          </a:p>
        </p:txBody>
      </p:sp>
      <p:sp>
        <p:nvSpPr>
          <p:cNvPr id="17" name="Footer Placeholder 16"/>
          <p:cNvSpPr>
            <a:spLocks noGrp="1"/>
          </p:cNvSpPr>
          <p:nvPr>
            <p:ph type="ftr" sz="quarter" idx="11"/>
          </p:nvPr>
        </p:nvSpPr>
        <p:spPr>
          <a:xfrm>
            <a:off x="2898648" y="6355080"/>
            <a:ext cx="3474720" cy="365760"/>
          </a:xfrm>
        </p:spPr>
        <p:txBody>
          <a:bodyPr/>
          <a:lstStyle/>
          <a:p>
            <a:endParaRPr lang="en-IN"/>
          </a:p>
        </p:txBody>
      </p:sp>
      <p:sp>
        <p:nvSpPr>
          <p:cNvPr id="29" name="Slide Number Placeholder 28"/>
          <p:cNvSpPr>
            <a:spLocks noGrp="1"/>
          </p:cNvSpPr>
          <p:nvPr>
            <p:ph type="sldNum" sz="quarter" idx="12"/>
          </p:nvPr>
        </p:nvSpPr>
        <p:spPr>
          <a:xfrm>
            <a:off x="1216152" y="6355080"/>
            <a:ext cx="1219200" cy="365760"/>
          </a:xfrm>
        </p:spPr>
        <p:txBody>
          <a:bodyPr/>
          <a:lstStyle/>
          <a:p>
            <a:fld id="{C97FA074-8136-4AB1-9CD6-811B132B49FB}" type="slidenum">
              <a:rPr lang="en-IN" smtClean="0"/>
              <a:pPr/>
              <a:t>‹#›</a:t>
            </a:fld>
            <a:endParaRPr lang="en-IN"/>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26/10/2016</a:t>
            </a:r>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97FA074-8136-4AB1-9CD6-811B132B49FB}"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26/10/2016</a:t>
            </a:r>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97FA074-8136-4AB1-9CD6-811B132B49FB}" type="slidenum">
              <a:rPr lang="en-IN" smtClean="0"/>
              <a:pPr/>
              <a:t>‹#›</a:t>
            </a:fld>
            <a:endParaRPr lang="en-IN"/>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r>
              <a:rPr lang="en-US" smtClean="0"/>
              <a:t>26/10/2016</a:t>
            </a:r>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97FA074-8136-4AB1-9CD6-811B132B49FB}" type="slidenum">
              <a:rPr lang="en-IN" smtClean="0"/>
              <a:pPr/>
              <a:t>‹#›</a:t>
            </a:fld>
            <a:endParaRPr lang="en-IN"/>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r>
              <a:rPr lang="en-US" smtClean="0"/>
              <a:t>26/10/2016</a:t>
            </a:r>
            <a:endParaRPr lang="en-IN"/>
          </a:p>
        </p:txBody>
      </p:sp>
      <p:sp>
        <p:nvSpPr>
          <p:cNvPr id="5" name="Footer Placeholder 4"/>
          <p:cNvSpPr>
            <a:spLocks noGrp="1"/>
          </p:cNvSpPr>
          <p:nvPr>
            <p:ph type="ftr" sz="quarter" idx="11"/>
          </p:nvPr>
        </p:nvSpPr>
        <p:spPr>
          <a:xfrm>
            <a:off x="2898648" y="6355080"/>
            <a:ext cx="3474720" cy="365760"/>
          </a:xfrm>
        </p:spPr>
        <p:txBody>
          <a:bodyPr/>
          <a:lstStyle/>
          <a:p>
            <a:endParaRPr lang="en-IN"/>
          </a:p>
        </p:txBody>
      </p:sp>
      <p:sp>
        <p:nvSpPr>
          <p:cNvPr id="6" name="Slide Number Placeholder 5"/>
          <p:cNvSpPr>
            <a:spLocks noGrp="1"/>
          </p:cNvSpPr>
          <p:nvPr>
            <p:ph type="sldNum" sz="quarter" idx="12"/>
          </p:nvPr>
        </p:nvSpPr>
        <p:spPr>
          <a:xfrm>
            <a:off x="1069848" y="6355080"/>
            <a:ext cx="1520952" cy="365760"/>
          </a:xfrm>
        </p:spPr>
        <p:txBody>
          <a:bodyPr/>
          <a:lstStyle/>
          <a:p>
            <a:fld id="{C97FA074-8136-4AB1-9CD6-811B132B49FB}" type="slidenum">
              <a:rPr lang="en-IN" smtClean="0"/>
              <a:pPr/>
              <a:t>‹#›</a:t>
            </a:fld>
            <a:endParaRPr lang="en-IN"/>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r>
              <a:rPr lang="en-US" smtClean="0"/>
              <a:t>26/10/2016</a:t>
            </a:r>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97FA074-8136-4AB1-9CD6-811B132B49FB}" type="slidenum">
              <a:rPr lang="en-IN" smtClean="0"/>
              <a:pPr/>
              <a:t>‹#›</a:t>
            </a:fld>
            <a:endParaRPr lang="en-IN"/>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r>
              <a:rPr lang="en-US" smtClean="0"/>
              <a:t>26/10/2016</a:t>
            </a:r>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C97FA074-8136-4AB1-9CD6-811B132B49FB}" type="slidenum">
              <a:rPr lang="en-IN" smtClean="0"/>
              <a:pPr/>
              <a:t>‹#›</a:t>
            </a:fld>
            <a:endParaRPr lang="en-IN"/>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r>
              <a:rPr lang="en-US" smtClean="0"/>
              <a:t>26/10/2016</a:t>
            </a:r>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C97FA074-8136-4AB1-9CD6-811B132B49FB}" type="slidenum">
              <a:rPr lang="en-IN" smtClean="0"/>
              <a:pPr/>
              <a:t>‹#›</a:t>
            </a:fld>
            <a:endParaRPr lang="en-IN"/>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26/10/2016</a:t>
            </a:r>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C97FA074-8136-4AB1-9CD6-811B132B49FB}" type="slidenum">
              <a:rPr lang="en-IN" smtClean="0"/>
              <a:pPr/>
              <a:t>‹#›</a:t>
            </a:fld>
            <a:endParaRPr lang="en-IN"/>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r>
              <a:rPr lang="en-US" smtClean="0"/>
              <a:t>26/10/2016</a:t>
            </a:r>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97FA074-8136-4AB1-9CD6-811B132B49FB}" type="slidenum">
              <a:rPr lang="en-IN" smtClean="0"/>
              <a:pPr/>
              <a:t>‹#›</a:t>
            </a:fld>
            <a:endParaRPr lang="en-IN"/>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r>
              <a:rPr lang="en-US" smtClean="0"/>
              <a:t>26/10/2016</a:t>
            </a:r>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97FA074-8136-4AB1-9CD6-811B132B49FB}" type="slidenum">
              <a:rPr lang="en-IN" smtClean="0"/>
              <a:pPr/>
              <a:t>‹#›</a:t>
            </a:fld>
            <a:endParaRPr lang="en-IN"/>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r>
              <a:rPr lang="en-US" smtClean="0"/>
              <a:t>26/10/2016</a:t>
            </a:r>
            <a:endParaRPr lang="en-IN"/>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IN"/>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C97FA074-8136-4AB1-9CD6-811B132B49FB}" type="slidenum">
              <a:rPr lang="en-IN" smtClean="0"/>
              <a:pPr/>
              <a:t>‹#›</a:t>
            </a:fld>
            <a:endParaRPr lang="en-IN"/>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2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3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0.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 Id="rId5" Type="http://schemas.openxmlformats.org/officeDocument/2006/relationships/image" Target="../media/image44.png"/><Relationship Id="rId4" Type="http://schemas.openxmlformats.org/officeDocument/2006/relationships/image" Target="../media/image43.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endParaRPr lang="en-US" smtClean="0"/>
          </a:p>
        </p:txBody>
      </p:sp>
      <p:pic>
        <p:nvPicPr>
          <p:cNvPr id="8195" name="Picture 2"/>
          <p:cNvPicPr>
            <a:picLocks noGrp="1" noChangeAspect="1" noChangeArrowheads="1"/>
          </p:cNvPicPr>
          <p:nvPr>
            <p:ph idx="1"/>
          </p:nvPr>
        </p:nvPicPr>
        <p:blipFill>
          <a:blip r:embed="rId3"/>
          <a:srcRect/>
          <a:stretch>
            <a:fillRect/>
          </a:stretch>
        </p:blipFill>
        <p:spPr>
          <a:xfrm>
            <a:off x="76200" y="-101601"/>
            <a:ext cx="9144000" cy="6883401"/>
          </a:xfrm>
          <a:noFill/>
        </p:spPr>
      </p:pic>
      <p:sp>
        <p:nvSpPr>
          <p:cNvPr id="8197" name="TextBox 7"/>
          <p:cNvSpPr txBox="1">
            <a:spLocks noChangeArrowheads="1"/>
          </p:cNvSpPr>
          <p:nvPr/>
        </p:nvSpPr>
        <p:spPr bwMode="auto">
          <a:xfrm>
            <a:off x="505726" y="1595735"/>
            <a:ext cx="8409674" cy="461665"/>
          </a:xfrm>
          <a:prstGeom prst="rect">
            <a:avLst/>
          </a:prstGeom>
          <a:noFill/>
          <a:ln w="9525">
            <a:noFill/>
            <a:miter lim="800000"/>
            <a:headEnd/>
            <a:tailEnd/>
          </a:ln>
        </p:spPr>
        <p:txBody>
          <a:bodyPr wrap="square">
            <a:spAutoFit/>
          </a:bodyPr>
          <a:lstStyle/>
          <a:p>
            <a:r>
              <a:rPr lang="en-US" sz="2400" b="1" i="0" dirty="0" smtClean="0">
                <a:solidFill>
                  <a:srgbClr val="00FF00"/>
                </a:solidFill>
                <a:latin typeface="Bradley Hand ITC" pitchFamily="66" charset="0"/>
              </a:rPr>
              <a:t>DEVELOPMENT  OF  PAVEMENT MANAGEMENT SYSTEM </a:t>
            </a:r>
            <a:endParaRPr lang="en-US" sz="2400" b="1" i="0" dirty="0">
              <a:solidFill>
                <a:srgbClr val="00FF00"/>
              </a:solidFill>
              <a:latin typeface="Bradley Hand ITC" pitchFamily="66" charset="0"/>
            </a:endParaRPr>
          </a:p>
        </p:txBody>
      </p:sp>
      <p:sp>
        <p:nvSpPr>
          <p:cNvPr id="8198" name="TextBox 8"/>
          <p:cNvSpPr txBox="1">
            <a:spLocks noChangeArrowheads="1"/>
          </p:cNvSpPr>
          <p:nvPr/>
        </p:nvSpPr>
        <p:spPr bwMode="auto">
          <a:xfrm>
            <a:off x="1905000" y="2133600"/>
            <a:ext cx="7137779" cy="461665"/>
          </a:xfrm>
          <a:prstGeom prst="rect">
            <a:avLst/>
          </a:prstGeom>
          <a:noFill/>
          <a:ln w="9525">
            <a:noFill/>
            <a:miter lim="800000"/>
            <a:headEnd/>
            <a:tailEnd/>
          </a:ln>
        </p:spPr>
        <p:txBody>
          <a:bodyPr wrap="square">
            <a:spAutoFit/>
          </a:bodyPr>
          <a:lstStyle/>
          <a:p>
            <a:r>
              <a:rPr lang="en-US" sz="2400" b="1" i="0" dirty="0" smtClean="0">
                <a:solidFill>
                  <a:srgbClr val="00FF00"/>
                </a:solidFill>
                <a:latin typeface="Bradley Hand ITC" pitchFamily="66" charset="0"/>
              </a:rPr>
              <a:t>FOR SELECTED ROADS IN NABLUS CITY</a:t>
            </a:r>
            <a:endParaRPr lang="en-US" sz="2400" b="1" i="0" dirty="0">
              <a:solidFill>
                <a:srgbClr val="00FF00"/>
              </a:solidFill>
              <a:latin typeface="Bradley Hand ITC" pitchFamily="66" charset="0"/>
            </a:endParaRPr>
          </a:p>
        </p:txBody>
      </p:sp>
      <p:sp>
        <p:nvSpPr>
          <p:cNvPr id="8199" name="TextBox 9"/>
          <p:cNvSpPr txBox="1">
            <a:spLocks noChangeArrowheads="1"/>
          </p:cNvSpPr>
          <p:nvPr/>
        </p:nvSpPr>
        <p:spPr bwMode="auto">
          <a:xfrm>
            <a:off x="1676400" y="2971800"/>
            <a:ext cx="3592202" cy="2585323"/>
          </a:xfrm>
          <a:prstGeom prst="rect">
            <a:avLst/>
          </a:prstGeom>
          <a:noFill/>
          <a:ln w="9525">
            <a:noFill/>
            <a:miter lim="800000"/>
            <a:headEnd/>
            <a:tailEnd/>
          </a:ln>
        </p:spPr>
        <p:txBody>
          <a:bodyPr wrap="none">
            <a:spAutoFit/>
          </a:bodyPr>
          <a:lstStyle/>
          <a:p>
            <a:r>
              <a:rPr lang="en-US" i="0" dirty="0">
                <a:solidFill>
                  <a:srgbClr val="00FF00"/>
                </a:solidFill>
              </a:rPr>
              <a:t>Prepared </a:t>
            </a:r>
            <a:r>
              <a:rPr lang="en-US" dirty="0" smtClean="0">
                <a:solidFill>
                  <a:srgbClr val="00FF00"/>
                </a:solidFill>
              </a:rPr>
              <a:t>by</a:t>
            </a:r>
            <a:r>
              <a:rPr lang="en-US" i="0" dirty="0" smtClean="0">
                <a:solidFill>
                  <a:srgbClr val="00FF00"/>
                </a:solidFill>
              </a:rPr>
              <a:t>:</a:t>
            </a:r>
            <a:endParaRPr lang="en-US" i="0" dirty="0">
              <a:solidFill>
                <a:srgbClr val="00FF00"/>
              </a:solidFill>
            </a:endParaRPr>
          </a:p>
          <a:p>
            <a:r>
              <a:rPr lang="en-US" i="0" dirty="0" smtClean="0">
                <a:solidFill>
                  <a:schemeClr val="bg1"/>
                </a:solidFill>
              </a:rPr>
              <a:t>Ahmad Jamal Marshoud (11211741)</a:t>
            </a:r>
          </a:p>
          <a:p>
            <a:r>
              <a:rPr lang="en-US" i="0" dirty="0" smtClean="0">
                <a:solidFill>
                  <a:schemeClr val="bg1"/>
                </a:solidFill>
              </a:rPr>
              <a:t>Anas Yusuf Zidan (11211838)</a:t>
            </a:r>
          </a:p>
          <a:p>
            <a:r>
              <a:rPr lang="en-US" i="0" dirty="0" smtClean="0">
                <a:solidFill>
                  <a:schemeClr val="bg1"/>
                </a:solidFill>
              </a:rPr>
              <a:t>Waleed Kamal Odeh (11243961)</a:t>
            </a:r>
          </a:p>
          <a:p>
            <a:r>
              <a:rPr lang="en-US" i="0" dirty="0" smtClean="0">
                <a:solidFill>
                  <a:schemeClr val="bg1"/>
                </a:solidFill>
              </a:rPr>
              <a:t>Yusuf Mohammad Theeb (11243714</a:t>
            </a:r>
            <a:r>
              <a:rPr lang="en-US" i="0" dirty="0" smtClean="0"/>
              <a:t>)</a:t>
            </a:r>
          </a:p>
          <a:p>
            <a:endParaRPr lang="en-US" i="0" dirty="0" smtClean="0"/>
          </a:p>
          <a:p>
            <a:endParaRPr lang="en-US" i="0" dirty="0" smtClean="0"/>
          </a:p>
          <a:p>
            <a:r>
              <a:rPr lang="en-US" i="0" dirty="0" smtClean="0"/>
              <a:t/>
            </a:r>
            <a:br>
              <a:rPr lang="en-US" i="0" dirty="0" smtClean="0"/>
            </a:br>
            <a:endParaRPr lang="en-US" i="0" dirty="0" smtClean="0"/>
          </a:p>
        </p:txBody>
      </p:sp>
      <p:sp>
        <p:nvSpPr>
          <p:cNvPr id="8200" name="TextBox 11"/>
          <p:cNvSpPr txBox="1">
            <a:spLocks noChangeArrowheads="1"/>
          </p:cNvSpPr>
          <p:nvPr/>
        </p:nvSpPr>
        <p:spPr bwMode="auto">
          <a:xfrm>
            <a:off x="1600200" y="4648200"/>
            <a:ext cx="5568547" cy="954107"/>
          </a:xfrm>
          <a:prstGeom prst="rect">
            <a:avLst/>
          </a:prstGeom>
          <a:noFill/>
          <a:ln w="9525">
            <a:noFill/>
            <a:miter lim="800000"/>
            <a:headEnd/>
            <a:tailEnd/>
          </a:ln>
        </p:spPr>
        <p:txBody>
          <a:bodyPr wrap="square">
            <a:spAutoFit/>
          </a:bodyPr>
          <a:lstStyle/>
          <a:p>
            <a:r>
              <a:rPr lang="en-US" i="0" dirty="0" smtClean="0">
                <a:solidFill>
                  <a:srgbClr val="00FF00"/>
                </a:solidFill>
              </a:rPr>
              <a:t>Under Supervision of</a:t>
            </a:r>
            <a:r>
              <a:rPr lang="en-US" b="1" i="0" dirty="0" smtClean="0">
                <a:solidFill>
                  <a:srgbClr val="00FF00"/>
                </a:solidFill>
              </a:rPr>
              <a:t>:  </a:t>
            </a:r>
            <a:r>
              <a:rPr lang="en-US" i="0" dirty="0" smtClean="0">
                <a:solidFill>
                  <a:schemeClr val="bg1"/>
                </a:solidFill>
              </a:rPr>
              <a:t>Dr. Amjad ISSA</a:t>
            </a:r>
            <a:r>
              <a:rPr lang="en-US" sz="3600" i="0" dirty="0" smtClean="0">
                <a:solidFill>
                  <a:schemeClr val="bg1"/>
                </a:solidFill>
                <a:latin typeface="Freestyle Script" pitchFamily="66" charset="0"/>
              </a:rPr>
              <a:t>.</a:t>
            </a:r>
            <a:endParaRPr lang="en-US" sz="3600" i="0" dirty="0">
              <a:solidFill>
                <a:schemeClr val="bg1"/>
              </a:solidFill>
              <a:latin typeface="Freestyle Script" pitchFamily="66" charset="0"/>
            </a:endParaRPr>
          </a:p>
          <a:p>
            <a:endParaRPr lang="en-US" dirty="0"/>
          </a:p>
        </p:txBody>
      </p:sp>
      <p:sp>
        <p:nvSpPr>
          <p:cNvPr id="10" name="Subtitle 2"/>
          <p:cNvSpPr txBox="1">
            <a:spLocks/>
          </p:cNvSpPr>
          <p:nvPr/>
        </p:nvSpPr>
        <p:spPr>
          <a:xfrm>
            <a:off x="1323833" y="0"/>
            <a:ext cx="6858000" cy="1050878"/>
          </a:xfrm>
          <a:prstGeom prst="rect">
            <a:avLst/>
          </a:prstGeom>
        </p:spPr>
        <p:txBody>
          <a:bodyPr vert="horz">
            <a:noAutofit/>
          </a:bodyPr>
          <a:lstStyle/>
          <a:p>
            <a:pPr marL="0" marR="0" lvl="0" indent="0" algn="ctr" defTabSz="914400" rtl="0" eaLnBrk="1" fontAlgn="auto" latinLnBrk="0" hangingPunct="1">
              <a:lnSpc>
                <a:spcPct val="100000"/>
              </a:lnSpc>
              <a:spcBef>
                <a:spcPts val="600"/>
              </a:spcBef>
              <a:spcAft>
                <a:spcPts val="0"/>
              </a:spcAft>
              <a:buClr>
                <a:schemeClr val="accent1"/>
              </a:buClr>
              <a:buSzPct val="76000"/>
              <a:buFont typeface="Wingdings 3"/>
              <a:buNone/>
              <a:tabLst/>
              <a:defRPr/>
            </a:pPr>
            <a:r>
              <a:rPr kumimoji="0" lang="en-US" b="1" i="0" u="none" strike="noStrike" kern="1200" cap="none" spc="0" normalizeH="0" baseline="0" noProof="0" dirty="0" smtClean="0">
                <a:ln>
                  <a:noFill/>
                </a:ln>
                <a:solidFill>
                  <a:schemeClr val="tx1">
                    <a:lumMod val="95000"/>
                  </a:schemeClr>
                </a:solidFill>
                <a:effectLst/>
                <a:uLnTx/>
                <a:uFillTx/>
                <a:latin typeface="+mj-lt"/>
                <a:ea typeface="+mj-ea"/>
                <a:cs typeface="+mj-cs"/>
              </a:rPr>
              <a:t> AN</a:t>
            </a:r>
            <a:r>
              <a:rPr lang="en-US" b="1" i="0" baseline="0" dirty="0">
                <a:solidFill>
                  <a:schemeClr val="tx1">
                    <a:lumMod val="95000"/>
                  </a:schemeClr>
                </a:solidFill>
                <a:latin typeface="+mj-lt"/>
                <a:ea typeface="+mj-ea"/>
                <a:cs typeface="+mj-cs"/>
              </a:rPr>
              <a:t>-</a:t>
            </a:r>
            <a:r>
              <a:rPr kumimoji="0" lang="en-US" b="1" i="0" u="none" strike="noStrike" kern="1200" cap="none" spc="0" normalizeH="0" noProof="0" dirty="0" smtClean="0">
                <a:ln>
                  <a:noFill/>
                </a:ln>
                <a:solidFill>
                  <a:schemeClr val="tx1">
                    <a:lumMod val="95000"/>
                  </a:schemeClr>
                </a:solidFill>
                <a:effectLst/>
                <a:uLnTx/>
                <a:uFillTx/>
                <a:latin typeface="+mj-lt"/>
                <a:ea typeface="+mj-ea"/>
                <a:cs typeface="+mj-cs"/>
              </a:rPr>
              <a:t>Najah National University</a:t>
            </a:r>
            <a:endParaRPr kumimoji="0" lang="en-US" b="1" i="0" u="none" strike="noStrike" kern="1200" cap="none" spc="0" normalizeH="0" baseline="0" noProof="0" dirty="0" smtClean="0">
              <a:ln>
                <a:noFill/>
              </a:ln>
              <a:solidFill>
                <a:schemeClr val="tx1">
                  <a:lumMod val="95000"/>
                </a:schemeClr>
              </a:solidFill>
              <a:effectLst/>
              <a:uLnTx/>
              <a:uFillTx/>
              <a:latin typeface="+mj-lt"/>
              <a:ea typeface="+mj-ea"/>
              <a:cs typeface="+mj-cs"/>
            </a:endParaRPr>
          </a:p>
          <a:p>
            <a:pPr marL="0" marR="0" lvl="0" indent="0" algn="ctr" defTabSz="914400" rtl="0" eaLnBrk="1" fontAlgn="auto" latinLnBrk="0" hangingPunct="1">
              <a:lnSpc>
                <a:spcPct val="100000"/>
              </a:lnSpc>
              <a:spcBef>
                <a:spcPts val="600"/>
              </a:spcBef>
              <a:spcAft>
                <a:spcPts val="0"/>
              </a:spcAft>
              <a:buClr>
                <a:schemeClr val="accent1"/>
              </a:buClr>
              <a:buSzPct val="76000"/>
              <a:buFont typeface="Wingdings 3"/>
              <a:buNone/>
              <a:tabLst/>
              <a:defRPr/>
            </a:pPr>
            <a:r>
              <a:rPr lang="en-US" sz="1600" i="0" dirty="0" smtClean="0">
                <a:solidFill>
                  <a:schemeClr val="tx1">
                    <a:lumMod val="95000"/>
                  </a:schemeClr>
                </a:solidFill>
                <a:latin typeface="+mj-lt"/>
                <a:ea typeface="+mj-ea"/>
                <a:cs typeface="+mj-cs"/>
              </a:rPr>
              <a:t>DEPARTMENT OF CIVIL ENGINEERING</a:t>
            </a:r>
            <a:br>
              <a:rPr lang="en-US" sz="1600" i="0" dirty="0" smtClean="0">
                <a:solidFill>
                  <a:schemeClr val="tx1">
                    <a:lumMod val="95000"/>
                  </a:schemeClr>
                </a:solidFill>
                <a:latin typeface="+mj-lt"/>
                <a:ea typeface="+mj-ea"/>
                <a:cs typeface="+mj-cs"/>
              </a:rPr>
            </a:br>
            <a:r>
              <a:rPr lang="en-US" sz="1600" i="0" dirty="0" smtClean="0">
                <a:solidFill>
                  <a:schemeClr val="tx1">
                    <a:lumMod val="95000"/>
                  </a:schemeClr>
                </a:solidFill>
                <a:latin typeface="+mj-lt"/>
                <a:ea typeface="+mj-ea"/>
                <a:cs typeface="+mj-cs"/>
              </a:rPr>
              <a:t>NABLUS, Palestine</a:t>
            </a:r>
            <a:endParaRPr kumimoji="0" lang="en-IN" sz="1600" b="0" i="0" u="none" strike="noStrike" kern="1200" cap="none" spc="0" normalizeH="0" baseline="0" noProof="0" dirty="0">
              <a:ln>
                <a:noFill/>
              </a:ln>
              <a:solidFill>
                <a:schemeClr val="tx1">
                  <a:lumMod val="95000"/>
                </a:schemeClr>
              </a:solidFill>
              <a:effectLst/>
              <a:uLnTx/>
              <a:uFillTx/>
              <a:latin typeface="+mj-lt"/>
              <a:ea typeface="+mj-ea"/>
              <a:cs typeface="+mj-cs"/>
            </a:endParaRPr>
          </a:p>
        </p:txBody>
      </p:sp>
      <p:sp>
        <p:nvSpPr>
          <p:cNvPr id="11" name="TextBox 11"/>
          <p:cNvSpPr txBox="1">
            <a:spLocks noChangeArrowheads="1"/>
          </p:cNvSpPr>
          <p:nvPr/>
        </p:nvSpPr>
        <p:spPr bwMode="auto">
          <a:xfrm>
            <a:off x="3733800" y="6211669"/>
            <a:ext cx="1665287" cy="646331"/>
          </a:xfrm>
          <a:prstGeom prst="rect">
            <a:avLst/>
          </a:prstGeom>
          <a:noFill/>
          <a:ln w="9525">
            <a:noFill/>
            <a:miter lim="800000"/>
            <a:headEnd/>
            <a:tailEnd/>
          </a:ln>
        </p:spPr>
        <p:txBody>
          <a:bodyPr wrap="square">
            <a:spAutoFit/>
          </a:bodyPr>
          <a:lstStyle/>
          <a:p>
            <a:r>
              <a:rPr lang="en-US" i="0" dirty="0" smtClean="0">
                <a:solidFill>
                  <a:schemeClr val="bg1"/>
                </a:solidFill>
              </a:rPr>
              <a:t>MAY 2</a:t>
            </a:r>
            <a:r>
              <a:rPr lang="ar-JO" i="0" dirty="0" smtClean="0">
                <a:solidFill>
                  <a:schemeClr val="bg1"/>
                </a:solidFill>
              </a:rPr>
              <a:t>5</a:t>
            </a:r>
            <a:r>
              <a:rPr lang="en-US" i="0" dirty="0" smtClean="0">
                <a:solidFill>
                  <a:schemeClr val="bg1"/>
                </a:solidFill>
              </a:rPr>
              <a:t>, 2017    </a:t>
            </a:r>
            <a:endParaRPr lang="en-US" sz="3600" i="0" dirty="0">
              <a:solidFill>
                <a:schemeClr val="bg1"/>
              </a:solidFill>
              <a:latin typeface="Freestyle Script" pitchFamily="66" charset="0"/>
            </a:endParaRPr>
          </a:p>
          <a:p>
            <a:endParaRPr lang="en-US" dirty="0">
              <a:solidFill>
                <a:schemeClr val="bg1"/>
              </a:solidFill>
            </a:endParaRPr>
          </a:p>
        </p:txBody>
      </p:sp>
      <p:sp>
        <p:nvSpPr>
          <p:cNvPr id="13" name="Subtitle 2"/>
          <p:cNvSpPr txBox="1">
            <a:spLocks/>
          </p:cNvSpPr>
          <p:nvPr/>
        </p:nvSpPr>
        <p:spPr>
          <a:xfrm>
            <a:off x="1447800" y="0"/>
            <a:ext cx="6858000" cy="1219200"/>
          </a:xfrm>
          <a:prstGeom prst="rect">
            <a:avLst/>
          </a:prstGeom>
        </p:spPr>
        <p:txBody>
          <a:bodyPr vert="horz">
            <a:noAutofit/>
          </a:bodyPr>
          <a:lstStyle/>
          <a:p>
            <a:pPr marL="0" marR="0" lvl="0" indent="0" algn="ctr" defTabSz="914400" rtl="0" eaLnBrk="1" fontAlgn="auto" latinLnBrk="0" hangingPunct="1">
              <a:lnSpc>
                <a:spcPct val="100000"/>
              </a:lnSpc>
              <a:spcBef>
                <a:spcPts val="600"/>
              </a:spcBef>
              <a:spcAft>
                <a:spcPts val="0"/>
              </a:spcAft>
              <a:buClr>
                <a:schemeClr val="accent1"/>
              </a:buClr>
              <a:buSzPct val="76000"/>
              <a:buFont typeface="Wingdings 3"/>
              <a:buNone/>
              <a:tabLst/>
              <a:defRPr/>
            </a:pPr>
            <a:r>
              <a:rPr kumimoji="0" lang="en-US" b="1" i="0" u="none" strike="noStrike" kern="1200" cap="none" spc="0" normalizeH="0" baseline="0" noProof="0" dirty="0" smtClean="0">
                <a:ln>
                  <a:noFill/>
                </a:ln>
                <a:solidFill>
                  <a:schemeClr val="bg1"/>
                </a:solidFill>
                <a:effectLst/>
                <a:uLnTx/>
                <a:uFillTx/>
                <a:latin typeface="+mj-lt"/>
                <a:ea typeface="+mj-ea"/>
                <a:cs typeface="+mj-cs"/>
              </a:rPr>
              <a:t> AN</a:t>
            </a:r>
            <a:r>
              <a:rPr lang="en-US" b="1" i="0" baseline="0" dirty="0">
                <a:solidFill>
                  <a:schemeClr val="bg1"/>
                </a:solidFill>
                <a:latin typeface="+mj-lt"/>
                <a:ea typeface="+mj-ea"/>
                <a:cs typeface="+mj-cs"/>
              </a:rPr>
              <a:t>-</a:t>
            </a:r>
            <a:r>
              <a:rPr kumimoji="0" lang="en-US" b="1" i="0" u="none" strike="noStrike" kern="1200" cap="none" spc="0" normalizeH="0" noProof="0" dirty="0" smtClean="0">
                <a:ln>
                  <a:noFill/>
                </a:ln>
                <a:solidFill>
                  <a:schemeClr val="bg1"/>
                </a:solidFill>
                <a:effectLst/>
                <a:uLnTx/>
                <a:uFillTx/>
                <a:latin typeface="+mj-lt"/>
                <a:ea typeface="+mj-ea"/>
                <a:cs typeface="+mj-cs"/>
              </a:rPr>
              <a:t>Najah National University</a:t>
            </a:r>
            <a:endParaRPr kumimoji="0" lang="en-US" b="1" i="0" u="none" strike="noStrike" kern="1200" cap="none" spc="0" normalizeH="0" baseline="0" noProof="0" dirty="0" smtClean="0">
              <a:ln>
                <a:noFill/>
              </a:ln>
              <a:solidFill>
                <a:schemeClr val="bg1"/>
              </a:solidFill>
              <a:effectLst/>
              <a:uLnTx/>
              <a:uFillTx/>
              <a:latin typeface="+mj-lt"/>
              <a:ea typeface="+mj-ea"/>
              <a:cs typeface="+mj-cs"/>
            </a:endParaRPr>
          </a:p>
          <a:p>
            <a:pPr marL="0" marR="0" lvl="0" indent="0" algn="ctr" defTabSz="914400" rtl="0" eaLnBrk="1" fontAlgn="auto" latinLnBrk="0" hangingPunct="1">
              <a:lnSpc>
                <a:spcPct val="100000"/>
              </a:lnSpc>
              <a:spcBef>
                <a:spcPts val="600"/>
              </a:spcBef>
              <a:spcAft>
                <a:spcPts val="0"/>
              </a:spcAft>
              <a:buClr>
                <a:schemeClr val="accent1"/>
              </a:buClr>
              <a:buSzPct val="76000"/>
              <a:buFont typeface="Wingdings 3"/>
              <a:buNone/>
              <a:tabLst/>
              <a:defRPr/>
            </a:pPr>
            <a:r>
              <a:rPr lang="en-US" sz="1600" i="0" dirty="0" smtClean="0">
                <a:solidFill>
                  <a:schemeClr val="bg1"/>
                </a:solidFill>
                <a:latin typeface="+mj-lt"/>
                <a:ea typeface="+mj-ea"/>
                <a:cs typeface="+mj-cs"/>
              </a:rPr>
              <a:t>DEPARTMENT OF CIVIL ENGINEERING</a:t>
            </a:r>
            <a:br>
              <a:rPr lang="en-US" sz="1600" i="0" dirty="0" smtClean="0">
                <a:solidFill>
                  <a:schemeClr val="bg1"/>
                </a:solidFill>
                <a:latin typeface="+mj-lt"/>
                <a:ea typeface="+mj-ea"/>
                <a:cs typeface="+mj-cs"/>
              </a:rPr>
            </a:br>
            <a:r>
              <a:rPr lang="en-US" sz="1600" i="0" dirty="0" smtClean="0">
                <a:solidFill>
                  <a:schemeClr val="bg1"/>
                </a:solidFill>
                <a:latin typeface="+mj-lt"/>
                <a:ea typeface="+mj-ea"/>
                <a:cs typeface="+mj-cs"/>
              </a:rPr>
              <a:t>NABLUS, Palestine</a:t>
            </a:r>
            <a:br>
              <a:rPr lang="en-US" sz="1600" i="0" dirty="0" smtClean="0">
                <a:solidFill>
                  <a:schemeClr val="bg1"/>
                </a:solidFill>
                <a:latin typeface="+mj-lt"/>
                <a:ea typeface="+mj-ea"/>
                <a:cs typeface="+mj-cs"/>
              </a:rPr>
            </a:br>
            <a:r>
              <a:rPr lang="en-US" sz="1600" i="0" dirty="0" smtClean="0">
                <a:solidFill>
                  <a:schemeClr val="bg1"/>
                </a:solidFill>
                <a:latin typeface="+mj-lt"/>
                <a:ea typeface="+mj-ea"/>
                <a:cs typeface="+mj-cs"/>
              </a:rPr>
              <a:t>Graduation Project II</a:t>
            </a:r>
            <a:endParaRPr kumimoji="0" lang="en-IN" sz="1600" b="0"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Study Area (Continue ….)</a:t>
            </a:r>
            <a:r>
              <a:rPr lang="en-US" dirty="0" smtClean="0"/>
              <a:t> </a:t>
            </a:r>
            <a:endParaRPr lang="en-US" dirty="0"/>
          </a:p>
        </p:txBody>
      </p:sp>
      <p:sp>
        <p:nvSpPr>
          <p:cNvPr id="5" name="Slide Number Placeholder 4"/>
          <p:cNvSpPr>
            <a:spLocks noGrp="1"/>
          </p:cNvSpPr>
          <p:nvPr>
            <p:ph type="sldNum" sz="quarter" idx="12"/>
          </p:nvPr>
        </p:nvSpPr>
        <p:spPr/>
        <p:txBody>
          <a:bodyPr/>
          <a:lstStyle/>
          <a:p>
            <a:fld id="{C97FA074-8136-4AB1-9CD6-811B132B49FB}" type="slidenum">
              <a:rPr lang="en-IN" smtClean="0"/>
              <a:pPr/>
              <a:t>10</a:t>
            </a:fld>
            <a:endParaRPr lang="en-IN"/>
          </a:p>
        </p:txBody>
      </p:sp>
      <p:sp>
        <p:nvSpPr>
          <p:cNvPr id="6" name="Content Placeholder 5"/>
          <p:cNvSpPr>
            <a:spLocks noGrp="1"/>
          </p:cNvSpPr>
          <p:nvPr>
            <p:ph sz="quarter" idx="1"/>
          </p:nvPr>
        </p:nvSpPr>
        <p:spPr/>
        <p:txBody>
          <a:bodyPr>
            <a:normAutofit/>
          </a:bodyPr>
          <a:lstStyle/>
          <a:p>
            <a:r>
              <a:rPr lang="en-US" b="1" dirty="0" smtClean="0"/>
              <a:t>Martyr Yasser Arafat Street.</a:t>
            </a:r>
          </a:p>
          <a:p>
            <a:pPr lvl="1"/>
            <a:endParaRPr lang="en-US" dirty="0" smtClean="0"/>
          </a:p>
          <a:p>
            <a:pPr>
              <a:buNone/>
            </a:pPr>
            <a:endParaRPr lang="en-US" dirty="0"/>
          </a:p>
          <a:p>
            <a:endParaRPr lang="en-US" dirty="0"/>
          </a:p>
          <a:p>
            <a:endParaRPr lang="en-US" dirty="0"/>
          </a:p>
          <a:p>
            <a:endParaRPr lang="en-US" dirty="0"/>
          </a:p>
          <a:p>
            <a:endParaRPr lang="en-US" dirty="0"/>
          </a:p>
          <a:p>
            <a:endParaRPr lang="en-US" dirty="0"/>
          </a:p>
        </p:txBody>
      </p:sp>
      <p:graphicFrame>
        <p:nvGraphicFramePr>
          <p:cNvPr id="8" name="Table 7"/>
          <p:cNvGraphicFramePr>
            <a:graphicFrameLocks noGrp="1"/>
          </p:cNvGraphicFramePr>
          <p:nvPr/>
        </p:nvGraphicFramePr>
        <p:xfrm>
          <a:off x="304800" y="1828800"/>
          <a:ext cx="2667000" cy="4237765"/>
        </p:xfrm>
        <a:graphic>
          <a:graphicData uri="http://schemas.openxmlformats.org/drawingml/2006/table">
            <a:tbl>
              <a:tblPr firstRow="1" bandRow="1">
                <a:tableStyleId>{5C22544A-7EE6-4342-B048-85BDC9FD1C3A}</a:tableStyleId>
              </a:tblPr>
              <a:tblGrid>
                <a:gridCol w="1333500"/>
                <a:gridCol w="1333500"/>
              </a:tblGrid>
              <a:tr h="570155">
                <a:tc gridSpan="2">
                  <a:txBody>
                    <a:bodyPr/>
                    <a:lstStyle/>
                    <a:p>
                      <a:pPr algn="ctr"/>
                      <a:r>
                        <a:rPr lang="en-US" dirty="0" smtClean="0"/>
                        <a:t>Characteristics</a:t>
                      </a:r>
                      <a:endParaRPr lang="en-US" dirty="0"/>
                    </a:p>
                  </a:txBody>
                  <a:tcPr/>
                </a:tc>
                <a:tc hMerge="1">
                  <a:txBody>
                    <a:bodyPr/>
                    <a:lstStyle/>
                    <a:p>
                      <a:endParaRPr lang="en-US" dirty="0"/>
                    </a:p>
                  </a:txBody>
                  <a:tcPr/>
                </a:tc>
              </a:tr>
              <a:tr h="578074">
                <a:tc>
                  <a:txBody>
                    <a:bodyPr/>
                    <a:lstStyle/>
                    <a:p>
                      <a:r>
                        <a:rPr lang="en-US" dirty="0" smtClean="0"/>
                        <a:t>Length</a:t>
                      </a:r>
                      <a:endParaRPr lang="en-US" dirty="0"/>
                    </a:p>
                  </a:txBody>
                  <a:tcPr/>
                </a:tc>
                <a:tc>
                  <a:txBody>
                    <a:bodyPr/>
                    <a:lstStyle/>
                    <a:p>
                      <a:pPr algn="ctr"/>
                      <a:r>
                        <a:rPr lang="en-US" dirty="0" smtClean="0"/>
                        <a:t>1.5 km</a:t>
                      </a:r>
                      <a:endParaRPr lang="en-US" dirty="0"/>
                    </a:p>
                  </a:txBody>
                  <a:tcPr/>
                </a:tc>
              </a:tr>
              <a:tr h="578074">
                <a:tc>
                  <a:txBody>
                    <a:bodyPr/>
                    <a:lstStyle/>
                    <a:p>
                      <a:r>
                        <a:rPr lang="en-US" sz="1400" dirty="0" smtClean="0"/>
                        <a:t>Directions</a:t>
                      </a:r>
                      <a:endParaRPr lang="en-US" sz="1400" dirty="0"/>
                    </a:p>
                  </a:txBody>
                  <a:tcPr/>
                </a:tc>
                <a:tc>
                  <a:txBody>
                    <a:bodyPr/>
                    <a:lstStyle/>
                    <a:p>
                      <a:pPr algn="ctr"/>
                      <a:r>
                        <a:rPr lang="en-US" sz="1700" dirty="0" smtClean="0"/>
                        <a:t> 2 Direction</a:t>
                      </a:r>
                      <a:endParaRPr lang="en-US" sz="1700" dirty="0"/>
                    </a:p>
                  </a:txBody>
                  <a:tcPr/>
                </a:tc>
              </a:tr>
              <a:tr h="578074">
                <a:tc>
                  <a:txBody>
                    <a:bodyPr/>
                    <a:lstStyle/>
                    <a:p>
                      <a:r>
                        <a:rPr lang="en-US" sz="1400" dirty="0" smtClean="0"/>
                        <a:t># of lanes in each direction</a:t>
                      </a:r>
                      <a:endParaRPr lang="en-US" sz="1400" dirty="0"/>
                    </a:p>
                  </a:txBody>
                  <a:tcPr/>
                </a:tc>
                <a:tc>
                  <a:txBody>
                    <a:bodyPr/>
                    <a:lstStyle/>
                    <a:p>
                      <a:pPr algn="ctr"/>
                      <a:r>
                        <a:rPr lang="en-US" dirty="0" smtClean="0"/>
                        <a:t>2 lanes</a:t>
                      </a:r>
                      <a:endParaRPr lang="en-US" dirty="0"/>
                    </a:p>
                  </a:txBody>
                  <a:tcPr/>
                </a:tc>
              </a:tr>
              <a:tr h="578074">
                <a:tc>
                  <a:txBody>
                    <a:bodyPr/>
                    <a:lstStyle/>
                    <a:p>
                      <a:r>
                        <a:rPr lang="en-US" dirty="0" smtClean="0"/>
                        <a:t>Median</a:t>
                      </a:r>
                      <a:endParaRPr lang="en-US" dirty="0"/>
                    </a:p>
                  </a:txBody>
                  <a:tcPr/>
                </a:tc>
                <a:tc>
                  <a:txBody>
                    <a:bodyPr/>
                    <a:lstStyle/>
                    <a:p>
                      <a:pPr algn="ctr"/>
                      <a:r>
                        <a:rPr lang="en-US" dirty="0" smtClean="0"/>
                        <a:t>Yes</a:t>
                      </a:r>
                      <a:endParaRPr lang="en-US" dirty="0"/>
                    </a:p>
                  </a:txBody>
                  <a:tcPr/>
                </a:tc>
              </a:tr>
              <a:tr h="578074">
                <a:tc>
                  <a:txBody>
                    <a:bodyPr/>
                    <a:lstStyle/>
                    <a:p>
                      <a:r>
                        <a:rPr lang="en-US" sz="1400" dirty="0" smtClean="0"/>
                        <a:t>Functional</a:t>
                      </a:r>
                      <a:br>
                        <a:rPr lang="en-US" sz="1400" dirty="0" smtClean="0"/>
                      </a:br>
                      <a:r>
                        <a:rPr lang="en-US" sz="1400" dirty="0" smtClean="0"/>
                        <a:t>classification</a:t>
                      </a:r>
                      <a:endParaRPr lang="en-US" sz="1400" dirty="0"/>
                    </a:p>
                  </a:txBody>
                  <a:tcPr/>
                </a:tc>
                <a:tc>
                  <a:txBody>
                    <a:bodyPr/>
                    <a:lstStyle/>
                    <a:p>
                      <a:pPr algn="ctr"/>
                      <a:r>
                        <a:rPr lang="en-US" dirty="0" smtClean="0"/>
                        <a:t>Arterial</a:t>
                      </a:r>
                      <a:endParaRPr lang="en-US" dirty="0"/>
                    </a:p>
                  </a:txBody>
                  <a:tcPr/>
                </a:tc>
              </a:tr>
              <a:tr h="578074">
                <a:tc>
                  <a:txBody>
                    <a:bodyPr/>
                    <a:lstStyle/>
                    <a:p>
                      <a:r>
                        <a:rPr lang="en-US" sz="1500" dirty="0" smtClean="0"/>
                        <a:t>Each Direction Width (average)</a:t>
                      </a:r>
                      <a:endParaRPr lang="en-US" sz="1500" dirty="0"/>
                    </a:p>
                  </a:txBody>
                  <a:tcPr/>
                </a:tc>
                <a:tc>
                  <a:txBody>
                    <a:bodyPr/>
                    <a:lstStyle/>
                    <a:p>
                      <a:pPr algn="ctr"/>
                      <a:r>
                        <a:rPr lang="en-US" dirty="0" smtClean="0"/>
                        <a:t>11.5m</a:t>
                      </a:r>
                      <a:endParaRPr lang="en-US" dirty="0"/>
                    </a:p>
                  </a:txBody>
                  <a:tcPr/>
                </a:tc>
              </a:tr>
            </a:tbl>
          </a:graphicData>
        </a:graphic>
      </p:graphicFrame>
      <p:sp>
        <p:nvSpPr>
          <p:cNvPr id="9" name="Date Placeholder 2"/>
          <p:cNvSpPr>
            <a:spLocks noGrp="1"/>
          </p:cNvSpPr>
          <p:nvPr>
            <p:ph type="dt" sz="half" idx="10"/>
          </p:nvPr>
        </p:nvSpPr>
        <p:spPr>
          <a:xfrm>
            <a:off x="7467600" y="6356350"/>
            <a:ext cx="1222248" cy="365760"/>
          </a:xfrm>
        </p:spPr>
        <p:txBody>
          <a:bodyPr/>
          <a:lstStyle/>
          <a:p>
            <a:r>
              <a:rPr lang="en-US" dirty="0" smtClean="0"/>
              <a:t>MAY 25, 2017</a:t>
            </a:r>
            <a:endParaRPr lang="en-IN" dirty="0"/>
          </a:p>
        </p:txBody>
      </p:sp>
      <p:sp>
        <p:nvSpPr>
          <p:cNvPr id="10" name="Footer Placeholder 5"/>
          <p:cNvSpPr>
            <a:spLocks noGrp="1"/>
          </p:cNvSpPr>
          <p:nvPr>
            <p:ph type="ftr" sz="quarter" idx="11"/>
          </p:nvPr>
        </p:nvSpPr>
        <p:spPr>
          <a:xfrm>
            <a:off x="914400" y="6356350"/>
            <a:ext cx="5489448" cy="365760"/>
          </a:xfrm>
        </p:spPr>
        <p:txBody>
          <a:bodyPr/>
          <a:lstStyle/>
          <a:p>
            <a:r>
              <a:rPr lang="en-US" dirty="0" smtClean="0"/>
              <a:t>DEVELOPMENT OF (PMS) FOR SELECTED ROADS IN NABLUS CITY</a:t>
            </a:r>
            <a:endParaRPr lang="en-IN" dirty="0"/>
          </a:p>
        </p:txBody>
      </p:sp>
      <p:pic>
        <p:nvPicPr>
          <p:cNvPr id="5122" name="Picture 2" descr="C:\Users\anas\Desktop\صور مشروع\Yaser.PNG"/>
          <p:cNvPicPr>
            <a:picLocks noChangeAspect="1" noChangeArrowheads="1"/>
          </p:cNvPicPr>
          <p:nvPr/>
        </p:nvPicPr>
        <p:blipFill>
          <a:blip r:embed="rId2"/>
          <a:srcRect/>
          <a:stretch>
            <a:fillRect/>
          </a:stretch>
        </p:blipFill>
        <p:spPr bwMode="auto">
          <a:xfrm>
            <a:off x="3048000" y="1676400"/>
            <a:ext cx="5889812" cy="4495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 xmlns:p14="http://schemas.microsoft.com/office/powerpoint/2010/main" val="32235299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8229600" cy="685800"/>
          </a:xfrm>
        </p:spPr>
        <p:txBody>
          <a:bodyPr/>
          <a:lstStyle/>
          <a:p>
            <a:r>
              <a:rPr lang="en-US" b="1" dirty="0" smtClean="0"/>
              <a:t>Aims and Objectives</a:t>
            </a:r>
            <a:endParaRPr lang="en-US" b="1" dirty="0"/>
          </a:p>
        </p:txBody>
      </p:sp>
      <p:sp>
        <p:nvSpPr>
          <p:cNvPr id="5" name="Slide Number Placeholder 4"/>
          <p:cNvSpPr>
            <a:spLocks noGrp="1"/>
          </p:cNvSpPr>
          <p:nvPr>
            <p:ph type="sldNum" sz="quarter" idx="12"/>
          </p:nvPr>
        </p:nvSpPr>
        <p:spPr/>
        <p:txBody>
          <a:bodyPr/>
          <a:lstStyle/>
          <a:p>
            <a:fld id="{C97FA074-8136-4AB1-9CD6-811B132B49FB}" type="slidenum">
              <a:rPr lang="en-IN" smtClean="0"/>
              <a:pPr/>
              <a:t>11</a:t>
            </a:fld>
            <a:endParaRPr lang="en-IN"/>
          </a:p>
        </p:txBody>
      </p:sp>
      <p:sp>
        <p:nvSpPr>
          <p:cNvPr id="6" name="Content Placeholder 5"/>
          <p:cNvSpPr>
            <a:spLocks noGrp="1"/>
          </p:cNvSpPr>
          <p:nvPr>
            <p:ph sz="quarter" idx="1"/>
          </p:nvPr>
        </p:nvSpPr>
        <p:spPr>
          <a:xfrm>
            <a:off x="457200" y="1371600"/>
            <a:ext cx="8229600" cy="4495800"/>
          </a:xfrm>
        </p:spPr>
        <p:txBody>
          <a:bodyPr>
            <a:normAutofit/>
          </a:bodyPr>
          <a:lstStyle/>
          <a:p>
            <a:pPr>
              <a:buNone/>
            </a:pPr>
            <a:endParaRPr lang="en-US" sz="2400" dirty="0" smtClean="0"/>
          </a:p>
          <a:p>
            <a:pPr>
              <a:buNone/>
            </a:pPr>
            <a:r>
              <a:rPr lang="en-US" sz="2400" dirty="0" smtClean="0"/>
              <a:t>       </a:t>
            </a:r>
          </a:p>
          <a:p>
            <a:pPr>
              <a:buNone/>
            </a:pPr>
            <a:endParaRPr lang="en-US" sz="2400" dirty="0" smtClean="0"/>
          </a:p>
          <a:p>
            <a:pPr algn="just">
              <a:buNone/>
            </a:pPr>
            <a:r>
              <a:rPr lang="en-US" sz="2400" dirty="0" smtClean="0"/>
              <a:t>         The main goal of this research is to develop a Pavement Management System, which provides a systematic process of maintaining, upgrading and operating Nablus city pavements and tools to facilitate a more flexible approach of making the decisions necessary to achieve the road user's expectations with maximum benefits and lowest cost.</a:t>
            </a:r>
          </a:p>
        </p:txBody>
      </p:sp>
      <p:sp>
        <p:nvSpPr>
          <p:cNvPr id="7" name="Date Placeholder 2"/>
          <p:cNvSpPr>
            <a:spLocks noGrp="1"/>
          </p:cNvSpPr>
          <p:nvPr>
            <p:ph type="dt" sz="half" idx="10"/>
          </p:nvPr>
        </p:nvSpPr>
        <p:spPr>
          <a:xfrm>
            <a:off x="7467600" y="6356350"/>
            <a:ext cx="1222248" cy="365760"/>
          </a:xfrm>
        </p:spPr>
        <p:txBody>
          <a:bodyPr/>
          <a:lstStyle/>
          <a:p>
            <a:r>
              <a:rPr lang="en-US" dirty="0" smtClean="0"/>
              <a:t>MAY 25, 2017</a:t>
            </a:r>
            <a:endParaRPr lang="en-IN" dirty="0"/>
          </a:p>
        </p:txBody>
      </p:sp>
      <p:sp>
        <p:nvSpPr>
          <p:cNvPr id="8" name="Footer Placeholder 5"/>
          <p:cNvSpPr>
            <a:spLocks noGrp="1"/>
          </p:cNvSpPr>
          <p:nvPr>
            <p:ph type="ftr" sz="quarter" idx="11"/>
          </p:nvPr>
        </p:nvSpPr>
        <p:spPr>
          <a:xfrm>
            <a:off x="914400" y="6356350"/>
            <a:ext cx="5489448" cy="365760"/>
          </a:xfrm>
        </p:spPr>
        <p:txBody>
          <a:bodyPr/>
          <a:lstStyle/>
          <a:p>
            <a:r>
              <a:rPr lang="en-US" dirty="0" smtClean="0"/>
              <a:t>DEVELOPMENT OF (PMS) FOR SELECTED ROADS IN NABLUS CITY</a:t>
            </a:r>
            <a:endParaRPr lang="en-IN" dirty="0"/>
          </a:p>
        </p:txBody>
      </p:sp>
    </p:spTree>
    <p:extLst>
      <p:ext uri="{BB962C8B-B14F-4D97-AF65-F5344CB8AC3E}">
        <p14:creationId xmlns="" xmlns:p14="http://schemas.microsoft.com/office/powerpoint/2010/main" val="4107703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C97FA074-8136-4AB1-9CD6-811B132B49FB}" type="slidenum">
              <a:rPr lang="en-IN" smtClean="0"/>
              <a:pPr/>
              <a:t>12</a:t>
            </a:fld>
            <a:endParaRPr lang="en-IN"/>
          </a:p>
        </p:txBody>
      </p:sp>
      <p:sp>
        <p:nvSpPr>
          <p:cNvPr id="8" name="Title 1"/>
          <p:cNvSpPr>
            <a:spLocks noGrp="1"/>
          </p:cNvSpPr>
          <p:nvPr>
            <p:ph sz="quarter" idx="1"/>
          </p:nvPr>
        </p:nvSpPr>
        <p:spPr>
          <a:xfrm>
            <a:off x="990600" y="2590800"/>
            <a:ext cx="7239000" cy="2743200"/>
          </a:xfrm>
        </p:spPr>
        <p:txBody>
          <a:bodyPr>
            <a:noAutofit/>
          </a:bodyPr>
          <a:lstStyle/>
          <a:p>
            <a:pPr algn="ctr">
              <a:buNone/>
            </a:pPr>
            <a:r>
              <a:rPr lang="en-US" sz="7200" dirty="0" smtClean="0">
                <a:solidFill>
                  <a:schemeClr val="accent2">
                    <a:lumMod val="50000"/>
                  </a:schemeClr>
                </a:solidFill>
              </a:rPr>
              <a:t>METHODOLOGY</a:t>
            </a:r>
            <a:endParaRPr lang="en-IN" sz="4000" dirty="0">
              <a:solidFill>
                <a:schemeClr val="accent2">
                  <a:lumMod val="50000"/>
                </a:schemeClr>
              </a:solidFill>
            </a:endParaRPr>
          </a:p>
        </p:txBody>
      </p:sp>
      <p:sp>
        <p:nvSpPr>
          <p:cNvPr id="9" name="Date Placeholder 2"/>
          <p:cNvSpPr>
            <a:spLocks noGrp="1"/>
          </p:cNvSpPr>
          <p:nvPr>
            <p:ph type="dt" sz="half" idx="10"/>
          </p:nvPr>
        </p:nvSpPr>
        <p:spPr>
          <a:xfrm>
            <a:off x="7467600" y="6356350"/>
            <a:ext cx="1222248" cy="365760"/>
          </a:xfrm>
        </p:spPr>
        <p:txBody>
          <a:bodyPr/>
          <a:lstStyle/>
          <a:p>
            <a:r>
              <a:rPr lang="en-US" dirty="0" smtClean="0"/>
              <a:t>MAY 25, 2017</a:t>
            </a:r>
            <a:endParaRPr lang="en-IN" dirty="0"/>
          </a:p>
        </p:txBody>
      </p:sp>
      <p:sp>
        <p:nvSpPr>
          <p:cNvPr id="10" name="Footer Placeholder 5"/>
          <p:cNvSpPr>
            <a:spLocks noGrp="1"/>
          </p:cNvSpPr>
          <p:nvPr>
            <p:ph type="ftr" sz="quarter" idx="11"/>
          </p:nvPr>
        </p:nvSpPr>
        <p:spPr>
          <a:xfrm>
            <a:off x="990600" y="6356350"/>
            <a:ext cx="5413248" cy="365760"/>
          </a:xfrm>
        </p:spPr>
        <p:txBody>
          <a:bodyPr/>
          <a:lstStyle/>
          <a:p>
            <a:r>
              <a:rPr lang="en-US" dirty="0" smtClean="0"/>
              <a:t>DEVELOPMENT OF (PMS) FOR SELECTED ROADS IN NABLUS CITY</a:t>
            </a:r>
            <a:endParaRPr lang="en-IN" dirty="0"/>
          </a:p>
        </p:txBody>
      </p:sp>
    </p:spTree>
    <p:extLst>
      <p:ext uri="{BB962C8B-B14F-4D97-AF65-F5344CB8AC3E}">
        <p14:creationId xmlns="" xmlns:p14="http://schemas.microsoft.com/office/powerpoint/2010/main" val="7567973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458200" cy="685800"/>
          </a:xfrm>
        </p:spPr>
        <p:txBody>
          <a:bodyPr>
            <a:normAutofit/>
          </a:bodyPr>
          <a:lstStyle/>
          <a:p>
            <a:r>
              <a:rPr lang="en-US" b="1" dirty="0" smtClean="0"/>
              <a:t>Definitions of Some Terms</a:t>
            </a:r>
            <a:endParaRPr lang="en-IN" b="1" dirty="0" smtClean="0"/>
          </a:p>
        </p:txBody>
      </p:sp>
      <p:sp>
        <p:nvSpPr>
          <p:cNvPr id="5" name="Slide Number Placeholder 4"/>
          <p:cNvSpPr>
            <a:spLocks noGrp="1"/>
          </p:cNvSpPr>
          <p:nvPr>
            <p:ph type="sldNum" sz="quarter" idx="12"/>
          </p:nvPr>
        </p:nvSpPr>
        <p:spPr/>
        <p:txBody>
          <a:bodyPr/>
          <a:lstStyle/>
          <a:p>
            <a:fld id="{C97FA074-8136-4AB1-9CD6-811B132B49FB}" type="slidenum">
              <a:rPr lang="en-IN" smtClean="0"/>
              <a:pPr/>
              <a:t>13</a:t>
            </a:fld>
            <a:endParaRPr lang="en-IN"/>
          </a:p>
        </p:txBody>
      </p:sp>
      <p:sp>
        <p:nvSpPr>
          <p:cNvPr id="6" name="Content Placeholder 5"/>
          <p:cNvSpPr>
            <a:spLocks noGrp="1"/>
          </p:cNvSpPr>
          <p:nvPr>
            <p:ph sz="quarter" idx="1"/>
          </p:nvPr>
        </p:nvSpPr>
        <p:spPr>
          <a:xfrm>
            <a:off x="-76200" y="1295400"/>
            <a:ext cx="8991600" cy="4953000"/>
          </a:xfrm>
        </p:spPr>
        <p:txBody>
          <a:bodyPr>
            <a:normAutofit lnSpcReduction="10000"/>
          </a:bodyPr>
          <a:lstStyle/>
          <a:p>
            <a:pPr lvl="1" algn="just"/>
            <a:r>
              <a:rPr lang="en-US" sz="2000" b="1" spc="-5" dirty="0" smtClean="0">
                <a:latin typeface="crocodoc-gIz4Gr-inv-f8"/>
              </a:rPr>
              <a:t>Pavement</a:t>
            </a:r>
            <a:r>
              <a:rPr lang="ar-JO" sz="2000" b="1" spc="-5" dirty="0" smtClean="0">
                <a:latin typeface="crocodoc-gIz4Gr-inv-f8"/>
              </a:rPr>
              <a:t> </a:t>
            </a:r>
            <a:r>
              <a:rPr lang="en-US" sz="2000" b="1" spc="-5" dirty="0" smtClean="0">
                <a:latin typeface="crocodoc-gIz4Gr-inv-f8"/>
              </a:rPr>
              <a:t>Section:</a:t>
            </a:r>
            <a:r>
              <a:rPr lang="en-US" spc="-5" dirty="0" smtClean="0">
                <a:latin typeface="crocodoc-gIz4Gr-inv-f5"/>
              </a:rPr>
              <a:t> </a:t>
            </a:r>
            <a:r>
              <a:rPr lang="en-US" sz="1800" spc="-5" dirty="0" smtClean="0">
                <a:latin typeface="crocodoc-gIz4Gr-inv-f5"/>
              </a:rPr>
              <a:t>a pavement area having uniform construction, maintenance, usage </a:t>
            </a:r>
            <a:r>
              <a:rPr lang="en-US" sz="1800" spc="-24" dirty="0" smtClean="0">
                <a:latin typeface="crocodoc-gIz4Gr-inv-f5"/>
              </a:rPr>
              <a:t>history, and condition.</a:t>
            </a:r>
            <a:r>
              <a:rPr lang="ar-JO" sz="1800" spc="-24" dirty="0" smtClean="0">
                <a:latin typeface="crocodoc-gIz4Gr-inv-f5"/>
              </a:rPr>
              <a:t> </a:t>
            </a:r>
            <a:r>
              <a:rPr lang="en-US" sz="1800" spc="-24" dirty="0" smtClean="0">
                <a:latin typeface="crocodoc-gIz4Gr-inv-f5"/>
              </a:rPr>
              <a:t>A section should have the same traffic volume and load intensity.</a:t>
            </a:r>
          </a:p>
          <a:p>
            <a:pPr lvl="1" algn="just">
              <a:buNone/>
            </a:pPr>
            <a:endParaRPr lang="en-US" sz="1800" spc="-24" dirty="0" smtClean="0">
              <a:latin typeface="crocodoc-gIz4Gr-inv-f5"/>
            </a:endParaRPr>
          </a:p>
          <a:p>
            <a:pPr lvl="1" algn="just"/>
            <a:r>
              <a:rPr lang="en-US" sz="2000" b="1" dirty="0" smtClean="0"/>
              <a:t>Pavement Condition Index (PCI):</a:t>
            </a:r>
            <a:r>
              <a:rPr lang="en-US" sz="2000" dirty="0" smtClean="0"/>
              <a:t> </a:t>
            </a:r>
            <a:r>
              <a:rPr lang="en-US" sz="1800" dirty="0" smtClean="0"/>
              <a:t>a numerical rating of the Pavement condition that ranges from (0) to (100) with (0) being the worst possible condition and 100 being the best possible Condition</a:t>
            </a:r>
            <a:r>
              <a:rPr lang="en-US" sz="1800" dirty="0" smtClean="0"/>
              <a:t>.</a:t>
            </a:r>
          </a:p>
          <a:p>
            <a:pPr lvl="1" algn="just"/>
            <a:endParaRPr lang="en-US" sz="2400" dirty="0"/>
          </a:p>
          <a:p>
            <a:pPr lvl="1" algn="just"/>
            <a:r>
              <a:rPr lang="en-US" sz="2000" b="1" dirty="0" smtClean="0"/>
              <a:t>Pavement Condition Rating: </a:t>
            </a:r>
            <a:r>
              <a:rPr lang="en-US" sz="1800" dirty="0" smtClean="0"/>
              <a:t>a verbal description of pavement condition as a function of the PCI value that varies from “failed” to “excellent” .</a:t>
            </a:r>
          </a:p>
          <a:p>
            <a:pPr lvl="1" algn="just"/>
            <a:endParaRPr lang="en-US" sz="1800" dirty="0"/>
          </a:p>
          <a:p>
            <a:pPr lvl="1" algn="just"/>
            <a:r>
              <a:rPr lang="en-US" sz="2000" b="1" dirty="0" smtClean="0"/>
              <a:t>Pavement Distress:  </a:t>
            </a:r>
            <a:r>
              <a:rPr lang="en-US" sz="1800" dirty="0" smtClean="0"/>
              <a:t>external indicators of pavement deterioration caused by loading, environmental factors, construction deficiencies, or a combination of there. Typical distresses are cracks, rutting, and raveling of the pavement surface.</a:t>
            </a:r>
          </a:p>
          <a:p>
            <a:pPr lvl="1" algn="just"/>
            <a:endParaRPr lang="en-US" sz="1800" dirty="0" smtClean="0"/>
          </a:p>
          <a:p>
            <a:pPr lvl="1" algn="just"/>
            <a:r>
              <a:rPr lang="en-US" sz="2000" b="1" dirty="0" smtClean="0"/>
              <a:t>Corrective Deduct Value: </a:t>
            </a:r>
            <a:r>
              <a:rPr lang="en-US" sz="2000" dirty="0" smtClean="0"/>
              <a:t> </a:t>
            </a:r>
            <a:r>
              <a:rPr lang="en-US" sz="1800" dirty="0" smtClean="0"/>
              <a:t>value subtracted from 100 to determine the PCI.	</a:t>
            </a:r>
          </a:p>
        </p:txBody>
      </p:sp>
      <p:sp>
        <p:nvSpPr>
          <p:cNvPr id="8" name="Date Placeholder 2"/>
          <p:cNvSpPr>
            <a:spLocks noGrp="1"/>
          </p:cNvSpPr>
          <p:nvPr>
            <p:ph type="dt" sz="half" idx="10"/>
          </p:nvPr>
        </p:nvSpPr>
        <p:spPr>
          <a:xfrm>
            <a:off x="7467600" y="6356350"/>
            <a:ext cx="1222248" cy="365760"/>
          </a:xfrm>
        </p:spPr>
        <p:txBody>
          <a:bodyPr/>
          <a:lstStyle/>
          <a:p>
            <a:r>
              <a:rPr lang="en-US" dirty="0" smtClean="0"/>
              <a:t>MAY 25, 2017</a:t>
            </a:r>
            <a:endParaRPr lang="en-IN" dirty="0"/>
          </a:p>
        </p:txBody>
      </p:sp>
      <p:sp>
        <p:nvSpPr>
          <p:cNvPr id="9" name="Footer Placeholder 5"/>
          <p:cNvSpPr>
            <a:spLocks noGrp="1"/>
          </p:cNvSpPr>
          <p:nvPr>
            <p:ph type="ftr" sz="quarter" idx="11"/>
          </p:nvPr>
        </p:nvSpPr>
        <p:spPr>
          <a:xfrm>
            <a:off x="914400" y="6356350"/>
            <a:ext cx="5489448" cy="365760"/>
          </a:xfrm>
        </p:spPr>
        <p:txBody>
          <a:bodyPr/>
          <a:lstStyle/>
          <a:p>
            <a:r>
              <a:rPr lang="en-US" dirty="0" smtClean="0"/>
              <a:t>DEVELOPMENT OF (PMS) FOR SELECTED ROADS IN NABLUS CITY</a:t>
            </a:r>
            <a:endParaRPr lang="en-IN" dirty="0"/>
          </a:p>
        </p:txBody>
      </p:sp>
    </p:spTree>
    <p:extLst>
      <p:ext uri="{BB962C8B-B14F-4D97-AF65-F5344CB8AC3E}">
        <p14:creationId xmlns="" xmlns:p14="http://schemas.microsoft.com/office/powerpoint/2010/main" val="46431967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458200" cy="685800"/>
          </a:xfrm>
        </p:spPr>
        <p:txBody>
          <a:bodyPr>
            <a:normAutofit/>
          </a:bodyPr>
          <a:lstStyle/>
          <a:p>
            <a:r>
              <a:rPr lang="en-US" b="1" dirty="0" smtClean="0"/>
              <a:t>Definitions of Some Terms</a:t>
            </a:r>
            <a:endParaRPr lang="en-IN" b="1" dirty="0" smtClean="0"/>
          </a:p>
        </p:txBody>
      </p:sp>
      <p:sp>
        <p:nvSpPr>
          <p:cNvPr id="5" name="Slide Number Placeholder 4"/>
          <p:cNvSpPr>
            <a:spLocks noGrp="1"/>
          </p:cNvSpPr>
          <p:nvPr>
            <p:ph type="sldNum" sz="quarter" idx="12"/>
          </p:nvPr>
        </p:nvSpPr>
        <p:spPr/>
        <p:txBody>
          <a:bodyPr/>
          <a:lstStyle/>
          <a:p>
            <a:fld id="{C97FA074-8136-4AB1-9CD6-811B132B49FB}" type="slidenum">
              <a:rPr lang="en-IN" smtClean="0"/>
              <a:pPr/>
              <a:t>14</a:t>
            </a:fld>
            <a:endParaRPr lang="en-IN"/>
          </a:p>
        </p:txBody>
      </p:sp>
      <p:sp>
        <p:nvSpPr>
          <p:cNvPr id="6" name="Content Placeholder 5"/>
          <p:cNvSpPr>
            <a:spLocks noGrp="1"/>
          </p:cNvSpPr>
          <p:nvPr>
            <p:ph sz="quarter" idx="1"/>
          </p:nvPr>
        </p:nvSpPr>
        <p:spPr>
          <a:xfrm>
            <a:off x="152400" y="1295400"/>
            <a:ext cx="8686800" cy="4953000"/>
          </a:xfrm>
        </p:spPr>
        <p:txBody>
          <a:bodyPr>
            <a:normAutofit/>
          </a:bodyPr>
          <a:lstStyle/>
          <a:p>
            <a:pPr marL="342900" indent="-342900" algn="just">
              <a:lnSpc>
                <a:spcPct val="115000"/>
              </a:lnSpc>
              <a:spcBef>
                <a:spcPts val="0"/>
              </a:spcBef>
              <a:spcAft>
                <a:spcPts val="1000"/>
              </a:spcAft>
            </a:pPr>
            <a:r>
              <a:rPr lang="en-US" sz="2000" b="1" spc="-5" dirty="0" smtClean="0"/>
              <a:t>Prioritization: </a:t>
            </a:r>
            <a:r>
              <a:rPr lang="en-US" sz="1800" dirty="0" smtClean="0">
                <a:ea typeface="Arial"/>
              </a:rPr>
              <a:t>it's a composite index method used for the selection of the pavement maintenance priority ranking procedure.</a:t>
            </a:r>
            <a:endParaRPr lang="en-US" sz="2400" dirty="0" smtClean="0">
              <a:ea typeface="Arial"/>
            </a:endParaRPr>
          </a:p>
          <a:p>
            <a:pPr lvl="1" algn="just"/>
            <a:endParaRPr lang="en-US" sz="1800" spc="-24" dirty="0" smtClean="0">
              <a:latin typeface="crocodoc-gIz4Gr-inv-f5"/>
            </a:endParaRPr>
          </a:p>
        </p:txBody>
      </p:sp>
      <p:sp>
        <p:nvSpPr>
          <p:cNvPr id="8" name="Date Placeholder 2"/>
          <p:cNvSpPr>
            <a:spLocks noGrp="1"/>
          </p:cNvSpPr>
          <p:nvPr>
            <p:ph type="dt" sz="half" idx="10"/>
          </p:nvPr>
        </p:nvSpPr>
        <p:spPr>
          <a:xfrm>
            <a:off x="7467600" y="6356350"/>
            <a:ext cx="1222248" cy="365760"/>
          </a:xfrm>
        </p:spPr>
        <p:txBody>
          <a:bodyPr/>
          <a:lstStyle/>
          <a:p>
            <a:r>
              <a:rPr lang="en-US" dirty="0" smtClean="0"/>
              <a:t>MAY 25, 2017</a:t>
            </a:r>
            <a:endParaRPr lang="en-IN" dirty="0"/>
          </a:p>
        </p:txBody>
      </p:sp>
      <p:sp>
        <p:nvSpPr>
          <p:cNvPr id="9" name="Footer Placeholder 5"/>
          <p:cNvSpPr>
            <a:spLocks noGrp="1"/>
          </p:cNvSpPr>
          <p:nvPr>
            <p:ph type="ftr" sz="quarter" idx="11"/>
          </p:nvPr>
        </p:nvSpPr>
        <p:spPr>
          <a:xfrm>
            <a:off x="914400" y="6356350"/>
            <a:ext cx="5489448" cy="365760"/>
          </a:xfrm>
        </p:spPr>
        <p:txBody>
          <a:bodyPr/>
          <a:lstStyle/>
          <a:p>
            <a:r>
              <a:rPr lang="en-US" dirty="0" smtClean="0"/>
              <a:t>DEVELOPMENT OF (PMS) FOR SELECTED ROADS IN NABLUS CITY</a:t>
            </a:r>
            <a:endParaRPr lang="en-IN" dirty="0"/>
          </a:p>
        </p:txBody>
      </p:sp>
      <p:pic>
        <p:nvPicPr>
          <p:cNvPr id="7" name="Picture 2"/>
          <p:cNvPicPr>
            <a:picLocks noChangeAspect="1" noChangeArrowheads="1"/>
          </p:cNvPicPr>
          <p:nvPr/>
        </p:nvPicPr>
        <p:blipFill>
          <a:blip r:embed="rId2"/>
          <a:srcRect/>
          <a:stretch>
            <a:fillRect/>
          </a:stretch>
        </p:blipFill>
        <p:spPr bwMode="auto">
          <a:xfrm>
            <a:off x="2590800" y="2514600"/>
            <a:ext cx="3200400" cy="315546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 xmlns:p14="http://schemas.microsoft.com/office/powerpoint/2010/main" val="4643196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990600"/>
          </a:xfrm>
        </p:spPr>
        <p:txBody>
          <a:bodyPr>
            <a:normAutofit fontScale="90000"/>
          </a:bodyPr>
          <a:lstStyle/>
          <a:p>
            <a:r>
              <a:rPr lang="en-US" b="1" dirty="0" smtClean="0"/>
              <a:t>Work Procedure</a:t>
            </a:r>
            <a:r>
              <a:rPr lang="en-US" dirty="0" smtClean="0"/>
              <a:t/>
            </a:r>
            <a:br>
              <a:rPr lang="en-US" dirty="0" smtClean="0"/>
            </a:br>
            <a:endParaRPr lang="en-US" dirty="0"/>
          </a:p>
        </p:txBody>
      </p:sp>
      <p:sp>
        <p:nvSpPr>
          <p:cNvPr id="5" name="Slide Number Placeholder 4"/>
          <p:cNvSpPr>
            <a:spLocks noGrp="1"/>
          </p:cNvSpPr>
          <p:nvPr>
            <p:ph type="sldNum" sz="quarter" idx="12"/>
          </p:nvPr>
        </p:nvSpPr>
        <p:spPr/>
        <p:txBody>
          <a:bodyPr/>
          <a:lstStyle/>
          <a:p>
            <a:fld id="{C97FA074-8136-4AB1-9CD6-811B132B49FB}" type="slidenum">
              <a:rPr lang="en-IN" smtClean="0"/>
              <a:pPr/>
              <a:t>15</a:t>
            </a:fld>
            <a:endParaRPr lang="en-IN"/>
          </a:p>
        </p:txBody>
      </p:sp>
      <p:sp>
        <p:nvSpPr>
          <p:cNvPr id="6" name="Content Placeholder 5"/>
          <p:cNvSpPr>
            <a:spLocks noGrp="1"/>
          </p:cNvSpPr>
          <p:nvPr>
            <p:ph sz="quarter" idx="1"/>
          </p:nvPr>
        </p:nvSpPr>
        <p:spPr>
          <a:xfrm>
            <a:off x="457200" y="1371600"/>
            <a:ext cx="7924800" cy="4724400"/>
          </a:xfrm>
        </p:spPr>
        <p:txBody>
          <a:bodyPr>
            <a:normAutofit fontScale="92500" lnSpcReduction="20000"/>
          </a:bodyPr>
          <a:lstStyle/>
          <a:p>
            <a:pPr>
              <a:buNone/>
            </a:pPr>
            <a:r>
              <a:rPr lang="en-US" b="1" dirty="0" smtClean="0"/>
              <a:t>The work was divided into the following steps:</a:t>
            </a:r>
            <a:r>
              <a:rPr lang="en-US" dirty="0" smtClean="0"/>
              <a:t/>
            </a:r>
            <a:br>
              <a:rPr lang="en-US" dirty="0" smtClean="0"/>
            </a:br>
            <a:r>
              <a:rPr lang="en-US" dirty="0" smtClean="0"/>
              <a:t/>
            </a:r>
            <a:br>
              <a:rPr lang="en-US" dirty="0" smtClean="0"/>
            </a:br>
            <a:r>
              <a:rPr lang="en-US" sz="2200" dirty="0" smtClean="0"/>
              <a:t>• Sections identification.</a:t>
            </a:r>
            <a:br>
              <a:rPr lang="en-US" sz="2200" dirty="0" smtClean="0"/>
            </a:br>
            <a:r>
              <a:rPr lang="en-US" sz="2200" dirty="0" smtClean="0"/>
              <a:t/>
            </a:r>
            <a:br>
              <a:rPr lang="en-US" sz="2200" dirty="0" smtClean="0"/>
            </a:br>
            <a:r>
              <a:rPr lang="en-US" sz="2200" dirty="0" smtClean="0"/>
              <a:t>• Visual inspection .</a:t>
            </a:r>
            <a:br>
              <a:rPr lang="en-US" sz="2200" dirty="0" smtClean="0"/>
            </a:br>
            <a:r>
              <a:rPr lang="en-US" sz="2200" dirty="0" smtClean="0"/>
              <a:t/>
            </a:r>
            <a:br>
              <a:rPr lang="en-US" sz="2200" dirty="0" smtClean="0"/>
            </a:br>
            <a:r>
              <a:rPr lang="en-US" sz="2200" dirty="0" smtClean="0"/>
              <a:t>• Data collection.</a:t>
            </a:r>
            <a:br>
              <a:rPr lang="en-US" sz="2200" dirty="0" smtClean="0"/>
            </a:br>
            <a:r>
              <a:rPr lang="en-US" sz="2200" dirty="0" smtClean="0"/>
              <a:t/>
            </a:r>
            <a:br>
              <a:rPr lang="en-US" sz="2200" dirty="0" smtClean="0"/>
            </a:br>
            <a:r>
              <a:rPr lang="en-US" sz="2200" dirty="0" smtClean="0"/>
              <a:t>• Distresses weights.</a:t>
            </a:r>
            <a:br>
              <a:rPr lang="en-US" sz="2200" dirty="0" smtClean="0"/>
            </a:br>
            <a:r>
              <a:rPr lang="en-US" sz="2200" dirty="0" smtClean="0"/>
              <a:t/>
            </a:r>
            <a:br>
              <a:rPr lang="en-US" sz="2200" dirty="0" smtClean="0"/>
            </a:br>
            <a:r>
              <a:rPr lang="en-US" sz="2200" dirty="0" smtClean="0"/>
              <a:t>• Pavement Condition Index (PCI).</a:t>
            </a:r>
            <a:br>
              <a:rPr lang="en-US" sz="2200" dirty="0" smtClean="0"/>
            </a:br>
            <a:r>
              <a:rPr lang="en-US" sz="2200" dirty="0" smtClean="0"/>
              <a:t/>
            </a:r>
            <a:br>
              <a:rPr lang="en-US" sz="2200" dirty="0" smtClean="0"/>
            </a:br>
            <a:r>
              <a:rPr lang="en-US" sz="2200" dirty="0" smtClean="0"/>
              <a:t>• Rating.</a:t>
            </a:r>
            <a:br>
              <a:rPr lang="en-US" sz="2200" dirty="0" smtClean="0"/>
            </a:br>
            <a:endParaRPr lang="en-US" sz="2200" dirty="0" smtClean="0"/>
          </a:p>
          <a:p>
            <a:pPr>
              <a:buNone/>
            </a:pPr>
            <a:r>
              <a:rPr lang="en-US" sz="2200" dirty="0" smtClean="0"/>
              <a:t>    • Priority Index (PI). </a:t>
            </a:r>
            <a:br>
              <a:rPr lang="en-US" sz="2200" dirty="0" smtClean="0"/>
            </a:br>
            <a:r>
              <a:rPr lang="en-US" dirty="0" smtClean="0"/>
              <a:t/>
            </a:r>
            <a:br>
              <a:rPr lang="en-US" dirty="0" smtClean="0"/>
            </a:br>
            <a:endParaRPr lang="en-US" dirty="0"/>
          </a:p>
        </p:txBody>
      </p:sp>
      <p:sp>
        <p:nvSpPr>
          <p:cNvPr id="8" name="Date Placeholder 2"/>
          <p:cNvSpPr>
            <a:spLocks noGrp="1"/>
          </p:cNvSpPr>
          <p:nvPr>
            <p:ph type="dt" sz="half" idx="10"/>
          </p:nvPr>
        </p:nvSpPr>
        <p:spPr>
          <a:xfrm>
            <a:off x="7467600" y="6356350"/>
            <a:ext cx="1222248" cy="365760"/>
          </a:xfrm>
        </p:spPr>
        <p:txBody>
          <a:bodyPr/>
          <a:lstStyle/>
          <a:p>
            <a:r>
              <a:rPr lang="en-US" dirty="0" smtClean="0"/>
              <a:t>MAY 25, 2017</a:t>
            </a:r>
            <a:endParaRPr lang="en-IN" dirty="0"/>
          </a:p>
        </p:txBody>
      </p:sp>
      <p:sp>
        <p:nvSpPr>
          <p:cNvPr id="9" name="Footer Placeholder 5"/>
          <p:cNvSpPr>
            <a:spLocks noGrp="1"/>
          </p:cNvSpPr>
          <p:nvPr>
            <p:ph type="ftr" sz="quarter" idx="11"/>
          </p:nvPr>
        </p:nvSpPr>
        <p:spPr>
          <a:xfrm>
            <a:off x="914400" y="6356350"/>
            <a:ext cx="5489448" cy="365760"/>
          </a:xfrm>
        </p:spPr>
        <p:txBody>
          <a:bodyPr/>
          <a:lstStyle/>
          <a:p>
            <a:r>
              <a:rPr lang="en-US" dirty="0" smtClean="0"/>
              <a:t>DEVELOPMENT OF (PMS) FOR SELECTED ROADS IN NABLUS CITY</a:t>
            </a:r>
            <a:endParaRPr lang="en-IN" dirty="0"/>
          </a:p>
        </p:txBody>
      </p:sp>
    </p:spTree>
    <p:extLst>
      <p:ext uri="{BB962C8B-B14F-4D97-AF65-F5344CB8AC3E}">
        <p14:creationId xmlns="" xmlns:p14="http://schemas.microsoft.com/office/powerpoint/2010/main" val="12906950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Section Identification</a:t>
            </a:r>
            <a:endParaRPr lang="en-US" b="1" dirty="0"/>
          </a:p>
        </p:txBody>
      </p:sp>
      <p:sp>
        <p:nvSpPr>
          <p:cNvPr id="5" name="Slide Number Placeholder 4"/>
          <p:cNvSpPr>
            <a:spLocks noGrp="1"/>
          </p:cNvSpPr>
          <p:nvPr>
            <p:ph type="sldNum" sz="quarter" idx="12"/>
          </p:nvPr>
        </p:nvSpPr>
        <p:spPr/>
        <p:txBody>
          <a:bodyPr/>
          <a:lstStyle/>
          <a:p>
            <a:fld id="{C97FA074-8136-4AB1-9CD6-811B132B49FB}" type="slidenum">
              <a:rPr lang="en-IN" smtClean="0"/>
              <a:pPr/>
              <a:t>16</a:t>
            </a:fld>
            <a:endParaRPr lang="en-IN"/>
          </a:p>
        </p:txBody>
      </p:sp>
      <p:sp>
        <p:nvSpPr>
          <p:cNvPr id="9" name="Date Placeholder 2"/>
          <p:cNvSpPr>
            <a:spLocks noGrp="1"/>
          </p:cNvSpPr>
          <p:nvPr>
            <p:ph type="dt" sz="half" idx="10"/>
          </p:nvPr>
        </p:nvSpPr>
        <p:spPr>
          <a:xfrm>
            <a:off x="7467600" y="6356350"/>
            <a:ext cx="1222248" cy="365760"/>
          </a:xfrm>
        </p:spPr>
        <p:txBody>
          <a:bodyPr/>
          <a:lstStyle/>
          <a:p>
            <a:r>
              <a:rPr lang="en-US" dirty="0" smtClean="0"/>
              <a:t>MAY 25, 2017</a:t>
            </a:r>
            <a:endParaRPr lang="en-IN" dirty="0"/>
          </a:p>
        </p:txBody>
      </p:sp>
      <p:sp>
        <p:nvSpPr>
          <p:cNvPr id="10" name="Footer Placeholder 5"/>
          <p:cNvSpPr>
            <a:spLocks noGrp="1"/>
          </p:cNvSpPr>
          <p:nvPr>
            <p:ph type="ftr" sz="quarter" idx="11"/>
          </p:nvPr>
        </p:nvSpPr>
        <p:spPr>
          <a:xfrm>
            <a:off x="914400" y="6356350"/>
            <a:ext cx="5489448" cy="365760"/>
          </a:xfrm>
        </p:spPr>
        <p:txBody>
          <a:bodyPr/>
          <a:lstStyle/>
          <a:p>
            <a:r>
              <a:rPr lang="en-US" dirty="0" smtClean="0"/>
              <a:t>DEVELOPMENT OF (PMS) FOR SELECTED ROADS IN NABLUS CITY</a:t>
            </a:r>
            <a:endParaRPr lang="en-IN" dirty="0"/>
          </a:p>
        </p:txBody>
      </p:sp>
      <p:pic>
        <p:nvPicPr>
          <p:cNvPr id="1027" name="Picture 3" descr="C:\Users\anas\Desktop\Untitled.png"/>
          <p:cNvPicPr>
            <a:picLocks noChangeAspect="1" noChangeArrowheads="1"/>
          </p:cNvPicPr>
          <p:nvPr/>
        </p:nvPicPr>
        <p:blipFill>
          <a:blip r:embed="rId2"/>
          <a:srcRect/>
          <a:stretch>
            <a:fillRect/>
          </a:stretch>
        </p:blipFill>
        <p:spPr bwMode="auto">
          <a:xfrm>
            <a:off x="304800" y="1447800"/>
            <a:ext cx="8262938" cy="431675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 xmlns:p14="http://schemas.microsoft.com/office/powerpoint/2010/main" val="1238576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Visual Inspection</a:t>
            </a:r>
            <a:endParaRPr lang="en-US" b="1" dirty="0"/>
          </a:p>
        </p:txBody>
      </p:sp>
      <p:sp>
        <p:nvSpPr>
          <p:cNvPr id="5" name="Slide Number Placeholder 4"/>
          <p:cNvSpPr>
            <a:spLocks noGrp="1"/>
          </p:cNvSpPr>
          <p:nvPr>
            <p:ph type="sldNum" sz="quarter" idx="12"/>
          </p:nvPr>
        </p:nvSpPr>
        <p:spPr/>
        <p:txBody>
          <a:bodyPr/>
          <a:lstStyle/>
          <a:p>
            <a:fld id="{C97FA074-8136-4AB1-9CD6-811B132B49FB}" type="slidenum">
              <a:rPr lang="en-IN" smtClean="0"/>
              <a:pPr/>
              <a:t>17</a:t>
            </a:fld>
            <a:endParaRPr lang="en-IN"/>
          </a:p>
        </p:txBody>
      </p:sp>
      <p:pic>
        <p:nvPicPr>
          <p:cNvPr id="8" name="Content Placeholder 7" descr="C:\Users\Home\Desktop\مشروع تخرج جاهز\• Identification of distress and its severity level..PNG"/>
          <p:cNvPicPr>
            <a:picLocks noGrp="1"/>
          </p:cNvPicPr>
          <p:nvPr>
            <p:ph sz="quarter" idx="1"/>
          </p:nvPr>
        </p:nvPicPr>
        <p:blipFill>
          <a:blip r:embed="rId2">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838200" y="1905000"/>
            <a:ext cx="7162800" cy="3384461"/>
          </a:xfrm>
          <a:prstGeom prst="rect">
            <a:avLst/>
          </a:prstGeom>
          <a:noFill/>
          <a:ln>
            <a:noFill/>
          </a:ln>
        </p:spPr>
      </p:pic>
      <p:sp>
        <p:nvSpPr>
          <p:cNvPr id="9" name="Date Placeholder 2"/>
          <p:cNvSpPr>
            <a:spLocks noGrp="1"/>
          </p:cNvSpPr>
          <p:nvPr>
            <p:ph type="dt" sz="half" idx="10"/>
          </p:nvPr>
        </p:nvSpPr>
        <p:spPr>
          <a:xfrm>
            <a:off x="7467600" y="6356350"/>
            <a:ext cx="1222248" cy="365760"/>
          </a:xfrm>
        </p:spPr>
        <p:txBody>
          <a:bodyPr/>
          <a:lstStyle/>
          <a:p>
            <a:r>
              <a:rPr lang="en-US" dirty="0" smtClean="0"/>
              <a:t>MAY 25, 2017</a:t>
            </a:r>
            <a:endParaRPr lang="en-IN" dirty="0"/>
          </a:p>
        </p:txBody>
      </p:sp>
      <p:sp>
        <p:nvSpPr>
          <p:cNvPr id="10" name="Footer Placeholder 5"/>
          <p:cNvSpPr>
            <a:spLocks noGrp="1"/>
          </p:cNvSpPr>
          <p:nvPr>
            <p:ph type="ftr" sz="quarter" idx="11"/>
          </p:nvPr>
        </p:nvSpPr>
        <p:spPr>
          <a:xfrm>
            <a:off x="914400" y="6356350"/>
            <a:ext cx="5489448" cy="365760"/>
          </a:xfrm>
        </p:spPr>
        <p:txBody>
          <a:bodyPr/>
          <a:lstStyle/>
          <a:p>
            <a:r>
              <a:rPr lang="en-US" dirty="0" smtClean="0"/>
              <a:t>DEVELOPMENT OF (PMS) FOR SELECTED ROADS IN NABLUS CITY</a:t>
            </a:r>
            <a:endParaRPr lang="en-IN" dirty="0"/>
          </a:p>
        </p:txBody>
      </p:sp>
    </p:spTree>
    <p:extLst>
      <p:ext uri="{BB962C8B-B14F-4D97-AF65-F5344CB8AC3E}">
        <p14:creationId xmlns="" xmlns:p14="http://schemas.microsoft.com/office/powerpoint/2010/main" val="23784802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Data Collection and Distresses Weights.</a:t>
            </a:r>
            <a:endParaRPr lang="en-US" b="1" dirty="0"/>
          </a:p>
        </p:txBody>
      </p:sp>
      <p:sp>
        <p:nvSpPr>
          <p:cNvPr id="5" name="Slide Number Placeholder 4"/>
          <p:cNvSpPr>
            <a:spLocks noGrp="1"/>
          </p:cNvSpPr>
          <p:nvPr>
            <p:ph type="sldNum" sz="quarter" idx="12"/>
          </p:nvPr>
        </p:nvSpPr>
        <p:spPr/>
        <p:txBody>
          <a:bodyPr/>
          <a:lstStyle/>
          <a:p>
            <a:fld id="{C97FA074-8136-4AB1-9CD6-811B132B49FB}" type="slidenum">
              <a:rPr lang="en-IN" smtClean="0"/>
              <a:pPr/>
              <a:t>18</a:t>
            </a:fld>
            <a:endParaRPr lang="en-IN"/>
          </a:p>
        </p:txBody>
      </p:sp>
      <p:pic>
        <p:nvPicPr>
          <p:cNvPr id="8" name="Content Placeholder 7" descr="C:\Users\Home\Desktop\مشروع تخرج جاهز\Untitled.png"/>
          <p:cNvPicPr>
            <a:picLocks noGrp="1"/>
          </p:cNvPicPr>
          <p:nvPr>
            <p:ph sz="quarter" idx="1"/>
          </p:nvPr>
        </p:nvPicPr>
        <p:blipFill>
          <a:blip r:embed="rId2">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762000" y="1600200"/>
            <a:ext cx="7620000" cy="4156355"/>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9" name="TextBox 8"/>
          <p:cNvSpPr txBox="1"/>
          <p:nvPr/>
        </p:nvSpPr>
        <p:spPr>
          <a:xfrm>
            <a:off x="838200" y="5791200"/>
            <a:ext cx="6553200" cy="369332"/>
          </a:xfrm>
          <a:prstGeom prst="rect">
            <a:avLst/>
          </a:prstGeom>
          <a:noFill/>
        </p:spPr>
        <p:txBody>
          <a:bodyPr wrap="square" rtlCol="0">
            <a:spAutoFit/>
          </a:bodyPr>
          <a:lstStyle/>
          <a:p>
            <a:r>
              <a:rPr lang="en-US" dirty="0" smtClean="0">
                <a:solidFill>
                  <a:srgbClr val="0070C0"/>
                </a:solidFill>
              </a:rPr>
              <a:t>* 11L stands for: 11 Distresses Number, L: Low Severity Level.</a:t>
            </a:r>
            <a:endParaRPr lang="en-US" dirty="0">
              <a:solidFill>
                <a:srgbClr val="0070C0"/>
              </a:solidFill>
            </a:endParaRPr>
          </a:p>
        </p:txBody>
      </p:sp>
      <p:sp>
        <p:nvSpPr>
          <p:cNvPr id="10" name="Date Placeholder 2"/>
          <p:cNvSpPr>
            <a:spLocks noGrp="1"/>
          </p:cNvSpPr>
          <p:nvPr>
            <p:ph type="dt" sz="half" idx="10"/>
          </p:nvPr>
        </p:nvSpPr>
        <p:spPr>
          <a:xfrm>
            <a:off x="7467600" y="6356350"/>
            <a:ext cx="1222248" cy="365760"/>
          </a:xfrm>
        </p:spPr>
        <p:txBody>
          <a:bodyPr/>
          <a:lstStyle/>
          <a:p>
            <a:r>
              <a:rPr lang="en-US" dirty="0" smtClean="0"/>
              <a:t>MAY 25, 2017</a:t>
            </a:r>
            <a:endParaRPr lang="en-IN" dirty="0"/>
          </a:p>
        </p:txBody>
      </p:sp>
      <p:sp>
        <p:nvSpPr>
          <p:cNvPr id="11" name="Footer Placeholder 5"/>
          <p:cNvSpPr>
            <a:spLocks noGrp="1"/>
          </p:cNvSpPr>
          <p:nvPr>
            <p:ph type="ftr" sz="quarter" idx="11"/>
          </p:nvPr>
        </p:nvSpPr>
        <p:spPr>
          <a:xfrm>
            <a:off x="914400" y="6356350"/>
            <a:ext cx="5489448" cy="365760"/>
          </a:xfrm>
        </p:spPr>
        <p:txBody>
          <a:bodyPr/>
          <a:lstStyle/>
          <a:p>
            <a:r>
              <a:rPr lang="en-US" dirty="0" smtClean="0"/>
              <a:t>DEVELOPMENT OF (PMS) FOR SELECTED ROADS IN NABLUS CITY</a:t>
            </a:r>
            <a:endParaRPr lang="en-IN" dirty="0"/>
          </a:p>
        </p:txBody>
      </p:sp>
    </p:spTree>
    <p:extLst>
      <p:ext uri="{BB962C8B-B14F-4D97-AF65-F5344CB8AC3E}">
        <p14:creationId xmlns="" xmlns:p14="http://schemas.microsoft.com/office/powerpoint/2010/main" val="213220922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Deduct Value</a:t>
            </a:r>
            <a:endParaRPr lang="en-US" b="1" dirty="0"/>
          </a:p>
        </p:txBody>
      </p:sp>
      <p:sp>
        <p:nvSpPr>
          <p:cNvPr id="5" name="Slide Number Placeholder 4"/>
          <p:cNvSpPr>
            <a:spLocks noGrp="1"/>
          </p:cNvSpPr>
          <p:nvPr>
            <p:ph type="sldNum" sz="quarter" idx="12"/>
          </p:nvPr>
        </p:nvSpPr>
        <p:spPr/>
        <p:txBody>
          <a:bodyPr/>
          <a:lstStyle/>
          <a:p>
            <a:fld id="{C97FA074-8136-4AB1-9CD6-811B132B49FB}" type="slidenum">
              <a:rPr lang="en-IN" smtClean="0"/>
              <a:pPr/>
              <a:t>19</a:t>
            </a:fld>
            <a:endParaRPr lang="en-IN"/>
          </a:p>
        </p:txBody>
      </p:sp>
      <p:sp>
        <p:nvSpPr>
          <p:cNvPr id="6" name="Content Placeholder 5"/>
          <p:cNvSpPr>
            <a:spLocks noGrp="1"/>
          </p:cNvSpPr>
          <p:nvPr>
            <p:ph sz="quarter" idx="1"/>
          </p:nvPr>
        </p:nvSpPr>
        <p:spPr>
          <a:xfrm>
            <a:off x="381000" y="1447800"/>
            <a:ext cx="3810000" cy="1219200"/>
          </a:xfrm>
        </p:spPr>
        <p:txBody>
          <a:bodyPr/>
          <a:lstStyle/>
          <a:p>
            <a:r>
              <a:rPr lang="en-US" dirty="0" smtClean="0"/>
              <a:t>Deduct </a:t>
            </a:r>
            <a:r>
              <a:rPr lang="ar-JO" dirty="0" smtClean="0"/>
              <a:t> </a:t>
            </a:r>
            <a:r>
              <a:rPr lang="en-US" dirty="0" smtClean="0"/>
              <a:t>Value Curve</a:t>
            </a:r>
            <a:endParaRPr lang="en-US" dirty="0"/>
          </a:p>
        </p:txBody>
      </p:sp>
      <p:pic>
        <p:nvPicPr>
          <p:cNvPr id="8" name="Picture 7" descr="C:\Users\Home\Desktop\مشروع تخرج جاهز\Determining  deduct value.PNG"/>
          <p:cNvPicPr/>
          <p:nvPr/>
        </p:nvPicPr>
        <p:blipFill>
          <a:blip r:embed="rId2">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457200" y="2743200"/>
            <a:ext cx="8229600" cy="2819400"/>
          </a:xfrm>
          <a:prstGeom prst="rect">
            <a:avLst/>
          </a:prstGeom>
          <a:noFill/>
          <a:ln>
            <a:noFill/>
          </a:ln>
        </p:spPr>
      </p:pic>
      <p:sp>
        <p:nvSpPr>
          <p:cNvPr id="9" name="Date Placeholder 2"/>
          <p:cNvSpPr>
            <a:spLocks noGrp="1"/>
          </p:cNvSpPr>
          <p:nvPr>
            <p:ph type="dt" sz="half" idx="10"/>
          </p:nvPr>
        </p:nvSpPr>
        <p:spPr>
          <a:xfrm>
            <a:off x="7467600" y="6356350"/>
            <a:ext cx="1222248" cy="365760"/>
          </a:xfrm>
        </p:spPr>
        <p:txBody>
          <a:bodyPr/>
          <a:lstStyle/>
          <a:p>
            <a:r>
              <a:rPr lang="en-US" dirty="0" smtClean="0"/>
              <a:t>MAY 25, 2017</a:t>
            </a:r>
            <a:endParaRPr lang="en-IN" dirty="0"/>
          </a:p>
        </p:txBody>
      </p:sp>
      <p:sp>
        <p:nvSpPr>
          <p:cNvPr id="10" name="Footer Placeholder 5"/>
          <p:cNvSpPr>
            <a:spLocks noGrp="1"/>
          </p:cNvSpPr>
          <p:nvPr>
            <p:ph type="ftr" sz="quarter" idx="11"/>
          </p:nvPr>
        </p:nvSpPr>
        <p:spPr>
          <a:xfrm>
            <a:off x="914400" y="6356350"/>
            <a:ext cx="5489448" cy="365760"/>
          </a:xfrm>
        </p:spPr>
        <p:txBody>
          <a:bodyPr/>
          <a:lstStyle/>
          <a:p>
            <a:r>
              <a:rPr lang="en-US" dirty="0" smtClean="0"/>
              <a:t>DEVELOPMENT OF (PMS) FOR SELECTED ROADS IN NABLUS CITY</a:t>
            </a:r>
            <a:endParaRPr lang="en-IN" dirty="0"/>
          </a:p>
        </p:txBody>
      </p:sp>
    </p:spTree>
    <p:extLst>
      <p:ext uri="{BB962C8B-B14F-4D97-AF65-F5344CB8AC3E}">
        <p14:creationId xmlns="" xmlns:p14="http://schemas.microsoft.com/office/powerpoint/2010/main" val="15898500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Outlines</a:t>
            </a:r>
            <a:endParaRPr lang="en-IN" b="1" dirty="0"/>
          </a:p>
        </p:txBody>
      </p:sp>
      <p:sp>
        <p:nvSpPr>
          <p:cNvPr id="3" name="Content Placeholder 2"/>
          <p:cNvSpPr>
            <a:spLocks noGrp="1"/>
          </p:cNvSpPr>
          <p:nvPr>
            <p:ph sz="quarter" idx="1"/>
          </p:nvPr>
        </p:nvSpPr>
        <p:spPr>
          <a:xfrm>
            <a:off x="609600" y="2209800"/>
            <a:ext cx="8001000" cy="3429000"/>
          </a:xfrm>
        </p:spPr>
        <p:txBody>
          <a:bodyPr>
            <a:normAutofit/>
          </a:bodyPr>
          <a:lstStyle/>
          <a:p>
            <a:r>
              <a:rPr lang="en-IN" dirty="0" smtClean="0"/>
              <a:t>Introduction.</a:t>
            </a:r>
          </a:p>
          <a:p>
            <a:r>
              <a:rPr lang="en-US" dirty="0" smtClean="0"/>
              <a:t>Methodology.</a:t>
            </a:r>
          </a:p>
          <a:p>
            <a:r>
              <a:rPr lang="en-US" dirty="0" smtClean="0"/>
              <a:t>Data Collection.</a:t>
            </a:r>
          </a:p>
          <a:p>
            <a:r>
              <a:rPr lang="en-US" dirty="0" smtClean="0"/>
              <a:t>Data Calculation. </a:t>
            </a:r>
          </a:p>
          <a:p>
            <a:r>
              <a:rPr lang="en-US" dirty="0" smtClean="0"/>
              <a:t>Result and Discussions.</a:t>
            </a:r>
          </a:p>
          <a:p>
            <a:r>
              <a:rPr lang="en-US" dirty="0" smtClean="0"/>
              <a:t>Conclusion and Recommendations. </a:t>
            </a:r>
            <a:br>
              <a:rPr lang="en-US" dirty="0" smtClean="0"/>
            </a:br>
            <a:endParaRPr lang="en-IN" dirty="0"/>
          </a:p>
        </p:txBody>
      </p:sp>
      <p:sp>
        <p:nvSpPr>
          <p:cNvPr id="4" name="Date Placeholder 3"/>
          <p:cNvSpPr>
            <a:spLocks noGrp="1"/>
          </p:cNvSpPr>
          <p:nvPr>
            <p:ph type="dt" sz="half" idx="10"/>
          </p:nvPr>
        </p:nvSpPr>
        <p:spPr>
          <a:xfrm>
            <a:off x="7467600" y="6400800"/>
            <a:ext cx="1527048" cy="365760"/>
          </a:xfrm>
        </p:spPr>
        <p:txBody>
          <a:bodyPr/>
          <a:lstStyle/>
          <a:p>
            <a:r>
              <a:rPr lang="en-US" dirty="0" smtClean="0"/>
              <a:t>MAY 25, 2017</a:t>
            </a:r>
            <a:endParaRPr lang="en-IN" dirty="0" smtClean="0"/>
          </a:p>
          <a:p>
            <a:endParaRPr lang="en-IN" dirty="0" smtClean="0"/>
          </a:p>
          <a:p>
            <a:endParaRPr lang="en-IN" dirty="0"/>
          </a:p>
        </p:txBody>
      </p:sp>
      <p:sp>
        <p:nvSpPr>
          <p:cNvPr id="5" name="Slide Number Placeholder 4"/>
          <p:cNvSpPr>
            <a:spLocks noGrp="1"/>
          </p:cNvSpPr>
          <p:nvPr>
            <p:ph type="sldNum" sz="quarter" idx="12"/>
          </p:nvPr>
        </p:nvSpPr>
        <p:spPr/>
        <p:txBody>
          <a:bodyPr/>
          <a:lstStyle/>
          <a:p>
            <a:fld id="{C97FA074-8136-4AB1-9CD6-811B132B49FB}" type="slidenum">
              <a:rPr lang="en-IN" smtClean="0"/>
              <a:pPr/>
              <a:t>2</a:t>
            </a:fld>
            <a:endParaRPr lang="en-IN"/>
          </a:p>
        </p:txBody>
      </p:sp>
      <p:sp>
        <p:nvSpPr>
          <p:cNvPr id="6" name="Footer Placeholder 5"/>
          <p:cNvSpPr>
            <a:spLocks noGrp="1"/>
          </p:cNvSpPr>
          <p:nvPr>
            <p:ph type="ftr" sz="quarter" idx="11"/>
          </p:nvPr>
        </p:nvSpPr>
        <p:spPr>
          <a:xfrm>
            <a:off x="1143000" y="6400800"/>
            <a:ext cx="5486400" cy="365760"/>
          </a:xfrm>
        </p:spPr>
        <p:txBody>
          <a:bodyPr/>
          <a:lstStyle/>
          <a:p>
            <a:r>
              <a:rPr lang="en-US" dirty="0" smtClean="0"/>
              <a:t>DEVELOPMENT OF (PMS) FOR SELECTED ROADS IN NABLUS CITY</a:t>
            </a:r>
            <a:endParaRPr lang="en-IN" dirty="0"/>
          </a:p>
        </p:txBody>
      </p:sp>
      <p:pic>
        <p:nvPicPr>
          <p:cNvPr id="7" name="Picture 5"/>
          <p:cNvPicPr>
            <a:picLocks noChangeAspect="1" noChangeArrowheads="1"/>
          </p:cNvPicPr>
          <p:nvPr/>
        </p:nvPicPr>
        <p:blipFill>
          <a:blip r:embed="rId2"/>
          <a:srcRect/>
          <a:stretch>
            <a:fillRect/>
          </a:stretch>
        </p:blipFill>
        <p:spPr bwMode="auto">
          <a:xfrm>
            <a:off x="6019800" y="1143000"/>
            <a:ext cx="2768600" cy="46355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Corrective Deduct Value (CDV)</a:t>
            </a:r>
            <a:endParaRPr lang="en-US" b="1" dirty="0"/>
          </a:p>
        </p:txBody>
      </p:sp>
      <p:sp>
        <p:nvSpPr>
          <p:cNvPr id="5" name="Slide Number Placeholder 4"/>
          <p:cNvSpPr>
            <a:spLocks noGrp="1"/>
          </p:cNvSpPr>
          <p:nvPr>
            <p:ph type="sldNum" sz="quarter" idx="12"/>
          </p:nvPr>
        </p:nvSpPr>
        <p:spPr/>
        <p:txBody>
          <a:bodyPr/>
          <a:lstStyle/>
          <a:p>
            <a:fld id="{C97FA074-8136-4AB1-9CD6-811B132B49FB}" type="slidenum">
              <a:rPr lang="en-IN" smtClean="0"/>
              <a:pPr/>
              <a:t>20</a:t>
            </a:fld>
            <a:endParaRPr lang="en-IN"/>
          </a:p>
        </p:txBody>
      </p:sp>
      <p:sp>
        <p:nvSpPr>
          <p:cNvPr id="6" name="Content Placeholder 5"/>
          <p:cNvSpPr>
            <a:spLocks noGrp="1"/>
          </p:cNvSpPr>
          <p:nvPr>
            <p:ph sz="quarter" idx="1"/>
          </p:nvPr>
        </p:nvSpPr>
        <p:spPr>
          <a:xfrm>
            <a:off x="381000" y="1371600"/>
            <a:ext cx="8305800" cy="2727960"/>
          </a:xfrm>
        </p:spPr>
        <p:txBody>
          <a:bodyPr/>
          <a:lstStyle/>
          <a:p>
            <a:pPr>
              <a:buNone/>
            </a:pPr>
            <a:r>
              <a:rPr lang="en-US" dirty="0" smtClean="0"/>
              <a:t>TDV = </a:t>
            </a:r>
            <a:r>
              <a:rPr lang="en-US" dirty="0" err="1" smtClean="0"/>
              <a:t>a+b</a:t>
            </a:r>
            <a:r>
              <a:rPr lang="en-US" dirty="0" smtClean="0"/>
              <a:t>.</a:t>
            </a:r>
          </a:p>
          <a:p>
            <a:pPr>
              <a:buNone/>
            </a:pPr>
            <a:r>
              <a:rPr lang="en-US" dirty="0" smtClean="0"/>
              <a:t>q = Number of deduct values greater than 5.</a:t>
            </a:r>
            <a:endParaRPr lang="en-US" dirty="0"/>
          </a:p>
        </p:txBody>
      </p:sp>
      <p:pic>
        <p:nvPicPr>
          <p:cNvPr id="8" name="Picture 7" descr="C:\Users\Home\Desktop\مشروع تخرج جاهز\CDV clarify.PNG"/>
          <p:cNvPicPr/>
          <p:nvPr/>
        </p:nvPicPr>
        <p:blipFill>
          <a:blip r:embed="rId2">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1066800" y="2819400"/>
            <a:ext cx="7086600" cy="3203575"/>
          </a:xfrm>
          <a:prstGeom prst="rect">
            <a:avLst/>
          </a:prstGeom>
          <a:noFill/>
          <a:ln>
            <a:noFill/>
          </a:ln>
        </p:spPr>
      </p:pic>
      <p:sp>
        <p:nvSpPr>
          <p:cNvPr id="9" name="Date Placeholder 2"/>
          <p:cNvSpPr>
            <a:spLocks noGrp="1"/>
          </p:cNvSpPr>
          <p:nvPr>
            <p:ph type="dt" sz="half" idx="10"/>
          </p:nvPr>
        </p:nvSpPr>
        <p:spPr>
          <a:xfrm>
            <a:off x="7467600" y="6356350"/>
            <a:ext cx="1222248" cy="365760"/>
          </a:xfrm>
        </p:spPr>
        <p:txBody>
          <a:bodyPr/>
          <a:lstStyle/>
          <a:p>
            <a:r>
              <a:rPr lang="en-US" dirty="0" smtClean="0"/>
              <a:t>MAY 25, 2017</a:t>
            </a:r>
            <a:endParaRPr lang="en-IN" dirty="0"/>
          </a:p>
        </p:txBody>
      </p:sp>
      <p:sp>
        <p:nvSpPr>
          <p:cNvPr id="10" name="Footer Placeholder 5"/>
          <p:cNvSpPr>
            <a:spLocks noGrp="1"/>
          </p:cNvSpPr>
          <p:nvPr>
            <p:ph type="ftr" sz="quarter" idx="11"/>
          </p:nvPr>
        </p:nvSpPr>
        <p:spPr>
          <a:xfrm>
            <a:off x="914400" y="6356350"/>
            <a:ext cx="5489448" cy="365760"/>
          </a:xfrm>
        </p:spPr>
        <p:txBody>
          <a:bodyPr/>
          <a:lstStyle/>
          <a:p>
            <a:r>
              <a:rPr lang="en-US" dirty="0" smtClean="0"/>
              <a:t>DEVELOPMENT OF (PMS) FOR SELECTED ROADS IN NABLUS CITY</a:t>
            </a:r>
            <a:endParaRPr lang="en-IN" dirty="0"/>
          </a:p>
        </p:txBody>
      </p:sp>
    </p:spTree>
    <p:extLst>
      <p:ext uri="{BB962C8B-B14F-4D97-AF65-F5344CB8AC3E}">
        <p14:creationId xmlns="" xmlns:p14="http://schemas.microsoft.com/office/powerpoint/2010/main" val="407227379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Determination of PCI</a:t>
            </a:r>
            <a:endParaRPr lang="en-US" b="1" dirty="0"/>
          </a:p>
        </p:txBody>
      </p:sp>
      <p:sp>
        <p:nvSpPr>
          <p:cNvPr id="5" name="Slide Number Placeholder 4"/>
          <p:cNvSpPr>
            <a:spLocks noGrp="1"/>
          </p:cNvSpPr>
          <p:nvPr>
            <p:ph type="sldNum" sz="quarter" idx="12"/>
          </p:nvPr>
        </p:nvSpPr>
        <p:spPr/>
        <p:txBody>
          <a:bodyPr/>
          <a:lstStyle/>
          <a:p>
            <a:fld id="{C97FA074-8136-4AB1-9CD6-811B132B49FB}" type="slidenum">
              <a:rPr lang="en-IN" smtClean="0"/>
              <a:pPr/>
              <a:t>21</a:t>
            </a:fld>
            <a:endParaRPr lang="en-IN"/>
          </a:p>
        </p:txBody>
      </p:sp>
      <p:sp>
        <p:nvSpPr>
          <p:cNvPr id="6" name="Content Placeholder 5"/>
          <p:cNvSpPr>
            <a:spLocks noGrp="1"/>
          </p:cNvSpPr>
          <p:nvPr>
            <p:ph sz="quarter" idx="1"/>
          </p:nvPr>
        </p:nvSpPr>
        <p:spPr>
          <a:xfrm>
            <a:off x="1828800" y="2133600"/>
            <a:ext cx="4191000" cy="3489960"/>
          </a:xfrm>
        </p:spPr>
        <p:txBody>
          <a:bodyPr/>
          <a:lstStyle/>
          <a:p>
            <a:pPr algn="ctr">
              <a:buNone/>
            </a:pPr>
            <a:r>
              <a:rPr lang="en-US" dirty="0" smtClean="0"/>
              <a:t>PCI for each section </a:t>
            </a:r>
            <a:br>
              <a:rPr lang="en-US" dirty="0" smtClean="0"/>
            </a:br>
            <a:r>
              <a:rPr lang="en-US" dirty="0" smtClean="0"/>
              <a:t/>
            </a:r>
            <a:br>
              <a:rPr lang="en-US" dirty="0" smtClean="0"/>
            </a:br>
            <a:r>
              <a:rPr lang="en-US" dirty="0" smtClean="0"/>
              <a:t>PCI = 100-CDV</a:t>
            </a:r>
            <a:endParaRPr lang="en-US" dirty="0"/>
          </a:p>
          <a:p>
            <a:endParaRPr lang="en-US" dirty="0"/>
          </a:p>
        </p:txBody>
      </p:sp>
      <p:sp>
        <p:nvSpPr>
          <p:cNvPr id="9" name="Date Placeholder 2"/>
          <p:cNvSpPr>
            <a:spLocks noGrp="1"/>
          </p:cNvSpPr>
          <p:nvPr>
            <p:ph type="dt" sz="half" idx="10"/>
          </p:nvPr>
        </p:nvSpPr>
        <p:spPr>
          <a:xfrm>
            <a:off x="7467600" y="6356350"/>
            <a:ext cx="1222248" cy="365760"/>
          </a:xfrm>
        </p:spPr>
        <p:txBody>
          <a:bodyPr/>
          <a:lstStyle/>
          <a:p>
            <a:r>
              <a:rPr lang="en-US" dirty="0" smtClean="0"/>
              <a:t>MAY 25, 2017</a:t>
            </a:r>
            <a:endParaRPr lang="en-IN" dirty="0"/>
          </a:p>
        </p:txBody>
      </p:sp>
      <p:sp>
        <p:nvSpPr>
          <p:cNvPr id="10" name="Footer Placeholder 5"/>
          <p:cNvSpPr>
            <a:spLocks noGrp="1"/>
          </p:cNvSpPr>
          <p:nvPr>
            <p:ph type="ftr" sz="quarter" idx="11"/>
          </p:nvPr>
        </p:nvSpPr>
        <p:spPr>
          <a:xfrm>
            <a:off x="914400" y="6356350"/>
            <a:ext cx="5489448" cy="365760"/>
          </a:xfrm>
        </p:spPr>
        <p:txBody>
          <a:bodyPr/>
          <a:lstStyle/>
          <a:p>
            <a:r>
              <a:rPr lang="en-US" dirty="0" smtClean="0"/>
              <a:t>DEVELOPMENT OF (PMS) FOR SELECTED ROADS IN NABLUS CITY</a:t>
            </a:r>
            <a:endParaRPr lang="en-IN" dirty="0"/>
          </a:p>
        </p:txBody>
      </p:sp>
    </p:spTree>
    <p:extLst>
      <p:ext uri="{BB962C8B-B14F-4D97-AF65-F5344CB8AC3E}">
        <p14:creationId xmlns="" xmlns:p14="http://schemas.microsoft.com/office/powerpoint/2010/main" val="5476970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Sections Rating and Proper Treatments  </a:t>
            </a:r>
            <a:endParaRPr lang="en-US" b="1" dirty="0"/>
          </a:p>
        </p:txBody>
      </p:sp>
      <p:sp>
        <p:nvSpPr>
          <p:cNvPr id="5" name="Slide Number Placeholder 4"/>
          <p:cNvSpPr>
            <a:spLocks noGrp="1"/>
          </p:cNvSpPr>
          <p:nvPr>
            <p:ph type="sldNum" sz="quarter" idx="12"/>
          </p:nvPr>
        </p:nvSpPr>
        <p:spPr/>
        <p:txBody>
          <a:bodyPr/>
          <a:lstStyle/>
          <a:p>
            <a:fld id="{C97FA074-8136-4AB1-9CD6-811B132B49FB}" type="slidenum">
              <a:rPr lang="en-IN" smtClean="0"/>
              <a:pPr/>
              <a:t>22</a:t>
            </a:fld>
            <a:endParaRPr lang="en-IN"/>
          </a:p>
        </p:txBody>
      </p:sp>
      <p:sp>
        <p:nvSpPr>
          <p:cNvPr id="6" name="Content Placeholder 5"/>
          <p:cNvSpPr>
            <a:spLocks noGrp="1"/>
          </p:cNvSpPr>
          <p:nvPr>
            <p:ph sz="quarter" idx="1"/>
          </p:nvPr>
        </p:nvSpPr>
        <p:spPr>
          <a:xfrm>
            <a:off x="304800" y="1463040"/>
            <a:ext cx="7620000" cy="3489960"/>
          </a:xfrm>
        </p:spPr>
        <p:txBody>
          <a:bodyPr/>
          <a:lstStyle/>
          <a:p>
            <a:pPr>
              <a:buNone/>
            </a:pPr>
            <a:r>
              <a:rPr lang="en-US" dirty="0" smtClean="0"/>
              <a:t>All sections was rated based on [PASER 2002]</a:t>
            </a:r>
            <a:endParaRPr lang="en-US" dirty="0"/>
          </a:p>
          <a:p>
            <a:endParaRPr lang="en-US" dirty="0"/>
          </a:p>
        </p:txBody>
      </p:sp>
      <p:sp>
        <p:nvSpPr>
          <p:cNvPr id="9" name="Date Placeholder 2"/>
          <p:cNvSpPr>
            <a:spLocks noGrp="1"/>
          </p:cNvSpPr>
          <p:nvPr>
            <p:ph type="dt" sz="half" idx="10"/>
          </p:nvPr>
        </p:nvSpPr>
        <p:spPr>
          <a:xfrm>
            <a:off x="7467600" y="6356350"/>
            <a:ext cx="1222248" cy="365760"/>
          </a:xfrm>
        </p:spPr>
        <p:txBody>
          <a:bodyPr/>
          <a:lstStyle/>
          <a:p>
            <a:r>
              <a:rPr lang="en-US" dirty="0" smtClean="0"/>
              <a:t>MAY 25, 2017</a:t>
            </a:r>
            <a:endParaRPr lang="en-IN" dirty="0"/>
          </a:p>
        </p:txBody>
      </p:sp>
      <p:sp>
        <p:nvSpPr>
          <p:cNvPr id="10" name="Footer Placeholder 5"/>
          <p:cNvSpPr>
            <a:spLocks noGrp="1"/>
          </p:cNvSpPr>
          <p:nvPr>
            <p:ph type="ftr" sz="quarter" idx="11"/>
          </p:nvPr>
        </p:nvSpPr>
        <p:spPr>
          <a:xfrm>
            <a:off x="914400" y="6356350"/>
            <a:ext cx="5489448" cy="365760"/>
          </a:xfrm>
        </p:spPr>
        <p:txBody>
          <a:bodyPr/>
          <a:lstStyle/>
          <a:p>
            <a:r>
              <a:rPr lang="en-US" dirty="0" smtClean="0"/>
              <a:t>DEVELOPMENT OF (PMS) FOR SELECTED ROADS IN NABLUS CITY</a:t>
            </a:r>
            <a:endParaRPr lang="en-IN" dirty="0"/>
          </a:p>
        </p:txBody>
      </p:sp>
      <p:graphicFrame>
        <p:nvGraphicFramePr>
          <p:cNvPr id="11" name="Table 10"/>
          <p:cNvGraphicFramePr>
            <a:graphicFrameLocks noGrp="1"/>
          </p:cNvGraphicFramePr>
          <p:nvPr/>
        </p:nvGraphicFramePr>
        <p:xfrm>
          <a:off x="609600" y="2209800"/>
          <a:ext cx="7924798" cy="3587754"/>
        </p:xfrm>
        <a:graphic>
          <a:graphicData uri="http://schemas.openxmlformats.org/drawingml/2006/table">
            <a:tbl>
              <a:tblPr>
                <a:effectLst>
                  <a:innerShdw blurRad="63500" dist="50800" dir="13500000">
                    <a:prstClr val="black">
                      <a:alpha val="50000"/>
                    </a:prstClr>
                  </a:innerShdw>
                </a:effectLst>
              </a:tblPr>
              <a:tblGrid>
                <a:gridCol w="1713377"/>
                <a:gridCol w="1396212"/>
                <a:gridCol w="1372080"/>
                <a:gridCol w="3443129"/>
              </a:tblGrid>
              <a:tr h="292783">
                <a:tc rowSpan="2">
                  <a:txBody>
                    <a:bodyPr/>
                    <a:lstStyle/>
                    <a:p>
                      <a:pPr marL="0" marR="0">
                        <a:lnSpc>
                          <a:spcPct val="115000"/>
                        </a:lnSpc>
                        <a:spcBef>
                          <a:spcPts val="0"/>
                        </a:spcBef>
                        <a:spcAft>
                          <a:spcPts val="0"/>
                        </a:spcAft>
                      </a:pPr>
                      <a:r>
                        <a:rPr lang="en-US" sz="1200" b="1" dirty="0">
                          <a:solidFill>
                            <a:srgbClr val="000000"/>
                          </a:solidFill>
                          <a:latin typeface="Times New Roman"/>
                          <a:ea typeface="Times New Roman"/>
                          <a:cs typeface="Arial"/>
                        </a:rPr>
                        <a:t>Condition Category</a:t>
                      </a:r>
                      <a:endParaRPr lang="en-US" sz="1200" b="1"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gridSpan="2">
                  <a:txBody>
                    <a:bodyPr/>
                    <a:lstStyle/>
                    <a:p>
                      <a:pPr marL="0" marR="0" algn="ctr">
                        <a:lnSpc>
                          <a:spcPct val="115000"/>
                        </a:lnSpc>
                        <a:spcBef>
                          <a:spcPts val="0"/>
                        </a:spcBef>
                        <a:spcAft>
                          <a:spcPts val="0"/>
                        </a:spcAft>
                      </a:pPr>
                      <a:r>
                        <a:rPr lang="en-US" sz="1200" b="1" dirty="0">
                          <a:solidFill>
                            <a:srgbClr val="000000"/>
                          </a:solidFill>
                          <a:latin typeface="Times New Roman"/>
                          <a:ea typeface="Times New Roman"/>
                          <a:cs typeface="Arial"/>
                        </a:rPr>
                        <a:t>Pavement Condition Index</a:t>
                      </a:r>
                      <a:endParaRPr lang="en-US" sz="1200" b="1"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hMerge="1">
                  <a:txBody>
                    <a:bodyPr/>
                    <a:lstStyle/>
                    <a:p>
                      <a:endParaRPr lang="en-US"/>
                    </a:p>
                  </a:txBody>
                  <a:tcPr/>
                </a:tc>
                <a:tc rowSpan="2">
                  <a:txBody>
                    <a:bodyPr/>
                    <a:lstStyle/>
                    <a:p>
                      <a:pPr marL="0" marR="0">
                        <a:lnSpc>
                          <a:spcPct val="115000"/>
                        </a:lnSpc>
                        <a:spcBef>
                          <a:spcPts val="0"/>
                        </a:spcBef>
                        <a:spcAft>
                          <a:spcPts val="0"/>
                        </a:spcAft>
                      </a:pPr>
                      <a:r>
                        <a:rPr lang="en-US" sz="1200" b="1" dirty="0">
                          <a:solidFill>
                            <a:srgbClr val="000000"/>
                          </a:solidFill>
                          <a:latin typeface="Times New Roman"/>
                          <a:ea typeface="Times New Roman"/>
                          <a:cs typeface="Arial"/>
                        </a:rPr>
                        <a:t>General Treatments Strategy</a:t>
                      </a:r>
                      <a:endParaRPr lang="en-US" sz="1200" b="1"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292783">
                <a:tc vMerge="1">
                  <a:txBody>
                    <a:bodyPr/>
                    <a:lstStyle/>
                    <a:p>
                      <a:endParaRPr lang="en-US"/>
                    </a:p>
                  </a:txBody>
                  <a:tcPr/>
                </a:tc>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Arial"/>
                        </a:rPr>
                        <a:t>Lower Limit</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marL="0" marR="0" algn="ctr">
                        <a:lnSpc>
                          <a:spcPct val="115000"/>
                        </a:lnSpc>
                        <a:spcBef>
                          <a:spcPts val="0"/>
                        </a:spcBef>
                        <a:spcAft>
                          <a:spcPts val="0"/>
                        </a:spcAft>
                      </a:pPr>
                      <a:r>
                        <a:rPr lang="en-US" sz="1200" b="1" dirty="0">
                          <a:solidFill>
                            <a:srgbClr val="000000"/>
                          </a:solidFill>
                          <a:latin typeface="Times New Roman"/>
                          <a:ea typeface="Times New Roman"/>
                          <a:cs typeface="Arial"/>
                        </a:rPr>
                        <a:t>Upper Limit</a:t>
                      </a:r>
                      <a:endParaRPr lang="en-US" sz="1200" b="1"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vMerge="1">
                  <a:txBody>
                    <a:bodyPr/>
                    <a:lstStyle/>
                    <a:p>
                      <a:endParaRPr lang="en-US"/>
                    </a:p>
                  </a:txBody>
                  <a:tcPr/>
                </a:tc>
              </a:tr>
              <a:tr h="292783">
                <a:tc>
                  <a:txBody>
                    <a:bodyPr/>
                    <a:lstStyle/>
                    <a:p>
                      <a:pPr marL="0" marR="0">
                        <a:lnSpc>
                          <a:spcPct val="115000"/>
                        </a:lnSpc>
                        <a:spcBef>
                          <a:spcPts val="0"/>
                        </a:spcBef>
                        <a:spcAft>
                          <a:spcPts val="0"/>
                        </a:spcAft>
                      </a:pPr>
                      <a:r>
                        <a:rPr lang="en-US" sz="1200" b="1">
                          <a:solidFill>
                            <a:srgbClr val="000000"/>
                          </a:solidFill>
                          <a:latin typeface="Times New Roman"/>
                          <a:ea typeface="Times New Roman"/>
                          <a:cs typeface="Arial"/>
                        </a:rPr>
                        <a:t>Excellent</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900"/>
                    </a:solidFill>
                  </a:tcPr>
                </a:tc>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Arial"/>
                        </a:rPr>
                        <a:t>90</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Arial"/>
                        </a:rPr>
                        <a:t>100</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solidFill>
                            <a:srgbClr val="000000"/>
                          </a:solidFill>
                          <a:latin typeface="Times New Roman"/>
                          <a:ea typeface="Times New Roman"/>
                          <a:cs typeface="Arial"/>
                        </a:rPr>
                        <a:t>Do Nothing</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2783">
                <a:tc>
                  <a:txBody>
                    <a:bodyPr/>
                    <a:lstStyle/>
                    <a:p>
                      <a:pPr marL="0" marR="0">
                        <a:lnSpc>
                          <a:spcPct val="115000"/>
                        </a:lnSpc>
                        <a:spcBef>
                          <a:spcPts val="0"/>
                        </a:spcBef>
                        <a:spcAft>
                          <a:spcPts val="0"/>
                        </a:spcAft>
                      </a:pPr>
                      <a:r>
                        <a:rPr lang="en-US" sz="1200" b="1">
                          <a:solidFill>
                            <a:srgbClr val="000000"/>
                          </a:solidFill>
                          <a:latin typeface="Times New Roman"/>
                          <a:ea typeface="Times New Roman"/>
                          <a:cs typeface="Arial"/>
                        </a:rPr>
                        <a:t>Excellent</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900"/>
                    </a:solidFill>
                  </a:tcPr>
                </a:tc>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Arial"/>
                        </a:rPr>
                        <a:t>80</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Arial"/>
                        </a:rPr>
                        <a:t>90</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solidFill>
                            <a:srgbClr val="000000"/>
                          </a:solidFill>
                          <a:latin typeface="Times New Roman"/>
                          <a:ea typeface="Times New Roman"/>
                          <a:cs typeface="Arial"/>
                        </a:rPr>
                        <a:t>Apply Hot sand and Roll</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2783">
                <a:tc>
                  <a:txBody>
                    <a:bodyPr/>
                    <a:lstStyle/>
                    <a:p>
                      <a:pPr marL="0" marR="0">
                        <a:lnSpc>
                          <a:spcPct val="115000"/>
                        </a:lnSpc>
                        <a:spcBef>
                          <a:spcPts val="0"/>
                        </a:spcBef>
                        <a:spcAft>
                          <a:spcPts val="0"/>
                        </a:spcAft>
                      </a:pPr>
                      <a:r>
                        <a:rPr lang="en-US" sz="1200" b="1">
                          <a:solidFill>
                            <a:srgbClr val="000000"/>
                          </a:solidFill>
                          <a:latin typeface="Times New Roman"/>
                          <a:ea typeface="Times New Roman"/>
                          <a:cs typeface="Arial"/>
                        </a:rPr>
                        <a:t>Very good</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C400"/>
                    </a:solidFill>
                  </a:tcPr>
                </a:tc>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Arial"/>
                        </a:rPr>
                        <a:t>70</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Arial"/>
                        </a:rPr>
                        <a:t>80</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solidFill>
                            <a:srgbClr val="000000"/>
                          </a:solidFill>
                          <a:latin typeface="Times New Roman"/>
                          <a:ea typeface="Times New Roman"/>
                          <a:cs typeface="Arial"/>
                        </a:rPr>
                        <a:t>Hot Seal/Seal Coat</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2783">
                <a:tc>
                  <a:txBody>
                    <a:bodyPr/>
                    <a:lstStyle/>
                    <a:p>
                      <a:pPr marL="0" marR="0">
                        <a:lnSpc>
                          <a:spcPct val="115000"/>
                        </a:lnSpc>
                        <a:spcBef>
                          <a:spcPts val="0"/>
                        </a:spcBef>
                        <a:spcAft>
                          <a:spcPts val="0"/>
                        </a:spcAft>
                      </a:pPr>
                      <a:r>
                        <a:rPr lang="en-US" sz="1200" b="1">
                          <a:solidFill>
                            <a:srgbClr val="000000"/>
                          </a:solidFill>
                          <a:latin typeface="Times New Roman"/>
                          <a:ea typeface="Times New Roman"/>
                          <a:cs typeface="Arial"/>
                        </a:rPr>
                        <a:t>Good</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Arial"/>
                        </a:rPr>
                        <a:t>60</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solidFill>
                            <a:srgbClr val="000000"/>
                          </a:solidFill>
                          <a:latin typeface="Times New Roman"/>
                          <a:ea typeface="Times New Roman"/>
                          <a:cs typeface="Arial"/>
                        </a:rPr>
                        <a:t>70</a:t>
                      </a:r>
                      <a:endParaRPr lang="en-US" sz="1200" b="1"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solidFill>
                            <a:srgbClr val="000000"/>
                          </a:solidFill>
                          <a:latin typeface="Times New Roman"/>
                          <a:ea typeface="Times New Roman"/>
                          <a:cs typeface="Arial"/>
                        </a:rPr>
                        <a:t>Crack Sealing</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2783">
                <a:tc>
                  <a:txBody>
                    <a:bodyPr/>
                    <a:lstStyle/>
                    <a:p>
                      <a:pPr marL="0" marR="0">
                        <a:lnSpc>
                          <a:spcPct val="115000"/>
                        </a:lnSpc>
                        <a:spcBef>
                          <a:spcPts val="0"/>
                        </a:spcBef>
                        <a:spcAft>
                          <a:spcPts val="0"/>
                        </a:spcAft>
                      </a:pPr>
                      <a:r>
                        <a:rPr lang="en-US" sz="1200" b="1">
                          <a:solidFill>
                            <a:srgbClr val="000000"/>
                          </a:solidFill>
                          <a:latin typeface="Times New Roman"/>
                          <a:ea typeface="Times New Roman"/>
                          <a:cs typeface="Arial"/>
                        </a:rPr>
                        <a:t>Good</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Arial"/>
                        </a:rPr>
                        <a:t>50</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Arial"/>
                        </a:rPr>
                        <a:t>60</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solidFill>
                            <a:srgbClr val="000000"/>
                          </a:solidFill>
                          <a:latin typeface="Times New Roman"/>
                          <a:ea typeface="Times New Roman"/>
                          <a:cs typeface="Arial"/>
                        </a:rPr>
                        <a:t>Surface Patching</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2783">
                <a:tc>
                  <a:txBody>
                    <a:bodyPr/>
                    <a:lstStyle/>
                    <a:p>
                      <a:pPr marL="0" marR="0">
                        <a:lnSpc>
                          <a:spcPct val="115000"/>
                        </a:lnSpc>
                        <a:spcBef>
                          <a:spcPts val="0"/>
                        </a:spcBef>
                        <a:spcAft>
                          <a:spcPts val="0"/>
                        </a:spcAft>
                      </a:pPr>
                      <a:r>
                        <a:rPr lang="en-US" sz="1200" b="1">
                          <a:solidFill>
                            <a:srgbClr val="000000"/>
                          </a:solidFill>
                          <a:latin typeface="Times New Roman"/>
                          <a:ea typeface="Times New Roman"/>
                          <a:cs typeface="Arial"/>
                        </a:rPr>
                        <a:t>Fair</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Arial"/>
                        </a:rPr>
                        <a:t>40</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Arial"/>
                        </a:rPr>
                        <a:t>50</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solidFill>
                            <a:srgbClr val="000000"/>
                          </a:solidFill>
                          <a:latin typeface="Times New Roman"/>
                          <a:ea typeface="Times New Roman"/>
                          <a:cs typeface="Arial"/>
                        </a:rPr>
                        <a:t>Deep Patching</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2783">
                <a:tc>
                  <a:txBody>
                    <a:bodyPr/>
                    <a:lstStyle/>
                    <a:p>
                      <a:pPr marL="0" marR="0">
                        <a:lnSpc>
                          <a:spcPct val="115000"/>
                        </a:lnSpc>
                        <a:spcBef>
                          <a:spcPts val="0"/>
                        </a:spcBef>
                        <a:spcAft>
                          <a:spcPts val="0"/>
                        </a:spcAft>
                      </a:pPr>
                      <a:r>
                        <a:rPr lang="en-US" sz="1200" b="1">
                          <a:solidFill>
                            <a:srgbClr val="000000"/>
                          </a:solidFill>
                          <a:latin typeface="Times New Roman"/>
                          <a:ea typeface="Times New Roman"/>
                          <a:cs typeface="Arial"/>
                        </a:rPr>
                        <a:t>Fair</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Arial"/>
                        </a:rPr>
                        <a:t>30</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Arial"/>
                        </a:rPr>
                        <a:t>40</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solidFill>
                            <a:srgbClr val="000000"/>
                          </a:solidFill>
                          <a:latin typeface="Times New Roman"/>
                          <a:ea typeface="Times New Roman"/>
                          <a:cs typeface="Arial"/>
                        </a:rPr>
                        <a:t>Slurry Seal</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2783">
                <a:tc>
                  <a:txBody>
                    <a:bodyPr/>
                    <a:lstStyle/>
                    <a:p>
                      <a:pPr marL="0" marR="0">
                        <a:lnSpc>
                          <a:spcPct val="115000"/>
                        </a:lnSpc>
                        <a:spcBef>
                          <a:spcPts val="0"/>
                        </a:spcBef>
                        <a:spcAft>
                          <a:spcPts val="0"/>
                        </a:spcAft>
                      </a:pPr>
                      <a:r>
                        <a:rPr lang="en-US" sz="1200" b="1">
                          <a:solidFill>
                            <a:srgbClr val="000000"/>
                          </a:solidFill>
                          <a:latin typeface="Times New Roman"/>
                          <a:ea typeface="Times New Roman"/>
                          <a:cs typeface="Arial"/>
                        </a:rPr>
                        <a:t>Poor</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98973"/>
                    </a:solidFill>
                  </a:tcPr>
                </a:tc>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Arial"/>
                        </a:rPr>
                        <a:t>20</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Arial"/>
                        </a:rPr>
                        <a:t>30</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solidFill>
                            <a:srgbClr val="000000"/>
                          </a:solidFill>
                          <a:latin typeface="Times New Roman"/>
                          <a:ea typeface="Times New Roman"/>
                          <a:cs typeface="Arial"/>
                        </a:rPr>
                        <a:t>Milling and Repave</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2783">
                <a:tc>
                  <a:txBody>
                    <a:bodyPr/>
                    <a:lstStyle/>
                    <a:p>
                      <a:pPr marL="0" marR="0">
                        <a:lnSpc>
                          <a:spcPct val="115000"/>
                        </a:lnSpc>
                        <a:spcBef>
                          <a:spcPts val="0"/>
                        </a:spcBef>
                        <a:spcAft>
                          <a:spcPts val="0"/>
                        </a:spcAft>
                      </a:pPr>
                      <a:r>
                        <a:rPr lang="en-US" sz="1200" b="1">
                          <a:solidFill>
                            <a:srgbClr val="000000"/>
                          </a:solidFill>
                          <a:latin typeface="Times New Roman"/>
                          <a:ea typeface="Times New Roman"/>
                          <a:cs typeface="Arial"/>
                        </a:rPr>
                        <a:t>Very Poor</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Arial"/>
                        </a:rPr>
                        <a:t>10</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Arial"/>
                        </a:rPr>
                        <a:t>20</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solidFill>
                            <a:srgbClr val="000000"/>
                          </a:solidFill>
                          <a:latin typeface="Times New Roman"/>
                          <a:ea typeface="Times New Roman"/>
                          <a:cs typeface="Arial"/>
                        </a:rPr>
                        <a:t>Base Repair and Repave</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7141">
                <a:tc>
                  <a:txBody>
                    <a:bodyPr/>
                    <a:lstStyle/>
                    <a:p>
                      <a:pPr marL="0" marR="0">
                        <a:lnSpc>
                          <a:spcPct val="115000"/>
                        </a:lnSpc>
                        <a:spcBef>
                          <a:spcPts val="0"/>
                        </a:spcBef>
                        <a:spcAft>
                          <a:spcPts val="0"/>
                        </a:spcAft>
                      </a:pPr>
                      <a:r>
                        <a:rPr lang="en-US" sz="1200" b="1">
                          <a:solidFill>
                            <a:srgbClr val="000000"/>
                          </a:solidFill>
                          <a:latin typeface="Times New Roman"/>
                          <a:ea typeface="Times New Roman"/>
                          <a:cs typeface="Arial"/>
                        </a:rPr>
                        <a:t>Failed</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Arial"/>
                        </a:rPr>
                        <a:t>0</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solidFill>
                            <a:srgbClr val="000000"/>
                          </a:solidFill>
                          <a:latin typeface="Times New Roman"/>
                          <a:ea typeface="Times New Roman"/>
                          <a:cs typeface="Arial"/>
                        </a:rPr>
                        <a:t>10</a:t>
                      </a:r>
                      <a:endParaRPr lang="en-US" sz="1200" b="1"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dirty="0">
                          <a:solidFill>
                            <a:srgbClr val="000000"/>
                          </a:solidFill>
                          <a:latin typeface="Times New Roman"/>
                          <a:ea typeface="Times New Roman"/>
                          <a:cs typeface="Arial"/>
                        </a:rPr>
                        <a:t>Structural Overlay</a:t>
                      </a:r>
                      <a:endParaRPr lang="en-US" sz="1200" b="1"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 xmlns:p14="http://schemas.microsoft.com/office/powerpoint/2010/main" val="54769709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Determination of PI</a:t>
            </a:r>
            <a:endParaRPr lang="en-US" b="1" dirty="0"/>
          </a:p>
        </p:txBody>
      </p:sp>
      <p:sp>
        <p:nvSpPr>
          <p:cNvPr id="5" name="Slide Number Placeholder 4"/>
          <p:cNvSpPr>
            <a:spLocks noGrp="1"/>
          </p:cNvSpPr>
          <p:nvPr>
            <p:ph type="sldNum" sz="quarter" idx="12"/>
          </p:nvPr>
        </p:nvSpPr>
        <p:spPr/>
        <p:txBody>
          <a:bodyPr/>
          <a:lstStyle/>
          <a:p>
            <a:fld id="{C97FA074-8136-4AB1-9CD6-811B132B49FB}" type="slidenum">
              <a:rPr lang="en-IN" smtClean="0"/>
              <a:pPr/>
              <a:t>23</a:t>
            </a:fld>
            <a:endParaRPr lang="en-IN"/>
          </a:p>
        </p:txBody>
      </p:sp>
      <p:sp>
        <p:nvSpPr>
          <p:cNvPr id="6" name="Content Placeholder 5"/>
          <p:cNvSpPr>
            <a:spLocks noGrp="1"/>
          </p:cNvSpPr>
          <p:nvPr>
            <p:ph sz="quarter" idx="1"/>
          </p:nvPr>
        </p:nvSpPr>
        <p:spPr>
          <a:xfrm>
            <a:off x="1371600" y="2133600"/>
            <a:ext cx="6324600" cy="3489960"/>
          </a:xfrm>
        </p:spPr>
        <p:txBody>
          <a:bodyPr>
            <a:normAutofit/>
          </a:bodyPr>
          <a:lstStyle/>
          <a:p>
            <a:pPr algn="ctr">
              <a:buNone/>
            </a:pPr>
            <a:r>
              <a:rPr lang="en-US" sz="3200" dirty="0" smtClean="0"/>
              <a:t>PI for each section </a:t>
            </a:r>
            <a:br>
              <a:rPr lang="en-US" sz="3200" dirty="0" smtClean="0"/>
            </a:br>
            <a:r>
              <a:rPr lang="en-US" sz="3200" dirty="0" smtClean="0"/>
              <a:t/>
            </a:r>
            <a:br>
              <a:rPr lang="en-US" sz="3200" dirty="0" smtClean="0"/>
            </a:br>
            <a:r>
              <a:rPr lang="en-US" sz="3200" dirty="0" smtClean="0"/>
              <a:t>PI = ∑ </a:t>
            </a:r>
            <a:r>
              <a:rPr lang="en-US" sz="3200" dirty="0" err="1" smtClean="0"/>
              <a:t>Fi</a:t>
            </a:r>
            <a:r>
              <a:rPr lang="en-US" sz="3200" dirty="0" smtClean="0"/>
              <a:t> * </a:t>
            </a:r>
            <a:r>
              <a:rPr lang="en-US" sz="3200" dirty="0" err="1" smtClean="0"/>
              <a:t>Wi</a:t>
            </a:r>
            <a:endParaRPr lang="en-US" sz="3200" dirty="0" smtClean="0"/>
          </a:p>
          <a:p>
            <a:pPr>
              <a:buNone/>
            </a:pPr>
            <a:r>
              <a:rPr lang="en-US" sz="3200" dirty="0" smtClean="0"/>
              <a:t>Where: </a:t>
            </a:r>
            <a:br>
              <a:rPr lang="en-US" sz="3200" dirty="0" smtClean="0"/>
            </a:br>
            <a:r>
              <a:rPr lang="en-US" sz="3200" dirty="0" err="1" smtClean="0"/>
              <a:t>Fi</a:t>
            </a:r>
            <a:r>
              <a:rPr lang="en-US" sz="3200" dirty="0" smtClean="0"/>
              <a:t>: Priority Factors</a:t>
            </a:r>
            <a:br>
              <a:rPr lang="en-US" sz="3200" dirty="0" smtClean="0"/>
            </a:br>
            <a:r>
              <a:rPr lang="en-US" sz="3200" dirty="0" err="1" smtClean="0"/>
              <a:t>Wi</a:t>
            </a:r>
            <a:r>
              <a:rPr lang="en-US" sz="3200" dirty="0" smtClean="0"/>
              <a:t>: Priority Factor Weights.</a:t>
            </a:r>
            <a:endParaRPr lang="en-US" sz="3200" dirty="0"/>
          </a:p>
          <a:p>
            <a:endParaRPr lang="en-US" dirty="0"/>
          </a:p>
        </p:txBody>
      </p:sp>
      <p:sp>
        <p:nvSpPr>
          <p:cNvPr id="9" name="Date Placeholder 2"/>
          <p:cNvSpPr>
            <a:spLocks noGrp="1"/>
          </p:cNvSpPr>
          <p:nvPr>
            <p:ph type="dt" sz="half" idx="10"/>
          </p:nvPr>
        </p:nvSpPr>
        <p:spPr>
          <a:xfrm>
            <a:off x="7467600" y="6356350"/>
            <a:ext cx="1222248" cy="365760"/>
          </a:xfrm>
        </p:spPr>
        <p:txBody>
          <a:bodyPr/>
          <a:lstStyle/>
          <a:p>
            <a:r>
              <a:rPr lang="en-US" dirty="0" smtClean="0"/>
              <a:t>MAY 25, 2017</a:t>
            </a:r>
            <a:endParaRPr lang="en-IN" dirty="0"/>
          </a:p>
        </p:txBody>
      </p:sp>
      <p:sp>
        <p:nvSpPr>
          <p:cNvPr id="10" name="Footer Placeholder 5"/>
          <p:cNvSpPr>
            <a:spLocks noGrp="1"/>
          </p:cNvSpPr>
          <p:nvPr>
            <p:ph type="ftr" sz="quarter" idx="11"/>
          </p:nvPr>
        </p:nvSpPr>
        <p:spPr>
          <a:xfrm>
            <a:off x="990600" y="6356350"/>
            <a:ext cx="5413248" cy="365760"/>
          </a:xfrm>
        </p:spPr>
        <p:txBody>
          <a:bodyPr/>
          <a:lstStyle/>
          <a:p>
            <a:r>
              <a:rPr lang="en-US" dirty="0" smtClean="0"/>
              <a:t>DEVELOPMENT OF (PMS) FOR SELECTED ROADS IN NABLUS CITY</a:t>
            </a:r>
            <a:endParaRPr lang="en-IN" dirty="0"/>
          </a:p>
        </p:txBody>
      </p:sp>
    </p:spTree>
    <p:extLst>
      <p:ext uri="{BB962C8B-B14F-4D97-AF65-F5344CB8AC3E}">
        <p14:creationId xmlns="" xmlns:p14="http://schemas.microsoft.com/office/powerpoint/2010/main" val="54769709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Work procedure Flow-Chart</a:t>
            </a:r>
            <a:endParaRPr lang="en-US" b="1" dirty="0"/>
          </a:p>
        </p:txBody>
      </p:sp>
      <p:sp>
        <p:nvSpPr>
          <p:cNvPr id="5" name="Slide Number Placeholder 4"/>
          <p:cNvSpPr>
            <a:spLocks noGrp="1"/>
          </p:cNvSpPr>
          <p:nvPr>
            <p:ph type="sldNum" sz="quarter" idx="12"/>
          </p:nvPr>
        </p:nvSpPr>
        <p:spPr/>
        <p:txBody>
          <a:bodyPr/>
          <a:lstStyle/>
          <a:p>
            <a:fld id="{C97FA074-8136-4AB1-9CD6-811B132B49FB}" type="slidenum">
              <a:rPr lang="en-IN" smtClean="0"/>
              <a:pPr/>
              <a:t>24</a:t>
            </a:fld>
            <a:endParaRPr lang="en-IN"/>
          </a:p>
        </p:txBody>
      </p:sp>
      <p:pic>
        <p:nvPicPr>
          <p:cNvPr id="8" name="Picture 7" descr="C:\Users\Home\Downloads\Untitled Diagram (2).png"/>
          <p:cNvPicPr/>
          <p:nvPr/>
        </p:nvPicPr>
        <p:blipFill>
          <a:blip r:embed="rId2">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2438400" y="1219200"/>
            <a:ext cx="4114800" cy="5105400"/>
          </a:xfrm>
          <a:prstGeom prst="rect">
            <a:avLst/>
          </a:prstGeom>
          <a:noFill/>
          <a:ln>
            <a:noFill/>
          </a:ln>
        </p:spPr>
      </p:pic>
      <p:sp>
        <p:nvSpPr>
          <p:cNvPr id="12" name="Date Placeholder 2"/>
          <p:cNvSpPr>
            <a:spLocks noGrp="1"/>
          </p:cNvSpPr>
          <p:nvPr>
            <p:ph type="dt" sz="half" idx="10"/>
          </p:nvPr>
        </p:nvSpPr>
        <p:spPr>
          <a:xfrm>
            <a:off x="7467600" y="6356350"/>
            <a:ext cx="1222248" cy="365760"/>
          </a:xfrm>
        </p:spPr>
        <p:txBody>
          <a:bodyPr/>
          <a:lstStyle/>
          <a:p>
            <a:r>
              <a:rPr lang="en-US" dirty="0" smtClean="0"/>
              <a:t>MAY 25, 2017</a:t>
            </a:r>
            <a:endParaRPr lang="en-IN" dirty="0"/>
          </a:p>
        </p:txBody>
      </p:sp>
      <p:sp>
        <p:nvSpPr>
          <p:cNvPr id="13" name="Footer Placeholder 5"/>
          <p:cNvSpPr>
            <a:spLocks noGrp="1"/>
          </p:cNvSpPr>
          <p:nvPr>
            <p:ph type="ftr" sz="quarter" idx="11"/>
          </p:nvPr>
        </p:nvSpPr>
        <p:spPr>
          <a:xfrm>
            <a:off x="914400" y="6356350"/>
            <a:ext cx="5489448" cy="365760"/>
          </a:xfrm>
        </p:spPr>
        <p:txBody>
          <a:bodyPr/>
          <a:lstStyle/>
          <a:p>
            <a:r>
              <a:rPr lang="en-US" dirty="0" smtClean="0"/>
              <a:t>DEVELOPMENT OF (PMS) FOR SELECTED ROADS IN NABLUS CITY</a:t>
            </a:r>
            <a:endParaRPr lang="en-IN" dirty="0"/>
          </a:p>
        </p:txBody>
      </p:sp>
    </p:spTree>
    <p:extLst>
      <p:ext uri="{BB962C8B-B14F-4D97-AF65-F5344CB8AC3E}">
        <p14:creationId xmlns="" xmlns:p14="http://schemas.microsoft.com/office/powerpoint/2010/main" val="418916040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C97FA074-8136-4AB1-9CD6-811B132B49FB}" type="slidenum">
              <a:rPr lang="en-IN" smtClean="0"/>
              <a:pPr/>
              <a:t>25</a:t>
            </a:fld>
            <a:endParaRPr lang="en-IN"/>
          </a:p>
        </p:txBody>
      </p:sp>
      <p:sp>
        <p:nvSpPr>
          <p:cNvPr id="12" name="Date Placeholder 2"/>
          <p:cNvSpPr>
            <a:spLocks noGrp="1"/>
          </p:cNvSpPr>
          <p:nvPr>
            <p:ph type="dt" sz="half" idx="10"/>
          </p:nvPr>
        </p:nvSpPr>
        <p:spPr>
          <a:xfrm>
            <a:off x="7467600" y="6356350"/>
            <a:ext cx="1222248" cy="365760"/>
          </a:xfrm>
        </p:spPr>
        <p:txBody>
          <a:bodyPr/>
          <a:lstStyle/>
          <a:p>
            <a:r>
              <a:rPr lang="en-US" dirty="0" smtClean="0"/>
              <a:t>MAY 25, 2017</a:t>
            </a:r>
            <a:endParaRPr lang="en-IN" dirty="0"/>
          </a:p>
        </p:txBody>
      </p:sp>
      <p:sp>
        <p:nvSpPr>
          <p:cNvPr id="13" name="Footer Placeholder 5"/>
          <p:cNvSpPr>
            <a:spLocks noGrp="1"/>
          </p:cNvSpPr>
          <p:nvPr>
            <p:ph type="ftr" sz="quarter" idx="11"/>
          </p:nvPr>
        </p:nvSpPr>
        <p:spPr>
          <a:xfrm>
            <a:off x="914400" y="6356350"/>
            <a:ext cx="5489448" cy="365760"/>
          </a:xfrm>
        </p:spPr>
        <p:txBody>
          <a:bodyPr/>
          <a:lstStyle/>
          <a:p>
            <a:r>
              <a:rPr lang="en-US" dirty="0" smtClean="0"/>
              <a:t>DEVELOPMENT OF (PMS) FOR SELECTED ROADS IN NABLUS CITY</a:t>
            </a:r>
            <a:endParaRPr lang="en-IN" dirty="0"/>
          </a:p>
        </p:txBody>
      </p:sp>
      <p:sp>
        <p:nvSpPr>
          <p:cNvPr id="9" name="Title 1"/>
          <p:cNvSpPr>
            <a:spLocks noGrp="1"/>
          </p:cNvSpPr>
          <p:nvPr>
            <p:ph sz="quarter" idx="1"/>
          </p:nvPr>
        </p:nvSpPr>
        <p:spPr>
          <a:xfrm>
            <a:off x="990600" y="2590800"/>
            <a:ext cx="7239000" cy="2743200"/>
          </a:xfrm>
        </p:spPr>
        <p:txBody>
          <a:bodyPr>
            <a:noAutofit/>
          </a:bodyPr>
          <a:lstStyle/>
          <a:p>
            <a:pPr algn="ctr">
              <a:buNone/>
            </a:pPr>
            <a:r>
              <a:rPr lang="en-US" sz="7200" dirty="0" smtClean="0">
                <a:solidFill>
                  <a:schemeClr val="accent2">
                    <a:lumMod val="50000"/>
                  </a:schemeClr>
                </a:solidFill>
              </a:rPr>
              <a:t>Data Collection</a:t>
            </a:r>
            <a:endParaRPr lang="en-IN" sz="4000" dirty="0">
              <a:solidFill>
                <a:schemeClr val="accent2">
                  <a:lumMod val="50000"/>
                </a:schemeClr>
              </a:solidFill>
            </a:endParaRPr>
          </a:p>
        </p:txBody>
      </p:sp>
    </p:spTree>
    <p:extLst>
      <p:ext uri="{BB962C8B-B14F-4D97-AF65-F5344CB8AC3E}">
        <p14:creationId xmlns="" xmlns:p14="http://schemas.microsoft.com/office/powerpoint/2010/main" val="418916040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Data collection</a:t>
            </a:r>
            <a:endParaRPr lang="en-US" b="1" dirty="0"/>
          </a:p>
        </p:txBody>
      </p:sp>
      <p:sp>
        <p:nvSpPr>
          <p:cNvPr id="5" name="Slide Number Placeholder 4"/>
          <p:cNvSpPr>
            <a:spLocks noGrp="1"/>
          </p:cNvSpPr>
          <p:nvPr>
            <p:ph type="sldNum" sz="quarter" idx="12"/>
          </p:nvPr>
        </p:nvSpPr>
        <p:spPr/>
        <p:txBody>
          <a:bodyPr/>
          <a:lstStyle/>
          <a:p>
            <a:fld id="{C97FA074-8136-4AB1-9CD6-811B132B49FB}" type="slidenum">
              <a:rPr lang="en-IN" smtClean="0"/>
              <a:pPr/>
              <a:t>26</a:t>
            </a:fld>
            <a:endParaRPr lang="en-IN"/>
          </a:p>
        </p:txBody>
      </p:sp>
      <p:sp>
        <p:nvSpPr>
          <p:cNvPr id="6" name="Content Placeholder 5"/>
          <p:cNvSpPr>
            <a:spLocks noGrp="1"/>
          </p:cNvSpPr>
          <p:nvPr>
            <p:ph sz="quarter" idx="1"/>
          </p:nvPr>
        </p:nvSpPr>
        <p:spPr>
          <a:xfrm>
            <a:off x="304800" y="1463040"/>
            <a:ext cx="7620000" cy="3489960"/>
          </a:xfrm>
        </p:spPr>
        <p:txBody>
          <a:bodyPr/>
          <a:lstStyle/>
          <a:p>
            <a:pPr>
              <a:buNone/>
            </a:pPr>
            <a:r>
              <a:rPr lang="en-US" dirty="0" smtClean="0"/>
              <a:t>Data collection methods </a:t>
            </a:r>
          </a:p>
          <a:p>
            <a:r>
              <a:rPr lang="en-US" dirty="0" smtClean="0"/>
              <a:t>Manual .</a:t>
            </a:r>
          </a:p>
          <a:p>
            <a:r>
              <a:rPr lang="en-US" dirty="0" smtClean="0"/>
              <a:t>Automated.</a:t>
            </a:r>
            <a:endParaRPr lang="en-US" dirty="0"/>
          </a:p>
          <a:p>
            <a:endParaRPr lang="en-US" dirty="0"/>
          </a:p>
        </p:txBody>
      </p:sp>
      <p:sp>
        <p:nvSpPr>
          <p:cNvPr id="9" name="Date Placeholder 2"/>
          <p:cNvSpPr>
            <a:spLocks noGrp="1"/>
          </p:cNvSpPr>
          <p:nvPr>
            <p:ph type="dt" sz="half" idx="10"/>
          </p:nvPr>
        </p:nvSpPr>
        <p:spPr>
          <a:xfrm>
            <a:off x="7467600" y="6356350"/>
            <a:ext cx="1222248" cy="365760"/>
          </a:xfrm>
        </p:spPr>
        <p:txBody>
          <a:bodyPr/>
          <a:lstStyle/>
          <a:p>
            <a:r>
              <a:rPr lang="en-US" dirty="0" smtClean="0"/>
              <a:t>MAY 25, 2017</a:t>
            </a:r>
            <a:endParaRPr lang="en-IN" dirty="0"/>
          </a:p>
        </p:txBody>
      </p:sp>
      <p:sp>
        <p:nvSpPr>
          <p:cNvPr id="10" name="Footer Placeholder 5"/>
          <p:cNvSpPr>
            <a:spLocks noGrp="1"/>
          </p:cNvSpPr>
          <p:nvPr>
            <p:ph type="ftr" sz="quarter" idx="11"/>
          </p:nvPr>
        </p:nvSpPr>
        <p:spPr>
          <a:xfrm>
            <a:off x="914400" y="6356350"/>
            <a:ext cx="5489448" cy="365760"/>
          </a:xfrm>
        </p:spPr>
        <p:txBody>
          <a:bodyPr/>
          <a:lstStyle/>
          <a:p>
            <a:r>
              <a:rPr lang="en-US" dirty="0" smtClean="0"/>
              <a:t>DEVELOPMENT OF (PMS) FOR SELECTED ROADS IN NABLUS CITY</a:t>
            </a:r>
            <a:endParaRPr lang="en-IN" dirty="0"/>
          </a:p>
        </p:txBody>
      </p:sp>
      <p:pic>
        <p:nvPicPr>
          <p:cNvPr id="11" name="Picture 3"/>
          <p:cNvPicPr>
            <a:picLocks noChangeAspect="1" noChangeArrowheads="1"/>
          </p:cNvPicPr>
          <p:nvPr/>
        </p:nvPicPr>
        <p:blipFill>
          <a:blip r:embed="rId2"/>
          <a:srcRect/>
          <a:stretch>
            <a:fillRect/>
          </a:stretch>
        </p:blipFill>
        <p:spPr bwMode="auto">
          <a:xfrm>
            <a:off x="5562600" y="3962400"/>
            <a:ext cx="2747603" cy="1981200"/>
          </a:xfrm>
          <a:prstGeom prst="rect">
            <a:avLst/>
          </a:prstGeom>
          <a:ln>
            <a:noFill/>
          </a:ln>
          <a:effectLst>
            <a:softEdge rad="112500"/>
          </a:effectLst>
        </p:spPr>
      </p:pic>
      <p:pic>
        <p:nvPicPr>
          <p:cNvPr id="12" name="Picture 11" descr="3DPaveScanVan"/>
          <p:cNvPicPr>
            <a:picLocks noChangeAspect="1" noChangeArrowheads="1"/>
          </p:cNvPicPr>
          <p:nvPr/>
        </p:nvPicPr>
        <p:blipFill>
          <a:blip r:embed="rId3"/>
          <a:srcRect/>
          <a:stretch>
            <a:fillRect/>
          </a:stretch>
        </p:blipFill>
        <p:spPr bwMode="auto">
          <a:xfrm>
            <a:off x="5715000" y="1447800"/>
            <a:ext cx="2773068" cy="2554817"/>
          </a:xfrm>
          <a:prstGeom prst="rect">
            <a:avLst/>
          </a:prstGeom>
          <a:noFill/>
          <a:ln w="9525">
            <a:noFill/>
            <a:miter lim="800000"/>
            <a:headEnd/>
            <a:tailEnd/>
          </a:ln>
        </p:spPr>
      </p:pic>
      <p:pic>
        <p:nvPicPr>
          <p:cNvPr id="13" name="Picture 7" descr="lesson_planning_icon"/>
          <p:cNvPicPr>
            <a:picLocks noChangeAspect="1" noChangeArrowheads="1"/>
          </p:cNvPicPr>
          <p:nvPr/>
        </p:nvPicPr>
        <p:blipFill>
          <a:blip r:embed="rId4"/>
          <a:srcRect/>
          <a:stretch>
            <a:fillRect/>
          </a:stretch>
        </p:blipFill>
        <p:spPr bwMode="auto">
          <a:xfrm>
            <a:off x="838200" y="3048000"/>
            <a:ext cx="3352800" cy="3048000"/>
          </a:xfrm>
          <a:prstGeom prst="rect">
            <a:avLst/>
          </a:prstGeom>
          <a:noFill/>
          <a:ln w="9525">
            <a:noFill/>
            <a:miter lim="800000"/>
            <a:headEnd/>
            <a:tailEnd/>
          </a:ln>
        </p:spPr>
      </p:pic>
    </p:spTree>
    <p:extLst>
      <p:ext uri="{BB962C8B-B14F-4D97-AF65-F5344CB8AC3E}">
        <p14:creationId xmlns="" xmlns:p14="http://schemas.microsoft.com/office/powerpoint/2010/main" val="54769709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b="1" dirty="0" smtClean="0"/>
              <a:t>Some distresses </a:t>
            </a:r>
            <a:endParaRPr lang="en-US" b="1" dirty="0"/>
          </a:p>
        </p:txBody>
      </p:sp>
      <p:sp>
        <p:nvSpPr>
          <p:cNvPr id="5" name="Slide Number Placeholder 4"/>
          <p:cNvSpPr>
            <a:spLocks noGrp="1"/>
          </p:cNvSpPr>
          <p:nvPr>
            <p:ph type="sldNum" sz="quarter" idx="12"/>
          </p:nvPr>
        </p:nvSpPr>
        <p:spPr/>
        <p:txBody>
          <a:bodyPr/>
          <a:lstStyle/>
          <a:p>
            <a:fld id="{C97FA074-8136-4AB1-9CD6-811B132B49FB}" type="slidenum">
              <a:rPr lang="en-IN" smtClean="0"/>
              <a:pPr/>
              <a:t>27</a:t>
            </a:fld>
            <a:endParaRPr lang="en-IN"/>
          </a:p>
        </p:txBody>
      </p:sp>
      <p:sp>
        <p:nvSpPr>
          <p:cNvPr id="6" name="Content Placeholder 5"/>
          <p:cNvSpPr>
            <a:spLocks noGrp="1"/>
          </p:cNvSpPr>
          <p:nvPr>
            <p:ph sz="quarter" idx="1"/>
          </p:nvPr>
        </p:nvSpPr>
        <p:spPr>
          <a:xfrm>
            <a:off x="457200" y="1219200"/>
            <a:ext cx="8229600" cy="4937760"/>
          </a:xfrm>
        </p:spPr>
        <p:txBody>
          <a:bodyPr>
            <a:normAutofit/>
          </a:bodyPr>
          <a:lstStyle/>
          <a:p>
            <a:r>
              <a:rPr lang="en-US" dirty="0" smtClean="0"/>
              <a:t>Alligator crack</a:t>
            </a:r>
            <a:r>
              <a:rPr lang="ar-JO" dirty="0" smtClean="0"/>
              <a:t>  </a:t>
            </a:r>
            <a:r>
              <a:rPr lang="en-US" dirty="0" smtClean="0"/>
              <a:t>                    Patching</a:t>
            </a:r>
          </a:p>
        </p:txBody>
      </p:sp>
      <p:sp>
        <p:nvSpPr>
          <p:cNvPr id="9" name="Date Placeholder 2"/>
          <p:cNvSpPr>
            <a:spLocks noGrp="1"/>
          </p:cNvSpPr>
          <p:nvPr>
            <p:ph type="dt" sz="half" idx="10"/>
          </p:nvPr>
        </p:nvSpPr>
        <p:spPr>
          <a:xfrm>
            <a:off x="7467600" y="6356350"/>
            <a:ext cx="1222248" cy="365760"/>
          </a:xfrm>
        </p:spPr>
        <p:txBody>
          <a:bodyPr/>
          <a:lstStyle/>
          <a:p>
            <a:r>
              <a:rPr lang="en-US" dirty="0" smtClean="0"/>
              <a:t>MAY 25, 2017</a:t>
            </a:r>
            <a:endParaRPr lang="en-IN" dirty="0"/>
          </a:p>
        </p:txBody>
      </p:sp>
      <p:sp>
        <p:nvSpPr>
          <p:cNvPr id="10" name="Footer Placeholder 5"/>
          <p:cNvSpPr>
            <a:spLocks noGrp="1"/>
          </p:cNvSpPr>
          <p:nvPr>
            <p:ph type="ftr" sz="quarter" idx="11"/>
          </p:nvPr>
        </p:nvSpPr>
        <p:spPr>
          <a:xfrm>
            <a:off x="914400" y="6356350"/>
            <a:ext cx="5489448" cy="365760"/>
          </a:xfrm>
        </p:spPr>
        <p:txBody>
          <a:bodyPr/>
          <a:lstStyle/>
          <a:p>
            <a:r>
              <a:rPr lang="en-US" dirty="0" smtClean="0"/>
              <a:t>DEVELOPMENT OF (PMS) FOR SELECTED ROADS IN NABLUS CITY</a:t>
            </a:r>
            <a:endParaRPr lang="en-IN" dirty="0"/>
          </a:p>
        </p:txBody>
      </p:sp>
      <p:pic>
        <p:nvPicPr>
          <p:cNvPr id="6146" name="Picture 2" descr="C:\Users\anas\Desktop\15665909_1136100206506594_2992786322423287634_n.jpg"/>
          <p:cNvPicPr>
            <a:picLocks noChangeAspect="1" noChangeArrowheads="1"/>
          </p:cNvPicPr>
          <p:nvPr/>
        </p:nvPicPr>
        <p:blipFill>
          <a:blip r:embed="rId2"/>
          <a:srcRect/>
          <a:stretch>
            <a:fillRect/>
          </a:stretch>
        </p:blipFill>
        <p:spPr bwMode="auto">
          <a:xfrm>
            <a:off x="609600" y="1752600"/>
            <a:ext cx="3878407" cy="4308130"/>
          </a:xfrm>
          <a:prstGeom prst="rect">
            <a:avLst/>
          </a:prstGeom>
          <a:ln>
            <a:noFill/>
          </a:ln>
          <a:effectLst>
            <a:outerShdw blurRad="292100" dist="139700" dir="2700000" algn="tl" rotWithShape="0">
              <a:srgbClr val="333333">
                <a:alpha val="65000"/>
              </a:srgbClr>
            </a:outerShdw>
          </a:effectLst>
        </p:spPr>
      </p:pic>
      <p:pic>
        <p:nvPicPr>
          <p:cNvPr id="8" name="Picture 7" descr="C:\Users\anas\AppData\Local\Microsoft\Windows\INetCache\Content.Word\IMG_2626.jpg"/>
          <p:cNvPicPr/>
          <p:nvPr/>
        </p:nvPicPr>
        <p:blipFill>
          <a:blip r:embed="rId3" cstate="print"/>
          <a:srcRect/>
          <a:stretch>
            <a:fillRect/>
          </a:stretch>
        </p:blipFill>
        <p:spPr bwMode="auto">
          <a:xfrm>
            <a:off x="4648200" y="1752600"/>
            <a:ext cx="3934490" cy="43434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 xmlns:p14="http://schemas.microsoft.com/office/powerpoint/2010/main" val="68048687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b="1" dirty="0" smtClean="0"/>
              <a:t>Some distresses </a:t>
            </a:r>
            <a:endParaRPr lang="en-US" b="1" dirty="0"/>
          </a:p>
        </p:txBody>
      </p:sp>
      <p:sp>
        <p:nvSpPr>
          <p:cNvPr id="5" name="Slide Number Placeholder 4"/>
          <p:cNvSpPr>
            <a:spLocks noGrp="1"/>
          </p:cNvSpPr>
          <p:nvPr>
            <p:ph type="sldNum" sz="quarter" idx="12"/>
          </p:nvPr>
        </p:nvSpPr>
        <p:spPr/>
        <p:txBody>
          <a:bodyPr/>
          <a:lstStyle/>
          <a:p>
            <a:fld id="{C97FA074-8136-4AB1-9CD6-811B132B49FB}" type="slidenum">
              <a:rPr lang="en-IN" smtClean="0"/>
              <a:pPr/>
              <a:t>28</a:t>
            </a:fld>
            <a:endParaRPr lang="en-IN"/>
          </a:p>
        </p:txBody>
      </p:sp>
      <p:sp>
        <p:nvSpPr>
          <p:cNvPr id="6" name="Content Placeholder 5"/>
          <p:cNvSpPr>
            <a:spLocks noGrp="1"/>
          </p:cNvSpPr>
          <p:nvPr>
            <p:ph sz="quarter" idx="1"/>
          </p:nvPr>
        </p:nvSpPr>
        <p:spPr>
          <a:xfrm>
            <a:off x="457200" y="1219200"/>
            <a:ext cx="8229600" cy="4937760"/>
          </a:xfrm>
        </p:spPr>
        <p:txBody>
          <a:bodyPr>
            <a:normAutofit/>
          </a:bodyPr>
          <a:lstStyle/>
          <a:p>
            <a:r>
              <a:rPr lang="en-US" dirty="0" smtClean="0"/>
              <a:t>Longitudinal and Transverse Cracking </a:t>
            </a:r>
          </a:p>
        </p:txBody>
      </p:sp>
      <p:sp>
        <p:nvSpPr>
          <p:cNvPr id="9" name="Date Placeholder 2"/>
          <p:cNvSpPr>
            <a:spLocks noGrp="1"/>
          </p:cNvSpPr>
          <p:nvPr>
            <p:ph type="dt" sz="half" idx="10"/>
          </p:nvPr>
        </p:nvSpPr>
        <p:spPr>
          <a:xfrm>
            <a:off x="7467600" y="6356350"/>
            <a:ext cx="1222248" cy="365760"/>
          </a:xfrm>
        </p:spPr>
        <p:txBody>
          <a:bodyPr/>
          <a:lstStyle/>
          <a:p>
            <a:r>
              <a:rPr lang="en-US" dirty="0" smtClean="0"/>
              <a:t>MAY 25, 2017</a:t>
            </a:r>
            <a:endParaRPr lang="en-IN" dirty="0"/>
          </a:p>
        </p:txBody>
      </p:sp>
      <p:sp>
        <p:nvSpPr>
          <p:cNvPr id="10" name="Footer Placeholder 5"/>
          <p:cNvSpPr>
            <a:spLocks noGrp="1"/>
          </p:cNvSpPr>
          <p:nvPr>
            <p:ph type="ftr" sz="quarter" idx="11"/>
          </p:nvPr>
        </p:nvSpPr>
        <p:spPr>
          <a:xfrm>
            <a:off x="914400" y="6356350"/>
            <a:ext cx="5489448" cy="365760"/>
          </a:xfrm>
        </p:spPr>
        <p:txBody>
          <a:bodyPr/>
          <a:lstStyle/>
          <a:p>
            <a:r>
              <a:rPr lang="en-US" dirty="0" smtClean="0"/>
              <a:t>DEVELOPMENT OF (PMS) FOR SELECTED ROADS IN NABLUS CITY</a:t>
            </a:r>
            <a:endParaRPr lang="en-IN" dirty="0"/>
          </a:p>
        </p:txBody>
      </p:sp>
      <p:pic>
        <p:nvPicPr>
          <p:cNvPr id="7171" name="Picture 3" descr="IMG_2572"/>
          <p:cNvPicPr>
            <a:picLocks noChangeAspect="1" noChangeArrowheads="1"/>
          </p:cNvPicPr>
          <p:nvPr/>
        </p:nvPicPr>
        <p:blipFill>
          <a:blip r:embed="rId2" cstate="print"/>
          <a:srcRect/>
          <a:stretch>
            <a:fillRect/>
          </a:stretch>
        </p:blipFill>
        <p:spPr bwMode="auto">
          <a:xfrm>
            <a:off x="4724400" y="1905000"/>
            <a:ext cx="3962401" cy="4114800"/>
          </a:xfrm>
          <a:prstGeom prst="rect">
            <a:avLst/>
          </a:prstGeom>
          <a:ln>
            <a:noFill/>
          </a:ln>
          <a:effectLst>
            <a:outerShdw blurRad="292100" dist="139700" dir="2700000" algn="tl" rotWithShape="0">
              <a:srgbClr val="333333">
                <a:alpha val="65000"/>
              </a:srgbClr>
            </a:outerShdw>
          </a:effectLst>
        </p:spPr>
      </p:pic>
      <p:pic>
        <p:nvPicPr>
          <p:cNvPr id="2050" name="Picture 2" descr="C:\Users\anas\Desktop\New folder (2)\IMG_2616.JPG"/>
          <p:cNvPicPr>
            <a:picLocks noChangeAspect="1" noChangeArrowheads="1"/>
          </p:cNvPicPr>
          <p:nvPr/>
        </p:nvPicPr>
        <p:blipFill>
          <a:blip r:embed="rId3" cstate="print"/>
          <a:srcRect/>
          <a:stretch>
            <a:fillRect/>
          </a:stretch>
        </p:blipFill>
        <p:spPr bwMode="auto">
          <a:xfrm rot="5400000">
            <a:off x="368300" y="2222500"/>
            <a:ext cx="4140200" cy="35052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 xmlns:p14="http://schemas.microsoft.com/office/powerpoint/2010/main" val="68048687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b="1" dirty="0" smtClean="0"/>
              <a:t>Some distresses </a:t>
            </a:r>
            <a:endParaRPr lang="en-US" b="1" dirty="0"/>
          </a:p>
        </p:txBody>
      </p:sp>
      <p:sp>
        <p:nvSpPr>
          <p:cNvPr id="5" name="Slide Number Placeholder 4"/>
          <p:cNvSpPr>
            <a:spLocks noGrp="1"/>
          </p:cNvSpPr>
          <p:nvPr>
            <p:ph type="sldNum" sz="quarter" idx="12"/>
          </p:nvPr>
        </p:nvSpPr>
        <p:spPr/>
        <p:txBody>
          <a:bodyPr/>
          <a:lstStyle/>
          <a:p>
            <a:fld id="{C97FA074-8136-4AB1-9CD6-811B132B49FB}" type="slidenum">
              <a:rPr lang="en-IN" smtClean="0"/>
              <a:pPr/>
              <a:t>29</a:t>
            </a:fld>
            <a:endParaRPr lang="en-IN"/>
          </a:p>
        </p:txBody>
      </p:sp>
      <p:sp>
        <p:nvSpPr>
          <p:cNvPr id="6" name="Content Placeholder 5"/>
          <p:cNvSpPr>
            <a:spLocks noGrp="1"/>
          </p:cNvSpPr>
          <p:nvPr>
            <p:ph sz="quarter" idx="1"/>
          </p:nvPr>
        </p:nvSpPr>
        <p:spPr>
          <a:xfrm>
            <a:off x="457200" y="1219200"/>
            <a:ext cx="8229600" cy="4937760"/>
          </a:xfrm>
        </p:spPr>
        <p:txBody>
          <a:bodyPr>
            <a:normAutofit/>
          </a:bodyPr>
          <a:lstStyle/>
          <a:p>
            <a:r>
              <a:rPr lang="en-US" dirty="0" smtClean="0"/>
              <a:t>Depressions                             Raveling</a:t>
            </a:r>
          </a:p>
        </p:txBody>
      </p:sp>
      <p:sp>
        <p:nvSpPr>
          <p:cNvPr id="9" name="Date Placeholder 2"/>
          <p:cNvSpPr>
            <a:spLocks noGrp="1"/>
          </p:cNvSpPr>
          <p:nvPr>
            <p:ph type="dt" sz="half" idx="10"/>
          </p:nvPr>
        </p:nvSpPr>
        <p:spPr>
          <a:xfrm>
            <a:off x="7467600" y="6356350"/>
            <a:ext cx="1222248" cy="365760"/>
          </a:xfrm>
        </p:spPr>
        <p:txBody>
          <a:bodyPr/>
          <a:lstStyle/>
          <a:p>
            <a:r>
              <a:rPr lang="en-US" dirty="0" smtClean="0"/>
              <a:t>MAY 25, 2017</a:t>
            </a:r>
            <a:endParaRPr lang="en-IN" dirty="0"/>
          </a:p>
        </p:txBody>
      </p:sp>
      <p:sp>
        <p:nvSpPr>
          <p:cNvPr id="10" name="Footer Placeholder 5"/>
          <p:cNvSpPr>
            <a:spLocks noGrp="1"/>
          </p:cNvSpPr>
          <p:nvPr>
            <p:ph type="ftr" sz="quarter" idx="11"/>
          </p:nvPr>
        </p:nvSpPr>
        <p:spPr>
          <a:xfrm>
            <a:off x="914400" y="6356350"/>
            <a:ext cx="5489448" cy="365760"/>
          </a:xfrm>
        </p:spPr>
        <p:txBody>
          <a:bodyPr/>
          <a:lstStyle/>
          <a:p>
            <a:r>
              <a:rPr lang="en-US" dirty="0" smtClean="0"/>
              <a:t>DEVELOPMENT OF (PMS) FOR SELECTED ROADS IN NABLUS CITY</a:t>
            </a:r>
            <a:endParaRPr lang="en-IN" dirty="0"/>
          </a:p>
        </p:txBody>
      </p:sp>
      <p:pic>
        <p:nvPicPr>
          <p:cNvPr id="13" name="Picture 12" descr="C:\Users\anas\AppData\Local\Microsoft\Windows\INetCache\Content.Word\depp.jpg"/>
          <p:cNvPicPr/>
          <p:nvPr/>
        </p:nvPicPr>
        <p:blipFill>
          <a:blip r:embed="rId2" cstate="print"/>
          <a:srcRect/>
          <a:stretch>
            <a:fillRect/>
          </a:stretch>
        </p:blipFill>
        <p:spPr bwMode="auto">
          <a:xfrm>
            <a:off x="914400" y="1981200"/>
            <a:ext cx="3581400" cy="4267200"/>
          </a:xfrm>
          <a:prstGeom prst="rect">
            <a:avLst/>
          </a:prstGeom>
          <a:ln>
            <a:noFill/>
          </a:ln>
          <a:effectLst>
            <a:softEdge rad="112500"/>
          </a:effectLst>
        </p:spPr>
      </p:pic>
      <p:pic>
        <p:nvPicPr>
          <p:cNvPr id="11" name="Picture 2" descr="railling"/>
          <p:cNvPicPr>
            <a:picLocks noChangeAspect="1" noChangeArrowheads="1"/>
          </p:cNvPicPr>
          <p:nvPr/>
        </p:nvPicPr>
        <p:blipFill>
          <a:blip r:embed="rId3"/>
          <a:srcRect/>
          <a:stretch>
            <a:fillRect/>
          </a:stretch>
        </p:blipFill>
        <p:spPr bwMode="auto">
          <a:xfrm>
            <a:off x="4876800" y="1981200"/>
            <a:ext cx="3257549" cy="4267201"/>
          </a:xfrm>
          <a:prstGeom prst="rect">
            <a:avLst/>
          </a:prstGeom>
          <a:ln>
            <a:noFill/>
          </a:ln>
          <a:effectLst>
            <a:softEdge rad="112500"/>
          </a:effectLst>
        </p:spPr>
      </p:pic>
    </p:spTree>
    <p:extLst>
      <p:ext uri="{BB962C8B-B14F-4D97-AF65-F5344CB8AC3E}">
        <p14:creationId xmlns="" xmlns:p14="http://schemas.microsoft.com/office/powerpoint/2010/main" val="6804868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057400"/>
            <a:ext cx="7696200" cy="1600200"/>
          </a:xfrm>
        </p:spPr>
        <p:txBody>
          <a:bodyPr>
            <a:noAutofit/>
          </a:bodyPr>
          <a:lstStyle/>
          <a:p>
            <a:pPr algn="ctr"/>
            <a:r>
              <a:rPr lang="en-US" sz="7200" dirty="0" smtClean="0">
                <a:solidFill>
                  <a:schemeClr val="accent2">
                    <a:lumMod val="75000"/>
                  </a:schemeClr>
                </a:solidFill>
              </a:rPr>
              <a:t/>
            </a:r>
            <a:br>
              <a:rPr lang="en-US" sz="7200" dirty="0" smtClean="0">
                <a:solidFill>
                  <a:schemeClr val="accent2">
                    <a:lumMod val="75000"/>
                  </a:schemeClr>
                </a:solidFill>
              </a:rPr>
            </a:br>
            <a:r>
              <a:rPr lang="en-US" sz="7200" dirty="0" smtClean="0">
                <a:solidFill>
                  <a:schemeClr val="accent2">
                    <a:lumMod val="75000"/>
                  </a:schemeClr>
                </a:solidFill>
              </a:rPr>
              <a:t/>
            </a:r>
            <a:br>
              <a:rPr lang="en-US" sz="7200" dirty="0" smtClean="0">
                <a:solidFill>
                  <a:schemeClr val="accent2">
                    <a:lumMod val="75000"/>
                  </a:schemeClr>
                </a:solidFill>
              </a:rPr>
            </a:br>
            <a:r>
              <a:rPr lang="en-US" sz="7200" dirty="0" smtClean="0">
                <a:solidFill>
                  <a:schemeClr val="accent2">
                    <a:lumMod val="50000"/>
                  </a:schemeClr>
                </a:solidFill>
              </a:rPr>
              <a:t>INTRODUCTION</a:t>
            </a:r>
            <a:endParaRPr lang="en-IN" sz="4000" dirty="0">
              <a:solidFill>
                <a:schemeClr val="accent2">
                  <a:lumMod val="50000"/>
                </a:schemeClr>
              </a:solidFill>
            </a:endParaRPr>
          </a:p>
        </p:txBody>
      </p:sp>
      <p:sp>
        <p:nvSpPr>
          <p:cNvPr id="5" name="Slide Number Placeholder 4"/>
          <p:cNvSpPr>
            <a:spLocks noGrp="1"/>
          </p:cNvSpPr>
          <p:nvPr>
            <p:ph type="sldNum" sz="quarter" idx="12"/>
          </p:nvPr>
        </p:nvSpPr>
        <p:spPr/>
        <p:txBody>
          <a:bodyPr/>
          <a:lstStyle/>
          <a:p>
            <a:fld id="{C97FA074-8136-4AB1-9CD6-811B132B49FB}" type="slidenum">
              <a:rPr lang="en-IN" smtClean="0"/>
              <a:pPr/>
              <a:t>3</a:t>
            </a:fld>
            <a:endParaRPr lang="en-IN"/>
          </a:p>
        </p:txBody>
      </p:sp>
      <p:sp>
        <p:nvSpPr>
          <p:cNvPr id="10" name="Date Placeholder 3"/>
          <p:cNvSpPr>
            <a:spLocks noGrp="1"/>
          </p:cNvSpPr>
          <p:nvPr>
            <p:ph type="dt" sz="half" idx="10"/>
          </p:nvPr>
        </p:nvSpPr>
        <p:spPr>
          <a:xfrm>
            <a:off x="7467600" y="6356350"/>
            <a:ext cx="1222248" cy="365760"/>
          </a:xfrm>
        </p:spPr>
        <p:txBody>
          <a:bodyPr/>
          <a:lstStyle/>
          <a:p>
            <a:r>
              <a:rPr lang="en-US" dirty="0" smtClean="0"/>
              <a:t>MAY 25, 2017</a:t>
            </a:r>
            <a:endParaRPr lang="en-IN" dirty="0" smtClean="0"/>
          </a:p>
          <a:p>
            <a:endParaRPr lang="en-IN" dirty="0"/>
          </a:p>
        </p:txBody>
      </p:sp>
      <p:sp>
        <p:nvSpPr>
          <p:cNvPr id="6" name="Footer Placeholder 5"/>
          <p:cNvSpPr>
            <a:spLocks noGrp="1"/>
          </p:cNvSpPr>
          <p:nvPr>
            <p:ph type="ftr" sz="quarter" idx="11"/>
          </p:nvPr>
        </p:nvSpPr>
        <p:spPr>
          <a:xfrm>
            <a:off x="838200" y="6356350"/>
            <a:ext cx="5565648" cy="365760"/>
          </a:xfrm>
        </p:spPr>
        <p:txBody>
          <a:bodyPr/>
          <a:lstStyle/>
          <a:p>
            <a:r>
              <a:rPr lang="en-US" dirty="0" smtClean="0"/>
              <a:t>DEVELOPMENT OF (PMS) FOR SELECTED ROADS IN NABLUS CITY</a:t>
            </a:r>
            <a:endParaRPr lang="en-IN"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b="1" dirty="0" smtClean="0"/>
              <a:t>Some distresses </a:t>
            </a:r>
            <a:endParaRPr lang="en-US" b="1" dirty="0"/>
          </a:p>
        </p:txBody>
      </p:sp>
      <p:sp>
        <p:nvSpPr>
          <p:cNvPr id="5" name="Slide Number Placeholder 4"/>
          <p:cNvSpPr>
            <a:spLocks noGrp="1"/>
          </p:cNvSpPr>
          <p:nvPr>
            <p:ph type="sldNum" sz="quarter" idx="12"/>
          </p:nvPr>
        </p:nvSpPr>
        <p:spPr/>
        <p:txBody>
          <a:bodyPr/>
          <a:lstStyle/>
          <a:p>
            <a:fld id="{C97FA074-8136-4AB1-9CD6-811B132B49FB}" type="slidenum">
              <a:rPr lang="en-IN" smtClean="0"/>
              <a:pPr/>
              <a:t>30</a:t>
            </a:fld>
            <a:endParaRPr lang="en-IN"/>
          </a:p>
        </p:txBody>
      </p:sp>
      <p:sp>
        <p:nvSpPr>
          <p:cNvPr id="6" name="Content Placeholder 5"/>
          <p:cNvSpPr>
            <a:spLocks noGrp="1"/>
          </p:cNvSpPr>
          <p:nvPr>
            <p:ph sz="quarter" idx="1"/>
          </p:nvPr>
        </p:nvSpPr>
        <p:spPr>
          <a:xfrm>
            <a:off x="457200" y="1219200"/>
            <a:ext cx="8229600" cy="4937760"/>
          </a:xfrm>
        </p:spPr>
        <p:txBody>
          <a:bodyPr>
            <a:normAutofit/>
          </a:bodyPr>
          <a:lstStyle/>
          <a:p>
            <a:r>
              <a:rPr lang="en-US" dirty="0" smtClean="0"/>
              <a:t>Potholes</a:t>
            </a:r>
          </a:p>
        </p:txBody>
      </p:sp>
      <p:sp>
        <p:nvSpPr>
          <p:cNvPr id="9" name="Date Placeholder 2"/>
          <p:cNvSpPr>
            <a:spLocks noGrp="1"/>
          </p:cNvSpPr>
          <p:nvPr>
            <p:ph type="dt" sz="half" idx="10"/>
          </p:nvPr>
        </p:nvSpPr>
        <p:spPr>
          <a:xfrm>
            <a:off x="7467600" y="6356350"/>
            <a:ext cx="1222248" cy="365760"/>
          </a:xfrm>
        </p:spPr>
        <p:txBody>
          <a:bodyPr/>
          <a:lstStyle/>
          <a:p>
            <a:r>
              <a:rPr lang="en-US" dirty="0" smtClean="0"/>
              <a:t>MAY 25, 2017</a:t>
            </a:r>
            <a:endParaRPr lang="en-IN" dirty="0"/>
          </a:p>
        </p:txBody>
      </p:sp>
      <p:sp>
        <p:nvSpPr>
          <p:cNvPr id="10" name="Footer Placeholder 5"/>
          <p:cNvSpPr>
            <a:spLocks noGrp="1"/>
          </p:cNvSpPr>
          <p:nvPr>
            <p:ph type="ftr" sz="quarter" idx="11"/>
          </p:nvPr>
        </p:nvSpPr>
        <p:spPr>
          <a:xfrm>
            <a:off x="914400" y="6356350"/>
            <a:ext cx="5489448" cy="365760"/>
          </a:xfrm>
        </p:spPr>
        <p:txBody>
          <a:bodyPr/>
          <a:lstStyle/>
          <a:p>
            <a:r>
              <a:rPr lang="en-US" dirty="0" smtClean="0"/>
              <a:t>DEVELOPMENT OF (PMS) FOR SELECTED ROADS IN NABLUS CITY</a:t>
            </a:r>
            <a:endParaRPr lang="en-IN" dirty="0"/>
          </a:p>
        </p:txBody>
      </p:sp>
      <p:pic>
        <p:nvPicPr>
          <p:cNvPr id="9218" name="Picture 2" descr="pothols"/>
          <p:cNvPicPr>
            <a:picLocks noChangeAspect="1" noChangeArrowheads="1"/>
          </p:cNvPicPr>
          <p:nvPr/>
        </p:nvPicPr>
        <p:blipFill>
          <a:blip r:embed="rId2" cstate="print"/>
          <a:srcRect/>
          <a:stretch>
            <a:fillRect/>
          </a:stretch>
        </p:blipFill>
        <p:spPr bwMode="auto">
          <a:xfrm>
            <a:off x="1752600" y="1752600"/>
            <a:ext cx="5736568" cy="4292600"/>
          </a:xfrm>
          <a:prstGeom prst="rect">
            <a:avLst/>
          </a:prstGeom>
          <a:ln>
            <a:noFill/>
          </a:ln>
          <a:effectLst>
            <a:softEdge rad="112500"/>
          </a:effectLst>
        </p:spPr>
      </p:pic>
    </p:spTree>
    <p:extLst>
      <p:ext uri="{BB962C8B-B14F-4D97-AF65-F5344CB8AC3E}">
        <p14:creationId xmlns="" xmlns:p14="http://schemas.microsoft.com/office/powerpoint/2010/main" val="68048687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b="1" dirty="0" smtClean="0"/>
              <a:t>PI Factors Collection</a:t>
            </a:r>
            <a:endParaRPr lang="en-US" b="1" dirty="0"/>
          </a:p>
        </p:txBody>
      </p:sp>
      <p:sp>
        <p:nvSpPr>
          <p:cNvPr id="5" name="Slide Number Placeholder 4"/>
          <p:cNvSpPr>
            <a:spLocks noGrp="1"/>
          </p:cNvSpPr>
          <p:nvPr>
            <p:ph type="sldNum" sz="quarter" idx="12"/>
          </p:nvPr>
        </p:nvSpPr>
        <p:spPr/>
        <p:txBody>
          <a:bodyPr/>
          <a:lstStyle/>
          <a:p>
            <a:fld id="{C97FA074-8136-4AB1-9CD6-811B132B49FB}" type="slidenum">
              <a:rPr lang="en-IN" smtClean="0"/>
              <a:pPr/>
              <a:t>31</a:t>
            </a:fld>
            <a:endParaRPr lang="en-IN"/>
          </a:p>
        </p:txBody>
      </p:sp>
      <p:sp>
        <p:nvSpPr>
          <p:cNvPr id="6" name="Content Placeholder 5"/>
          <p:cNvSpPr>
            <a:spLocks noGrp="1"/>
          </p:cNvSpPr>
          <p:nvPr>
            <p:ph sz="quarter" idx="1"/>
          </p:nvPr>
        </p:nvSpPr>
        <p:spPr>
          <a:xfrm>
            <a:off x="457200" y="1219200"/>
            <a:ext cx="8229600" cy="4937760"/>
          </a:xfrm>
        </p:spPr>
        <p:txBody>
          <a:bodyPr>
            <a:normAutofit/>
          </a:bodyPr>
          <a:lstStyle/>
          <a:p>
            <a:r>
              <a:rPr lang="en-US" dirty="0" smtClean="0"/>
              <a:t>ADT:</a:t>
            </a:r>
          </a:p>
          <a:p>
            <a:endParaRPr lang="en-US" dirty="0" smtClean="0"/>
          </a:p>
          <a:p>
            <a:endParaRPr lang="en-US" dirty="0" smtClean="0"/>
          </a:p>
        </p:txBody>
      </p:sp>
      <p:sp>
        <p:nvSpPr>
          <p:cNvPr id="9" name="Date Placeholder 2"/>
          <p:cNvSpPr>
            <a:spLocks noGrp="1"/>
          </p:cNvSpPr>
          <p:nvPr>
            <p:ph type="dt" sz="half" idx="10"/>
          </p:nvPr>
        </p:nvSpPr>
        <p:spPr>
          <a:xfrm>
            <a:off x="7467600" y="6356350"/>
            <a:ext cx="1222248" cy="365760"/>
          </a:xfrm>
        </p:spPr>
        <p:txBody>
          <a:bodyPr/>
          <a:lstStyle/>
          <a:p>
            <a:r>
              <a:rPr lang="en-US" dirty="0" smtClean="0"/>
              <a:t>MAY 25, 2017</a:t>
            </a:r>
            <a:endParaRPr lang="en-IN" dirty="0"/>
          </a:p>
        </p:txBody>
      </p:sp>
      <p:sp>
        <p:nvSpPr>
          <p:cNvPr id="10" name="Footer Placeholder 5"/>
          <p:cNvSpPr>
            <a:spLocks noGrp="1"/>
          </p:cNvSpPr>
          <p:nvPr>
            <p:ph type="ftr" sz="quarter" idx="11"/>
          </p:nvPr>
        </p:nvSpPr>
        <p:spPr>
          <a:xfrm>
            <a:off x="914400" y="6356350"/>
            <a:ext cx="5489448" cy="365760"/>
          </a:xfrm>
        </p:spPr>
        <p:txBody>
          <a:bodyPr/>
          <a:lstStyle/>
          <a:p>
            <a:r>
              <a:rPr lang="en-US" dirty="0" smtClean="0"/>
              <a:t>DEVELOPMENT OF (PMS) FOR SELECTED ROADS IN NABLUS CITY</a:t>
            </a:r>
            <a:endParaRPr lang="en-IN" dirty="0"/>
          </a:p>
        </p:txBody>
      </p:sp>
      <p:pic>
        <p:nvPicPr>
          <p:cNvPr id="1027" name="Picture 3" descr="C:\Users\anas\Desktop\Capture1.JPG"/>
          <p:cNvPicPr>
            <a:picLocks noChangeAspect="1" noChangeArrowheads="1"/>
          </p:cNvPicPr>
          <p:nvPr/>
        </p:nvPicPr>
        <p:blipFill>
          <a:blip r:embed="rId2"/>
          <a:srcRect/>
          <a:stretch>
            <a:fillRect/>
          </a:stretch>
        </p:blipFill>
        <p:spPr bwMode="auto">
          <a:xfrm>
            <a:off x="2819400" y="1981200"/>
            <a:ext cx="3546389" cy="1371600"/>
          </a:xfrm>
          <a:prstGeom prst="rect">
            <a:avLst/>
          </a:prstGeom>
          <a:noFill/>
          <a:effectLst>
            <a:outerShdw blurRad="76200" dir="13500000" sy="23000" kx="1200000" algn="br" rotWithShape="0">
              <a:prstClr val="black">
                <a:alpha val="20000"/>
              </a:prstClr>
            </a:outerShdw>
          </a:effectLst>
        </p:spPr>
      </p:pic>
      <p:pic>
        <p:nvPicPr>
          <p:cNvPr id="1028" name="Picture 4" descr="C:\Users\anas\Desktop\Capture2.JPG"/>
          <p:cNvPicPr>
            <a:picLocks noChangeAspect="1" noChangeArrowheads="1"/>
          </p:cNvPicPr>
          <p:nvPr/>
        </p:nvPicPr>
        <p:blipFill>
          <a:blip r:embed="rId3"/>
          <a:srcRect/>
          <a:stretch>
            <a:fillRect/>
          </a:stretch>
        </p:blipFill>
        <p:spPr bwMode="auto">
          <a:xfrm>
            <a:off x="533399" y="3810000"/>
            <a:ext cx="3886201" cy="1738139"/>
          </a:xfrm>
          <a:prstGeom prst="rect">
            <a:avLst/>
          </a:prstGeom>
          <a:noFill/>
          <a:effectLst>
            <a:outerShdw blurRad="76200" dir="13500000" sy="23000" kx="1200000" algn="br" rotWithShape="0">
              <a:prstClr val="black">
                <a:alpha val="20000"/>
              </a:prstClr>
            </a:outerShdw>
          </a:effectLst>
        </p:spPr>
      </p:pic>
      <p:pic>
        <p:nvPicPr>
          <p:cNvPr id="1029" name="Picture 5" descr="C:\Users\anas\Desktop\Capture3.JPG"/>
          <p:cNvPicPr>
            <a:picLocks noChangeAspect="1" noChangeArrowheads="1"/>
          </p:cNvPicPr>
          <p:nvPr/>
        </p:nvPicPr>
        <p:blipFill>
          <a:blip r:embed="rId4"/>
          <a:srcRect/>
          <a:stretch>
            <a:fillRect/>
          </a:stretch>
        </p:blipFill>
        <p:spPr bwMode="auto">
          <a:xfrm>
            <a:off x="4953000" y="3810000"/>
            <a:ext cx="3810000" cy="1752600"/>
          </a:xfrm>
          <a:prstGeom prst="rect">
            <a:avLst/>
          </a:prstGeom>
          <a:noFill/>
          <a:effectLst>
            <a:outerShdw blurRad="76200" dir="13500000" sy="23000" kx="1200000" algn="br" rotWithShape="0">
              <a:prstClr val="black">
                <a:alpha val="20000"/>
              </a:prstClr>
            </a:outerShdw>
          </a:effectLst>
        </p:spPr>
      </p:pic>
    </p:spTree>
    <p:extLst>
      <p:ext uri="{BB962C8B-B14F-4D97-AF65-F5344CB8AC3E}">
        <p14:creationId xmlns="" xmlns:p14="http://schemas.microsoft.com/office/powerpoint/2010/main" val="68048687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b="1" dirty="0" smtClean="0"/>
              <a:t>PI Factors Collection</a:t>
            </a:r>
            <a:endParaRPr lang="en-US" b="1" dirty="0"/>
          </a:p>
        </p:txBody>
      </p:sp>
      <p:sp>
        <p:nvSpPr>
          <p:cNvPr id="5" name="Slide Number Placeholder 4"/>
          <p:cNvSpPr>
            <a:spLocks noGrp="1"/>
          </p:cNvSpPr>
          <p:nvPr>
            <p:ph type="sldNum" sz="quarter" idx="12"/>
          </p:nvPr>
        </p:nvSpPr>
        <p:spPr/>
        <p:txBody>
          <a:bodyPr/>
          <a:lstStyle/>
          <a:p>
            <a:fld id="{C97FA074-8136-4AB1-9CD6-811B132B49FB}" type="slidenum">
              <a:rPr lang="en-IN" smtClean="0"/>
              <a:pPr/>
              <a:t>32</a:t>
            </a:fld>
            <a:endParaRPr lang="en-IN"/>
          </a:p>
        </p:txBody>
      </p:sp>
      <p:sp>
        <p:nvSpPr>
          <p:cNvPr id="6" name="Content Placeholder 5"/>
          <p:cNvSpPr>
            <a:spLocks noGrp="1"/>
          </p:cNvSpPr>
          <p:nvPr>
            <p:ph sz="quarter" idx="1"/>
          </p:nvPr>
        </p:nvSpPr>
        <p:spPr>
          <a:xfrm>
            <a:off x="457200" y="1219200"/>
            <a:ext cx="8229600" cy="4937760"/>
          </a:xfrm>
        </p:spPr>
        <p:txBody>
          <a:bodyPr>
            <a:normAutofit/>
          </a:bodyPr>
          <a:lstStyle/>
          <a:p>
            <a:r>
              <a:rPr lang="en-US" dirty="0" smtClean="0"/>
              <a:t>Road Functional Classification:</a:t>
            </a:r>
          </a:p>
          <a:p>
            <a:endParaRPr lang="en-US" dirty="0" smtClean="0"/>
          </a:p>
          <a:p>
            <a:endParaRPr lang="en-US" dirty="0" smtClean="0"/>
          </a:p>
        </p:txBody>
      </p:sp>
      <p:sp>
        <p:nvSpPr>
          <p:cNvPr id="9" name="Date Placeholder 2"/>
          <p:cNvSpPr>
            <a:spLocks noGrp="1"/>
          </p:cNvSpPr>
          <p:nvPr>
            <p:ph type="dt" sz="half" idx="10"/>
          </p:nvPr>
        </p:nvSpPr>
        <p:spPr>
          <a:xfrm>
            <a:off x="7467600" y="6356350"/>
            <a:ext cx="1222248" cy="365760"/>
          </a:xfrm>
        </p:spPr>
        <p:txBody>
          <a:bodyPr/>
          <a:lstStyle/>
          <a:p>
            <a:r>
              <a:rPr lang="en-US" dirty="0" smtClean="0"/>
              <a:t>MAY 25, 2017</a:t>
            </a:r>
            <a:endParaRPr lang="en-IN" dirty="0"/>
          </a:p>
        </p:txBody>
      </p:sp>
      <p:sp>
        <p:nvSpPr>
          <p:cNvPr id="10" name="Footer Placeholder 5"/>
          <p:cNvSpPr>
            <a:spLocks noGrp="1"/>
          </p:cNvSpPr>
          <p:nvPr>
            <p:ph type="ftr" sz="quarter" idx="11"/>
          </p:nvPr>
        </p:nvSpPr>
        <p:spPr>
          <a:xfrm>
            <a:off x="914400" y="6356350"/>
            <a:ext cx="5489448" cy="365760"/>
          </a:xfrm>
        </p:spPr>
        <p:txBody>
          <a:bodyPr/>
          <a:lstStyle/>
          <a:p>
            <a:r>
              <a:rPr lang="en-US" dirty="0" smtClean="0"/>
              <a:t>DEVELOPMENT OF (PMS) FOR SELECTED ROADS IN NABLUS CITY</a:t>
            </a:r>
            <a:endParaRPr lang="en-IN" dirty="0"/>
          </a:p>
        </p:txBody>
      </p:sp>
      <p:pic>
        <p:nvPicPr>
          <p:cNvPr id="2050" name="Picture 2" descr="C:\Users\anas\Desktop\roaf cll.JPG"/>
          <p:cNvPicPr>
            <a:picLocks noChangeAspect="1" noChangeArrowheads="1"/>
          </p:cNvPicPr>
          <p:nvPr/>
        </p:nvPicPr>
        <p:blipFill>
          <a:blip r:embed="rId2"/>
          <a:srcRect/>
          <a:stretch>
            <a:fillRect/>
          </a:stretch>
        </p:blipFill>
        <p:spPr bwMode="auto">
          <a:xfrm>
            <a:off x="1066800" y="2057400"/>
            <a:ext cx="6815479" cy="1338262"/>
          </a:xfrm>
          <a:prstGeom prst="rect">
            <a:avLst/>
          </a:prstGeom>
          <a:ln>
            <a:noFill/>
          </a:ln>
          <a:effectLst>
            <a:outerShdw blurRad="292100" dist="139700" dir="2700000" algn="tl" rotWithShape="0">
              <a:srgbClr val="333333">
                <a:alpha val="65000"/>
              </a:srgbClr>
            </a:outerShdw>
          </a:effectLst>
        </p:spPr>
      </p:pic>
      <p:pic>
        <p:nvPicPr>
          <p:cNvPr id="2052" name="Picture 4" descr="C:\Users\anas\Desktop\road cll2.JPG"/>
          <p:cNvPicPr>
            <a:picLocks noChangeAspect="1" noChangeArrowheads="1"/>
          </p:cNvPicPr>
          <p:nvPr/>
        </p:nvPicPr>
        <p:blipFill>
          <a:blip r:embed="rId3"/>
          <a:srcRect/>
          <a:stretch>
            <a:fillRect/>
          </a:stretch>
        </p:blipFill>
        <p:spPr bwMode="auto">
          <a:xfrm>
            <a:off x="1066800" y="3581400"/>
            <a:ext cx="6781800" cy="21336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 xmlns:p14="http://schemas.microsoft.com/office/powerpoint/2010/main" val="68048687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b="1" dirty="0" smtClean="0"/>
              <a:t>PI Factors Collection</a:t>
            </a:r>
            <a:endParaRPr lang="en-US" b="1" dirty="0"/>
          </a:p>
        </p:txBody>
      </p:sp>
      <p:sp>
        <p:nvSpPr>
          <p:cNvPr id="5" name="Slide Number Placeholder 4"/>
          <p:cNvSpPr>
            <a:spLocks noGrp="1"/>
          </p:cNvSpPr>
          <p:nvPr>
            <p:ph type="sldNum" sz="quarter" idx="12"/>
          </p:nvPr>
        </p:nvSpPr>
        <p:spPr/>
        <p:txBody>
          <a:bodyPr/>
          <a:lstStyle/>
          <a:p>
            <a:fld id="{C97FA074-8136-4AB1-9CD6-811B132B49FB}" type="slidenum">
              <a:rPr lang="en-IN" smtClean="0"/>
              <a:pPr/>
              <a:t>33</a:t>
            </a:fld>
            <a:endParaRPr lang="en-IN"/>
          </a:p>
        </p:txBody>
      </p:sp>
      <p:sp>
        <p:nvSpPr>
          <p:cNvPr id="6" name="Content Placeholder 5"/>
          <p:cNvSpPr>
            <a:spLocks noGrp="1"/>
          </p:cNvSpPr>
          <p:nvPr>
            <p:ph sz="quarter" idx="1"/>
          </p:nvPr>
        </p:nvSpPr>
        <p:spPr>
          <a:xfrm>
            <a:off x="457200" y="1219200"/>
            <a:ext cx="8229600" cy="4937760"/>
          </a:xfrm>
        </p:spPr>
        <p:txBody>
          <a:bodyPr>
            <a:normAutofit/>
          </a:bodyPr>
          <a:lstStyle/>
          <a:p>
            <a:r>
              <a:rPr lang="en-US" dirty="0" smtClean="0"/>
              <a:t>Road Importance to Society: </a:t>
            </a:r>
          </a:p>
          <a:p>
            <a:endParaRPr lang="en-US" dirty="0" smtClean="0"/>
          </a:p>
          <a:p>
            <a:endParaRPr lang="en-US" dirty="0" smtClean="0"/>
          </a:p>
        </p:txBody>
      </p:sp>
      <p:sp>
        <p:nvSpPr>
          <p:cNvPr id="9" name="Date Placeholder 2"/>
          <p:cNvSpPr>
            <a:spLocks noGrp="1"/>
          </p:cNvSpPr>
          <p:nvPr>
            <p:ph type="dt" sz="half" idx="10"/>
          </p:nvPr>
        </p:nvSpPr>
        <p:spPr>
          <a:xfrm>
            <a:off x="7467600" y="6356350"/>
            <a:ext cx="1222248" cy="365760"/>
          </a:xfrm>
        </p:spPr>
        <p:txBody>
          <a:bodyPr/>
          <a:lstStyle/>
          <a:p>
            <a:r>
              <a:rPr lang="en-US" dirty="0" smtClean="0"/>
              <a:t>MAY 25, 2017</a:t>
            </a:r>
            <a:endParaRPr lang="en-IN" dirty="0"/>
          </a:p>
        </p:txBody>
      </p:sp>
      <p:sp>
        <p:nvSpPr>
          <p:cNvPr id="10" name="Footer Placeholder 5"/>
          <p:cNvSpPr>
            <a:spLocks noGrp="1"/>
          </p:cNvSpPr>
          <p:nvPr>
            <p:ph type="ftr" sz="quarter" idx="11"/>
          </p:nvPr>
        </p:nvSpPr>
        <p:spPr>
          <a:xfrm>
            <a:off x="914400" y="6356350"/>
            <a:ext cx="5489448" cy="365760"/>
          </a:xfrm>
        </p:spPr>
        <p:txBody>
          <a:bodyPr/>
          <a:lstStyle/>
          <a:p>
            <a:r>
              <a:rPr lang="en-US" dirty="0" smtClean="0"/>
              <a:t>DEVELOPMENT OF (PMS) FOR SELECTED ROADS IN NABLUS CITY</a:t>
            </a:r>
            <a:endParaRPr lang="en-IN" dirty="0"/>
          </a:p>
        </p:txBody>
      </p:sp>
      <p:pic>
        <p:nvPicPr>
          <p:cNvPr id="3074" name="Picture 2" descr="C:\Users\anas\Desktop\importanc.JPG"/>
          <p:cNvPicPr>
            <a:picLocks noChangeAspect="1" noChangeArrowheads="1"/>
          </p:cNvPicPr>
          <p:nvPr/>
        </p:nvPicPr>
        <p:blipFill>
          <a:blip r:embed="rId2"/>
          <a:srcRect/>
          <a:stretch>
            <a:fillRect/>
          </a:stretch>
        </p:blipFill>
        <p:spPr bwMode="auto">
          <a:xfrm>
            <a:off x="1600200" y="3810000"/>
            <a:ext cx="5562600" cy="1843810"/>
          </a:xfrm>
          <a:prstGeom prst="rect">
            <a:avLst/>
          </a:prstGeom>
          <a:ln>
            <a:noFill/>
          </a:ln>
          <a:effectLst>
            <a:outerShdw blurRad="292100" dist="139700" dir="2700000" algn="tl" rotWithShape="0">
              <a:srgbClr val="333333">
                <a:alpha val="65000"/>
              </a:srgbClr>
            </a:outerShdw>
          </a:effectLst>
        </p:spPr>
      </p:pic>
      <p:pic>
        <p:nvPicPr>
          <p:cNvPr id="3075" name="Picture 3" descr="C:\Users\anas\Desktop\import.JPG"/>
          <p:cNvPicPr>
            <a:picLocks noChangeAspect="1" noChangeArrowheads="1"/>
          </p:cNvPicPr>
          <p:nvPr/>
        </p:nvPicPr>
        <p:blipFill>
          <a:blip r:embed="rId3"/>
          <a:srcRect/>
          <a:stretch>
            <a:fillRect/>
          </a:stretch>
        </p:blipFill>
        <p:spPr bwMode="auto">
          <a:xfrm>
            <a:off x="1371600" y="2286000"/>
            <a:ext cx="6053897" cy="113665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 xmlns:p14="http://schemas.microsoft.com/office/powerpoint/2010/main" val="68048687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b="1" dirty="0" smtClean="0"/>
              <a:t>PI Factors Collection</a:t>
            </a:r>
            <a:endParaRPr lang="en-US" b="1" dirty="0"/>
          </a:p>
        </p:txBody>
      </p:sp>
      <p:sp>
        <p:nvSpPr>
          <p:cNvPr id="5" name="Slide Number Placeholder 4"/>
          <p:cNvSpPr>
            <a:spLocks noGrp="1"/>
          </p:cNvSpPr>
          <p:nvPr>
            <p:ph type="sldNum" sz="quarter" idx="12"/>
          </p:nvPr>
        </p:nvSpPr>
        <p:spPr/>
        <p:txBody>
          <a:bodyPr/>
          <a:lstStyle/>
          <a:p>
            <a:fld id="{C97FA074-8136-4AB1-9CD6-811B132B49FB}" type="slidenum">
              <a:rPr lang="en-IN" smtClean="0"/>
              <a:pPr/>
              <a:t>34</a:t>
            </a:fld>
            <a:endParaRPr lang="en-IN"/>
          </a:p>
        </p:txBody>
      </p:sp>
      <p:sp>
        <p:nvSpPr>
          <p:cNvPr id="6" name="Content Placeholder 5"/>
          <p:cNvSpPr>
            <a:spLocks noGrp="1"/>
          </p:cNvSpPr>
          <p:nvPr>
            <p:ph sz="quarter" idx="1"/>
          </p:nvPr>
        </p:nvSpPr>
        <p:spPr>
          <a:xfrm>
            <a:off x="457200" y="1219200"/>
            <a:ext cx="8229600" cy="4937760"/>
          </a:xfrm>
        </p:spPr>
        <p:txBody>
          <a:bodyPr>
            <a:normAutofit/>
          </a:bodyPr>
          <a:lstStyle/>
          <a:p>
            <a:r>
              <a:rPr lang="en-US" dirty="0" smtClean="0"/>
              <a:t>Citizens Complaints: </a:t>
            </a:r>
            <a:br>
              <a:rPr lang="en-US" dirty="0" smtClean="0"/>
            </a:br>
            <a:endParaRPr lang="en-US" dirty="0" smtClean="0"/>
          </a:p>
          <a:p>
            <a:endParaRPr lang="en-US" dirty="0" smtClean="0"/>
          </a:p>
          <a:p>
            <a:endParaRPr lang="en-US" dirty="0" smtClean="0"/>
          </a:p>
        </p:txBody>
      </p:sp>
      <p:sp>
        <p:nvSpPr>
          <p:cNvPr id="9" name="Date Placeholder 2"/>
          <p:cNvSpPr>
            <a:spLocks noGrp="1"/>
          </p:cNvSpPr>
          <p:nvPr>
            <p:ph type="dt" sz="half" idx="10"/>
          </p:nvPr>
        </p:nvSpPr>
        <p:spPr>
          <a:xfrm>
            <a:off x="7467600" y="6356350"/>
            <a:ext cx="1222248" cy="365760"/>
          </a:xfrm>
        </p:spPr>
        <p:txBody>
          <a:bodyPr/>
          <a:lstStyle/>
          <a:p>
            <a:r>
              <a:rPr lang="en-US" dirty="0" smtClean="0"/>
              <a:t>MAY 25, 2017</a:t>
            </a:r>
            <a:endParaRPr lang="en-IN" dirty="0"/>
          </a:p>
        </p:txBody>
      </p:sp>
      <p:sp>
        <p:nvSpPr>
          <p:cNvPr id="10" name="Footer Placeholder 5"/>
          <p:cNvSpPr>
            <a:spLocks noGrp="1"/>
          </p:cNvSpPr>
          <p:nvPr>
            <p:ph type="ftr" sz="quarter" idx="11"/>
          </p:nvPr>
        </p:nvSpPr>
        <p:spPr>
          <a:xfrm>
            <a:off x="914400" y="6356350"/>
            <a:ext cx="5489448" cy="365760"/>
          </a:xfrm>
        </p:spPr>
        <p:txBody>
          <a:bodyPr/>
          <a:lstStyle/>
          <a:p>
            <a:r>
              <a:rPr lang="en-US" dirty="0" smtClean="0"/>
              <a:t>DEVELOPMENT OF (PMS) FOR SELECTED ROADS IN NABLUS CITY</a:t>
            </a:r>
            <a:endParaRPr lang="en-IN" dirty="0"/>
          </a:p>
        </p:txBody>
      </p:sp>
      <p:pic>
        <p:nvPicPr>
          <p:cNvPr id="4098" name="Picture 2" descr="C:\Users\anas\Desktop\complaints.JPG"/>
          <p:cNvPicPr>
            <a:picLocks noChangeAspect="1" noChangeArrowheads="1"/>
          </p:cNvPicPr>
          <p:nvPr/>
        </p:nvPicPr>
        <p:blipFill>
          <a:blip r:embed="rId2"/>
          <a:srcRect/>
          <a:stretch>
            <a:fillRect/>
          </a:stretch>
        </p:blipFill>
        <p:spPr bwMode="auto">
          <a:xfrm>
            <a:off x="1219200" y="2057400"/>
            <a:ext cx="6477000" cy="1254840"/>
          </a:xfrm>
          <a:prstGeom prst="rect">
            <a:avLst/>
          </a:prstGeom>
          <a:noFill/>
          <a:effectLst>
            <a:outerShdw blurRad="76200" dir="13500000" sy="23000" kx="1200000" algn="br" rotWithShape="0">
              <a:prstClr val="black">
                <a:alpha val="20000"/>
              </a:prstClr>
            </a:outerShdw>
          </a:effectLst>
        </p:spPr>
      </p:pic>
      <p:pic>
        <p:nvPicPr>
          <p:cNvPr id="4100" name="Picture 4" descr="C:\Users\anas\Desktop\comp.JPG"/>
          <p:cNvPicPr>
            <a:picLocks noChangeAspect="1" noChangeArrowheads="1"/>
          </p:cNvPicPr>
          <p:nvPr/>
        </p:nvPicPr>
        <p:blipFill>
          <a:blip r:embed="rId3"/>
          <a:srcRect/>
          <a:stretch>
            <a:fillRect/>
          </a:stretch>
        </p:blipFill>
        <p:spPr bwMode="auto">
          <a:xfrm>
            <a:off x="2057400" y="3505200"/>
            <a:ext cx="5334000" cy="2418603"/>
          </a:xfrm>
          <a:prstGeom prst="roundRect">
            <a:avLst>
              <a:gd name="adj" fmla="val 8594"/>
            </a:avLst>
          </a:prstGeom>
          <a:solidFill>
            <a:srgbClr val="FFFFFF">
              <a:shade val="85000"/>
            </a:srgbClr>
          </a:solidFill>
          <a:ln>
            <a:noFill/>
          </a:ln>
          <a:effectLst>
            <a:outerShdw blurRad="76200" dir="13500000" sy="23000" kx="1200000" algn="br" rotWithShape="0">
              <a:prstClr val="black">
                <a:alpha val="20000"/>
              </a:prstClr>
            </a:outerShdw>
            <a:reflection blurRad="12700" stA="38000" endPos="28000" dist="5000" dir="5400000" sy="-100000" algn="bl" rotWithShape="0"/>
          </a:effectLst>
        </p:spPr>
      </p:pic>
    </p:spTree>
    <p:extLst>
      <p:ext uri="{BB962C8B-B14F-4D97-AF65-F5344CB8AC3E}">
        <p14:creationId xmlns="" xmlns:p14="http://schemas.microsoft.com/office/powerpoint/2010/main" val="68048687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b="1" dirty="0" smtClean="0"/>
              <a:t>PI Data Collection</a:t>
            </a:r>
            <a:endParaRPr lang="en-US" b="1" dirty="0"/>
          </a:p>
        </p:txBody>
      </p:sp>
      <p:sp>
        <p:nvSpPr>
          <p:cNvPr id="5" name="Slide Number Placeholder 4"/>
          <p:cNvSpPr>
            <a:spLocks noGrp="1"/>
          </p:cNvSpPr>
          <p:nvPr>
            <p:ph type="sldNum" sz="quarter" idx="12"/>
          </p:nvPr>
        </p:nvSpPr>
        <p:spPr/>
        <p:txBody>
          <a:bodyPr/>
          <a:lstStyle/>
          <a:p>
            <a:fld id="{C97FA074-8136-4AB1-9CD6-811B132B49FB}" type="slidenum">
              <a:rPr lang="en-IN" smtClean="0"/>
              <a:pPr/>
              <a:t>35</a:t>
            </a:fld>
            <a:endParaRPr lang="en-IN"/>
          </a:p>
        </p:txBody>
      </p:sp>
      <p:sp>
        <p:nvSpPr>
          <p:cNvPr id="6" name="Content Placeholder 5"/>
          <p:cNvSpPr>
            <a:spLocks noGrp="1"/>
          </p:cNvSpPr>
          <p:nvPr>
            <p:ph sz="quarter" idx="1"/>
          </p:nvPr>
        </p:nvSpPr>
        <p:spPr>
          <a:xfrm>
            <a:off x="457200" y="1219200"/>
            <a:ext cx="8229600" cy="4937760"/>
          </a:xfrm>
        </p:spPr>
        <p:txBody>
          <a:bodyPr>
            <a:normAutofit/>
          </a:bodyPr>
          <a:lstStyle/>
          <a:p>
            <a:r>
              <a:rPr lang="en-US" dirty="0" smtClean="0"/>
              <a:t>Summary:  </a:t>
            </a:r>
            <a:br>
              <a:rPr lang="en-US" dirty="0" smtClean="0"/>
            </a:br>
            <a:endParaRPr lang="en-US" dirty="0" smtClean="0"/>
          </a:p>
          <a:p>
            <a:endParaRPr lang="en-US" dirty="0" smtClean="0"/>
          </a:p>
          <a:p>
            <a:endParaRPr lang="en-US" dirty="0" smtClean="0"/>
          </a:p>
        </p:txBody>
      </p:sp>
      <p:sp>
        <p:nvSpPr>
          <p:cNvPr id="9" name="Date Placeholder 2"/>
          <p:cNvSpPr>
            <a:spLocks noGrp="1"/>
          </p:cNvSpPr>
          <p:nvPr>
            <p:ph type="dt" sz="half" idx="10"/>
          </p:nvPr>
        </p:nvSpPr>
        <p:spPr>
          <a:xfrm>
            <a:off x="7467600" y="6356350"/>
            <a:ext cx="1222248" cy="365760"/>
          </a:xfrm>
        </p:spPr>
        <p:txBody>
          <a:bodyPr/>
          <a:lstStyle/>
          <a:p>
            <a:r>
              <a:rPr lang="en-US" dirty="0" smtClean="0"/>
              <a:t>MAY 25, 2017</a:t>
            </a:r>
            <a:endParaRPr lang="en-IN" dirty="0"/>
          </a:p>
        </p:txBody>
      </p:sp>
      <p:sp>
        <p:nvSpPr>
          <p:cNvPr id="10" name="Footer Placeholder 5"/>
          <p:cNvSpPr>
            <a:spLocks noGrp="1"/>
          </p:cNvSpPr>
          <p:nvPr>
            <p:ph type="ftr" sz="quarter" idx="11"/>
          </p:nvPr>
        </p:nvSpPr>
        <p:spPr>
          <a:xfrm>
            <a:off x="914400" y="6356350"/>
            <a:ext cx="5489448" cy="365760"/>
          </a:xfrm>
        </p:spPr>
        <p:txBody>
          <a:bodyPr/>
          <a:lstStyle/>
          <a:p>
            <a:r>
              <a:rPr lang="en-US" dirty="0" smtClean="0"/>
              <a:t>DEVELOPMENT OF (PMS) FOR SELECTED ROADS IN NABLUS CITY</a:t>
            </a:r>
            <a:endParaRPr lang="en-IN" dirty="0"/>
          </a:p>
        </p:txBody>
      </p:sp>
      <p:pic>
        <p:nvPicPr>
          <p:cNvPr id="5122" name="Picture 2" descr="C:\Users\anas\Desktop\153513.JPG"/>
          <p:cNvPicPr>
            <a:picLocks noChangeAspect="1" noChangeArrowheads="1"/>
          </p:cNvPicPr>
          <p:nvPr/>
        </p:nvPicPr>
        <p:blipFill>
          <a:blip r:embed="rId2"/>
          <a:srcRect/>
          <a:stretch>
            <a:fillRect/>
          </a:stretch>
        </p:blipFill>
        <p:spPr bwMode="auto">
          <a:xfrm>
            <a:off x="762000" y="2438400"/>
            <a:ext cx="7936993" cy="2133600"/>
          </a:xfrm>
          <a:prstGeom prst="rect">
            <a:avLst/>
          </a:prstGeom>
          <a:noFill/>
          <a:effectLst>
            <a:outerShdw blurRad="76200" dir="13500000" sy="23000" kx="1200000" algn="br" rotWithShape="0">
              <a:prstClr val="black">
                <a:alpha val="20000"/>
              </a:prstClr>
            </a:outerShdw>
          </a:effectLst>
        </p:spPr>
      </p:pic>
    </p:spTree>
    <p:extLst>
      <p:ext uri="{BB962C8B-B14F-4D97-AF65-F5344CB8AC3E}">
        <p14:creationId xmlns="" xmlns:p14="http://schemas.microsoft.com/office/powerpoint/2010/main" val="68048687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b="1" dirty="0" smtClean="0"/>
              <a:t>PI Factors Weights</a:t>
            </a:r>
            <a:endParaRPr lang="en-US" b="1" dirty="0"/>
          </a:p>
        </p:txBody>
      </p:sp>
      <p:sp>
        <p:nvSpPr>
          <p:cNvPr id="5" name="Slide Number Placeholder 4"/>
          <p:cNvSpPr>
            <a:spLocks noGrp="1"/>
          </p:cNvSpPr>
          <p:nvPr>
            <p:ph type="sldNum" sz="quarter" idx="12"/>
          </p:nvPr>
        </p:nvSpPr>
        <p:spPr/>
        <p:txBody>
          <a:bodyPr/>
          <a:lstStyle/>
          <a:p>
            <a:fld id="{C97FA074-8136-4AB1-9CD6-811B132B49FB}" type="slidenum">
              <a:rPr lang="en-IN" smtClean="0"/>
              <a:pPr/>
              <a:t>36</a:t>
            </a:fld>
            <a:endParaRPr lang="en-IN"/>
          </a:p>
        </p:txBody>
      </p:sp>
      <p:sp>
        <p:nvSpPr>
          <p:cNvPr id="6" name="Content Placeholder 5"/>
          <p:cNvSpPr>
            <a:spLocks noGrp="1"/>
          </p:cNvSpPr>
          <p:nvPr>
            <p:ph sz="quarter" idx="1"/>
          </p:nvPr>
        </p:nvSpPr>
        <p:spPr>
          <a:xfrm>
            <a:off x="457200" y="1219200"/>
            <a:ext cx="8229600" cy="4937760"/>
          </a:xfrm>
        </p:spPr>
        <p:txBody>
          <a:bodyPr>
            <a:normAutofit/>
          </a:bodyPr>
          <a:lstStyle/>
          <a:p>
            <a:pPr>
              <a:buNone/>
            </a:pPr>
            <a:r>
              <a:rPr lang="en-US" dirty="0" smtClean="0"/>
              <a:t/>
            </a:r>
            <a:br>
              <a:rPr lang="en-US" dirty="0" smtClean="0"/>
            </a:br>
            <a:endParaRPr lang="en-US" dirty="0" smtClean="0"/>
          </a:p>
          <a:p>
            <a:endParaRPr lang="en-US" dirty="0" smtClean="0"/>
          </a:p>
          <a:p>
            <a:endParaRPr lang="en-US" dirty="0" smtClean="0"/>
          </a:p>
        </p:txBody>
      </p:sp>
      <p:sp>
        <p:nvSpPr>
          <p:cNvPr id="9" name="Date Placeholder 2"/>
          <p:cNvSpPr>
            <a:spLocks noGrp="1"/>
          </p:cNvSpPr>
          <p:nvPr>
            <p:ph type="dt" sz="half" idx="10"/>
          </p:nvPr>
        </p:nvSpPr>
        <p:spPr>
          <a:xfrm>
            <a:off x="7467600" y="6356350"/>
            <a:ext cx="1222248" cy="365760"/>
          </a:xfrm>
        </p:spPr>
        <p:txBody>
          <a:bodyPr/>
          <a:lstStyle/>
          <a:p>
            <a:r>
              <a:rPr lang="en-US" dirty="0" smtClean="0"/>
              <a:t>MAY 25, 2017</a:t>
            </a:r>
            <a:endParaRPr lang="en-IN" dirty="0"/>
          </a:p>
        </p:txBody>
      </p:sp>
      <p:sp>
        <p:nvSpPr>
          <p:cNvPr id="10" name="Footer Placeholder 5"/>
          <p:cNvSpPr>
            <a:spLocks noGrp="1"/>
          </p:cNvSpPr>
          <p:nvPr>
            <p:ph type="ftr" sz="quarter" idx="11"/>
          </p:nvPr>
        </p:nvSpPr>
        <p:spPr>
          <a:xfrm>
            <a:off x="914400" y="6356350"/>
            <a:ext cx="5489448" cy="365760"/>
          </a:xfrm>
        </p:spPr>
        <p:txBody>
          <a:bodyPr/>
          <a:lstStyle/>
          <a:p>
            <a:r>
              <a:rPr lang="en-US" dirty="0" smtClean="0"/>
              <a:t>DEVELOPMENT OF (PMS) FOR SELECTED ROADS IN NABLUS CITY</a:t>
            </a:r>
            <a:endParaRPr lang="en-IN" dirty="0"/>
          </a:p>
        </p:txBody>
      </p:sp>
      <p:graphicFrame>
        <p:nvGraphicFramePr>
          <p:cNvPr id="11" name="Table 10"/>
          <p:cNvGraphicFramePr>
            <a:graphicFrameLocks noGrp="1"/>
          </p:cNvGraphicFramePr>
          <p:nvPr/>
        </p:nvGraphicFramePr>
        <p:xfrm>
          <a:off x="990600" y="2133600"/>
          <a:ext cx="7543800" cy="2884546"/>
        </p:xfrm>
        <a:graphic>
          <a:graphicData uri="http://schemas.openxmlformats.org/drawingml/2006/table">
            <a:tbl>
              <a:tblPr>
                <a:effectLst>
                  <a:outerShdw blurRad="76200" dist="12700" dir="8100000" sy="-23000" kx="800400" algn="br" rotWithShape="0">
                    <a:prstClr val="black">
                      <a:alpha val="20000"/>
                    </a:prstClr>
                  </a:outerShdw>
                </a:effectLst>
              </a:tblPr>
              <a:tblGrid>
                <a:gridCol w="3771900"/>
                <a:gridCol w="3771900"/>
              </a:tblGrid>
              <a:tr h="412078">
                <a:tc>
                  <a:txBody>
                    <a:bodyPr/>
                    <a:lstStyle/>
                    <a:p>
                      <a:pPr marL="0" marR="0">
                        <a:lnSpc>
                          <a:spcPct val="115000"/>
                        </a:lnSpc>
                        <a:spcBef>
                          <a:spcPts val="0"/>
                        </a:spcBef>
                        <a:spcAft>
                          <a:spcPts val="0"/>
                        </a:spcAft>
                      </a:pPr>
                      <a:r>
                        <a:rPr lang="en-US" sz="1600" b="1" dirty="0">
                          <a:solidFill>
                            <a:schemeClr val="tx1"/>
                          </a:solidFill>
                          <a:latin typeface="Times New Roman"/>
                          <a:ea typeface="Calibri"/>
                          <a:cs typeface="Arial"/>
                        </a:rPr>
                        <a:t>Element</a:t>
                      </a:r>
                      <a:endParaRPr lang="en-US" sz="1600" b="1" dirty="0">
                        <a:solidFill>
                          <a:schemeClr val="tx1"/>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dirty="0">
                          <a:solidFill>
                            <a:schemeClr val="tx1"/>
                          </a:solidFill>
                          <a:latin typeface="Times New Roman"/>
                          <a:ea typeface="Calibri"/>
                          <a:cs typeface="Arial"/>
                        </a:rPr>
                        <a:t>Weights (W)</a:t>
                      </a:r>
                      <a:endParaRPr lang="en-US" sz="1600" b="1" dirty="0">
                        <a:solidFill>
                          <a:schemeClr val="tx1"/>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2078">
                <a:tc>
                  <a:txBody>
                    <a:bodyPr/>
                    <a:lstStyle/>
                    <a:p>
                      <a:pPr marL="0" marR="0">
                        <a:lnSpc>
                          <a:spcPct val="115000"/>
                        </a:lnSpc>
                        <a:spcBef>
                          <a:spcPts val="0"/>
                        </a:spcBef>
                        <a:spcAft>
                          <a:spcPts val="0"/>
                        </a:spcAft>
                        <a:tabLst>
                          <a:tab pos="0" algn="r"/>
                        </a:tabLst>
                      </a:pPr>
                      <a:r>
                        <a:rPr lang="en-US" sz="1200" b="1">
                          <a:solidFill>
                            <a:schemeClr val="tx1"/>
                          </a:solidFill>
                          <a:latin typeface="Times New Roman"/>
                          <a:ea typeface="Calibri"/>
                          <a:cs typeface="Arial"/>
                        </a:rPr>
                        <a:t>Road condition</a:t>
                      </a:r>
                      <a:endParaRPr lang="en-US" sz="1200" b="1">
                        <a:solidFill>
                          <a:schemeClr val="tx1"/>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1200" b="1">
                          <a:solidFill>
                            <a:schemeClr val="tx1"/>
                          </a:solidFill>
                          <a:latin typeface="Times New Roman"/>
                          <a:ea typeface="Calibri"/>
                          <a:cs typeface="Arial"/>
                        </a:rPr>
                        <a:t>0.45</a:t>
                      </a:r>
                      <a:endParaRPr lang="en-US" sz="1200" b="1">
                        <a:solidFill>
                          <a:schemeClr val="tx1"/>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3DFEE"/>
                    </a:solidFill>
                  </a:tcPr>
                </a:tc>
              </a:tr>
              <a:tr h="412078">
                <a:tc>
                  <a:txBody>
                    <a:bodyPr/>
                    <a:lstStyle/>
                    <a:p>
                      <a:pPr marL="14605" marR="0">
                        <a:lnSpc>
                          <a:spcPct val="115000"/>
                        </a:lnSpc>
                        <a:spcBef>
                          <a:spcPts val="0"/>
                        </a:spcBef>
                        <a:spcAft>
                          <a:spcPts val="0"/>
                        </a:spcAft>
                      </a:pPr>
                      <a:r>
                        <a:rPr lang="en-US" sz="1200" b="1" dirty="0">
                          <a:solidFill>
                            <a:schemeClr val="tx1"/>
                          </a:solidFill>
                          <a:latin typeface="Times New Roman"/>
                          <a:ea typeface="Calibri"/>
                          <a:cs typeface="Arial"/>
                        </a:rPr>
                        <a:t>Road classification</a:t>
                      </a:r>
                      <a:endParaRPr lang="en-US" sz="1200" b="1" dirty="0">
                        <a:solidFill>
                          <a:schemeClr val="tx1"/>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solidFill>
                            <a:schemeClr val="tx1"/>
                          </a:solidFill>
                          <a:latin typeface="Times New Roman"/>
                          <a:ea typeface="Calibri"/>
                          <a:cs typeface="Arial"/>
                        </a:rPr>
                        <a:t>0.13</a:t>
                      </a:r>
                      <a:endParaRPr lang="en-US" sz="1200" b="1">
                        <a:solidFill>
                          <a:schemeClr val="tx1"/>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2078">
                <a:tc>
                  <a:txBody>
                    <a:bodyPr/>
                    <a:lstStyle/>
                    <a:p>
                      <a:pPr marL="0" marR="0">
                        <a:lnSpc>
                          <a:spcPct val="115000"/>
                        </a:lnSpc>
                        <a:spcBef>
                          <a:spcPts val="0"/>
                        </a:spcBef>
                        <a:spcAft>
                          <a:spcPts val="0"/>
                        </a:spcAft>
                      </a:pPr>
                      <a:r>
                        <a:rPr lang="en-US" sz="1200" b="1">
                          <a:solidFill>
                            <a:schemeClr val="tx1"/>
                          </a:solidFill>
                          <a:latin typeface="Times New Roman"/>
                          <a:ea typeface="Calibri"/>
                          <a:cs typeface="Arial"/>
                        </a:rPr>
                        <a:t>Traffic Volume</a:t>
                      </a:r>
                      <a:endParaRPr lang="en-US" sz="1200" b="1">
                        <a:solidFill>
                          <a:schemeClr val="tx1"/>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1200" b="1">
                          <a:solidFill>
                            <a:schemeClr val="tx1"/>
                          </a:solidFill>
                          <a:latin typeface="Times New Roman"/>
                          <a:ea typeface="Calibri"/>
                          <a:cs typeface="Arial"/>
                        </a:rPr>
                        <a:t>0.12</a:t>
                      </a:r>
                      <a:endParaRPr lang="en-US" sz="1200" b="1">
                        <a:solidFill>
                          <a:schemeClr val="tx1"/>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3DFEE"/>
                    </a:solidFill>
                  </a:tcPr>
                </a:tc>
              </a:tr>
              <a:tr h="412078">
                <a:tc>
                  <a:txBody>
                    <a:bodyPr/>
                    <a:lstStyle/>
                    <a:p>
                      <a:pPr marL="0" marR="0">
                        <a:lnSpc>
                          <a:spcPct val="115000"/>
                        </a:lnSpc>
                        <a:spcBef>
                          <a:spcPts val="0"/>
                        </a:spcBef>
                        <a:spcAft>
                          <a:spcPts val="0"/>
                        </a:spcAft>
                      </a:pPr>
                      <a:r>
                        <a:rPr lang="en-US" sz="1200" b="1">
                          <a:solidFill>
                            <a:schemeClr val="tx1"/>
                          </a:solidFill>
                          <a:latin typeface="Times New Roman"/>
                          <a:ea typeface="Calibri"/>
                          <a:cs typeface="Arial"/>
                        </a:rPr>
                        <a:t>Importance Of The Road To Society</a:t>
                      </a:r>
                      <a:endParaRPr lang="en-US" sz="1200" b="1">
                        <a:solidFill>
                          <a:schemeClr val="tx1"/>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solidFill>
                            <a:schemeClr val="tx1"/>
                          </a:solidFill>
                          <a:latin typeface="Times New Roman"/>
                          <a:ea typeface="Calibri"/>
                          <a:cs typeface="Arial"/>
                        </a:rPr>
                        <a:t>0.20</a:t>
                      </a:r>
                      <a:endParaRPr lang="en-US" sz="1200" b="1">
                        <a:solidFill>
                          <a:schemeClr val="tx1"/>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2078">
                <a:tc>
                  <a:txBody>
                    <a:bodyPr/>
                    <a:lstStyle/>
                    <a:p>
                      <a:pPr marL="0" marR="0">
                        <a:lnSpc>
                          <a:spcPct val="115000"/>
                        </a:lnSpc>
                        <a:spcBef>
                          <a:spcPts val="0"/>
                        </a:spcBef>
                        <a:spcAft>
                          <a:spcPts val="0"/>
                        </a:spcAft>
                      </a:pPr>
                      <a:r>
                        <a:rPr lang="en-US" sz="1200" b="1">
                          <a:solidFill>
                            <a:schemeClr val="tx1"/>
                          </a:solidFill>
                          <a:latin typeface="Times New Roman"/>
                          <a:ea typeface="Calibri"/>
                          <a:cs typeface="Arial"/>
                        </a:rPr>
                        <a:t>Complaints of citizens / users</a:t>
                      </a:r>
                      <a:endParaRPr lang="en-US" sz="1200" b="1">
                        <a:solidFill>
                          <a:schemeClr val="tx1"/>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3DFEE"/>
                    </a:solidFill>
                  </a:tcPr>
                </a:tc>
                <a:tc>
                  <a:txBody>
                    <a:bodyPr/>
                    <a:lstStyle/>
                    <a:p>
                      <a:pPr marL="0" marR="0" algn="ctr">
                        <a:lnSpc>
                          <a:spcPct val="115000"/>
                        </a:lnSpc>
                        <a:spcBef>
                          <a:spcPts val="0"/>
                        </a:spcBef>
                        <a:spcAft>
                          <a:spcPts val="0"/>
                        </a:spcAft>
                      </a:pPr>
                      <a:r>
                        <a:rPr lang="en-US" sz="1200" b="1" dirty="0">
                          <a:solidFill>
                            <a:schemeClr val="tx1"/>
                          </a:solidFill>
                          <a:latin typeface="Times New Roman"/>
                          <a:ea typeface="Calibri"/>
                          <a:cs typeface="Arial"/>
                        </a:rPr>
                        <a:t>0.10</a:t>
                      </a:r>
                      <a:endParaRPr lang="en-US" sz="1200" b="1" dirty="0">
                        <a:solidFill>
                          <a:schemeClr val="tx1"/>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3DFEE"/>
                    </a:solidFill>
                  </a:tcPr>
                </a:tc>
              </a:tr>
              <a:tr h="412078">
                <a:tc>
                  <a:txBody>
                    <a:bodyPr/>
                    <a:lstStyle/>
                    <a:p>
                      <a:pPr marL="0" marR="0" algn="ctr">
                        <a:lnSpc>
                          <a:spcPct val="115000"/>
                        </a:lnSpc>
                        <a:spcBef>
                          <a:spcPts val="0"/>
                        </a:spcBef>
                        <a:spcAft>
                          <a:spcPts val="0"/>
                        </a:spcAft>
                      </a:pPr>
                      <a:r>
                        <a:rPr lang="en-US" sz="1200" b="1">
                          <a:solidFill>
                            <a:schemeClr val="tx1"/>
                          </a:solidFill>
                          <a:latin typeface="Times New Roman"/>
                          <a:ea typeface="Calibri"/>
                          <a:cs typeface="Arial"/>
                        </a:rPr>
                        <a:t>Total</a:t>
                      </a:r>
                      <a:endParaRPr lang="en-US" sz="1200" b="1">
                        <a:solidFill>
                          <a:schemeClr val="tx1"/>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solidFill>
                            <a:schemeClr val="tx1"/>
                          </a:solidFill>
                          <a:latin typeface="Times New Roman"/>
                          <a:ea typeface="Calibri"/>
                          <a:cs typeface="Arial"/>
                        </a:rPr>
                        <a:t>1.00</a:t>
                      </a:r>
                      <a:endParaRPr lang="en-US" sz="1200" b="1" dirty="0">
                        <a:solidFill>
                          <a:schemeClr val="tx1"/>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 xmlns:p14="http://schemas.microsoft.com/office/powerpoint/2010/main" val="68048687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b="1" dirty="0" smtClean="0"/>
              <a:t>Treatments Cost</a:t>
            </a:r>
            <a:endParaRPr lang="en-US" b="1" dirty="0"/>
          </a:p>
        </p:txBody>
      </p:sp>
      <p:sp>
        <p:nvSpPr>
          <p:cNvPr id="5" name="Slide Number Placeholder 4"/>
          <p:cNvSpPr>
            <a:spLocks noGrp="1"/>
          </p:cNvSpPr>
          <p:nvPr>
            <p:ph type="sldNum" sz="quarter" idx="12"/>
          </p:nvPr>
        </p:nvSpPr>
        <p:spPr/>
        <p:txBody>
          <a:bodyPr/>
          <a:lstStyle/>
          <a:p>
            <a:fld id="{C97FA074-8136-4AB1-9CD6-811B132B49FB}" type="slidenum">
              <a:rPr lang="en-IN" smtClean="0"/>
              <a:pPr/>
              <a:t>37</a:t>
            </a:fld>
            <a:endParaRPr lang="en-IN"/>
          </a:p>
        </p:txBody>
      </p:sp>
      <p:sp>
        <p:nvSpPr>
          <p:cNvPr id="6" name="Content Placeholder 5"/>
          <p:cNvSpPr>
            <a:spLocks noGrp="1"/>
          </p:cNvSpPr>
          <p:nvPr>
            <p:ph sz="quarter" idx="1"/>
          </p:nvPr>
        </p:nvSpPr>
        <p:spPr>
          <a:xfrm>
            <a:off x="457200" y="1219200"/>
            <a:ext cx="8229600" cy="4937760"/>
          </a:xfrm>
        </p:spPr>
        <p:txBody>
          <a:bodyPr>
            <a:normAutofit/>
          </a:bodyPr>
          <a:lstStyle/>
          <a:p>
            <a:endParaRPr lang="en-US" dirty="0" smtClean="0"/>
          </a:p>
          <a:p>
            <a:endParaRPr lang="en-US" dirty="0" smtClean="0"/>
          </a:p>
        </p:txBody>
      </p:sp>
      <p:sp>
        <p:nvSpPr>
          <p:cNvPr id="9" name="Date Placeholder 2"/>
          <p:cNvSpPr>
            <a:spLocks noGrp="1"/>
          </p:cNvSpPr>
          <p:nvPr>
            <p:ph type="dt" sz="half" idx="10"/>
          </p:nvPr>
        </p:nvSpPr>
        <p:spPr>
          <a:xfrm>
            <a:off x="7467600" y="6356350"/>
            <a:ext cx="1222248" cy="365760"/>
          </a:xfrm>
        </p:spPr>
        <p:txBody>
          <a:bodyPr/>
          <a:lstStyle/>
          <a:p>
            <a:r>
              <a:rPr lang="en-US" dirty="0" smtClean="0"/>
              <a:t>MAY 25, 2017</a:t>
            </a:r>
            <a:endParaRPr lang="en-IN" dirty="0"/>
          </a:p>
        </p:txBody>
      </p:sp>
      <p:sp>
        <p:nvSpPr>
          <p:cNvPr id="10" name="Footer Placeholder 5"/>
          <p:cNvSpPr>
            <a:spLocks noGrp="1"/>
          </p:cNvSpPr>
          <p:nvPr>
            <p:ph type="ftr" sz="quarter" idx="11"/>
          </p:nvPr>
        </p:nvSpPr>
        <p:spPr>
          <a:xfrm>
            <a:off x="914400" y="6356350"/>
            <a:ext cx="5489448" cy="365760"/>
          </a:xfrm>
        </p:spPr>
        <p:txBody>
          <a:bodyPr/>
          <a:lstStyle/>
          <a:p>
            <a:r>
              <a:rPr lang="en-US" dirty="0" smtClean="0"/>
              <a:t>DEVELOPMENT OF (PMS) FOR SELECTED ROADS IN NABLUS CITY</a:t>
            </a:r>
            <a:endParaRPr lang="en-IN" dirty="0"/>
          </a:p>
        </p:txBody>
      </p:sp>
      <p:pic>
        <p:nvPicPr>
          <p:cNvPr id="6146" name="Picture 2" descr="C:\Users\anas\Desktop\cosst.JPG"/>
          <p:cNvPicPr>
            <a:picLocks noChangeAspect="1" noChangeArrowheads="1"/>
          </p:cNvPicPr>
          <p:nvPr/>
        </p:nvPicPr>
        <p:blipFill>
          <a:blip r:embed="rId2"/>
          <a:srcRect/>
          <a:stretch>
            <a:fillRect/>
          </a:stretch>
        </p:blipFill>
        <p:spPr bwMode="auto">
          <a:xfrm>
            <a:off x="1219200" y="1981200"/>
            <a:ext cx="6915899" cy="3657600"/>
          </a:xfrm>
          <a:prstGeom prst="rect">
            <a:avLst/>
          </a:prstGeom>
          <a:noFill/>
          <a:effectLst>
            <a:outerShdw blurRad="76200" dir="13500000" sy="23000" kx="1200000" algn="br" rotWithShape="0">
              <a:prstClr val="black">
                <a:alpha val="20000"/>
              </a:prstClr>
            </a:outerShdw>
          </a:effectLst>
        </p:spPr>
      </p:pic>
    </p:spTree>
    <p:extLst>
      <p:ext uri="{BB962C8B-B14F-4D97-AF65-F5344CB8AC3E}">
        <p14:creationId xmlns="" xmlns:p14="http://schemas.microsoft.com/office/powerpoint/2010/main" val="68048687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b="1" dirty="0" smtClean="0"/>
              <a:t>Drainage Evaluation</a:t>
            </a:r>
            <a:endParaRPr lang="en-US" b="1" dirty="0"/>
          </a:p>
        </p:txBody>
      </p:sp>
      <p:sp>
        <p:nvSpPr>
          <p:cNvPr id="5" name="Slide Number Placeholder 4"/>
          <p:cNvSpPr>
            <a:spLocks noGrp="1"/>
          </p:cNvSpPr>
          <p:nvPr>
            <p:ph type="sldNum" sz="quarter" idx="12"/>
          </p:nvPr>
        </p:nvSpPr>
        <p:spPr/>
        <p:txBody>
          <a:bodyPr/>
          <a:lstStyle/>
          <a:p>
            <a:fld id="{C97FA074-8136-4AB1-9CD6-811B132B49FB}" type="slidenum">
              <a:rPr lang="en-IN" smtClean="0"/>
              <a:pPr/>
              <a:t>38</a:t>
            </a:fld>
            <a:endParaRPr lang="en-IN"/>
          </a:p>
        </p:txBody>
      </p:sp>
      <p:sp>
        <p:nvSpPr>
          <p:cNvPr id="6" name="Content Placeholder 5"/>
          <p:cNvSpPr>
            <a:spLocks noGrp="1"/>
          </p:cNvSpPr>
          <p:nvPr>
            <p:ph sz="quarter" idx="1"/>
          </p:nvPr>
        </p:nvSpPr>
        <p:spPr>
          <a:xfrm>
            <a:off x="457200" y="1219200"/>
            <a:ext cx="8229600" cy="4937760"/>
          </a:xfrm>
        </p:spPr>
        <p:txBody>
          <a:bodyPr>
            <a:normAutofit/>
          </a:bodyPr>
          <a:lstStyle/>
          <a:p>
            <a:endParaRPr lang="en-US" dirty="0" smtClean="0"/>
          </a:p>
          <a:p>
            <a:endParaRPr lang="en-US" dirty="0" smtClean="0"/>
          </a:p>
        </p:txBody>
      </p:sp>
      <p:sp>
        <p:nvSpPr>
          <p:cNvPr id="9" name="Date Placeholder 2"/>
          <p:cNvSpPr>
            <a:spLocks noGrp="1"/>
          </p:cNvSpPr>
          <p:nvPr>
            <p:ph type="dt" sz="half" idx="10"/>
          </p:nvPr>
        </p:nvSpPr>
        <p:spPr>
          <a:xfrm>
            <a:off x="7467600" y="6356350"/>
            <a:ext cx="1222248" cy="365760"/>
          </a:xfrm>
        </p:spPr>
        <p:txBody>
          <a:bodyPr/>
          <a:lstStyle/>
          <a:p>
            <a:r>
              <a:rPr lang="en-US" dirty="0" smtClean="0"/>
              <a:t>MAY 25, 2017</a:t>
            </a:r>
            <a:endParaRPr lang="en-IN" dirty="0"/>
          </a:p>
        </p:txBody>
      </p:sp>
      <p:sp>
        <p:nvSpPr>
          <p:cNvPr id="10" name="Footer Placeholder 5"/>
          <p:cNvSpPr>
            <a:spLocks noGrp="1"/>
          </p:cNvSpPr>
          <p:nvPr>
            <p:ph type="ftr" sz="quarter" idx="11"/>
          </p:nvPr>
        </p:nvSpPr>
        <p:spPr>
          <a:xfrm>
            <a:off x="914400" y="6356350"/>
            <a:ext cx="5489448" cy="365760"/>
          </a:xfrm>
        </p:spPr>
        <p:txBody>
          <a:bodyPr/>
          <a:lstStyle/>
          <a:p>
            <a:r>
              <a:rPr lang="en-US" dirty="0" smtClean="0"/>
              <a:t>DEVELOPMENT OF (PMS) FOR SELECTED ROADS IN NABLUS CITY</a:t>
            </a:r>
            <a:endParaRPr lang="en-IN" dirty="0"/>
          </a:p>
        </p:txBody>
      </p:sp>
      <p:graphicFrame>
        <p:nvGraphicFramePr>
          <p:cNvPr id="11" name="Table 10"/>
          <p:cNvGraphicFramePr>
            <a:graphicFrameLocks noGrp="1"/>
          </p:cNvGraphicFramePr>
          <p:nvPr/>
        </p:nvGraphicFramePr>
        <p:xfrm>
          <a:off x="609600" y="1676400"/>
          <a:ext cx="7924801" cy="1600159"/>
        </p:xfrm>
        <a:graphic>
          <a:graphicData uri="http://schemas.openxmlformats.org/drawingml/2006/table">
            <a:tbl>
              <a:tblPr/>
              <a:tblGrid>
                <a:gridCol w="2167120"/>
                <a:gridCol w="2174916"/>
                <a:gridCol w="1481124"/>
                <a:gridCol w="982221"/>
                <a:gridCol w="1119420"/>
              </a:tblGrid>
              <a:tr h="462809">
                <a:tc>
                  <a:txBody>
                    <a:bodyPr/>
                    <a:lstStyle/>
                    <a:p>
                      <a:pPr marL="0" marR="0">
                        <a:lnSpc>
                          <a:spcPct val="115000"/>
                        </a:lnSpc>
                        <a:spcBef>
                          <a:spcPts val="0"/>
                        </a:spcBef>
                        <a:spcAft>
                          <a:spcPts val="1000"/>
                        </a:spcAft>
                      </a:pPr>
                      <a:r>
                        <a:rPr lang="en-US" sz="1400" b="1" dirty="0" smtClean="0">
                          <a:latin typeface="Calibri"/>
                          <a:ea typeface="Calibri"/>
                          <a:cs typeface="+mj-cs"/>
                        </a:rPr>
                        <a:t> Municipality: Nablus</a:t>
                      </a:r>
                      <a:endParaRPr lang="en-US" sz="1400" b="1" dirty="0">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400" b="1" dirty="0" smtClean="0">
                          <a:latin typeface="Calibri"/>
                          <a:ea typeface="Calibri"/>
                          <a:cs typeface="+mj-cs"/>
                        </a:rPr>
                        <a:t> Street: Askar</a:t>
                      </a:r>
                      <a:endParaRPr lang="en-US" sz="1400" b="1" dirty="0">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marL="0" marR="0" algn="l">
                        <a:lnSpc>
                          <a:spcPct val="115000"/>
                        </a:lnSpc>
                        <a:spcBef>
                          <a:spcPts val="0"/>
                        </a:spcBef>
                        <a:spcAft>
                          <a:spcPts val="1000"/>
                        </a:spcAft>
                      </a:pPr>
                      <a:r>
                        <a:rPr lang="en-US" sz="1400" b="1" dirty="0" smtClean="0">
                          <a:latin typeface="Calibri"/>
                          <a:ea typeface="Calibri"/>
                          <a:cs typeface="+mj-cs"/>
                        </a:rPr>
                        <a:t> Functional </a:t>
                      </a:r>
                      <a:r>
                        <a:rPr lang="en-US" sz="1400" b="1" dirty="0">
                          <a:latin typeface="Calibri"/>
                          <a:ea typeface="Calibri"/>
                          <a:cs typeface="+mj-cs"/>
                        </a:rPr>
                        <a:t>classification: Arterial</a:t>
                      </a:r>
                      <a:r>
                        <a:rPr lang="ar-JO" sz="1400" b="1" dirty="0">
                          <a:latin typeface="Calibri"/>
                          <a:ea typeface="Calibri"/>
                          <a:cs typeface="+mj-cs"/>
                        </a:rPr>
                        <a:t/>
                      </a:r>
                      <a:br>
                        <a:rPr lang="ar-JO" sz="1400" b="1" dirty="0">
                          <a:latin typeface="Calibri"/>
                          <a:ea typeface="Calibri"/>
                          <a:cs typeface="+mj-cs"/>
                        </a:rPr>
                      </a:br>
                      <a:endParaRPr lang="en-US" sz="1400" b="1" dirty="0">
                        <a:latin typeface="Calibri"/>
                        <a:ea typeface="Times New Roman"/>
                        <a:cs typeface="+mj-cs"/>
                      </a:endParaRPr>
                    </a:p>
                  </a:txBody>
                  <a:tcPr marL="0" marR="0"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61885">
                <a:tc>
                  <a:txBody>
                    <a:bodyPr/>
                    <a:lstStyle/>
                    <a:p>
                      <a:pPr marL="0" marR="0">
                        <a:lnSpc>
                          <a:spcPct val="115000"/>
                        </a:lnSpc>
                        <a:spcBef>
                          <a:spcPts val="0"/>
                        </a:spcBef>
                        <a:spcAft>
                          <a:spcPts val="1000"/>
                        </a:spcAft>
                      </a:pPr>
                      <a:r>
                        <a:rPr lang="en-US" sz="1400" b="1">
                          <a:latin typeface="Calibri"/>
                          <a:ea typeface="Calibri"/>
                          <a:cs typeface="+mj-cs"/>
                        </a:rPr>
                        <a:t> Main section length : 500m</a:t>
                      </a:r>
                      <a:endParaRPr lang="en-US" sz="1400" b="1">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400" b="1" dirty="0">
                          <a:latin typeface="Calibri"/>
                          <a:ea typeface="Calibri"/>
                          <a:cs typeface="+mj-cs"/>
                        </a:rPr>
                        <a:t> </a:t>
                      </a:r>
                      <a:r>
                        <a:rPr lang="en-US" sz="1400" b="1" dirty="0" smtClean="0">
                          <a:latin typeface="Calibri"/>
                          <a:ea typeface="Calibri"/>
                          <a:cs typeface="+mj-cs"/>
                        </a:rPr>
                        <a:t> Section </a:t>
                      </a:r>
                      <a:r>
                        <a:rPr lang="en-US" sz="1400" b="1" dirty="0">
                          <a:latin typeface="Calibri"/>
                          <a:ea typeface="Calibri"/>
                          <a:cs typeface="+mj-cs"/>
                        </a:rPr>
                        <a:t>Number: 1</a:t>
                      </a:r>
                      <a:endParaRPr lang="en-US" sz="1400" b="1" dirty="0">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marL="0" marR="0">
                        <a:lnSpc>
                          <a:spcPct val="115000"/>
                        </a:lnSpc>
                        <a:spcBef>
                          <a:spcPts val="0"/>
                        </a:spcBef>
                        <a:spcAft>
                          <a:spcPts val="1000"/>
                        </a:spcAft>
                      </a:pPr>
                      <a:r>
                        <a:rPr lang="en-US" sz="1400" b="1" dirty="0" smtClean="0">
                          <a:latin typeface="Calibri"/>
                          <a:ea typeface="Calibri"/>
                          <a:cs typeface="+mj-cs"/>
                        </a:rPr>
                        <a:t> Date</a:t>
                      </a:r>
                      <a:r>
                        <a:rPr lang="en-US" sz="1400" b="1" dirty="0">
                          <a:latin typeface="Calibri"/>
                          <a:ea typeface="Calibri"/>
                          <a:cs typeface="+mj-cs"/>
                        </a:rPr>
                        <a:t>: </a:t>
                      </a:r>
                      <a:r>
                        <a:rPr lang="ar-JO" sz="1400" b="1" dirty="0">
                          <a:latin typeface="Calibri"/>
                          <a:ea typeface="Calibri"/>
                          <a:cs typeface="+mj-cs"/>
                        </a:rPr>
                        <a:t>18.4.2017</a:t>
                      </a:r>
                      <a:endParaRPr lang="en-US" sz="1400" b="1" dirty="0">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418971">
                <a:tc>
                  <a:txBody>
                    <a:bodyPr/>
                    <a:lstStyle/>
                    <a:p>
                      <a:pPr marL="0" marR="0">
                        <a:lnSpc>
                          <a:spcPct val="115000"/>
                        </a:lnSpc>
                        <a:spcBef>
                          <a:spcPts val="0"/>
                        </a:spcBef>
                        <a:spcAft>
                          <a:spcPts val="1000"/>
                        </a:spcAft>
                      </a:pPr>
                      <a:r>
                        <a:rPr lang="en-US" sz="1400" b="1">
                          <a:latin typeface="Calibri"/>
                          <a:ea typeface="Calibri"/>
                          <a:cs typeface="+mj-cs"/>
                        </a:rPr>
                        <a:t> From: +0.0 km</a:t>
                      </a:r>
                      <a:endParaRPr lang="en-US" sz="1400" b="1">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400" b="1" dirty="0">
                          <a:latin typeface="Calibri"/>
                          <a:ea typeface="Calibri"/>
                          <a:cs typeface="+mj-cs"/>
                        </a:rPr>
                        <a:t> </a:t>
                      </a:r>
                      <a:r>
                        <a:rPr lang="en-US" sz="1400" b="1" dirty="0" smtClean="0">
                          <a:latin typeface="Calibri"/>
                          <a:ea typeface="Calibri"/>
                          <a:cs typeface="+mj-cs"/>
                        </a:rPr>
                        <a:t> To</a:t>
                      </a:r>
                      <a:r>
                        <a:rPr lang="en-US" sz="1400" b="1" dirty="0">
                          <a:latin typeface="Calibri"/>
                          <a:ea typeface="Calibri"/>
                          <a:cs typeface="+mj-cs"/>
                        </a:rPr>
                        <a:t>: +0.5 km</a:t>
                      </a:r>
                      <a:endParaRPr lang="en-US" sz="1400" b="1" dirty="0">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400" b="1" dirty="0">
                          <a:latin typeface="Calibri"/>
                          <a:ea typeface="Calibri"/>
                          <a:cs typeface="+mj-cs"/>
                        </a:rPr>
                        <a:t> </a:t>
                      </a:r>
                      <a:r>
                        <a:rPr lang="en-US" sz="1400" b="1" dirty="0" smtClean="0">
                          <a:latin typeface="Calibri"/>
                          <a:ea typeface="Calibri"/>
                          <a:cs typeface="+mj-cs"/>
                        </a:rPr>
                        <a:t> Weather</a:t>
                      </a:r>
                      <a:r>
                        <a:rPr lang="en-US" sz="1400" b="1" dirty="0">
                          <a:latin typeface="Calibri"/>
                          <a:ea typeface="Calibri"/>
                          <a:cs typeface="+mj-cs"/>
                        </a:rPr>
                        <a:t>:</a:t>
                      </a:r>
                      <a:endParaRPr lang="en-US" sz="1400" b="1" dirty="0">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b="1" dirty="0" smtClean="0">
                          <a:solidFill>
                            <a:srgbClr val="000000"/>
                          </a:solidFill>
                          <a:latin typeface="Calibri"/>
                          <a:ea typeface="Calibri"/>
                          <a:cs typeface="+mj-cs"/>
                        </a:rPr>
                        <a:t>Dry</a:t>
                      </a:r>
                      <a:endParaRPr lang="en-US" sz="1400" b="1" dirty="0">
                        <a:solidFill>
                          <a:srgbClr val="000000"/>
                        </a:solidFill>
                        <a:latin typeface="Calibri"/>
                        <a:ea typeface="Calibri"/>
                        <a:cs typeface="+mj-cs"/>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marL="0" marR="0" algn="ctr">
                        <a:spcBef>
                          <a:spcPts val="0"/>
                        </a:spcBef>
                        <a:spcAft>
                          <a:spcPts val="0"/>
                        </a:spcAft>
                      </a:pPr>
                      <a:r>
                        <a:rPr lang="en-US" sz="1400" b="1" dirty="0" smtClean="0">
                          <a:solidFill>
                            <a:srgbClr val="000000"/>
                          </a:solidFill>
                          <a:latin typeface="Calibri"/>
                          <a:ea typeface="Calibri"/>
                          <a:cs typeface="+mj-cs"/>
                        </a:rPr>
                        <a:t>Rainy</a:t>
                      </a:r>
                      <a:endParaRPr lang="en-US" sz="1400" b="1" dirty="0">
                        <a:solidFill>
                          <a:srgbClr val="000000"/>
                        </a:solidFill>
                        <a:latin typeface="Calibri"/>
                        <a:ea typeface="Calibri"/>
                        <a:cs typeface="+mj-cs"/>
                      </a:endParaRPr>
                    </a:p>
                  </a:txBody>
                  <a:tcPr marL="0" marR="0"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2989">
                <a:tc>
                  <a:txBody>
                    <a:bodyPr/>
                    <a:lstStyle/>
                    <a:p>
                      <a:pPr marL="0" marR="0" rtl="1">
                        <a:lnSpc>
                          <a:spcPct val="115000"/>
                        </a:lnSpc>
                        <a:spcBef>
                          <a:spcPts val="0"/>
                        </a:spcBef>
                        <a:spcAft>
                          <a:spcPts val="1000"/>
                        </a:spcAft>
                      </a:pPr>
                      <a:r>
                        <a:rPr lang="ar-JO" sz="1400" b="1" dirty="0" smtClean="0">
                          <a:latin typeface="Calibri"/>
                          <a:ea typeface="Calibri"/>
                          <a:cs typeface="+mj-cs"/>
                        </a:rPr>
                        <a:t>:</a:t>
                      </a:r>
                      <a:r>
                        <a:rPr lang="en-US" sz="1400" b="1" dirty="0" smtClean="0">
                          <a:latin typeface="Calibri"/>
                          <a:ea typeface="Calibri"/>
                          <a:cs typeface="+mj-cs"/>
                        </a:rPr>
                        <a:t> Street </a:t>
                      </a:r>
                      <a:r>
                        <a:rPr lang="en-US" sz="1400" b="1" dirty="0">
                          <a:latin typeface="Calibri"/>
                          <a:ea typeface="Calibri"/>
                          <a:cs typeface="+mj-cs"/>
                        </a:rPr>
                        <a:t>surface Type</a:t>
                      </a:r>
                      <a:endParaRPr lang="en-US" sz="1400" b="1" dirty="0">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b="1" dirty="0">
                          <a:latin typeface="Calibri"/>
                          <a:ea typeface="Calibri"/>
                          <a:cs typeface="+mj-cs"/>
                        </a:rPr>
                        <a:t>Interlock Tile</a:t>
                      </a:r>
                      <a:endParaRPr lang="en-US" sz="1400" b="1" dirty="0">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b="1">
                          <a:latin typeface="Calibri"/>
                          <a:ea typeface="Calibri"/>
                          <a:cs typeface="+mj-cs"/>
                        </a:rPr>
                        <a:t>Soil</a:t>
                      </a:r>
                      <a:endParaRPr lang="en-US" sz="1400" b="1">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1000"/>
                        </a:spcAft>
                      </a:pPr>
                      <a:r>
                        <a:rPr lang="en-US" sz="1400" b="1">
                          <a:latin typeface="Calibri"/>
                          <a:ea typeface="Calibri"/>
                          <a:cs typeface="+mj-cs"/>
                        </a:rPr>
                        <a:t>Asphalt</a:t>
                      </a:r>
                      <a:endParaRPr lang="en-US" sz="1400" b="1">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marL="0" marR="0" algn="ctr">
                        <a:lnSpc>
                          <a:spcPct val="115000"/>
                        </a:lnSpc>
                        <a:spcBef>
                          <a:spcPts val="0"/>
                        </a:spcBef>
                        <a:spcAft>
                          <a:spcPts val="1000"/>
                        </a:spcAft>
                      </a:pPr>
                      <a:r>
                        <a:rPr lang="en-US" sz="1400" b="1" dirty="0">
                          <a:latin typeface="Calibri"/>
                          <a:ea typeface="Calibri"/>
                          <a:cs typeface="+mj-cs"/>
                        </a:rPr>
                        <a:t>Other</a:t>
                      </a:r>
                      <a:endParaRPr lang="en-US" sz="1400" b="1" dirty="0">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3" name="TextBox 12"/>
          <p:cNvSpPr txBox="1"/>
          <p:nvPr/>
        </p:nvSpPr>
        <p:spPr>
          <a:xfrm>
            <a:off x="2667000" y="5638800"/>
            <a:ext cx="3962400" cy="646331"/>
          </a:xfrm>
          <a:prstGeom prst="rect">
            <a:avLst/>
          </a:prstGeom>
          <a:noFill/>
        </p:spPr>
        <p:txBody>
          <a:bodyPr wrap="square" rtlCol="0">
            <a:spAutoFit/>
          </a:bodyPr>
          <a:lstStyle/>
          <a:p>
            <a:r>
              <a:rPr lang="en-US" dirty="0" smtClean="0"/>
              <a:t>1: Weak.   ,    2:Meduim    ,    3: Good</a:t>
            </a:r>
          </a:p>
          <a:p>
            <a:endParaRPr lang="en-US" dirty="0"/>
          </a:p>
        </p:txBody>
      </p:sp>
      <p:graphicFrame>
        <p:nvGraphicFramePr>
          <p:cNvPr id="14" name="Table 13"/>
          <p:cNvGraphicFramePr>
            <a:graphicFrameLocks noGrp="1"/>
          </p:cNvGraphicFramePr>
          <p:nvPr/>
        </p:nvGraphicFramePr>
        <p:xfrm>
          <a:off x="609600" y="3505200"/>
          <a:ext cx="7924803" cy="2057400"/>
        </p:xfrm>
        <a:graphic>
          <a:graphicData uri="http://schemas.openxmlformats.org/drawingml/2006/table">
            <a:tbl>
              <a:tblPr/>
              <a:tblGrid>
                <a:gridCol w="1395248"/>
                <a:gridCol w="289341"/>
                <a:gridCol w="280392"/>
                <a:gridCol w="280392"/>
                <a:gridCol w="280392"/>
                <a:gridCol w="280392"/>
                <a:gridCol w="280392"/>
                <a:gridCol w="328117"/>
                <a:gridCol w="328117"/>
                <a:gridCol w="319170"/>
                <a:gridCol w="319170"/>
                <a:gridCol w="351982"/>
                <a:gridCol w="351982"/>
                <a:gridCol w="367641"/>
                <a:gridCol w="367641"/>
                <a:gridCol w="369134"/>
                <a:gridCol w="369134"/>
                <a:gridCol w="345271"/>
                <a:gridCol w="327373"/>
                <a:gridCol w="346761"/>
                <a:gridCol w="346761"/>
              </a:tblGrid>
              <a:tr h="555480">
                <a:tc>
                  <a:txBody>
                    <a:bodyPr/>
                    <a:lstStyle/>
                    <a:p>
                      <a:pPr marL="0" marR="0">
                        <a:lnSpc>
                          <a:spcPct val="115000"/>
                        </a:lnSpc>
                        <a:spcBef>
                          <a:spcPts val="0"/>
                        </a:spcBef>
                        <a:spcAft>
                          <a:spcPts val="1000"/>
                        </a:spcAft>
                      </a:pPr>
                      <a:r>
                        <a:rPr lang="en-US" sz="1400" b="1" dirty="0">
                          <a:latin typeface="Calibri"/>
                          <a:ea typeface="Calibri"/>
                          <a:cs typeface="+mj-cs"/>
                        </a:rPr>
                        <a:t>Sub-Section (100m)</a:t>
                      </a:r>
                      <a:endParaRPr lang="en-US" sz="1400" b="1" dirty="0">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marL="0" marR="0">
                        <a:lnSpc>
                          <a:spcPct val="115000"/>
                        </a:lnSpc>
                        <a:spcBef>
                          <a:spcPts val="0"/>
                        </a:spcBef>
                        <a:spcAft>
                          <a:spcPts val="1000"/>
                        </a:spcAft>
                      </a:pPr>
                      <a:r>
                        <a:rPr lang="en-US" sz="1400" b="1" dirty="0">
                          <a:latin typeface="Calibri"/>
                          <a:ea typeface="Calibri"/>
                          <a:cs typeface="+mj-cs"/>
                        </a:rPr>
                        <a:t> 1</a:t>
                      </a:r>
                      <a:endParaRPr lang="en-US" sz="1400" b="1" dirty="0">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a:lnSpc>
                          <a:spcPct val="115000"/>
                        </a:lnSpc>
                        <a:spcBef>
                          <a:spcPts val="0"/>
                        </a:spcBef>
                        <a:spcAft>
                          <a:spcPts val="1000"/>
                        </a:spcAft>
                      </a:pPr>
                      <a:r>
                        <a:rPr lang="en-US" sz="1400" b="1">
                          <a:latin typeface="Calibri"/>
                          <a:ea typeface="Calibri"/>
                          <a:cs typeface="+mj-cs"/>
                        </a:rPr>
                        <a:t> 2</a:t>
                      </a:r>
                      <a:endParaRPr lang="en-US" sz="1400" b="1">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a:lnSpc>
                          <a:spcPct val="115000"/>
                        </a:lnSpc>
                        <a:spcBef>
                          <a:spcPts val="0"/>
                        </a:spcBef>
                        <a:spcAft>
                          <a:spcPts val="1000"/>
                        </a:spcAft>
                      </a:pPr>
                      <a:r>
                        <a:rPr lang="en-US" sz="1400" b="1">
                          <a:latin typeface="Calibri"/>
                          <a:ea typeface="Calibri"/>
                          <a:cs typeface="+mj-cs"/>
                        </a:rPr>
                        <a:t> 3</a:t>
                      </a:r>
                      <a:endParaRPr lang="en-US" sz="1400" b="1">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a:lnSpc>
                          <a:spcPct val="115000"/>
                        </a:lnSpc>
                        <a:spcBef>
                          <a:spcPts val="0"/>
                        </a:spcBef>
                        <a:spcAft>
                          <a:spcPts val="1000"/>
                        </a:spcAft>
                      </a:pPr>
                      <a:r>
                        <a:rPr lang="en-US" sz="1400" b="1">
                          <a:latin typeface="Calibri"/>
                          <a:ea typeface="Calibri"/>
                          <a:cs typeface="+mj-cs"/>
                        </a:rPr>
                        <a:t> 4</a:t>
                      </a:r>
                      <a:endParaRPr lang="en-US" sz="1400" b="1">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a:lnSpc>
                          <a:spcPct val="115000"/>
                        </a:lnSpc>
                        <a:spcBef>
                          <a:spcPts val="0"/>
                        </a:spcBef>
                        <a:spcAft>
                          <a:spcPts val="1000"/>
                        </a:spcAft>
                      </a:pPr>
                      <a:r>
                        <a:rPr lang="en-US" sz="1400" b="1">
                          <a:latin typeface="Calibri"/>
                          <a:ea typeface="Calibri"/>
                          <a:cs typeface="+mj-cs"/>
                        </a:rPr>
                        <a:t> 5</a:t>
                      </a:r>
                      <a:endParaRPr lang="en-US" sz="1400" b="1">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352143">
                <a:tc>
                  <a:txBody>
                    <a:bodyPr/>
                    <a:lstStyle/>
                    <a:p>
                      <a:pPr marL="0" marR="0">
                        <a:lnSpc>
                          <a:spcPct val="115000"/>
                        </a:lnSpc>
                        <a:spcBef>
                          <a:spcPts val="0"/>
                        </a:spcBef>
                        <a:spcAft>
                          <a:spcPts val="1000"/>
                        </a:spcAft>
                      </a:pPr>
                      <a:r>
                        <a:rPr lang="en-US" sz="1400" b="1">
                          <a:latin typeface="Calibri"/>
                          <a:ea typeface="Calibri"/>
                          <a:cs typeface="+mj-cs"/>
                        </a:rPr>
                        <a:t>Direction</a:t>
                      </a:r>
                      <a:endParaRPr lang="en-US" sz="1400" b="1">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a:lnSpc>
                          <a:spcPct val="115000"/>
                        </a:lnSpc>
                        <a:spcBef>
                          <a:spcPts val="0"/>
                        </a:spcBef>
                        <a:spcAft>
                          <a:spcPts val="1000"/>
                        </a:spcAft>
                      </a:pPr>
                      <a:r>
                        <a:rPr lang="en-US" sz="1400" b="1" dirty="0">
                          <a:latin typeface="Calibri"/>
                          <a:ea typeface="Calibri"/>
                          <a:cs typeface="+mj-cs"/>
                        </a:rPr>
                        <a:t>Right</a:t>
                      </a:r>
                      <a:endParaRPr lang="en-US" sz="1400" b="1" dirty="0">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a:lnSpc>
                          <a:spcPct val="115000"/>
                        </a:lnSpc>
                        <a:spcBef>
                          <a:spcPts val="0"/>
                        </a:spcBef>
                        <a:spcAft>
                          <a:spcPts val="1000"/>
                        </a:spcAft>
                      </a:pPr>
                      <a:r>
                        <a:rPr lang="en-US" sz="1400" b="1">
                          <a:latin typeface="Calibri"/>
                          <a:ea typeface="Calibri"/>
                          <a:cs typeface="+mj-cs"/>
                        </a:rPr>
                        <a:t>Left</a:t>
                      </a:r>
                      <a:endParaRPr lang="en-US" sz="1400" b="1">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a:lnSpc>
                          <a:spcPct val="115000"/>
                        </a:lnSpc>
                        <a:spcBef>
                          <a:spcPts val="0"/>
                        </a:spcBef>
                        <a:spcAft>
                          <a:spcPts val="1000"/>
                        </a:spcAft>
                      </a:pPr>
                      <a:r>
                        <a:rPr lang="en-US" sz="1400" b="1">
                          <a:latin typeface="Calibri"/>
                          <a:ea typeface="Calibri"/>
                          <a:cs typeface="+mj-cs"/>
                        </a:rPr>
                        <a:t>Right</a:t>
                      </a:r>
                      <a:endParaRPr lang="en-US" sz="1400" b="1">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a:lnSpc>
                          <a:spcPct val="115000"/>
                        </a:lnSpc>
                        <a:spcBef>
                          <a:spcPts val="0"/>
                        </a:spcBef>
                        <a:spcAft>
                          <a:spcPts val="1000"/>
                        </a:spcAft>
                      </a:pPr>
                      <a:r>
                        <a:rPr lang="en-US" sz="1400" b="1">
                          <a:latin typeface="Calibri"/>
                          <a:ea typeface="Calibri"/>
                          <a:cs typeface="+mj-cs"/>
                        </a:rPr>
                        <a:t>Left</a:t>
                      </a:r>
                      <a:endParaRPr lang="en-US" sz="1400" b="1">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a:lnSpc>
                          <a:spcPct val="115000"/>
                        </a:lnSpc>
                        <a:spcBef>
                          <a:spcPts val="0"/>
                        </a:spcBef>
                        <a:spcAft>
                          <a:spcPts val="1000"/>
                        </a:spcAft>
                      </a:pPr>
                      <a:r>
                        <a:rPr lang="en-US" sz="1400" b="1">
                          <a:latin typeface="Calibri"/>
                          <a:ea typeface="Calibri"/>
                          <a:cs typeface="+mj-cs"/>
                        </a:rPr>
                        <a:t>Right</a:t>
                      </a:r>
                      <a:endParaRPr lang="en-US" sz="1400" b="1">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a:lnSpc>
                          <a:spcPct val="115000"/>
                        </a:lnSpc>
                        <a:spcBef>
                          <a:spcPts val="0"/>
                        </a:spcBef>
                        <a:spcAft>
                          <a:spcPts val="1000"/>
                        </a:spcAft>
                      </a:pPr>
                      <a:r>
                        <a:rPr lang="en-US" sz="1400" b="1">
                          <a:latin typeface="Calibri"/>
                          <a:ea typeface="Calibri"/>
                          <a:cs typeface="+mj-cs"/>
                        </a:rPr>
                        <a:t>Left</a:t>
                      </a:r>
                      <a:endParaRPr lang="en-US" sz="1400" b="1">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a:lnSpc>
                          <a:spcPct val="115000"/>
                        </a:lnSpc>
                        <a:spcBef>
                          <a:spcPts val="0"/>
                        </a:spcBef>
                        <a:spcAft>
                          <a:spcPts val="1000"/>
                        </a:spcAft>
                      </a:pPr>
                      <a:r>
                        <a:rPr lang="en-US" sz="1400" b="1">
                          <a:latin typeface="Calibri"/>
                          <a:ea typeface="Calibri"/>
                          <a:cs typeface="+mj-cs"/>
                        </a:rPr>
                        <a:t>Right</a:t>
                      </a:r>
                      <a:endParaRPr lang="en-US" sz="1400" b="1">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a:lnSpc>
                          <a:spcPct val="115000"/>
                        </a:lnSpc>
                        <a:spcBef>
                          <a:spcPts val="0"/>
                        </a:spcBef>
                        <a:spcAft>
                          <a:spcPts val="1000"/>
                        </a:spcAft>
                      </a:pPr>
                      <a:r>
                        <a:rPr lang="en-US" sz="1400" b="1">
                          <a:latin typeface="Calibri"/>
                          <a:ea typeface="Calibri"/>
                          <a:cs typeface="+mj-cs"/>
                        </a:rPr>
                        <a:t>Left</a:t>
                      </a:r>
                      <a:endParaRPr lang="en-US" sz="1400" b="1">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a:lnSpc>
                          <a:spcPct val="115000"/>
                        </a:lnSpc>
                        <a:spcBef>
                          <a:spcPts val="0"/>
                        </a:spcBef>
                        <a:spcAft>
                          <a:spcPts val="1000"/>
                        </a:spcAft>
                      </a:pPr>
                      <a:r>
                        <a:rPr lang="en-US" sz="1400" b="1">
                          <a:latin typeface="Calibri"/>
                          <a:ea typeface="Calibri"/>
                          <a:cs typeface="+mj-cs"/>
                        </a:rPr>
                        <a:t>Right</a:t>
                      </a:r>
                      <a:endParaRPr lang="en-US" sz="1400" b="1">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a:lnSpc>
                          <a:spcPct val="115000"/>
                        </a:lnSpc>
                        <a:spcBef>
                          <a:spcPts val="0"/>
                        </a:spcBef>
                        <a:spcAft>
                          <a:spcPts val="0"/>
                        </a:spcAft>
                      </a:pPr>
                      <a:r>
                        <a:rPr lang="en-US" sz="1400" b="1">
                          <a:latin typeface="Calibri"/>
                          <a:ea typeface="Calibri"/>
                          <a:cs typeface="+mj-cs"/>
                        </a:rPr>
                        <a:t>Left</a:t>
                      </a:r>
                      <a:endParaRPr lang="en-US" sz="1400" b="1">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548085">
                <a:tc rowSpan="2">
                  <a:txBody>
                    <a:bodyPr/>
                    <a:lstStyle/>
                    <a:p>
                      <a:pPr marL="0" marR="0">
                        <a:lnSpc>
                          <a:spcPct val="115000"/>
                        </a:lnSpc>
                        <a:spcBef>
                          <a:spcPts val="0"/>
                        </a:spcBef>
                        <a:spcAft>
                          <a:spcPts val="1000"/>
                        </a:spcAft>
                      </a:pPr>
                      <a:r>
                        <a:rPr lang="en-US" sz="1200" b="1" dirty="0" smtClean="0">
                          <a:latin typeface="Calibri"/>
                          <a:ea typeface="Calibri"/>
                          <a:cs typeface="+mj-cs"/>
                        </a:rPr>
                        <a:t> Side </a:t>
                      </a:r>
                      <a:r>
                        <a:rPr lang="en-US" sz="1200" b="1" dirty="0">
                          <a:latin typeface="Calibri"/>
                          <a:ea typeface="Calibri"/>
                          <a:cs typeface="+mj-cs"/>
                        </a:rPr>
                        <a:t>discharge / </a:t>
                      </a:r>
                      <a:r>
                        <a:rPr lang="en-US" sz="1200" b="1" dirty="0" smtClean="0">
                          <a:latin typeface="Calibri"/>
                          <a:ea typeface="Calibri"/>
                          <a:cs typeface="+mj-cs"/>
                        </a:rPr>
                        <a:t>  Rainwater </a:t>
                      </a:r>
                      <a:r>
                        <a:rPr lang="en-US" sz="1200" b="1" dirty="0">
                          <a:latin typeface="Calibri"/>
                          <a:ea typeface="Calibri"/>
                          <a:cs typeface="+mj-cs"/>
                        </a:rPr>
                        <a:t>catch </a:t>
                      </a:r>
                      <a:r>
                        <a:rPr lang="en-US" sz="1200" b="1" dirty="0" smtClean="0">
                          <a:latin typeface="Calibri"/>
                          <a:ea typeface="Calibri"/>
                          <a:cs typeface="+mj-cs"/>
                        </a:rPr>
                        <a:t>/                             </a:t>
                      </a:r>
                      <a:r>
                        <a:rPr lang="en-US" sz="1200" b="1" baseline="0" dirty="0" smtClean="0">
                          <a:latin typeface="Calibri"/>
                          <a:ea typeface="Calibri"/>
                          <a:cs typeface="+mj-cs"/>
                        </a:rPr>
                        <a:t> </a:t>
                      </a:r>
                      <a:r>
                        <a:rPr lang="en-US" sz="1200" b="1" dirty="0" smtClean="0">
                          <a:latin typeface="Calibri"/>
                          <a:ea typeface="Calibri"/>
                          <a:cs typeface="+mj-cs"/>
                        </a:rPr>
                        <a:t>  </a:t>
                      </a:r>
                      <a:r>
                        <a:rPr lang="en-US" sz="1200" b="1" dirty="0" err="1" smtClean="0">
                          <a:latin typeface="Calibri"/>
                          <a:ea typeface="Calibri"/>
                          <a:cs typeface="+mj-cs"/>
                        </a:rPr>
                        <a:t>ascidental</a:t>
                      </a:r>
                      <a:r>
                        <a:rPr lang="en-US" sz="1200" b="1" dirty="0" smtClean="0">
                          <a:latin typeface="Calibri"/>
                          <a:ea typeface="Calibri"/>
                          <a:cs typeface="+mj-cs"/>
                        </a:rPr>
                        <a:t> </a:t>
                      </a:r>
                      <a:r>
                        <a:rPr lang="en-US" sz="1200" b="1" dirty="0">
                          <a:latin typeface="Calibri"/>
                          <a:ea typeface="Calibri"/>
                          <a:cs typeface="+mj-cs"/>
                        </a:rPr>
                        <a:t>discharge</a:t>
                      </a:r>
                      <a:endParaRPr lang="en-US" sz="1400" b="1" dirty="0">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400" b="1">
                          <a:latin typeface="Calibri"/>
                          <a:ea typeface="Calibri"/>
                          <a:cs typeface="+mj-cs"/>
                        </a:rPr>
                        <a:t>1</a:t>
                      </a:r>
                      <a:endParaRPr lang="en-US" sz="1400" b="1">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a:latin typeface="Calibri"/>
                          <a:ea typeface="Calibri"/>
                          <a:cs typeface="+mj-cs"/>
                        </a:rPr>
                        <a:t>2</a:t>
                      </a:r>
                      <a:endParaRPr lang="en-US" sz="1400" b="1">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marL="0" marR="0" algn="ctr">
                        <a:lnSpc>
                          <a:spcPct val="115000"/>
                        </a:lnSpc>
                        <a:spcBef>
                          <a:spcPts val="0"/>
                        </a:spcBef>
                        <a:spcAft>
                          <a:spcPts val="1000"/>
                        </a:spcAft>
                      </a:pPr>
                      <a:r>
                        <a:rPr lang="en-US" sz="1400" b="1">
                          <a:latin typeface="Calibri"/>
                          <a:ea typeface="Calibri"/>
                          <a:cs typeface="+mj-cs"/>
                        </a:rPr>
                        <a:t>1</a:t>
                      </a:r>
                      <a:endParaRPr lang="en-US" sz="1400" b="1">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a:latin typeface="Calibri"/>
                          <a:ea typeface="Calibri"/>
                          <a:cs typeface="+mj-cs"/>
                        </a:rPr>
                        <a:t>2</a:t>
                      </a:r>
                      <a:endParaRPr lang="en-US" sz="1400" b="1">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marL="0" marR="0" algn="ctr" rtl="1">
                        <a:lnSpc>
                          <a:spcPct val="115000"/>
                        </a:lnSpc>
                        <a:spcBef>
                          <a:spcPts val="0"/>
                        </a:spcBef>
                        <a:spcAft>
                          <a:spcPts val="1000"/>
                        </a:spcAft>
                      </a:pPr>
                      <a:r>
                        <a:rPr lang="ar-JO" sz="1400" b="1">
                          <a:latin typeface="Calibri"/>
                          <a:ea typeface="Calibri"/>
                          <a:cs typeface="+mj-cs"/>
                        </a:rPr>
                        <a:t>1</a:t>
                      </a:r>
                      <a:endParaRPr lang="en-US" sz="1400" b="1">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a:latin typeface="Calibri"/>
                          <a:ea typeface="Calibri"/>
                          <a:cs typeface="+mj-cs"/>
                        </a:rPr>
                        <a:t>2</a:t>
                      </a:r>
                      <a:endParaRPr lang="en-US" sz="1400" b="1">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marL="0" marR="0" algn="ctr">
                        <a:lnSpc>
                          <a:spcPct val="115000"/>
                        </a:lnSpc>
                        <a:spcBef>
                          <a:spcPts val="0"/>
                        </a:spcBef>
                        <a:spcAft>
                          <a:spcPts val="1000"/>
                        </a:spcAft>
                      </a:pPr>
                      <a:r>
                        <a:rPr lang="en-US" sz="1400" b="1">
                          <a:latin typeface="Calibri"/>
                          <a:ea typeface="Calibri"/>
                          <a:cs typeface="+mj-cs"/>
                        </a:rPr>
                        <a:t>1</a:t>
                      </a:r>
                      <a:endParaRPr lang="en-US" sz="1400" b="1">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a:latin typeface="Calibri"/>
                          <a:ea typeface="Calibri"/>
                          <a:cs typeface="+mj-cs"/>
                        </a:rPr>
                        <a:t>2</a:t>
                      </a:r>
                      <a:endParaRPr lang="en-US" sz="1400" b="1">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marL="0" marR="0" algn="ctr" rtl="1">
                        <a:lnSpc>
                          <a:spcPct val="115000"/>
                        </a:lnSpc>
                        <a:spcBef>
                          <a:spcPts val="0"/>
                        </a:spcBef>
                        <a:spcAft>
                          <a:spcPts val="1000"/>
                        </a:spcAft>
                      </a:pPr>
                      <a:r>
                        <a:rPr lang="ar-JO" sz="1400" b="1">
                          <a:latin typeface="Calibri"/>
                          <a:ea typeface="Calibri"/>
                          <a:cs typeface="+mj-cs"/>
                        </a:rPr>
                        <a:t>1</a:t>
                      </a:r>
                      <a:endParaRPr lang="en-US" sz="1400" b="1">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a:latin typeface="Calibri"/>
                          <a:ea typeface="Calibri"/>
                          <a:cs typeface="+mj-cs"/>
                        </a:rPr>
                        <a:t>2</a:t>
                      </a:r>
                      <a:endParaRPr lang="en-US" sz="1400" b="1">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marL="0" marR="0" algn="ctr">
                        <a:lnSpc>
                          <a:spcPct val="115000"/>
                        </a:lnSpc>
                        <a:spcBef>
                          <a:spcPts val="0"/>
                        </a:spcBef>
                        <a:spcAft>
                          <a:spcPts val="1000"/>
                        </a:spcAft>
                      </a:pPr>
                      <a:r>
                        <a:rPr lang="en-US" sz="1400" b="1">
                          <a:latin typeface="Calibri"/>
                          <a:ea typeface="Calibri"/>
                          <a:cs typeface="+mj-cs"/>
                        </a:rPr>
                        <a:t>1</a:t>
                      </a:r>
                      <a:endParaRPr lang="en-US" sz="1400" b="1">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a:latin typeface="Calibri"/>
                          <a:ea typeface="Calibri"/>
                          <a:cs typeface="+mj-cs"/>
                        </a:rPr>
                        <a:t>2</a:t>
                      </a:r>
                      <a:endParaRPr lang="en-US" sz="1400" b="1">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marL="0" marR="0" algn="ctr" rtl="1">
                        <a:lnSpc>
                          <a:spcPct val="115000"/>
                        </a:lnSpc>
                        <a:spcBef>
                          <a:spcPts val="0"/>
                        </a:spcBef>
                        <a:spcAft>
                          <a:spcPts val="1000"/>
                        </a:spcAft>
                      </a:pPr>
                      <a:r>
                        <a:rPr lang="ar-JO" sz="1400" b="1">
                          <a:latin typeface="Calibri"/>
                          <a:ea typeface="Calibri"/>
                          <a:cs typeface="+mj-cs"/>
                        </a:rPr>
                        <a:t>1</a:t>
                      </a:r>
                      <a:endParaRPr lang="en-US" sz="1400" b="1">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a:latin typeface="Calibri"/>
                          <a:ea typeface="Calibri"/>
                          <a:cs typeface="+mj-cs"/>
                        </a:rPr>
                        <a:t>2</a:t>
                      </a:r>
                      <a:endParaRPr lang="en-US" sz="1400" b="1">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marL="0" marR="0" algn="ctr">
                        <a:lnSpc>
                          <a:spcPct val="115000"/>
                        </a:lnSpc>
                        <a:spcBef>
                          <a:spcPts val="0"/>
                        </a:spcBef>
                        <a:spcAft>
                          <a:spcPts val="1000"/>
                        </a:spcAft>
                      </a:pPr>
                      <a:r>
                        <a:rPr lang="en-US" sz="1400" b="1">
                          <a:latin typeface="Calibri"/>
                          <a:ea typeface="Calibri"/>
                          <a:cs typeface="+mj-cs"/>
                        </a:rPr>
                        <a:t>1</a:t>
                      </a:r>
                      <a:endParaRPr lang="en-US" sz="1400" b="1">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a:latin typeface="Calibri"/>
                          <a:ea typeface="Calibri"/>
                          <a:cs typeface="+mj-cs"/>
                        </a:rPr>
                        <a:t>2</a:t>
                      </a:r>
                      <a:endParaRPr lang="en-US" sz="1400" b="1">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marL="0" marR="0" algn="ctr" rtl="1">
                        <a:lnSpc>
                          <a:spcPct val="115000"/>
                        </a:lnSpc>
                        <a:spcBef>
                          <a:spcPts val="0"/>
                        </a:spcBef>
                        <a:spcAft>
                          <a:spcPts val="1000"/>
                        </a:spcAft>
                      </a:pPr>
                      <a:r>
                        <a:rPr lang="ar-JO" sz="1400" b="1">
                          <a:latin typeface="Calibri"/>
                          <a:ea typeface="Calibri"/>
                          <a:cs typeface="+mj-cs"/>
                        </a:rPr>
                        <a:t>1</a:t>
                      </a:r>
                      <a:endParaRPr lang="en-US" sz="1400" b="1">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a:latin typeface="Calibri"/>
                          <a:ea typeface="Calibri"/>
                          <a:cs typeface="+mj-cs"/>
                        </a:rPr>
                        <a:t>2</a:t>
                      </a:r>
                      <a:endParaRPr lang="en-US" sz="1400" b="1">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marL="0" marR="0" algn="ctr">
                        <a:lnSpc>
                          <a:spcPct val="115000"/>
                        </a:lnSpc>
                        <a:spcBef>
                          <a:spcPts val="0"/>
                        </a:spcBef>
                        <a:spcAft>
                          <a:spcPts val="0"/>
                        </a:spcAft>
                      </a:pPr>
                      <a:r>
                        <a:rPr lang="en-US" sz="1400" b="1">
                          <a:latin typeface="Calibri"/>
                          <a:ea typeface="Calibri"/>
                          <a:cs typeface="+mj-cs"/>
                        </a:rPr>
                        <a:t>1</a:t>
                      </a:r>
                      <a:endParaRPr lang="en-US" sz="1400" b="1">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a:latin typeface="Calibri"/>
                          <a:ea typeface="Calibri"/>
                          <a:cs typeface="+mj-cs"/>
                        </a:rPr>
                        <a:t>2</a:t>
                      </a:r>
                      <a:endParaRPr lang="en-US" sz="1400" b="1">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r>
              <a:tr h="601692">
                <a:tc vMerge="1">
                  <a:txBody>
                    <a:bodyPr/>
                    <a:lstStyle/>
                    <a:p>
                      <a:endParaRPr lang="en-US"/>
                    </a:p>
                  </a:txBody>
                  <a:tcPr/>
                </a:tc>
                <a:tc>
                  <a:txBody>
                    <a:bodyPr/>
                    <a:lstStyle/>
                    <a:p>
                      <a:pPr marL="0" marR="0" algn="ctr">
                        <a:lnSpc>
                          <a:spcPct val="115000"/>
                        </a:lnSpc>
                        <a:spcBef>
                          <a:spcPts val="0"/>
                        </a:spcBef>
                        <a:spcAft>
                          <a:spcPts val="0"/>
                        </a:spcAft>
                      </a:pPr>
                      <a:r>
                        <a:rPr lang="en-US" sz="1400" b="1">
                          <a:latin typeface="Calibri"/>
                          <a:ea typeface="Calibri"/>
                          <a:cs typeface="+mj-cs"/>
                        </a:rPr>
                        <a:t>3</a:t>
                      </a:r>
                      <a:endParaRPr lang="en-US" sz="1400" b="1">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400" b="1">
                        <a:latin typeface="Calibri"/>
                        <a:ea typeface="Calibri"/>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a:latin typeface="Calibri"/>
                          <a:ea typeface="Calibri"/>
                          <a:cs typeface="+mj-cs"/>
                        </a:rPr>
                        <a:t>3</a:t>
                      </a:r>
                      <a:endParaRPr lang="en-US" sz="1400" b="1">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400" b="1">
                        <a:latin typeface="Calibri"/>
                        <a:ea typeface="Calibri"/>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ar-JO" sz="1400" b="1">
                          <a:latin typeface="Calibri"/>
                          <a:ea typeface="Calibri"/>
                          <a:cs typeface="+mj-cs"/>
                        </a:rPr>
                        <a:t>3</a:t>
                      </a:r>
                      <a:endParaRPr lang="en-US" sz="1400" b="1">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400" b="1">
                        <a:latin typeface="Calibri"/>
                        <a:ea typeface="Calibri"/>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a:latin typeface="Calibri"/>
                          <a:ea typeface="Calibri"/>
                          <a:cs typeface="+mj-cs"/>
                        </a:rPr>
                        <a:t>3</a:t>
                      </a:r>
                      <a:endParaRPr lang="en-US" sz="1400" b="1">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400" b="1">
                        <a:latin typeface="Calibri"/>
                        <a:ea typeface="Calibri"/>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ar-JO" sz="1400" b="1">
                          <a:latin typeface="Calibri"/>
                          <a:ea typeface="Calibri"/>
                          <a:cs typeface="+mj-cs"/>
                        </a:rPr>
                        <a:t>3</a:t>
                      </a:r>
                      <a:endParaRPr lang="en-US" sz="1400" b="1">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400" b="1">
                        <a:latin typeface="Calibri"/>
                        <a:ea typeface="Calibri"/>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400" b="1">
                        <a:latin typeface="Calibri"/>
                        <a:ea typeface="Calibri"/>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400" b="1">
                        <a:latin typeface="Calibri"/>
                        <a:ea typeface="Calibri"/>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ar-JO" sz="1400" b="1">
                          <a:latin typeface="Calibri"/>
                          <a:ea typeface="Calibri"/>
                          <a:cs typeface="+mj-cs"/>
                        </a:rPr>
                        <a:t>3</a:t>
                      </a:r>
                      <a:endParaRPr lang="en-US" sz="1400" b="1">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400" b="1">
                        <a:latin typeface="Calibri"/>
                        <a:ea typeface="Calibri"/>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a:latin typeface="Calibri"/>
                          <a:ea typeface="Calibri"/>
                          <a:cs typeface="+mj-cs"/>
                        </a:rPr>
                        <a:t>3</a:t>
                      </a:r>
                      <a:endParaRPr lang="en-US" sz="1400" b="1">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400" b="1">
                        <a:latin typeface="Calibri"/>
                        <a:ea typeface="Calibri"/>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ar-JO" sz="1400" b="1">
                          <a:latin typeface="Calibri"/>
                          <a:ea typeface="Calibri"/>
                          <a:cs typeface="+mj-cs"/>
                        </a:rPr>
                        <a:t>3</a:t>
                      </a:r>
                      <a:endParaRPr lang="en-US" sz="1400" b="1">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400" b="1">
                        <a:latin typeface="Calibri"/>
                        <a:ea typeface="Calibri"/>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a:latin typeface="Calibri"/>
                          <a:ea typeface="Calibri"/>
                          <a:cs typeface="+mj-cs"/>
                        </a:rPr>
                        <a:t>3</a:t>
                      </a:r>
                      <a:endParaRPr lang="en-US" sz="1400" b="1">
                        <a:latin typeface="Calibri"/>
                        <a:ea typeface="Times New Roman"/>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400" b="1" dirty="0">
                        <a:latin typeface="Calibri"/>
                        <a:ea typeface="Calibri"/>
                        <a:cs typeface="+mj-cs"/>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 xmlns:p14="http://schemas.microsoft.com/office/powerpoint/2010/main" val="68048687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C97FA074-8136-4AB1-9CD6-811B132B49FB}" type="slidenum">
              <a:rPr lang="en-IN" smtClean="0"/>
              <a:pPr/>
              <a:t>39</a:t>
            </a:fld>
            <a:endParaRPr lang="en-IN"/>
          </a:p>
        </p:txBody>
      </p:sp>
      <p:sp>
        <p:nvSpPr>
          <p:cNvPr id="7" name="Date Placeholder 2"/>
          <p:cNvSpPr>
            <a:spLocks noGrp="1"/>
          </p:cNvSpPr>
          <p:nvPr>
            <p:ph type="dt" sz="half" idx="10"/>
          </p:nvPr>
        </p:nvSpPr>
        <p:spPr>
          <a:xfrm>
            <a:off x="7467600" y="6356350"/>
            <a:ext cx="1222248" cy="365760"/>
          </a:xfrm>
        </p:spPr>
        <p:txBody>
          <a:bodyPr/>
          <a:lstStyle/>
          <a:p>
            <a:r>
              <a:rPr lang="en-US" dirty="0" smtClean="0"/>
              <a:t>MAY 25, 2017</a:t>
            </a:r>
            <a:endParaRPr lang="en-IN" dirty="0"/>
          </a:p>
        </p:txBody>
      </p:sp>
      <p:sp>
        <p:nvSpPr>
          <p:cNvPr id="8" name="Footer Placeholder 5"/>
          <p:cNvSpPr>
            <a:spLocks noGrp="1"/>
          </p:cNvSpPr>
          <p:nvPr>
            <p:ph type="ftr" sz="quarter" idx="11"/>
          </p:nvPr>
        </p:nvSpPr>
        <p:spPr>
          <a:xfrm>
            <a:off x="914400" y="6356350"/>
            <a:ext cx="5489448" cy="365760"/>
          </a:xfrm>
        </p:spPr>
        <p:txBody>
          <a:bodyPr/>
          <a:lstStyle/>
          <a:p>
            <a:r>
              <a:rPr lang="en-US" dirty="0" smtClean="0"/>
              <a:t>DEVELOPMENT OF (PMS) FOR SELECTED ROADS IN NABLUS CITY</a:t>
            </a:r>
            <a:endParaRPr lang="en-IN" dirty="0"/>
          </a:p>
        </p:txBody>
      </p:sp>
      <p:sp>
        <p:nvSpPr>
          <p:cNvPr id="9" name="Title 1"/>
          <p:cNvSpPr>
            <a:spLocks noGrp="1"/>
          </p:cNvSpPr>
          <p:nvPr>
            <p:ph sz="quarter" idx="1"/>
          </p:nvPr>
        </p:nvSpPr>
        <p:spPr>
          <a:xfrm>
            <a:off x="990600" y="2590800"/>
            <a:ext cx="7239000" cy="2743200"/>
          </a:xfrm>
        </p:spPr>
        <p:txBody>
          <a:bodyPr>
            <a:noAutofit/>
          </a:bodyPr>
          <a:lstStyle/>
          <a:p>
            <a:pPr algn="ctr">
              <a:buNone/>
            </a:pPr>
            <a:r>
              <a:rPr lang="en-US" sz="7200" dirty="0" smtClean="0">
                <a:solidFill>
                  <a:schemeClr val="accent2">
                    <a:lumMod val="50000"/>
                  </a:schemeClr>
                </a:solidFill>
              </a:rPr>
              <a:t>Data calculation</a:t>
            </a:r>
            <a:endParaRPr lang="en-IN" sz="4000" dirty="0">
              <a:solidFill>
                <a:schemeClr val="accent2">
                  <a:lumMod val="50000"/>
                </a:schemeClr>
              </a:solidFill>
            </a:endParaRPr>
          </a:p>
        </p:txBody>
      </p:sp>
    </p:spTree>
    <p:extLst>
      <p:ext uri="{BB962C8B-B14F-4D97-AF65-F5344CB8AC3E}">
        <p14:creationId xmlns="" xmlns:p14="http://schemas.microsoft.com/office/powerpoint/2010/main" val="29720077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What is PMS?</a:t>
            </a:r>
            <a:endParaRPr lang="en-US" b="1" dirty="0"/>
          </a:p>
        </p:txBody>
      </p:sp>
      <p:sp>
        <p:nvSpPr>
          <p:cNvPr id="5" name="Slide Number Placeholder 4"/>
          <p:cNvSpPr>
            <a:spLocks noGrp="1"/>
          </p:cNvSpPr>
          <p:nvPr>
            <p:ph type="sldNum" sz="quarter" idx="12"/>
          </p:nvPr>
        </p:nvSpPr>
        <p:spPr/>
        <p:txBody>
          <a:bodyPr/>
          <a:lstStyle/>
          <a:p>
            <a:fld id="{C97FA074-8136-4AB1-9CD6-811B132B49FB}" type="slidenum">
              <a:rPr lang="en-IN" smtClean="0"/>
              <a:pPr/>
              <a:t>4</a:t>
            </a:fld>
            <a:endParaRPr lang="en-IN"/>
          </a:p>
        </p:txBody>
      </p:sp>
      <p:sp>
        <p:nvSpPr>
          <p:cNvPr id="6" name="Content Placeholder 5"/>
          <p:cNvSpPr>
            <a:spLocks noGrp="1"/>
          </p:cNvSpPr>
          <p:nvPr>
            <p:ph sz="quarter" idx="1"/>
          </p:nvPr>
        </p:nvSpPr>
        <p:spPr>
          <a:xfrm>
            <a:off x="457200" y="1752600"/>
            <a:ext cx="8229600" cy="3657600"/>
          </a:xfrm>
        </p:spPr>
        <p:txBody>
          <a:bodyPr>
            <a:normAutofit/>
          </a:bodyPr>
          <a:lstStyle/>
          <a:p>
            <a:pPr algn="just"/>
            <a:r>
              <a:rPr lang="en-US" b="1" dirty="0" smtClean="0"/>
              <a:t>Pavement Management System – </a:t>
            </a:r>
            <a:r>
              <a:rPr lang="en-US" dirty="0" smtClean="0"/>
              <a:t>it is a scientific tool for managing the pavements so as to make the best possible use of resources available or to maximize the benefit for society.</a:t>
            </a:r>
          </a:p>
          <a:p>
            <a:pPr algn="just">
              <a:buNone/>
            </a:pPr>
            <a:r>
              <a:rPr lang="en-US" dirty="0" smtClean="0"/>
              <a:t> </a:t>
            </a:r>
            <a:br>
              <a:rPr lang="en-US" dirty="0" smtClean="0"/>
            </a:br>
            <a:r>
              <a:rPr lang="en-US" dirty="0" smtClean="0"/>
              <a:t>     Thus, PMS can be used in directing and controlling maintenance resources for optimum benefits.</a:t>
            </a:r>
          </a:p>
          <a:p>
            <a:pPr algn="just"/>
            <a:endParaRPr lang="en-US" b="1" dirty="0"/>
          </a:p>
          <a:p>
            <a:pPr algn="just">
              <a:buNone/>
            </a:pPr>
            <a:endParaRPr lang="en-US" dirty="0"/>
          </a:p>
        </p:txBody>
      </p:sp>
      <p:sp>
        <p:nvSpPr>
          <p:cNvPr id="9" name="Date Placeholder 2"/>
          <p:cNvSpPr>
            <a:spLocks noGrp="1"/>
          </p:cNvSpPr>
          <p:nvPr>
            <p:ph type="dt" sz="half" idx="10"/>
          </p:nvPr>
        </p:nvSpPr>
        <p:spPr>
          <a:xfrm>
            <a:off x="7391400" y="6356350"/>
            <a:ext cx="1298448" cy="365760"/>
          </a:xfrm>
        </p:spPr>
        <p:txBody>
          <a:bodyPr/>
          <a:lstStyle/>
          <a:p>
            <a:r>
              <a:rPr lang="en-US" dirty="0" smtClean="0"/>
              <a:t>MAY 25, 2017</a:t>
            </a:r>
            <a:endParaRPr lang="en-IN" dirty="0"/>
          </a:p>
        </p:txBody>
      </p:sp>
      <p:sp>
        <p:nvSpPr>
          <p:cNvPr id="10" name="Footer Placeholder 5"/>
          <p:cNvSpPr>
            <a:spLocks noGrp="1"/>
          </p:cNvSpPr>
          <p:nvPr>
            <p:ph type="ftr" sz="quarter" idx="11"/>
          </p:nvPr>
        </p:nvSpPr>
        <p:spPr>
          <a:xfrm>
            <a:off x="838200" y="6356350"/>
            <a:ext cx="5565648" cy="365760"/>
          </a:xfrm>
        </p:spPr>
        <p:txBody>
          <a:bodyPr/>
          <a:lstStyle/>
          <a:p>
            <a:r>
              <a:rPr lang="en-US" dirty="0" smtClean="0"/>
              <a:t>DEVELOPMENT OF (PMS) FOR SELECTED ROADS IN NABLUS CITY</a:t>
            </a:r>
            <a:endParaRPr lang="en-IN" dirty="0"/>
          </a:p>
        </p:txBody>
      </p:sp>
      <p:pic>
        <p:nvPicPr>
          <p:cNvPr id="7" name="Picture 7" descr="lesson_planning_icon"/>
          <p:cNvPicPr>
            <a:picLocks noChangeAspect="1" noChangeArrowheads="1"/>
          </p:cNvPicPr>
          <p:nvPr/>
        </p:nvPicPr>
        <p:blipFill>
          <a:blip r:embed="rId2"/>
          <a:srcRect/>
          <a:stretch>
            <a:fillRect/>
          </a:stretch>
        </p:blipFill>
        <p:spPr bwMode="auto">
          <a:xfrm>
            <a:off x="4038600" y="4724400"/>
            <a:ext cx="1524000" cy="1524000"/>
          </a:xfrm>
          <a:prstGeom prst="rect">
            <a:avLst/>
          </a:prstGeom>
          <a:ln>
            <a:noFill/>
          </a:ln>
          <a:effectLst>
            <a:softEdge rad="112500"/>
          </a:effectLst>
        </p:spPr>
      </p:pic>
      <p:pic>
        <p:nvPicPr>
          <p:cNvPr id="8" name="Picture 13" descr="Strategic_Planning_Arrow_Graphic_1_"/>
          <p:cNvPicPr>
            <a:picLocks noChangeAspect="1" noChangeArrowheads="1"/>
          </p:cNvPicPr>
          <p:nvPr/>
        </p:nvPicPr>
        <p:blipFill>
          <a:blip r:embed="rId3" cstate="print"/>
          <a:srcRect/>
          <a:stretch>
            <a:fillRect/>
          </a:stretch>
        </p:blipFill>
        <p:spPr bwMode="auto">
          <a:xfrm>
            <a:off x="7391400" y="4724400"/>
            <a:ext cx="1319752" cy="1371600"/>
          </a:xfrm>
          <a:prstGeom prst="rect">
            <a:avLst/>
          </a:prstGeom>
          <a:ln>
            <a:noFill/>
          </a:ln>
          <a:effectLst>
            <a:softEdge rad="112500"/>
          </a:effectLst>
        </p:spPr>
      </p:pic>
      <p:pic>
        <p:nvPicPr>
          <p:cNvPr id="11" name="Picture 10" descr="3DPaveScanVan"/>
          <p:cNvPicPr>
            <a:picLocks noChangeAspect="1" noChangeArrowheads="1"/>
          </p:cNvPicPr>
          <p:nvPr/>
        </p:nvPicPr>
        <p:blipFill>
          <a:blip r:embed="rId4" cstate="print"/>
          <a:srcRect/>
          <a:stretch>
            <a:fillRect/>
          </a:stretch>
        </p:blipFill>
        <p:spPr bwMode="auto">
          <a:xfrm>
            <a:off x="457200" y="4648200"/>
            <a:ext cx="1752600" cy="1614663"/>
          </a:xfrm>
          <a:prstGeom prst="rect">
            <a:avLst/>
          </a:prstGeom>
          <a:ln>
            <a:noFill/>
          </a:ln>
          <a:effectLst>
            <a:softEdge rad="112500"/>
          </a:effectLst>
        </p:spPr>
      </p:pic>
    </p:spTree>
    <p:extLst>
      <p:ext uri="{BB962C8B-B14F-4D97-AF65-F5344CB8AC3E}">
        <p14:creationId xmlns="" xmlns:p14="http://schemas.microsoft.com/office/powerpoint/2010/main" val="364110279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Askar Road Calculation</a:t>
            </a:r>
            <a:endParaRPr lang="en-US" dirty="0"/>
          </a:p>
        </p:txBody>
      </p:sp>
      <p:sp>
        <p:nvSpPr>
          <p:cNvPr id="5" name="Slide Number Placeholder 4"/>
          <p:cNvSpPr>
            <a:spLocks noGrp="1"/>
          </p:cNvSpPr>
          <p:nvPr>
            <p:ph type="sldNum" sz="quarter" idx="12"/>
          </p:nvPr>
        </p:nvSpPr>
        <p:spPr/>
        <p:txBody>
          <a:bodyPr/>
          <a:lstStyle/>
          <a:p>
            <a:fld id="{C97FA074-8136-4AB1-9CD6-811B132B49FB}" type="slidenum">
              <a:rPr lang="en-IN" smtClean="0"/>
              <a:pPr/>
              <a:t>40</a:t>
            </a:fld>
            <a:endParaRPr lang="en-IN"/>
          </a:p>
        </p:txBody>
      </p:sp>
      <p:sp>
        <p:nvSpPr>
          <p:cNvPr id="6" name="Content Placeholder 5"/>
          <p:cNvSpPr>
            <a:spLocks noGrp="1"/>
          </p:cNvSpPr>
          <p:nvPr>
            <p:ph sz="quarter" idx="1"/>
          </p:nvPr>
        </p:nvSpPr>
        <p:spPr/>
        <p:txBody>
          <a:bodyPr>
            <a:normAutofit/>
          </a:bodyPr>
          <a:lstStyle/>
          <a:p>
            <a:pPr>
              <a:buNone/>
            </a:pPr>
            <a:r>
              <a:rPr lang="en-US" dirty="0" smtClean="0"/>
              <a:t>The first section in right direction </a:t>
            </a:r>
            <a:endParaRPr lang="en-US" dirty="0"/>
          </a:p>
        </p:txBody>
      </p:sp>
      <p:sp>
        <p:nvSpPr>
          <p:cNvPr id="8" name="Date Placeholder 2"/>
          <p:cNvSpPr>
            <a:spLocks noGrp="1"/>
          </p:cNvSpPr>
          <p:nvPr>
            <p:ph type="dt" sz="half" idx="10"/>
          </p:nvPr>
        </p:nvSpPr>
        <p:spPr>
          <a:xfrm>
            <a:off x="7467600" y="6356350"/>
            <a:ext cx="1222248" cy="365760"/>
          </a:xfrm>
        </p:spPr>
        <p:txBody>
          <a:bodyPr/>
          <a:lstStyle/>
          <a:p>
            <a:r>
              <a:rPr lang="en-US" dirty="0" smtClean="0"/>
              <a:t>MAY 25, 2017</a:t>
            </a:r>
            <a:endParaRPr lang="en-IN" dirty="0"/>
          </a:p>
        </p:txBody>
      </p:sp>
      <p:sp>
        <p:nvSpPr>
          <p:cNvPr id="9" name="Footer Placeholder 5"/>
          <p:cNvSpPr>
            <a:spLocks noGrp="1"/>
          </p:cNvSpPr>
          <p:nvPr>
            <p:ph type="ftr" sz="quarter" idx="11"/>
          </p:nvPr>
        </p:nvSpPr>
        <p:spPr>
          <a:xfrm>
            <a:off x="914400" y="6356350"/>
            <a:ext cx="5489448" cy="365760"/>
          </a:xfrm>
        </p:spPr>
        <p:txBody>
          <a:bodyPr/>
          <a:lstStyle/>
          <a:p>
            <a:r>
              <a:rPr lang="en-US" dirty="0" smtClean="0"/>
              <a:t>DEVELOPMENT OF (PMS) FOR SELECTED ROADS IN NABLUS CITY</a:t>
            </a:r>
            <a:endParaRPr lang="en-IN" dirty="0"/>
          </a:p>
        </p:txBody>
      </p:sp>
      <p:cxnSp>
        <p:nvCxnSpPr>
          <p:cNvPr id="20" name="Straight Arrow Connector 19"/>
          <p:cNvCxnSpPr/>
          <p:nvPr/>
        </p:nvCxnSpPr>
        <p:spPr>
          <a:xfrm>
            <a:off x="3581400" y="1600200"/>
            <a:ext cx="13716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pic>
        <p:nvPicPr>
          <p:cNvPr id="7170" name="Picture 2" descr="C:\Users\anas\Desktop\resu1.JPG"/>
          <p:cNvPicPr>
            <a:picLocks noChangeAspect="1" noChangeArrowheads="1"/>
          </p:cNvPicPr>
          <p:nvPr/>
        </p:nvPicPr>
        <p:blipFill>
          <a:blip r:embed="rId2"/>
          <a:srcRect/>
          <a:stretch>
            <a:fillRect/>
          </a:stretch>
        </p:blipFill>
        <p:spPr bwMode="auto">
          <a:xfrm>
            <a:off x="990600" y="1752600"/>
            <a:ext cx="7029450" cy="4419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 xmlns:p14="http://schemas.microsoft.com/office/powerpoint/2010/main" val="51685144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Askar Road Calculation</a:t>
            </a:r>
            <a:endParaRPr lang="en-US" dirty="0"/>
          </a:p>
        </p:txBody>
      </p:sp>
      <p:sp>
        <p:nvSpPr>
          <p:cNvPr id="5" name="Slide Number Placeholder 4"/>
          <p:cNvSpPr>
            <a:spLocks noGrp="1"/>
          </p:cNvSpPr>
          <p:nvPr>
            <p:ph type="sldNum" sz="quarter" idx="12"/>
          </p:nvPr>
        </p:nvSpPr>
        <p:spPr/>
        <p:txBody>
          <a:bodyPr/>
          <a:lstStyle/>
          <a:p>
            <a:fld id="{C97FA074-8136-4AB1-9CD6-811B132B49FB}" type="slidenum">
              <a:rPr lang="en-IN" smtClean="0"/>
              <a:pPr/>
              <a:t>41</a:t>
            </a:fld>
            <a:endParaRPr lang="en-IN"/>
          </a:p>
        </p:txBody>
      </p:sp>
      <p:sp>
        <p:nvSpPr>
          <p:cNvPr id="6" name="Content Placeholder 5"/>
          <p:cNvSpPr>
            <a:spLocks noGrp="1"/>
          </p:cNvSpPr>
          <p:nvPr>
            <p:ph sz="quarter" idx="1"/>
          </p:nvPr>
        </p:nvSpPr>
        <p:spPr/>
        <p:txBody>
          <a:bodyPr>
            <a:normAutofit/>
          </a:bodyPr>
          <a:lstStyle/>
          <a:p>
            <a:pPr>
              <a:buNone/>
            </a:pPr>
            <a:r>
              <a:rPr lang="en-US" dirty="0" smtClean="0"/>
              <a:t>Deduct Value</a:t>
            </a:r>
            <a:endParaRPr lang="en-US" dirty="0"/>
          </a:p>
        </p:txBody>
      </p:sp>
      <p:sp>
        <p:nvSpPr>
          <p:cNvPr id="8" name="Date Placeholder 2"/>
          <p:cNvSpPr>
            <a:spLocks noGrp="1"/>
          </p:cNvSpPr>
          <p:nvPr>
            <p:ph type="dt" sz="half" idx="10"/>
          </p:nvPr>
        </p:nvSpPr>
        <p:spPr>
          <a:xfrm>
            <a:off x="7391400" y="6356350"/>
            <a:ext cx="1298448" cy="365760"/>
          </a:xfrm>
        </p:spPr>
        <p:txBody>
          <a:bodyPr/>
          <a:lstStyle/>
          <a:p>
            <a:r>
              <a:rPr lang="en-US" dirty="0" smtClean="0"/>
              <a:t>MAY 25, 2017</a:t>
            </a:r>
            <a:endParaRPr lang="en-IN" dirty="0"/>
          </a:p>
        </p:txBody>
      </p:sp>
      <p:sp>
        <p:nvSpPr>
          <p:cNvPr id="9" name="Footer Placeholder 5"/>
          <p:cNvSpPr>
            <a:spLocks noGrp="1"/>
          </p:cNvSpPr>
          <p:nvPr>
            <p:ph type="ftr" sz="quarter" idx="11"/>
          </p:nvPr>
        </p:nvSpPr>
        <p:spPr>
          <a:xfrm>
            <a:off x="914400" y="6356350"/>
            <a:ext cx="5489448" cy="365760"/>
          </a:xfrm>
        </p:spPr>
        <p:txBody>
          <a:bodyPr/>
          <a:lstStyle/>
          <a:p>
            <a:r>
              <a:rPr lang="en-US" dirty="0" smtClean="0"/>
              <a:t>DEVELOPMENT OF (PMS) FOR SELECTED ROADS IN NABLUS CITY</a:t>
            </a:r>
            <a:endParaRPr lang="en-IN" dirty="0"/>
          </a:p>
        </p:txBody>
      </p:sp>
      <p:pic>
        <p:nvPicPr>
          <p:cNvPr id="1026" name="Picture 2" descr="C:\Users\anas\Desktop\Capture.JPG"/>
          <p:cNvPicPr>
            <a:picLocks noChangeAspect="1" noChangeArrowheads="1"/>
          </p:cNvPicPr>
          <p:nvPr/>
        </p:nvPicPr>
        <p:blipFill>
          <a:blip r:embed="rId2"/>
          <a:srcRect/>
          <a:stretch>
            <a:fillRect/>
          </a:stretch>
        </p:blipFill>
        <p:spPr bwMode="auto">
          <a:xfrm>
            <a:off x="762000" y="1752600"/>
            <a:ext cx="7924800" cy="4343400"/>
          </a:xfrm>
          <a:prstGeom prst="rect">
            <a:avLst/>
          </a:prstGeom>
          <a:ln>
            <a:noFill/>
          </a:ln>
          <a:effectLst>
            <a:outerShdw blurRad="292100" dist="139700" dir="2700000" algn="tl" rotWithShape="0">
              <a:srgbClr val="333333">
                <a:alpha val="65000"/>
              </a:srgbClr>
            </a:outerShdw>
          </a:effectLst>
        </p:spPr>
      </p:pic>
      <p:cxnSp>
        <p:nvCxnSpPr>
          <p:cNvPr id="19" name="Straight Arrow Connector 18"/>
          <p:cNvCxnSpPr/>
          <p:nvPr/>
        </p:nvCxnSpPr>
        <p:spPr>
          <a:xfrm rot="5400000" flipH="1" flipV="1">
            <a:off x="5142706" y="5067300"/>
            <a:ext cx="381794"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rot="10800000">
            <a:off x="2438400" y="4800600"/>
            <a:ext cx="2819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51685144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Askar road calculation</a:t>
            </a:r>
            <a:endParaRPr lang="en-US" dirty="0"/>
          </a:p>
        </p:txBody>
      </p:sp>
      <p:sp>
        <p:nvSpPr>
          <p:cNvPr id="5" name="Slide Number Placeholder 4"/>
          <p:cNvSpPr>
            <a:spLocks noGrp="1"/>
          </p:cNvSpPr>
          <p:nvPr>
            <p:ph type="sldNum" sz="quarter" idx="12"/>
          </p:nvPr>
        </p:nvSpPr>
        <p:spPr/>
        <p:txBody>
          <a:bodyPr/>
          <a:lstStyle/>
          <a:p>
            <a:fld id="{C97FA074-8136-4AB1-9CD6-811B132B49FB}" type="slidenum">
              <a:rPr lang="en-IN" smtClean="0"/>
              <a:pPr/>
              <a:t>42</a:t>
            </a:fld>
            <a:endParaRPr lang="en-IN"/>
          </a:p>
        </p:txBody>
      </p:sp>
      <p:sp>
        <p:nvSpPr>
          <p:cNvPr id="6" name="Content Placeholder 5"/>
          <p:cNvSpPr>
            <a:spLocks noGrp="1"/>
          </p:cNvSpPr>
          <p:nvPr>
            <p:ph sz="quarter" idx="1"/>
          </p:nvPr>
        </p:nvSpPr>
        <p:spPr/>
        <p:txBody>
          <a:bodyPr>
            <a:normAutofit/>
          </a:bodyPr>
          <a:lstStyle/>
          <a:p>
            <a:pPr>
              <a:buNone/>
            </a:pPr>
            <a:r>
              <a:rPr lang="en-US" dirty="0" smtClean="0"/>
              <a:t>Corrective Deduct Value</a:t>
            </a:r>
            <a:endParaRPr lang="en-US" dirty="0"/>
          </a:p>
        </p:txBody>
      </p:sp>
      <p:sp>
        <p:nvSpPr>
          <p:cNvPr id="8" name="Date Placeholder 2"/>
          <p:cNvSpPr>
            <a:spLocks noGrp="1"/>
          </p:cNvSpPr>
          <p:nvPr>
            <p:ph type="dt" sz="half" idx="10"/>
          </p:nvPr>
        </p:nvSpPr>
        <p:spPr>
          <a:xfrm>
            <a:off x="7467600" y="6356350"/>
            <a:ext cx="1222248" cy="365760"/>
          </a:xfrm>
        </p:spPr>
        <p:txBody>
          <a:bodyPr/>
          <a:lstStyle/>
          <a:p>
            <a:r>
              <a:rPr lang="en-US" dirty="0" smtClean="0"/>
              <a:t>MAY 25, 2017</a:t>
            </a:r>
            <a:endParaRPr lang="en-IN" dirty="0"/>
          </a:p>
        </p:txBody>
      </p:sp>
      <p:sp>
        <p:nvSpPr>
          <p:cNvPr id="9" name="Footer Placeholder 5"/>
          <p:cNvSpPr>
            <a:spLocks noGrp="1"/>
          </p:cNvSpPr>
          <p:nvPr>
            <p:ph type="ftr" sz="quarter" idx="11"/>
          </p:nvPr>
        </p:nvSpPr>
        <p:spPr>
          <a:xfrm>
            <a:off x="914400" y="6356350"/>
            <a:ext cx="5489448" cy="365760"/>
          </a:xfrm>
        </p:spPr>
        <p:txBody>
          <a:bodyPr/>
          <a:lstStyle/>
          <a:p>
            <a:r>
              <a:rPr lang="en-US" dirty="0" smtClean="0"/>
              <a:t>DEVELOPMENT OF (PMS) FOR SELECTED ROADS IN NABLUS CITY</a:t>
            </a:r>
            <a:endParaRPr lang="en-IN" dirty="0"/>
          </a:p>
        </p:txBody>
      </p:sp>
      <p:pic>
        <p:nvPicPr>
          <p:cNvPr id="10" name="Picture 2" descr="C:\Users\anas\Desktop\صور مشروع\TDV.PNG"/>
          <p:cNvPicPr>
            <a:picLocks noChangeAspect="1" noChangeArrowheads="1"/>
          </p:cNvPicPr>
          <p:nvPr/>
        </p:nvPicPr>
        <p:blipFill>
          <a:blip r:embed="rId2"/>
          <a:srcRect/>
          <a:stretch>
            <a:fillRect/>
          </a:stretch>
        </p:blipFill>
        <p:spPr bwMode="auto">
          <a:xfrm>
            <a:off x="914401" y="1828801"/>
            <a:ext cx="7391400" cy="4114800"/>
          </a:xfrm>
          <a:prstGeom prst="rect">
            <a:avLst/>
          </a:prstGeom>
          <a:ln>
            <a:noFill/>
          </a:ln>
          <a:effectLst>
            <a:outerShdw blurRad="292100" dist="139700" dir="2700000" algn="tl" rotWithShape="0">
              <a:srgbClr val="333333">
                <a:alpha val="65000"/>
              </a:srgbClr>
            </a:outerShdw>
          </a:effectLst>
        </p:spPr>
      </p:pic>
      <p:cxnSp>
        <p:nvCxnSpPr>
          <p:cNvPr id="12" name="Elbow Connector 11"/>
          <p:cNvCxnSpPr/>
          <p:nvPr/>
        </p:nvCxnSpPr>
        <p:spPr>
          <a:xfrm rot="10800000">
            <a:off x="1676400" y="3124200"/>
            <a:ext cx="5029200" cy="2667000"/>
          </a:xfrm>
          <a:prstGeom prst="bentConnector3">
            <a:avLst>
              <a:gd name="adj1" fmla="val -253"/>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rot="5400000" flipH="1" flipV="1">
            <a:off x="5372100" y="4457700"/>
            <a:ext cx="266700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5" name="Straight Arrow Connector 14"/>
          <p:cNvCxnSpPr/>
          <p:nvPr/>
        </p:nvCxnSpPr>
        <p:spPr>
          <a:xfrm rot="10800000">
            <a:off x="1752600" y="3124200"/>
            <a:ext cx="48768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Tree>
    <p:extLst>
      <p:ext uri="{BB962C8B-B14F-4D97-AF65-F5344CB8AC3E}">
        <p14:creationId xmlns="" xmlns:p14="http://schemas.microsoft.com/office/powerpoint/2010/main" val="51685144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Section Rating</a:t>
            </a:r>
            <a:endParaRPr lang="en-US" dirty="0"/>
          </a:p>
        </p:txBody>
      </p:sp>
      <p:sp>
        <p:nvSpPr>
          <p:cNvPr id="5" name="Slide Number Placeholder 4"/>
          <p:cNvSpPr>
            <a:spLocks noGrp="1"/>
          </p:cNvSpPr>
          <p:nvPr>
            <p:ph type="sldNum" sz="quarter" idx="12"/>
          </p:nvPr>
        </p:nvSpPr>
        <p:spPr/>
        <p:txBody>
          <a:bodyPr/>
          <a:lstStyle/>
          <a:p>
            <a:fld id="{C97FA074-8136-4AB1-9CD6-811B132B49FB}" type="slidenum">
              <a:rPr lang="en-IN" smtClean="0"/>
              <a:pPr/>
              <a:t>43</a:t>
            </a:fld>
            <a:endParaRPr lang="en-IN"/>
          </a:p>
        </p:txBody>
      </p:sp>
      <p:sp>
        <p:nvSpPr>
          <p:cNvPr id="6" name="Content Placeholder 5"/>
          <p:cNvSpPr>
            <a:spLocks noGrp="1"/>
          </p:cNvSpPr>
          <p:nvPr>
            <p:ph sz="quarter" idx="1"/>
          </p:nvPr>
        </p:nvSpPr>
        <p:spPr/>
        <p:txBody>
          <a:bodyPr>
            <a:normAutofit/>
          </a:bodyPr>
          <a:lstStyle/>
          <a:p>
            <a:pPr>
              <a:buNone/>
            </a:pPr>
            <a:r>
              <a:rPr lang="en-US" dirty="0" smtClean="0"/>
              <a:t/>
            </a:r>
            <a:br>
              <a:rPr lang="en-US" dirty="0" smtClean="0"/>
            </a:br>
            <a:endParaRPr lang="en-US" dirty="0"/>
          </a:p>
        </p:txBody>
      </p:sp>
      <p:sp>
        <p:nvSpPr>
          <p:cNvPr id="8" name="Date Placeholder 2"/>
          <p:cNvSpPr>
            <a:spLocks noGrp="1"/>
          </p:cNvSpPr>
          <p:nvPr>
            <p:ph type="dt" sz="half" idx="10"/>
          </p:nvPr>
        </p:nvSpPr>
        <p:spPr>
          <a:xfrm>
            <a:off x="7467600" y="6356350"/>
            <a:ext cx="1222248" cy="365760"/>
          </a:xfrm>
        </p:spPr>
        <p:txBody>
          <a:bodyPr/>
          <a:lstStyle/>
          <a:p>
            <a:r>
              <a:rPr lang="en-US" dirty="0" smtClean="0"/>
              <a:t>MAY 25, 2017</a:t>
            </a:r>
            <a:endParaRPr lang="en-IN" dirty="0"/>
          </a:p>
        </p:txBody>
      </p:sp>
      <p:sp>
        <p:nvSpPr>
          <p:cNvPr id="9" name="Footer Placeholder 5"/>
          <p:cNvSpPr>
            <a:spLocks noGrp="1"/>
          </p:cNvSpPr>
          <p:nvPr>
            <p:ph type="ftr" sz="quarter" idx="11"/>
          </p:nvPr>
        </p:nvSpPr>
        <p:spPr>
          <a:xfrm>
            <a:off x="838200" y="6356350"/>
            <a:ext cx="5565648" cy="365760"/>
          </a:xfrm>
        </p:spPr>
        <p:txBody>
          <a:bodyPr/>
          <a:lstStyle/>
          <a:p>
            <a:r>
              <a:rPr lang="en-US" dirty="0" smtClean="0"/>
              <a:t>DEVELOPMENT OF (PMS) FOR SELECTED ROADS IN NABLUS CITY</a:t>
            </a:r>
            <a:endParaRPr lang="en-IN" dirty="0"/>
          </a:p>
        </p:txBody>
      </p:sp>
      <p:graphicFrame>
        <p:nvGraphicFramePr>
          <p:cNvPr id="11" name="Table 10"/>
          <p:cNvGraphicFramePr>
            <a:graphicFrameLocks noGrp="1"/>
          </p:cNvGraphicFramePr>
          <p:nvPr/>
        </p:nvGraphicFramePr>
        <p:xfrm>
          <a:off x="685801" y="2203451"/>
          <a:ext cx="7924798" cy="3587754"/>
        </p:xfrm>
        <a:graphic>
          <a:graphicData uri="http://schemas.openxmlformats.org/drawingml/2006/table">
            <a:tbl>
              <a:tblPr>
                <a:effectLst>
                  <a:innerShdw blurRad="63500" dist="50800" dir="13500000">
                    <a:prstClr val="black">
                      <a:alpha val="50000"/>
                    </a:prstClr>
                  </a:innerShdw>
                </a:effectLst>
              </a:tblPr>
              <a:tblGrid>
                <a:gridCol w="1713377"/>
                <a:gridCol w="1396212"/>
                <a:gridCol w="1372080"/>
                <a:gridCol w="3443129"/>
              </a:tblGrid>
              <a:tr h="292783">
                <a:tc rowSpan="2">
                  <a:txBody>
                    <a:bodyPr/>
                    <a:lstStyle/>
                    <a:p>
                      <a:pPr marL="0" marR="0">
                        <a:lnSpc>
                          <a:spcPct val="115000"/>
                        </a:lnSpc>
                        <a:spcBef>
                          <a:spcPts val="0"/>
                        </a:spcBef>
                        <a:spcAft>
                          <a:spcPts val="0"/>
                        </a:spcAft>
                      </a:pPr>
                      <a:r>
                        <a:rPr lang="en-US" sz="1200" b="1" dirty="0">
                          <a:solidFill>
                            <a:srgbClr val="000000"/>
                          </a:solidFill>
                          <a:latin typeface="Times New Roman"/>
                          <a:ea typeface="Times New Roman"/>
                          <a:cs typeface="Arial"/>
                        </a:rPr>
                        <a:t>Condition Category</a:t>
                      </a:r>
                      <a:endParaRPr lang="en-US" sz="1200" b="1"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gridSpan="2">
                  <a:txBody>
                    <a:bodyPr/>
                    <a:lstStyle/>
                    <a:p>
                      <a:pPr marL="0" marR="0" algn="ctr">
                        <a:lnSpc>
                          <a:spcPct val="115000"/>
                        </a:lnSpc>
                        <a:spcBef>
                          <a:spcPts val="0"/>
                        </a:spcBef>
                        <a:spcAft>
                          <a:spcPts val="0"/>
                        </a:spcAft>
                      </a:pPr>
                      <a:r>
                        <a:rPr lang="en-US" sz="1200" b="1" dirty="0">
                          <a:solidFill>
                            <a:srgbClr val="000000"/>
                          </a:solidFill>
                          <a:latin typeface="Times New Roman"/>
                          <a:ea typeface="Times New Roman"/>
                          <a:cs typeface="Arial"/>
                        </a:rPr>
                        <a:t>Pavement Condition Index</a:t>
                      </a:r>
                      <a:endParaRPr lang="en-US" sz="1200" b="1"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hMerge="1">
                  <a:txBody>
                    <a:bodyPr/>
                    <a:lstStyle/>
                    <a:p>
                      <a:endParaRPr lang="en-US"/>
                    </a:p>
                  </a:txBody>
                  <a:tcPr/>
                </a:tc>
                <a:tc rowSpan="2">
                  <a:txBody>
                    <a:bodyPr/>
                    <a:lstStyle/>
                    <a:p>
                      <a:pPr marL="0" marR="0">
                        <a:lnSpc>
                          <a:spcPct val="115000"/>
                        </a:lnSpc>
                        <a:spcBef>
                          <a:spcPts val="0"/>
                        </a:spcBef>
                        <a:spcAft>
                          <a:spcPts val="0"/>
                        </a:spcAft>
                      </a:pPr>
                      <a:r>
                        <a:rPr lang="en-US" sz="1200" b="1" dirty="0">
                          <a:solidFill>
                            <a:srgbClr val="000000"/>
                          </a:solidFill>
                          <a:latin typeface="Times New Roman"/>
                          <a:ea typeface="Times New Roman"/>
                          <a:cs typeface="Arial"/>
                        </a:rPr>
                        <a:t>General Treatments Strategy</a:t>
                      </a:r>
                      <a:endParaRPr lang="en-US" sz="1200" b="1"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r>
              <a:tr h="292783">
                <a:tc vMerge="1">
                  <a:txBody>
                    <a:bodyPr/>
                    <a:lstStyle/>
                    <a:p>
                      <a:endParaRPr lang="en-US"/>
                    </a:p>
                  </a:txBody>
                  <a:tcPr/>
                </a:tc>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Arial"/>
                        </a:rPr>
                        <a:t>Lower Limit</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a:txBody>
                    <a:bodyPr/>
                    <a:lstStyle/>
                    <a:p>
                      <a:pPr marL="0" marR="0" algn="ctr">
                        <a:lnSpc>
                          <a:spcPct val="115000"/>
                        </a:lnSpc>
                        <a:spcBef>
                          <a:spcPts val="0"/>
                        </a:spcBef>
                        <a:spcAft>
                          <a:spcPts val="0"/>
                        </a:spcAft>
                      </a:pPr>
                      <a:r>
                        <a:rPr lang="en-US" sz="1200" b="1" dirty="0">
                          <a:solidFill>
                            <a:srgbClr val="000000"/>
                          </a:solidFill>
                          <a:latin typeface="Times New Roman"/>
                          <a:ea typeface="Times New Roman"/>
                          <a:cs typeface="Arial"/>
                        </a:rPr>
                        <a:t>Upper Limit</a:t>
                      </a:r>
                      <a:endParaRPr lang="en-US" sz="1200" b="1"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D9F1"/>
                    </a:solidFill>
                  </a:tcPr>
                </a:tc>
                <a:tc vMerge="1">
                  <a:txBody>
                    <a:bodyPr/>
                    <a:lstStyle/>
                    <a:p>
                      <a:endParaRPr lang="en-US"/>
                    </a:p>
                  </a:txBody>
                  <a:tcPr/>
                </a:tc>
              </a:tr>
              <a:tr h="292783">
                <a:tc>
                  <a:txBody>
                    <a:bodyPr/>
                    <a:lstStyle/>
                    <a:p>
                      <a:pPr marL="0" marR="0">
                        <a:lnSpc>
                          <a:spcPct val="115000"/>
                        </a:lnSpc>
                        <a:spcBef>
                          <a:spcPts val="0"/>
                        </a:spcBef>
                        <a:spcAft>
                          <a:spcPts val="0"/>
                        </a:spcAft>
                      </a:pPr>
                      <a:r>
                        <a:rPr lang="en-US" sz="1200" b="1">
                          <a:solidFill>
                            <a:srgbClr val="000000"/>
                          </a:solidFill>
                          <a:latin typeface="Times New Roman"/>
                          <a:ea typeface="Times New Roman"/>
                          <a:cs typeface="Arial"/>
                        </a:rPr>
                        <a:t>Excellent</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900"/>
                    </a:solidFill>
                  </a:tcPr>
                </a:tc>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Arial"/>
                        </a:rPr>
                        <a:t>90</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Arial"/>
                        </a:rPr>
                        <a:t>100</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solidFill>
                            <a:srgbClr val="000000"/>
                          </a:solidFill>
                          <a:latin typeface="Times New Roman"/>
                          <a:ea typeface="Times New Roman"/>
                          <a:cs typeface="Arial"/>
                        </a:rPr>
                        <a:t>Do Nothing</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2783">
                <a:tc>
                  <a:txBody>
                    <a:bodyPr/>
                    <a:lstStyle/>
                    <a:p>
                      <a:pPr marL="0" marR="0">
                        <a:lnSpc>
                          <a:spcPct val="115000"/>
                        </a:lnSpc>
                        <a:spcBef>
                          <a:spcPts val="0"/>
                        </a:spcBef>
                        <a:spcAft>
                          <a:spcPts val="0"/>
                        </a:spcAft>
                      </a:pPr>
                      <a:r>
                        <a:rPr lang="en-US" sz="1200" b="1">
                          <a:solidFill>
                            <a:srgbClr val="000000"/>
                          </a:solidFill>
                          <a:latin typeface="Times New Roman"/>
                          <a:ea typeface="Times New Roman"/>
                          <a:cs typeface="Arial"/>
                        </a:rPr>
                        <a:t>Excellent</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900"/>
                    </a:solidFill>
                  </a:tcPr>
                </a:tc>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Arial"/>
                        </a:rPr>
                        <a:t>80</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Arial"/>
                        </a:rPr>
                        <a:t>90</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solidFill>
                            <a:srgbClr val="000000"/>
                          </a:solidFill>
                          <a:latin typeface="Times New Roman"/>
                          <a:ea typeface="Times New Roman"/>
                          <a:cs typeface="Arial"/>
                        </a:rPr>
                        <a:t>Apply Hot sand and Roll</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2783">
                <a:tc>
                  <a:txBody>
                    <a:bodyPr/>
                    <a:lstStyle/>
                    <a:p>
                      <a:pPr marL="0" marR="0">
                        <a:lnSpc>
                          <a:spcPct val="115000"/>
                        </a:lnSpc>
                        <a:spcBef>
                          <a:spcPts val="0"/>
                        </a:spcBef>
                        <a:spcAft>
                          <a:spcPts val="0"/>
                        </a:spcAft>
                      </a:pPr>
                      <a:r>
                        <a:rPr lang="en-US" sz="1200" b="1" dirty="0">
                          <a:solidFill>
                            <a:srgbClr val="000000"/>
                          </a:solidFill>
                          <a:latin typeface="Times New Roman"/>
                          <a:ea typeface="Times New Roman"/>
                          <a:cs typeface="Arial"/>
                        </a:rPr>
                        <a:t>Very good</a:t>
                      </a:r>
                      <a:endParaRPr lang="en-US" sz="1200" b="1"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C400"/>
                    </a:solidFill>
                  </a:tcPr>
                </a:tc>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Arial"/>
                        </a:rPr>
                        <a:t>70</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Arial"/>
                        </a:rPr>
                        <a:t>80</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solidFill>
                            <a:srgbClr val="000000"/>
                          </a:solidFill>
                          <a:latin typeface="Times New Roman"/>
                          <a:ea typeface="Times New Roman"/>
                          <a:cs typeface="Arial"/>
                        </a:rPr>
                        <a:t>Hot Seal/Seal Coat</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2783">
                <a:tc>
                  <a:txBody>
                    <a:bodyPr/>
                    <a:lstStyle/>
                    <a:p>
                      <a:pPr marL="0" marR="0">
                        <a:lnSpc>
                          <a:spcPct val="115000"/>
                        </a:lnSpc>
                        <a:spcBef>
                          <a:spcPts val="0"/>
                        </a:spcBef>
                        <a:spcAft>
                          <a:spcPts val="0"/>
                        </a:spcAft>
                      </a:pPr>
                      <a:r>
                        <a:rPr lang="en-US" sz="1200" b="1">
                          <a:solidFill>
                            <a:srgbClr val="000000"/>
                          </a:solidFill>
                          <a:latin typeface="Times New Roman"/>
                          <a:ea typeface="Times New Roman"/>
                          <a:cs typeface="Arial"/>
                        </a:rPr>
                        <a:t>Good</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Arial"/>
                        </a:rPr>
                        <a:t>60</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solidFill>
                            <a:srgbClr val="000000"/>
                          </a:solidFill>
                          <a:latin typeface="Times New Roman"/>
                          <a:ea typeface="Times New Roman"/>
                          <a:cs typeface="Arial"/>
                        </a:rPr>
                        <a:t>70</a:t>
                      </a:r>
                      <a:endParaRPr lang="en-US" sz="1200" b="1"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solidFill>
                            <a:srgbClr val="000000"/>
                          </a:solidFill>
                          <a:latin typeface="Times New Roman"/>
                          <a:ea typeface="Times New Roman"/>
                          <a:cs typeface="Arial"/>
                        </a:rPr>
                        <a:t>Crack Sealing</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2783">
                <a:tc>
                  <a:txBody>
                    <a:bodyPr/>
                    <a:lstStyle/>
                    <a:p>
                      <a:pPr marL="0" marR="0">
                        <a:lnSpc>
                          <a:spcPct val="115000"/>
                        </a:lnSpc>
                        <a:spcBef>
                          <a:spcPts val="0"/>
                        </a:spcBef>
                        <a:spcAft>
                          <a:spcPts val="0"/>
                        </a:spcAft>
                      </a:pPr>
                      <a:r>
                        <a:rPr lang="en-US" sz="1200" b="1">
                          <a:solidFill>
                            <a:srgbClr val="000000"/>
                          </a:solidFill>
                          <a:latin typeface="Times New Roman"/>
                          <a:ea typeface="Times New Roman"/>
                          <a:cs typeface="Arial"/>
                        </a:rPr>
                        <a:t>Good</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Arial"/>
                        </a:rPr>
                        <a:t>50</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Arial"/>
                        </a:rPr>
                        <a:t>60</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solidFill>
                            <a:srgbClr val="000000"/>
                          </a:solidFill>
                          <a:latin typeface="Times New Roman"/>
                          <a:ea typeface="Times New Roman"/>
                          <a:cs typeface="Arial"/>
                        </a:rPr>
                        <a:t>Surface Patching</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2783">
                <a:tc>
                  <a:txBody>
                    <a:bodyPr/>
                    <a:lstStyle/>
                    <a:p>
                      <a:pPr marL="0" marR="0">
                        <a:lnSpc>
                          <a:spcPct val="115000"/>
                        </a:lnSpc>
                        <a:spcBef>
                          <a:spcPts val="0"/>
                        </a:spcBef>
                        <a:spcAft>
                          <a:spcPts val="0"/>
                        </a:spcAft>
                      </a:pPr>
                      <a:r>
                        <a:rPr lang="en-US" sz="1200" b="1">
                          <a:solidFill>
                            <a:srgbClr val="000000"/>
                          </a:solidFill>
                          <a:latin typeface="Times New Roman"/>
                          <a:ea typeface="Times New Roman"/>
                          <a:cs typeface="Arial"/>
                        </a:rPr>
                        <a:t>Fair</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Arial"/>
                        </a:rPr>
                        <a:t>40</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Arial"/>
                        </a:rPr>
                        <a:t>50</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solidFill>
                            <a:srgbClr val="000000"/>
                          </a:solidFill>
                          <a:latin typeface="Times New Roman"/>
                          <a:ea typeface="Times New Roman"/>
                          <a:cs typeface="Arial"/>
                        </a:rPr>
                        <a:t>Deep Patching</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2783">
                <a:tc>
                  <a:txBody>
                    <a:bodyPr/>
                    <a:lstStyle/>
                    <a:p>
                      <a:pPr marL="0" marR="0">
                        <a:lnSpc>
                          <a:spcPct val="115000"/>
                        </a:lnSpc>
                        <a:spcBef>
                          <a:spcPts val="0"/>
                        </a:spcBef>
                        <a:spcAft>
                          <a:spcPts val="0"/>
                        </a:spcAft>
                      </a:pPr>
                      <a:r>
                        <a:rPr lang="en-US" sz="1200" b="1">
                          <a:solidFill>
                            <a:srgbClr val="000000"/>
                          </a:solidFill>
                          <a:latin typeface="Times New Roman"/>
                          <a:ea typeface="Times New Roman"/>
                          <a:cs typeface="Arial"/>
                        </a:rPr>
                        <a:t>Fair</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Arial"/>
                        </a:rPr>
                        <a:t>30</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Arial"/>
                        </a:rPr>
                        <a:t>40</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solidFill>
                            <a:srgbClr val="000000"/>
                          </a:solidFill>
                          <a:latin typeface="Times New Roman"/>
                          <a:ea typeface="Times New Roman"/>
                          <a:cs typeface="Arial"/>
                        </a:rPr>
                        <a:t>Slurry Seal</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2783">
                <a:tc>
                  <a:txBody>
                    <a:bodyPr/>
                    <a:lstStyle/>
                    <a:p>
                      <a:pPr marL="0" marR="0">
                        <a:lnSpc>
                          <a:spcPct val="115000"/>
                        </a:lnSpc>
                        <a:spcBef>
                          <a:spcPts val="0"/>
                        </a:spcBef>
                        <a:spcAft>
                          <a:spcPts val="0"/>
                        </a:spcAft>
                      </a:pPr>
                      <a:r>
                        <a:rPr lang="en-US" sz="1200" b="1">
                          <a:solidFill>
                            <a:srgbClr val="000000"/>
                          </a:solidFill>
                          <a:latin typeface="Times New Roman"/>
                          <a:ea typeface="Times New Roman"/>
                          <a:cs typeface="Arial"/>
                        </a:rPr>
                        <a:t>Poor</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98973"/>
                    </a:solidFill>
                  </a:tcPr>
                </a:tc>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Arial"/>
                        </a:rPr>
                        <a:t>20</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Arial"/>
                        </a:rPr>
                        <a:t>30</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solidFill>
                            <a:srgbClr val="000000"/>
                          </a:solidFill>
                          <a:latin typeface="Times New Roman"/>
                          <a:ea typeface="Times New Roman"/>
                          <a:cs typeface="Arial"/>
                        </a:rPr>
                        <a:t>Milling and Repave</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2783">
                <a:tc>
                  <a:txBody>
                    <a:bodyPr/>
                    <a:lstStyle/>
                    <a:p>
                      <a:pPr marL="0" marR="0">
                        <a:lnSpc>
                          <a:spcPct val="115000"/>
                        </a:lnSpc>
                        <a:spcBef>
                          <a:spcPts val="0"/>
                        </a:spcBef>
                        <a:spcAft>
                          <a:spcPts val="0"/>
                        </a:spcAft>
                      </a:pPr>
                      <a:r>
                        <a:rPr lang="en-US" sz="1200" b="1">
                          <a:solidFill>
                            <a:srgbClr val="000000"/>
                          </a:solidFill>
                          <a:latin typeface="Times New Roman"/>
                          <a:ea typeface="Times New Roman"/>
                          <a:cs typeface="Arial"/>
                        </a:rPr>
                        <a:t>Very Poor</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Arial"/>
                        </a:rPr>
                        <a:t>10</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Arial"/>
                        </a:rPr>
                        <a:t>20</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solidFill>
                            <a:srgbClr val="000000"/>
                          </a:solidFill>
                          <a:latin typeface="Times New Roman"/>
                          <a:ea typeface="Times New Roman"/>
                          <a:cs typeface="Arial"/>
                        </a:rPr>
                        <a:t>Base Repair and Repave</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7141">
                <a:tc>
                  <a:txBody>
                    <a:bodyPr/>
                    <a:lstStyle/>
                    <a:p>
                      <a:pPr marL="0" marR="0">
                        <a:lnSpc>
                          <a:spcPct val="115000"/>
                        </a:lnSpc>
                        <a:spcBef>
                          <a:spcPts val="0"/>
                        </a:spcBef>
                        <a:spcAft>
                          <a:spcPts val="0"/>
                        </a:spcAft>
                      </a:pPr>
                      <a:r>
                        <a:rPr lang="en-US" sz="1200" b="1">
                          <a:solidFill>
                            <a:srgbClr val="000000"/>
                          </a:solidFill>
                          <a:latin typeface="Times New Roman"/>
                          <a:ea typeface="Times New Roman"/>
                          <a:cs typeface="Arial"/>
                        </a:rPr>
                        <a:t>Failed</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a:txBody>
                    <a:bodyPr/>
                    <a:lstStyle/>
                    <a:p>
                      <a:pPr marL="0" marR="0" algn="ctr">
                        <a:lnSpc>
                          <a:spcPct val="115000"/>
                        </a:lnSpc>
                        <a:spcBef>
                          <a:spcPts val="0"/>
                        </a:spcBef>
                        <a:spcAft>
                          <a:spcPts val="0"/>
                        </a:spcAft>
                      </a:pPr>
                      <a:r>
                        <a:rPr lang="en-US" sz="1200" b="1">
                          <a:solidFill>
                            <a:srgbClr val="000000"/>
                          </a:solidFill>
                          <a:latin typeface="Times New Roman"/>
                          <a:ea typeface="Times New Roman"/>
                          <a:cs typeface="Arial"/>
                        </a:rPr>
                        <a:t>0</a:t>
                      </a:r>
                      <a:endParaRPr lang="en-US" sz="12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solidFill>
                            <a:srgbClr val="000000"/>
                          </a:solidFill>
                          <a:latin typeface="Times New Roman"/>
                          <a:ea typeface="Times New Roman"/>
                          <a:cs typeface="Arial"/>
                        </a:rPr>
                        <a:t>10</a:t>
                      </a:r>
                      <a:endParaRPr lang="en-US" sz="1200" b="1"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dirty="0">
                          <a:solidFill>
                            <a:srgbClr val="000000"/>
                          </a:solidFill>
                          <a:latin typeface="Times New Roman"/>
                          <a:ea typeface="Times New Roman"/>
                          <a:cs typeface="Arial"/>
                        </a:rPr>
                        <a:t>Structural Overlay</a:t>
                      </a:r>
                      <a:endParaRPr lang="en-US" sz="1200" b="1"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 xmlns:p14="http://schemas.microsoft.com/office/powerpoint/2010/main" val="51685144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C97FA074-8136-4AB1-9CD6-811B132B49FB}" type="slidenum">
              <a:rPr lang="en-IN" smtClean="0"/>
              <a:pPr/>
              <a:t>44</a:t>
            </a:fld>
            <a:endParaRPr lang="en-IN"/>
          </a:p>
        </p:txBody>
      </p:sp>
      <p:sp>
        <p:nvSpPr>
          <p:cNvPr id="15" name="Title 1"/>
          <p:cNvSpPr>
            <a:spLocks noGrp="1"/>
          </p:cNvSpPr>
          <p:nvPr>
            <p:ph sz="quarter" idx="1"/>
          </p:nvPr>
        </p:nvSpPr>
        <p:spPr>
          <a:xfrm>
            <a:off x="0" y="2590800"/>
            <a:ext cx="8915400" cy="2743200"/>
          </a:xfrm>
        </p:spPr>
        <p:txBody>
          <a:bodyPr>
            <a:noAutofit/>
          </a:bodyPr>
          <a:lstStyle/>
          <a:p>
            <a:pPr algn="ctr">
              <a:buNone/>
            </a:pPr>
            <a:r>
              <a:rPr lang="en-US" sz="7200" dirty="0" smtClean="0">
                <a:solidFill>
                  <a:schemeClr val="accent2">
                    <a:lumMod val="50000"/>
                  </a:schemeClr>
                </a:solidFill>
              </a:rPr>
              <a:t> Results and Discussion</a:t>
            </a:r>
            <a:endParaRPr lang="en-IN" sz="4000" dirty="0">
              <a:solidFill>
                <a:schemeClr val="accent2">
                  <a:lumMod val="50000"/>
                </a:schemeClr>
              </a:solidFill>
            </a:endParaRPr>
          </a:p>
        </p:txBody>
      </p:sp>
      <p:sp>
        <p:nvSpPr>
          <p:cNvPr id="6" name="Footer Placeholder 5"/>
          <p:cNvSpPr>
            <a:spLocks noGrp="1"/>
          </p:cNvSpPr>
          <p:nvPr>
            <p:ph type="ftr" sz="quarter" idx="11"/>
          </p:nvPr>
        </p:nvSpPr>
        <p:spPr>
          <a:xfrm>
            <a:off x="914400" y="6356350"/>
            <a:ext cx="5489448" cy="365760"/>
          </a:xfrm>
        </p:spPr>
        <p:txBody>
          <a:bodyPr/>
          <a:lstStyle/>
          <a:p>
            <a:r>
              <a:rPr lang="en-US" dirty="0" smtClean="0"/>
              <a:t>DEVELOPMENT OF (PMS) FOR SELECTED ROADS IN NABLUS CITY</a:t>
            </a:r>
            <a:endParaRPr lang="en-IN" dirty="0"/>
          </a:p>
        </p:txBody>
      </p:sp>
      <p:sp>
        <p:nvSpPr>
          <p:cNvPr id="7" name="Date Placeholder 2"/>
          <p:cNvSpPr txBox="1">
            <a:spLocks/>
          </p:cNvSpPr>
          <p:nvPr/>
        </p:nvSpPr>
        <p:spPr>
          <a:xfrm>
            <a:off x="7467600" y="6356350"/>
            <a:ext cx="1222248" cy="365760"/>
          </a:xfrm>
          <a:prstGeom prst="rect">
            <a:avLst/>
          </a:prstGeom>
        </p:spPr>
        <p:txBody>
          <a:bodyPr vert="horz"/>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2"/>
                </a:solidFill>
                <a:effectLst/>
                <a:uLnTx/>
                <a:uFillTx/>
                <a:latin typeface="+mn-lt"/>
                <a:ea typeface="+mn-ea"/>
                <a:cs typeface="+mn-cs"/>
              </a:rPr>
              <a:t>MAY 25, 2017</a:t>
            </a:r>
            <a:endParaRPr kumimoji="0" lang="en-IN" sz="1400" b="0"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C97FA074-8136-4AB1-9CD6-811B132B49FB}" type="slidenum">
              <a:rPr lang="en-IN" smtClean="0"/>
              <a:pPr/>
              <a:t>45</a:t>
            </a:fld>
            <a:endParaRPr lang="en-IN"/>
          </a:p>
        </p:txBody>
      </p:sp>
      <p:sp>
        <p:nvSpPr>
          <p:cNvPr id="7" name="Date Placeholder 2"/>
          <p:cNvSpPr>
            <a:spLocks noGrp="1"/>
          </p:cNvSpPr>
          <p:nvPr>
            <p:ph type="dt" sz="half" idx="10"/>
          </p:nvPr>
        </p:nvSpPr>
        <p:spPr>
          <a:xfrm>
            <a:off x="7467600" y="6356350"/>
            <a:ext cx="1222248" cy="365760"/>
          </a:xfrm>
        </p:spPr>
        <p:txBody>
          <a:bodyPr/>
          <a:lstStyle/>
          <a:p>
            <a:r>
              <a:rPr lang="en-US" dirty="0" smtClean="0"/>
              <a:t>MAY 25, 2017</a:t>
            </a:r>
            <a:endParaRPr lang="en-IN" dirty="0"/>
          </a:p>
        </p:txBody>
      </p:sp>
      <p:sp>
        <p:nvSpPr>
          <p:cNvPr id="8" name="Footer Placeholder 5"/>
          <p:cNvSpPr>
            <a:spLocks noGrp="1"/>
          </p:cNvSpPr>
          <p:nvPr>
            <p:ph type="ftr" sz="quarter" idx="11"/>
          </p:nvPr>
        </p:nvSpPr>
        <p:spPr>
          <a:xfrm>
            <a:off x="914400" y="6356350"/>
            <a:ext cx="5489448" cy="365760"/>
          </a:xfrm>
        </p:spPr>
        <p:txBody>
          <a:bodyPr/>
          <a:lstStyle/>
          <a:p>
            <a:r>
              <a:rPr lang="en-US" dirty="0" smtClean="0"/>
              <a:t>DEVELOPMENT OF (PMS) FOR SELECTED ROADS IN NABLUS CITY</a:t>
            </a:r>
            <a:endParaRPr lang="en-IN" dirty="0"/>
          </a:p>
        </p:txBody>
      </p:sp>
      <p:sp>
        <p:nvSpPr>
          <p:cNvPr id="6" name="Title 1"/>
          <p:cNvSpPr>
            <a:spLocks noGrp="1"/>
          </p:cNvSpPr>
          <p:nvPr>
            <p:ph type="title"/>
          </p:nvPr>
        </p:nvSpPr>
        <p:spPr>
          <a:xfrm>
            <a:off x="457200" y="152400"/>
            <a:ext cx="8229600" cy="990600"/>
          </a:xfrm>
        </p:spPr>
        <p:txBody>
          <a:bodyPr>
            <a:normAutofit/>
          </a:bodyPr>
          <a:lstStyle/>
          <a:p>
            <a:r>
              <a:rPr lang="en-US" b="1" dirty="0" smtClean="0"/>
              <a:t>Askar Road Results</a:t>
            </a:r>
            <a:endParaRPr lang="en-US" dirty="0"/>
          </a:p>
        </p:txBody>
      </p:sp>
      <p:graphicFrame>
        <p:nvGraphicFramePr>
          <p:cNvPr id="9" name="Table 8"/>
          <p:cNvGraphicFramePr>
            <a:graphicFrameLocks noGrp="1"/>
          </p:cNvGraphicFramePr>
          <p:nvPr/>
        </p:nvGraphicFramePr>
        <p:xfrm>
          <a:off x="152400" y="1447800"/>
          <a:ext cx="8813800" cy="3927453"/>
        </p:xfrm>
        <a:graphic>
          <a:graphicData uri="http://schemas.openxmlformats.org/drawingml/2006/table">
            <a:tbl>
              <a:tblPr rtl="1">
                <a:effectLst>
                  <a:outerShdw blurRad="152400" dist="317500" dir="5400000" sx="90000" sy="-19000" rotWithShape="0">
                    <a:prstClr val="black">
                      <a:alpha val="15000"/>
                    </a:prstClr>
                  </a:outerShdw>
                </a:effectLst>
              </a:tblPr>
              <a:tblGrid>
                <a:gridCol w="683484"/>
                <a:gridCol w="475826"/>
                <a:gridCol w="1158006"/>
                <a:gridCol w="398140"/>
                <a:gridCol w="271902"/>
                <a:gridCol w="631197"/>
                <a:gridCol w="271902"/>
                <a:gridCol w="670041"/>
                <a:gridCol w="281612"/>
                <a:gridCol w="650619"/>
                <a:gridCol w="320454"/>
                <a:gridCol w="364153"/>
                <a:gridCol w="388430"/>
                <a:gridCol w="502531"/>
                <a:gridCol w="378718"/>
                <a:gridCol w="655585"/>
                <a:gridCol w="711200"/>
              </a:tblGrid>
              <a:tr h="167655">
                <a:tc>
                  <a:txBody>
                    <a:bodyPr/>
                    <a:lstStyle/>
                    <a:p>
                      <a:pPr algn="ctr" rtl="0" fontAlgn="b"/>
                      <a:endParaRPr lang="en-US" sz="600" b="1"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ctr" rtl="0" fontAlgn="b"/>
                      <a:endParaRPr lang="en-US" sz="600" b="1" i="0" u="none" strike="noStrike">
                        <a:solidFill>
                          <a:srgbClr val="000000"/>
                        </a:solidFill>
                        <a:latin typeface="Calibri"/>
                      </a:endParaRPr>
                    </a:p>
                  </a:txBody>
                  <a:tcPr marL="0" marR="0" marT="0" marB="0" anchor="b">
                    <a:lnL>
                      <a:noFill/>
                    </a:lnL>
                    <a:lnR>
                      <a:noFill/>
                    </a:lnR>
                    <a:lnT>
                      <a:noFill/>
                    </a:lnT>
                    <a:lnB>
                      <a:noFill/>
                    </a:lnB>
                  </a:tcPr>
                </a:tc>
                <a:tc>
                  <a:txBody>
                    <a:bodyPr/>
                    <a:lstStyle/>
                    <a:p>
                      <a:pPr algn="ctr" rtl="0" fontAlgn="b"/>
                      <a:endParaRPr lang="en-US" sz="600" b="1" i="0" u="none" strike="noStrike">
                        <a:solidFill>
                          <a:srgbClr val="000000"/>
                        </a:solidFill>
                        <a:latin typeface="Calibri"/>
                      </a:endParaRPr>
                    </a:p>
                  </a:txBody>
                  <a:tcPr marL="0" marR="0" marT="0" marB="0" anchor="b">
                    <a:lnL>
                      <a:noFill/>
                    </a:lnL>
                    <a:lnR>
                      <a:noFill/>
                    </a:lnR>
                    <a:lnT>
                      <a:noFill/>
                    </a:lnT>
                    <a:lnB>
                      <a:noFill/>
                    </a:lnB>
                  </a:tcPr>
                </a:tc>
                <a:tc>
                  <a:txBody>
                    <a:bodyPr/>
                    <a:lstStyle/>
                    <a:p>
                      <a:pPr algn="ctr" rtl="0" fontAlgn="b"/>
                      <a:endParaRPr lang="en-US" sz="600" b="1" i="0" u="none" strike="noStrike">
                        <a:solidFill>
                          <a:srgbClr val="000000"/>
                        </a:solidFill>
                        <a:latin typeface="Calibri"/>
                      </a:endParaRPr>
                    </a:p>
                  </a:txBody>
                  <a:tcPr marL="0" marR="0" marT="0" marB="0" anchor="b">
                    <a:lnL>
                      <a:noFill/>
                    </a:lnL>
                    <a:lnR>
                      <a:noFill/>
                    </a:lnR>
                    <a:lnT>
                      <a:noFill/>
                    </a:lnT>
                    <a:lnB>
                      <a:noFill/>
                    </a:lnB>
                  </a:tcPr>
                </a:tc>
                <a:tc>
                  <a:txBody>
                    <a:bodyPr/>
                    <a:lstStyle/>
                    <a:p>
                      <a:pPr algn="ctr" rtl="0" fontAlgn="b"/>
                      <a:endParaRPr lang="en-US" sz="600" b="1" i="0" u="none" strike="noStrike">
                        <a:solidFill>
                          <a:srgbClr val="000000"/>
                        </a:solidFill>
                        <a:latin typeface="Calibri"/>
                      </a:endParaRPr>
                    </a:p>
                  </a:txBody>
                  <a:tcPr marL="0" marR="0" marT="0" marB="0" anchor="b">
                    <a:lnL>
                      <a:noFill/>
                    </a:lnL>
                    <a:lnR>
                      <a:noFill/>
                    </a:lnR>
                    <a:lnT>
                      <a:noFill/>
                    </a:lnT>
                    <a:lnB>
                      <a:noFill/>
                    </a:lnB>
                  </a:tcPr>
                </a:tc>
                <a:tc>
                  <a:txBody>
                    <a:bodyPr/>
                    <a:lstStyle/>
                    <a:p>
                      <a:pPr algn="ctr" rtl="0" fontAlgn="b"/>
                      <a:endParaRPr lang="en-US" sz="600" b="1" i="0" u="none" strike="noStrike">
                        <a:solidFill>
                          <a:srgbClr val="000000"/>
                        </a:solidFill>
                        <a:latin typeface="Calibri"/>
                      </a:endParaRPr>
                    </a:p>
                  </a:txBody>
                  <a:tcPr marL="0" marR="0" marT="0" marB="0" anchor="b">
                    <a:lnL>
                      <a:noFill/>
                    </a:lnL>
                    <a:lnR>
                      <a:noFill/>
                    </a:lnR>
                    <a:lnT>
                      <a:noFill/>
                    </a:lnT>
                    <a:lnB>
                      <a:noFill/>
                    </a:lnB>
                  </a:tcPr>
                </a:tc>
                <a:tc>
                  <a:txBody>
                    <a:bodyPr/>
                    <a:lstStyle/>
                    <a:p>
                      <a:pPr algn="ctr" rtl="0" fontAlgn="b"/>
                      <a:endParaRPr lang="en-US" sz="600" b="1" i="0" u="none" strike="noStrike">
                        <a:solidFill>
                          <a:srgbClr val="000000"/>
                        </a:solidFill>
                        <a:latin typeface="Calibri"/>
                      </a:endParaRPr>
                    </a:p>
                  </a:txBody>
                  <a:tcPr marL="0" marR="0" marT="0" marB="0" anchor="b">
                    <a:lnL>
                      <a:noFill/>
                    </a:lnL>
                    <a:lnR>
                      <a:noFill/>
                    </a:lnR>
                    <a:lnT>
                      <a:noFill/>
                    </a:lnT>
                    <a:lnB>
                      <a:noFill/>
                    </a:lnB>
                  </a:tcPr>
                </a:tc>
                <a:tc>
                  <a:txBody>
                    <a:bodyPr/>
                    <a:lstStyle/>
                    <a:p>
                      <a:pPr algn="ctr" rtl="0" fontAlgn="b"/>
                      <a:endParaRPr lang="en-US" sz="600" b="1" i="0" u="none" strike="noStrike">
                        <a:solidFill>
                          <a:srgbClr val="000000"/>
                        </a:solidFill>
                        <a:latin typeface="Calibri"/>
                      </a:endParaRPr>
                    </a:p>
                  </a:txBody>
                  <a:tcPr marL="0" marR="0" marT="0" marB="0" anchor="b">
                    <a:lnL>
                      <a:noFill/>
                    </a:lnL>
                    <a:lnR>
                      <a:noFill/>
                    </a:lnR>
                    <a:lnT>
                      <a:noFill/>
                    </a:lnT>
                    <a:lnB>
                      <a:noFill/>
                    </a:lnB>
                  </a:tcPr>
                </a:tc>
                <a:tc>
                  <a:txBody>
                    <a:bodyPr/>
                    <a:lstStyle/>
                    <a:p>
                      <a:pPr algn="ctr" rtl="0" fontAlgn="b"/>
                      <a:endParaRPr lang="en-US" sz="600" b="1" i="0" u="none" strike="noStrike">
                        <a:solidFill>
                          <a:srgbClr val="000000"/>
                        </a:solidFill>
                        <a:latin typeface="Calibri"/>
                      </a:endParaRPr>
                    </a:p>
                  </a:txBody>
                  <a:tcPr marL="0" marR="0" marT="0" marB="0" anchor="b">
                    <a:lnL>
                      <a:noFill/>
                    </a:lnL>
                    <a:lnR>
                      <a:noFill/>
                    </a:lnR>
                    <a:lnT>
                      <a:noFill/>
                    </a:lnT>
                    <a:lnB>
                      <a:noFill/>
                    </a:lnB>
                  </a:tcPr>
                </a:tc>
                <a:tc>
                  <a:txBody>
                    <a:bodyPr/>
                    <a:lstStyle/>
                    <a:p>
                      <a:pPr algn="ctr" rtl="0" fontAlgn="b"/>
                      <a:endParaRPr lang="en-US" sz="600" b="1" i="0" u="none" strike="noStrike">
                        <a:solidFill>
                          <a:srgbClr val="000000"/>
                        </a:solidFill>
                        <a:latin typeface="Calibri"/>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rowSpan="2" gridSpan="7">
                  <a:txBody>
                    <a:bodyPr/>
                    <a:lstStyle/>
                    <a:p>
                      <a:pPr algn="ctr" rtl="1" fontAlgn="b"/>
                      <a:r>
                        <a:rPr lang="en-US" sz="1050" b="1" i="0" u="none" strike="noStrike" dirty="0">
                          <a:solidFill>
                            <a:srgbClr val="000000"/>
                          </a:solidFill>
                          <a:latin typeface="Calibri"/>
                        </a:rPr>
                        <a:t>Askar Street , </a:t>
                      </a:r>
                      <a:r>
                        <a:rPr lang="en-US" sz="1050" b="1" i="0" u="sng" strike="noStrike" dirty="0">
                          <a:solidFill>
                            <a:srgbClr val="000000"/>
                          </a:solidFill>
                          <a:latin typeface="Calibri"/>
                        </a:rPr>
                        <a:t>Right Direction</a:t>
                      </a:r>
                      <a:r>
                        <a:rPr lang="en-US" sz="1050" b="1" i="0" u="none" strike="noStrike" dirty="0">
                          <a:solidFill>
                            <a:srgbClr val="000000"/>
                          </a:solidFill>
                          <a:latin typeface="Calibri"/>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r>
              <a:tr h="176037">
                <a:tc>
                  <a:txBody>
                    <a:bodyPr/>
                    <a:lstStyle/>
                    <a:p>
                      <a:pPr algn="ctr" rtl="0" fontAlgn="b"/>
                      <a:endParaRPr lang="en-US" sz="105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rtl="0" fontAlgn="b"/>
                      <a:endParaRPr lang="en-US" sz="105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rtl="0" fontAlgn="b"/>
                      <a:endParaRPr lang="en-US" sz="105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rtl="0" fontAlgn="b"/>
                      <a:endParaRPr lang="en-US" sz="105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rtl="0" fontAlgn="b"/>
                      <a:endParaRPr lang="en-US" sz="105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rtl="0" fontAlgn="b"/>
                      <a:endParaRPr lang="en-US" sz="105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rtl="0" fontAlgn="b"/>
                      <a:endParaRPr lang="en-US" sz="105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rtl="0" fontAlgn="b"/>
                      <a:endParaRPr lang="en-US" sz="105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rtl="0" fontAlgn="b"/>
                      <a:endParaRPr lang="en-US" sz="105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rtl="0" fontAlgn="b"/>
                      <a:endParaRPr lang="en-US" sz="1050" b="1" i="0" u="none" strike="noStrike">
                        <a:solidFill>
                          <a:srgbClr val="000000"/>
                        </a:solidFill>
                        <a:latin typeface="Calibri"/>
                      </a:endParaRP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gridSpan="7"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r>
              <a:tr h="460687">
                <a:tc>
                  <a:txBody>
                    <a:bodyPr/>
                    <a:lstStyle/>
                    <a:p>
                      <a:pPr algn="ctr" rtl="0" fontAlgn="ctr"/>
                      <a:r>
                        <a:rPr lang="en-US" sz="1050" b="1" i="0" u="none" strike="noStrike">
                          <a:solidFill>
                            <a:srgbClr val="000000"/>
                          </a:solidFill>
                          <a:latin typeface="Calibri"/>
                        </a:rPr>
                        <a:t>Treatment </a:t>
                      </a:r>
                      <a:br>
                        <a:rPr lang="en-US" sz="1050" b="1" i="0" u="none" strike="noStrike">
                          <a:solidFill>
                            <a:srgbClr val="000000"/>
                          </a:solidFill>
                          <a:latin typeface="Calibri"/>
                        </a:rPr>
                      </a:br>
                      <a:r>
                        <a:rPr lang="en-US" sz="1050" b="1" i="0" u="none" strike="noStrike">
                          <a:solidFill>
                            <a:srgbClr val="000000"/>
                          </a:solidFill>
                          <a:latin typeface="Calibri"/>
                        </a:rPr>
                        <a:t>Cost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Unit </a:t>
                      </a:r>
                      <a:br>
                        <a:rPr lang="en-US" sz="1050" b="1" i="0" u="none" strike="noStrike">
                          <a:solidFill>
                            <a:srgbClr val="000000"/>
                          </a:solidFill>
                          <a:latin typeface="Calibri"/>
                        </a:rPr>
                      </a:br>
                      <a:r>
                        <a:rPr lang="en-US" sz="1050" b="1" i="0" u="none" strike="noStrike">
                          <a:solidFill>
                            <a:srgbClr val="000000"/>
                          </a:solidFill>
                          <a:latin typeface="Calibri"/>
                        </a:rPr>
                        <a:t>Cost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Suitable </a:t>
                      </a:r>
                      <a:br>
                        <a:rPr lang="en-US" sz="1050" b="1" i="0" u="none" strike="noStrike">
                          <a:solidFill>
                            <a:srgbClr val="000000"/>
                          </a:solidFill>
                          <a:latin typeface="Calibri"/>
                        </a:rPr>
                      </a:br>
                      <a:r>
                        <a:rPr lang="en-US" sz="1050" b="1" i="0" u="none" strike="noStrike">
                          <a:solidFill>
                            <a:srgbClr val="000000"/>
                          </a:solidFill>
                          <a:latin typeface="Calibri"/>
                        </a:rPr>
                        <a:t>Treatment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PI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W</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People </a:t>
                      </a:r>
                      <a:br>
                        <a:rPr lang="en-US" sz="1050" b="1" i="0" u="none" strike="noStrike">
                          <a:solidFill>
                            <a:srgbClr val="000000"/>
                          </a:solidFill>
                          <a:latin typeface="Calibri"/>
                        </a:rPr>
                      </a:br>
                      <a:r>
                        <a:rPr lang="en-US" sz="1050" b="1" i="0" u="none" strike="noStrike">
                          <a:solidFill>
                            <a:srgbClr val="000000"/>
                          </a:solidFill>
                          <a:latin typeface="Calibri"/>
                        </a:rPr>
                        <a:t>Complaints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W</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Importance to community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W</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b"/>
                      <a:r>
                        <a:rPr lang="en-US" sz="1050" b="1" i="0" u="none" strike="noStrike">
                          <a:solidFill>
                            <a:srgbClr val="000000"/>
                          </a:solidFill>
                          <a:latin typeface="Calibri"/>
                        </a:rPr>
                        <a:t>Functional</a:t>
                      </a:r>
                      <a:br>
                        <a:rPr lang="en-US" sz="1050" b="1" i="0" u="none" strike="noStrike">
                          <a:solidFill>
                            <a:srgbClr val="000000"/>
                          </a:solidFill>
                          <a:latin typeface="Calibri"/>
                        </a:rPr>
                      </a:br>
                      <a:r>
                        <a:rPr lang="en-US" sz="1050" b="1" i="0" u="none" strike="noStrike">
                          <a:solidFill>
                            <a:srgbClr val="000000"/>
                          </a:solidFill>
                          <a:latin typeface="Calibri"/>
                        </a:rPr>
                        <a:t>classification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W</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ADT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 W</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100-PCI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PCI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Section ID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Section</a:t>
                      </a:r>
                      <a:br>
                        <a:rPr lang="en-US" sz="1050" b="1" i="0" u="none" strike="noStrike">
                          <a:solidFill>
                            <a:srgbClr val="000000"/>
                          </a:solidFill>
                          <a:latin typeface="Calibri"/>
                        </a:rPr>
                      </a:br>
                      <a:r>
                        <a:rPr lang="en-US" sz="1050" b="1" i="0" u="none" strike="noStrike">
                          <a:solidFill>
                            <a:srgbClr val="000000"/>
                          </a:solidFill>
                          <a:latin typeface="Calibri"/>
                        </a:rPr>
                        <a:t> Number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r>
              <a:tr h="307124">
                <a:tc>
                  <a:txBody>
                    <a:bodyPr/>
                    <a:lstStyle/>
                    <a:p>
                      <a:pPr algn="ctr" rtl="0" fontAlgn="b"/>
                      <a:r>
                        <a:rPr lang="en-US" sz="1050" b="1" i="0" u="none" strike="noStrike">
                          <a:solidFill>
                            <a:srgbClr val="000000"/>
                          </a:solidFill>
                          <a:latin typeface="Calibri"/>
                        </a:rPr>
                        <a:t>39000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Base Repair and Repave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82.41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4900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85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n-US" sz="1050" b="1" i="0" u="none" strike="noStrike">
                          <a:solidFill>
                            <a:srgbClr val="000000"/>
                          </a:solidFill>
                          <a:latin typeface="Calibri"/>
                        </a:rPr>
                        <a:t>As02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9273">
                <a:tc>
                  <a:txBody>
                    <a:bodyPr/>
                    <a:lstStyle/>
                    <a:p>
                      <a:pPr algn="ctr" rtl="0" fontAlgn="b"/>
                      <a:r>
                        <a:rPr lang="en-US" sz="1050" b="1" i="0" u="none" strike="noStrike">
                          <a:solidFill>
                            <a:srgbClr val="000000"/>
                          </a:solidFill>
                          <a:latin typeface="Calibri"/>
                        </a:rPr>
                        <a:t>14875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17.5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Milling and Repave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79.26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4900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78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98973"/>
                    </a:solidFill>
                  </a:tcPr>
                </a:tc>
                <a:tc>
                  <a:txBody>
                    <a:bodyPr/>
                    <a:lstStyle/>
                    <a:p>
                      <a:pPr algn="ctr" rtl="0" fontAlgn="ctr"/>
                      <a:r>
                        <a:rPr lang="en-US" sz="1050" b="1" i="0" u="none" strike="noStrike">
                          <a:solidFill>
                            <a:srgbClr val="000000"/>
                          </a:solidFill>
                          <a:latin typeface="Calibri"/>
                        </a:rPr>
                        <a:t>As16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9273">
                <a:tc>
                  <a:txBody>
                    <a:bodyPr/>
                    <a:lstStyle/>
                    <a:p>
                      <a:pPr algn="ctr" rtl="0" fontAlgn="b"/>
                      <a:r>
                        <a:rPr lang="en-US" sz="1050" b="1" i="0" u="none" strike="noStrike">
                          <a:solidFill>
                            <a:srgbClr val="000000"/>
                          </a:solidFill>
                          <a:latin typeface="Calibri"/>
                        </a:rPr>
                        <a:t>14875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17.5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Milling and Repave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77.91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4900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75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98973"/>
                    </a:solidFill>
                  </a:tcPr>
                </a:tc>
                <a:tc>
                  <a:txBody>
                    <a:bodyPr/>
                    <a:lstStyle/>
                    <a:p>
                      <a:pPr algn="ctr" rtl="0" fontAlgn="ctr"/>
                      <a:r>
                        <a:rPr lang="en-US" sz="1050" b="1" i="0" u="none" strike="noStrike">
                          <a:solidFill>
                            <a:srgbClr val="000000"/>
                          </a:solidFill>
                          <a:latin typeface="Calibri"/>
                        </a:rPr>
                        <a:t>As17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9273">
                <a:tc>
                  <a:txBody>
                    <a:bodyPr/>
                    <a:lstStyle/>
                    <a:p>
                      <a:pPr algn="ctr" rtl="0" fontAlgn="b"/>
                      <a:r>
                        <a:rPr lang="en-US" sz="1050" b="1" i="0" u="none" strike="noStrike">
                          <a:solidFill>
                            <a:srgbClr val="000000"/>
                          </a:solidFill>
                          <a:latin typeface="Calibri"/>
                        </a:rPr>
                        <a:t>22750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17.5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Milling and Repave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77.46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dirty="0">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4900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74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26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98973"/>
                    </a:solidFill>
                  </a:tcPr>
                </a:tc>
                <a:tc>
                  <a:txBody>
                    <a:bodyPr/>
                    <a:lstStyle/>
                    <a:p>
                      <a:pPr algn="ctr" rtl="0" fontAlgn="ctr"/>
                      <a:r>
                        <a:rPr lang="en-US" sz="1050" b="1" i="0" u="none" strike="noStrike">
                          <a:solidFill>
                            <a:srgbClr val="000000"/>
                          </a:solidFill>
                          <a:latin typeface="Calibri"/>
                        </a:rPr>
                        <a:t>As01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9273">
                <a:tc>
                  <a:txBody>
                    <a:bodyPr/>
                    <a:lstStyle/>
                    <a:p>
                      <a:pPr algn="ctr" rtl="0" fontAlgn="b"/>
                      <a:r>
                        <a:rPr lang="en-US" sz="1050" b="1" i="0" u="none" strike="noStrike">
                          <a:solidFill>
                            <a:srgbClr val="000000"/>
                          </a:solidFill>
                          <a:latin typeface="Calibri"/>
                        </a:rPr>
                        <a:t>2975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Slurry Seal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75.21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4900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69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31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1050" b="1" i="0" u="none" strike="noStrike">
                          <a:solidFill>
                            <a:srgbClr val="000000"/>
                          </a:solidFill>
                          <a:latin typeface="Calibri"/>
                        </a:rPr>
                        <a:t>As11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9273">
                <a:tc>
                  <a:txBody>
                    <a:bodyPr/>
                    <a:lstStyle/>
                    <a:p>
                      <a:pPr algn="ctr" rtl="0" fontAlgn="b"/>
                      <a:r>
                        <a:rPr lang="en-US" sz="1050" b="1" i="0" u="none" strike="noStrike">
                          <a:solidFill>
                            <a:srgbClr val="000000"/>
                          </a:solidFill>
                          <a:latin typeface="Calibri"/>
                        </a:rPr>
                        <a:t>2975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Slurry Seal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73.86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4900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66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34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1050" b="1" i="0" u="none" strike="noStrike">
                          <a:solidFill>
                            <a:srgbClr val="000000"/>
                          </a:solidFill>
                          <a:latin typeface="Calibri"/>
                        </a:rPr>
                        <a:t>As08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9273">
                <a:tc>
                  <a:txBody>
                    <a:bodyPr/>
                    <a:lstStyle/>
                    <a:p>
                      <a:pPr algn="ctr" rtl="0" fontAlgn="b"/>
                      <a:r>
                        <a:rPr lang="en-US" sz="1050" b="1" i="0" u="none" strike="noStrike">
                          <a:solidFill>
                            <a:srgbClr val="000000"/>
                          </a:solidFill>
                          <a:latin typeface="Calibri"/>
                        </a:rPr>
                        <a:t>2975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dirty="0">
                          <a:solidFill>
                            <a:srgbClr val="000000"/>
                          </a:solidFill>
                          <a:latin typeface="Calibri"/>
                        </a:rPr>
                        <a:t>Slurry Seal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73.41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4900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65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1050" b="1" i="0" u="none" strike="noStrike">
                          <a:solidFill>
                            <a:srgbClr val="000000"/>
                          </a:solidFill>
                          <a:latin typeface="Calibri"/>
                        </a:rPr>
                        <a:t>As15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9273">
                <a:tc>
                  <a:txBody>
                    <a:bodyPr/>
                    <a:lstStyle/>
                    <a:p>
                      <a:pPr algn="ctr" rtl="0" fontAlgn="b"/>
                      <a:r>
                        <a:rPr lang="en-US" sz="1050" b="1" i="0" u="none" strike="noStrike">
                          <a:solidFill>
                            <a:srgbClr val="000000"/>
                          </a:solidFill>
                          <a:latin typeface="Calibri"/>
                        </a:rPr>
                        <a:t>2975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Slurry Seal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72.96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4900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64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1050" b="1" i="0" u="none" strike="noStrike">
                          <a:solidFill>
                            <a:srgbClr val="000000"/>
                          </a:solidFill>
                          <a:latin typeface="Calibri"/>
                        </a:rPr>
                        <a:t>As13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9273">
                <a:tc>
                  <a:txBody>
                    <a:bodyPr/>
                    <a:lstStyle/>
                    <a:p>
                      <a:pPr algn="ctr" rtl="0" fontAlgn="b"/>
                      <a:r>
                        <a:rPr lang="en-US" sz="1050" b="1" i="0" u="none" strike="noStrike">
                          <a:solidFill>
                            <a:srgbClr val="000000"/>
                          </a:solidFill>
                          <a:latin typeface="Calibri"/>
                        </a:rPr>
                        <a:t>2975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Slurry Seal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72.06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4900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62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38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1050" b="1" i="0" u="none" strike="noStrike">
                          <a:solidFill>
                            <a:srgbClr val="000000"/>
                          </a:solidFill>
                          <a:latin typeface="Calibri"/>
                        </a:rPr>
                        <a:t>As03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9273">
                <a:tc>
                  <a:txBody>
                    <a:bodyPr/>
                    <a:lstStyle/>
                    <a:p>
                      <a:pPr algn="ctr" rtl="0" fontAlgn="b"/>
                      <a:r>
                        <a:rPr lang="en-US" sz="1050" b="1" i="0" u="none" strike="noStrike">
                          <a:solidFill>
                            <a:srgbClr val="000000"/>
                          </a:solidFill>
                          <a:latin typeface="Calibri"/>
                        </a:rPr>
                        <a:t>21250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Deep Patching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70.26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dirty="0">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4900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58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42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1050" b="1" i="0" u="none" strike="noStrike">
                          <a:solidFill>
                            <a:srgbClr val="000000"/>
                          </a:solidFill>
                          <a:latin typeface="Calibri"/>
                        </a:rPr>
                        <a:t>As04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9273">
                <a:tc>
                  <a:txBody>
                    <a:bodyPr/>
                    <a:lstStyle/>
                    <a:p>
                      <a:pPr algn="ctr" rtl="0" fontAlgn="b"/>
                      <a:r>
                        <a:rPr lang="en-US" sz="1050" b="1" i="0" u="none" strike="noStrike">
                          <a:solidFill>
                            <a:srgbClr val="000000"/>
                          </a:solidFill>
                          <a:latin typeface="Calibri"/>
                        </a:rPr>
                        <a:t>21250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Deep Patching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70.26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4900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58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42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1050" b="1" i="0" u="none" strike="noStrike">
                          <a:solidFill>
                            <a:srgbClr val="000000"/>
                          </a:solidFill>
                          <a:latin typeface="Calibri"/>
                        </a:rPr>
                        <a:t>As07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9273">
                <a:tc>
                  <a:txBody>
                    <a:bodyPr/>
                    <a:lstStyle/>
                    <a:p>
                      <a:pPr algn="ctr" rtl="0" fontAlgn="b"/>
                      <a:r>
                        <a:rPr lang="en-US" sz="1050" b="1" i="0" u="none" strike="noStrike">
                          <a:solidFill>
                            <a:srgbClr val="000000"/>
                          </a:solidFill>
                          <a:latin typeface="Calibri"/>
                        </a:rPr>
                        <a:t>30000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Deep Patching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69.81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dirty="0">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4900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57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43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1050" b="1" i="0" u="none" strike="noStrike">
                          <a:solidFill>
                            <a:srgbClr val="000000"/>
                          </a:solidFill>
                          <a:latin typeface="Calibri"/>
                        </a:rPr>
                        <a:t>As05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7655">
                <a:tc>
                  <a:txBody>
                    <a:bodyPr/>
                    <a:lstStyle/>
                    <a:p>
                      <a:pPr algn="ctr" rtl="0" fontAlgn="b"/>
                      <a:r>
                        <a:rPr lang="en-US" sz="1050" b="1" i="0" u="none" strike="noStrike">
                          <a:solidFill>
                            <a:srgbClr val="000000"/>
                          </a:solidFill>
                          <a:latin typeface="Calibri"/>
                        </a:rPr>
                        <a:t>1700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Surface Patching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66.66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4900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US" sz="1050" b="1" i="0" u="none" strike="noStrike">
                          <a:solidFill>
                            <a:srgbClr val="000000"/>
                          </a:solidFill>
                          <a:latin typeface="Calibri"/>
                        </a:rPr>
                        <a:t>As09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9273">
                <a:tc>
                  <a:txBody>
                    <a:bodyPr/>
                    <a:lstStyle/>
                    <a:p>
                      <a:pPr algn="ctr" rtl="0" fontAlgn="b"/>
                      <a:r>
                        <a:rPr lang="en-US" sz="1050" b="1" i="0" u="none" strike="noStrike">
                          <a:solidFill>
                            <a:srgbClr val="000000"/>
                          </a:solidFill>
                          <a:latin typeface="Calibri"/>
                        </a:rPr>
                        <a:t>1700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dirty="0">
                          <a:solidFill>
                            <a:srgbClr val="000000"/>
                          </a:solidFill>
                          <a:latin typeface="Calibri"/>
                        </a:rPr>
                        <a:t>Structural Overlay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66.66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4900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US" sz="1050" b="1" i="0" u="none" strike="noStrike">
                          <a:solidFill>
                            <a:srgbClr val="000000"/>
                          </a:solidFill>
                          <a:latin typeface="Calibri"/>
                        </a:rPr>
                        <a:t>As12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6037">
                <a:tc>
                  <a:txBody>
                    <a:bodyPr/>
                    <a:lstStyle/>
                    <a:p>
                      <a:pPr algn="ctr" rtl="0" fontAlgn="b"/>
                      <a:r>
                        <a:rPr lang="en-US" sz="1050" b="1" i="0" u="none" strike="noStrike">
                          <a:solidFill>
                            <a:srgbClr val="000000"/>
                          </a:solidFill>
                          <a:latin typeface="Calibri"/>
                        </a:rPr>
                        <a:t>1700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Surface Patching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65.31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4900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47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53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US" sz="1050" b="1" i="0" u="none" strike="noStrike">
                          <a:solidFill>
                            <a:srgbClr val="000000"/>
                          </a:solidFill>
                          <a:latin typeface="Calibri"/>
                        </a:rPr>
                        <a:t>As10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6037">
                <a:tc>
                  <a:txBody>
                    <a:bodyPr/>
                    <a:lstStyle/>
                    <a:p>
                      <a:pPr algn="ctr" rtl="0" fontAlgn="b"/>
                      <a:r>
                        <a:rPr lang="en-US" sz="1050" b="1" i="0" u="none" strike="noStrike" dirty="0">
                          <a:solidFill>
                            <a:srgbClr val="000000"/>
                          </a:solidFill>
                          <a:latin typeface="Calibri"/>
                        </a:rPr>
                        <a:t>22000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b"/>
                      <a:r>
                        <a:rPr lang="en-US" sz="1050" b="1" i="0" u="none" strike="noStrike" dirty="0">
                          <a:solidFill>
                            <a:srgbClr val="000000"/>
                          </a:solidFill>
                          <a:latin typeface="Calibri"/>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sz="1050" b="1" i="0" u="none" strike="noStrike" dirty="0">
                          <a:solidFill>
                            <a:srgbClr val="000000"/>
                          </a:solidFill>
                          <a:latin typeface="Calibri"/>
                        </a:rPr>
                        <a:t>Surface Patching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64.86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4900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46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US" sz="1050" b="1" i="0" u="none" strike="noStrike">
                          <a:solidFill>
                            <a:srgbClr val="000000"/>
                          </a:solidFill>
                          <a:latin typeface="Calibri"/>
                        </a:rPr>
                        <a:t>As06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6037">
                <a:tc>
                  <a:txBody>
                    <a:bodyPr/>
                    <a:lstStyle/>
                    <a:p>
                      <a:pPr algn="ctr" rtl="0" fontAlgn="b"/>
                      <a:r>
                        <a:rPr lang="en-US" sz="1050" b="1" i="0" u="none" strike="noStrike">
                          <a:solidFill>
                            <a:srgbClr val="000000"/>
                          </a:solidFill>
                          <a:latin typeface="Calibri"/>
                        </a:rPr>
                        <a:t>1700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Surface Patching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64.41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4900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45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55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US" sz="1050" b="1" i="0" u="none" strike="noStrike">
                          <a:solidFill>
                            <a:srgbClr val="000000"/>
                          </a:solidFill>
                          <a:latin typeface="Calibri"/>
                        </a:rPr>
                        <a:t>As14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7655">
                <a:tc>
                  <a:txBody>
                    <a:bodyPr/>
                    <a:lstStyle/>
                    <a:p>
                      <a:pPr algn="ctr" rtl="0" fontAlgn="b"/>
                      <a:r>
                        <a:rPr lang="en-US" sz="1050" b="1" i="0" u="none" strike="noStrike" dirty="0">
                          <a:solidFill>
                            <a:srgbClr val="000000"/>
                          </a:solidFill>
                          <a:latin typeface="Calibri"/>
                        </a:rPr>
                        <a:t>207675</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B8CCE4"/>
                    </a:solidFill>
                  </a:tcPr>
                </a:tc>
                <a:tc gridSpan="2">
                  <a:txBody>
                    <a:bodyPr/>
                    <a:lstStyle/>
                    <a:p>
                      <a:pPr algn="ctr" rtl="0" fontAlgn="b"/>
                      <a:r>
                        <a:rPr lang="en-US" sz="1050" b="1" i="0" u="none" strike="noStrike" dirty="0">
                          <a:solidFill>
                            <a:srgbClr val="000000"/>
                          </a:solidFill>
                          <a:latin typeface="Calibri"/>
                        </a:rPr>
                        <a:t>Overall Treatment Cost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60404"/>
                    </a:solidFill>
                  </a:tcPr>
                </a:tc>
                <a:tc hMerge="1">
                  <a:txBody>
                    <a:bodyPr/>
                    <a:lstStyle/>
                    <a:p>
                      <a:endParaRPr lang="en-US"/>
                    </a:p>
                  </a:txBody>
                  <a:tcPr/>
                </a:tc>
                <a:tc>
                  <a:txBody>
                    <a:bodyPr/>
                    <a:lstStyle/>
                    <a:p>
                      <a:pPr algn="ctr" rtl="0" fontAlgn="b"/>
                      <a:endParaRPr lang="en-US" sz="1050" b="1"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ctr" rtl="0" fontAlgn="b"/>
                      <a:endParaRPr lang="en-US" sz="1050" b="1" i="0" u="none" strike="noStrike" dirty="0">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rtl="0" fontAlgn="b"/>
                      <a:endParaRPr lang="en-US" sz="1050" b="1" i="0" u="none" strike="noStrike" dirty="0">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rtl="0" fontAlgn="b"/>
                      <a:endParaRPr lang="en-US" sz="1050" b="1" i="0" u="none" strike="noStrike" dirty="0">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rtl="0" fontAlgn="b"/>
                      <a:endParaRPr lang="en-US" sz="1050" b="1" i="0" u="none" strike="noStrike" dirty="0">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rtl="0" fontAlgn="b"/>
                      <a:endParaRPr lang="en-US" sz="1050" b="1" i="0" u="none" strike="noStrike">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rtl="0" fontAlgn="b"/>
                      <a:endParaRPr lang="en-US" sz="1050" b="1" i="0" u="none" strike="noStrike" dirty="0">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rtl="0" fontAlgn="b"/>
                      <a:endParaRPr lang="en-US" sz="1050" b="1" i="0" u="none" strike="noStrike" dirty="0">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rtl="0" fontAlgn="b"/>
                      <a:endParaRPr lang="en-US" sz="1050" b="1" i="0" u="none" strike="noStrike" dirty="0">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rtl="1" fontAlgn="b"/>
                      <a:endParaRPr lang="en-US" sz="1050" b="1" i="0" u="none" strike="noStrike" dirty="0">
                        <a:solidFill>
                          <a:srgbClr val="000000"/>
                        </a:solidFill>
                        <a:latin typeface="Calibri"/>
                      </a:endParaRPr>
                    </a:p>
                  </a:txBody>
                  <a:tcPr marL="0" marR="0" marT="0" marB="0">
                    <a:lnL>
                      <a:noFill/>
                    </a:lnL>
                    <a:lnR>
                      <a:noFill/>
                    </a:lnR>
                    <a:lnT w="6350" cap="flat" cmpd="sng" algn="ctr">
                      <a:solidFill>
                        <a:srgbClr val="000000"/>
                      </a:solidFill>
                      <a:prstDash val="solid"/>
                      <a:round/>
                      <a:headEnd type="none" w="med" len="med"/>
                      <a:tailEnd type="none" w="med" len="med"/>
                    </a:lnT>
                    <a:lnB>
                      <a:noFill/>
                    </a:lnB>
                  </a:tcPr>
                </a:tc>
                <a:tc>
                  <a:txBody>
                    <a:bodyPr/>
                    <a:lstStyle/>
                    <a:p>
                      <a:pPr algn="ctr" rtl="0" fontAlgn="b"/>
                      <a:endParaRPr lang="en-US" sz="1050" b="1" i="0" u="none" strike="noStrike">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rtl="0" fontAlgn="b"/>
                      <a:endParaRPr lang="en-US" sz="1050" b="1" i="0" u="none" strike="noStrike" dirty="0">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rtl="0" fontAlgn="b"/>
                      <a:endParaRPr lang="en-US" sz="1050" b="1" i="0" u="none" strike="noStrike" dirty="0">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rtl="0" fontAlgn="b"/>
                      <a:endParaRPr lang="en-US" sz="1050" b="1" i="0" u="none" strike="noStrike" dirty="0">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r>
            </a:tbl>
          </a:graphicData>
        </a:graphic>
      </p:graphicFrame>
    </p:spTree>
    <p:extLst>
      <p:ext uri="{BB962C8B-B14F-4D97-AF65-F5344CB8AC3E}">
        <p14:creationId xmlns="" xmlns:p14="http://schemas.microsoft.com/office/powerpoint/2010/main" val="297200771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C97FA074-8136-4AB1-9CD6-811B132B49FB}" type="slidenum">
              <a:rPr lang="en-IN" smtClean="0"/>
              <a:pPr/>
              <a:t>46</a:t>
            </a:fld>
            <a:endParaRPr lang="en-IN"/>
          </a:p>
        </p:txBody>
      </p:sp>
      <p:sp>
        <p:nvSpPr>
          <p:cNvPr id="7" name="Date Placeholder 2"/>
          <p:cNvSpPr>
            <a:spLocks noGrp="1"/>
          </p:cNvSpPr>
          <p:nvPr>
            <p:ph type="dt" sz="half" idx="10"/>
          </p:nvPr>
        </p:nvSpPr>
        <p:spPr>
          <a:xfrm>
            <a:off x="7467600" y="6356350"/>
            <a:ext cx="1222248" cy="365760"/>
          </a:xfrm>
        </p:spPr>
        <p:txBody>
          <a:bodyPr/>
          <a:lstStyle/>
          <a:p>
            <a:r>
              <a:rPr lang="en-US" dirty="0" smtClean="0"/>
              <a:t>MAY 25, 2017</a:t>
            </a:r>
            <a:endParaRPr lang="en-IN" dirty="0"/>
          </a:p>
        </p:txBody>
      </p:sp>
      <p:sp>
        <p:nvSpPr>
          <p:cNvPr id="8" name="Footer Placeholder 5"/>
          <p:cNvSpPr>
            <a:spLocks noGrp="1"/>
          </p:cNvSpPr>
          <p:nvPr>
            <p:ph type="ftr" sz="quarter" idx="11"/>
          </p:nvPr>
        </p:nvSpPr>
        <p:spPr>
          <a:xfrm>
            <a:off x="990600" y="6356350"/>
            <a:ext cx="5413248" cy="365760"/>
          </a:xfrm>
        </p:spPr>
        <p:txBody>
          <a:bodyPr/>
          <a:lstStyle/>
          <a:p>
            <a:r>
              <a:rPr lang="en-US" dirty="0" smtClean="0"/>
              <a:t>DEVELOPMENT OF (PMS) FOR SELECTED ROADS IN NABLUS CITY</a:t>
            </a:r>
            <a:endParaRPr lang="en-IN" dirty="0"/>
          </a:p>
        </p:txBody>
      </p:sp>
      <p:sp>
        <p:nvSpPr>
          <p:cNvPr id="6" name="Title 1"/>
          <p:cNvSpPr>
            <a:spLocks noGrp="1"/>
          </p:cNvSpPr>
          <p:nvPr>
            <p:ph type="title"/>
          </p:nvPr>
        </p:nvSpPr>
        <p:spPr>
          <a:xfrm>
            <a:off x="457200" y="152400"/>
            <a:ext cx="8229600" cy="990600"/>
          </a:xfrm>
        </p:spPr>
        <p:txBody>
          <a:bodyPr>
            <a:normAutofit/>
          </a:bodyPr>
          <a:lstStyle/>
          <a:p>
            <a:r>
              <a:rPr lang="en-US" b="1" dirty="0" smtClean="0"/>
              <a:t>Askar Road Results</a:t>
            </a:r>
            <a:endParaRPr lang="en-US" dirty="0"/>
          </a:p>
        </p:txBody>
      </p:sp>
      <p:graphicFrame>
        <p:nvGraphicFramePr>
          <p:cNvPr id="10" name="Table 9"/>
          <p:cNvGraphicFramePr>
            <a:graphicFrameLocks noGrp="1"/>
          </p:cNvGraphicFramePr>
          <p:nvPr/>
        </p:nvGraphicFramePr>
        <p:xfrm>
          <a:off x="304800" y="1676400"/>
          <a:ext cx="8534401" cy="3816814"/>
        </p:xfrm>
        <a:graphic>
          <a:graphicData uri="http://schemas.openxmlformats.org/drawingml/2006/table">
            <a:tbl>
              <a:tblPr rtl="1">
                <a:effectLst>
                  <a:outerShdw blurRad="152400" dist="317500" dir="5400000" sx="90000" sy="-19000" rotWithShape="0">
                    <a:prstClr val="black">
                      <a:alpha val="15000"/>
                    </a:prstClr>
                  </a:outerShdw>
                </a:effectLst>
              </a:tblPr>
              <a:tblGrid>
                <a:gridCol w="684628"/>
                <a:gridCol w="459544"/>
                <a:gridCol w="1118382"/>
                <a:gridCol w="384517"/>
                <a:gridCol w="262597"/>
                <a:gridCol w="609600"/>
                <a:gridCol w="262597"/>
                <a:gridCol w="647114"/>
                <a:gridCol w="271976"/>
                <a:gridCol w="628356"/>
                <a:gridCol w="309490"/>
                <a:gridCol w="351693"/>
                <a:gridCol w="372793"/>
                <a:gridCol w="485336"/>
                <a:gridCol w="365759"/>
                <a:gridCol w="541606"/>
                <a:gridCol w="778413"/>
              </a:tblGrid>
              <a:tr h="155807">
                <a:tc>
                  <a:txBody>
                    <a:bodyPr/>
                    <a:lstStyle/>
                    <a:p>
                      <a:pPr algn="ctr" rtl="0" fontAlgn="b"/>
                      <a:endParaRPr lang="en-US" sz="1000" b="1"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ctr" rtl="0" fontAlgn="b"/>
                      <a:endParaRPr lang="en-US" sz="1000" b="1" i="0" u="none" strike="noStrike">
                        <a:solidFill>
                          <a:srgbClr val="000000"/>
                        </a:solidFill>
                        <a:latin typeface="Calibri"/>
                      </a:endParaRPr>
                    </a:p>
                  </a:txBody>
                  <a:tcPr marL="0" marR="0" marT="0" marB="0" anchor="b">
                    <a:lnL>
                      <a:noFill/>
                    </a:lnL>
                    <a:lnR>
                      <a:noFill/>
                    </a:lnR>
                    <a:lnT>
                      <a:noFill/>
                    </a:lnT>
                    <a:lnB>
                      <a:noFill/>
                    </a:lnB>
                  </a:tcPr>
                </a:tc>
                <a:tc>
                  <a:txBody>
                    <a:bodyPr/>
                    <a:lstStyle/>
                    <a:p>
                      <a:pPr algn="l" rtl="0" fontAlgn="b"/>
                      <a:endParaRPr lang="en-US" sz="1000" b="1" i="0" u="none" strike="noStrike">
                        <a:solidFill>
                          <a:srgbClr val="000000"/>
                        </a:solidFill>
                        <a:latin typeface="Calibri"/>
                      </a:endParaRPr>
                    </a:p>
                  </a:txBody>
                  <a:tcPr marL="0" marR="0" marT="0" marB="0" anchor="b">
                    <a:lnL>
                      <a:noFill/>
                    </a:lnL>
                    <a:lnR>
                      <a:noFill/>
                    </a:lnR>
                    <a:lnT>
                      <a:noFill/>
                    </a:lnT>
                    <a:lnB>
                      <a:noFill/>
                    </a:lnB>
                  </a:tcPr>
                </a:tc>
                <a:tc>
                  <a:txBody>
                    <a:bodyPr/>
                    <a:lstStyle/>
                    <a:p>
                      <a:pPr algn="l" rtl="0" fontAlgn="b"/>
                      <a:endParaRPr lang="en-US" sz="1000" b="1" i="0" u="none" strike="noStrike">
                        <a:solidFill>
                          <a:srgbClr val="000000"/>
                        </a:solidFill>
                        <a:latin typeface="Calibri"/>
                      </a:endParaRPr>
                    </a:p>
                  </a:txBody>
                  <a:tcPr marL="0" marR="0" marT="0" marB="0" anchor="b">
                    <a:lnL>
                      <a:noFill/>
                    </a:lnL>
                    <a:lnR>
                      <a:noFill/>
                    </a:lnR>
                    <a:lnT>
                      <a:noFill/>
                    </a:lnT>
                    <a:lnB>
                      <a:noFill/>
                    </a:lnB>
                  </a:tcPr>
                </a:tc>
                <a:tc>
                  <a:txBody>
                    <a:bodyPr/>
                    <a:lstStyle/>
                    <a:p>
                      <a:pPr algn="l" rtl="0" fontAlgn="b"/>
                      <a:endParaRPr lang="en-US" sz="1000" b="1" i="0" u="none" strike="noStrike">
                        <a:solidFill>
                          <a:srgbClr val="000000"/>
                        </a:solidFill>
                        <a:latin typeface="Calibri"/>
                      </a:endParaRPr>
                    </a:p>
                  </a:txBody>
                  <a:tcPr marL="0" marR="0" marT="0" marB="0" anchor="b">
                    <a:lnL>
                      <a:noFill/>
                    </a:lnL>
                    <a:lnR>
                      <a:noFill/>
                    </a:lnR>
                    <a:lnT>
                      <a:noFill/>
                    </a:lnT>
                    <a:lnB>
                      <a:noFill/>
                    </a:lnB>
                  </a:tcPr>
                </a:tc>
                <a:tc>
                  <a:txBody>
                    <a:bodyPr/>
                    <a:lstStyle/>
                    <a:p>
                      <a:pPr algn="l" rtl="0" fontAlgn="b"/>
                      <a:endParaRPr lang="en-US" sz="1000" b="1" i="0" u="none" strike="noStrike">
                        <a:solidFill>
                          <a:srgbClr val="000000"/>
                        </a:solidFill>
                        <a:latin typeface="Calibri"/>
                      </a:endParaRPr>
                    </a:p>
                  </a:txBody>
                  <a:tcPr marL="0" marR="0" marT="0" marB="0" anchor="b">
                    <a:lnL>
                      <a:noFill/>
                    </a:lnL>
                    <a:lnR>
                      <a:noFill/>
                    </a:lnR>
                    <a:lnT>
                      <a:noFill/>
                    </a:lnT>
                    <a:lnB>
                      <a:noFill/>
                    </a:lnB>
                  </a:tcPr>
                </a:tc>
                <a:tc>
                  <a:txBody>
                    <a:bodyPr/>
                    <a:lstStyle/>
                    <a:p>
                      <a:pPr algn="l" rtl="0" fontAlgn="b"/>
                      <a:endParaRPr lang="en-US" sz="1000" b="1" i="0" u="none" strike="noStrike">
                        <a:solidFill>
                          <a:srgbClr val="000000"/>
                        </a:solidFill>
                        <a:latin typeface="Calibri"/>
                      </a:endParaRPr>
                    </a:p>
                  </a:txBody>
                  <a:tcPr marL="0" marR="0" marT="0" marB="0" anchor="b">
                    <a:lnL>
                      <a:noFill/>
                    </a:lnL>
                    <a:lnR>
                      <a:noFill/>
                    </a:lnR>
                    <a:lnT>
                      <a:noFill/>
                    </a:lnT>
                    <a:lnB>
                      <a:noFill/>
                    </a:lnB>
                  </a:tcPr>
                </a:tc>
                <a:tc>
                  <a:txBody>
                    <a:bodyPr/>
                    <a:lstStyle/>
                    <a:p>
                      <a:pPr algn="l" rtl="0" fontAlgn="b"/>
                      <a:endParaRPr lang="en-US" sz="1000" b="1" i="0" u="none" strike="noStrike">
                        <a:solidFill>
                          <a:srgbClr val="000000"/>
                        </a:solidFill>
                        <a:latin typeface="Calibri"/>
                      </a:endParaRPr>
                    </a:p>
                  </a:txBody>
                  <a:tcPr marL="0" marR="0" marT="0" marB="0" anchor="b">
                    <a:lnL>
                      <a:noFill/>
                    </a:lnL>
                    <a:lnR>
                      <a:noFill/>
                    </a:lnR>
                    <a:lnT>
                      <a:noFill/>
                    </a:lnT>
                    <a:lnB>
                      <a:noFill/>
                    </a:lnB>
                  </a:tcPr>
                </a:tc>
                <a:tc>
                  <a:txBody>
                    <a:bodyPr/>
                    <a:lstStyle/>
                    <a:p>
                      <a:pPr algn="l" rtl="0" fontAlgn="b"/>
                      <a:endParaRPr lang="en-US" sz="1000" b="1" i="0" u="none" strike="noStrike">
                        <a:solidFill>
                          <a:srgbClr val="000000"/>
                        </a:solidFill>
                        <a:latin typeface="Calibri"/>
                      </a:endParaRPr>
                    </a:p>
                  </a:txBody>
                  <a:tcPr marL="0" marR="0" marT="0" marB="0" anchor="b">
                    <a:lnL>
                      <a:noFill/>
                    </a:lnL>
                    <a:lnR>
                      <a:noFill/>
                    </a:lnR>
                    <a:lnT>
                      <a:noFill/>
                    </a:lnT>
                    <a:lnB>
                      <a:noFill/>
                    </a:lnB>
                  </a:tcPr>
                </a:tc>
                <a:tc>
                  <a:txBody>
                    <a:bodyPr/>
                    <a:lstStyle/>
                    <a:p>
                      <a:pPr algn="l" rtl="0" fontAlgn="b"/>
                      <a:endParaRPr lang="en-US" sz="1000" b="1" i="0" u="none" strike="noStrike" dirty="0">
                        <a:solidFill>
                          <a:srgbClr val="000000"/>
                        </a:solidFill>
                        <a:latin typeface="Calibri"/>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rowSpan="2" gridSpan="7">
                  <a:txBody>
                    <a:bodyPr/>
                    <a:lstStyle/>
                    <a:p>
                      <a:pPr algn="ctr" rtl="1" fontAlgn="b"/>
                      <a:r>
                        <a:rPr lang="en-US" sz="1000" b="1" i="0" u="none" strike="noStrike" dirty="0">
                          <a:solidFill>
                            <a:srgbClr val="000000"/>
                          </a:solidFill>
                          <a:latin typeface="Calibri"/>
                        </a:rPr>
                        <a:t>Askar Street </a:t>
                      </a:r>
                      <a:r>
                        <a:rPr lang="en-US" sz="1000" b="1" i="0" u="sng" strike="noStrike" dirty="0">
                          <a:solidFill>
                            <a:srgbClr val="000000"/>
                          </a:solidFill>
                          <a:latin typeface="Calibri"/>
                        </a:rPr>
                        <a:t>, left Direction</a:t>
                      </a:r>
                      <a:r>
                        <a:rPr lang="en-US" sz="1000" b="1" i="0" u="none" strike="noStrike" dirty="0">
                          <a:solidFill>
                            <a:srgbClr val="000000"/>
                          </a:solidFill>
                          <a:latin typeface="Calibri"/>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r>
              <a:tr h="155807">
                <a:tc>
                  <a:txBody>
                    <a:bodyPr/>
                    <a:lstStyle/>
                    <a:p>
                      <a:pPr algn="ctr" rtl="0" fontAlgn="b"/>
                      <a:endParaRPr lang="en-US" sz="100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rtl="0" fontAlgn="b"/>
                      <a:endParaRPr lang="en-US" sz="100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rtl="0" fontAlgn="b"/>
                      <a:endParaRPr lang="en-US" sz="100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rtl="0" fontAlgn="b"/>
                      <a:endParaRPr lang="en-US" sz="100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rtl="0" fontAlgn="b"/>
                      <a:endParaRPr lang="en-US" sz="100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rtl="0" fontAlgn="b"/>
                      <a:endParaRPr lang="en-US" sz="100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rtl="0" fontAlgn="b"/>
                      <a:endParaRPr lang="en-US" sz="100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rtl="0" fontAlgn="b"/>
                      <a:endParaRPr lang="en-US" sz="100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rtl="0" fontAlgn="b"/>
                      <a:endParaRPr lang="en-US" sz="100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rtl="0" fontAlgn="b"/>
                      <a:endParaRPr lang="en-US" sz="1000" b="1" i="0" u="none" strike="noStrike">
                        <a:solidFill>
                          <a:srgbClr val="000000"/>
                        </a:solidFill>
                        <a:latin typeface="Calibri"/>
                      </a:endParaRP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gridSpan="7"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r>
              <a:tr h="283881">
                <a:tc>
                  <a:txBody>
                    <a:bodyPr/>
                    <a:lstStyle/>
                    <a:p>
                      <a:pPr algn="ctr" rtl="0" fontAlgn="ctr"/>
                      <a:r>
                        <a:rPr lang="en-US" sz="1000" b="1" i="0" u="none" strike="noStrike">
                          <a:solidFill>
                            <a:srgbClr val="000000"/>
                          </a:solidFill>
                          <a:latin typeface="Calibri"/>
                        </a:rPr>
                        <a:t>Treatment </a:t>
                      </a:r>
                      <a:br>
                        <a:rPr lang="en-US" sz="1000" b="1" i="0" u="none" strike="noStrike">
                          <a:solidFill>
                            <a:srgbClr val="000000"/>
                          </a:solidFill>
                          <a:latin typeface="Calibri"/>
                        </a:rPr>
                      </a:br>
                      <a:r>
                        <a:rPr lang="en-US" sz="1000" b="1" i="0" u="none" strike="noStrike">
                          <a:solidFill>
                            <a:srgbClr val="000000"/>
                          </a:solidFill>
                          <a:latin typeface="Calibri"/>
                        </a:rPr>
                        <a:t>Cost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00" b="1" i="0" u="none" strike="noStrike">
                          <a:solidFill>
                            <a:srgbClr val="000000"/>
                          </a:solidFill>
                          <a:latin typeface="Calibri"/>
                        </a:rPr>
                        <a:t>Unit </a:t>
                      </a:r>
                      <a:br>
                        <a:rPr lang="en-US" sz="1000" b="1" i="0" u="none" strike="noStrike">
                          <a:solidFill>
                            <a:srgbClr val="000000"/>
                          </a:solidFill>
                          <a:latin typeface="Calibri"/>
                        </a:rPr>
                      </a:br>
                      <a:r>
                        <a:rPr lang="en-US" sz="1000" b="1" i="0" u="none" strike="noStrike">
                          <a:solidFill>
                            <a:srgbClr val="000000"/>
                          </a:solidFill>
                          <a:latin typeface="Calibri"/>
                        </a:rPr>
                        <a:t>Cost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00" b="1" i="0" u="none" strike="noStrike">
                          <a:solidFill>
                            <a:srgbClr val="000000"/>
                          </a:solidFill>
                          <a:latin typeface="Calibri"/>
                        </a:rPr>
                        <a:t>Milling and Repave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00" b="1" i="0" u="none" strike="noStrike">
                          <a:solidFill>
                            <a:srgbClr val="000000"/>
                          </a:solidFill>
                          <a:latin typeface="Calibri"/>
                        </a:rPr>
                        <a:t>PI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00" b="1" i="0" u="none" strike="noStrike">
                          <a:solidFill>
                            <a:srgbClr val="000000"/>
                          </a:solidFill>
                          <a:latin typeface="Calibri"/>
                        </a:rPr>
                        <a:t>W</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00" b="1" i="0" u="none" strike="noStrike">
                          <a:solidFill>
                            <a:srgbClr val="000000"/>
                          </a:solidFill>
                          <a:latin typeface="Calibri"/>
                        </a:rPr>
                        <a:t>People </a:t>
                      </a:r>
                      <a:br>
                        <a:rPr lang="en-US" sz="1000" b="1" i="0" u="none" strike="noStrike">
                          <a:solidFill>
                            <a:srgbClr val="000000"/>
                          </a:solidFill>
                          <a:latin typeface="Calibri"/>
                        </a:rPr>
                      </a:br>
                      <a:r>
                        <a:rPr lang="en-US" sz="1000" b="1" i="0" u="none" strike="noStrike">
                          <a:solidFill>
                            <a:srgbClr val="000000"/>
                          </a:solidFill>
                          <a:latin typeface="Calibri"/>
                        </a:rPr>
                        <a:t>Complaints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00" b="1" i="0" u="none" strike="noStrike">
                          <a:solidFill>
                            <a:srgbClr val="000000"/>
                          </a:solidFill>
                          <a:latin typeface="Calibri"/>
                        </a:rPr>
                        <a:t>W</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00" b="1" i="0" u="none" strike="noStrike">
                          <a:solidFill>
                            <a:srgbClr val="000000"/>
                          </a:solidFill>
                          <a:latin typeface="Calibri"/>
                        </a:rPr>
                        <a:t>Importance to community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00" b="1" i="0" u="none" strike="noStrike">
                          <a:solidFill>
                            <a:srgbClr val="000000"/>
                          </a:solidFill>
                          <a:latin typeface="Calibri"/>
                        </a:rPr>
                        <a:t>W</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b"/>
                      <a:r>
                        <a:rPr lang="en-US" sz="1000" b="1" i="0" u="none" strike="noStrike">
                          <a:solidFill>
                            <a:srgbClr val="000000"/>
                          </a:solidFill>
                          <a:latin typeface="Calibri"/>
                        </a:rPr>
                        <a:t>Functional</a:t>
                      </a:r>
                      <a:br>
                        <a:rPr lang="en-US" sz="1000" b="1" i="0" u="none" strike="noStrike">
                          <a:solidFill>
                            <a:srgbClr val="000000"/>
                          </a:solidFill>
                          <a:latin typeface="Calibri"/>
                        </a:rPr>
                      </a:br>
                      <a:r>
                        <a:rPr lang="en-US" sz="1000" b="1" i="0" u="none" strike="noStrike">
                          <a:solidFill>
                            <a:srgbClr val="000000"/>
                          </a:solidFill>
                          <a:latin typeface="Calibri"/>
                        </a:rPr>
                        <a:t>classification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00" b="1" i="0" u="none" strike="noStrike">
                          <a:solidFill>
                            <a:srgbClr val="000000"/>
                          </a:solidFill>
                          <a:latin typeface="Calibri"/>
                        </a:rPr>
                        <a:t>W</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00" b="1" i="0" u="none" strike="noStrike">
                          <a:solidFill>
                            <a:srgbClr val="000000"/>
                          </a:solidFill>
                          <a:latin typeface="Calibri"/>
                        </a:rPr>
                        <a:t>ADT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00" b="1" i="0" u="none" strike="noStrike">
                          <a:solidFill>
                            <a:srgbClr val="000000"/>
                          </a:solidFill>
                          <a:latin typeface="Calibri"/>
                        </a:rPr>
                        <a:t> W</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00" b="1" i="0" u="none" strike="noStrike">
                          <a:solidFill>
                            <a:srgbClr val="000000"/>
                          </a:solidFill>
                          <a:latin typeface="Calibri"/>
                        </a:rPr>
                        <a:t>100-PCI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00" b="1" i="0" u="none" strike="noStrike">
                          <a:solidFill>
                            <a:srgbClr val="000000"/>
                          </a:solidFill>
                          <a:latin typeface="Calibri"/>
                        </a:rPr>
                        <a:t>PCI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00" b="1" i="0" u="none" strike="noStrike">
                          <a:solidFill>
                            <a:srgbClr val="000000"/>
                          </a:solidFill>
                          <a:latin typeface="Calibri"/>
                        </a:rPr>
                        <a:t>Section ID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00" b="1" i="0" u="none" strike="noStrike">
                          <a:solidFill>
                            <a:srgbClr val="000000"/>
                          </a:solidFill>
                          <a:latin typeface="Calibri"/>
                        </a:rPr>
                        <a:t>Section</a:t>
                      </a:r>
                      <a:br>
                        <a:rPr lang="en-US" sz="1000" b="1" i="0" u="none" strike="noStrike">
                          <a:solidFill>
                            <a:srgbClr val="000000"/>
                          </a:solidFill>
                          <a:latin typeface="Calibri"/>
                        </a:rPr>
                      </a:br>
                      <a:r>
                        <a:rPr lang="en-US" sz="1000" b="1" i="0" u="none" strike="noStrike">
                          <a:solidFill>
                            <a:srgbClr val="000000"/>
                          </a:solidFill>
                          <a:latin typeface="Calibri"/>
                        </a:rPr>
                        <a:t> Number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r>
              <a:tr h="148017">
                <a:tc>
                  <a:txBody>
                    <a:bodyPr/>
                    <a:lstStyle/>
                    <a:p>
                      <a:pPr algn="ctr" rtl="0" fontAlgn="b"/>
                      <a:r>
                        <a:rPr lang="en-US" sz="1000" b="1" i="0" u="none" strike="noStrike">
                          <a:solidFill>
                            <a:srgbClr val="000000"/>
                          </a:solidFill>
                          <a:latin typeface="Calibri"/>
                        </a:rPr>
                        <a:t>34500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Base Repair and Repave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86.28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6640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90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n-US" sz="1000" b="1" i="0" u="none" strike="noStrike">
                          <a:solidFill>
                            <a:srgbClr val="000000"/>
                          </a:solidFill>
                          <a:latin typeface="Calibri"/>
                        </a:rPr>
                        <a:t>As19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19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8017">
                <a:tc>
                  <a:txBody>
                    <a:bodyPr/>
                    <a:lstStyle/>
                    <a:p>
                      <a:pPr algn="ctr" rtl="0" fontAlgn="b"/>
                      <a:r>
                        <a:rPr lang="en-US" sz="1000" b="1" i="0" u="none" strike="noStrike">
                          <a:solidFill>
                            <a:srgbClr val="000000"/>
                          </a:solidFill>
                          <a:latin typeface="Calibri"/>
                        </a:rPr>
                        <a:t>34500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Base Repair and Repave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82.68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6640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82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18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n-US" sz="1000" b="1" i="0" u="none" strike="noStrike">
                          <a:solidFill>
                            <a:srgbClr val="000000"/>
                          </a:solidFill>
                          <a:latin typeface="Calibri"/>
                        </a:rPr>
                        <a:t>As18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18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8017">
                <a:tc>
                  <a:txBody>
                    <a:bodyPr/>
                    <a:lstStyle/>
                    <a:p>
                      <a:pPr algn="ctr" rtl="0" fontAlgn="b"/>
                      <a:r>
                        <a:rPr lang="en-US" sz="1000" b="1" i="0" u="none" strike="noStrike">
                          <a:solidFill>
                            <a:srgbClr val="000000"/>
                          </a:solidFill>
                          <a:latin typeface="Calibri"/>
                        </a:rPr>
                        <a:t>14875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17.5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Milling and Repave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80.88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6640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78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98973"/>
                    </a:solidFill>
                  </a:tcPr>
                </a:tc>
                <a:tc>
                  <a:txBody>
                    <a:bodyPr/>
                    <a:lstStyle/>
                    <a:p>
                      <a:pPr algn="ctr" rtl="0" fontAlgn="ctr"/>
                      <a:r>
                        <a:rPr lang="en-US" sz="1000" b="1" i="0" u="none" strike="noStrike">
                          <a:solidFill>
                            <a:srgbClr val="000000"/>
                          </a:solidFill>
                          <a:latin typeface="Calibri"/>
                        </a:rPr>
                        <a:t>As32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32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8017">
                <a:tc>
                  <a:txBody>
                    <a:bodyPr/>
                    <a:lstStyle/>
                    <a:p>
                      <a:pPr algn="ctr" rtl="0" fontAlgn="b"/>
                      <a:r>
                        <a:rPr lang="en-US" sz="1000" b="1" i="0" u="none" strike="noStrike">
                          <a:solidFill>
                            <a:srgbClr val="000000"/>
                          </a:solidFill>
                          <a:latin typeface="Calibri"/>
                        </a:rPr>
                        <a:t>9297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Deep Patching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79.98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6640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58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42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1000" b="1" i="0" u="none" strike="noStrike">
                          <a:solidFill>
                            <a:srgbClr val="000000"/>
                          </a:solidFill>
                          <a:latin typeface="Calibri"/>
                        </a:rPr>
                        <a:t>As27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27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8017">
                <a:tc>
                  <a:txBody>
                    <a:bodyPr/>
                    <a:lstStyle/>
                    <a:p>
                      <a:pPr algn="ctr" rtl="0" fontAlgn="b"/>
                      <a:r>
                        <a:rPr lang="en-US" sz="1000" b="1" i="0" u="none" strike="noStrike">
                          <a:solidFill>
                            <a:srgbClr val="000000"/>
                          </a:solidFill>
                          <a:latin typeface="Calibri"/>
                        </a:rPr>
                        <a:t>14875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17.5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Milling and Repave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79.08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6640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74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26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US" sz="1000" b="1" i="0" u="none" strike="noStrike">
                          <a:solidFill>
                            <a:srgbClr val="000000"/>
                          </a:solidFill>
                          <a:latin typeface="Calibri"/>
                        </a:rPr>
                        <a:t>As30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30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8017">
                <a:tc>
                  <a:txBody>
                    <a:bodyPr/>
                    <a:lstStyle/>
                    <a:p>
                      <a:pPr algn="ctr" rtl="0" fontAlgn="b"/>
                      <a:r>
                        <a:rPr lang="en-US" sz="1000" b="1" i="0" u="none" strike="noStrike">
                          <a:solidFill>
                            <a:srgbClr val="000000"/>
                          </a:solidFill>
                          <a:latin typeface="Calibri"/>
                        </a:rPr>
                        <a:t>4025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Slurry Seal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76.38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6640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68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32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1000" b="1" i="0" u="none" strike="noStrike">
                          <a:solidFill>
                            <a:srgbClr val="000000"/>
                          </a:solidFill>
                          <a:latin typeface="Calibri"/>
                        </a:rPr>
                        <a:t>As20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8017">
                <a:tc>
                  <a:txBody>
                    <a:bodyPr/>
                    <a:lstStyle/>
                    <a:p>
                      <a:pPr algn="ctr" rtl="0" fontAlgn="b"/>
                      <a:r>
                        <a:rPr lang="en-US" sz="1000" b="1" i="0" u="none" strike="noStrike">
                          <a:solidFill>
                            <a:srgbClr val="000000"/>
                          </a:solidFill>
                          <a:latin typeface="Calibri"/>
                        </a:rPr>
                        <a:t>2975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Slurry Seal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75.03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6640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65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1000" b="1" i="0" u="none" strike="noStrike">
                          <a:solidFill>
                            <a:srgbClr val="000000"/>
                          </a:solidFill>
                          <a:latin typeface="Calibri"/>
                        </a:rPr>
                        <a:t>As33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8017">
                <a:tc>
                  <a:txBody>
                    <a:bodyPr/>
                    <a:lstStyle/>
                    <a:p>
                      <a:pPr algn="ctr" rtl="0" fontAlgn="b"/>
                      <a:r>
                        <a:rPr lang="en-US" sz="1000" b="1" i="0" u="none" strike="noStrike">
                          <a:solidFill>
                            <a:srgbClr val="000000"/>
                          </a:solidFill>
                          <a:latin typeface="Calibri"/>
                        </a:rPr>
                        <a:t>2975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Slurry Seal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74.13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6640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63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37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1000" b="1" i="0" u="none" strike="noStrike">
                          <a:solidFill>
                            <a:srgbClr val="000000"/>
                          </a:solidFill>
                          <a:latin typeface="Calibri"/>
                        </a:rPr>
                        <a:t>As26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8017">
                <a:tc>
                  <a:txBody>
                    <a:bodyPr/>
                    <a:lstStyle/>
                    <a:p>
                      <a:pPr algn="ctr" rtl="0" fontAlgn="b"/>
                      <a:r>
                        <a:rPr lang="en-US" sz="1000" b="1" i="0" u="none" strike="noStrike">
                          <a:solidFill>
                            <a:srgbClr val="000000"/>
                          </a:solidFill>
                          <a:latin typeface="Calibri"/>
                        </a:rPr>
                        <a:t>2975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Slurry Seal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73.68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6640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62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38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1000" b="1" i="0" u="none" strike="noStrike">
                          <a:solidFill>
                            <a:srgbClr val="000000"/>
                          </a:solidFill>
                          <a:latin typeface="Calibri"/>
                        </a:rPr>
                        <a:t>As34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34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8017">
                <a:tc>
                  <a:txBody>
                    <a:bodyPr/>
                    <a:lstStyle/>
                    <a:p>
                      <a:pPr algn="ctr" rtl="0" fontAlgn="b"/>
                      <a:r>
                        <a:rPr lang="en-US" sz="1000" b="1" i="0" u="none" strike="noStrike">
                          <a:solidFill>
                            <a:srgbClr val="000000"/>
                          </a:solidFill>
                          <a:latin typeface="Calibri"/>
                        </a:rPr>
                        <a:t>27500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b"/>
                      <a:r>
                        <a:rPr lang="en-US" sz="1000" b="1" i="0" u="none" strike="noStrike">
                          <a:solidFill>
                            <a:srgbClr val="000000"/>
                          </a:solidFill>
                          <a:latin typeface="Calibri"/>
                        </a:rPr>
                        <a:t>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sz="1000" b="1" i="0" u="none" strike="noStrike">
                          <a:solidFill>
                            <a:srgbClr val="000000"/>
                          </a:solidFill>
                          <a:latin typeface="Calibri"/>
                        </a:rPr>
                        <a:t>Deep Patching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70.98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6640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56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44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1000" b="1" i="0" u="none" strike="noStrike">
                          <a:solidFill>
                            <a:srgbClr val="000000"/>
                          </a:solidFill>
                          <a:latin typeface="Calibri"/>
                        </a:rPr>
                        <a:t>As23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8017">
                <a:tc>
                  <a:txBody>
                    <a:bodyPr/>
                    <a:lstStyle/>
                    <a:p>
                      <a:pPr algn="ctr" rtl="0" fontAlgn="b"/>
                      <a:r>
                        <a:rPr lang="en-US" sz="1000" b="1" i="0" u="none" strike="noStrike">
                          <a:solidFill>
                            <a:srgbClr val="000000"/>
                          </a:solidFill>
                          <a:latin typeface="Calibri"/>
                        </a:rPr>
                        <a:t>33000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Deep Patching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70.08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6640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46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1000" b="1" i="0" u="none" strike="noStrike">
                          <a:solidFill>
                            <a:srgbClr val="000000"/>
                          </a:solidFill>
                          <a:latin typeface="Calibri"/>
                        </a:rPr>
                        <a:t>As24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24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8017">
                <a:tc>
                  <a:txBody>
                    <a:bodyPr/>
                    <a:lstStyle/>
                    <a:p>
                      <a:pPr algn="ctr" rtl="0" fontAlgn="b"/>
                      <a:r>
                        <a:rPr lang="en-US" sz="1000" b="1" i="0" u="none" strike="noStrike">
                          <a:solidFill>
                            <a:srgbClr val="000000"/>
                          </a:solidFill>
                          <a:latin typeface="Calibri"/>
                        </a:rPr>
                        <a:t>21250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Deep Patching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70.08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6640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46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1000" b="1" i="0" u="none" strike="noStrike">
                          <a:solidFill>
                            <a:srgbClr val="000000"/>
                          </a:solidFill>
                          <a:latin typeface="Calibri"/>
                        </a:rPr>
                        <a:t>As31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31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8017">
                <a:tc>
                  <a:txBody>
                    <a:bodyPr/>
                    <a:lstStyle/>
                    <a:p>
                      <a:pPr algn="ctr" rtl="0" fontAlgn="b"/>
                      <a:r>
                        <a:rPr lang="en-US" sz="1000" b="1" i="0" u="none" strike="noStrike">
                          <a:solidFill>
                            <a:srgbClr val="000000"/>
                          </a:solidFill>
                          <a:latin typeface="Calibri"/>
                        </a:rPr>
                        <a:t>21250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Deep Patching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69.18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6640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52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48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1000" b="1" i="0" u="none" strike="noStrike">
                          <a:solidFill>
                            <a:srgbClr val="000000"/>
                          </a:solidFill>
                          <a:latin typeface="Calibri"/>
                        </a:rPr>
                        <a:t>As28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28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8017">
                <a:tc>
                  <a:txBody>
                    <a:bodyPr/>
                    <a:lstStyle/>
                    <a:p>
                      <a:pPr algn="ctr" rtl="0" fontAlgn="b"/>
                      <a:r>
                        <a:rPr lang="en-US" sz="1000" b="1" i="0" u="none" strike="noStrike">
                          <a:solidFill>
                            <a:srgbClr val="000000"/>
                          </a:solidFill>
                          <a:latin typeface="Calibri"/>
                        </a:rPr>
                        <a:t>1700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Structural Overlay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66.93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6640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47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US" sz="1000" b="1" i="0" u="none" strike="noStrike">
                          <a:solidFill>
                            <a:srgbClr val="000000"/>
                          </a:solidFill>
                          <a:latin typeface="Calibri"/>
                        </a:rPr>
                        <a:t>As29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29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8017">
                <a:tc>
                  <a:txBody>
                    <a:bodyPr/>
                    <a:lstStyle/>
                    <a:p>
                      <a:pPr algn="ctr" rtl="0" fontAlgn="b"/>
                      <a:r>
                        <a:rPr lang="en-US" sz="1000" b="1" i="0" u="none" strike="noStrike">
                          <a:solidFill>
                            <a:srgbClr val="000000"/>
                          </a:solidFill>
                          <a:latin typeface="Calibri"/>
                        </a:rPr>
                        <a:t>1700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Surface Patching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66.48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6640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46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US" sz="1000" b="1" i="0" u="none" strike="noStrike">
                          <a:solidFill>
                            <a:srgbClr val="000000"/>
                          </a:solidFill>
                          <a:latin typeface="Calibri"/>
                        </a:rPr>
                        <a:t>As25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8017">
                <a:tc>
                  <a:txBody>
                    <a:bodyPr/>
                    <a:lstStyle/>
                    <a:p>
                      <a:pPr algn="ctr" rtl="0" fontAlgn="b"/>
                      <a:r>
                        <a:rPr lang="en-US" sz="1000" b="1" i="0" u="none" strike="noStrike">
                          <a:solidFill>
                            <a:srgbClr val="000000"/>
                          </a:solidFill>
                          <a:latin typeface="Calibri"/>
                        </a:rPr>
                        <a:t>1700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Surface Patching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64.68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6640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42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58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US" sz="1000" b="1" i="0" u="none" strike="noStrike">
                          <a:solidFill>
                            <a:srgbClr val="000000"/>
                          </a:solidFill>
                          <a:latin typeface="Calibri"/>
                        </a:rPr>
                        <a:t>As22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22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8017">
                <a:tc>
                  <a:txBody>
                    <a:bodyPr/>
                    <a:lstStyle/>
                    <a:p>
                      <a:pPr algn="ctr" rtl="0" fontAlgn="b"/>
                      <a:r>
                        <a:rPr lang="en-US" sz="1000" b="1" i="0" u="none" strike="noStrike" dirty="0">
                          <a:solidFill>
                            <a:srgbClr val="000000"/>
                          </a:solidFill>
                          <a:latin typeface="Calibri"/>
                        </a:rPr>
                        <a:t>425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Crack Sealing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61.08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6640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34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00" b="1" i="0" u="none" strike="noStrike">
                          <a:solidFill>
                            <a:srgbClr val="000000"/>
                          </a:solidFill>
                          <a:latin typeface="Calibri"/>
                        </a:rPr>
                        <a:t>66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US" sz="1000" b="1" i="0" u="none" strike="noStrike">
                          <a:solidFill>
                            <a:srgbClr val="000000"/>
                          </a:solidFill>
                          <a:latin typeface="Calibri"/>
                        </a:rPr>
                        <a:t>As21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00" b="1" i="0" u="none" strike="noStrike">
                          <a:solidFill>
                            <a:srgbClr val="000000"/>
                          </a:solidFill>
                          <a:latin typeface="Calibri"/>
                        </a:rPr>
                        <a:t>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8017">
                <a:tc>
                  <a:txBody>
                    <a:bodyPr/>
                    <a:lstStyle/>
                    <a:p>
                      <a:pPr algn="ctr" rtl="0" fontAlgn="b"/>
                      <a:r>
                        <a:rPr lang="en-US" sz="1000" b="1" i="0" u="none" strike="noStrike">
                          <a:solidFill>
                            <a:srgbClr val="000000"/>
                          </a:solidFill>
                          <a:latin typeface="Calibri"/>
                        </a:rPr>
                        <a:t>229522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gridSpan="2">
                  <a:txBody>
                    <a:bodyPr/>
                    <a:lstStyle/>
                    <a:p>
                      <a:pPr algn="ctr" rtl="0" fontAlgn="b"/>
                      <a:r>
                        <a:rPr lang="en-US" sz="1000" b="1" i="0" u="none" strike="noStrike">
                          <a:solidFill>
                            <a:srgbClr val="000000"/>
                          </a:solidFill>
                          <a:latin typeface="Calibri"/>
                        </a:rPr>
                        <a:t>Overall Treatment Cost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60404"/>
                    </a:solidFill>
                  </a:tcPr>
                </a:tc>
                <a:tc hMerge="1">
                  <a:txBody>
                    <a:bodyPr/>
                    <a:lstStyle/>
                    <a:p>
                      <a:endParaRPr lang="en-US"/>
                    </a:p>
                  </a:txBody>
                  <a:tcPr/>
                </a:tc>
                <a:tc>
                  <a:txBody>
                    <a:bodyPr/>
                    <a:lstStyle/>
                    <a:p>
                      <a:pPr algn="l" rtl="0" fontAlgn="b"/>
                      <a:endParaRPr lang="en-US" sz="1000" b="1" i="0" u="none" strike="noStrike">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rtl="0" fontAlgn="b"/>
                      <a:endParaRPr lang="en-US" sz="1000" b="1" i="0" u="none" strike="noStrike">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endParaRPr lang="en-US" sz="1000" b="1" i="0" u="none" strike="noStrike">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endParaRPr lang="en-US" sz="1000" b="1" i="0" u="none" strike="noStrike">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endParaRPr lang="en-US" sz="1000" b="1" i="0" u="none" strike="noStrike">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endParaRPr lang="en-US" sz="1000" b="1" i="0" u="none" strike="noStrike">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endParaRPr lang="en-US" sz="1000" b="1" i="0" u="none" strike="noStrike">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endParaRPr lang="en-US" sz="1000" b="1" i="0" u="none" strike="noStrike">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endParaRPr lang="en-US" sz="1000" b="1" i="0" u="none" strike="noStrike">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endParaRPr lang="en-US" sz="1000" b="1" i="0" u="none" strike="noStrike">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endParaRPr lang="en-US" sz="1000" b="1" i="0" u="none" strike="noStrike">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endParaRPr lang="en-US" sz="1000" b="1" i="0" u="none" strike="noStrike">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endParaRPr lang="en-US" sz="1000" b="1" i="0" u="none" strike="noStrike">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endParaRPr lang="en-US" sz="1000" b="1" i="0" u="none" strike="noStrike" dirty="0">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r>
            </a:tbl>
          </a:graphicData>
        </a:graphic>
      </p:graphicFrame>
      <p:pic>
        <p:nvPicPr>
          <p:cNvPr id="74753" name="Straight Arrow Connector 787"/>
          <p:cNvPicPr>
            <a:picLocks noChangeArrowheads="1"/>
          </p:cNvPicPr>
          <p:nvPr/>
        </p:nvPicPr>
        <p:blipFill>
          <a:blip r:embed="rId2"/>
          <a:srcRect/>
          <a:stretch>
            <a:fillRect/>
          </a:stretch>
        </p:blipFill>
        <p:spPr bwMode="auto">
          <a:xfrm>
            <a:off x="0" y="-9525"/>
            <a:ext cx="866775" cy="171450"/>
          </a:xfrm>
          <a:prstGeom prst="rect">
            <a:avLst/>
          </a:prstGeom>
          <a:noFill/>
        </p:spPr>
      </p:pic>
    </p:spTree>
    <p:extLst>
      <p:ext uri="{BB962C8B-B14F-4D97-AF65-F5344CB8AC3E}">
        <p14:creationId xmlns="" xmlns:p14="http://schemas.microsoft.com/office/powerpoint/2010/main" val="297200771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C97FA074-8136-4AB1-9CD6-811B132B49FB}" type="slidenum">
              <a:rPr lang="en-IN" smtClean="0"/>
              <a:pPr/>
              <a:t>47</a:t>
            </a:fld>
            <a:endParaRPr lang="en-IN"/>
          </a:p>
        </p:txBody>
      </p:sp>
      <p:sp>
        <p:nvSpPr>
          <p:cNvPr id="7" name="Date Placeholder 2"/>
          <p:cNvSpPr>
            <a:spLocks noGrp="1"/>
          </p:cNvSpPr>
          <p:nvPr>
            <p:ph type="dt" sz="half" idx="10"/>
          </p:nvPr>
        </p:nvSpPr>
        <p:spPr>
          <a:xfrm>
            <a:off x="7467600" y="6356350"/>
            <a:ext cx="1222248" cy="365760"/>
          </a:xfrm>
        </p:spPr>
        <p:txBody>
          <a:bodyPr/>
          <a:lstStyle/>
          <a:p>
            <a:r>
              <a:rPr lang="en-US" dirty="0" smtClean="0"/>
              <a:t>MAY 25, 2017</a:t>
            </a:r>
            <a:endParaRPr lang="en-IN" dirty="0"/>
          </a:p>
        </p:txBody>
      </p:sp>
      <p:sp>
        <p:nvSpPr>
          <p:cNvPr id="8" name="Footer Placeholder 5"/>
          <p:cNvSpPr>
            <a:spLocks noGrp="1"/>
          </p:cNvSpPr>
          <p:nvPr>
            <p:ph type="ftr" sz="quarter" idx="11"/>
          </p:nvPr>
        </p:nvSpPr>
        <p:spPr>
          <a:xfrm>
            <a:off x="914400" y="6356350"/>
            <a:ext cx="5489448" cy="365760"/>
          </a:xfrm>
        </p:spPr>
        <p:txBody>
          <a:bodyPr/>
          <a:lstStyle/>
          <a:p>
            <a:r>
              <a:rPr lang="en-US" dirty="0" smtClean="0"/>
              <a:t>DEVELOPMENT OF (PMS) FOR SELECTED ROADS IN NABLUS CITY</a:t>
            </a:r>
            <a:endParaRPr lang="en-IN" dirty="0"/>
          </a:p>
        </p:txBody>
      </p:sp>
      <p:sp>
        <p:nvSpPr>
          <p:cNvPr id="6" name="Title 1"/>
          <p:cNvSpPr>
            <a:spLocks noGrp="1"/>
          </p:cNvSpPr>
          <p:nvPr>
            <p:ph type="title"/>
          </p:nvPr>
        </p:nvSpPr>
        <p:spPr>
          <a:xfrm>
            <a:off x="457200" y="152400"/>
            <a:ext cx="8229600" cy="990600"/>
          </a:xfrm>
        </p:spPr>
        <p:txBody>
          <a:bodyPr>
            <a:normAutofit/>
          </a:bodyPr>
          <a:lstStyle/>
          <a:p>
            <a:r>
              <a:rPr lang="en-US" b="1" dirty="0" smtClean="0"/>
              <a:t>Tunis Road Results</a:t>
            </a:r>
            <a:endParaRPr lang="en-US" dirty="0"/>
          </a:p>
        </p:txBody>
      </p:sp>
      <p:graphicFrame>
        <p:nvGraphicFramePr>
          <p:cNvPr id="10" name="Table 9"/>
          <p:cNvGraphicFramePr>
            <a:graphicFrameLocks noGrp="1"/>
          </p:cNvGraphicFramePr>
          <p:nvPr/>
        </p:nvGraphicFramePr>
        <p:xfrm>
          <a:off x="228600" y="1752600"/>
          <a:ext cx="8458199" cy="3581400"/>
        </p:xfrm>
        <a:graphic>
          <a:graphicData uri="http://schemas.openxmlformats.org/drawingml/2006/table">
            <a:tbl>
              <a:tblPr rtl="1">
                <a:effectLst>
                  <a:outerShdw blurRad="152400" dist="317500" dir="5400000" sx="90000" sy="-19000" rotWithShape="0">
                    <a:prstClr val="black">
                      <a:alpha val="15000"/>
                    </a:prstClr>
                  </a:outerShdw>
                </a:effectLst>
              </a:tblPr>
              <a:tblGrid>
                <a:gridCol w="678329"/>
                <a:gridCol w="455316"/>
                <a:gridCol w="1108092"/>
                <a:gridCol w="380978"/>
                <a:gridCol w="260182"/>
                <a:gridCol w="603991"/>
                <a:gridCol w="260182"/>
                <a:gridCol w="641160"/>
                <a:gridCol w="269474"/>
                <a:gridCol w="622575"/>
                <a:gridCol w="306641"/>
                <a:gridCol w="348456"/>
                <a:gridCol w="371687"/>
                <a:gridCol w="480870"/>
                <a:gridCol w="362394"/>
                <a:gridCol w="536622"/>
                <a:gridCol w="771250"/>
              </a:tblGrid>
              <a:tr h="190711">
                <a:tc>
                  <a:txBody>
                    <a:bodyPr/>
                    <a:lstStyle/>
                    <a:p>
                      <a:pPr algn="ctr" rtl="0" fontAlgn="b"/>
                      <a:endParaRPr lang="en-US" sz="1100" b="1"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ctr" rtl="0" fontAlgn="b"/>
                      <a:endParaRPr lang="en-US" sz="1100" b="1" i="0" u="none" strike="noStrike">
                        <a:solidFill>
                          <a:srgbClr val="000000"/>
                        </a:solidFill>
                        <a:latin typeface="Calibri"/>
                      </a:endParaRPr>
                    </a:p>
                  </a:txBody>
                  <a:tcPr marL="0" marR="0" marT="0" marB="0" anchor="b">
                    <a:lnL>
                      <a:noFill/>
                    </a:lnL>
                    <a:lnR>
                      <a:noFill/>
                    </a:lnR>
                    <a:lnT>
                      <a:noFill/>
                    </a:lnT>
                    <a:lnB>
                      <a:noFill/>
                    </a:lnB>
                  </a:tcPr>
                </a:tc>
                <a:tc>
                  <a:txBody>
                    <a:bodyPr/>
                    <a:lstStyle/>
                    <a:p>
                      <a:pPr algn="l" rtl="0" fontAlgn="b"/>
                      <a:endParaRPr lang="en-US" sz="1100" b="1" i="0" u="none" strike="noStrike">
                        <a:solidFill>
                          <a:srgbClr val="000000"/>
                        </a:solidFill>
                        <a:latin typeface="Calibri"/>
                      </a:endParaRPr>
                    </a:p>
                  </a:txBody>
                  <a:tcPr marL="0" marR="0" marT="0" marB="0" anchor="b">
                    <a:lnL>
                      <a:noFill/>
                    </a:lnL>
                    <a:lnR>
                      <a:noFill/>
                    </a:lnR>
                    <a:lnT>
                      <a:noFill/>
                    </a:lnT>
                    <a:lnB>
                      <a:noFill/>
                    </a:lnB>
                  </a:tcPr>
                </a:tc>
                <a:tc>
                  <a:txBody>
                    <a:bodyPr/>
                    <a:lstStyle/>
                    <a:p>
                      <a:pPr algn="l" rtl="0" fontAlgn="b"/>
                      <a:endParaRPr lang="en-US" sz="1100" b="1" i="0" u="none" strike="noStrike">
                        <a:solidFill>
                          <a:srgbClr val="000000"/>
                        </a:solidFill>
                        <a:latin typeface="Calibri"/>
                      </a:endParaRPr>
                    </a:p>
                  </a:txBody>
                  <a:tcPr marL="0" marR="0" marT="0" marB="0" anchor="b">
                    <a:lnL>
                      <a:noFill/>
                    </a:lnL>
                    <a:lnR>
                      <a:noFill/>
                    </a:lnR>
                    <a:lnT>
                      <a:noFill/>
                    </a:lnT>
                    <a:lnB>
                      <a:noFill/>
                    </a:lnB>
                  </a:tcPr>
                </a:tc>
                <a:tc>
                  <a:txBody>
                    <a:bodyPr/>
                    <a:lstStyle/>
                    <a:p>
                      <a:pPr algn="l" rtl="0" fontAlgn="b"/>
                      <a:endParaRPr lang="en-US" sz="1100" b="1" i="0" u="none" strike="noStrike">
                        <a:solidFill>
                          <a:srgbClr val="000000"/>
                        </a:solidFill>
                        <a:latin typeface="Calibri"/>
                      </a:endParaRPr>
                    </a:p>
                  </a:txBody>
                  <a:tcPr marL="0" marR="0" marT="0" marB="0" anchor="b">
                    <a:lnL>
                      <a:noFill/>
                    </a:lnL>
                    <a:lnR>
                      <a:noFill/>
                    </a:lnR>
                    <a:lnT>
                      <a:noFill/>
                    </a:lnT>
                    <a:lnB>
                      <a:noFill/>
                    </a:lnB>
                  </a:tcPr>
                </a:tc>
                <a:tc>
                  <a:txBody>
                    <a:bodyPr/>
                    <a:lstStyle/>
                    <a:p>
                      <a:pPr algn="l" rtl="0" fontAlgn="b"/>
                      <a:endParaRPr lang="en-US" sz="1100" b="1" i="0" u="none" strike="noStrike">
                        <a:solidFill>
                          <a:srgbClr val="000000"/>
                        </a:solidFill>
                        <a:latin typeface="Calibri"/>
                      </a:endParaRPr>
                    </a:p>
                  </a:txBody>
                  <a:tcPr marL="0" marR="0" marT="0" marB="0" anchor="b">
                    <a:lnL>
                      <a:noFill/>
                    </a:lnL>
                    <a:lnR>
                      <a:noFill/>
                    </a:lnR>
                    <a:lnT>
                      <a:noFill/>
                    </a:lnT>
                    <a:lnB>
                      <a:noFill/>
                    </a:lnB>
                  </a:tcPr>
                </a:tc>
                <a:tc>
                  <a:txBody>
                    <a:bodyPr/>
                    <a:lstStyle/>
                    <a:p>
                      <a:pPr algn="l" rtl="0" fontAlgn="b"/>
                      <a:endParaRPr lang="en-US" sz="1100" b="1" i="0" u="none" strike="noStrike">
                        <a:solidFill>
                          <a:srgbClr val="000000"/>
                        </a:solidFill>
                        <a:latin typeface="Calibri"/>
                      </a:endParaRPr>
                    </a:p>
                  </a:txBody>
                  <a:tcPr marL="0" marR="0" marT="0" marB="0" anchor="b">
                    <a:lnL>
                      <a:noFill/>
                    </a:lnL>
                    <a:lnR>
                      <a:noFill/>
                    </a:lnR>
                    <a:lnT>
                      <a:noFill/>
                    </a:lnT>
                    <a:lnB>
                      <a:noFill/>
                    </a:lnB>
                  </a:tcPr>
                </a:tc>
                <a:tc>
                  <a:txBody>
                    <a:bodyPr/>
                    <a:lstStyle/>
                    <a:p>
                      <a:pPr algn="l" rtl="0" fontAlgn="b"/>
                      <a:endParaRPr lang="en-US" sz="1100" b="1" i="0" u="none" strike="noStrike">
                        <a:solidFill>
                          <a:srgbClr val="000000"/>
                        </a:solidFill>
                        <a:latin typeface="Calibri"/>
                      </a:endParaRPr>
                    </a:p>
                  </a:txBody>
                  <a:tcPr marL="0" marR="0" marT="0" marB="0" anchor="b">
                    <a:lnL>
                      <a:noFill/>
                    </a:lnL>
                    <a:lnR>
                      <a:noFill/>
                    </a:lnR>
                    <a:lnT>
                      <a:noFill/>
                    </a:lnT>
                    <a:lnB>
                      <a:noFill/>
                    </a:lnB>
                  </a:tcPr>
                </a:tc>
                <a:tc>
                  <a:txBody>
                    <a:bodyPr/>
                    <a:lstStyle/>
                    <a:p>
                      <a:pPr algn="l" rtl="0" fontAlgn="b"/>
                      <a:endParaRPr lang="en-US" sz="1100" b="1" i="0" u="none" strike="noStrike">
                        <a:solidFill>
                          <a:srgbClr val="000000"/>
                        </a:solidFill>
                        <a:latin typeface="Calibri"/>
                      </a:endParaRPr>
                    </a:p>
                  </a:txBody>
                  <a:tcPr marL="0" marR="0" marT="0" marB="0" anchor="b">
                    <a:lnL>
                      <a:noFill/>
                    </a:lnL>
                    <a:lnR>
                      <a:noFill/>
                    </a:lnR>
                    <a:lnT>
                      <a:noFill/>
                    </a:lnT>
                    <a:lnB>
                      <a:noFill/>
                    </a:lnB>
                  </a:tcPr>
                </a:tc>
                <a:tc>
                  <a:txBody>
                    <a:bodyPr/>
                    <a:lstStyle/>
                    <a:p>
                      <a:pPr algn="l" rtl="0" fontAlgn="b"/>
                      <a:endParaRPr lang="en-US" sz="1100" b="1" i="0" u="none" strike="noStrike">
                        <a:solidFill>
                          <a:srgbClr val="000000"/>
                        </a:solidFill>
                        <a:latin typeface="Calibri"/>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rowSpan="2" gridSpan="7">
                  <a:txBody>
                    <a:bodyPr/>
                    <a:lstStyle/>
                    <a:p>
                      <a:pPr algn="ctr" rtl="1" fontAlgn="b"/>
                      <a:r>
                        <a:rPr lang="en-US" sz="1100" b="1" i="0" u="none" strike="noStrike" dirty="0">
                          <a:solidFill>
                            <a:srgbClr val="000000"/>
                          </a:solidFill>
                          <a:latin typeface="Calibri"/>
                        </a:rPr>
                        <a:t>Tunis Street , </a:t>
                      </a:r>
                      <a:r>
                        <a:rPr lang="en-US" sz="1100" b="1" i="0" u="sng" strike="noStrike" dirty="0">
                          <a:solidFill>
                            <a:srgbClr val="000000"/>
                          </a:solidFill>
                          <a:latin typeface="Calibri"/>
                        </a:rPr>
                        <a:t>Right Direction.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r>
              <a:tr h="190711">
                <a:tc>
                  <a:txBody>
                    <a:bodyPr/>
                    <a:lstStyle/>
                    <a:p>
                      <a:pPr algn="ctr" rtl="0" fontAlgn="b"/>
                      <a:endParaRPr lang="en-US" sz="110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rtl="0" fontAlgn="b"/>
                      <a:endParaRPr lang="en-US" sz="110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rtl="0" fontAlgn="b"/>
                      <a:endParaRPr lang="en-US" sz="110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rtl="0" fontAlgn="b"/>
                      <a:endParaRPr lang="en-US" sz="110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rtl="0" fontAlgn="b"/>
                      <a:endParaRPr lang="en-US" sz="110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rtl="0" fontAlgn="b"/>
                      <a:endParaRPr lang="en-US" sz="110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rtl="0" fontAlgn="b"/>
                      <a:endParaRPr lang="en-US" sz="110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rtl="0" fontAlgn="b"/>
                      <a:endParaRPr lang="en-US" sz="110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rtl="0" fontAlgn="b"/>
                      <a:endParaRPr lang="en-US" sz="110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rtl="0" fontAlgn="b"/>
                      <a:endParaRPr lang="en-US" sz="1100" b="1" i="0" u="none" strike="noStrike">
                        <a:solidFill>
                          <a:srgbClr val="000000"/>
                        </a:solidFill>
                        <a:latin typeface="Calibri"/>
                      </a:endParaRP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gridSpan="7"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r>
              <a:tr h="365761">
                <a:tc>
                  <a:txBody>
                    <a:bodyPr/>
                    <a:lstStyle/>
                    <a:p>
                      <a:pPr algn="ctr" rtl="0" fontAlgn="ctr"/>
                      <a:r>
                        <a:rPr lang="en-US" sz="1100" b="1" i="0" u="none" strike="noStrike">
                          <a:solidFill>
                            <a:srgbClr val="000000"/>
                          </a:solidFill>
                          <a:latin typeface="Calibri"/>
                        </a:rPr>
                        <a:t>Treatment </a:t>
                      </a:r>
                      <a:br>
                        <a:rPr lang="en-US" sz="1100" b="1" i="0" u="none" strike="noStrike">
                          <a:solidFill>
                            <a:srgbClr val="000000"/>
                          </a:solidFill>
                          <a:latin typeface="Calibri"/>
                        </a:rPr>
                      </a:br>
                      <a:r>
                        <a:rPr lang="en-US" sz="1100" b="1" i="0" u="none" strike="noStrike">
                          <a:solidFill>
                            <a:srgbClr val="000000"/>
                          </a:solidFill>
                          <a:latin typeface="Calibri"/>
                        </a:rPr>
                        <a:t>Cost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100" b="1" i="0" u="none" strike="noStrike">
                          <a:solidFill>
                            <a:srgbClr val="000000"/>
                          </a:solidFill>
                          <a:latin typeface="Calibri"/>
                        </a:rPr>
                        <a:t>Unit </a:t>
                      </a:r>
                      <a:br>
                        <a:rPr lang="en-US" sz="1100" b="1" i="0" u="none" strike="noStrike">
                          <a:solidFill>
                            <a:srgbClr val="000000"/>
                          </a:solidFill>
                          <a:latin typeface="Calibri"/>
                        </a:rPr>
                      </a:br>
                      <a:r>
                        <a:rPr lang="en-US" sz="1100" b="1" i="0" u="none" strike="noStrike">
                          <a:solidFill>
                            <a:srgbClr val="000000"/>
                          </a:solidFill>
                          <a:latin typeface="Calibri"/>
                        </a:rPr>
                        <a:t>Cost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100" b="1" i="0" u="none" strike="noStrike">
                          <a:solidFill>
                            <a:srgbClr val="000000"/>
                          </a:solidFill>
                          <a:latin typeface="Calibri"/>
                        </a:rPr>
                        <a:t>Suitable </a:t>
                      </a:r>
                      <a:br>
                        <a:rPr lang="en-US" sz="1100" b="1" i="0" u="none" strike="noStrike">
                          <a:solidFill>
                            <a:srgbClr val="000000"/>
                          </a:solidFill>
                          <a:latin typeface="Calibri"/>
                        </a:rPr>
                      </a:br>
                      <a:r>
                        <a:rPr lang="en-US" sz="1100" b="1" i="0" u="none" strike="noStrike">
                          <a:solidFill>
                            <a:srgbClr val="000000"/>
                          </a:solidFill>
                          <a:latin typeface="Calibri"/>
                        </a:rPr>
                        <a:t>Treatment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100" b="1" i="0" u="none" strike="noStrike">
                          <a:solidFill>
                            <a:srgbClr val="000000"/>
                          </a:solidFill>
                          <a:latin typeface="Calibri"/>
                        </a:rPr>
                        <a:t>PI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100" b="1" i="0" u="none" strike="noStrike">
                          <a:solidFill>
                            <a:srgbClr val="000000"/>
                          </a:solidFill>
                          <a:latin typeface="Calibri"/>
                        </a:rPr>
                        <a:t>W</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100" b="1" i="0" u="none" strike="noStrike">
                          <a:solidFill>
                            <a:srgbClr val="000000"/>
                          </a:solidFill>
                          <a:latin typeface="Calibri"/>
                        </a:rPr>
                        <a:t>People </a:t>
                      </a:r>
                      <a:br>
                        <a:rPr lang="en-US" sz="1100" b="1" i="0" u="none" strike="noStrike">
                          <a:solidFill>
                            <a:srgbClr val="000000"/>
                          </a:solidFill>
                          <a:latin typeface="Calibri"/>
                        </a:rPr>
                      </a:br>
                      <a:r>
                        <a:rPr lang="en-US" sz="1100" b="1" i="0" u="none" strike="noStrike">
                          <a:solidFill>
                            <a:srgbClr val="000000"/>
                          </a:solidFill>
                          <a:latin typeface="Calibri"/>
                        </a:rPr>
                        <a:t>Complaints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100" b="1" i="0" u="none" strike="noStrike">
                          <a:solidFill>
                            <a:srgbClr val="000000"/>
                          </a:solidFill>
                          <a:latin typeface="Calibri"/>
                        </a:rPr>
                        <a:t>W</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100" b="1" i="0" u="none" strike="noStrike">
                          <a:solidFill>
                            <a:srgbClr val="000000"/>
                          </a:solidFill>
                          <a:latin typeface="Calibri"/>
                        </a:rPr>
                        <a:t>Importance to community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100" b="1" i="0" u="none" strike="noStrike">
                          <a:solidFill>
                            <a:srgbClr val="000000"/>
                          </a:solidFill>
                          <a:latin typeface="Calibri"/>
                        </a:rPr>
                        <a:t>W</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b"/>
                      <a:r>
                        <a:rPr lang="en-US" sz="1100" b="1" i="0" u="none" strike="noStrike">
                          <a:solidFill>
                            <a:srgbClr val="000000"/>
                          </a:solidFill>
                          <a:latin typeface="Calibri"/>
                        </a:rPr>
                        <a:t>Functional</a:t>
                      </a:r>
                      <a:br>
                        <a:rPr lang="en-US" sz="1100" b="1" i="0" u="none" strike="noStrike">
                          <a:solidFill>
                            <a:srgbClr val="000000"/>
                          </a:solidFill>
                          <a:latin typeface="Calibri"/>
                        </a:rPr>
                      </a:br>
                      <a:r>
                        <a:rPr lang="en-US" sz="1100" b="1" i="0" u="none" strike="noStrike">
                          <a:solidFill>
                            <a:srgbClr val="000000"/>
                          </a:solidFill>
                          <a:latin typeface="Calibri"/>
                        </a:rPr>
                        <a:t>classification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100" b="1" i="0" u="none" strike="noStrike">
                          <a:solidFill>
                            <a:srgbClr val="000000"/>
                          </a:solidFill>
                          <a:latin typeface="Calibri"/>
                        </a:rPr>
                        <a:t>W</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100" b="1" i="0" u="none" strike="noStrike">
                          <a:solidFill>
                            <a:srgbClr val="000000"/>
                          </a:solidFill>
                          <a:latin typeface="Calibri"/>
                        </a:rPr>
                        <a:t>ADT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100" b="1" i="0" u="none" strike="noStrike">
                          <a:solidFill>
                            <a:srgbClr val="000000"/>
                          </a:solidFill>
                          <a:latin typeface="Calibri"/>
                        </a:rPr>
                        <a:t> W</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100" b="1" i="0" u="none" strike="noStrike">
                          <a:solidFill>
                            <a:srgbClr val="000000"/>
                          </a:solidFill>
                          <a:latin typeface="Calibri"/>
                        </a:rPr>
                        <a:t>100-PCI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100" b="1" i="0" u="none" strike="noStrike">
                          <a:solidFill>
                            <a:srgbClr val="000000"/>
                          </a:solidFill>
                          <a:latin typeface="Calibri"/>
                        </a:rPr>
                        <a:t>PCI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100" b="1" i="0" u="none" strike="noStrike">
                          <a:solidFill>
                            <a:srgbClr val="000000"/>
                          </a:solidFill>
                          <a:latin typeface="Calibri"/>
                        </a:rPr>
                        <a:t>Section ID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100" b="1" i="0" u="none" strike="noStrike">
                          <a:solidFill>
                            <a:srgbClr val="000000"/>
                          </a:solidFill>
                          <a:latin typeface="Calibri"/>
                        </a:rPr>
                        <a:t>Section</a:t>
                      </a:r>
                      <a:br>
                        <a:rPr lang="en-US" sz="1100" b="1" i="0" u="none" strike="noStrike">
                          <a:solidFill>
                            <a:srgbClr val="000000"/>
                          </a:solidFill>
                          <a:latin typeface="Calibri"/>
                        </a:rPr>
                      </a:br>
                      <a:r>
                        <a:rPr lang="en-US" sz="1100" b="1" i="0" u="none" strike="noStrike">
                          <a:solidFill>
                            <a:srgbClr val="000000"/>
                          </a:solidFill>
                          <a:latin typeface="Calibri"/>
                        </a:rPr>
                        <a:t> Number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r>
              <a:tr h="190711">
                <a:tc>
                  <a:txBody>
                    <a:bodyPr/>
                    <a:lstStyle/>
                    <a:p>
                      <a:pPr algn="ctr" rtl="0" fontAlgn="b"/>
                      <a:r>
                        <a:rPr lang="en-US" sz="1100" b="1" i="0" u="none" strike="noStrike">
                          <a:solidFill>
                            <a:srgbClr val="000000"/>
                          </a:solidFill>
                          <a:latin typeface="Calibri"/>
                        </a:rPr>
                        <a:t>2450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100" b="1" i="0" u="none" strike="noStrike">
                          <a:solidFill>
                            <a:srgbClr val="000000"/>
                          </a:solidFill>
                          <a:latin typeface="Calibri"/>
                        </a:rPr>
                        <a:t>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Slurry Seal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100" b="1" i="0" u="none" strike="noStrike">
                          <a:solidFill>
                            <a:srgbClr val="000000"/>
                          </a:solidFill>
                          <a:latin typeface="Calibri"/>
                        </a:rPr>
                        <a:t>79.76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9040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100" b="1" i="0" u="none" strike="noStrike">
                          <a:solidFill>
                            <a:srgbClr val="000000"/>
                          </a:solidFill>
                          <a:latin typeface="Calibri"/>
                        </a:rPr>
                        <a:t>64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100" b="1" i="0" u="none" strike="noStrike">
                          <a:solidFill>
                            <a:srgbClr val="000000"/>
                          </a:solidFill>
                          <a:latin typeface="Calibri"/>
                        </a:rPr>
                        <a:t>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1100" b="1" i="0" u="none" strike="noStrike">
                          <a:solidFill>
                            <a:srgbClr val="000000"/>
                          </a:solidFill>
                          <a:latin typeface="Calibri"/>
                        </a:rPr>
                        <a:t>Tu09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711">
                <a:tc>
                  <a:txBody>
                    <a:bodyPr/>
                    <a:lstStyle/>
                    <a:p>
                      <a:pPr algn="ctr" rtl="0" fontAlgn="b"/>
                      <a:r>
                        <a:rPr lang="en-US" sz="1100" b="1" i="0" u="none" strike="noStrike">
                          <a:solidFill>
                            <a:srgbClr val="000000"/>
                          </a:solidFill>
                          <a:latin typeface="Calibri"/>
                        </a:rPr>
                        <a:t>2450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100" b="1" i="0" u="none" strike="noStrike">
                          <a:solidFill>
                            <a:srgbClr val="000000"/>
                          </a:solidFill>
                          <a:latin typeface="Calibri"/>
                        </a:rPr>
                        <a:t>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Slurry Seal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100" b="1" i="0" u="none" strike="noStrike">
                          <a:solidFill>
                            <a:srgbClr val="000000"/>
                          </a:solidFill>
                          <a:latin typeface="Calibri"/>
                        </a:rPr>
                        <a:t>78.86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9040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100" b="1" i="0" u="none" strike="noStrike">
                          <a:solidFill>
                            <a:srgbClr val="000000"/>
                          </a:solidFill>
                          <a:latin typeface="Calibri"/>
                        </a:rPr>
                        <a:t>62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100" b="1" i="0" u="none" strike="noStrike">
                          <a:solidFill>
                            <a:srgbClr val="000000"/>
                          </a:solidFill>
                          <a:latin typeface="Calibri"/>
                        </a:rPr>
                        <a:t>38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1100" b="1" i="0" u="none" strike="noStrike">
                          <a:solidFill>
                            <a:srgbClr val="000000"/>
                          </a:solidFill>
                          <a:latin typeface="Calibri"/>
                        </a:rPr>
                        <a:t>Tu10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711">
                <a:tc>
                  <a:txBody>
                    <a:bodyPr/>
                    <a:lstStyle/>
                    <a:p>
                      <a:pPr algn="ctr" rtl="0" fontAlgn="b"/>
                      <a:r>
                        <a:rPr lang="en-US" sz="1100" b="1" i="0" u="none" strike="noStrike">
                          <a:solidFill>
                            <a:srgbClr val="000000"/>
                          </a:solidFill>
                          <a:latin typeface="Calibri"/>
                        </a:rPr>
                        <a:t>17500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100" b="1" i="0" u="none" strike="noStrike">
                          <a:solidFill>
                            <a:srgbClr val="000000"/>
                          </a:solidFill>
                          <a:latin typeface="Calibri"/>
                        </a:rPr>
                        <a:t>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Deep Patching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100" b="1" i="0" u="none" strike="noStrike">
                          <a:solidFill>
                            <a:srgbClr val="000000"/>
                          </a:solidFill>
                          <a:latin typeface="Calibri"/>
                        </a:rPr>
                        <a:t>77.51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9040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100" b="1" i="0" u="none" strike="noStrike">
                          <a:solidFill>
                            <a:srgbClr val="000000"/>
                          </a:solidFill>
                          <a:latin typeface="Calibri"/>
                        </a:rPr>
                        <a:t>59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100" b="1" i="0" u="none" strike="noStrike">
                          <a:solidFill>
                            <a:srgbClr val="000000"/>
                          </a:solidFill>
                          <a:latin typeface="Calibri"/>
                        </a:rPr>
                        <a:t>41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1100" b="1" i="0" u="none" strike="noStrike">
                          <a:solidFill>
                            <a:srgbClr val="000000"/>
                          </a:solidFill>
                          <a:latin typeface="Calibri"/>
                        </a:rPr>
                        <a:t>Tu07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711">
                <a:tc>
                  <a:txBody>
                    <a:bodyPr/>
                    <a:lstStyle/>
                    <a:p>
                      <a:pPr algn="ctr" rtl="0" fontAlgn="b"/>
                      <a:r>
                        <a:rPr lang="en-US" sz="1100" b="1" i="0" u="none" strike="noStrike">
                          <a:solidFill>
                            <a:srgbClr val="000000"/>
                          </a:solidFill>
                          <a:latin typeface="Calibri"/>
                        </a:rPr>
                        <a:t>1400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100" b="1" i="0" u="none" strike="noStrike">
                          <a:solidFill>
                            <a:srgbClr val="000000"/>
                          </a:solidFill>
                          <a:latin typeface="Calibri"/>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Surface Patching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100" b="1" i="0" u="none" strike="noStrike">
                          <a:solidFill>
                            <a:srgbClr val="000000"/>
                          </a:solidFill>
                          <a:latin typeface="Calibri"/>
                        </a:rPr>
                        <a:t>70.76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9040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100" b="1" i="0" u="none" strike="noStrike">
                          <a:solidFill>
                            <a:srgbClr val="000000"/>
                          </a:solidFill>
                          <a:latin typeface="Calibri"/>
                        </a:rPr>
                        <a:t>44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100" b="1" i="0" u="none" strike="noStrike">
                          <a:solidFill>
                            <a:srgbClr val="000000"/>
                          </a:solidFill>
                          <a:latin typeface="Calibri"/>
                        </a:rPr>
                        <a:t>56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US" sz="1100" b="1" i="0" u="none" strike="noStrike">
                          <a:solidFill>
                            <a:srgbClr val="000000"/>
                          </a:solidFill>
                          <a:latin typeface="Calibri"/>
                        </a:rPr>
                        <a:t>Tu08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711">
                <a:tc>
                  <a:txBody>
                    <a:bodyPr/>
                    <a:lstStyle/>
                    <a:p>
                      <a:pPr algn="ctr" rtl="0" fontAlgn="b"/>
                      <a:r>
                        <a:rPr lang="en-US" sz="1100" b="1" i="0" u="none" strike="noStrike">
                          <a:solidFill>
                            <a:srgbClr val="000000"/>
                          </a:solidFill>
                          <a:latin typeface="Calibri"/>
                        </a:rPr>
                        <a:t>350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b"/>
                      <a:r>
                        <a:rPr lang="en-US" sz="1100" b="1" i="0" u="none" strike="noStrike">
                          <a:solidFill>
                            <a:srgbClr val="000000"/>
                          </a:solidFill>
                          <a:latin typeface="Calibri"/>
                        </a:rPr>
                        <a:t>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sz="1100" b="1" i="0" u="none" strike="noStrike">
                          <a:solidFill>
                            <a:srgbClr val="000000"/>
                          </a:solidFill>
                          <a:latin typeface="Calibri"/>
                        </a:rPr>
                        <a:t>Crack Sealing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100" b="1" i="0" u="none" strike="noStrike">
                          <a:solidFill>
                            <a:srgbClr val="000000"/>
                          </a:solidFill>
                          <a:latin typeface="Calibri"/>
                        </a:rPr>
                        <a:t>68.96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9040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100" b="1" i="0" u="none" strike="noStrike">
                          <a:solidFill>
                            <a:srgbClr val="000000"/>
                          </a:solidFill>
                          <a:latin typeface="Calibri"/>
                        </a:rPr>
                        <a:t>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100" b="1" i="0" u="none" strike="noStrike">
                          <a:solidFill>
                            <a:srgbClr val="000000"/>
                          </a:solidFill>
                          <a:latin typeface="Calibri"/>
                        </a:rPr>
                        <a:t>60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US" sz="1100" b="1" i="0" u="none" strike="noStrike">
                          <a:solidFill>
                            <a:srgbClr val="000000"/>
                          </a:solidFill>
                          <a:latin typeface="Calibri"/>
                        </a:rPr>
                        <a:t>Tu06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711">
                <a:tc>
                  <a:txBody>
                    <a:bodyPr/>
                    <a:lstStyle/>
                    <a:p>
                      <a:pPr algn="ctr" rtl="0" fontAlgn="b"/>
                      <a:r>
                        <a:rPr lang="en-US" sz="1100" b="1" i="0" u="none" strike="noStrike">
                          <a:solidFill>
                            <a:srgbClr val="000000"/>
                          </a:solidFill>
                          <a:latin typeface="Calibri"/>
                        </a:rPr>
                        <a:t>300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100" b="1" i="0" u="none" strike="noStrike">
                          <a:solidFill>
                            <a:srgbClr val="000000"/>
                          </a:solidFill>
                          <a:latin typeface="Calibri"/>
                        </a:rPr>
                        <a:t>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Crack Sealing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100" b="1" i="0" u="none" strike="noStrike">
                          <a:solidFill>
                            <a:srgbClr val="000000"/>
                          </a:solidFill>
                          <a:latin typeface="Calibri"/>
                        </a:rPr>
                        <a:t>67.16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9040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100" b="1" i="0" u="none" strike="noStrike">
                          <a:solidFill>
                            <a:srgbClr val="000000"/>
                          </a:solidFill>
                          <a:latin typeface="Calibri"/>
                        </a:rPr>
                        <a:t>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100" b="1" i="0" u="none" strike="noStrike">
                          <a:solidFill>
                            <a:srgbClr val="000000"/>
                          </a:solidFill>
                          <a:latin typeface="Calibri"/>
                        </a:rPr>
                        <a:t>64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US" sz="1100" b="1" i="0" u="none" strike="noStrike">
                          <a:solidFill>
                            <a:srgbClr val="000000"/>
                          </a:solidFill>
                          <a:latin typeface="Calibri"/>
                        </a:rPr>
                        <a:t>Tu02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711">
                <a:tc>
                  <a:txBody>
                    <a:bodyPr/>
                    <a:lstStyle/>
                    <a:p>
                      <a:pPr algn="ctr" rtl="0" fontAlgn="b"/>
                      <a:r>
                        <a:rPr lang="en-US" sz="1100" b="1" i="0" u="none" strike="noStrike">
                          <a:solidFill>
                            <a:srgbClr val="000000"/>
                          </a:solidFill>
                          <a:latin typeface="Calibri"/>
                        </a:rPr>
                        <a:t>400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100" b="1" i="0" u="none" strike="noStrike">
                          <a:solidFill>
                            <a:srgbClr val="000000"/>
                          </a:solidFill>
                          <a:latin typeface="Calibri"/>
                        </a:rPr>
                        <a:t>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Crack Sealing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100" b="1" i="0" u="none" strike="noStrike">
                          <a:solidFill>
                            <a:srgbClr val="000000"/>
                          </a:solidFill>
                          <a:latin typeface="Calibri"/>
                        </a:rPr>
                        <a:t>67.16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9040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100" b="1" i="0" u="none" strike="noStrike">
                          <a:solidFill>
                            <a:srgbClr val="000000"/>
                          </a:solidFill>
                          <a:latin typeface="Calibri"/>
                        </a:rPr>
                        <a:t>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100" b="1" i="0" u="none" strike="noStrike">
                          <a:solidFill>
                            <a:srgbClr val="000000"/>
                          </a:solidFill>
                          <a:latin typeface="Calibri"/>
                        </a:rPr>
                        <a:t>64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US" sz="1100" b="1" i="0" u="none" strike="noStrike">
                          <a:solidFill>
                            <a:srgbClr val="000000"/>
                          </a:solidFill>
                          <a:latin typeface="Calibri"/>
                        </a:rPr>
                        <a:t>Tu03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0746">
                <a:tc>
                  <a:txBody>
                    <a:bodyPr/>
                    <a:lstStyle/>
                    <a:p>
                      <a:pPr algn="ctr" rtl="0" fontAlgn="b"/>
                      <a:r>
                        <a:rPr lang="en-US" sz="1100" b="1" i="0" u="none" strike="noStrike">
                          <a:solidFill>
                            <a:srgbClr val="000000"/>
                          </a:solidFill>
                          <a:latin typeface="Calibri"/>
                        </a:rPr>
                        <a:t>400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100" b="1" i="0" u="none" strike="noStrike">
                          <a:solidFill>
                            <a:srgbClr val="000000"/>
                          </a:solidFill>
                          <a:latin typeface="Calibri"/>
                        </a:rPr>
                        <a:t>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Crack Sealing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100" b="1" i="0" u="none" strike="noStrike">
                          <a:solidFill>
                            <a:srgbClr val="000000"/>
                          </a:solidFill>
                          <a:latin typeface="Calibri"/>
                        </a:rPr>
                        <a:t>66.71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9040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100" b="1" i="0" u="none" strike="noStrike">
                          <a:solidFill>
                            <a:srgbClr val="000000"/>
                          </a:solidFill>
                          <a:latin typeface="Calibri"/>
                        </a:rPr>
                        <a:t>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100" b="1" i="0" u="none" strike="noStrike">
                          <a:solidFill>
                            <a:srgbClr val="000000"/>
                          </a:solidFill>
                          <a:latin typeface="Calibri"/>
                        </a:rPr>
                        <a:t>65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US" sz="1100" b="1" i="0" u="none" strike="noStrike">
                          <a:solidFill>
                            <a:srgbClr val="000000"/>
                          </a:solidFill>
                          <a:latin typeface="Calibri"/>
                        </a:rPr>
                        <a:t>Tu04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0746">
                <a:tc>
                  <a:txBody>
                    <a:bodyPr/>
                    <a:lstStyle/>
                    <a:p>
                      <a:pPr algn="ctr" rtl="0" fontAlgn="b"/>
                      <a:r>
                        <a:rPr lang="en-US" sz="1100" b="1" i="0" u="none" strike="noStrike">
                          <a:solidFill>
                            <a:srgbClr val="000000"/>
                          </a:solidFill>
                          <a:latin typeface="Calibri"/>
                        </a:rPr>
                        <a:t>375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100" b="1" i="0" u="none" strike="noStrike">
                          <a:solidFill>
                            <a:srgbClr val="000000"/>
                          </a:solidFill>
                          <a:latin typeface="Calibri"/>
                        </a:rPr>
                        <a:t>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Crack Sealing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100" b="1" i="0" u="none" strike="noStrike">
                          <a:solidFill>
                            <a:srgbClr val="000000"/>
                          </a:solidFill>
                          <a:latin typeface="Calibri"/>
                        </a:rPr>
                        <a:t>63.77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9040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100" b="1" i="0" u="none" strike="noStrike">
                          <a:solidFill>
                            <a:srgbClr val="000000"/>
                          </a:solidFill>
                          <a:latin typeface="Calibri"/>
                        </a:rPr>
                        <a:t>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100" b="1" i="0" u="none" strike="noStrike">
                          <a:solidFill>
                            <a:srgbClr val="000000"/>
                          </a:solidFill>
                          <a:latin typeface="Calibri"/>
                        </a:rPr>
                        <a:t>65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US" sz="1100" b="1" i="0" u="none" strike="noStrike">
                          <a:solidFill>
                            <a:srgbClr val="000000"/>
                          </a:solidFill>
                          <a:latin typeface="Calibri"/>
                        </a:rPr>
                        <a:t>Tu11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0746">
                <a:tc>
                  <a:txBody>
                    <a:bodyPr/>
                    <a:lstStyle/>
                    <a:p>
                      <a:pPr algn="ctr" rtl="0" fontAlgn="b"/>
                      <a:r>
                        <a:rPr lang="en-US" sz="1100" b="1" i="0" u="none" strike="noStrike">
                          <a:solidFill>
                            <a:srgbClr val="000000"/>
                          </a:solidFill>
                          <a:latin typeface="Calibri"/>
                        </a:rPr>
                        <a:t>1400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100" b="1" i="0" u="none" strike="noStrike">
                          <a:solidFill>
                            <a:srgbClr val="000000"/>
                          </a:solidFill>
                          <a:latin typeface="Calibri"/>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Hot Seal/Seal Coat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100" b="1" i="0" u="none" strike="noStrike">
                          <a:solidFill>
                            <a:srgbClr val="000000"/>
                          </a:solidFill>
                          <a:latin typeface="Calibri"/>
                        </a:rPr>
                        <a:t>62.66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9040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100" b="1" i="0" u="none" strike="noStrike">
                          <a:solidFill>
                            <a:srgbClr val="000000"/>
                          </a:solidFill>
                          <a:latin typeface="Calibri"/>
                        </a:rPr>
                        <a:t>26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100" b="1" i="0" u="none" strike="noStrike">
                          <a:solidFill>
                            <a:srgbClr val="000000"/>
                          </a:solidFill>
                          <a:latin typeface="Calibri"/>
                        </a:rPr>
                        <a:t>74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400"/>
                    </a:solidFill>
                  </a:tcPr>
                </a:tc>
                <a:tc>
                  <a:txBody>
                    <a:bodyPr/>
                    <a:lstStyle/>
                    <a:p>
                      <a:pPr algn="ctr" rtl="0" fontAlgn="ctr"/>
                      <a:r>
                        <a:rPr lang="en-US" sz="1100" b="1" i="0" u="none" strike="noStrike">
                          <a:solidFill>
                            <a:srgbClr val="000000"/>
                          </a:solidFill>
                          <a:latin typeface="Calibri"/>
                        </a:rPr>
                        <a:t>Tu05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0746">
                <a:tc>
                  <a:txBody>
                    <a:bodyPr/>
                    <a:lstStyle/>
                    <a:p>
                      <a:pPr algn="ctr" rtl="0" fontAlgn="b"/>
                      <a:r>
                        <a:rPr lang="en-US" sz="1100" b="1" i="0" u="none" strike="noStrike">
                          <a:solidFill>
                            <a:srgbClr val="000000"/>
                          </a:solidFill>
                          <a:latin typeface="Calibri"/>
                        </a:rPr>
                        <a:t>1500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100" b="1" i="0" u="none" strike="noStrike">
                          <a:solidFill>
                            <a:srgbClr val="000000"/>
                          </a:solidFill>
                          <a:latin typeface="Calibri"/>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Hot Seal/Seal Coat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100" b="1" i="0" u="none" strike="noStrike">
                          <a:solidFill>
                            <a:srgbClr val="000000"/>
                          </a:solidFill>
                          <a:latin typeface="Calibri"/>
                        </a:rPr>
                        <a:t>60.86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9040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100" b="1" i="0" u="none" strike="noStrike">
                          <a:solidFill>
                            <a:srgbClr val="000000"/>
                          </a:solidFill>
                          <a:latin typeface="Calibri"/>
                        </a:rPr>
                        <a:t>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100" b="1" i="0" u="none" strike="noStrike">
                          <a:solidFill>
                            <a:srgbClr val="000000"/>
                          </a:solidFill>
                          <a:latin typeface="Calibri"/>
                        </a:rPr>
                        <a:t>78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400"/>
                    </a:solidFill>
                  </a:tcPr>
                </a:tc>
                <a:tc>
                  <a:txBody>
                    <a:bodyPr/>
                    <a:lstStyle/>
                    <a:p>
                      <a:pPr algn="ctr" rtl="0" fontAlgn="ctr"/>
                      <a:r>
                        <a:rPr lang="en-US" sz="1100" b="1" i="0" u="none" strike="noStrike">
                          <a:solidFill>
                            <a:srgbClr val="000000"/>
                          </a:solidFill>
                          <a:latin typeface="Calibri"/>
                        </a:rPr>
                        <a:t>Tu01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0746">
                <a:tc>
                  <a:txBody>
                    <a:bodyPr/>
                    <a:lstStyle/>
                    <a:p>
                      <a:pPr algn="ctr" rtl="0" fontAlgn="b"/>
                      <a:r>
                        <a:rPr lang="en-US" sz="1100" b="1" i="0" u="none" strike="noStrike">
                          <a:solidFill>
                            <a:srgbClr val="000000"/>
                          </a:solidFill>
                          <a:latin typeface="Calibri"/>
                        </a:rPr>
                        <a:t>750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100" b="1" i="0" u="none" strike="noStrike">
                          <a:solidFill>
                            <a:srgbClr val="000000"/>
                          </a:solidFill>
                          <a:latin typeface="Calibri"/>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Hot Seal/Seal Coat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100" b="1" i="0" u="none" strike="noStrike">
                          <a:solidFill>
                            <a:srgbClr val="000000"/>
                          </a:solidFill>
                          <a:latin typeface="Calibri"/>
                        </a:rPr>
                        <a:t>60.86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9040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100" b="1" i="0" u="none" strike="noStrike">
                          <a:solidFill>
                            <a:srgbClr val="000000"/>
                          </a:solidFill>
                          <a:latin typeface="Calibri"/>
                        </a:rPr>
                        <a:t>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100" b="1" i="0" u="none" strike="noStrike">
                          <a:solidFill>
                            <a:srgbClr val="000000"/>
                          </a:solidFill>
                          <a:latin typeface="Calibri"/>
                        </a:rPr>
                        <a:t>78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400"/>
                    </a:solidFill>
                  </a:tcPr>
                </a:tc>
                <a:tc>
                  <a:txBody>
                    <a:bodyPr/>
                    <a:lstStyle/>
                    <a:p>
                      <a:pPr algn="ctr" rtl="0" fontAlgn="ctr"/>
                      <a:r>
                        <a:rPr lang="en-US" sz="1100" b="1" i="0" u="none" strike="noStrike">
                          <a:solidFill>
                            <a:srgbClr val="000000"/>
                          </a:solidFill>
                          <a:latin typeface="Calibri"/>
                        </a:rPr>
                        <a:t>Tu12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100" b="1" i="0" u="none" strike="noStrike">
                          <a:solidFill>
                            <a:srgbClr val="000000"/>
                          </a:solidFill>
                          <a:latin typeface="Calibri"/>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711">
                <a:tc>
                  <a:txBody>
                    <a:bodyPr/>
                    <a:lstStyle/>
                    <a:p>
                      <a:pPr algn="ctr" rtl="0" fontAlgn="b"/>
                      <a:r>
                        <a:rPr lang="en-US" sz="1100" b="1" i="0" u="none" strike="noStrike" dirty="0">
                          <a:solidFill>
                            <a:srgbClr val="000000"/>
                          </a:solidFill>
                          <a:latin typeface="Calibri"/>
                        </a:rPr>
                        <a:t>29275</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5B3D7"/>
                    </a:solidFill>
                  </a:tcPr>
                </a:tc>
                <a:tc gridSpan="2">
                  <a:txBody>
                    <a:bodyPr/>
                    <a:lstStyle/>
                    <a:p>
                      <a:pPr algn="ctr" rtl="0" fontAlgn="b"/>
                      <a:r>
                        <a:rPr lang="en-US" sz="1100" b="1" i="0" u="none" strike="noStrike" dirty="0">
                          <a:solidFill>
                            <a:srgbClr val="000000"/>
                          </a:solidFill>
                          <a:latin typeface="Calibri"/>
                        </a:rPr>
                        <a:t>Overall Treatment Cost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60404"/>
                    </a:solidFill>
                  </a:tcPr>
                </a:tc>
                <a:tc hMerge="1">
                  <a:txBody>
                    <a:bodyPr/>
                    <a:lstStyle/>
                    <a:p>
                      <a:endParaRPr lang="en-US"/>
                    </a:p>
                  </a:txBody>
                  <a:tcPr/>
                </a:tc>
                <a:tc>
                  <a:txBody>
                    <a:bodyPr/>
                    <a:lstStyle/>
                    <a:p>
                      <a:pPr algn="l" rtl="0" fontAlgn="b"/>
                      <a:endParaRPr lang="en-US" sz="1100" b="1"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rtl="0" fontAlgn="b"/>
                      <a:endParaRPr lang="en-US" sz="1100" b="1" i="0" u="none" strike="noStrike" dirty="0">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endParaRPr lang="en-US" sz="1100" b="1" i="0" u="none" strike="noStrike" dirty="0">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endParaRPr lang="en-US" sz="1100" b="1" i="0" u="none" strike="noStrike">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endParaRPr lang="en-US" sz="1100" b="1" i="0" u="none" strike="noStrike" dirty="0">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endParaRPr lang="en-US" sz="1100" b="1" i="0" u="none" strike="noStrike">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endParaRPr lang="en-US" sz="1100" b="1" i="0" u="none" strike="noStrike" dirty="0">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endParaRPr lang="en-US" sz="1100" b="1" i="0" u="none" strike="noStrike">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endParaRPr lang="en-US" sz="1100" b="1" i="0" u="none" strike="noStrike">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rtl="1" fontAlgn="b"/>
                      <a:endParaRPr lang="en-US" sz="1100" b="1" i="0" u="none" strike="noStrike">
                        <a:solidFill>
                          <a:srgbClr val="000000"/>
                        </a:solidFill>
                        <a:latin typeface="Calibri"/>
                      </a:endParaRPr>
                    </a:p>
                  </a:txBody>
                  <a:tcPr marL="0" marR="0" marT="0" marB="0">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endParaRPr lang="en-US" sz="1100" b="1" i="0" u="none" strike="noStrike" dirty="0">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endParaRPr lang="en-US" sz="1100" b="1" i="0" u="none" strike="noStrike" dirty="0">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endParaRPr lang="en-US" sz="1100" b="1" i="0" u="none" strike="noStrike">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endParaRPr lang="en-US" sz="1100" b="1" i="0" u="none" strike="noStrike" dirty="0">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r>
            </a:tbl>
          </a:graphicData>
        </a:graphic>
      </p:graphicFrame>
    </p:spTree>
    <p:extLst>
      <p:ext uri="{BB962C8B-B14F-4D97-AF65-F5344CB8AC3E}">
        <p14:creationId xmlns="" xmlns:p14="http://schemas.microsoft.com/office/powerpoint/2010/main" val="297200771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C97FA074-8136-4AB1-9CD6-811B132B49FB}" type="slidenum">
              <a:rPr lang="en-IN" smtClean="0"/>
              <a:pPr/>
              <a:t>48</a:t>
            </a:fld>
            <a:endParaRPr lang="en-IN"/>
          </a:p>
        </p:txBody>
      </p:sp>
      <p:sp>
        <p:nvSpPr>
          <p:cNvPr id="7" name="Date Placeholder 2"/>
          <p:cNvSpPr>
            <a:spLocks noGrp="1"/>
          </p:cNvSpPr>
          <p:nvPr>
            <p:ph type="dt" sz="half" idx="10"/>
          </p:nvPr>
        </p:nvSpPr>
        <p:spPr>
          <a:xfrm>
            <a:off x="7391400" y="6324600"/>
            <a:ext cx="1752600" cy="365760"/>
          </a:xfrm>
        </p:spPr>
        <p:txBody>
          <a:bodyPr/>
          <a:lstStyle/>
          <a:p>
            <a:r>
              <a:rPr lang="en-US" dirty="0" smtClean="0"/>
              <a:t>MAY 25, 2017</a:t>
            </a:r>
            <a:endParaRPr lang="en-IN" dirty="0"/>
          </a:p>
        </p:txBody>
      </p:sp>
      <p:sp>
        <p:nvSpPr>
          <p:cNvPr id="8" name="Footer Placeholder 5"/>
          <p:cNvSpPr>
            <a:spLocks noGrp="1"/>
          </p:cNvSpPr>
          <p:nvPr>
            <p:ph type="ftr" sz="quarter" idx="11"/>
          </p:nvPr>
        </p:nvSpPr>
        <p:spPr>
          <a:xfrm>
            <a:off x="914400" y="6356350"/>
            <a:ext cx="5489448" cy="365760"/>
          </a:xfrm>
        </p:spPr>
        <p:txBody>
          <a:bodyPr/>
          <a:lstStyle/>
          <a:p>
            <a:r>
              <a:rPr lang="en-US" dirty="0" smtClean="0"/>
              <a:t>DEVELOPMENT OF (PMS) FOR SELECTED ROADS IN NABLUS CITY</a:t>
            </a:r>
            <a:endParaRPr lang="en-IN" dirty="0"/>
          </a:p>
        </p:txBody>
      </p:sp>
      <p:sp>
        <p:nvSpPr>
          <p:cNvPr id="6" name="Title 1"/>
          <p:cNvSpPr>
            <a:spLocks noGrp="1"/>
          </p:cNvSpPr>
          <p:nvPr>
            <p:ph type="title"/>
          </p:nvPr>
        </p:nvSpPr>
        <p:spPr>
          <a:xfrm>
            <a:off x="457200" y="152400"/>
            <a:ext cx="8229600" cy="990600"/>
          </a:xfrm>
        </p:spPr>
        <p:txBody>
          <a:bodyPr>
            <a:normAutofit/>
          </a:bodyPr>
          <a:lstStyle/>
          <a:p>
            <a:r>
              <a:rPr lang="en-US" b="1" dirty="0" smtClean="0"/>
              <a:t>Tunis Road Results</a:t>
            </a:r>
            <a:endParaRPr lang="en-US" dirty="0"/>
          </a:p>
        </p:txBody>
      </p:sp>
      <p:graphicFrame>
        <p:nvGraphicFramePr>
          <p:cNvPr id="9" name="Table 8"/>
          <p:cNvGraphicFramePr>
            <a:graphicFrameLocks noGrp="1"/>
          </p:cNvGraphicFramePr>
          <p:nvPr/>
        </p:nvGraphicFramePr>
        <p:xfrm>
          <a:off x="152403" y="1524001"/>
          <a:ext cx="8610597" cy="3767621"/>
        </p:xfrm>
        <a:graphic>
          <a:graphicData uri="http://schemas.openxmlformats.org/drawingml/2006/table">
            <a:tbl>
              <a:tblPr rtl="1">
                <a:effectLst>
                  <a:outerShdw blurRad="152400" dist="317500" dir="5400000" sx="90000" sy="-19000" rotWithShape="0">
                    <a:prstClr val="black">
                      <a:alpha val="15000"/>
                    </a:prstClr>
                  </a:outerShdw>
                </a:effectLst>
              </a:tblPr>
              <a:tblGrid>
                <a:gridCol w="690741"/>
                <a:gridCol w="463647"/>
                <a:gridCol w="1128367"/>
                <a:gridCol w="387950"/>
                <a:gridCol w="264941"/>
                <a:gridCol w="615042"/>
                <a:gridCol w="264941"/>
                <a:gridCol w="652891"/>
                <a:gridCol w="274403"/>
                <a:gridCol w="633967"/>
                <a:gridCol w="312252"/>
                <a:gridCol w="354833"/>
                <a:gridCol w="376122"/>
                <a:gridCol w="489668"/>
                <a:gridCol w="369026"/>
                <a:gridCol w="546443"/>
                <a:gridCol w="785363"/>
              </a:tblGrid>
              <a:tr h="210384">
                <a:tc>
                  <a:txBody>
                    <a:bodyPr/>
                    <a:lstStyle/>
                    <a:p>
                      <a:pPr algn="ctr" rtl="0" fontAlgn="b"/>
                      <a:endParaRPr lang="en-US" sz="1050" b="1"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ctr" rtl="0" fontAlgn="b"/>
                      <a:endParaRPr lang="en-US" sz="1050" b="1" i="0" u="none" strike="noStrike">
                        <a:solidFill>
                          <a:srgbClr val="000000"/>
                        </a:solidFill>
                        <a:latin typeface="Calibri"/>
                      </a:endParaRPr>
                    </a:p>
                  </a:txBody>
                  <a:tcPr marL="0" marR="0" marT="0" marB="0" anchor="b">
                    <a:lnL>
                      <a:noFill/>
                    </a:lnL>
                    <a:lnR>
                      <a:noFill/>
                    </a:lnR>
                    <a:lnT>
                      <a:noFill/>
                    </a:lnT>
                    <a:lnB>
                      <a:noFill/>
                    </a:lnB>
                  </a:tcPr>
                </a:tc>
                <a:tc>
                  <a:txBody>
                    <a:bodyPr/>
                    <a:lstStyle/>
                    <a:p>
                      <a:pPr algn="l" rtl="0" fontAlgn="b"/>
                      <a:endParaRPr lang="en-US" sz="1050" b="1" i="0" u="none" strike="noStrike">
                        <a:solidFill>
                          <a:srgbClr val="000000"/>
                        </a:solidFill>
                        <a:latin typeface="Calibri"/>
                      </a:endParaRPr>
                    </a:p>
                  </a:txBody>
                  <a:tcPr marL="0" marR="0" marT="0" marB="0" anchor="b">
                    <a:lnL>
                      <a:noFill/>
                    </a:lnL>
                    <a:lnR>
                      <a:noFill/>
                    </a:lnR>
                    <a:lnT>
                      <a:noFill/>
                    </a:lnT>
                    <a:lnB>
                      <a:noFill/>
                    </a:lnB>
                  </a:tcPr>
                </a:tc>
                <a:tc>
                  <a:txBody>
                    <a:bodyPr/>
                    <a:lstStyle/>
                    <a:p>
                      <a:pPr algn="l" rtl="0" fontAlgn="b"/>
                      <a:endParaRPr lang="en-US" sz="1050" b="1" i="0" u="none" strike="noStrike">
                        <a:solidFill>
                          <a:srgbClr val="000000"/>
                        </a:solidFill>
                        <a:latin typeface="Calibri"/>
                      </a:endParaRPr>
                    </a:p>
                  </a:txBody>
                  <a:tcPr marL="0" marR="0" marT="0" marB="0" anchor="b">
                    <a:lnL>
                      <a:noFill/>
                    </a:lnL>
                    <a:lnR>
                      <a:noFill/>
                    </a:lnR>
                    <a:lnT>
                      <a:noFill/>
                    </a:lnT>
                    <a:lnB>
                      <a:noFill/>
                    </a:lnB>
                  </a:tcPr>
                </a:tc>
                <a:tc>
                  <a:txBody>
                    <a:bodyPr/>
                    <a:lstStyle/>
                    <a:p>
                      <a:pPr algn="l" rtl="0" fontAlgn="b"/>
                      <a:endParaRPr lang="en-US" sz="1050" b="1" i="0" u="none" strike="noStrike">
                        <a:solidFill>
                          <a:srgbClr val="000000"/>
                        </a:solidFill>
                        <a:latin typeface="Calibri"/>
                      </a:endParaRPr>
                    </a:p>
                  </a:txBody>
                  <a:tcPr marL="0" marR="0" marT="0" marB="0" anchor="b">
                    <a:lnL>
                      <a:noFill/>
                    </a:lnL>
                    <a:lnR>
                      <a:noFill/>
                    </a:lnR>
                    <a:lnT>
                      <a:noFill/>
                    </a:lnT>
                    <a:lnB>
                      <a:noFill/>
                    </a:lnB>
                  </a:tcPr>
                </a:tc>
                <a:tc>
                  <a:txBody>
                    <a:bodyPr/>
                    <a:lstStyle/>
                    <a:p>
                      <a:pPr algn="l" rtl="0" fontAlgn="b"/>
                      <a:endParaRPr lang="en-US" sz="1050" b="1" i="0" u="none" strike="noStrike">
                        <a:solidFill>
                          <a:srgbClr val="000000"/>
                        </a:solidFill>
                        <a:latin typeface="Calibri"/>
                      </a:endParaRPr>
                    </a:p>
                  </a:txBody>
                  <a:tcPr marL="0" marR="0" marT="0" marB="0" anchor="b">
                    <a:lnL>
                      <a:noFill/>
                    </a:lnL>
                    <a:lnR>
                      <a:noFill/>
                    </a:lnR>
                    <a:lnT>
                      <a:noFill/>
                    </a:lnT>
                    <a:lnB>
                      <a:noFill/>
                    </a:lnB>
                  </a:tcPr>
                </a:tc>
                <a:tc>
                  <a:txBody>
                    <a:bodyPr/>
                    <a:lstStyle/>
                    <a:p>
                      <a:pPr algn="l" rtl="0" fontAlgn="b"/>
                      <a:endParaRPr lang="en-US" sz="1050" b="1" i="0" u="none" strike="noStrike">
                        <a:solidFill>
                          <a:srgbClr val="000000"/>
                        </a:solidFill>
                        <a:latin typeface="Calibri"/>
                      </a:endParaRPr>
                    </a:p>
                  </a:txBody>
                  <a:tcPr marL="0" marR="0" marT="0" marB="0" anchor="b">
                    <a:lnL>
                      <a:noFill/>
                    </a:lnL>
                    <a:lnR>
                      <a:noFill/>
                    </a:lnR>
                    <a:lnT>
                      <a:noFill/>
                    </a:lnT>
                    <a:lnB>
                      <a:noFill/>
                    </a:lnB>
                  </a:tcPr>
                </a:tc>
                <a:tc>
                  <a:txBody>
                    <a:bodyPr/>
                    <a:lstStyle/>
                    <a:p>
                      <a:pPr algn="l" rtl="0" fontAlgn="b"/>
                      <a:endParaRPr lang="en-US" sz="1050" b="1" i="0" u="none" strike="noStrike">
                        <a:solidFill>
                          <a:srgbClr val="000000"/>
                        </a:solidFill>
                        <a:latin typeface="Calibri"/>
                      </a:endParaRPr>
                    </a:p>
                  </a:txBody>
                  <a:tcPr marL="0" marR="0" marT="0" marB="0" anchor="b">
                    <a:lnL>
                      <a:noFill/>
                    </a:lnL>
                    <a:lnR>
                      <a:noFill/>
                    </a:lnR>
                    <a:lnT>
                      <a:noFill/>
                    </a:lnT>
                    <a:lnB>
                      <a:noFill/>
                    </a:lnB>
                  </a:tcPr>
                </a:tc>
                <a:tc>
                  <a:txBody>
                    <a:bodyPr/>
                    <a:lstStyle/>
                    <a:p>
                      <a:pPr algn="l" rtl="0" fontAlgn="b"/>
                      <a:endParaRPr lang="en-US" sz="1050" b="1" i="0" u="none" strike="noStrike">
                        <a:solidFill>
                          <a:srgbClr val="000000"/>
                        </a:solidFill>
                        <a:latin typeface="Calibri"/>
                      </a:endParaRPr>
                    </a:p>
                  </a:txBody>
                  <a:tcPr marL="0" marR="0" marT="0" marB="0" anchor="b">
                    <a:lnL>
                      <a:noFill/>
                    </a:lnL>
                    <a:lnR>
                      <a:noFill/>
                    </a:lnR>
                    <a:lnT>
                      <a:noFill/>
                    </a:lnT>
                    <a:lnB>
                      <a:noFill/>
                    </a:lnB>
                  </a:tcPr>
                </a:tc>
                <a:tc>
                  <a:txBody>
                    <a:bodyPr/>
                    <a:lstStyle/>
                    <a:p>
                      <a:pPr algn="l" rtl="0" fontAlgn="b"/>
                      <a:endParaRPr lang="en-US" sz="1050" b="1" i="0" u="none" strike="noStrike">
                        <a:solidFill>
                          <a:srgbClr val="000000"/>
                        </a:solidFill>
                        <a:latin typeface="Calibri"/>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rowSpan="2" gridSpan="7">
                  <a:txBody>
                    <a:bodyPr/>
                    <a:lstStyle/>
                    <a:p>
                      <a:pPr algn="ctr" rtl="1" fontAlgn="b"/>
                      <a:r>
                        <a:rPr lang="en-US" sz="1050" b="1" i="0" u="none" strike="noStrike" dirty="0">
                          <a:solidFill>
                            <a:srgbClr val="000000"/>
                          </a:solidFill>
                          <a:latin typeface="Calibri"/>
                        </a:rPr>
                        <a:t>Tunis Street , </a:t>
                      </a:r>
                      <a:r>
                        <a:rPr lang="en-US" sz="1050" b="1" i="0" u="sng" strike="noStrike" dirty="0">
                          <a:solidFill>
                            <a:srgbClr val="000000"/>
                          </a:solidFill>
                          <a:latin typeface="Calibri"/>
                        </a:rPr>
                        <a:t>left Direction</a:t>
                      </a:r>
                      <a:r>
                        <a:rPr lang="en-US" sz="1050" b="1" i="0" u="none" strike="noStrike" dirty="0">
                          <a:solidFill>
                            <a:srgbClr val="000000"/>
                          </a:solidFill>
                          <a:latin typeface="Calibri"/>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r>
              <a:tr h="210384">
                <a:tc>
                  <a:txBody>
                    <a:bodyPr/>
                    <a:lstStyle/>
                    <a:p>
                      <a:pPr algn="ctr" rtl="0" fontAlgn="b"/>
                      <a:endParaRPr lang="en-US" sz="105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rtl="0" fontAlgn="b"/>
                      <a:endParaRPr lang="en-US" sz="105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rtl="0" fontAlgn="b"/>
                      <a:endParaRPr lang="en-US" sz="105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rtl="0" fontAlgn="b"/>
                      <a:endParaRPr lang="en-US" sz="105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rtl="0" fontAlgn="b"/>
                      <a:endParaRPr lang="en-US" sz="105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rtl="0" fontAlgn="b"/>
                      <a:endParaRPr lang="en-US" sz="105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rtl="0" fontAlgn="b"/>
                      <a:endParaRPr lang="en-US" sz="105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rtl="0" fontAlgn="b"/>
                      <a:endParaRPr lang="en-US" sz="105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rtl="0" fontAlgn="b"/>
                      <a:endParaRPr lang="en-US" sz="105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rtl="0" fontAlgn="b"/>
                      <a:endParaRPr lang="en-US" sz="1050" b="1" i="0" u="none" strike="noStrike">
                        <a:solidFill>
                          <a:srgbClr val="000000"/>
                        </a:solidFill>
                        <a:latin typeface="Calibri"/>
                      </a:endParaRP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gridSpan="7"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r>
              <a:tr h="403493">
                <a:tc>
                  <a:txBody>
                    <a:bodyPr/>
                    <a:lstStyle/>
                    <a:p>
                      <a:pPr algn="ctr" rtl="0" fontAlgn="ctr"/>
                      <a:r>
                        <a:rPr lang="en-US" sz="1050" b="1" i="0" u="none" strike="noStrike">
                          <a:solidFill>
                            <a:srgbClr val="000000"/>
                          </a:solidFill>
                          <a:latin typeface="Calibri"/>
                        </a:rPr>
                        <a:t>Treatment </a:t>
                      </a:r>
                      <a:br>
                        <a:rPr lang="en-US" sz="1050" b="1" i="0" u="none" strike="noStrike">
                          <a:solidFill>
                            <a:srgbClr val="000000"/>
                          </a:solidFill>
                          <a:latin typeface="Calibri"/>
                        </a:rPr>
                      </a:br>
                      <a:r>
                        <a:rPr lang="en-US" sz="1050" b="1" i="0" u="none" strike="noStrike">
                          <a:solidFill>
                            <a:srgbClr val="000000"/>
                          </a:solidFill>
                          <a:latin typeface="Calibri"/>
                        </a:rPr>
                        <a:t>Cost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Unit </a:t>
                      </a:r>
                      <a:br>
                        <a:rPr lang="en-US" sz="1050" b="1" i="0" u="none" strike="noStrike">
                          <a:solidFill>
                            <a:srgbClr val="000000"/>
                          </a:solidFill>
                          <a:latin typeface="Calibri"/>
                        </a:rPr>
                      </a:br>
                      <a:r>
                        <a:rPr lang="en-US" sz="1050" b="1" i="0" u="none" strike="noStrike">
                          <a:solidFill>
                            <a:srgbClr val="000000"/>
                          </a:solidFill>
                          <a:latin typeface="Calibri"/>
                        </a:rPr>
                        <a:t>Cost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Suitable </a:t>
                      </a:r>
                      <a:br>
                        <a:rPr lang="en-US" sz="1050" b="1" i="0" u="none" strike="noStrike">
                          <a:solidFill>
                            <a:srgbClr val="000000"/>
                          </a:solidFill>
                          <a:latin typeface="Calibri"/>
                        </a:rPr>
                      </a:br>
                      <a:r>
                        <a:rPr lang="en-US" sz="1050" b="1" i="0" u="none" strike="noStrike">
                          <a:solidFill>
                            <a:srgbClr val="000000"/>
                          </a:solidFill>
                          <a:latin typeface="Calibri"/>
                        </a:rPr>
                        <a:t>Treatment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PI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W</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People </a:t>
                      </a:r>
                      <a:br>
                        <a:rPr lang="en-US" sz="1050" b="1" i="0" u="none" strike="noStrike">
                          <a:solidFill>
                            <a:srgbClr val="000000"/>
                          </a:solidFill>
                          <a:latin typeface="Calibri"/>
                        </a:rPr>
                      </a:br>
                      <a:r>
                        <a:rPr lang="en-US" sz="1050" b="1" i="0" u="none" strike="noStrike">
                          <a:solidFill>
                            <a:srgbClr val="000000"/>
                          </a:solidFill>
                          <a:latin typeface="Calibri"/>
                        </a:rPr>
                        <a:t>Complaints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W</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Importance to community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W</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b"/>
                      <a:r>
                        <a:rPr lang="en-US" sz="1050" b="1" i="0" u="none" strike="noStrike">
                          <a:solidFill>
                            <a:srgbClr val="000000"/>
                          </a:solidFill>
                          <a:latin typeface="Calibri"/>
                        </a:rPr>
                        <a:t>Functional</a:t>
                      </a:r>
                      <a:br>
                        <a:rPr lang="en-US" sz="1050" b="1" i="0" u="none" strike="noStrike">
                          <a:solidFill>
                            <a:srgbClr val="000000"/>
                          </a:solidFill>
                          <a:latin typeface="Calibri"/>
                        </a:rPr>
                      </a:br>
                      <a:r>
                        <a:rPr lang="en-US" sz="1050" b="1" i="0" u="none" strike="noStrike">
                          <a:solidFill>
                            <a:srgbClr val="000000"/>
                          </a:solidFill>
                          <a:latin typeface="Calibri"/>
                        </a:rPr>
                        <a:t>classification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W</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ADT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 W</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100-PCI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PCI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Section ID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Section</a:t>
                      </a:r>
                      <a:br>
                        <a:rPr lang="en-US" sz="1050" b="1" i="0" u="none" strike="noStrike">
                          <a:solidFill>
                            <a:srgbClr val="000000"/>
                          </a:solidFill>
                          <a:latin typeface="Calibri"/>
                        </a:rPr>
                      </a:br>
                      <a:r>
                        <a:rPr lang="en-US" sz="1050" b="1" i="0" u="none" strike="noStrike">
                          <a:solidFill>
                            <a:srgbClr val="000000"/>
                          </a:solidFill>
                          <a:latin typeface="Calibri"/>
                        </a:rPr>
                        <a:t> Number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r>
              <a:tr h="210384">
                <a:tc>
                  <a:txBody>
                    <a:bodyPr/>
                    <a:lstStyle/>
                    <a:p>
                      <a:pPr algn="ctr" rtl="0" fontAlgn="b"/>
                      <a:r>
                        <a:rPr lang="en-US" sz="1050" b="1" i="0" u="none" strike="noStrike">
                          <a:solidFill>
                            <a:srgbClr val="000000"/>
                          </a:solidFill>
                          <a:latin typeface="Calibri"/>
                        </a:rPr>
                        <a:t>17500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Deep Patching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76.16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12200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56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44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1050" b="1" i="0" u="none" strike="noStrike">
                          <a:solidFill>
                            <a:srgbClr val="000000"/>
                          </a:solidFill>
                          <a:latin typeface="Calibri"/>
                        </a:rPr>
                        <a:t>Tu22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22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0384">
                <a:tc>
                  <a:txBody>
                    <a:bodyPr/>
                    <a:lstStyle/>
                    <a:p>
                      <a:pPr algn="ctr" rtl="0" fontAlgn="b"/>
                      <a:r>
                        <a:rPr lang="en-US" sz="1050" b="1" i="0" u="none" strike="noStrike">
                          <a:solidFill>
                            <a:srgbClr val="000000"/>
                          </a:solidFill>
                          <a:latin typeface="Calibri"/>
                        </a:rPr>
                        <a:t>17500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Deep Patching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71.42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12200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52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48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1050" b="1" i="0" u="none" strike="noStrike">
                          <a:solidFill>
                            <a:srgbClr val="000000"/>
                          </a:solidFill>
                          <a:latin typeface="Calibri"/>
                        </a:rPr>
                        <a:t>Tu19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0384">
                <a:tc>
                  <a:txBody>
                    <a:bodyPr/>
                    <a:lstStyle/>
                    <a:p>
                      <a:pPr algn="ctr" rtl="0" fontAlgn="b"/>
                      <a:r>
                        <a:rPr lang="en-US" sz="1050" b="1" i="0" u="none" strike="noStrike">
                          <a:solidFill>
                            <a:srgbClr val="000000"/>
                          </a:solidFill>
                          <a:latin typeface="Calibri"/>
                        </a:rPr>
                        <a:t>1400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Surface Patching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70.52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12200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US" sz="1050" b="1" i="0" u="none" strike="noStrike">
                          <a:solidFill>
                            <a:srgbClr val="000000"/>
                          </a:solidFill>
                          <a:latin typeface="Calibri"/>
                        </a:rPr>
                        <a:t>Tu21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0384">
                <a:tc>
                  <a:txBody>
                    <a:bodyPr/>
                    <a:lstStyle/>
                    <a:p>
                      <a:pPr algn="ctr" rtl="0" fontAlgn="b"/>
                      <a:r>
                        <a:rPr lang="en-US" sz="1050" b="1" i="0" u="none" strike="noStrike">
                          <a:solidFill>
                            <a:srgbClr val="000000"/>
                          </a:solidFill>
                          <a:latin typeface="Calibri"/>
                        </a:rPr>
                        <a:t>350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b"/>
                      <a:r>
                        <a:rPr lang="en-US" sz="1050" b="1" i="0" u="none" strike="noStrike">
                          <a:solidFill>
                            <a:srgbClr val="000000"/>
                          </a:solidFill>
                          <a:latin typeface="Calibri"/>
                        </a:rPr>
                        <a:t>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sz="1050" b="1" i="0" u="none" strike="noStrike">
                          <a:solidFill>
                            <a:srgbClr val="000000"/>
                          </a:solidFill>
                          <a:latin typeface="Calibri"/>
                        </a:rPr>
                        <a:t>Crack Sealing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65.12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12200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38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62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US" sz="1050" b="1" i="0" u="none" strike="noStrike">
                          <a:solidFill>
                            <a:srgbClr val="000000"/>
                          </a:solidFill>
                          <a:latin typeface="Calibri"/>
                        </a:rPr>
                        <a:t>Tu18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0384">
                <a:tc>
                  <a:txBody>
                    <a:bodyPr/>
                    <a:lstStyle/>
                    <a:p>
                      <a:pPr algn="ctr" rtl="0" fontAlgn="b"/>
                      <a:r>
                        <a:rPr lang="en-US" sz="1050" b="1" i="0" u="none" strike="noStrike">
                          <a:solidFill>
                            <a:srgbClr val="000000"/>
                          </a:solidFill>
                          <a:latin typeface="Calibri"/>
                        </a:rPr>
                        <a:t>450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Crack Sealing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64.67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12200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37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63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US" sz="1050" b="1" i="0" u="none" strike="noStrike">
                          <a:solidFill>
                            <a:srgbClr val="000000"/>
                          </a:solidFill>
                          <a:latin typeface="Calibri"/>
                        </a:rPr>
                        <a:t>Tu16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2529">
                <a:tc>
                  <a:txBody>
                    <a:bodyPr/>
                    <a:lstStyle/>
                    <a:p>
                      <a:pPr algn="ctr" rtl="0" fontAlgn="b"/>
                      <a:r>
                        <a:rPr lang="en-US" sz="1050" b="1" i="0" u="none" strike="noStrike">
                          <a:solidFill>
                            <a:srgbClr val="000000"/>
                          </a:solidFill>
                          <a:latin typeface="Calibri"/>
                        </a:rPr>
                        <a:t>350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Crack Sealing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64.22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12200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64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US" sz="1050" b="1" i="0" u="none" strike="noStrike">
                          <a:solidFill>
                            <a:srgbClr val="000000"/>
                          </a:solidFill>
                          <a:latin typeface="Calibri"/>
                        </a:rPr>
                        <a:t>Tu20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0384">
                <a:tc>
                  <a:txBody>
                    <a:bodyPr/>
                    <a:lstStyle/>
                    <a:p>
                      <a:pPr algn="ctr" rtl="0" fontAlgn="b"/>
                      <a:r>
                        <a:rPr lang="en-US" sz="1050" b="1" i="0" u="none" strike="noStrike">
                          <a:solidFill>
                            <a:srgbClr val="000000"/>
                          </a:solidFill>
                          <a:latin typeface="Calibri"/>
                        </a:rPr>
                        <a:t>450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Crack Sealing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63.32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12200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34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66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US" sz="1050" b="1" i="0" u="none" strike="noStrike">
                          <a:solidFill>
                            <a:srgbClr val="000000"/>
                          </a:solidFill>
                          <a:latin typeface="Calibri"/>
                        </a:rPr>
                        <a:t>Tu14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0384">
                <a:tc>
                  <a:txBody>
                    <a:bodyPr/>
                    <a:lstStyle/>
                    <a:p>
                      <a:pPr algn="ctr" rtl="0" fontAlgn="b"/>
                      <a:r>
                        <a:rPr lang="en-US" sz="1050" b="1" i="0" u="none" strike="noStrike">
                          <a:solidFill>
                            <a:srgbClr val="000000"/>
                          </a:solidFill>
                          <a:latin typeface="Calibri"/>
                        </a:rPr>
                        <a:t>350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Crack Sealing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63.32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12200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34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66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US" sz="1050" b="1" i="0" u="none" strike="noStrike">
                          <a:solidFill>
                            <a:srgbClr val="000000"/>
                          </a:solidFill>
                          <a:latin typeface="Calibri"/>
                        </a:rPr>
                        <a:t>Tu17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0384">
                <a:tc>
                  <a:txBody>
                    <a:bodyPr/>
                    <a:lstStyle/>
                    <a:p>
                      <a:pPr algn="ctr" rtl="0" fontAlgn="b"/>
                      <a:r>
                        <a:rPr lang="en-US" sz="1050" b="1" i="0" u="none" strike="noStrike">
                          <a:solidFill>
                            <a:srgbClr val="000000"/>
                          </a:solidFill>
                          <a:latin typeface="Calibri"/>
                        </a:rPr>
                        <a:t>1600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Hot Seal/Seal Coat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61.52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12200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70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400"/>
                    </a:solidFill>
                  </a:tcPr>
                </a:tc>
                <a:tc>
                  <a:txBody>
                    <a:bodyPr/>
                    <a:lstStyle/>
                    <a:p>
                      <a:pPr algn="ctr" rtl="0" fontAlgn="ctr"/>
                      <a:r>
                        <a:rPr lang="en-US" sz="1050" b="1" i="0" u="none" strike="noStrike">
                          <a:solidFill>
                            <a:srgbClr val="000000"/>
                          </a:solidFill>
                          <a:latin typeface="Calibri"/>
                        </a:rPr>
                        <a:t>Tu13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0384">
                <a:tc>
                  <a:txBody>
                    <a:bodyPr/>
                    <a:lstStyle/>
                    <a:p>
                      <a:pPr algn="ctr" rtl="0" fontAlgn="b"/>
                      <a:r>
                        <a:rPr lang="en-US" sz="1050" b="1" i="0" u="none" strike="noStrike">
                          <a:solidFill>
                            <a:srgbClr val="000000"/>
                          </a:solidFill>
                          <a:latin typeface="Calibri"/>
                        </a:rPr>
                        <a:t>1500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Hot Seal/Seal Coat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60.62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12200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28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72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400"/>
                    </a:solidFill>
                  </a:tcPr>
                </a:tc>
                <a:tc>
                  <a:txBody>
                    <a:bodyPr/>
                    <a:lstStyle/>
                    <a:p>
                      <a:pPr algn="ctr" rtl="0" fontAlgn="ctr"/>
                      <a:r>
                        <a:rPr lang="en-US" sz="1050" b="1" i="0" u="none" strike="noStrike">
                          <a:solidFill>
                            <a:srgbClr val="000000"/>
                          </a:solidFill>
                          <a:latin typeface="Calibri"/>
                        </a:rPr>
                        <a:t>Tu23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0384">
                <a:tc>
                  <a:txBody>
                    <a:bodyPr/>
                    <a:lstStyle/>
                    <a:p>
                      <a:pPr algn="ctr" rtl="0" fontAlgn="b"/>
                      <a:r>
                        <a:rPr lang="en-US" sz="1050" b="1" i="0" u="none" strike="noStrike">
                          <a:solidFill>
                            <a:srgbClr val="000000"/>
                          </a:solidFill>
                          <a:latin typeface="Calibri"/>
                        </a:rPr>
                        <a:t>2800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Apply Hot sand and Roll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56.57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12200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19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81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900"/>
                    </a:solidFill>
                  </a:tcPr>
                </a:tc>
                <a:tc>
                  <a:txBody>
                    <a:bodyPr/>
                    <a:lstStyle/>
                    <a:p>
                      <a:pPr algn="ctr" rtl="0" fontAlgn="ctr"/>
                      <a:r>
                        <a:rPr lang="en-US" sz="1050" b="1" i="0" u="none" strike="noStrike">
                          <a:solidFill>
                            <a:srgbClr val="000000"/>
                          </a:solidFill>
                          <a:latin typeface="Calibri"/>
                        </a:rPr>
                        <a:t>Tu15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0384">
                <a:tc>
                  <a:txBody>
                    <a:bodyPr/>
                    <a:lstStyle/>
                    <a:p>
                      <a:pPr algn="ctr" rtl="0" fontAlgn="b"/>
                      <a:r>
                        <a:rPr lang="en-US" sz="1050" b="1" i="0" u="none" strike="noStrike">
                          <a:solidFill>
                            <a:srgbClr val="000000"/>
                          </a:solidFill>
                          <a:latin typeface="Calibri"/>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Do Nothing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49.82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66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12200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96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8000"/>
                    </a:solidFill>
                  </a:tcPr>
                </a:tc>
                <a:tc>
                  <a:txBody>
                    <a:bodyPr/>
                    <a:lstStyle/>
                    <a:p>
                      <a:pPr algn="ctr" rtl="0" fontAlgn="ctr"/>
                      <a:r>
                        <a:rPr lang="en-US" sz="1050" b="1" i="0" u="none" strike="noStrike">
                          <a:solidFill>
                            <a:srgbClr val="000000"/>
                          </a:solidFill>
                          <a:latin typeface="Calibri"/>
                        </a:rPr>
                        <a:t>Tu24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24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0384">
                <a:tc>
                  <a:txBody>
                    <a:bodyPr/>
                    <a:lstStyle/>
                    <a:p>
                      <a:pPr algn="ctr" rtl="0" fontAlgn="b"/>
                      <a:r>
                        <a:rPr lang="en-US" sz="1050" b="1" i="0" u="none" strike="noStrike">
                          <a:solidFill>
                            <a:srgbClr val="000000"/>
                          </a:solidFill>
                          <a:latin typeface="Calibri"/>
                        </a:rPr>
                        <a:t>44250</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5B3D7"/>
                    </a:solidFill>
                  </a:tcPr>
                </a:tc>
                <a:tc gridSpan="2">
                  <a:txBody>
                    <a:bodyPr/>
                    <a:lstStyle/>
                    <a:p>
                      <a:pPr algn="ctr" rtl="0" fontAlgn="b"/>
                      <a:r>
                        <a:rPr lang="en-US" sz="1050" b="1" i="0" u="none" strike="noStrike">
                          <a:solidFill>
                            <a:srgbClr val="000000"/>
                          </a:solidFill>
                          <a:latin typeface="Calibri"/>
                        </a:rPr>
                        <a:t>Overall Treatment Cost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60404"/>
                    </a:solidFill>
                  </a:tcPr>
                </a:tc>
                <a:tc hMerge="1">
                  <a:txBody>
                    <a:bodyPr/>
                    <a:lstStyle/>
                    <a:p>
                      <a:endParaRPr lang="en-US"/>
                    </a:p>
                  </a:txBody>
                  <a:tcPr/>
                </a:tc>
                <a:tc>
                  <a:txBody>
                    <a:bodyPr/>
                    <a:lstStyle/>
                    <a:p>
                      <a:pPr algn="l" rtl="0" fontAlgn="b"/>
                      <a:endParaRPr lang="en-US" sz="1050" b="1" i="0" u="none" strike="noStrike">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ctr" rtl="0" fontAlgn="ctr"/>
                      <a:endParaRPr lang="en-US" sz="1050" b="1" i="0" u="none" strike="noStrike">
                        <a:solidFill>
                          <a:srgbClr val="000000"/>
                        </a:solidFill>
                        <a:latin typeface="Calibri"/>
                      </a:endParaRPr>
                    </a:p>
                  </a:txBody>
                  <a:tcPr marL="0" marR="0" marT="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rtl="0" fontAlgn="ctr"/>
                      <a:endParaRPr lang="en-US" sz="1050" b="1" i="0" u="none" strike="noStrike">
                        <a:solidFill>
                          <a:srgbClr val="000000"/>
                        </a:solidFill>
                        <a:latin typeface="Calibri"/>
                      </a:endParaRPr>
                    </a:p>
                  </a:txBody>
                  <a:tcPr marL="0" marR="0" marT="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rtl="0" fontAlgn="ctr"/>
                      <a:endParaRPr lang="en-US" sz="1050" b="1" i="0" u="none" strike="noStrike">
                        <a:solidFill>
                          <a:srgbClr val="000000"/>
                        </a:solidFill>
                        <a:latin typeface="Calibri"/>
                      </a:endParaRPr>
                    </a:p>
                  </a:txBody>
                  <a:tcPr marL="0" marR="0" marT="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rtl="0" fontAlgn="ctr"/>
                      <a:endParaRPr lang="en-US" sz="1050" b="1" i="0" u="none" strike="noStrike">
                        <a:solidFill>
                          <a:srgbClr val="000000"/>
                        </a:solidFill>
                        <a:latin typeface="Calibri"/>
                      </a:endParaRPr>
                    </a:p>
                  </a:txBody>
                  <a:tcPr marL="0" marR="0" marT="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rtl="0" fontAlgn="ctr"/>
                      <a:endParaRPr lang="en-US" sz="1050" b="1" i="0" u="none" strike="noStrike">
                        <a:solidFill>
                          <a:srgbClr val="000000"/>
                        </a:solidFill>
                        <a:latin typeface="Calibri"/>
                      </a:endParaRPr>
                    </a:p>
                  </a:txBody>
                  <a:tcPr marL="0" marR="0" marT="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rtl="0" fontAlgn="ctr"/>
                      <a:endParaRPr lang="en-US" sz="1050" b="1" i="0" u="none" strike="noStrike">
                        <a:solidFill>
                          <a:srgbClr val="000000"/>
                        </a:solidFill>
                        <a:latin typeface="Calibri"/>
                      </a:endParaRPr>
                    </a:p>
                  </a:txBody>
                  <a:tcPr marL="0" marR="0" marT="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rtl="0" fontAlgn="ctr"/>
                      <a:endParaRPr lang="en-US" sz="1050" b="1" i="0" u="none" strike="noStrike">
                        <a:solidFill>
                          <a:srgbClr val="000000"/>
                        </a:solidFill>
                        <a:latin typeface="Calibri"/>
                      </a:endParaRPr>
                    </a:p>
                  </a:txBody>
                  <a:tcPr marL="0" marR="0" marT="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rtl="0" fontAlgn="ctr"/>
                      <a:endParaRPr lang="en-US" sz="1050" b="1" i="0" u="none" strike="noStrike">
                        <a:solidFill>
                          <a:srgbClr val="000000"/>
                        </a:solidFill>
                        <a:latin typeface="Calibri"/>
                      </a:endParaRPr>
                    </a:p>
                  </a:txBody>
                  <a:tcPr marL="0" marR="0" marT="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rtl="0" fontAlgn="ctr"/>
                      <a:endParaRPr lang="en-US" sz="1050" b="1" i="0" u="none" strike="noStrike">
                        <a:solidFill>
                          <a:srgbClr val="000000"/>
                        </a:solidFill>
                        <a:latin typeface="Calibri"/>
                      </a:endParaRPr>
                    </a:p>
                  </a:txBody>
                  <a:tcPr marL="0" marR="0" marT="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rtl="0" fontAlgn="b"/>
                      <a:endParaRPr lang="en-US" sz="1050" b="1" i="0" u="none" strike="noStrike">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rtl="0" fontAlgn="b"/>
                      <a:endParaRPr lang="en-US" sz="1050" b="1" i="0" u="none" strike="noStrike">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rtl="0" fontAlgn="ctr"/>
                      <a:endParaRPr lang="en-US" sz="1050" b="1" i="0" u="none" strike="noStrike">
                        <a:solidFill>
                          <a:srgbClr val="000000"/>
                        </a:solidFill>
                        <a:latin typeface="Calibri"/>
                      </a:endParaRPr>
                    </a:p>
                  </a:txBody>
                  <a:tcPr marL="0" marR="0" marT="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rtl="0" fontAlgn="ctr"/>
                      <a:endParaRPr lang="en-US" sz="1050" b="1" i="0" u="none" strike="noStrike" dirty="0">
                        <a:solidFill>
                          <a:srgbClr val="000000"/>
                        </a:solidFill>
                        <a:latin typeface="Calibri"/>
                      </a:endParaRPr>
                    </a:p>
                  </a:txBody>
                  <a:tcPr marL="0" marR="0" marT="0" marB="0" anchor="ctr">
                    <a:lnL>
                      <a:noFill/>
                    </a:lnL>
                    <a:lnR>
                      <a:noFill/>
                    </a:lnR>
                    <a:lnT w="6350" cap="flat" cmpd="sng" algn="ctr">
                      <a:solidFill>
                        <a:srgbClr val="000000"/>
                      </a:solidFill>
                      <a:prstDash val="solid"/>
                      <a:round/>
                      <a:headEnd type="none" w="med" len="med"/>
                      <a:tailEnd type="none" w="med" len="med"/>
                    </a:lnT>
                    <a:lnB>
                      <a:noFill/>
                    </a:lnB>
                  </a:tcPr>
                </a:tc>
              </a:tr>
            </a:tbl>
          </a:graphicData>
        </a:graphic>
      </p:graphicFrame>
      <p:pic>
        <p:nvPicPr>
          <p:cNvPr id="75777" name="Straight Arrow Connector 798"/>
          <p:cNvPicPr>
            <a:picLocks noChangeArrowheads="1"/>
          </p:cNvPicPr>
          <p:nvPr/>
        </p:nvPicPr>
        <p:blipFill>
          <a:blip r:embed="rId2"/>
          <a:srcRect/>
          <a:stretch>
            <a:fillRect/>
          </a:stretch>
        </p:blipFill>
        <p:spPr bwMode="auto">
          <a:xfrm>
            <a:off x="0" y="-28575"/>
            <a:ext cx="866775" cy="171450"/>
          </a:xfrm>
          <a:prstGeom prst="rect">
            <a:avLst/>
          </a:prstGeom>
          <a:noFill/>
        </p:spPr>
      </p:pic>
    </p:spTree>
    <p:extLst>
      <p:ext uri="{BB962C8B-B14F-4D97-AF65-F5344CB8AC3E}">
        <p14:creationId xmlns="" xmlns:p14="http://schemas.microsoft.com/office/powerpoint/2010/main" val="297200771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C97FA074-8136-4AB1-9CD6-811B132B49FB}" type="slidenum">
              <a:rPr lang="en-IN" smtClean="0"/>
              <a:pPr/>
              <a:t>49</a:t>
            </a:fld>
            <a:endParaRPr lang="en-IN"/>
          </a:p>
        </p:txBody>
      </p:sp>
      <p:sp>
        <p:nvSpPr>
          <p:cNvPr id="7" name="Date Placeholder 2"/>
          <p:cNvSpPr>
            <a:spLocks noGrp="1"/>
          </p:cNvSpPr>
          <p:nvPr>
            <p:ph type="dt" sz="half" idx="10"/>
          </p:nvPr>
        </p:nvSpPr>
        <p:spPr>
          <a:xfrm>
            <a:off x="7467600" y="6356350"/>
            <a:ext cx="1222248" cy="365760"/>
          </a:xfrm>
        </p:spPr>
        <p:txBody>
          <a:bodyPr/>
          <a:lstStyle/>
          <a:p>
            <a:r>
              <a:rPr lang="en-US" dirty="0" smtClean="0"/>
              <a:t>MAY 25, 2017</a:t>
            </a:r>
            <a:endParaRPr lang="en-IN" dirty="0"/>
          </a:p>
        </p:txBody>
      </p:sp>
      <p:sp>
        <p:nvSpPr>
          <p:cNvPr id="8" name="Footer Placeholder 5"/>
          <p:cNvSpPr>
            <a:spLocks noGrp="1"/>
          </p:cNvSpPr>
          <p:nvPr>
            <p:ph type="ftr" sz="quarter" idx="11"/>
          </p:nvPr>
        </p:nvSpPr>
        <p:spPr>
          <a:xfrm>
            <a:off x="990600" y="6356350"/>
            <a:ext cx="5413248" cy="365760"/>
          </a:xfrm>
        </p:spPr>
        <p:txBody>
          <a:bodyPr/>
          <a:lstStyle/>
          <a:p>
            <a:r>
              <a:rPr lang="en-US" dirty="0" smtClean="0"/>
              <a:t>DEVELOPMENT OF (PMS) FOR SELECTED ROADS IN NABLUS CITY</a:t>
            </a:r>
            <a:endParaRPr lang="en-IN" dirty="0"/>
          </a:p>
        </p:txBody>
      </p:sp>
      <p:sp>
        <p:nvSpPr>
          <p:cNvPr id="6" name="Title 1"/>
          <p:cNvSpPr>
            <a:spLocks noGrp="1"/>
          </p:cNvSpPr>
          <p:nvPr>
            <p:ph type="title"/>
          </p:nvPr>
        </p:nvSpPr>
        <p:spPr>
          <a:xfrm>
            <a:off x="457200" y="152400"/>
            <a:ext cx="8229600" cy="990600"/>
          </a:xfrm>
        </p:spPr>
        <p:txBody>
          <a:bodyPr>
            <a:normAutofit/>
          </a:bodyPr>
          <a:lstStyle/>
          <a:p>
            <a:r>
              <a:rPr lang="en-US" b="1" dirty="0" smtClean="0"/>
              <a:t>Martyr Yasser Arafat Results</a:t>
            </a:r>
            <a:endParaRPr lang="en-US" dirty="0"/>
          </a:p>
        </p:txBody>
      </p:sp>
      <p:pic>
        <p:nvPicPr>
          <p:cNvPr id="16385" name="Straight Arrow Connector 787"/>
          <p:cNvPicPr>
            <a:picLocks noChangeArrowheads="1"/>
          </p:cNvPicPr>
          <p:nvPr/>
        </p:nvPicPr>
        <p:blipFill>
          <a:blip r:embed="rId2"/>
          <a:srcRect/>
          <a:stretch>
            <a:fillRect/>
          </a:stretch>
        </p:blipFill>
        <p:spPr bwMode="auto">
          <a:xfrm>
            <a:off x="0" y="-9525"/>
            <a:ext cx="866775" cy="171450"/>
          </a:xfrm>
          <a:prstGeom prst="rect">
            <a:avLst/>
          </a:prstGeom>
          <a:noFill/>
        </p:spPr>
      </p:pic>
      <p:pic>
        <p:nvPicPr>
          <p:cNvPr id="16387" name="Straight Arrow Connector 794"/>
          <p:cNvPicPr>
            <a:picLocks noChangeArrowheads="1"/>
          </p:cNvPicPr>
          <p:nvPr/>
        </p:nvPicPr>
        <p:blipFill>
          <a:blip r:embed="rId3"/>
          <a:srcRect/>
          <a:stretch>
            <a:fillRect/>
          </a:stretch>
        </p:blipFill>
        <p:spPr bwMode="auto">
          <a:xfrm>
            <a:off x="0" y="228600"/>
            <a:ext cx="819150" cy="161925"/>
          </a:xfrm>
          <a:prstGeom prst="rect">
            <a:avLst/>
          </a:prstGeom>
          <a:noFill/>
        </p:spPr>
      </p:pic>
      <p:pic>
        <p:nvPicPr>
          <p:cNvPr id="16386" name="Straight Arrow Connector 798"/>
          <p:cNvPicPr>
            <a:picLocks noChangeArrowheads="1"/>
          </p:cNvPicPr>
          <p:nvPr/>
        </p:nvPicPr>
        <p:blipFill>
          <a:blip r:embed="rId2"/>
          <a:srcRect/>
          <a:stretch>
            <a:fillRect/>
          </a:stretch>
        </p:blipFill>
        <p:spPr bwMode="auto">
          <a:xfrm>
            <a:off x="0" y="152400"/>
            <a:ext cx="866775" cy="171450"/>
          </a:xfrm>
          <a:prstGeom prst="rect">
            <a:avLst/>
          </a:prstGeom>
          <a:noFill/>
        </p:spPr>
      </p:pic>
      <p:graphicFrame>
        <p:nvGraphicFramePr>
          <p:cNvPr id="12" name="Table 11"/>
          <p:cNvGraphicFramePr>
            <a:graphicFrameLocks noGrp="1"/>
          </p:cNvGraphicFramePr>
          <p:nvPr/>
        </p:nvGraphicFramePr>
        <p:xfrm>
          <a:off x="152400" y="1828800"/>
          <a:ext cx="8762998" cy="3615572"/>
        </p:xfrm>
        <a:graphic>
          <a:graphicData uri="http://schemas.openxmlformats.org/drawingml/2006/table">
            <a:tbl>
              <a:tblPr rtl="1">
                <a:effectLst>
                  <a:outerShdw blurRad="152400" dist="317500" dir="5400000" sx="90000" sy="-19000" rotWithShape="0">
                    <a:prstClr val="black">
                      <a:alpha val="15000"/>
                    </a:prstClr>
                  </a:outerShdw>
                </a:effectLst>
              </a:tblPr>
              <a:tblGrid>
                <a:gridCol w="702773"/>
                <a:gridCol w="471724"/>
                <a:gridCol w="1148022"/>
                <a:gridCol w="394707"/>
                <a:gridCol w="269558"/>
                <a:gridCol w="625757"/>
                <a:gridCol w="269558"/>
                <a:gridCol w="664263"/>
                <a:gridCol w="279183"/>
                <a:gridCol w="645012"/>
                <a:gridCol w="317692"/>
                <a:gridCol w="361013"/>
                <a:gridCol w="385082"/>
                <a:gridCol w="498197"/>
                <a:gridCol w="375454"/>
                <a:gridCol w="555961"/>
                <a:gridCol w="799042"/>
              </a:tblGrid>
              <a:tr h="159043">
                <a:tc>
                  <a:txBody>
                    <a:bodyPr/>
                    <a:lstStyle/>
                    <a:p>
                      <a:pPr algn="ctr" rtl="0" fontAlgn="b"/>
                      <a:endParaRPr lang="en-US" sz="6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ctr" rtl="0" fontAlgn="b"/>
                      <a:endParaRPr lang="en-US" sz="6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rtl="0" fontAlgn="b"/>
                      <a:endParaRPr lang="en-US" sz="600" b="0" i="0" u="none" strike="noStrike">
                        <a:solidFill>
                          <a:srgbClr val="000000"/>
                        </a:solidFill>
                        <a:latin typeface="Calibri"/>
                      </a:endParaRPr>
                    </a:p>
                  </a:txBody>
                  <a:tcPr marL="0" marR="0" marT="0" marB="0" anchor="b">
                    <a:lnL>
                      <a:noFill/>
                    </a:lnL>
                    <a:lnR>
                      <a:noFill/>
                    </a:lnR>
                    <a:lnT>
                      <a:noFill/>
                    </a:lnT>
                    <a:lnB>
                      <a:noFill/>
                    </a:lnB>
                  </a:tcPr>
                </a:tc>
                <a:tc>
                  <a:txBody>
                    <a:bodyPr/>
                    <a:lstStyle/>
                    <a:p>
                      <a:pPr algn="ctr" rtl="0" fontAlgn="b"/>
                      <a:endParaRPr lang="en-US" sz="600" b="0" i="0" u="none" strike="noStrike">
                        <a:solidFill>
                          <a:srgbClr val="000000"/>
                        </a:solidFill>
                        <a:latin typeface="Calibri"/>
                      </a:endParaRPr>
                    </a:p>
                  </a:txBody>
                  <a:tcPr marL="0" marR="0" marT="0" marB="0" anchor="b">
                    <a:lnL>
                      <a:noFill/>
                    </a:lnL>
                    <a:lnR>
                      <a:noFill/>
                    </a:lnR>
                    <a:lnT>
                      <a:noFill/>
                    </a:lnT>
                    <a:lnB>
                      <a:noFill/>
                    </a:lnB>
                  </a:tcPr>
                </a:tc>
                <a:tc>
                  <a:txBody>
                    <a:bodyPr/>
                    <a:lstStyle/>
                    <a:p>
                      <a:pPr algn="ctr" rtl="0" fontAlgn="ctr"/>
                      <a:endParaRPr lang="en-US" sz="600" b="0" i="0" u="none" strike="noStrike">
                        <a:solidFill>
                          <a:srgbClr val="000000"/>
                        </a:solidFill>
                        <a:latin typeface="Calibri"/>
                      </a:endParaRPr>
                    </a:p>
                  </a:txBody>
                  <a:tcPr marL="0" marR="0" marT="0" marB="0" anchor="ctr">
                    <a:lnL>
                      <a:noFill/>
                    </a:lnL>
                    <a:lnR>
                      <a:noFill/>
                    </a:lnR>
                    <a:lnT>
                      <a:noFill/>
                    </a:lnT>
                    <a:lnB>
                      <a:noFill/>
                    </a:lnB>
                  </a:tcPr>
                </a:tc>
                <a:tc>
                  <a:txBody>
                    <a:bodyPr/>
                    <a:lstStyle/>
                    <a:p>
                      <a:pPr algn="ctr" rtl="0" fontAlgn="ctr"/>
                      <a:endParaRPr lang="en-US" sz="600" b="0" i="0" u="none" strike="noStrike">
                        <a:solidFill>
                          <a:srgbClr val="000000"/>
                        </a:solidFill>
                        <a:latin typeface="Calibri"/>
                      </a:endParaRPr>
                    </a:p>
                  </a:txBody>
                  <a:tcPr marL="0" marR="0" marT="0" marB="0" anchor="ctr">
                    <a:lnL>
                      <a:noFill/>
                    </a:lnL>
                    <a:lnR>
                      <a:noFill/>
                    </a:lnR>
                    <a:lnT>
                      <a:noFill/>
                    </a:lnT>
                    <a:lnB>
                      <a:noFill/>
                    </a:lnB>
                  </a:tcPr>
                </a:tc>
                <a:tc>
                  <a:txBody>
                    <a:bodyPr/>
                    <a:lstStyle/>
                    <a:p>
                      <a:pPr algn="l" rtl="0" fontAlgn="b"/>
                      <a:endParaRPr lang="en-US" sz="6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rtl="0" fontAlgn="b"/>
                      <a:endParaRPr lang="en-US" sz="6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rtl="0" fontAlgn="b"/>
                      <a:endParaRPr lang="en-US" sz="6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rtl="0" fontAlgn="b"/>
                      <a:endParaRPr lang="en-US" sz="600" b="0" i="0" u="none" strike="noStrike">
                        <a:solidFill>
                          <a:srgbClr val="000000"/>
                        </a:solidFill>
                        <a:latin typeface="Calibri"/>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rowSpan="2" gridSpan="7">
                  <a:txBody>
                    <a:bodyPr/>
                    <a:lstStyle/>
                    <a:p>
                      <a:pPr algn="ctr" rtl="1" fontAlgn="b"/>
                      <a:r>
                        <a:rPr lang="en-US" sz="1050" b="1" i="0" u="none" strike="noStrike" dirty="0" smtClean="0">
                          <a:solidFill>
                            <a:srgbClr val="000000"/>
                          </a:solidFill>
                          <a:latin typeface="Calibri"/>
                        </a:rPr>
                        <a:t>Martyr Yasser </a:t>
                      </a:r>
                      <a:r>
                        <a:rPr lang="en-US" sz="1050" b="1" i="0" u="none" strike="noStrike" dirty="0">
                          <a:solidFill>
                            <a:srgbClr val="000000"/>
                          </a:solidFill>
                          <a:latin typeface="Calibri"/>
                        </a:rPr>
                        <a:t>Arafat  Street , </a:t>
                      </a:r>
                      <a:r>
                        <a:rPr lang="en-US" sz="1050" b="1" i="0" u="sng" strike="noStrike" dirty="0">
                          <a:solidFill>
                            <a:srgbClr val="000000"/>
                          </a:solidFill>
                          <a:latin typeface="Calibri"/>
                        </a:rPr>
                        <a:t>Right </a:t>
                      </a:r>
                      <a:r>
                        <a:rPr lang="en-US" sz="1050" b="1" i="0" u="sng" strike="noStrike" dirty="0" smtClean="0">
                          <a:solidFill>
                            <a:srgbClr val="000000"/>
                          </a:solidFill>
                          <a:latin typeface="Calibri"/>
                        </a:rPr>
                        <a:t>Direction. </a:t>
                      </a:r>
                      <a:endParaRPr lang="en-US" sz="1050" b="1" i="0" u="sng"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r>
              <a:tr h="167413">
                <a:tc>
                  <a:txBody>
                    <a:bodyPr/>
                    <a:lstStyle/>
                    <a:p>
                      <a:pPr algn="ctr" rtl="0" fontAlgn="b"/>
                      <a:endParaRPr lang="en-US" sz="105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rtl="0" fontAlgn="b"/>
                      <a:endParaRPr lang="en-US" sz="105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rtl="0" fontAlgn="b"/>
                      <a:endParaRPr lang="en-US" sz="105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rtl="0" fontAlgn="b"/>
                      <a:endParaRPr lang="en-US" sz="105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rtl="0" fontAlgn="b"/>
                      <a:endParaRPr lang="en-US" sz="105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rtl="0" fontAlgn="b"/>
                      <a:endParaRPr lang="en-US" sz="105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rtl="0" fontAlgn="b"/>
                      <a:endParaRPr lang="en-US" sz="105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rtl="0" fontAlgn="b"/>
                      <a:endParaRPr lang="en-US" sz="105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rtl="0" fontAlgn="b"/>
                      <a:endParaRPr lang="en-US" sz="105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rtl="0" fontAlgn="b"/>
                      <a:endParaRPr lang="en-US" sz="1050" b="1" i="0" u="none" strike="noStrike">
                        <a:solidFill>
                          <a:srgbClr val="000000"/>
                        </a:solidFill>
                        <a:latin typeface="Calibri"/>
                      </a:endParaRP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gridSpan="7"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r>
              <a:tr h="305026">
                <a:tc>
                  <a:txBody>
                    <a:bodyPr/>
                    <a:lstStyle/>
                    <a:p>
                      <a:pPr algn="ctr" rtl="0" fontAlgn="ctr"/>
                      <a:r>
                        <a:rPr lang="en-US" sz="1050" b="1" i="0" u="none" strike="noStrike">
                          <a:solidFill>
                            <a:srgbClr val="000000"/>
                          </a:solidFill>
                          <a:latin typeface="Calibri"/>
                        </a:rPr>
                        <a:t>Treatment </a:t>
                      </a:r>
                      <a:br>
                        <a:rPr lang="en-US" sz="1050" b="1" i="0" u="none" strike="noStrike">
                          <a:solidFill>
                            <a:srgbClr val="000000"/>
                          </a:solidFill>
                          <a:latin typeface="Calibri"/>
                        </a:rPr>
                      </a:br>
                      <a:r>
                        <a:rPr lang="en-US" sz="1050" b="1" i="0" u="none" strike="noStrike">
                          <a:solidFill>
                            <a:srgbClr val="000000"/>
                          </a:solidFill>
                          <a:latin typeface="Calibri"/>
                        </a:rPr>
                        <a:t>Cost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Unit </a:t>
                      </a:r>
                      <a:br>
                        <a:rPr lang="en-US" sz="1050" b="1" i="0" u="none" strike="noStrike">
                          <a:solidFill>
                            <a:srgbClr val="000000"/>
                          </a:solidFill>
                          <a:latin typeface="Calibri"/>
                        </a:rPr>
                      </a:br>
                      <a:r>
                        <a:rPr lang="en-US" sz="1050" b="1" i="0" u="none" strike="noStrike">
                          <a:solidFill>
                            <a:srgbClr val="000000"/>
                          </a:solidFill>
                          <a:latin typeface="Calibri"/>
                        </a:rPr>
                        <a:t>Cost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Suitable </a:t>
                      </a:r>
                      <a:br>
                        <a:rPr lang="en-US" sz="1050" b="1" i="0" u="none" strike="noStrike">
                          <a:solidFill>
                            <a:srgbClr val="000000"/>
                          </a:solidFill>
                          <a:latin typeface="Calibri"/>
                        </a:rPr>
                      </a:br>
                      <a:r>
                        <a:rPr lang="en-US" sz="1050" b="1" i="0" u="none" strike="noStrike">
                          <a:solidFill>
                            <a:srgbClr val="000000"/>
                          </a:solidFill>
                          <a:latin typeface="Calibri"/>
                        </a:rPr>
                        <a:t>Treatment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PI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W</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People </a:t>
                      </a:r>
                      <a:br>
                        <a:rPr lang="en-US" sz="1050" b="1" i="0" u="none" strike="noStrike">
                          <a:solidFill>
                            <a:srgbClr val="000000"/>
                          </a:solidFill>
                          <a:latin typeface="Calibri"/>
                        </a:rPr>
                      </a:br>
                      <a:r>
                        <a:rPr lang="en-US" sz="1050" b="1" i="0" u="none" strike="noStrike">
                          <a:solidFill>
                            <a:srgbClr val="000000"/>
                          </a:solidFill>
                          <a:latin typeface="Calibri"/>
                        </a:rPr>
                        <a:t>Complaints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W</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Importance to community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W</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b"/>
                      <a:r>
                        <a:rPr lang="en-US" sz="1050" b="1" i="0" u="none" strike="noStrike">
                          <a:solidFill>
                            <a:srgbClr val="000000"/>
                          </a:solidFill>
                          <a:latin typeface="Calibri"/>
                        </a:rPr>
                        <a:t>Functional</a:t>
                      </a:r>
                      <a:br>
                        <a:rPr lang="en-US" sz="1050" b="1" i="0" u="none" strike="noStrike">
                          <a:solidFill>
                            <a:srgbClr val="000000"/>
                          </a:solidFill>
                          <a:latin typeface="Calibri"/>
                        </a:rPr>
                      </a:br>
                      <a:r>
                        <a:rPr lang="en-US" sz="1050" b="1" i="0" u="none" strike="noStrike">
                          <a:solidFill>
                            <a:srgbClr val="000000"/>
                          </a:solidFill>
                          <a:latin typeface="Calibri"/>
                        </a:rPr>
                        <a:t>classification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W</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ADT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 W</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100-PCI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PCI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Section ID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Section</a:t>
                      </a:r>
                      <a:br>
                        <a:rPr lang="en-US" sz="1050" b="1" i="0" u="none" strike="noStrike">
                          <a:solidFill>
                            <a:srgbClr val="000000"/>
                          </a:solidFill>
                          <a:latin typeface="Calibri"/>
                        </a:rPr>
                      </a:br>
                      <a:r>
                        <a:rPr lang="en-US" sz="1050" b="1" i="0" u="none" strike="noStrike">
                          <a:solidFill>
                            <a:srgbClr val="000000"/>
                          </a:solidFill>
                          <a:latin typeface="Calibri"/>
                        </a:rPr>
                        <a:t> Number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r>
              <a:tr h="167413">
                <a:tc>
                  <a:txBody>
                    <a:bodyPr/>
                    <a:lstStyle/>
                    <a:p>
                      <a:pPr algn="ctr" rtl="0" fontAlgn="b"/>
                      <a:r>
                        <a:rPr lang="en-US" sz="1050" b="1" i="0" u="none" strike="noStrike">
                          <a:solidFill>
                            <a:srgbClr val="000000"/>
                          </a:solidFill>
                          <a:latin typeface="Calibri"/>
                        </a:rPr>
                        <a:t>20125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17.5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Milling and Repave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83.41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12890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72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28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98973"/>
                    </a:solidFill>
                  </a:tcPr>
                </a:tc>
                <a:tc>
                  <a:txBody>
                    <a:bodyPr/>
                    <a:lstStyle/>
                    <a:p>
                      <a:pPr algn="ctr" rtl="0" fontAlgn="ctr"/>
                      <a:r>
                        <a:rPr lang="en-US" sz="1050" b="1" i="0" u="none" strike="noStrike">
                          <a:solidFill>
                            <a:srgbClr val="000000"/>
                          </a:solidFill>
                          <a:latin typeface="Calibri"/>
                        </a:rPr>
                        <a:t>YA12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7413">
                <a:tc>
                  <a:txBody>
                    <a:bodyPr/>
                    <a:lstStyle/>
                    <a:p>
                      <a:pPr algn="ctr" rtl="0" fontAlgn="b"/>
                      <a:r>
                        <a:rPr lang="en-US" sz="1050" b="1" i="0" u="none" strike="noStrike">
                          <a:solidFill>
                            <a:srgbClr val="000000"/>
                          </a:solidFill>
                          <a:latin typeface="Calibri"/>
                        </a:rPr>
                        <a:t>2300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Surface Patching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73.51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12890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US" sz="1050" b="1" i="0" u="none" strike="noStrike">
                          <a:solidFill>
                            <a:srgbClr val="000000"/>
                          </a:solidFill>
                          <a:latin typeface="Calibri"/>
                        </a:rPr>
                        <a:t>YA13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7413">
                <a:tc>
                  <a:txBody>
                    <a:bodyPr/>
                    <a:lstStyle/>
                    <a:p>
                      <a:pPr algn="ctr" rtl="0" fontAlgn="b"/>
                      <a:r>
                        <a:rPr lang="en-US" sz="1050" b="1" i="0" u="none" strike="noStrike">
                          <a:solidFill>
                            <a:srgbClr val="000000"/>
                          </a:solidFill>
                          <a:latin typeface="Calibri"/>
                        </a:rPr>
                        <a:t>2300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Surface Patching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72.61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12890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48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52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US" sz="1050" b="1" i="0" u="none" strike="noStrike">
                          <a:solidFill>
                            <a:srgbClr val="000000"/>
                          </a:solidFill>
                          <a:latin typeface="Calibri"/>
                        </a:rPr>
                        <a:t>YA14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9043">
                <a:tc>
                  <a:txBody>
                    <a:bodyPr/>
                    <a:lstStyle/>
                    <a:p>
                      <a:pPr algn="ctr" rtl="0" fontAlgn="b"/>
                      <a:r>
                        <a:rPr lang="en-US" sz="1050" b="1" i="0" u="none" strike="noStrike">
                          <a:solidFill>
                            <a:srgbClr val="000000"/>
                          </a:solidFill>
                          <a:latin typeface="Calibri"/>
                        </a:rPr>
                        <a:t>2300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Surface Patching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71.71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12890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46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US" sz="1050" b="1" i="0" u="none" strike="noStrike">
                          <a:solidFill>
                            <a:srgbClr val="000000"/>
                          </a:solidFill>
                          <a:latin typeface="Calibri"/>
                        </a:rPr>
                        <a:t>YA10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9043">
                <a:tc>
                  <a:txBody>
                    <a:bodyPr/>
                    <a:lstStyle/>
                    <a:p>
                      <a:pPr algn="ctr" rtl="0" fontAlgn="b"/>
                      <a:r>
                        <a:rPr lang="en-US" sz="1050" b="1" i="0" u="none" strike="noStrike">
                          <a:solidFill>
                            <a:srgbClr val="000000"/>
                          </a:solidFill>
                          <a:latin typeface="Calibri"/>
                        </a:rPr>
                        <a:t>575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Crack Sealing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68.56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12890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39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61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US" sz="1050" b="1" i="0" u="none" strike="noStrike">
                          <a:solidFill>
                            <a:srgbClr val="000000"/>
                          </a:solidFill>
                          <a:latin typeface="Calibri"/>
                        </a:rPr>
                        <a:t>YA11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7413">
                <a:tc>
                  <a:txBody>
                    <a:bodyPr/>
                    <a:lstStyle/>
                    <a:p>
                      <a:pPr algn="ctr" rtl="0" fontAlgn="b"/>
                      <a:r>
                        <a:rPr lang="en-US" sz="1050" b="1" i="0" u="none" strike="noStrike">
                          <a:solidFill>
                            <a:srgbClr val="000000"/>
                          </a:solidFill>
                          <a:latin typeface="Calibri"/>
                        </a:rPr>
                        <a:t>575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Crack Sealing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67.21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12890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64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US" sz="1050" b="1" i="0" u="none" strike="noStrike">
                          <a:solidFill>
                            <a:srgbClr val="000000"/>
                          </a:solidFill>
                          <a:latin typeface="Calibri"/>
                        </a:rPr>
                        <a:t>YA08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7413">
                <a:tc>
                  <a:txBody>
                    <a:bodyPr/>
                    <a:lstStyle/>
                    <a:p>
                      <a:pPr algn="ctr" rtl="0" fontAlgn="b"/>
                      <a:r>
                        <a:rPr lang="en-US" sz="1050" b="1" i="0" u="none" strike="noStrike">
                          <a:solidFill>
                            <a:srgbClr val="000000"/>
                          </a:solidFill>
                          <a:latin typeface="Calibri"/>
                        </a:rPr>
                        <a:t>575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Crack Sealing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66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12890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32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68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US" sz="1050" b="1" i="0" u="none" strike="noStrike">
                          <a:solidFill>
                            <a:srgbClr val="000000"/>
                          </a:solidFill>
                          <a:latin typeface="Calibri"/>
                        </a:rPr>
                        <a:t>YA04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7413">
                <a:tc>
                  <a:txBody>
                    <a:bodyPr/>
                    <a:lstStyle/>
                    <a:p>
                      <a:pPr algn="ctr" rtl="0" fontAlgn="b"/>
                      <a:r>
                        <a:rPr lang="en-US" sz="1050" b="1" i="0" u="none" strike="noStrike">
                          <a:solidFill>
                            <a:srgbClr val="000000"/>
                          </a:solidFill>
                          <a:latin typeface="Calibri"/>
                        </a:rPr>
                        <a:t>575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Crack Sealing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64.96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12890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31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69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US" sz="1050" b="1" i="0" u="none" strike="noStrike">
                          <a:solidFill>
                            <a:srgbClr val="000000"/>
                          </a:solidFill>
                          <a:latin typeface="Calibri"/>
                        </a:rPr>
                        <a:t>YA01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7413">
                <a:tc>
                  <a:txBody>
                    <a:bodyPr/>
                    <a:lstStyle/>
                    <a:p>
                      <a:pPr algn="ctr" rtl="0" fontAlgn="b"/>
                      <a:r>
                        <a:rPr lang="en-US" sz="1050" b="1" i="0" u="none" strike="noStrike">
                          <a:solidFill>
                            <a:srgbClr val="000000"/>
                          </a:solidFill>
                          <a:latin typeface="Calibri"/>
                        </a:rPr>
                        <a:t>2300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Hot Seal/Seal Coat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62.71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12890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26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74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400"/>
                    </a:solidFill>
                  </a:tcPr>
                </a:tc>
                <a:tc>
                  <a:txBody>
                    <a:bodyPr/>
                    <a:lstStyle/>
                    <a:p>
                      <a:pPr algn="ctr" rtl="0" fontAlgn="ctr"/>
                      <a:r>
                        <a:rPr lang="en-US" sz="1050" b="1" i="0" u="none" strike="noStrike">
                          <a:solidFill>
                            <a:srgbClr val="000000"/>
                          </a:solidFill>
                          <a:latin typeface="Calibri"/>
                        </a:rPr>
                        <a:t>YA07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7413">
                <a:tc>
                  <a:txBody>
                    <a:bodyPr/>
                    <a:lstStyle/>
                    <a:p>
                      <a:pPr algn="ctr" rtl="0" fontAlgn="b"/>
                      <a:r>
                        <a:rPr lang="en-US" sz="1050" b="1" i="0" u="none" strike="noStrike">
                          <a:solidFill>
                            <a:srgbClr val="000000"/>
                          </a:solidFill>
                          <a:latin typeface="Calibri"/>
                        </a:rPr>
                        <a:t>2300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Hot Seal/Seal Coat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62.71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12890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26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74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400"/>
                    </a:solidFill>
                  </a:tcPr>
                </a:tc>
                <a:tc>
                  <a:txBody>
                    <a:bodyPr/>
                    <a:lstStyle/>
                    <a:p>
                      <a:pPr algn="ctr" rtl="0" fontAlgn="ctr"/>
                      <a:r>
                        <a:rPr lang="en-US" sz="1050" b="1" i="0" u="none" strike="noStrike">
                          <a:solidFill>
                            <a:srgbClr val="000000"/>
                          </a:solidFill>
                          <a:latin typeface="Calibri"/>
                        </a:rPr>
                        <a:t>YA15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7413">
                <a:tc>
                  <a:txBody>
                    <a:bodyPr/>
                    <a:lstStyle/>
                    <a:p>
                      <a:pPr algn="ctr" rtl="0" fontAlgn="b"/>
                      <a:r>
                        <a:rPr lang="en-US" sz="1050" b="1" i="0" u="none" strike="noStrike">
                          <a:solidFill>
                            <a:srgbClr val="000000"/>
                          </a:solidFill>
                          <a:latin typeface="Calibri"/>
                        </a:rPr>
                        <a:t>2300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Hot Seal/Seal Coat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61.5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12890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78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400"/>
                    </a:solidFill>
                  </a:tcPr>
                </a:tc>
                <a:tc>
                  <a:txBody>
                    <a:bodyPr/>
                    <a:lstStyle/>
                    <a:p>
                      <a:pPr algn="ctr" rtl="0" fontAlgn="ctr"/>
                      <a:r>
                        <a:rPr lang="en-US" sz="1050" b="1" i="0" u="none" strike="noStrike">
                          <a:solidFill>
                            <a:srgbClr val="000000"/>
                          </a:solidFill>
                          <a:latin typeface="Calibri"/>
                        </a:rPr>
                        <a:t>YA09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7413">
                <a:tc>
                  <a:txBody>
                    <a:bodyPr/>
                    <a:lstStyle/>
                    <a:p>
                      <a:pPr algn="ctr" rtl="0" fontAlgn="b"/>
                      <a:r>
                        <a:rPr lang="en-US" sz="1050" b="1" i="0" u="none" strike="noStrike">
                          <a:solidFill>
                            <a:srgbClr val="000000"/>
                          </a:solidFill>
                          <a:latin typeface="Calibri"/>
                        </a:rPr>
                        <a:t>2300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Hot Seal/Seal Coat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60.91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12890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78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400"/>
                    </a:solidFill>
                  </a:tcPr>
                </a:tc>
                <a:tc>
                  <a:txBody>
                    <a:bodyPr/>
                    <a:lstStyle/>
                    <a:p>
                      <a:pPr algn="ctr" rtl="0" fontAlgn="ctr"/>
                      <a:r>
                        <a:rPr lang="en-US" sz="1050" b="1" i="0" u="none" strike="noStrike">
                          <a:solidFill>
                            <a:srgbClr val="000000"/>
                          </a:solidFill>
                          <a:latin typeface="Calibri"/>
                        </a:rPr>
                        <a:t>YA02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7413">
                <a:tc>
                  <a:txBody>
                    <a:bodyPr/>
                    <a:lstStyle/>
                    <a:p>
                      <a:pPr algn="ctr" rtl="0" fontAlgn="b"/>
                      <a:r>
                        <a:rPr lang="en-US" sz="1050" b="1" i="0" u="none" strike="noStrike">
                          <a:solidFill>
                            <a:srgbClr val="000000"/>
                          </a:solidFill>
                          <a:latin typeface="Calibri"/>
                        </a:rPr>
                        <a:t>2300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Hot Seal/Seal Coat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60.91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12890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78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400"/>
                    </a:solidFill>
                  </a:tcPr>
                </a:tc>
                <a:tc>
                  <a:txBody>
                    <a:bodyPr/>
                    <a:lstStyle/>
                    <a:p>
                      <a:pPr algn="ctr" rtl="0" fontAlgn="ctr"/>
                      <a:r>
                        <a:rPr lang="en-US" sz="1050" b="1" i="0" u="none" strike="noStrike">
                          <a:solidFill>
                            <a:srgbClr val="000000"/>
                          </a:solidFill>
                          <a:latin typeface="Calibri"/>
                        </a:rPr>
                        <a:t>YA03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7413">
                <a:tc>
                  <a:txBody>
                    <a:bodyPr/>
                    <a:lstStyle/>
                    <a:p>
                      <a:pPr algn="ctr" rtl="0" fontAlgn="b"/>
                      <a:r>
                        <a:rPr lang="en-US" sz="1050" b="1" i="0" u="none" strike="noStrike">
                          <a:solidFill>
                            <a:srgbClr val="000000"/>
                          </a:solidFill>
                          <a:latin typeface="Calibri"/>
                        </a:rPr>
                        <a:t>2300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b"/>
                      <a:r>
                        <a:rPr lang="en-US" sz="1050" b="1" i="0" u="none" strike="noStrike">
                          <a:solidFill>
                            <a:srgbClr val="000000"/>
                          </a:solidFill>
                          <a:latin typeface="Calibri"/>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sz="1050" b="1" i="0" u="none" strike="noStrike">
                          <a:solidFill>
                            <a:srgbClr val="000000"/>
                          </a:solidFill>
                          <a:latin typeface="Calibri"/>
                        </a:rPr>
                        <a:t>Hot Seal/Seal Coat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60.91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12890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78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400"/>
                    </a:solidFill>
                  </a:tcPr>
                </a:tc>
                <a:tc>
                  <a:txBody>
                    <a:bodyPr/>
                    <a:lstStyle/>
                    <a:p>
                      <a:pPr algn="ctr" rtl="0" fontAlgn="ctr"/>
                      <a:r>
                        <a:rPr lang="en-US" sz="1050" b="1" i="0" u="none" strike="noStrike">
                          <a:solidFill>
                            <a:srgbClr val="000000"/>
                          </a:solidFill>
                          <a:latin typeface="Calibri"/>
                        </a:rPr>
                        <a:t>YA06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1460">
                <a:tc>
                  <a:txBody>
                    <a:bodyPr/>
                    <a:lstStyle/>
                    <a:p>
                      <a:pPr algn="ctr" rtl="0" fontAlgn="b"/>
                      <a:r>
                        <a:rPr lang="en-US" sz="1050" b="1" i="0" u="none" strike="noStrike">
                          <a:solidFill>
                            <a:srgbClr val="000000"/>
                          </a:solidFill>
                          <a:latin typeface="Calibri"/>
                        </a:rPr>
                        <a:t>4025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Apply Hot sand and Roll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59.56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12890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19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81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8000"/>
                    </a:solidFill>
                  </a:tcPr>
                </a:tc>
                <a:tc>
                  <a:txBody>
                    <a:bodyPr/>
                    <a:lstStyle/>
                    <a:p>
                      <a:pPr algn="ctr" rtl="0" fontAlgn="ctr"/>
                      <a:r>
                        <a:rPr lang="en-US" sz="1050" b="1" i="0" u="none" strike="noStrike">
                          <a:solidFill>
                            <a:srgbClr val="000000"/>
                          </a:solidFill>
                          <a:latin typeface="Calibri"/>
                        </a:rPr>
                        <a:t>YA05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9043">
                <a:tc>
                  <a:txBody>
                    <a:bodyPr/>
                    <a:lstStyle/>
                    <a:p>
                      <a:pPr algn="ctr" rtl="0" fontAlgn="b"/>
                      <a:r>
                        <a:rPr lang="en-US" sz="1050" b="1" i="0" u="none" strike="noStrike" dirty="0">
                          <a:solidFill>
                            <a:srgbClr val="000000"/>
                          </a:solidFill>
                          <a:latin typeface="Calibri"/>
                        </a:rPr>
                        <a:t>47150</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5B3D7"/>
                    </a:solidFill>
                  </a:tcPr>
                </a:tc>
                <a:tc gridSpan="2">
                  <a:txBody>
                    <a:bodyPr/>
                    <a:lstStyle/>
                    <a:p>
                      <a:pPr algn="ctr" rtl="0" fontAlgn="b"/>
                      <a:r>
                        <a:rPr lang="en-US" sz="1050" b="1" i="0" u="none" strike="noStrike" dirty="0">
                          <a:solidFill>
                            <a:srgbClr val="000000"/>
                          </a:solidFill>
                          <a:latin typeface="Calibri"/>
                        </a:rPr>
                        <a:t>Overall Treatment Cost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60404"/>
                    </a:solidFill>
                  </a:tcPr>
                </a:tc>
                <a:tc hMerge="1">
                  <a:txBody>
                    <a:bodyPr/>
                    <a:lstStyle/>
                    <a:p>
                      <a:endParaRPr lang="en-US"/>
                    </a:p>
                  </a:txBody>
                  <a:tcPr/>
                </a:tc>
                <a:tc>
                  <a:txBody>
                    <a:bodyPr/>
                    <a:lstStyle/>
                    <a:p>
                      <a:pPr algn="l" rtl="0" fontAlgn="b"/>
                      <a:endParaRPr lang="en-US" sz="1050" b="1"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rtl="0" fontAlgn="b"/>
                      <a:endParaRPr lang="en-US" sz="1050" b="1" i="0" u="none" strike="noStrike" dirty="0">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endParaRPr lang="en-US" sz="1050" b="1" i="0" u="none" strike="noStrike" dirty="0">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endParaRPr lang="en-US" sz="1050" b="1" i="0" u="none" strike="noStrike">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endParaRPr lang="en-US" sz="1050" b="1" i="0" u="none" strike="noStrike" dirty="0">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endParaRPr lang="en-US" sz="1050" b="1" i="0" u="none" strike="noStrike" dirty="0">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endParaRPr lang="en-US" sz="1050" b="1" i="0" u="none" strike="noStrike" dirty="0">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endParaRPr lang="en-US" sz="1050" b="1" i="0" u="none" strike="noStrike">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endParaRPr lang="en-US" sz="1050" b="1" i="0" u="none" strike="noStrike">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rtl="1" fontAlgn="b"/>
                      <a:endParaRPr lang="en-US" sz="1050" b="1" i="0" u="none" strike="noStrike" dirty="0">
                        <a:solidFill>
                          <a:srgbClr val="000000"/>
                        </a:solidFill>
                        <a:latin typeface="Calibri"/>
                      </a:endParaRPr>
                    </a:p>
                  </a:txBody>
                  <a:tcPr marL="0" marR="0" marT="0" marB="0">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endParaRPr lang="en-US" sz="1050" b="1" i="0" u="none" strike="noStrike" dirty="0">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endParaRPr lang="en-US" sz="1050" b="1" i="0" u="none" strike="noStrike">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endParaRPr lang="en-US" sz="1050" b="1" i="0" u="none" strike="noStrike" dirty="0">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endParaRPr lang="en-US" sz="1050" b="1" i="0" u="none" strike="noStrike" dirty="0">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r>
            </a:tbl>
          </a:graphicData>
        </a:graphic>
      </p:graphicFrame>
      <p:pic>
        <p:nvPicPr>
          <p:cNvPr id="16389" name="Straight Arrow Connector 800"/>
          <p:cNvPicPr>
            <a:picLocks noChangeArrowheads="1"/>
          </p:cNvPicPr>
          <p:nvPr/>
        </p:nvPicPr>
        <p:blipFill>
          <a:blip r:embed="rId4"/>
          <a:srcRect/>
          <a:stretch>
            <a:fillRect/>
          </a:stretch>
        </p:blipFill>
        <p:spPr bwMode="auto">
          <a:xfrm>
            <a:off x="0" y="228600"/>
            <a:ext cx="857250" cy="171450"/>
          </a:xfrm>
          <a:prstGeom prst="rect">
            <a:avLst/>
          </a:prstGeom>
          <a:noFill/>
        </p:spPr>
      </p:pic>
      <p:pic>
        <p:nvPicPr>
          <p:cNvPr id="16388" name="Straight Arrow Connector 802"/>
          <p:cNvPicPr>
            <a:picLocks noChangeArrowheads="1"/>
          </p:cNvPicPr>
          <p:nvPr/>
        </p:nvPicPr>
        <p:blipFill>
          <a:blip r:embed="rId5"/>
          <a:srcRect/>
          <a:stretch>
            <a:fillRect/>
          </a:stretch>
        </p:blipFill>
        <p:spPr bwMode="auto">
          <a:xfrm>
            <a:off x="0" y="152400"/>
            <a:ext cx="771525" cy="171450"/>
          </a:xfrm>
          <a:prstGeom prst="rect">
            <a:avLst/>
          </a:prstGeom>
          <a:noFill/>
        </p:spPr>
      </p:pic>
    </p:spTree>
    <p:extLst>
      <p:ext uri="{BB962C8B-B14F-4D97-AF65-F5344CB8AC3E}">
        <p14:creationId xmlns="" xmlns:p14="http://schemas.microsoft.com/office/powerpoint/2010/main" val="29720077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 Uses of PMS</a:t>
            </a:r>
            <a:endParaRPr lang="en-US" b="1" dirty="0"/>
          </a:p>
        </p:txBody>
      </p:sp>
      <p:sp>
        <p:nvSpPr>
          <p:cNvPr id="5" name="Slide Number Placeholder 4"/>
          <p:cNvSpPr>
            <a:spLocks noGrp="1"/>
          </p:cNvSpPr>
          <p:nvPr>
            <p:ph type="sldNum" sz="quarter" idx="12"/>
          </p:nvPr>
        </p:nvSpPr>
        <p:spPr/>
        <p:txBody>
          <a:bodyPr/>
          <a:lstStyle/>
          <a:p>
            <a:fld id="{C97FA074-8136-4AB1-9CD6-811B132B49FB}" type="slidenum">
              <a:rPr lang="en-IN" smtClean="0"/>
              <a:pPr/>
              <a:t>5</a:t>
            </a:fld>
            <a:endParaRPr lang="en-IN" dirty="0"/>
          </a:p>
        </p:txBody>
      </p:sp>
      <p:sp>
        <p:nvSpPr>
          <p:cNvPr id="6" name="Content Placeholder 5"/>
          <p:cNvSpPr>
            <a:spLocks noGrp="1"/>
          </p:cNvSpPr>
          <p:nvPr>
            <p:ph sz="quarter" idx="1"/>
          </p:nvPr>
        </p:nvSpPr>
        <p:spPr>
          <a:xfrm>
            <a:off x="457200" y="1219200"/>
            <a:ext cx="8458200" cy="5181600"/>
          </a:xfrm>
        </p:spPr>
        <p:txBody>
          <a:bodyPr>
            <a:normAutofit/>
          </a:bodyPr>
          <a:lstStyle/>
          <a:p>
            <a:pPr algn="just"/>
            <a:r>
              <a:rPr lang="en-US" sz="2000" b="1" dirty="0" smtClean="0">
                <a:solidFill>
                  <a:schemeClr val="tx1"/>
                </a:solidFill>
              </a:rPr>
              <a:t>a) Road inventory</a:t>
            </a:r>
            <a:endParaRPr lang="en-US" sz="1800" dirty="0" smtClean="0"/>
          </a:p>
          <a:p>
            <a:pPr algn="just"/>
            <a:r>
              <a:rPr lang="en-US" sz="2000" b="1" dirty="0" smtClean="0"/>
              <a:t>b) Developing Maintenance Budgets</a:t>
            </a:r>
            <a:endParaRPr lang="en-US" sz="1800" b="1" dirty="0" smtClean="0"/>
          </a:p>
          <a:p>
            <a:pPr algn="just"/>
            <a:r>
              <a:rPr lang="en-US" sz="2000" b="1" dirty="0" smtClean="0"/>
              <a:t>c) Prioritization</a:t>
            </a:r>
            <a:endParaRPr lang="en-US" dirty="0">
              <a:solidFill>
                <a:schemeClr val="tx1"/>
              </a:solidFill>
            </a:endParaRPr>
          </a:p>
          <a:p>
            <a:endParaRPr lang="en-US" dirty="0"/>
          </a:p>
        </p:txBody>
      </p:sp>
      <p:sp>
        <p:nvSpPr>
          <p:cNvPr id="8" name="Date Placeholder 2"/>
          <p:cNvSpPr>
            <a:spLocks noGrp="1"/>
          </p:cNvSpPr>
          <p:nvPr>
            <p:ph type="dt" sz="half" idx="10"/>
          </p:nvPr>
        </p:nvSpPr>
        <p:spPr>
          <a:xfrm>
            <a:off x="7467600" y="6356350"/>
            <a:ext cx="1222248" cy="365760"/>
          </a:xfrm>
        </p:spPr>
        <p:txBody>
          <a:bodyPr/>
          <a:lstStyle/>
          <a:p>
            <a:r>
              <a:rPr lang="en-US" dirty="0" smtClean="0"/>
              <a:t>MAY 25, 2017</a:t>
            </a:r>
            <a:endParaRPr lang="en-IN" dirty="0"/>
          </a:p>
        </p:txBody>
      </p:sp>
      <p:sp>
        <p:nvSpPr>
          <p:cNvPr id="9" name="Footer Placeholder 5"/>
          <p:cNvSpPr>
            <a:spLocks noGrp="1"/>
          </p:cNvSpPr>
          <p:nvPr>
            <p:ph type="ftr" sz="quarter" idx="11"/>
          </p:nvPr>
        </p:nvSpPr>
        <p:spPr>
          <a:xfrm>
            <a:off x="838200" y="6356350"/>
            <a:ext cx="5565648" cy="365760"/>
          </a:xfrm>
        </p:spPr>
        <p:txBody>
          <a:bodyPr/>
          <a:lstStyle/>
          <a:p>
            <a:r>
              <a:rPr lang="en-US" dirty="0" smtClean="0"/>
              <a:t>DEVELOPMENT OF (PMS) FOR SELECTED ROADS IN NABLUS CITY</a:t>
            </a:r>
            <a:endParaRPr lang="en-IN" dirty="0"/>
          </a:p>
        </p:txBody>
      </p:sp>
      <p:pic>
        <p:nvPicPr>
          <p:cNvPr id="12" name="Picture 2"/>
          <p:cNvPicPr>
            <a:picLocks noChangeAspect="1" noChangeArrowheads="1"/>
          </p:cNvPicPr>
          <p:nvPr/>
        </p:nvPicPr>
        <p:blipFill>
          <a:blip r:embed="rId3"/>
          <a:srcRect/>
          <a:stretch>
            <a:fillRect/>
          </a:stretch>
        </p:blipFill>
        <p:spPr bwMode="auto">
          <a:xfrm>
            <a:off x="6400800" y="3352800"/>
            <a:ext cx="2057400" cy="2485714"/>
          </a:xfrm>
          <a:prstGeom prst="rect">
            <a:avLst/>
          </a:prstGeom>
          <a:noFill/>
          <a:ln w="9525">
            <a:noFill/>
            <a:miter lim="800000"/>
            <a:headEnd/>
            <a:tailEnd/>
          </a:ln>
          <a:effectLst/>
        </p:spPr>
      </p:pic>
      <p:pic>
        <p:nvPicPr>
          <p:cNvPr id="10" name="Picture 13" descr="Strategic_Planning_Arrow_Graphic_1_"/>
          <p:cNvPicPr>
            <a:picLocks noChangeAspect="1" noChangeArrowheads="1"/>
          </p:cNvPicPr>
          <p:nvPr/>
        </p:nvPicPr>
        <p:blipFill>
          <a:blip r:embed="rId4" cstate="print"/>
          <a:srcRect/>
          <a:stretch>
            <a:fillRect/>
          </a:stretch>
        </p:blipFill>
        <p:spPr bwMode="auto">
          <a:xfrm>
            <a:off x="3429000" y="3352800"/>
            <a:ext cx="2438400" cy="2534195"/>
          </a:xfrm>
          <a:prstGeom prst="rect">
            <a:avLst/>
          </a:prstGeom>
          <a:ln>
            <a:noFill/>
          </a:ln>
          <a:effectLst>
            <a:softEdge rad="112500"/>
          </a:effectLst>
        </p:spPr>
      </p:pic>
    </p:spTree>
    <p:extLst>
      <p:ext uri="{BB962C8B-B14F-4D97-AF65-F5344CB8AC3E}">
        <p14:creationId xmlns="" xmlns:p14="http://schemas.microsoft.com/office/powerpoint/2010/main" val="222609443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C97FA074-8136-4AB1-9CD6-811B132B49FB}" type="slidenum">
              <a:rPr lang="en-IN" smtClean="0"/>
              <a:pPr/>
              <a:t>50</a:t>
            </a:fld>
            <a:endParaRPr lang="en-IN"/>
          </a:p>
        </p:txBody>
      </p:sp>
      <p:sp>
        <p:nvSpPr>
          <p:cNvPr id="7" name="Date Placeholder 2"/>
          <p:cNvSpPr>
            <a:spLocks noGrp="1"/>
          </p:cNvSpPr>
          <p:nvPr>
            <p:ph type="dt" sz="half" idx="10"/>
          </p:nvPr>
        </p:nvSpPr>
        <p:spPr>
          <a:xfrm>
            <a:off x="7467600" y="6356350"/>
            <a:ext cx="1222248" cy="365760"/>
          </a:xfrm>
        </p:spPr>
        <p:txBody>
          <a:bodyPr/>
          <a:lstStyle/>
          <a:p>
            <a:r>
              <a:rPr lang="en-US" dirty="0" smtClean="0"/>
              <a:t>MAY 25, 2017</a:t>
            </a:r>
            <a:endParaRPr lang="en-IN" dirty="0"/>
          </a:p>
        </p:txBody>
      </p:sp>
      <p:sp>
        <p:nvSpPr>
          <p:cNvPr id="8" name="Footer Placeholder 5"/>
          <p:cNvSpPr>
            <a:spLocks noGrp="1"/>
          </p:cNvSpPr>
          <p:nvPr>
            <p:ph type="ftr" sz="quarter" idx="11"/>
          </p:nvPr>
        </p:nvSpPr>
        <p:spPr>
          <a:xfrm>
            <a:off x="914400" y="6356350"/>
            <a:ext cx="5489448" cy="365760"/>
          </a:xfrm>
        </p:spPr>
        <p:txBody>
          <a:bodyPr/>
          <a:lstStyle/>
          <a:p>
            <a:r>
              <a:rPr lang="en-US" dirty="0" smtClean="0"/>
              <a:t>DEVELOPMENT OF (PMS) FOR SELECTED ROADS IN NABLUS CITY</a:t>
            </a:r>
            <a:endParaRPr lang="en-IN" dirty="0"/>
          </a:p>
        </p:txBody>
      </p:sp>
      <p:sp>
        <p:nvSpPr>
          <p:cNvPr id="6" name="Title 1"/>
          <p:cNvSpPr>
            <a:spLocks noGrp="1"/>
          </p:cNvSpPr>
          <p:nvPr>
            <p:ph type="title"/>
          </p:nvPr>
        </p:nvSpPr>
        <p:spPr>
          <a:xfrm>
            <a:off x="457200" y="152400"/>
            <a:ext cx="8229600" cy="990600"/>
          </a:xfrm>
        </p:spPr>
        <p:txBody>
          <a:bodyPr>
            <a:normAutofit/>
          </a:bodyPr>
          <a:lstStyle/>
          <a:p>
            <a:r>
              <a:rPr lang="en-US" b="1" dirty="0" smtClean="0"/>
              <a:t>Martyr Yasser Arafat Results</a:t>
            </a:r>
            <a:endParaRPr lang="en-US" dirty="0"/>
          </a:p>
        </p:txBody>
      </p:sp>
      <p:pic>
        <p:nvPicPr>
          <p:cNvPr id="76802" name="Straight Arrow Connector 800"/>
          <p:cNvPicPr>
            <a:picLocks noChangeArrowheads="1"/>
          </p:cNvPicPr>
          <p:nvPr/>
        </p:nvPicPr>
        <p:blipFill>
          <a:blip r:embed="rId2"/>
          <a:srcRect/>
          <a:stretch>
            <a:fillRect/>
          </a:stretch>
        </p:blipFill>
        <p:spPr bwMode="auto">
          <a:xfrm>
            <a:off x="0" y="228600"/>
            <a:ext cx="857250" cy="171450"/>
          </a:xfrm>
          <a:prstGeom prst="rect">
            <a:avLst/>
          </a:prstGeom>
          <a:noFill/>
        </p:spPr>
      </p:pic>
      <p:pic>
        <p:nvPicPr>
          <p:cNvPr id="76801" name="Straight Arrow Connector 802"/>
          <p:cNvPicPr>
            <a:picLocks noChangeArrowheads="1"/>
          </p:cNvPicPr>
          <p:nvPr/>
        </p:nvPicPr>
        <p:blipFill>
          <a:blip r:embed="rId3"/>
          <a:srcRect/>
          <a:stretch>
            <a:fillRect/>
          </a:stretch>
        </p:blipFill>
        <p:spPr bwMode="auto">
          <a:xfrm>
            <a:off x="0" y="152400"/>
            <a:ext cx="771525" cy="171450"/>
          </a:xfrm>
          <a:prstGeom prst="rect">
            <a:avLst/>
          </a:prstGeom>
          <a:noFill/>
        </p:spPr>
      </p:pic>
      <p:graphicFrame>
        <p:nvGraphicFramePr>
          <p:cNvPr id="15" name="Table 14"/>
          <p:cNvGraphicFramePr>
            <a:graphicFrameLocks noGrp="1"/>
          </p:cNvGraphicFramePr>
          <p:nvPr/>
        </p:nvGraphicFramePr>
        <p:xfrm>
          <a:off x="381000" y="1447800"/>
          <a:ext cx="8305797" cy="3874652"/>
        </p:xfrm>
        <a:graphic>
          <a:graphicData uri="http://schemas.openxmlformats.org/drawingml/2006/table">
            <a:tbl>
              <a:tblPr rtl="1">
                <a:effectLst>
                  <a:outerShdw blurRad="152400" dist="317500" dir="5400000" sx="90000" sy="-19000" rotWithShape="0">
                    <a:prstClr val="black">
                      <a:alpha val="15000"/>
                    </a:prstClr>
                  </a:outerShdw>
                </a:effectLst>
              </a:tblPr>
              <a:tblGrid>
                <a:gridCol w="666289"/>
                <a:gridCol w="447235"/>
                <a:gridCol w="1088425"/>
                <a:gridCol w="374217"/>
                <a:gridCol w="255562"/>
                <a:gridCol w="593271"/>
                <a:gridCol w="255562"/>
                <a:gridCol w="629781"/>
                <a:gridCol w="264689"/>
                <a:gridCol w="611525"/>
                <a:gridCol w="301200"/>
                <a:gridCol w="342273"/>
                <a:gridCol w="362809"/>
                <a:gridCol w="472334"/>
                <a:gridCol w="355963"/>
                <a:gridCol w="527099"/>
                <a:gridCol w="757563"/>
              </a:tblGrid>
              <a:tr h="172157">
                <a:tc>
                  <a:txBody>
                    <a:bodyPr/>
                    <a:lstStyle/>
                    <a:p>
                      <a:pPr algn="ctr" rtl="0" fontAlgn="b"/>
                      <a:endParaRPr lang="en-US" sz="1050" b="1"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ctr" rtl="0" fontAlgn="b"/>
                      <a:endParaRPr lang="en-US" sz="1050" b="1" i="0" u="none" strike="noStrike">
                        <a:solidFill>
                          <a:srgbClr val="000000"/>
                        </a:solidFill>
                        <a:latin typeface="Calibri"/>
                      </a:endParaRPr>
                    </a:p>
                  </a:txBody>
                  <a:tcPr marL="0" marR="0" marT="0" marB="0" anchor="b">
                    <a:lnL>
                      <a:noFill/>
                    </a:lnL>
                    <a:lnR>
                      <a:noFill/>
                    </a:lnR>
                    <a:lnT>
                      <a:noFill/>
                    </a:lnT>
                    <a:lnB>
                      <a:noFill/>
                    </a:lnB>
                  </a:tcPr>
                </a:tc>
                <a:tc>
                  <a:txBody>
                    <a:bodyPr/>
                    <a:lstStyle/>
                    <a:p>
                      <a:pPr algn="l" rtl="0" fontAlgn="b"/>
                      <a:endParaRPr lang="en-US" sz="1050" b="1" i="0" u="none" strike="noStrike">
                        <a:solidFill>
                          <a:srgbClr val="000000"/>
                        </a:solidFill>
                        <a:latin typeface="Calibri"/>
                      </a:endParaRPr>
                    </a:p>
                  </a:txBody>
                  <a:tcPr marL="0" marR="0" marT="0" marB="0" anchor="b">
                    <a:lnL>
                      <a:noFill/>
                    </a:lnL>
                    <a:lnR>
                      <a:noFill/>
                    </a:lnR>
                    <a:lnT>
                      <a:noFill/>
                    </a:lnT>
                    <a:lnB>
                      <a:noFill/>
                    </a:lnB>
                  </a:tcPr>
                </a:tc>
                <a:tc>
                  <a:txBody>
                    <a:bodyPr/>
                    <a:lstStyle/>
                    <a:p>
                      <a:pPr algn="l" rtl="0" fontAlgn="b"/>
                      <a:endParaRPr lang="en-US" sz="1050" b="1" i="0" u="none" strike="noStrike">
                        <a:solidFill>
                          <a:srgbClr val="000000"/>
                        </a:solidFill>
                        <a:latin typeface="Calibri"/>
                      </a:endParaRPr>
                    </a:p>
                  </a:txBody>
                  <a:tcPr marL="0" marR="0" marT="0" marB="0" anchor="b">
                    <a:lnL>
                      <a:noFill/>
                    </a:lnL>
                    <a:lnR>
                      <a:noFill/>
                    </a:lnR>
                    <a:lnT>
                      <a:noFill/>
                    </a:lnT>
                    <a:lnB>
                      <a:noFill/>
                    </a:lnB>
                  </a:tcPr>
                </a:tc>
                <a:tc>
                  <a:txBody>
                    <a:bodyPr/>
                    <a:lstStyle/>
                    <a:p>
                      <a:pPr algn="l" rtl="0" fontAlgn="b"/>
                      <a:endParaRPr lang="en-US" sz="1050" b="1" i="0" u="none" strike="noStrike">
                        <a:solidFill>
                          <a:srgbClr val="000000"/>
                        </a:solidFill>
                        <a:latin typeface="Calibri"/>
                      </a:endParaRPr>
                    </a:p>
                  </a:txBody>
                  <a:tcPr marL="0" marR="0" marT="0" marB="0" anchor="b">
                    <a:lnL>
                      <a:noFill/>
                    </a:lnL>
                    <a:lnR>
                      <a:noFill/>
                    </a:lnR>
                    <a:lnT>
                      <a:noFill/>
                    </a:lnT>
                    <a:lnB>
                      <a:noFill/>
                    </a:lnB>
                  </a:tcPr>
                </a:tc>
                <a:tc>
                  <a:txBody>
                    <a:bodyPr/>
                    <a:lstStyle/>
                    <a:p>
                      <a:pPr algn="l" rtl="0" fontAlgn="b"/>
                      <a:endParaRPr lang="en-US" sz="1050" b="1" i="0" u="none" strike="noStrike">
                        <a:solidFill>
                          <a:srgbClr val="000000"/>
                        </a:solidFill>
                        <a:latin typeface="Calibri"/>
                      </a:endParaRPr>
                    </a:p>
                  </a:txBody>
                  <a:tcPr marL="0" marR="0" marT="0" marB="0" anchor="b">
                    <a:lnL>
                      <a:noFill/>
                    </a:lnL>
                    <a:lnR>
                      <a:noFill/>
                    </a:lnR>
                    <a:lnT>
                      <a:noFill/>
                    </a:lnT>
                    <a:lnB>
                      <a:noFill/>
                    </a:lnB>
                  </a:tcPr>
                </a:tc>
                <a:tc>
                  <a:txBody>
                    <a:bodyPr/>
                    <a:lstStyle/>
                    <a:p>
                      <a:pPr algn="l" rtl="0" fontAlgn="b"/>
                      <a:endParaRPr lang="en-US" sz="1050" b="1" i="0" u="none" strike="noStrike">
                        <a:solidFill>
                          <a:srgbClr val="000000"/>
                        </a:solidFill>
                        <a:latin typeface="Calibri"/>
                      </a:endParaRPr>
                    </a:p>
                  </a:txBody>
                  <a:tcPr marL="0" marR="0" marT="0" marB="0" anchor="b">
                    <a:lnL>
                      <a:noFill/>
                    </a:lnL>
                    <a:lnR>
                      <a:noFill/>
                    </a:lnR>
                    <a:lnT>
                      <a:noFill/>
                    </a:lnT>
                    <a:lnB>
                      <a:noFill/>
                    </a:lnB>
                  </a:tcPr>
                </a:tc>
                <a:tc>
                  <a:txBody>
                    <a:bodyPr/>
                    <a:lstStyle/>
                    <a:p>
                      <a:pPr algn="l" rtl="0" fontAlgn="b"/>
                      <a:endParaRPr lang="en-US" sz="1050" b="1" i="0" u="none" strike="noStrike">
                        <a:solidFill>
                          <a:srgbClr val="000000"/>
                        </a:solidFill>
                        <a:latin typeface="Calibri"/>
                      </a:endParaRPr>
                    </a:p>
                  </a:txBody>
                  <a:tcPr marL="0" marR="0" marT="0" marB="0" anchor="b">
                    <a:lnL>
                      <a:noFill/>
                    </a:lnL>
                    <a:lnR>
                      <a:noFill/>
                    </a:lnR>
                    <a:lnT>
                      <a:noFill/>
                    </a:lnT>
                    <a:lnB>
                      <a:noFill/>
                    </a:lnB>
                  </a:tcPr>
                </a:tc>
                <a:tc>
                  <a:txBody>
                    <a:bodyPr/>
                    <a:lstStyle/>
                    <a:p>
                      <a:pPr algn="l" rtl="0" fontAlgn="b"/>
                      <a:endParaRPr lang="en-US" sz="1050" b="1" i="0" u="none" strike="noStrike">
                        <a:solidFill>
                          <a:srgbClr val="000000"/>
                        </a:solidFill>
                        <a:latin typeface="Calibri"/>
                      </a:endParaRPr>
                    </a:p>
                  </a:txBody>
                  <a:tcPr marL="0" marR="0" marT="0" marB="0" anchor="b">
                    <a:lnL>
                      <a:noFill/>
                    </a:lnL>
                    <a:lnR>
                      <a:noFill/>
                    </a:lnR>
                    <a:lnT>
                      <a:noFill/>
                    </a:lnT>
                    <a:lnB>
                      <a:noFill/>
                    </a:lnB>
                  </a:tcPr>
                </a:tc>
                <a:tc>
                  <a:txBody>
                    <a:bodyPr/>
                    <a:lstStyle/>
                    <a:p>
                      <a:pPr algn="l" rtl="0" fontAlgn="b"/>
                      <a:endParaRPr lang="en-US" sz="1050" b="1" i="0" u="none" strike="noStrike">
                        <a:solidFill>
                          <a:srgbClr val="000000"/>
                        </a:solidFill>
                        <a:latin typeface="Calibri"/>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rowSpan="2" gridSpan="7">
                  <a:txBody>
                    <a:bodyPr/>
                    <a:lstStyle/>
                    <a:p>
                      <a:pPr algn="ctr" rtl="1" fontAlgn="b"/>
                      <a:r>
                        <a:rPr lang="en-US" sz="1050" b="1" i="0" u="none" strike="noStrike" dirty="0">
                          <a:solidFill>
                            <a:srgbClr val="000000"/>
                          </a:solidFill>
                          <a:latin typeface="Calibri"/>
                        </a:rPr>
                        <a:t>Yasser Arafat  Street , </a:t>
                      </a:r>
                      <a:r>
                        <a:rPr lang="en-US" sz="1050" b="1" i="0" u="sng" strike="noStrike" dirty="0">
                          <a:solidFill>
                            <a:srgbClr val="000000"/>
                          </a:solidFill>
                          <a:latin typeface="Calibri"/>
                        </a:rPr>
                        <a:t>Left Direction</a:t>
                      </a:r>
                      <a:r>
                        <a:rPr lang="en-US" sz="1050" b="1" i="0" u="none" strike="noStrike" dirty="0">
                          <a:solidFill>
                            <a:srgbClr val="000000"/>
                          </a:solidFill>
                          <a:latin typeface="Calibri"/>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r>
              <a:tr h="172157">
                <a:tc>
                  <a:txBody>
                    <a:bodyPr/>
                    <a:lstStyle/>
                    <a:p>
                      <a:pPr algn="ctr" rtl="0" fontAlgn="b"/>
                      <a:endParaRPr lang="en-US" sz="105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rtl="0" fontAlgn="b"/>
                      <a:endParaRPr lang="en-US" sz="105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rtl="0" fontAlgn="b"/>
                      <a:endParaRPr lang="en-US" sz="105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rtl="0" fontAlgn="b"/>
                      <a:endParaRPr lang="en-US" sz="105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rtl="0" fontAlgn="b"/>
                      <a:endParaRPr lang="en-US" sz="105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rtl="0" fontAlgn="b"/>
                      <a:endParaRPr lang="en-US" sz="105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rtl="0" fontAlgn="b"/>
                      <a:endParaRPr lang="en-US" sz="105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rtl="0" fontAlgn="b"/>
                      <a:endParaRPr lang="en-US" sz="105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rtl="0" fontAlgn="b"/>
                      <a:endParaRPr lang="en-US" sz="1050" b="1"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rtl="0" fontAlgn="b"/>
                      <a:endParaRPr lang="en-US" sz="1050" b="1" i="0" u="none" strike="noStrike">
                        <a:solidFill>
                          <a:srgbClr val="000000"/>
                        </a:solidFill>
                        <a:latin typeface="Calibri"/>
                      </a:endParaRP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gridSpan="7"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r>
              <a:tr h="330177">
                <a:tc>
                  <a:txBody>
                    <a:bodyPr/>
                    <a:lstStyle/>
                    <a:p>
                      <a:pPr algn="ctr" rtl="0" fontAlgn="ctr"/>
                      <a:r>
                        <a:rPr lang="en-US" sz="1050" b="1" i="0" u="none" strike="noStrike">
                          <a:solidFill>
                            <a:srgbClr val="000000"/>
                          </a:solidFill>
                          <a:latin typeface="Calibri"/>
                        </a:rPr>
                        <a:t>Treatment </a:t>
                      </a:r>
                      <a:br>
                        <a:rPr lang="en-US" sz="1050" b="1" i="0" u="none" strike="noStrike">
                          <a:solidFill>
                            <a:srgbClr val="000000"/>
                          </a:solidFill>
                          <a:latin typeface="Calibri"/>
                        </a:rPr>
                      </a:br>
                      <a:r>
                        <a:rPr lang="en-US" sz="1050" b="1" i="0" u="none" strike="noStrike">
                          <a:solidFill>
                            <a:srgbClr val="000000"/>
                          </a:solidFill>
                          <a:latin typeface="Calibri"/>
                        </a:rPr>
                        <a:t>Cost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Unit </a:t>
                      </a:r>
                      <a:br>
                        <a:rPr lang="en-US" sz="1050" b="1" i="0" u="none" strike="noStrike">
                          <a:solidFill>
                            <a:srgbClr val="000000"/>
                          </a:solidFill>
                          <a:latin typeface="Calibri"/>
                        </a:rPr>
                      </a:br>
                      <a:r>
                        <a:rPr lang="en-US" sz="1050" b="1" i="0" u="none" strike="noStrike">
                          <a:solidFill>
                            <a:srgbClr val="000000"/>
                          </a:solidFill>
                          <a:latin typeface="Calibri"/>
                        </a:rPr>
                        <a:t>Cost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Suitable </a:t>
                      </a:r>
                      <a:br>
                        <a:rPr lang="en-US" sz="1050" b="1" i="0" u="none" strike="noStrike">
                          <a:solidFill>
                            <a:srgbClr val="000000"/>
                          </a:solidFill>
                          <a:latin typeface="Calibri"/>
                        </a:rPr>
                      </a:br>
                      <a:r>
                        <a:rPr lang="en-US" sz="1050" b="1" i="0" u="none" strike="noStrike">
                          <a:solidFill>
                            <a:srgbClr val="000000"/>
                          </a:solidFill>
                          <a:latin typeface="Calibri"/>
                        </a:rPr>
                        <a:t>Treatment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PI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W</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People </a:t>
                      </a:r>
                      <a:br>
                        <a:rPr lang="en-US" sz="1050" b="1" i="0" u="none" strike="noStrike">
                          <a:solidFill>
                            <a:srgbClr val="000000"/>
                          </a:solidFill>
                          <a:latin typeface="Calibri"/>
                        </a:rPr>
                      </a:br>
                      <a:r>
                        <a:rPr lang="en-US" sz="1050" b="1" i="0" u="none" strike="noStrike">
                          <a:solidFill>
                            <a:srgbClr val="000000"/>
                          </a:solidFill>
                          <a:latin typeface="Calibri"/>
                        </a:rPr>
                        <a:t>Complaints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W</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Importance to community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W</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b"/>
                      <a:r>
                        <a:rPr lang="en-US" sz="1050" b="1" i="0" u="none" strike="noStrike">
                          <a:solidFill>
                            <a:srgbClr val="000000"/>
                          </a:solidFill>
                          <a:latin typeface="Calibri"/>
                        </a:rPr>
                        <a:t>Functional</a:t>
                      </a:r>
                      <a:br>
                        <a:rPr lang="en-US" sz="1050" b="1" i="0" u="none" strike="noStrike">
                          <a:solidFill>
                            <a:srgbClr val="000000"/>
                          </a:solidFill>
                          <a:latin typeface="Calibri"/>
                        </a:rPr>
                      </a:br>
                      <a:r>
                        <a:rPr lang="en-US" sz="1050" b="1" i="0" u="none" strike="noStrike">
                          <a:solidFill>
                            <a:srgbClr val="000000"/>
                          </a:solidFill>
                          <a:latin typeface="Calibri"/>
                        </a:rPr>
                        <a:t>classification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W</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ADT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 W</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100-PCI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PCI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Section ID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rtl="0" fontAlgn="ctr"/>
                      <a:r>
                        <a:rPr lang="en-US" sz="1050" b="1" i="0" u="none" strike="noStrike">
                          <a:solidFill>
                            <a:srgbClr val="000000"/>
                          </a:solidFill>
                          <a:latin typeface="Calibri"/>
                        </a:rPr>
                        <a:t>Section</a:t>
                      </a:r>
                      <a:br>
                        <a:rPr lang="en-US" sz="1050" b="1" i="0" u="none" strike="noStrike">
                          <a:solidFill>
                            <a:srgbClr val="000000"/>
                          </a:solidFill>
                          <a:latin typeface="Calibri"/>
                        </a:rPr>
                      </a:br>
                      <a:r>
                        <a:rPr lang="en-US" sz="1050" b="1" i="0" u="none" strike="noStrike">
                          <a:solidFill>
                            <a:srgbClr val="000000"/>
                          </a:solidFill>
                          <a:latin typeface="Calibri"/>
                        </a:rPr>
                        <a:t> Number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r>
              <a:tr h="172157">
                <a:tc>
                  <a:txBody>
                    <a:bodyPr/>
                    <a:lstStyle/>
                    <a:p>
                      <a:pPr algn="ctr" rtl="0" fontAlgn="b"/>
                      <a:r>
                        <a:rPr lang="en-US" sz="1050" b="1" i="0" u="none" strike="noStrike">
                          <a:solidFill>
                            <a:srgbClr val="000000"/>
                          </a:solidFill>
                          <a:latin typeface="Calibri"/>
                        </a:rPr>
                        <a:t>4025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Slurry Seal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80.4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12260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64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1050" b="1" i="0" u="none" strike="noStrike">
                          <a:solidFill>
                            <a:srgbClr val="000000"/>
                          </a:solidFill>
                          <a:latin typeface="Calibri"/>
                        </a:rPr>
                        <a:t>YA22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22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2157">
                <a:tc>
                  <a:txBody>
                    <a:bodyPr/>
                    <a:lstStyle/>
                    <a:p>
                      <a:pPr algn="ctr" rtl="0" fontAlgn="b"/>
                      <a:r>
                        <a:rPr lang="en-US" sz="1050" b="1" i="0" u="none" strike="noStrike">
                          <a:solidFill>
                            <a:srgbClr val="000000"/>
                          </a:solidFill>
                          <a:latin typeface="Calibri"/>
                        </a:rPr>
                        <a:t>28750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Deep Patching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77.7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12260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58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42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1050" b="1" i="0" u="none" strike="noStrike">
                          <a:solidFill>
                            <a:srgbClr val="000000"/>
                          </a:solidFill>
                          <a:latin typeface="Calibri"/>
                        </a:rPr>
                        <a:t>YA20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2157">
                <a:tc>
                  <a:txBody>
                    <a:bodyPr/>
                    <a:lstStyle/>
                    <a:p>
                      <a:pPr algn="ctr" rtl="0" fontAlgn="b"/>
                      <a:r>
                        <a:rPr lang="en-US" sz="1050" b="1" i="0" u="none" strike="noStrike">
                          <a:solidFill>
                            <a:srgbClr val="000000"/>
                          </a:solidFill>
                          <a:latin typeface="Calibri"/>
                        </a:rPr>
                        <a:t>28750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Deep Patching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75.9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12260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46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1050" b="1" i="0" u="none" strike="noStrike">
                          <a:solidFill>
                            <a:srgbClr val="000000"/>
                          </a:solidFill>
                          <a:latin typeface="Calibri"/>
                        </a:rPr>
                        <a:t>YA28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28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2157">
                <a:tc>
                  <a:txBody>
                    <a:bodyPr/>
                    <a:lstStyle/>
                    <a:p>
                      <a:pPr algn="ctr" rtl="0" fontAlgn="b"/>
                      <a:r>
                        <a:rPr lang="en-US" sz="1050" b="1" i="0" u="none" strike="noStrike">
                          <a:solidFill>
                            <a:srgbClr val="000000"/>
                          </a:solidFill>
                          <a:latin typeface="Calibri"/>
                        </a:rPr>
                        <a:t>575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Crack Sealing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67.35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12260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65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US" sz="1050" b="1" i="0" u="none" strike="noStrike">
                          <a:solidFill>
                            <a:srgbClr val="000000"/>
                          </a:solidFill>
                          <a:latin typeface="Calibri"/>
                        </a:rPr>
                        <a:t>YA27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27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2157">
                <a:tc>
                  <a:txBody>
                    <a:bodyPr/>
                    <a:lstStyle/>
                    <a:p>
                      <a:pPr algn="ctr" rtl="0" fontAlgn="b"/>
                      <a:r>
                        <a:rPr lang="en-US" sz="1050" b="1" i="0" u="none" strike="noStrike">
                          <a:solidFill>
                            <a:srgbClr val="000000"/>
                          </a:solidFill>
                          <a:latin typeface="Calibri"/>
                        </a:rPr>
                        <a:t>575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b"/>
                      <a:r>
                        <a:rPr lang="en-US" sz="1050" b="1" i="0" u="none" strike="noStrike">
                          <a:solidFill>
                            <a:srgbClr val="000000"/>
                          </a:solidFill>
                          <a:latin typeface="Calibri"/>
                        </a:rPr>
                        <a:t>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n-US" sz="1050" b="1" i="0" u="none" strike="noStrike">
                          <a:solidFill>
                            <a:srgbClr val="000000"/>
                          </a:solidFill>
                          <a:latin typeface="Calibri"/>
                        </a:rPr>
                        <a:t>Crack Sealing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66.9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12260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34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66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US" sz="1050" b="1" i="0" u="none" strike="noStrike">
                          <a:solidFill>
                            <a:srgbClr val="000000"/>
                          </a:solidFill>
                          <a:latin typeface="Calibri"/>
                        </a:rPr>
                        <a:t>YA21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2157">
                <a:tc>
                  <a:txBody>
                    <a:bodyPr/>
                    <a:lstStyle/>
                    <a:p>
                      <a:pPr algn="ctr" rtl="0" fontAlgn="b"/>
                      <a:r>
                        <a:rPr lang="en-US" sz="1050" b="1" i="0" u="none" strike="noStrike">
                          <a:solidFill>
                            <a:srgbClr val="000000"/>
                          </a:solidFill>
                          <a:latin typeface="Calibri"/>
                        </a:rPr>
                        <a:t>575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Crack Sealing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66.45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12260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33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67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US" sz="1050" b="1" i="0" u="none" strike="noStrike">
                          <a:solidFill>
                            <a:srgbClr val="000000"/>
                          </a:solidFill>
                          <a:latin typeface="Calibri"/>
                        </a:rPr>
                        <a:t>YA26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2157">
                <a:tc>
                  <a:txBody>
                    <a:bodyPr/>
                    <a:lstStyle/>
                    <a:p>
                      <a:pPr algn="ctr" rtl="0" fontAlgn="b"/>
                      <a:r>
                        <a:rPr lang="en-US" sz="1050" b="1" i="0" u="none" strike="noStrike">
                          <a:solidFill>
                            <a:srgbClr val="000000"/>
                          </a:solidFill>
                          <a:latin typeface="Calibri"/>
                        </a:rPr>
                        <a:t>575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Crack Sealing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66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12260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32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68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ctr"/>
                      <a:r>
                        <a:rPr lang="en-US" sz="1050" b="1" i="0" u="none" strike="noStrike">
                          <a:solidFill>
                            <a:srgbClr val="000000"/>
                          </a:solidFill>
                          <a:latin typeface="Calibri"/>
                        </a:rPr>
                        <a:t>YA30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30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2157">
                <a:tc>
                  <a:txBody>
                    <a:bodyPr/>
                    <a:lstStyle/>
                    <a:p>
                      <a:pPr algn="ctr" rtl="0" fontAlgn="b"/>
                      <a:r>
                        <a:rPr lang="en-US" sz="1050" b="1" i="0" u="none" strike="noStrike">
                          <a:solidFill>
                            <a:srgbClr val="000000"/>
                          </a:solidFill>
                          <a:latin typeface="Calibri"/>
                        </a:rPr>
                        <a:t>2300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Hot Seal/Seal Coat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64.2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12260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28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72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400"/>
                    </a:solidFill>
                  </a:tcPr>
                </a:tc>
                <a:tc>
                  <a:txBody>
                    <a:bodyPr/>
                    <a:lstStyle/>
                    <a:p>
                      <a:pPr algn="ctr" rtl="0" fontAlgn="ctr"/>
                      <a:r>
                        <a:rPr lang="en-US" sz="1050" b="1" i="0" u="none" strike="noStrike">
                          <a:solidFill>
                            <a:srgbClr val="000000"/>
                          </a:solidFill>
                          <a:latin typeface="Calibri"/>
                        </a:rPr>
                        <a:t>YA23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2157">
                <a:tc>
                  <a:txBody>
                    <a:bodyPr/>
                    <a:lstStyle/>
                    <a:p>
                      <a:pPr algn="ctr" rtl="0" fontAlgn="b"/>
                      <a:r>
                        <a:rPr lang="en-US" sz="1050" b="1" i="0" u="none" strike="noStrike">
                          <a:solidFill>
                            <a:srgbClr val="000000"/>
                          </a:solidFill>
                          <a:latin typeface="Calibri"/>
                        </a:rPr>
                        <a:t>2300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Hot Seal/Seal Coat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63.3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12260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26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74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400"/>
                    </a:solidFill>
                  </a:tcPr>
                </a:tc>
                <a:tc>
                  <a:txBody>
                    <a:bodyPr/>
                    <a:lstStyle/>
                    <a:p>
                      <a:pPr algn="ctr" rtl="0" fontAlgn="ctr"/>
                      <a:r>
                        <a:rPr lang="en-US" sz="1050" b="1" i="0" u="none" strike="noStrike">
                          <a:solidFill>
                            <a:srgbClr val="000000"/>
                          </a:solidFill>
                          <a:latin typeface="Calibri"/>
                        </a:rPr>
                        <a:t>YA18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2157">
                <a:tc>
                  <a:txBody>
                    <a:bodyPr/>
                    <a:lstStyle/>
                    <a:p>
                      <a:pPr algn="ctr" rtl="0" fontAlgn="b"/>
                      <a:r>
                        <a:rPr lang="en-US" sz="1050" b="1" i="0" u="none" strike="noStrike">
                          <a:solidFill>
                            <a:srgbClr val="000000"/>
                          </a:solidFill>
                          <a:latin typeface="Calibri"/>
                        </a:rPr>
                        <a:t>2400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Hot Seal/Seal Coat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62.85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12260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75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400"/>
                    </a:solidFill>
                  </a:tcPr>
                </a:tc>
                <a:tc>
                  <a:txBody>
                    <a:bodyPr/>
                    <a:lstStyle/>
                    <a:p>
                      <a:pPr algn="ctr" rtl="0" fontAlgn="ctr"/>
                      <a:r>
                        <a:rPr lang="en-US" sz="1050" b="1" i="0" u="none" strike="noStrike">
                          <a:solidFill>
                            <a:srgbClr val="000000"/>
                          </a:solidFill>
                          <a:latin typeface="Calibri"/>
                        </a:rPr>
                        <a:t>YA17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2157">
                <a:tc>
                  <a:txBody>
                    <a:bodyPr/>
                    <a:lstStyle/>
                    <a:p>
                      <a:pPr algn="ctr" rtl="0" fontAlgn="b"/>
                      <a:r>
                        <a:rPr lang="en-US" sz="1050" b="1" i="0" u="none" strike="noStrike">
                          <a:solidFill>
                            <a:srgbClr val="000000"/>
                          </a:solidFill>
                          <a:latin typeface="Calibri"/>
                        </a:rPr>
                        <a:t>2300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Hot Seal/Seal Coat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61.5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12260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78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400"/>
                    </a:solidFill>
                  </a:tcPr>
                </a:tc>
                <a:tc>
                  <a:txBody>
                    <a:bodyPr/>
                    <a:lstStyle/>
                    <a:p>
                      <a:pPr algn="ctr" rtl="0" fontAlgn="ctr"/>
                      <a:r>
                        <a:rPr lang="en-US" sz="1050" b="1" i="0" u="none" strike="noStrike">
                          <a:solidFill>
                            <a:srgbClr val="000000"/>
                          </a:solidFill>
                          <a:latin typeface="Calibri"/>
                        </a:rPr>
                        <a:t>YA16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2157">
                <a:tc>
                  <a:txBody>
                    <a:bodyPr/>
                    <a:lstStyle/>
                    <a:p>
                      <a:pPr algn="ctr" rtl="0" fontAlgn="b"/>
                      <a:r>
                        <a:rPr lang="en-US" sz="1050" b="1" i="0" u="none" strike="noStrike">
                          <a:solidFill>
                            <a:srgbClr val="000000"/>
                          </a:solidFill>
                          <a:latin typeface="Calibri"/>
                        </a:rPr>
                        <a:t>2300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Hot Seal/Seal Coat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61.5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12260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78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400"/>
                    </a:solidFill>
                  </a:tcPr>
                </a:tc>
                <a:tc>
                  <a:txBody>
                    <a:bodyPr/>
                    <a:lstStyle/>
                    <a:p>
                      <a:pPr algn="ctr" rtl="0" fontAlgn="ctr"/>
                      <a:r>
                        <a:rPr lang="en-US" sz="1050" b="1" i="0" u="none" strike="noStrike">
                          <a:solidFill>
                            <a:srgbClr val="000000"/>
                          </a:solidFill>
                          <a:latin typeface="Calibri"/>
                        </a:rPr>
                        <a:t>YA25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2157">
                <a:tc>
                  <a:txBody>
                    <a:bodyPr/>
                    <a:lstStyle/>
                    <a:p>
                      <a:pPr algn="ctr" rtl="0" fontAlgn="b"/>
                      <a:r>
                        <a:rPr lang="en-US" sz="1050" b="1" i="0" u="none" strike="noStrike">
                          <a:solidFill>
                            <a:srgbClr val="000000"/>
                          </a:solidFill>
                          <a:latin typeface="Calibri"/>
                        </a:rPr>
                        <a:t>1700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Hot Seal/Seal Coat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60.91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12260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78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400"/>
                    </a:solidFill>
                  </a:tcPr>
                </a:tc>
                <a:tc>
                  <a:txBody>
                    <a:bodyPr/>
                    <a:lstStyle/>
                    <a:p>
                      <a:pPr algn="ctr" rtl="0" fontAlgn="ctr"/>
                      <a:r>
                        <a:rPr lang="en-US" sz="1050" b="1" i="0" u="none" strike="noStrike">
                          <a:solidFill>
                            <a:srgbClr val="000000"/>
                          </a:solidFill>
                          <a:latin typeface="Calibri"/>
                        </a:rPr>
                        <a:t>YA24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24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2157">
                <a:tc>
                  <a:txBody>
                    <a:bodyPr/>
                    <a:lstStyle/>
                    <a:p>
                      <a:pPr algn="ctr" rtl="0" fontAlgn="b"/>
                      <a:r>
                        <a:rPr lang="en-US" sz="1050" b="1" i="0" u="none" strike="noStrike">
                          <a:solidFill>
                            <a:srgbClr val="000000"/>
                          </a:solidFill>
                          <a:latin typeface="Calibri"/>
                        </a:rPr>
                        <a:t>4025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Apply Hot sand and Roll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60.15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12260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19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81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8000"/>
                    </a:solidFill>
                  </a:tcPr>
                </a:tc>
                <a:tc>
                  <a:txBody>
                    <a:bodyPr/>
                    <a:lstStyle/>
                    <a:p>
                      <a:pPr algn="ctr" rtl="0" fontAlgn="ctr"/>
                      <a:r>
                        <a:rPr lang="en-US" sz="1050" b="1" i="0" u="none" strike="noStrike">
                          <a:solidFill>
                            <a:srgbClr val="000000"/>
                          </a:solidFill>
                          <a:latin typeface="Calibri"/>
                        </a:rPr>
                        <a:t>YA19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2157">
                <a:tc>
                  <a:txBody>
                    <a:bodyPr/>
                    <a:lstStyle/>
                    <a:p>
                      <a:pPr algn="ctr" rtl="0" fontAlgn="b"/>
                      <a:r>
                        <a:rPr lang="en-US" sz="1050" b="1" i="0" u="none" strike="noStrike">
                          <a:solidFill>
                            <a:srgbClr val="000000"/>
                          </a:solidFill>
                          <a:latin typeface="Calibri"/>
                        </a:rPr>
                        <a:t>4025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Apply Hot sand and Roll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57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Arterial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12260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0.45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050" b="1" i="0" u="none" strike="noStrike">
                          <a:solidFill>
                            <a:srgbClr val="000000"/>
                          </a:solidFill>
                          <a:latin typeface="Calibri"/>
                        </a:rPr>
                        <a:t>88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8000"/>
                    </a:solidFill>
                  </a:tcPr>
                </a:tc>
                <a:tc>
                  <a:txBody>
                    <a:bodyPr/>
                    <a:lstStyle/>
                    <a:p>
                      <a:pPr algn="ctr" rtl="0" fontAlgn="ctr"/>
                      <a:r>
                        <a:rPr lang="en-US" sz="1050" b="1" i="0" u="none" strike="noStrike">
                          <a:solidFill>
                            <a:srgbClr val="000000"/>
                          </a:solidFill>
                          <a:latin typeface="Calibri"/>
                        </a:rPr>
                        <a:t>YA29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050" b="1" i="0" u="none" strike="noStrike">
                          <a:solidFill>
                            <a:srgbClr val="000000"/>
                          </a:solidFill>
                          <a:latin typeface="Calibri"/>
                        </a:rPr>
                        <a:t>29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2157">
                <a:tc>
                  <a:txBody>
                    <a:bodyPr/>
                    <a:lstStyle/>
                    <a:p>
                      <a:pPr algn="ctr" rtl="0" fontAlgn="b"/>
                      <a:r>
                        <a:rPr lang="en-US" sz="1050" b="1" i="0" u="none" strike="noStrike">
                          <a:solidFill>
                            <a:srgbClr val="000000"/>
                          </a:solidFill>
                          <a:latin typeface="Calibri"/>
                        </a:rPr>
                        <a:t>85175</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5B3D7"/>
                    </a:solidFill>
                  </a:tcPr>
                </a:tc>
                <a:tc gridSpan="2">
                  <a:txBody>
                    <a:bodyPr/>
                    <a:lstStyle/>
                    <a:p>
                      <a:pPr algn="ctr" rtl="0" fontAlgn="b"/>
                      <a:r>
                        <a:rPr lang="en-US" sz="1050" b="1" i="0" u="none" strike="noStrike">
                          <a:solidFill>
                            <a:srgbClr val="000000"/>
                          </a:solidFill>
                          <a:latin typeface="Calibri"/>
                        </a:rPr>
                        <a:t>Overall Treatment Cost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60404"/>
                    </a:solidFill>
                  </a:tcPr>
                </a:tc>
                <a:tc hMerge="1">
                  <a:txBody>
                    <a:bodyPr/>
                    <a:lstStyle/>
                    <a:p>
                      <a:endParaRPr lang="en-US"/>
                    </a:p>
                  </a:txBody>
                  <a:tcPr/>
                </a:tc>
                <a:tc>
                  <a:txBody>
                    <a:bodyPr/>
                    <a:lstStyle/>
                    <a:p>
                      <a:pPr algn="l" rtl="0" fontAlgn="b"/>
                      <a:endParaRPr lang="en-US" sz="1050" b="1" i="0" u="none" strike="noStrike">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rtl="0" fontAlgn="b"/>
                      <a:endParaRPr lang="en-US" sz="1050" b="1" i="0" u="none" strike="noStrike">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endParaRPr lang="en-US" sz="1050" b="1" i="0" u="none" strike="noStrike">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endParaRPr lang="en-US" sz="1050" b="1" i="0" u="none" strike="noStrike">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endParaRPr lang="en-US" sz="1050" b="1" i="0" u="none" strike="noStrike">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endParaRPr lang="en-US" sz="1050" b="1" i="0" u="none" strike="noStrike">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endParaRPr lang="en-US" sz="1050" b="1" i="0" u="none" strike="noStrike">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endParaRPr lang="en-US" sz="1050" b="1" i="0" u="none" strike="noStrike">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endParaRPr lang="en-US" sz="1050" b="1" i="0" u="none" strike="noStrike">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endParaRPr lang="en-US" sz="1050" b="1" i="0" u="none" strike="noStrike">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endParaRPr lang="en-US" sz="1050" b="1" i="0" u="none" strike="noStrike">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endParaRPr lang="en-US" sz="1050" b="1" i="0" u="none" strike="noStrike">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endParaRPr lang="en-US" sz="1050" b="1" i="0" u="none" strike="noStrike">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rtl="0" fontAlgn="b"/>
                      <a:endParaRPr lang="en-US" sz="1050" b="1" i="0" u="none" strike="noStrike" dirty="0">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r>
            </a:tbl>
          </a:graphicData>
        </a:graphic>
      </p:graphicFrame>
      <p:pic>
        <p:nvPicPr>
          <p:cNvPr id="76803" name="Straight Arrow Connector 802"/>
          <p:cNvPicPr>
            <a:picLocks noChangeArrowheads="1"/>
          </p:cNvPicPr>
          <p:nvPr/>
        </p:nvPicPr>
        <p:blipFill>
          <a:blip r:embed="rId3"/>
          <a:srcRect/>
          <a:stretch>
            <a:fillRect/>
          </a:stretch>
        </p:blipFill>
        <p:spPr bwMode="auto">
          <a:xfrm>
            <a:off x="0" y="-28575"/>
            <a:ext cx="771525" cy="171450"/>
          </a:xfrm>
          <a:prstGeom prst="rect">
            <a:avLst/>
          </a:prstGeom>
          <a:noFill/>
        </p:spPr>
      </p:pic>
    </p:spTree>
    <p:extLst>
      <p:ext uri="{BB962C8B-B14F-4D97-AF65-F5344CB8AC3E}">
        <p14:creationId xmlns="" xmlns:p14="http://schemas.microsoft.com/office/powerpoint/2010/main" val="297200771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C97FA074-8136-4AB1-9CD6-811B132B49FB}" type="slidenum">
              <a:rPr lang="en-IN" smtClean="0"/>
              <a:pPr/>
              <a:t>51</a:t>
            </a:fld>
            <a:endParaRPr lang="en-IN"/>
          </a:p>
        </p:txBody>
      </p:sp>
      <p:sp>
        <p:nvSpPr>
          <p:cNvPr id="7" name="Date Placeholder 2"/>
          <p:cNvSpPr>
            <a:spLocks noGrp="1"/>
          </p:cNvSpPr>
          <p:nvPr>
            <p:ph type="dt" sz="half" idx="10"/>
          </p:nvPr>
        </p:nvSpPr>
        <p:spPr>
          <a:xfrm>
            <a:off x="7467600" y="6356350"/>
            <a:ext cx="1222248" cy="365760"/>
          </a:xfrm>
        </p:spPr>
        <p:txBody>
          <a:bodyPr/>
          <a:lstStyle/>
          <a:p>
            <a:r>
              <a:rPr lang="en-US" dirty="0" smtClean="0"/>
              <a:t>MAY 25, 2017</a:t>
            </a:r>
            <a:endParaRPr lang="en-IN" dirty="0"/>
          </a:p>
        </p:txBody>
      </p:sp>
      <p:sp>
        <p:nvSpPr>
          <p:cNvPr id="8" name="Footer Placeholder 5"/>
          <p:cNvSpPr>
            <a:spLocks noGrp="1"/>
          </p:cNvSpPr>
          <p:nvPr>
            <p:ph type="ftr" sz="quarter" idx="11"/>
          </p:nvPr>
        </p:nvSpPr>
        <p:spPr>
          <a:xfrm>
            <a:off x="914400" y="6356350"/>
            <a:ext cx="5489448" cy="365760"/>
          </a:xfrm>
        </p:spPr>
        <p:txBody>
          <a:bodyPr/>
          <a:lstStyle/>
          <a:p>
            <a:r>
              <a:rPr lang="en-US" dirty="0" smtClean="0"/>
              <a:t>DEVELOPMENT OF (PMS) FOR SELECTED ROADS IN NABLUS CITY</a:t>
            </a:r>
            <a:endParaRPr lang="en-IN" dirty="0"/>
          </a:p>
        </p:txBody>
      </p:sp>
      <p:sp>
        <p:nvSpPr>
          <p:cNvPr id="6" name="Title 1"/>
          <p:cNvSpPr>
            <a:spLocks noGrp="1"/>
          </p:cNvSpPr>
          <p:nvPr>
            <p:ph type="title"/>
          </p:nvPr>
        </p:nvSpPr>
        <p:spPr>
          <a:xfrm>
            <a:off x="457200" y="152400"/>
            <a:ext cx="8229600" cy="990600"/>
          </a:xfrm>
        </p:spPr>
        <p:txBody>
          <a:bodyPr>
            <a:normAutofit fontScale="90000"/>
          </a:bodyPr>
          <a:lstStyle/>
          <a:p>
            <a:pPr algn="ctr" fontAlgn="ctr">
              <a:lnSpc>
                <a:spcPct val="115000"/>
              </a:lnSpc>
              <a:spcBef>
                <a:spcPts val="0"/>
              </a:spcBef>
            </a:pPr>
            <a:r>
              <a:rPr lang="en-US" b="1" smtClean="0">
                <a:solidFill>
                  <a:schemeClr val="tx1"/>
                </a:solidFill>
                <a:latin typeface="Calibri"/>
                <a:ea typeface="Times New Roman"/>
                <a:cs typeface="Arial"/>
              </a:rPr>
              <a:t/>
            </a:r>
            <a:br>
              <a:rPr lang="en-US" b="1" smtClean="0">
                <a:solidFill>
                  <a:schemeClr val="tx1"/>
                </a:solidFill>
                <a:latin typeface="Calibri"/>
                <a:ea typeface="Times New Roman"/>
                <a:cs typeface="Arial"/>
              </a:rPr>
            </a:br>
            <a:endParaRPr lang="en-US" b="1">
              <a:solidFill>
                <a:schemeClr val="tx1"/>
              </a:solidFill>
              <a:latin typeface="Calibri"/>
              <a:ea typeface="Times New Roman"/>
              <a:cs typeface="Arial"/>
            </a:endParaRPr>
          </a:p>
        </p:txBody>
      </p:sp>
      <p:graphicFrame>
        <p:nvGraphicFramePr>
          <p:cNvPr id="9" name="Table 8"/>
          <p:cNvGraphicFramePr>
            <a:graphicFrameLocks noGrp="1"/>
          </p:cNvGraphicFramePr>
          <p:nvPr/>
        </p:nvGraphicFramePr>
        <p:xfrm>
          <a:off x="152400" y="2590800"/>
          <a:ext cx="8686800" cy="1799463"/>
        </p:xfrm>
        <a:graphic>
          <a:graphicData uri="http://schemas.openxmlformats.org/drawingml/2006/table">
            <a:tbl>
              <a:tblPr>
                <a:effectLst>
                  <a:outerShdw blurRad="152400" dist="317500" dir="5400000" sx="90000" sy="-19000" rotWithShape="0">
                    <a:prstClr val="black">
                      <a:alpha val="15000"/>
                    </a:prstClr>
                  </a:outerShdw>
                </a:effectLst>
              </a:tblPr>
              <a:tblGrid>
                <a:gridCol w="2895600"/>
                <a:gridCol w="802741"/>
                <a:gridCol w="1788059"/>
                <a:gridCol w="1544747"/>
                <a:gridCol w="1655653"/>
              </a:tblGrid>
              <a:tr h="314706">
                <a:tc>
                  <a:txBody>
                    <a:bodyPr/>
                    <a:lstStyle/>
                    <a:p>
                      <a:pPr marL="0" marR="0" algn="ctr">
                        <a:lnSpc>
                          <a:spcPct val="115000"/>
                        </a:lnSpc>
                        <a:spcBef>
                          <a:spcPts val="0"/>
                        </a:spcBef>
                        <a:spcAft>
                          <a:spcPts val="0"/>
                        </a:spcAft>
                      </a:pPr>
                      <a:r>
                        <a:rPr lang="en-US" sz="1400" b="1" dirty="0">
                          <a:latin typeface="Times New Roman"/>
                          <a:ea typeface="Calibri"/>
                          <a:cs typeface="Arial"/>
                        </a:rPr>
                        <a:t>Road </a:t>
                      </a:r>
                      <a:r>
                        <a:rPr lang="en-US" sz="1400" b="1" dirty="0" smtClean="0">
                          <a:latin typeface="Times New Roman"/>
                          <a:ea typeface="Calibri"/>
                          <a:cs typeface="Arial"/>
                        </a:rPr>
                        <a:t>Name`</a:t>
                      </a:r>
                      <a:endParaRPr lang="en-US" sz="1200" b="1"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gridSpan="2">
                  <a:txBody>
                    <a:bodyPr/>
                    <a:lstStyle/>
                    <a:p>
                      <a:pPr marL="0" marR="0" algn="ctr">
                        <a:lnSpc>
                          <a:spcPct val="115000"/>
                        </a:lnSpc>
                        <a:spcBef>
                          <a:spcPts val="0"/>
                        </a:spcBef>
                        <a:spcAft>
                          <a:spcPts val="0"/>
                        </a:spcAft>
                      </a:pPr>
                      <a:r>
                        <a:rPr lang="en-US" sz="1400" b="1" dirty="0">
                          <a:latin typeface="Times New Roman"/>
                          <a:ea typeface="Calibri"/>
                          <a:cs typeface="Arial"/>
                        </a:rPr>
                        <a:t> </a:t>
                      </a:r>
                      <a:r>
                        <a:rPr lang="en-US" sz="1400" b="1" dirty="0" smtClean="0">
                          <a:latin typeface="Times New Roman"/>
                          <a:ea typeface="Calibri"/>
                          <a:cs typeface="Arial"/>
                        </a:rPr>
                        <a:t>Worst Section</a:t>
                      </a:r>
                      <a:r>
                        <a:rPr lang="en-US" sz="1400" b="1" baseline="0" dirty="0" smtClean="0">
                          <a:latin typeface="Times New Roman"/>
                          <a:ea typeface="Calibri"/>
                          <a:cs typeface="Arial"/>
                        </a:rPr>
                        <a:t> Condition</a:t>
                      </a:r>
                      <a:endParaRPr lang="en-US" sz="1200" b="1"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hMerge="1">
                  <a:txBody>
                    <a:bodyPr/>
                    <a:lstStyle/>
                    <a:p>
                      <a:endParaRPr lang="en-US"/>
                    </a:p>
                  </a:txBody>
                  <a:tcPr/>
                </a:tc>
                <a:tc>
                  <a:txBody>
                    <a:bodyPr/>
                    <a:lstStyle/>
                    <a:p>
                      <a:pPr marL="0" marR="0" algn="ctr">
                        <a:lnSpc>
                          <a:spcPct val="115000"/>
                        </a:lnSpc>
                        <a:spcBef>
                          <a:spcPts val="0"/>
                        </a:spcBef>
                        <a:spcAft>
                          <a:spcPts val="0"/>
                        </a:spcAft>
                      </a:pPr>
                      <a:r>
                        <a:rPr lang="en-US" sz="1200" b="1" dirty="0" smtClean="0">
                          <a:latin typeface="Times New Roman" pitchFamily="18" charset="0"/>
                          <a:ea typeface="Times New Roman"/>
                          <a:cs typeface="Times New Roman" pitchFamily="18" charset="0"/>
                        </a:rPr>
                        <a:t>Section T</a:t>
                      </a:r>
                      <a:r>
                        <a:rPr lang="en-US" sz="1200" b="1" baseline="0" dirty="0" smtClean="0">
                          <a:latin typeface="Times New Roman" pitchFamily="18" charset="0"/>
                          <a:ea typeface="Times New Roman"/>
                          <a:cs typeface="Times New Roman" pitchFamily="18" charset="0"/>
                        </a:rPr>
                        <a:t>reatment Cost ($)</a:t>
                      </a:r>
                      <a:endParaRPr lang="en-US" sz="1200" b="1"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a:txBody>
                    <a:bodyPr/>
                    <a:lstStyle/>
                    <a:p>
                      <a:pPr marL="0" marR="0" algn="ctr">
                        <a:lnSpc>
                          <a:spcPct val="115000"/>
                        </a:lnSpc>
                        <a:spcBef>
                          <a:spcPts val="0"/>
                        </a:spcBef>
                        <a:spcAft>
                          <a:spcPts val="0"/>
                        </a:spcAft>
                      </a:pPr>
                      <a:r>
                        <a:rPr lang="en-US" sz="1200" b="1" dirty="0" smtClean="0">
                          <a:latin typeface="Calibri"/>
                          <a:ea typeface="Times New Roman"/>
                          <a:cs typeface="Arial"/>
                        </a:rPr>
                        <a:t>Overall</a:t>
                      </a:r>
                      <a:r>
                        <a:rPr lang="en-US" sz="1200" b="1" baseline="0" dirty="0" smtClean="0">
                          <a:latin typeface="Calibri"/>
                          <a:ea typeface="Times New Roman"/>
                          <a:cs typeface="Arial"/>
                        </a:rPr>
                        <a:t> Direction Treatment Cost ($)</a:t>
                      </a:r>
                      <a:endParaRPr lang="en-US" sz="1200" b="1" dirty="0">
                        <a:latin typeface="Calibri"/>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r>
              <a:tr h="157353">
                <a:tc rowSpan="2">
                  <a:txBody>
                    <a:bodyPr/>
                    <a:lstStyle/>
                    <a:p>
                      <a:pPr marL="0" marR="0" algn="ctr">
                        <a:lnSpc>
                          <a:spcPct val="115000"/>
                        </a:lnSpc>
                        <a:spcBef>
                          <a:spcPts val="0"/>
                        </a:spcBef>
                        <a:spcAft>
                          <a:spcPts val="0"/>
                        </a:spcAft>
                      </a:pPr>
                      <a:r>
                        <a:rPr lang="en-US" sz="1200" b="1" dirty="0">
                          <a:latin typeface="Times New Roman"/>
                          <a:ea typeface="Calibri"/>
                          <a:cs typeface="Arial"/>
                        </a:rPr>
                        <a:t>Askar</a:t>
                      </a:r>
                      <a:endParaRPr lang="en-US" sz="1100" b="1"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0" marR="0" algn="ctr" rtl="1">
                        <a:lnSpc>
                          <a:spcPct val="115000"/>
                        </a:lnSpc>
                        <a:spcBef>
                          <a:spcPts val="0"/>
                        </a:spcBef>
                        <a:spcAft>
                          <a:spcPts val="0"/>
                        </a:spcAft>
                      </a:pPr>
                      <a:r>
                        <a:rPr lang="en-US" sz="1100" b="1" dirty="0" smtClean="0">
                          <a:latin typeface="Calibri"/>
                          <a:ea typeface="Times New Roman"/>
                          <a:cs typeface="Arial"/>
                        </a:rPr>
                        <a:t>Right</a:t>
                      </a:r>
                      <a:endParaRPr lang="en-US" sz="1100" b="1"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en-US" sz="1100" b="1" dirty="0" smtClean="0">
                          <a:latin typeface="Calibri"/>
                          <a:ea typeface="Times New Roman"/>
                          <a:cs typeface="Arial"/>
                        </a:rPr>
                        <a:t>As02</a:t>
                      </a:r>
                      <a:endParaRPr lang="en-US" sz="1100" b="1" dirty="0">
                        <a:latin typeface="Calibri"/>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b="1" baseline="0" dirty="0" smtClean="0">
                          <a:solidFill>
                            <a:schemeClr val="tx1"/>
                          </a:solidFill>
                          <a:latin typeface="Calibri"/>
                          <a:ea typeface="Times New Roman"/>
                          <a:cs typeface="Arial"/>
                        </a:rPr>
                        <a:t>39000</a:t>
                      </a:r>
                      <a:endParaRPr lang="en-US" sz="1100" b="1" baseline="0" dirty="0">
                        <a:solidFill>
                          <a:schemeClr val="tx1"/>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100" b="1" baseline="0" dirty="0" smtClean="0">
                          <a:solidFill>
                            <a:schemeClr val="tx1"/>
                          </a:solidFill>
                          <a:latin typeface="Calibri"/>
                          <a:ea typeface="Times New Roman"/>
                          <a:cs typeface="Arial"/>
                        </a:rPr>
                        <a:t>207675</a:t>
                      </a:r>
                      <a:endParaRPr lang="en-US" sz="1100" b="1" baseline="0" dirty="0">
                        <a:solidFill>
                          <a:schemeClr val="tx1"/>
                        </a:solidFill>
                        <a:latin typeface="Calibri"/>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57353">
                <a:tc vMerge="1">
                  <a:txBody>
                    <a:bodyPr/>
                    <a:lstStyle/>
                    <a:p>
                      <a:pPr marL="0" marR="0" algn="ctr">
                        <a:lnSpc>
                          <a:spcPct val="115000"/>
                        </a:lnSpc>
                        <a:spcBef>
                          <a:spcPts val="0"/>
                        </a:spcBef>
                        <a:spcAft>
                          <a:spcPts val="0"/>
                        </a:spcAft>
                      </a:pPr>
                      <a:endParaRPr lang="en-US" sz="11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marL="0" marR="0" algn="ctr" rtl="1">
                        <a:lnSpc>
                          <a:spcPct val="115000"/>
                        </a:lnSpc>
                        <a:spcBef>
                          <a:spcPts val="0"/>
                        </a:spcBef>
                        <a:spcAft>
                          <a:spcPts val="0"/>
                        </a:spcAft>
                      </a:pPr>
                      <a:r>
                        <a:rPr lang="en-US" sz="1100" b="1" dirty="0" smtClean="0">
                          <a:latin typeface="Calibri"/>
                          <a:ea typeface="Times New Roman"/>
                          <a:cs typeface="Arial"/>
                        </a:rPr>
                        <a:t>Left</a:t>
                      </a:r>
                      <a:endParaRPr lang="en-US" sz="1100" b="1"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en-US" sz="1100" b="1" dirty="0" smtClean="0">
                          <a:latin typeface="Calibri"/>
                          <a:ea typeface="Times New Roman"/>
                          <a:cs typeface="Arial"/>
                        </a:rPr>
                        <a:t>As19</a:t>
                      </a:r>
                      <a:endParaRPr lang="en-US" sz="1100" b="1" dirty="0">
                        <a:latin typeface="Calibri"/>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b="1" baseline="0" dirty="0" smtClean="0">
                          <a:solidFill>
                            <a:schemeClr val="tx1"/>
                          </a:solidFill>
                          <a:latin typeface="Calibri"/>
                          <a:ea typeface="Times New Roman"/>
                          <a:cs typeface="Arial"/>
                        </a:rPr>
                        <a:t>34500</a:t>
                      </a:r>
                      <a:endParaRPr lang="en-US" sz="1100" b="1" baseline="0" dirty="0">
                        <a:solidFill>
                          <a:schemeClr val="tx1"/>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100" b="1" baseline="0" dirty="0" smtClean="0">
                          <a:solidFill>
                            <a:schemeClr val="tx1"/>
                          </a:solidFill>
                          <a:latin typeface="Calibri"/>
                          <a:ea typeface="Times New Roman"/>
                          <a:cs typeface="Arial"/>
                        </a:rPr>
                        <a:t>229522</a:t>
                      </a:r>
                      <a:endParaRPr lang="en-US" sz="1100" b="1" baseline="0" dirty="0">
                        <a:solidFill>
                          <a:schemeClr val="tx1"/>
                        </a:solidFill>
                        <a:latin typeface="Calibri"/>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57353">
                <a:tc rowSpan="2">
                  <a:txBody>
                    <a:bodyPr/>
                    <a:lstStyle/>
                    <a:p>
                      <a:pPr marL="0" marR="0" algn="ctr">
                        <a:lnSpc>
                          <a:spcPct val="115000"/>
                        </a:lnSpc>
                        <a:spcBef>
                          <a:spcPts val="0"/>
                        </a:spcBef>
                        <a:spcAft>
                          <a:spcPts val="0"/>
                        </a:spcAft>
                      </a:pPr>
                      <a:r>
                        <a:rPr lang="en-US" sz="1200" b="1">
                          <a:latin typeface="Times New Roman"/>
                          <a:ea typeface="Calibri"/>
                          <a:cs typeface="Arial"/>
                        </a:rPr>
                        <a:t>Tunis</a:t>
                      </a:r>
                      <a:endParaRPr lang="en-US" sz="1100" b="1">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6D9F1"/>
                    </a:solidFill>
                  </a:tcPr>
                </a:tc>
                <a:tc>
                  <a:txBody>
                    <a:bodyPr/>
                    <a:lstStyle/>
                    <a:p>
                      <a:pPr marL="0" marR="0" algn="ctr" rtl="1">
                        <a:lnSpc>
                          <a:spcPct val="115000"/>
                        </a:lnSpc>
                        <a:spcBef>
                          <a:spcPts val="0"/>
                        </a:spcBef>
                        <a:spcAft>
                          <a:spcPts val="0"/>
                        </a:spcAft>
                      </a:pPr>
                      <a:r>
                        <a:rPr lang="en-US" sz="1100" b="1" dirty="0" smtClean="0">
                          <a:latin typeface="Calibri"/>
                          <a:ea typeface="Times New Roman"/>
                          <a:cs typeface="Arial"/>
                        </a:rPr>
                        <a:t>Right</a:t>
                      </a:r>
                      <a:endParaRPr lang="en-US" sz="1100" b="1"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en-US" sz="1100" b="1" dirty="0" smtClean="0">
                          <a:latin typeface="Calibri"/>
                          <a:ea typeface="Times New Roman"/>
                          <a:cs typeface="Arial"/>
                        </a:rPr>
                        <a:t>Tu09</a:t>
                      </a:r>
                      <a:endParaRPr lang="en-US" sz="1100" b="1" dirty="0">
                        <a:latin typeface="Calibri"/>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b="1" baseline="0" dirty="0" smtClean="0">
                          <a:solidFill>
                            <a:schemeClr val="tx1"/>
                          </a:solidFill>
                          <a:latin typeface="Calibri"/>
                          <a:ea typeface="Times New Roman"/>
                          <a:cs typeface="Arial"/>
                        </a:rPr>
                        <a:t>2450</a:t>
                      </a:r>
                      <a:endParaRPr lang="en-US" sz="1100" b="1" baseline="0" dirty="0">
                        <a:solidFill>
                          <a:schemeClr val="tx1"/>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100" b="1" baseline="0" dirty="0" smtClean="0">
                          <a:solidFill>
                            <a:schemeClr val="tx1"/>
                          </a:solidFill>
                          <a:latin typeface="Calibri"/>
                          <a:ea typeface="Times New Roman"/>
                          <a:cs typeface="Arial"/>
                        </a:rPr>
                        <a:t>29257</a:t>
                      </a:r>
                      <a:endParaRPr lang="en-US" sz="1100" b="1" baseline="0" dirty="0">
                        <a:solidFill>
                          <a:schemeClr val="tx1"/>
                        </a:solidFill>
                        <a:latin typeface="Calibri"/>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57353">
                <a:tc vMerge="1">
                  <a:txBody>
                    <a:bodyPr/>
                    <a:lstStyle/>
                    <a:p>
                      <a:endParaRPr lang="en-US"/>
                    </a:p>
                  </a:txBody>
                  <a:tcPr/>
                </a:tc>
                <a:tc>
                  <a:txBody>
                    <a:bodyPr/>
                    <a:lstStyle/>
                    <a:p>
                      <a:pPr marL="0" marR="0" algn="ctr" rtl="1">
                        <a:lnSpc>
                          <a:spcPct val="115000"/>
                        </a:lnSpc>
                        <a:spcBef>
                          <a:spcPts val="0"/>
                        </a:spcBef>
                        <a:spcAft>
                          <a:spcPts val="0"/>
                        </a:spcAft>
                      </a:pPr>
                      <a:r>
                        <a:rPr lang="en-US" sz="1100" b="1" dirty="0" smtClean="0">
                          <a:latin typeface="Calibri"/>
                          <a:ea typeface="Times New Roman"/>
                          <a:cs typeface="Arial"/>
                        </a:rPr>
                        <a:t>Left</a:t>
                      </a:r>
                      <a:endParaRPr lang="en-US" sz="1100" b="1" dirty="0">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en-US" sz="1100" b="1" dirty="0" smtClean="0">
                          <a:latin typeface="Calibri"/>
                          <a:ea typeface="Times New Roman"/>
                          <a:cs typeface="Arial"/>
                        </a:rPr>
                        <a:t>Tu22</a:t>
                      </a:r>
                      <a:endParaRPr lang="en-US" sz="1100" b="1" dirty="0">
                        <a:latin typeface="Calibri"/>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b="1" baseline="0" dirty="0" smtClean="0">
                          <a:solidFill>
                            <a:schemeClr val="tx1"/>
                          </a:solidFill>
                          <a:latin typeface="Calibri"/>
                          <a:ea typeface="Times New Roman"/>
                          <a:cs typeface="Arial"/>
                        </a:rPr>
                        <a:t>17500</a:t>
                      </a:r>
                      <a:endParaRPr lang="en-US" sz="1100" b="1" baseline="0" dirty="0">
                        <a:solidFill>
                          <a:schemeClr val="tx1"/>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100" b="1" baseline="0" dirty="0" smtClean="0">
                          <a:solidFill>
                            <a:schemeClr val="tx1"/>
                          </a:solidFill>
                          <a:latin typeface="Calibri"/>
                          <a:ea typeface="Times New Roman"/>
                          <a:cs typeface="Arial"/>
                        </a:rPr>
                        <a:t>44250</a:t>
                      </a:r>
                      <a:endParaRPr lang="en-US" sz="1100" b="1" baseline="0" dirty="0">
                        <a:solidFill>
                          <a:schemeClr val="tx1"/>
                        </a:solidFill>
                        <a:latin typeface="Calibri"/>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22123">
                <a:tc rowSpan="2">
                  <a:txBody>
                    <a:bodyPr/>
                    <a:lstStyle/>
                    <a:p>
                      <a:pPr marL="0" marR="0" algn="ctr">
                        <a:lnSpc>
                          <a:spcPct val="115000"/>
                        </a:lnSpc>
                        <a:spcBef>
                          <a:spcPts val="0"/>
                        </a:spcBef>
                        <a:spcAft>
                          <a:spcPts val="0"/>
                        </a:spcAft>
                      </a:pPr>
                      <a:r>
                        <a:rPr lang="en-US" sz="1200" b="1" dirty="0">
                          <a:latin typeface="Times New Roman"/>
                          <a:ea typeface="Calibri"/>
                          <a:cs typeface="Arial"/>
                        </a:rPr>
                        <a:t>Martyr Yasser Arafat</a:t>
                      </a:r>
                      <a:endParaRPr lang="en-US" sz="1100" b="1" dirty="0">
                        <a:latin typeface="Calibri"/>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6D9F1"/>
                    </a:solidFill>
                  </a:tcPr>
                </a:tc>
                <a:tc>
                  <a:txBody>
                    <a:bodyPr/>
                    <a:lstStyle/>
                    <a:p>
                      <a:pPr marL="0" marR="0" algn="ctr">
                        <a:lnSpc>
                          <a:spcPct val="115000"/>
                        </a:lnSpc>
                        <a:spcBef>
                          <a:spcPts val="0"/>
                        </a:spcBef>
                        <a:spcAft>
                          <a:spcPts val="0"/>
                        </a:spcAft>
                      </a:pPr>
                      <a:r>
                        <a:rPr lang="en-US" sz="1100" b="1" dirty="0" smtClean="0">
                          <a:latin typeface="Calibri"/>
                          <a:ea typeface="Times New Roman"/>
                          <a:cs typeface="Arial"/>
                        </a:rPr>
                        <a:t>Right</a:t>
                      </a:r>
                      <a:endParaRPr lang="en-US" sz="1100" b="1" dirty="0">
                        <a:latin typeface="Calibri"/>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b="1" dirty="0" smtClean="0">
                          <a:latin typeface="Calibri"/>
                          <a:ea typeface="Times New Roman"/>
                          <a:cs typeface="Arial"/>
                        </a:rPr>
                        <a:t>YA12</a:t>
                      </a:r>
                      <a:endParaRPr lang="en-US" sz="1100" b="1" dirty="0">
                        <a:latin typeface="Calibri"/>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b="1" baseline="0" dirty="0" smtClean="0">
                          <a:solidFill>
                            <a:schemeClr val="tx1"/>
                          </a:solidFill>
                          <a:latin typeface="Calibri"/>
                          <a:ea typeface="Times New Roman"/>
                          <a:cs typeface="Arial"/>
                        </a:rPr>
                        <a:t>20125</a:t>
                      </a:r>
                      <a:endParaRPr lang="en-US" sz="1100" b="1" baseline="0" dirty="0">
                        <a:solidFill>
                          <a:schemeClr val="tx1"/>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100" b="1" baseline="0" dirty="0" smtClean="0">
                          <a:solidFill>
                            <a:schemeClr val="tx1"/>
                          </a:solidFill>
                          <a:latin typeface="Calibri"/>
                          <a:ea typeface="Times New Roman"/>
                          <a:cs typeface="Arial"/>
                        </a:rPr>
                        <a:t>47150</a:t>
                      </a:r>
                      <a:endParaRPr lang="en-US" sz="1100" b="1" baseline="0" dirty="0">
                        <a:solidFill>
                          <a:schemeClr val="tx1"/>
                        </a:solidFill>
                        <a:latin typeface="Calibri"/>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vMerge="1">
                  <a:txBody>
                    <a:bodyPr/>
                    <a:lstStyle/>
                    <a:p>
                      <a:endParaRPr lang="en-US"/>
                    </a:p>
                  </a:txBody>
                  <a:tcPr/>
                </a:tc>
                <a:tc>
                  <a:txBody>
                    <a:bodyPr/>
                    <a:lstStyle/>
                    <a:p>
                      <a:pPr marL="0" marR="0" algn="ctr">
                        <a:lnSpc>
                          <a:spcPct val="115000"/>
                        </a:lnSpc>
                        <a:spcBef>
                          <a:spcPts val="0"/>
                        </a:spcBef>
                        <a:spcAft>
                          <a:spcPts val="0"/>
                        </a:spcAft>
                      </a:pPr>
                      <a:r>
                        <a:rPr lang="en-US" sz="1100" b="1" dirty="0" smtClean="0">
                          <a:latin typeface="Calibri"/>
                          <a:ea typeface="Times New Roman"/>
                          <a:cs typeface="Arial"/>
                        </a:rPr>
                        <a:t>Left</a:t>
                      </a:r>
                      <a:endParaRPr lang="en-US" sz="1100" b="1" dirty="0">
                        <a:latin typeface="Calibri"/>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1100" b="1" dirty="0" smtClean="0">
                          <a:latin typeface="Calibri"/>
                          <a:ea typeface="Times New Roman"/>
                          <a:cs typeface="Arial"/>
                        </a:rPr>
                        <a:t>YA22</a:t>
                      </a:r>
                      <a:endParaRPr lang="en-US" sz="1100" b="1" dirty="0">
                        <a:latin typeface="Calibri"/>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b="1" baseline="0" dirty="0" smtClean="0">
                          <a:solidFill>
                            <a:schemeClr val="tx1"/>
                          </a:solidFill>
                          <a:latin typeface="Calibri"/>
                          <a:ea typeface="Times New Roman"/>
                          <a:cs typeface="Arial"/>
                        </a:rPr>
                        <a:t>4025</a:t>
                      </a:r>
                      <a:endParaRPr lang="en-US" sz="1100" b="1" baseline="0" dirty="0">
                        <a:solidFill>
                          <a:schemeClr val="tx1"/>
                        </a:solidFill>
                        <a:latin typeface="Calibri"/>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100" b="1" baseline="0" dirty="0" smtClean="0">
                          <a:solidFill>
                            <a:schemeClr val="tx1"/>
                          </a:solidFill>
                          <a:latin typeface="Calibri"/>
                          <a:ea typeface="Times New Roman"/>
                          <a:cs typeface="Arial"/>
                        </a:rPr>
                        <a:t>85175</a:t>
                      </a:r>
                      <a:endParaRPr lang="en-US" sz="1100" b="1" baseline="0" dirty="0">
                        <a:solidFill>
                          <a:schemeClr val="tx1"/>
                        </a:solidFill>
                        <a:latin typeface="Calibri"/>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pPr marL="0" marR="0" algn="ctr">
                        <a:lnSpc>
                          <a:spcPct val="115000"/>
                        </a:lnSpc>
                        <a:spcBef>
                          <a:spcPts val="0"/>
                        </a:spcBef>
                        <a:spcAft>
                          <a:spcPts val="0"/>
                        </a:spcAft>
                      </a:pPr>
                      <a:endParaRPr lang="en-US" sz="1100" b="1" dirty="0">
                        <a:latin typeface="Calibri"/>
                        <a:ea typeface="Times New Roman"/>
                        <a:cs typeface="Arial"/>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0"/>
                        </a:spcBef>
                        <a:spcAft>
                          <a:spcPts val="0"/>
                        </a:spcAft>
                      </a:pPr>
                      <a:endParaRPr lang="en-US" sz="1100" b="1" dirty="0">
                        <a:latin typeface="Calibri"/>
                        <a:ea typeface="Times New Roman"/>
                        <a:cs typeface="Arial"/>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marL="0" marR="0" algn="ctr">
                        <a:lnSpc>
                          <a:spcPct val="115000"/>
                        </a:lnSpc>
                        <a:spcBef>
                          <a:spcPts val="0"/>
                        </a:spcBef>
                        <a:spcAft>
                          <a:spcPts val="0"/>
                        </a:spcAft>
                      </a:pPr>
                      <a:r>
                        <a:rPr lang="en-US" sz="1100" b="1" dirty="0" smtClean="0">
                          <a:latin typeface="Calibri"/>
                          <a:ea typeface="Times New Roman"/>
                          <a:cs typeface="Arial"/>
                        </a:rPr>
                        <a:t>All</a:t>
                      </a:r>
                      <a:r>
                        <a:rPr lang="en-US" sz="1100" b="1" baseline="0" dirty="0" smtClean="0">
                          <a:latin typeface="Calibri"/>
                          <a:ea typeface="Times New Roman"/>
                          <a:cs typeface="Arial"/>
                        </a:rPr>
                        <a:t> Roads Treatments Cost (S)</a:t>
                      </a:r>
                      <a:endParaRPr lang="en-US" sz="1100" b="1" dirty="0">
                        <a:latin typeface="Calibri"/>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4F4F"/>
                    </a:solidFill>
                  </a:tcPr>
                </a:tc>
                <a:tc hMerge="1">
                  <a:txBody>
                    <a:bodyPr/>
                    <a:lstStyle/>
                    <a:p>
                      <a:pPr marL="0" marR="0" algn="ctr">
                        <a:lnSpc>
                          <a:spcPct val="115000"/>
                        </a:lnSpc>
                        <a:spcBef>
                          <a:spcPts val="0"/>
                        </a:spcBef>
                        <a:spcAft>
                          <a:spcPts val="0"/>
                        </a:spcAft>
                      </a:pPr>
                      <a:endParaRPr lang="en-US" sz="1100" b="1" baseline="0" dirty="0">
                        <a:solidFill>
                          <a:schemeClr val="tx1"/>
                        </a:solidFill>
                        <a:latin typeface="Calibri"/>
                        <a:ea typeface="Times New Roman"/>
                        <a:cs typeface="Arial"/>
                      </a:endParaRPr>
                    </a:p>
                  </a:txBody>
                  <a:tcPr marL="68580" marR="6858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100" b="1" baseline="0" dirty="0" smtClean="0">
                          <a:solidFill>
                            <a:schemeClr val="tx1"/>
                          </a:solidFill>
                          <a:latin typeface="Calibri"/>
                          <a:ea typeface="Times New Roman"/>
                          <a:cs typeface="Arial"/>
                        </a:rPr>
                        <a:t>643029</a:t>
                      </a:r>
                      <a:endParaRPr lang="en-US" sz="1100" b="1" baseline="0" dirty="0">
                        <a:solidFill>
                          <a:schemeClr val="tx1"/>
                        </a:solidFill>
                        <a:latin typeface="Calibri"/>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C3C3"/>
                    </a:solidFill>
                  </a:tcPr>
                </a:tc>
              </a:tr>
            </a:tbl>
          </a:graphicData>
        </a:graphic>
      </p:graphicFrame>
      <p:sp>
        <p:nvSpPr>
          <p:cNvPr id="20" name="Title 1"/>
          <p:cNvSpPr txBox="1">
            <a:spLocks/>
          </p:cNvSpPr>
          <p:nvPr/>
        </p:nvSpPr>
        <p:spPr>
          <a:xfrm>
            <a:off x="609600" y="304800"/>
            <a:ext cx="8229600" cy="990600"/>
          </a:xfrm>
          <a:prstGeom prst="rect">
            <a:avLst/>
          </a:prstGeom>
        </p:spPr>
        <p:txBody>
          <a:bodyPr vert="horz" anchor="b" anchorCtr="0">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smtClean="0">
                <a:ln>
                  <a:noFill/>
                </a:ln>
                <a:solidFill>
                  <a:schemeClr val="tx2"/>
                </a:solidFill>
                <a:effectLst/>
                <a:uLnTx/>
                <a:uFillTx/>
                <a:latin typeface="+mj-lt"/>
                <a:ea typeface="+mj-ea"/>
                <a:cs typeface="+mj-cs"/>
              </a:rPr>
              <a:t>Treatment</a:t>
            </a:r>
            <a:r>
              <a:rPr kumimoji="0" lang="en-US" sz="3200" b="1" i="0" u="none" strike="noStrike" kern="1200" cap="none" spc="0" normalizeH="0" noProof="0" dirty="0" smtClean="0">
                <a:ln>
                  <a:noFill/>
                </a:ln>
                <a:solidFill>
                  <a:schemeClr val="tx2"/>
                </a:solidFill>
                <a:effectLst/>
                <a:uLnTx/>
                <a:uFillTx/>
                <a:latin typeface="+mj-lt"/>
                <a:ea typeface="+mj-ea"/>
                <a:cs typeface="+mj-cs"/>
              </a:rPr>
              <a:t> Cost</a:t>
            </a:r>
            <a:endParaRPr kumimoji="0" lang="en-US" sz="3200" b="0" i="0" u="none" strike="noStrike" kern="1200" cap="none" spc="0" normalizeH="0" baseline="0" noProof="0" dirty="0">
              <a:ln>
                <a:noFill/>
              </a:ln>
              <a:solidFill>
                <a:schemeClr val="tx2"/>
              </a:solidFill>
              <a:effectLst/>
              <a:uLnTx/>
              <a:uFillTx/>
              <a:latin typeface="+mj-lt"/>
              <a:ea typeface="+mj-ea"/>
              <a:cs typeface="+mj-cs"/>
            </a:endParaRPr>
          </a:p>
        </p:txBody>
      </p:sp>
    </p:spTree>
    <p:extLst>
      <p:ext uri="{BB962C8B-B14F-4D97-AF65-F5344CB8AC3E}">
        <p14:creationId xmlns="" xmlns:p14="http://schemas.microsoft.com/office/powerpoint/2010/main" val="297200771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C97FA074-8136-4AB1-9CD6-811B132B49FB}" type="slidenum">
              <a:rPr lang="en-IN" smtClean="0"/>
              <a:pPr/>
              <a:t>52</a:t>
            </a:fld>
            <a:endParaRPr lang="en-IN"/>
          </a:p>
        </p:txBody>
      </p:sp>
      <p:sp>
        <p:nvSpPr>
          <p:cNvPr id="7" name="Date Placeholder 2"/>
          <p:cNvSpPr>
            <a:spLocks noGrp="1"/>
          </p:cNvSpPr>
          <p:nvPr>
            <p:ph type="dt" sz="half" idx="10"/>
          </p:nvPr>
        </p:nvSpPr>
        <p:spPr>
          <a:xfrm>
            <a:off x="7467600" y="6356350"/>
            <a:ext cx="1222248" cy="365760"/>
          </a:xfrm>
        </p:spPr>
        <p:txBody>
          <a:bodyPr/>
          <a:lstStyle/>
          <a:p>
            <a:r>
              <a:rPr lang="en-US" dirty="0" smtClean="0"/>
              <a:t>MAY 25, 2017</a:t>
            </a:r>
            <a:endParaRPr lang="en-IN" dirty="0"/>
          </a:p>
        </p:txBody>
      </p:sp>
      <p:sp>
        <p:nvSpPr>
          <p:cNvPr id="8" name="Footer Placeholder 5"/>
          <p:cNvSpPr>
            <a:spLocks noGrp="1"/>
          </p:cNvSpPr>
          <p:nvPr>
            <p:ph type="ftr" sz="quarter" idx="11"/>
          </p:nvPr>
        </p:nvSpPr>
        <p:spPr>
          <a:xfrm>
            <a:off x="914400" y="6356350"/>
            <a:ext cx="5489448" cy="365760"/>
          </a:xfrm>
        </p:spPr>
        <p:txBody>
          <a:bodyPr/>
          <a:lstStyle/>
          <a:p>
            <a:r>
              <a:rPr lang="en-US" dirty="0" smtClean="0"/>
              <a:t>DEVELOPMENT OF (PMS) FOR SELECTED ROADS IN NABLUS CITY</a:t>
            </a:r>
            <a:endParaRPr lang="en-IN" dirty="0"/>
          </a:p>
        </p:txBody>
      </p:sp>
      <p:sp>
        <p:nvSpPr>
          <p:cNvPr id="6" name="Title 1"/>
          <p:cNvSpPr>
            <a:spLocks noGrp="1"/>
          </p:cNvSpPr>
          <p:nvPr>
            <p:ph type="title"/>
          </p:nvPr>
        </p:nvSpPr>
        <p:spPr>
          <a:xfrm>
            <a:off x="457200" y="152400"/>
            <a:ext cx="8229600" cy="990600"/>
          </a:xfrm>
        </p:spPr>
        <p:txBody>
          <a:bodyPr>
            <a:normAutofit/>
          </a:bodyPr>
          <a:lstStyle/>
          <a:p>
            <a:r>
              <a:rPr lang="en-US" b="1" dirty="0" smtClean="0"/>
              <a:t>Conclusions </a:t>
            </a:r>
            <a:endParaRPr lang="en-US" dirty="0"/>
          </a:p>
        </p:txBody>
      </p:sp>
      <p:sp>
        <p:nvSpPr>
          <p:cNvPr id="9" name="Content Placeholder 5"/>
          <p:cNvSpPr>
            <a:spLocks noGrp="1"/>
          </p:cNvSpPr>
          <p:nvPr>
            <p:ph sz="quarter" idx="1"/>
          </p:nvPr>
        </p:nvSpPr>
        <p:spPr>
          <a:xfrm>
            <a:off x="304800" y="1295400"/>
            <a:ext cx="8458200" cy="4953000"/>
          </a:xfrm>
        </p:spPr>
        <p:txBody>
          <a:bodyPr>
            <a:normAutofit lnSpcReduction="10000"/>
          </a:bodyPr>
          <a:lstStyle/>
          <a:p>
            <a:pPr marL="342900" lvl="0" indent="-342900" algn="just">
              <a:spcBef>
                <a:spcPts val="0"/>
              </a:spcBef>
              <a:buFont typeface="+mj-lt"/>
              <a:buAutoNum type="arabicPeriod"/>
            </a:pPr>
            <a:r>
              <a:rPr lang="en-US" sz="1800" dirty="0" smtClean="0">
                <a:latin typeface="Times New Roman"/>
                <a:ea typeface="Arial"/>
              </a:rPr>
              <a:t>The main aim of the study was to develop a pavement management system for road network maintenance to serve as a decision support tool to assist to improve the efficiency of making decisions, provide feedback as to the consequences of these decisions, ensure consistency of decisions made at different levels and improve the effectiveness of all decisions in terms of efficiency of results.</a:t>
            </a:r>
            <a:endParaRPr lang="ar-JO" sz="1800" dirty="0" smtClean="0">
              <a:latin typeface="Times New Roman"/>
              <a:ea typeface="Arial"/>
            </a:endParaRPr>
          </a:p>
          <a:p>
            <a:pPr marL="342900" lvl="0" indent="-342900" algn="just">
              <a:spcBef>
                <a:spcPts val="0"/>
              </a:spcBef>
              <a:buFont typeface="+mj-lt"/>
              <a:buAutoNum type="arabicPeriod"/>
            </a:pPr>
            <a:endParaRPr lang="ar-JO" sz="1600" dirty="0" smtClean="0">
              <a:latin typeface="Arial"/>
              <a:ea typeface="Arial"/>
            </a:endParaRPr>
          </a:p>
          <a:p>
            <a:pPr marL="342900" lvl="0" indent="-342900" algn="just">
              <a:spcBef>
                <a:spcPts val="0"/>
              </a:spcBef>
              <a:buFont typeface="+mj-lt"/>
              <a:buAutoNum type="arabicPeriod"/>
            </a:pPr>
            <a:r>
              <a:rPr lang="en-US" sz="1800" spc="-5" dirty="0" smtClean="0">
                <a:latin typeface="Times New Roman"/>
                <a:ea typeface="Times New Roman"/>
              </a:rPr>
              <a:t>The current pavement management maintenance process for Nablus pavements is traditional and does not follow a systematic procedure. Accordingly, they can't help decision makers for ranking the maintenance activities in the city to match the actual needs for maintenance. A strong need for comprehensive PMMS is required.</a:t>
            </a:r>
            <a:r>
              <a:rPr lang="ar-JO" sz="1800" spc="-5" dirty="0" smtClean="0">
                <a:latin typeface="Times New Roman"/>
                <a:ea typeface="Times New Roman"/>
              </a:rPr>
              <a:t/>
            </a:r>
            <a:br>
              <a:rPr lang="ar-JO" sz="1800" spc="-5" dirty="0" smtClean="0">
                <a:latin typeface="Times New Roman"/>
                <a:ea typeface="Times New Roman"/>
              </a:rPr>
            </a:br>
            <a:endParaRPr lang="ar-JO" sz="1800" spc="-5" dirty="0" smtClean="0">
              <a:latin typeface="Times New Roman"/>
              <a:ea typeface="Times New Roman"/>
            </a:endParaRPr>
          </a:p>
          <a:p>
            <a:pPr marL="342900" lvl="0" indent="-342900" algn="just">
              <a:spcBef>
                <a:spcPts val="0"/>
              </a:spcBef>
              <a:buFont typeface="+mj-lt"/>
              <a:buAutoNum type="arabicPeriod"/>
            </a:pPr>
            <a:r>
              <a:rPr lang="en-US" sz="1600" spc="-5" dirty="0" smtClean="0">
                <a:latin typeface="Times New Roman"/>
                <a:ea typeface="Times New Roman"/>
              </a:rPr>
              <a:t>Pavement Condition Index (PCI) has been selected as a tool for the selected roads in Nablus Municipality. The PCI expresses the rating for each section of 100m length considering PASER Manual. </a:t>
            </a:r>
          </a:p>
          <a:p>
            <a:pPr marL="342900" lvl="0" indent="-342900" algn="just">
              <a:spcBef>
                <a:spcPts val="0"/>
              </a:spcBef>
              <a:buFont typeface="+mj-lt"/>
              <a:buAutoNum type="arabicPeriod"/>
            </a:pPr>
            <a:endParaRPr lang="ar-JO" sz="1600" spc="-5" dirty="0" smtClean="0">
              <a:latin typeface="Times New Roman"/>
              <a:ea typeface="Times New Roman"/>
            </a:endParaRPr>
          </a:p>
          <a:p>
            <a:pPr marL="342900" lvl="0" indent="-342900" algn="just">
              <a:spcBef>
                <a:spcPts val="0"/>
              </a:spcBef>
              <a:buFont typeface="+mj-lt"/>
              <a:buAutoNum type="arabicPeriod"/>
            </a:pPr>
            <a:r>
              <a:rPr lang="en-US" sz="1600" dirty="0" smtClean="0">
                <a:latin typeface="Times New Roman"/>
                <a:ea typeface="Arial"/>
                <a:cs typeface="+mj-cs"/>
              </a:rPr>
              <a:t>Each section in</a:t>
            </a:r>
            <a:r>
              <a:rPr lang="ar-JO" sz="1600" dirty="0" smtClean="0">
                <a:latin typeface="Times New Roman"/>
                <a:ea typeface="Arial"/>
                <a:cs typeface="+mj-cs"/>
              </a:rPr>
              <a:t> </a:t>
            </a:r>
            <a:r>
              <a:rPr lang="en-US" sz="1600" dirty="0" smtClean="0">
                <a:latin typeface="Times New Roman"/>
                <a:ea typeface="Arial"/>
                <a:cs typeface="+mj-cs"/>
              </a:rPr>
              <a:t>selected roads in</a:t>
            </a:r>
            <a:r>
              <a:rPr lang="ar-JO" sz="1600" dirty="0" smtClean="0">
                <a:latin typeface="Times New Roman"/>
                <a:ea typeface="Arial"/>
                <a:cs typeface="+mj-cs"/>
              </a:rPr>
              <a:t> </a:t>
            </a:r>
            <a:r>
              <a:rPr lang="en-US" sz="1600" dirty="0" smtClean="0">
                <a:latin typeface="Times New Roman"/>
                <a:ea typeface="Arial"/>
                <a:cs typeface="+mj-cs"/>
              </a:rPr>
              <a:t>Nablus city pavement branches has a maintenance</a:t>
            </a:r>
            <a:r>
              <a:rPr lang="ar-JO" sz="1600" dirty="0" smtClean="0">
                <a:latin typeface="Times New Roman"/>
                <a:ea typeface="Arial"/>
                <a:cs typeface="+mj-cs"/>
              </a:rPr>
              <a:t> </a:t>
            </a:r>
            <a:r>
              <a:rPr lang="en-US" sz="1600" dirty="0" smtClean="0">
                <a:latin typeface="Times New Roman"/>
                <a:ea typeface="Arial"/>
                <a:cs typeface="+mj-cs"/>
              </a:rPr>
              <a:t>priority according to the section’s surface condition.</a:t>
            </a:r>
          </a:p>
          <a:p>
            <a:pPr marL="342900" lvl="0" indent="-342900" algn="just">
              <a:spcBef>
                <a:spcPts val="0"/>
              </a:spcBef>
              <a:buFont typeface="+mj-lt"/>
              <a:buAutoNum type="arabicPeriod"/>
            </a:pPr>
            <a:endParaRPr lang="en-US" sz="1600" dirty="0" smtClean="0">
              <a:latin typeface="Times New Roman"/>
              <a:ea typeface="Arial"/>
              <a:cs typeface="+mj-cs"/>
            </a:endParaRPr>
          </a:p>
          <a:p>
            <a:pPr marL="342900" lvl="0" indent="-342900" algn="just">
              <a:spcBef>
                <a:spcPts val="0"/>
              </a:spcBef>
              <a:buFont typeface="+mj-lt"/>
              <a:buAutoNum type="arabicPeriod"/>
            </a:pPr>
            <a:r>
              <a:rPr lang="en-US" sz="1600" dirty="0" smtClean="0">
                <a:latin typeface="Times New Roman"/>
                <a:ea typeface="Arial"/>
              </a:rPr>
              <a:t>The most cost effective maintenance strategy is the preventive maintenance.</a:t>
            </a:r>
            <a:endParaRPr lang="en-US" sz="1400" dirty="0" smtClean="0">
              <a:latin typeface="Arial"/>
              <a:ea typeface="Arial"/>
            </a:endParaRPr>
          </a:p>
          <a:p>
            <a:pPr marL="342900" lvl="0" indent="-342900" algn="just">
              <a:spcBef>
                <a:spcPts val="0"/>
              </a:spcBef>
              <a:buFont typeface="+mj-lt"/>
              <a:buAutoNum type="arabicPeriod"/>
            </a:pPr>
            <a:endParaRPr lang="ar-JO" sz="1600" dirty="0" smtClean="0">
              <a:latin typeface="Times New Roman"/>
              <a:ea typeface="Arial"/>
              <a:cs typeface="+mj-cs"/>
            </a:endParaRPr>
          </a:p>
          <a:p>
            <a:pPr marL="342900" lvl="0" indent="-342900" algn="just">
              <a:spcBef>
                <a:spcPts val="0"/>
              </a:spcBef>
              <a:buFont typeface="+mj-lt"/>
              <a:buAutoNum type="arabicPeriod"/>
            </a:pPr>
            <a:endParaRPr lang="en-US" sz="1200" dirty="0" smtClean="0">
              <a:latin typeface="Arial"/>
              <a:ea typeface="Arial"/>
            </a:endParaRPr>
          </a:p>
          <a:p>
            <a:pPr marL="342900" lvl="0" indent="-342900" algn="just">
              <a:spcBef>
                <a:spcPts val="0"/>
              </a:spcBef>
              <a:buFont typeface="+mj-lt"/>
              <a:buAutoNum type="arabicPeriod"/>
            </a:pPr>
            <a:endParaRPr lang="en-US" sz="1400" dirty="0" smtClean="0">
              <a:latin typeface="Arial"/>
              <a:ea typeface="Arial"/>
            </a:endParaRPr>
          </a:p>
          <a:p>
            <a:pPr marL="342900" lvl="0" indent="-342900" algn="just">
              <a:spcBef>
                <a:spcPts val="0"/>
              </a:spcBef>
              <a:buFont typeface="+mj-lt"/>
              <a:buAutoNum type="arabicPeriod"/>
            </a:pPr>
            <a:endParaRPr lang="en-US" sz="1600" dirty="0" smtClean="0">
              <a:latin typeface="Arial"/>
              <a:ea typeface="Arial"/>
            </a:endParaRPr>
          </a:p>
          <a:p>
            <a:pPr lvl="0" algn="just">
              <a:buNone/>
            </a:pPr>
            <a:endParaRPr lang="en-US" sz="1800" spc="-5" dirty="0" smtClean="0">
              <a:latin typeface="Times New Roman" pitchFamily="18" charset="0"/>
              <a:ea typeface="Times New Roman"/>
              <a:cs typeface="Times New Roman" pitchFamily="18" charset="0"/>
            </a:endParaRPr>
          </a:p>
        </p:txBody>
      </p:sp>
    </p:spTree>
    <p:extLst>
      <p:ext uri="{BB962C8B-B14F-4D97-AF65-F5344CB8AC3E}">
        <p14:creationId xmlns="" xmlns:p14="http://schemas.microsoft.com/office/powerpoint/2010/main" val="297200771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C97FA074-8136-4AB1-9CD6-811B132B49FB}" type="slidenum">
              <a:rPr lang="en-IN" smtClean="0"/>
              <a:pPr/>
              <a:t>53</a:t>
            </a:fld>
            <a:endParaRPr lang="en-IN"/>
          </a:p>
        </p:txBody>
      </p:sp>
      <p:sp>
        <p:nvSpPr>
          <p:cNvPr id="7" name="Date Placeholder 2"/>
          <p:cNvSpPr>
            <a:spLocks noGrp="1"/>
          </p:cNvSpPr>
          <p:nvPr>
            <p:ph type="dt" sz="half" idx="10"/>
          </p:nvPr>
        </p:nvSpPr>
        <p:spPr>
          <a:xfrm>
            <a:off x="7391400" y="6356350"/>
            <a:ext cx="1298448" cy="365760"/>
          </a:xfrm>
        </p:spPr>
        <p:txBody>
          <a:bodyPr/>
          <a:lstStyle/>
          <a:p>
            <a:r>
              <a:rPr lang="en-US" dirty="0" smtClean="0"/>
              <a:t>MAY 25, 2017</a:t>
            </a:r>
            <a:endParaRPr lang="en-IN" dirty="0"/>
          </a:p>
        </p:txBody>
      </p:sp>
      <p:sp>
        <p:nvSpPr>
          <p:cNvPr id="8" name="Footer Placeholder 5"/>
          <p:cNvSpPr>
            <a:spLocks noGrp="1"/>
          </p:cNvSpPr>
          <p:nvPr>
            <p:ph type="ftr" sz="quarter" idx="11"/>
          </p:nvPr>
        </p:nvSpPr>
        <p:spPr>
          <a:xfrm>
            <a:off x="914400" y="6356350"/>
            <a:ext cx="5489448" cy="365760"/>
          </a:xfrm>
        </p:spPr>
        <p:txBody>
          <a:bodyPr/>
          <a:lstStyle/>
          <a:p>
            <a:r>
              <a:rPr lang="en-US" dirty="0" smtClean="0"/>
              <a:t>DEVELOPMENT OF (PMS) FOR SELECTED ROADS IN NABLUS CITY</a:t>
            </a:r>
            <a:endParaRPr lang="en-IN" dirty="0"/>
          </a:p>
        </p:txBody>
      </p:sp>
      <p:sp>
        <p:nvSpPr>
          <p:cNvPr id="6" name="Title 1"/>
          <p:cNvSpPr>
            <a:spLocks noGrp="1"/>
          </p:cNvSpPr>
          <p:nvPr>
            <p:ph type="title"/>
          </p:nvPr>
        </p:nvSpPr>
        <p:spPr>
          <a:xfrm>
            <a:off x="457200" y="152400"/>
            <a:ext cx="8229600" cy="990600"/>
          </a:xfrm>
        </p:spPr>
        <p:txBody>
          <a:bodyPr>
            <a:normAutofit/>
          </a:bodyPr>
          <a:lstStyle/>
          <a:p>
            <a:r>
              <a:rPr lang="en-US" b="1" dirty="0" smtClean="0"/>
              <a:t>Conclusions </a:t>
            </a:r>
            <a:endParaRPr lang="en-US" dirty="0"/>
          </a:p>
        </p:txBody>
      </p:sp>
      <p:sp>
        <p:nvSpPr>
          <p:cNvPr id="9" name="Content Placeholder 5"/>
          <p:cNvSpPr>
            <a:spLocks noGrp="1"/>
          </p:cNvSpPr>
          <p:nvPr>
            <p:ph sz="quarter" idx="1"/>
          </p:nvPr>
        </p:nvSpPr>
        <p:spPr>
          <a:xfrm>
            <a:off x="304800" y="1463040"/>
            <a:ext cx="8458200" cy="4785360"/>
          </a:xfrm>
        </p:spPr>
        <p:txBody>
          <a:bodyPr>
            <a:normAutofit/>
          </a:bodyPr>
          <a:lstStyle/>
          <a:p>
            <a:pPr marL="342900" lvl="0" indent="-342900" algn="just">
              <a:spcBef>
                <a:spcPts val="0"/>
              </a:spcBef>
              <a:buNone/>
            </a:pPr>
            <a:r>
              <a:rPr lang="en-US" sz="1600" dirty="0" smtClean="0">
                <a:latin typeface="Times New Roman"/>
                <a:ea typeface="Arial"/>
              </a:rPr>
              <a:t>6. The cost of maintenance is doubled if the right maintenance does not apply for the right section and at the right time.</a:t>
            </a:r>
            <a:endParaRPr lang="en-US" sz="1600" dirty="0" smtClean="0">
              <a:latin typeface="Times New Roman"/>
              <a:ea typeface="Arial"/>
              <a:cs typeface="+mj-cs"/>
            </a:endParaRPr>
          </a:p>
          <a:p>
            <a:pPr marL="342900" lvl="0" indent="-342900" algn="just">
              <a:spcBef>
                <a:spcPts val="0"/>
              </a:spcBef>
              <a:buFont typeface="+mj-lt"/>
              <a:buAutoNum type="arabicPeriod"/>
            </a:pPr>
            <a:endParaRPr lang="en-US" sz="1600" dirty="0" smtClean="0">
              <a:latin typeface="Times New Roman"/>
              <a:ea typeface="Arial"/>
              <a:cs typeface="+mj-cs"/>
            </a:endParaRPr>
          </a:p>
          <a:p>
            <a:pPr marL="342900" lvl="0" indent="-342900" algn="just">
              <a:spcBef>
                <a:spcPts val="0"/>
              </a:spcBef>
              <a:buNone/>
            </a:pPr>
            <a:r>
              <a:rPr lang="en-US" sz="1400" dirty="0" smtClean="0">
                <a:latin typeface="Times New Roman"/>
                <a:ea typeface="Arial"/>
              </a:rPr>
              <a:t>7. </a:t>
            </a:r>
            <a:r>
              <a:rPr lang="en-US" sz="1800" dirty="0" smtClean="0">
                <a:latin typeface="Times New Roman"/>
                <a:ea typeface="Arial"/>
              </a:rPr>
              <a:t>The ranking of pavement sections for maintenance using prioritization is an effective, simple and practical procedure. </a:t>
            </a:r>
            <a:endParaRPr lang="en-US" sz="1600" dirty="0" smtClean="0">
              <a:latin typeface="Arial"/>
              <a:ea typeface="Arial"/>
            </a:endParaRPr>
          </a:p>
          <a:p>
            <a:pPr marL="342900" lvl="0" indent="-342900" algn="just">
              <a:spcBef>
                <a:spcPts val="0"/>
              </a:spcBef>
              <a:buFont typeface="+mj-lt"/>
              <a:buAutoNum type="arabicPeriod"/>
            </a:pPr>
            <a:endParaRPr lang="en-US" sz="1400" dirty="0" smtClean="0">
              <a:latin typeface="Arial"/>
              <a:ea typeface="Arial"/>
            </a:endParaRPr>
          </a:p>
        </p:txBody>
      </p:sp>
    </p:spTree>
    <p:extLst>
      <p:ext uri="{BB962C8B-B14F-4D97-AF65-F5344CB8AC3E}">
        <p14:creationId xmlns="" xmlns:p14="http://schemas.microsoft.com/office/powerpoint/2010/main" val="297200771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C97FA074-8136-4AB1-9CD6-811B132B49FB}" type="slidenum">
              <a:rPr lang="en-IN" smtClean="0"/>
              <a:pPr/>
              <a:t>54</a:t>
            </a:fld>
            <a:endParaRPr lang="en-IN"/>
          </a:p>
        </p:txBody>
      </p:sp>
      <p:sp>
        <p:nvSpPr>
          <p:cNvPr id="7" name="Date Placeholder 2"/>
          <p:cNvSpPr>
            <a:spLocks noGrp="1"/>
          </p:cNvSpPr>
          <p:nvPr>
            <p:ph type="dt" sz="half" idx="10"/>
          </p:nvPr>
        </p:nvSpPr>
        <p:spPr>
          <a:xfrm>
            <a:off x="7467600" y="6356350"/>
            <a:ext cx="1222248" cy="365760"/>
          </a:xfrm>
        </p:spPr>
        <p:txBody>
          <a:bodyPr/>
          <a:lstStyle/>
          <a:p>
            <a:r>
              <a:rPr lang="en-US" dirty="0" smtClean="0"/>
              <a:t>MAY 25, 2017</a:t>
            </a:r>
            <a:endParaRPr lang="en-IN" dirty="0"/>
          </a:p>
        </p:txBody>
      </p:sp>
      <p:sp>
        <p:nvSpPr>
          <p:cNvPr id="8" name="Footer Placeholder 5"/>
          <p:cNvSpPr>
            <a:spLocks noGrp="1"/>
          </p:cNvSpPr>
          <p:nvPr>
            <p:ph type="ftr" sz="quarter" idx="11"/>
          </p:nvPr>
        </p:nvSpPr>
        <p:spPr>
          <a:xfrm>
            <a:off x="914400" y="6356350"/>
            <a:ext cx="5489448" cy="365760"/>
          </a:xfrm>
        </p:spPr>
        <p:txBody>
          <a:bodyPr/>
          <a:lstStyle/>
          <a:p>
            <a:r>
              <a:rPr lang="en-US" dirty="0" smtClean="0"/>
              <a:t>DEVELOPMENT OF (PMS) FOR SELECTED ROADS IN NABLUS CITY</a:t>
            </a:r>
            <a:endParaRPr lang="en-IN" dirty="0"/>
          </a:p>
        </p:txBody>
      </p:sp>
      <p:sp>
        <p:nvSpPr>
          <p:cNvPr id="6" name="Title 1"/>
          <p:cNvSpPr>
            <a:spLocks noGrp="1"/>
          </p:cNvSpPr>
          <p:nvPr>
            <p:ph type="title"/>
          </p:nvPr>
        </p:nvSpPr>
        <p:spPr>
          <a:xfrm>
            <a:off x="457200" y="152400"/>
            <a:ext cx="8229600" cy="990600"/>
          </a:xfrm>
        </p:spPr>
        <p:txBody>
          <a:bodyPr>
            <a:normAutofit/>
          </a:bodyPr>
          <a:lstStyle/>
          <a:p>
            <a:r>
              <a:rPr lang="en-US" b="1" dirty="0" smtClean="0"/>
              <a:t>Recommendations</a:t>
            </a:r>
            <a:endParaRPr lang="en-US" dirty="0"/>
          </a:p>
        </p:txBody>
      </p:sp>
      <p:sp>
        <p:nvSpPr>
          <p:cNvPr id="9" name="Content Placeholder 5"/>
          <p:cNvSpPr>
            <a:spLocks noGrp="1"/>
          </p:cNvSpPr>
          <p:nvPr>
            <p:ph sz="quarter" idx="1"/>
          </p:nvPr>
        </p:nvSpPr>
        <p:spPr>
          <a:xfrm>
            <a:off x="304800" y="1463040"/>
            <a:ext cx="8458200" cy="4251960"/>
          </a:xfrm>
        </p:spPr>
        <p:txBody>
          <a:bodyPr>
            <a:normAutofit lnSpcReduction="10000"/>
          </a:bodyPr>
          <a:lstStyle/>
          <a:p>
            <a:pPr marL="342900" lvl="0" indent="-342900" algn="just">
              <a:spcBef>
                <a:spcPts val="0"/>
              </a:spcBef>
              <a:buFont typeface="+mj-lt"/>
              <a:buAutoNum type="arabicPeriod"/>
            </a:pPr>
            <a:r>
              <a:rPr lang="en-US" sz="1800" dirty="0" smtClean="0">
                <a:solidFill>
                  <a:srgbClr val="000000"/>
                </a:solidFill>
                <a:latin typeface="Times New Roman"/>
                <a:ea typeface="Arial"/>
              </a:rPr>
              <a:t>The pavement should be rehabilitated to enable the road function based to the expected required level of service. It would also help to renew the pavement and increase its life span. </a:t>
            </a:r>
            <a:r>
              <a:rPr lang="en-US" sz="1800" dirty="0" smtClean="0">
                <a:latin typeface="Times New Roman" pitchFamily="18" charset="0"/>
                <a:cs typeface="Times New Roman" pitchFamily="18" charset="0"/>
              </a:rPr>
              <a:t>Ranking the section based on the PI value and identifying proper treatment and cost for each one.</a:t>
            </a:r>
          </a:p>
          <a:p>
            <a:pPr lvl="0"/>
            <a:endParaRPr lang="en-US" sz="1800" dirty="0" smtClean="0">
              <a:latin typeface="Times New Roman" pitchFamily="18" charset="0"/>
              <a:cs typeface="Times New Roman" pitchFamily="18" charset="0"/>
            </a:endParaRPr>
          </a:p>
          <a:p>
            <a:pPr algn="just"/>
            <a:r>
              <a:rPr lang="en-US" sz="1800" dirty="0" smtClean="0">
                <a:latin typeface="Times New Roman"/>
                <a:ea typeface="Times New Roman"/>
              </a:rPr>
              <a:t>Expand existing preventive maintenance program, it is recommended that the City expands its preventive maintenance program to all asphalt-surfaced pavements that are in adequate condition and that are exhibiting pavement distresses that required preventive maintenance.</a:t>
            </a:r>
          </a:p>
          <a:p>
            <a:pPr algn="just"/>
            <a:endParaRPr lang="en-US" sz="1800" dirty="0" smtClean="0">
              <a:latin typeface="Times New Roman"/>
              <a:ea typeface="Times New Roman"/>
            </a:endParaRPr>
          </a:p>
          <a:p>
            <a:pPr algn="just"/>
            <a:r>
              <a:rPr lang="en-US" sz="1800" dirty="0" smtClean="0">
                <a:latin typeface="Times New Roman"/>
                <a:ea typeface="Arial"/>
              </a:rPr>
              <a:t>Applying the PI concept criterion to setup maintenance priorities, maintenance cost, and pavement management programs to other roads and even headquarters.</a:t>
            </a:r>
          </a:p>
          <a:p>
            <a:pPr algn="just"/>
            <a:endParaRPr lang="en-US" sz="1800" dirty="0" smtClean="0">
              <a:latin typeface="Times New Roman"/>
              <a:ea typeface="Arial"/>
            </a:endParaRPr>
          </a:p>
          <a:p>
            <a:pPr algn="just"/>
            <a:r>
              <a:rPr lang="en-US" sz="1800" dirty="0" smtClean="0">
                <a:solidFill>
                  <a:srgbClr val="000000"/>
                </a:solidFill>
                <a:latin typeface="Times New Roman"/>
                <a:ea typeface="Arial"/>
              </a:rPr>
              <a:t>Encouraging other Municipalities in the West Bank and Gaza Strip to use such effective maintenance procedure considering the PI and related five priority factors.</a:t>
            </a:r>
            <a:endParaRPr lang="en-US" sz="1800" dirty="0" smtClean="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Tree>
    <p:extLst>
      <p:ext uri="{BB962C8B-B14F-4D97-AF65-F5344CB8AC3E}">
        <p14:creationId xmlns="" xmlns:p14="http://schemas.microsoft.com/office/powerpoint/2010/main" val="297200771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C97FA074-8136-4AB1-9CD6-811B132B49FB}" type="slidenum">
              <a:rPr lang="en-IN" smtClean="0"/>
              <a:pPr/>
              <a:t>55</a:t>
            </a:fld>
            <a:endParaRPr lang="en-IN"/>
          </a:p>
        </p:txBody>
      </p:sp>
      <p:sp>
        <p:nvSpPr>
          <p:cNvPr id="7" name="Date Placeholder 2"/>
          <p:cNvSpPr>
            <a:spLocks noGrp="1"/>
          </p:cNvSpPr>
          <p:nvPr>
            <p:ph type="dt" sz="half" idx="10"/>
          </p:nvPr>
        </p:nvSpPr>
        <p:spPr>
          <a:xfrm>
            <a:off x="6400800" y="6356350"/>
            <a:ext cx="2289048" cy="365760"/>
          </a:xfrm>
        </p:spPr>
        <p:txBody>
          <a:bodyPr/>
          <a:lstStyle/>
          <a:p>
            <a:r>
              <a:rPr lang="en-US" dirty="0" smtClean="0"/>
              <a:t>MAY 25, 2017</a:t>
            </a:r>
            <a:endParaRPr lang="en-IN" dirty="0"/>
          </a:p>
        </p:txBody>
      </p:sp>
      <p:sp>
        <p:nvSpPr>
          <p:cNvPr id="8" name="Footer Placeholder 5"/>
          <p:cNvSpPr>
            <a:spLocks noGrp="1"/>
          </p:cNvSpPr>
          <p:nvPr>
            <p:ph type="ftr" sz="quarter" idx="11"/>
          </p:nvPr>
        </p:nvSpPr>
        <p:spPr>
          <a:xfrm>
            <a:off x="2438400" y="6356350"/>
            <a:ext cx="3965448" cy="365760"/>
          </a:xfrm>
        </p:spPr>
        <p:txBody>
          <a:bodyPr/>
          <a:lstStyle/>
          <a:p>
            <a:r>
              <a:rPr lang="en-US" dirty="0" smtClean="0"/>
              <a:t>DEVELOPMENT OF (PMS) FOR SELECTED ROADS IN NABLUS CITY</a:t>
            </a:r>
            <a:endParaRPr lang="en-IN" dirty="0"/>
          </a:p>
        </p:txBody>
      </p:sp>
      <p:pic>
        <p:nvPicPr>
          <p:cNvPr id="1026" name="Picture 2" descr="C:\Users\anas\Desktop\roads-pavements-24-638.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extLst>
      <p:ext uri="{BB962C8B-B14F-4D97-AF65-F5344CB8AC3E}">
        <p14:creationId xmlns="" xmlns:p14="http://schemas.microsoft.com/office/powerpoint/2010/main" val="29720077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PMS Theory </a:t>
            </a:r>
            <a:endParaRPr lang="en-US" b="1" dirty="0"/>
          </a:p>
        </p:txBody>
      </p:sp>
      <p:sp>
        <p:nvSpPr>
          <p:cNvPr id="5" name="Slide Number Placeholder 4"/>
          <p:cNvSpPr>
            <a:spLocks noGrp="1"/>
          </p:cNvSpPr>
          <p:nvPr>
            <p:ph type="sldNum" sz="quarter" idx="12"/>
          </p:nvPr>
        </p:nvSpPr>
        <p:spPr/>
        <p:txBody>
          <a:bodyPr/>
          <a:lstStyle/>
          <a:p>
            <a:fld id="{C97FA074-8136-4AB1-9CD6-811B132B49FB}" type="slidenum">
              <a:rPr lang="en-IN" smtClean="0"/>
              <a:pPr/>
              <a:t>6</a:t>
            </a:fld>
            <a:endParaRPr lang="en-IN"/>
          </a:p>
        </p:txBody>
      </p:sp>
      <p:sp>
        <p:nvSpPr>
          <p:cNvPr id="6" name="Content Placeholder 5"/>
          <p:cNvSpPr>
            <a:spLocks noGrp="1"/>
          </p:cNvSpPr>
          <p:nvPr>
            <p:ph sz="quarter" idx="1"/>
          </p:nvPr>
        </p:nvSpPr>
        <p:spPr/>
        <p:txBody>
          <a:bodyPr/>
          <a:lstStyle/>
          <a:p>
            <a:pPr>
              <a:buNone/>
            </a:pPr>
            <a:endParaRPr lang="en-US" b="1" dirty="0" smtClean="0"/>
          </a:p>
          <a:p>
            <a:endParaRPr lang="en-US" dirty="0"/>
          </a:p>
        </p:txBody>
      </p:sp>
      <p:sp>
        <p:nvSpPr>
          <p:cNvPr id="8" name="Content Placeholder 8"/>
          <p:cNvSpPr txBox="1">
            <a:spLocks/>
          </p:cNvSpPr>
          <p:nvPr/>
        </p:nvSpPr>
        <p:spPr>
          <a:xfrm>
            <a:off x="762000" y="1752600"/>
            <a:ext cx="7010400" cy="3059112"/>
          </a:xfrm>
          <a:prstGeom prst="rect">
            <a:avLst/>
          </a:prstGeom>
        </p:spPr>
        <p:txBody>
          <a:bodyPr vert="horz">
            <a:normAutofit/>
          </a:bodyPr>
          <a:lstStyle/>
          <a:p>
            <a:pPr marL="411480" marR="0" lvl="0" indent="-274320" algn="ctr" defTabSz="914400" rtl="0" eaLnBrk="1" fontAlgn="auto" latinLnBrk="0" hangingPunct="1">
              <a:lnSpc>
                <a:spcPct val="100000"/>
              </a:lnSpc>
              <a:spcBef>
                <a:spcPts val="0"/>
              </a:spcBef>
              <a:spcAft>
                <a:spcPts val="0"/>
              </a:spcAft>
              <a:buClr>
                <a:schemeClr val="accent1"/>
              </a:buClr>
              <a:buSzPct val="76000"/>
              <a:buFont typeface="Monotype Sorts" pitchFamily="2" charset="2"/>
              <a:buNone/>
              <a:tabLst/>
              <a:defRPr/>
            </a:pPr>
            <a:r>
              <a:rPr kumimoji="0" lang="en-US" sz="4000" b="0" i="0" u="none" strike="noStrike" kern="1200" cap="none" spc="0" normalizeH="0" baseline="0" noProof="0" dirty="0" smtClean="0">
                <a:ln>
                  <a:noFill/>
                </a:ln>
                <a:solidFill>
                  <a:schemeClr val="tx1"/>
                </a:solidFill>
                <a:effectLst/>
                <a:uLnTx/>
                <a:uFillTx/>
                <a:latin typeface="+mn-lt"/>
                <a:ea typeface="+mn-ea"/>
                <a:cs typeface="+mn-cs"/>
              </a:rPr>
              <a:t>Do the right </a:t>
            </a:r>
            <a:r>
              <a:rPr kumimoji="0" lang="en-US" sz="4000" b="0" i="0" u="none" strike="noStrike" kern="1200" cap="none" spc="0" normalizeH="0" baseline="0" noProof="0" dirty="0" smtClean="0">
                <a:ln>
                  <a:noFill/>
                </a:ln>
                <a:solidFill>
                  <a:srgbClr val="FF0000"/>
                </a:solidFill>
                <a:effectLst/>
                <a:uLnTx/>
                <a:uFillTx/>
                <a:latin typeface="+mn-lt"/>
                <a:ea typeface="+mn-ea"/>
                <a:cs typeface="+mn-cs"/>
              </a:rPr>
              <a:t>thing</a:t>
            </a:r>
            <a:r>
              <a:rPr kumimoji="0" lang="en-US" sz="4000" b="0" i="0" u="none" strike="noStrike" kern="1200" cap="none" spc="0" normalizeH="0" baseline="0" noProof="0" dirty="0" smtClean="0">
                <a:ln>
                  <a:noFill/>
                </a:ln>
                <a:solidFill>
                  <a:schemeClr val="accent1">
                    <a:lumMod val="60000"/>
                    <a:lumOff val="40000"/>
                  </a:schemeClr>
                </a:solidFill>
                <a:effectLst/>
                <a:uLnTx/>
                <a:uFillTx/>
                <a:latin typeface="+mn-lt"/>
                <a:ea typeface="+mn-ea"/>
                <a:cs typeface="+mn-cs"/>
              </a:rPr>
              <a:t> </a:t>
            </a:r>
            <a:r>
              <a:rPr kumimoji="0" lang="en-US" sz="4000" b="0" i="0" u="none" strike="noStrike" kern="1200" cap="none" spc="0" normalizeH="0" baseline="0" noProof="0" dirty="0" smtClean="0">
                <a:ln>
                  <a:noFill/>
                </a:ln>
                <a:solidFill>
                  <a:schemeClr val="tx1"/>
                </a:solidFill>
                <a:effectLst/>
                <a:uLnTx/>
                <a:uFillTx/>
                <a:latin typeface="+mn-lt"/>
                <a:ea typeface="+mn-ea"/>
                <a:cs typeface="+mn-cs"/>
              </a:rPr>
              <a:t>at </a:t>
            </a:r>
          </a:p>
          <a:p>
            <a:pPr marL="411480" marR="0" lvl="0" indent="-274320" algn="ctr" defTabSz="914400" rtl="0" eaLnBrk="1" fontAlgn="auto" latinLnBrk="0" hangingPunct="1">
              <a:lnSpc>
                <a:spcPct val="100000"/>
              </a:lnSpc>
              <a:spcBef>
                <a:spcPts val="0"/>
              </a:spcBef>
              <a:spcAft>
                <a:spcPts val="0"/>
              </a:spcAft>
              <a:buClr>
                <a:schemeClr val="accent1"/>
              </a:buClr>
              <a:buSzPct val="76000"/>
              <a:buFont typeface="Monotype Sorts" pitchFamily="2" charset="2"/>
              <a:buNone/>
              <a:tabLst/>
              <a:defRPr/>
            </a:pPr>
            <a:r>
              <a:rPr kumimoji="0" lang="en-US" sz="4000" b="0" i="0" u="none" strike="noStrike" kern="1200" cap="none" spc="0" normalizeH="0" baseline="0" noProof="0" dirty="0" smtClean="0">
                <a:ln>
                  <a:noFill/>
                </a:ln>
                <a:solidFill>
                  <a:schemeClr val="tx1"/>
                </a:solidFill>
                <a:effectLst/>
                <a:uLnTx/>
                <a:uFillTx/>
                <a:latin typeface="+mn-lt"/>
                <a:ea typeface="+mn-ea"/>
                <a:cs typeface="+mn-cs"/>
              </a:rPr>
              <a:t>the right </a:t>
            </a:r>
            <a:r>
              <a:rPr kumimoji="0" lang="en-US" sz="4000" b="0" i="0" u="none" strike="noStrike" kern="1200" cap="none" spc="0" normalizeH="0" baseline="0" noProof="0" dirty="0" smtClean="0">
                <a:ln>
                  <a:noFill/>
                </a:ln>
                <a:solidFill>
                  <a:srgbClr val="FF0000"/>
                </a:solidFill>
                <a:effectLst/>
                <a:uLnTx/>
                <a:uFillTx/>
                <a:latin typeface="+mn-lt"/>
                <a:ea typeface="+mn-ea"/>
                <a:cs typeface="+mn-cs"/>
              </a:rPr>
              <a:t>time</a:t>
            </a:r>
            <a:r>
              <a:rPr kumimoji="0" lang="en-US" sz="4000" b="0" i="0" u="none" strike="noStrike" kern="1200" cap="none" spc="0" normalizeH="0" baseline="0" noProof="0" dirty="0" smtClean="0">
                <a:ln>
                  <a:noFill/>
                </a:ln>
                <a:solidFill>
                  <a:schemeClr val="tx1"/>
                </a:solidFill>
                <a:effectLst/>
                <a:uLnTx/>
                <a:uFillTx/>
                <a:latin typeface="+mn-lt"/>
                <a:ea typeface="+mn-ea"/>
                <a:cs typeface="+mn-cs"/>
              </a:rPr>
              <a:t> in the right </a:t>
            </a:r>
            <a:r>
              <a:rPr kumimoji="0" lang="en-US" sz="4000" b="0" i="0" u="none" strike="noStrike" kern="1200" cap="none" spc="0" normalizeH="0" baseline="0" noProof="0" dirty="0" smtClean="0">
                <a:ln>
                  <a:noFill/>
                </a:ln>
                <a:solidFill>
                  <a:srgbClr val="FF0000"/>
                </a:solidFill>
                <a:effectLst/>
                <a:uLnTx/>
                <a:uFillTx/>
                <a:latin typeface="+mn-lt"/>
                <a:ea typeface="+mn-ea"/>
                <a:cs typeface="+mn-cs"/>
              </a:rPr>
              <a:t>place.</a:t>
            </a:r>
          </a:p>
          <a:p>
            <a:pPr marL="411480" marR="0" lvl="0" indent="-274320" algn="ctr" defTabSz="914400" rtl="0" eaLnBrk="1" fontAlgn="auto" latinLnBrk="0" hangingPunct="1">
              <a:lnSpc>
                <a:spcPct val="100000"/>
              </a:lnSpc>
              <a:spcBef>
                <a:spcPts val="0"/>
              </a:spcBef>
              <a:spcAft>
                <a:spcPts val="0"/>
              </a:spcAft>
              <a:buClr>
                <a:schemeClr val="accent1"/>
              </a:buClr>
              <a:buSzPct val="76000"/>
              <a:buFont typeface="Monotype Sorts" pitchFamily="2" charset="2"/>
              <a:buNone/>
              <a:tabLst/>
              <a:defRPr/>
            </a:pPr>
            <a:endParaRPr kumimoji="0" lang="en-US" sz="2600" b="0" i="0" u="none" strike="noStrike" kern="1200" cap="none" spc="0" normalizeH="0" baseline="0" noProof="0" dirty="0" smtClean="0">
              <a:ln>
                <a:noFill/>
              </a:ln>
              <a:solidFill>
                <a:srgbClr val="FFFF00"/>
              </a:solidFill>
              <a:effectLst>
                <a:outerShdw blurRad="38100" dist="38100" dir="2700000" algn="tl">
                  <a:srgbClr val="000000">
                    <a:alpha val="43137"/>
                  </a:srgbClr>
                </a:outerShdw>
              </a:effectLst>
              <a:uLnTx/>
              <a:uFillTx/>
              <a:latin typeface="Futura"/>
              <a:ea typeface="+mn-ea"/>
              <a:cs typeface="+mn-cs"/>
            </a:endParaRPr>
          </a:p>
          <a:p>
            <a:pPr marL="740664" marR="0" lvl="1" indent="-274320" defTabSz="914400" rtl="0" eaLnBrk="1" fontAlgn="auto" latinLnBrk="0" hangingPunct="1">
              <a:lnSpc>
                <a:spcPct val="100000"/>
              </a:lnSpc>
              <a:spcBef>
                <a:spcPts val="500"/>
              </a:spcBef>
              <a:spcAft>
                <a:spcPts val="0"/>
              </a:spcAft>
              <a:buClr>
                <a:schemeClr val="accent2"/>
              </a:buClr>
              <a:buSzPct val="76000"/>
              <a:buFont typeface="Arial" pitchFamily="34" charset="0"/>
              <a:buChar char="•"/>
              <a:tabLst/>
              <a:defRPr/>
            </a:pPr>
            <a:r>
              <a:rPr kumimoji="0" lang="en-US" sz="2300" b="0" i="0" u="none" strike="noStrike" kern="1200" cap="none" spc="0" normalizeH="0" baseline="0" noProof="0" dirty="0" smtClean="0">
                <a:ln>
                  <a:noFill/>
                </a:ln>
                <a:solidFill>
                  <a:schemeClr val="tx2"/>
                </a:solidFill>
                <a:effectLst/>
                <a:uLnTx/>
                <a:uFillTx/>
                <a:latin typeface="+mn-lt"/>
                <a:ea typeface="+mn-ea"/>
                <a:cs typeface="+mn-cs"/>
              </a:rPr>
              <a:t> Make timely maintenance repairs</a:t>
            </a:r>
          </a:p>
          <a:p>
            <a:pPr marL="740664" marR="0" lvl="1" indent="-274320" defTabSz="914400" rtl="0" eaLnBrk="1" fontAlgn="auto" latinLnBrk="0" hangingPunct="1">
              <a:lnSpc>
                <a:spcPct val="100000"/>
              </a:lnSpc>
              <a:spcBef>
                <a:spcPts val="500"/>
              </a:spcBef>
              <a:spcAft>
                <a:spcPts val="0"/>
              </a:spcAft>
              <a:buClr>
                <a:schemeClr val="accent2"/>
              </a:buClr>
              <a:buSzPct val="76000"/>
              <a:buFont typeface="Arial" pitchFamily="34" charset="0"/>
              <a:buChar char="•"/>
              <a:tabLst/>
              <a:defRPr/>
            </a:pPr>
            <a:r>
              <a:rPr kumimoji="0" lang="en-US" sz="2300" b="0" i="0" u="none" strike="noStrike" kern="1200" cap="none" spc="0" normalizeH="0" baseline="0" noProof="0" dirty="0" smtClean="0">
                <a:ln>
                  <a:noFill/>
                </a:ln>
                <a:solidFill>
                  <a:schemeClr val="tx2"/>
                </a:solidFill>
                <a:effectLst/>
                <a:uLnTx/>
                <a:uFillTx/>
                <a:latin typeface="+mn-lt"/>
                <a:ea typeface="+mn-ea"/>
                <a:cs typeface="+mn-cs"/>
              </a:rPr>
              <a:t> Avoid more expensive, extensive repairs</a:t>
            </a:r>
            <a:endParaRPr kumimoji="0" lang="en-US" sz="2300" b="0" i="0" u="none" strike="noStrike" kern="1200" cap="none" spc="0" normalizeH="0" baseline="0" noProof="0" dirty="0" smtClean="0">
              <a:ln>
                <a:noFill/>
              </a:ln>
              <a:solidFill>
                <a:srgbClr val="FFFF00"/>
              </a:solidFill>
              <a:effectLst>
                <a:outerShdw blurRad="38100" dist="38100" dir="2700000" algn="tl">
                  <a:srgbClr val="000000">
                    <a:alpha val="43137"/>
                  </a:srgbClr>
                </a:outerShdw>
              </a:effectLst>
              <a:uLnTx/>
              <a:uFillTx/>
              <a:latin typeface="Futura"/>
              <a:ea typeface="+mn-ea"/>
              <a:cs typeface="+mn-cs"/>
            </a:endParaRPr>
          </a:p>
        </p:txBody>
      </p:sp>
      <p:sp>
        <p:nvSpPr>
          <p:cNvPr id="10" name="Date Placeholder 2"/>
          <p:cNvSpPr>
            <a:spLocks noGrp="1"/>
          </p:cNvSpPr>
          <p:nvPr>
            <p:ph type="dt" sz="half" idx="10"/>
          </p:nvPr>
        </p:nvSpPr>
        <p:spPr>
          <a:xfrm>
            <a:off x="7467600" y="6356350"/>
            <a:ext cx="1222248" cy="365760"/>
          </a:xfrm>
        </p:spPr>
        <p:txBody>
          <a:bodyPr/>
          <a:lstStyle/>
          <a:p>
            <a:r>
              <a:rPr lang="en-US" dirty="0" smtClean="0"/>
              <a:t>MAY 25, 2017</a:t>
            </a:r>
            <a:endParaRPr lang="en-IN" dirty="0"/>
          </a:p>
        </p:txBody>
      </p:sp>
      <p:sp>
        <p:nvSpPr>
          <p:cNvPr id="11" name="Footer Placeholder 5"/>
          <p:cNvSpPr>
            <a:spLocks noGrp="1"/>
          </p:cNvSpPr>
          <p:nvPr>
            <p:ph type="ftr" sz="quarter" idx="11"/>
          </p:nvPr>
        </p:nvSpPr>
        <p:spPr>
          <a:xfrm>
            <a:off x="838200" y="6356350"/>
            <a:ext cx="5565648" cy="365760"/>
          </a:xfrm>
        </p:spPr>
        <p:txBody>
          <a:bodyPr/>
          <a:lstStyle/>
          <a:p>
            <a:r>
              <a:rPr lang="en-US" dirty="0" smtClean="0"/>
              <a:t>DEVELOPMENT OF (PMS) FOR SELECTED ROADS IN NABLUS CITY</a:t>
            </a:r>
            <a:endParaRPr lang="en-IN" dirty="0"/>
          </a:p>
        </p:txBody>
      </p:sp>
      <p:sp>
        <p:nvSpPr>
          <p:cNvPr id="12" name="TextBox 11"/>
          <p:cNvSpPr txBox="1"/>
          <p:nvPr/>
        </p:nvSpPr>
        <p:spPr>
          <a:xfrm>
            <a:off x="762000" y="4800600"/>
            <a:ext cx="3849688" cy="646113"/>
          </a:xfrm>
          <a:prstGeom prst="rect">
            <a:avLst/>
          </a:prstGeom>
          <a:noFill/>
        </p:spPr>
        <p:txBody>
          <a:bodyPr>
            <a:spAutoFit/>
          </a:bodyPr>
          <a:lstStyle/>
          <a:p>
            <a:pPr algn="ctr" eaLnBrk="0" hangingPunct="0">
              <a:defRPr/>
            </a:pPr>
            <a:r>
              <a:rPr lang="en-US" sz="3600" dirty="0">
                <a:effectLst>
                  <a:outerShdw blurRad="38100" dist="38100" dir="2700000" algn="tl">
                    <a:srgbClr val="000000">
                      <a:alpha val="43137"/>
                    </a:srgbClr>
                  </a:outerShdw>
                </a:effectLst>
                <a:latin typeface="+mj-lt"/>
                <a:cs typeface="+mn-cs"/>
              </a:rPr>
              <a:t>And then…</a:t>
            </a:r>
          </a:p>
        </p:txBody>
      </p:sp>
      <p:sp>
        <p:nvSpPr>
          <p:cNvPr id="13" name="Rectangle 12"/>
          <p:cNvSpPr/>
          <p:nvPr/>
        </p:nvSpPr>
        <p:spPr bwMode="auto">
          <a:xfrm>
            <a:off x="3352800" y="5486400"/>
            <a:ext cx="5499100" cy="800100"/>
          </a:xfrm>
          <a:prstGeom prst="rect">
            <a:avLst/>
          </a:prstGeom>
        </p:spPr>
        <p:txBody>
          <a:bodyPr>
            <a:spAutoFit/>
          </a:bodyPr>
          <a:lstStyle/>
          <a:p>
            <a:pPr algn="ctr" eaLnBrk="0" hangingPunct="0">
              <a:defRPr/>
            </a:pPr>
            <a:r>
              <a:rPr lang="en-US" sz="2800" i="0" dirty="0">
                <a:effectLst>
                  <a:outerShdw blurRad="38100" dist="38100" dir="2700000" algn="tl">
                    <a:srgbClr val="000000">
                      <a:alpha val="43137"/>
                    </a:srgbClr>
                  </a:outerShdw>
                </a:effectLst>
                <a:latin typeface="+mj-lt"/>
                <a:cs typeface="+mn-cs"/>
              </a:rPr>
              <a:t>Do it </a:t>
            </a:r>
            <a:r>
              <a:rPr lang="en-US" sz="2800" i="0" dirty="0" smtClean="0">
                <a:effectLst>
                  <a:outerShdw blurRad="38100" dist="38100" dir="2700000" algn="tl">
                    <a:srgbClr val="000000">
                      <a:alpha val="43137"/>
                    </a:srgbClr>
                  </a:outerShdw>
                </a:effectLst>
                <a:latin typeface="+mj-lt"/>
                <a:cs typeface="+mn-cs"/>
              </a:rPr>
              <a:t>in the </a:t>
            </a:r>
            <a:r>
              <a:rPr lang="en-US" sz="2800" i="0" dirty="0">
                <a:effectLst>
                  <a:outerShdw blurRad="38100" dist="38100" dir="2700000" algn="tl">
                    <a:srgbClr val="000000">
                      <a:alpha val="43137"/>
                    </a:srgbClr>
                  </a:outerShdw>
                </a:effectLst>
                <a:latin typeface="+mj-lt"/>
                <a:cs typeface="+mn-cs"/>
              </a:rPr>
              <a:t>right</a:t>
            </a:r>
            <a:r>
              <a:rPr lang="en-US" sz="2800" i="0" dirty="0">
                <a:solidFill>
                  <a:schemeClr val="accent1">
                    <a:lumMod val="60000"/>
                    <a:lumOff val="40000"/>
                  </a:schemeClr>
                </a:solidFill>
                <a:effectLst>
                  <a:outerShdw blurRad="38100" dist="38100" dir="2700000" algn="tl">
                    <a:srgbClr val="000000">
                      <a:alpha val="43137"/>
                    </a:srgbClr>
                  </a:outerShdw>
                </a:effectLst>
                <a:latin typeface="+mj-lt"/>
                <a:cs typeface="+mn-cs"/>
              </a:rPr>
              <a:t> </a:t>
            </a:r>
            <a:r>
              <a:rPr lang="en-US" sz="2800" b="1" dirty="0">
                <a:solidFill>
                  <a:srgbClr val="FF0000"/>
                </a:solidFill>
                <a:latin typeface="+mj-lt"/>
                <a:cs typeface="+mn-cs"/>
              </a:rPr>
              <a:t>WAY</a:t>
            </a:r>
            <a:r>
              <a:rPr lang="en-US" sz="2800" b="1" dirty="0">
                <a:solidFill>
                  <a:schemeClr val="tx2"/>
                </a:solidFill>
                <a:latin typeface="+mj-lt"/>
                <a:cs typeface="+mn-cs"/>
              </a:rPr>
              <a:t> </a:t>
            </a:r>
            <a:r>
              <a:rPr lang="en-US" sz="2800" b="1" i="0" dirty="0">
                <a:solidFill>
                  <a:schemeClr val="tx2"/>
                </a:solidFill>
                <a:latin typeface="+mj-lt"/>
                <a:cs typeface="+mn-cs"/>
              </a:rPr>
              <a:t>!</a:t>
            </a:r>
          </a:p>
          <a:p>
            <a:pPr algn="ctr" eaLnBrk="0" hangingPunct="0">
              <a:defRPr/>
            </a:pPr>
            <a:endParaRPr lang="en-US" sz="1800" i="0" dirty="0">
              <a:solidFill>
                <a:schemeClr val="accent1">
                  <a:lumMod val="60000"/>
                  <a:lumOff val="40000"/>
                </a:schemeClr>
              </a:solidFill>
              <a:effectLst>
                <a:outerShdw blurRad="38100" dist="38100" dir="2700000" algn="tl">
                  <a:srgbClr val="000000">
                    <a:alpha val="43137"/>
                  </a:srgbClr>
                </a:outerShdw>
              </a:effectLst>
              <a:latin typeface="+mj-lt"/>
              <a:cs typeface="+mn-cs"/>
            </a:endParaRPr>
          </a:p>
        </p:txBody>
      </p:sp>
    </p:spTree>
    <p:extLst>
      <p:ext uri="{BB962C8B-B14F-4D97-AF65-F5344CB8AC3E}">
        <p14:creationId xmlns="" xmlns:p14="http://schemas.microsoft.com/office/powerpoint/2010/main" val="454031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utoUpdateAnimBg="0"/>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Study Area</a:t>
            </a:r>
            <a:endParaRPr lang="en-US" b="1" dirty="0"/>
          </a:p>
        </p:txBody>
      </p:sp>
      <p:sp>
        <p:nvSpPr>
          <p:cNvPr id="5" name="Slide Number Placeholder 4"/>
          <p:cNvSpPr>
            <a:spLocks noGrp="1"/>
          </p:cNvSpPr>
          <p:nvPr>
            <p:ph type="sldNum" sz="quarter" idx="12"/>
          </p:nvPr>
        </p:nvSpPr>
        <p:spPr/>
        <p:txBody>
          <a:bodyPr/>
          <a:lstStyle/>
          <a:p>
            <a:fld id="{C97FA074-8136-4AB1-9CD6-811B132B49FB}" type="slidenum">
              <a:rPr lang="en-IN" smtClean="0"/>
              <a:pPr/>
              <a:t>7</a:t>
            </a:fld>
            <a:endParaRPr lang="en-IN"/>
          </a:p>
        </p:txBody>
      </p:sp>
      <p:sp>
        <p:nvSpPr>
          <p:cNvPr id="6" name="Content Placeholder 5"/>
          <p:cNvSpPr>
            <a:spLocks noGrp="1"/>
          </p:cNvSpPr>
          <p:nvPr>
            <p:ph sz="quarter" idx="1"/>
          </p:nvPr>
        </p:nvSpPr>
        <p:spPr>
          <a:xfrm>
            <a:off x="457200" y="1447800"/>
            <a:ext cx="8229600" cy="5029200"/>
          </a:xfrm>
        </p:spPr>
        <p:txBody>
          <a:bodyPr>
            <a:normAutofit/>
          </a:bodyPr>
          <a:lstStyle/>
          <a:p>
            <a:pPr>
              <a:buNone/>
            </a:pPr>
            <a:r>
              <a:rPr lang="en-US" sz="2000" dirty="0" smtClean="0"/>
              <a:t> The study will be conducted on three main roads in Nablus city:</a:t>
            </a:r>
            <a:endParaRPr lang="en-US" sz="3200" b="1" dirty="0" smtClean="0"/>
          </a:p>
          <a:p>
            <a:pPr lvl="1"/>
            <a:endParaRPr lang="en-US" dirty="0" smtClean="0"/>
          </a:p>
        </p:txBody>
      </p:sp>
      <p:sp>
        <p:nvSpPr>
          <p:cNvPr id="7" name="Date Placeholder 2"/>
          <p:cNvSpPr>
            <a:spLocks noGrp="1"/>
          </p:cNvSpPr>
          <p:nvPr>
            <p:ph type="dt" sz="half" idx="10"/>
          </p:nvPr>
        </p:nvSpPr>
        <p:spPr>
          <a:xfrm>
            <a:off x="7467600" y="6356350"/>
            <a:ext cx="1222248" cy="365760"/>
          </a:xfrm>
        </p:spPr>
        <p:txBody>
          <a:bodyPr/>
          <a:lstStyle/>
          <a:p>
            <a:r>
              <a:rPr lang="en-US" dirty="0" smtClean="0"/>
              <a:t>MAY 25, 2017</a:t>
            </a:r>
            <a:endParaRPr lang="en-IN" dirty="0"/>
          </a:p>
        </p:txBody>
      </p:sp>
      <p:sp>
        <p:nvSpPr>
          <p:cNvPr id="8" name="Footer Placeholder 5"/>
          <p:cNvSpPr>
            <a:spLocks noGrp="1"/>
          </p:cNvSpPr>
          <p:nvPr>
            <p:ph type="ftr" sz="quarter" idx="11"/>
          </p:nvPr>
        </p:nvSpPr>
        <p:spPr>
          <a:xfrm>
            <a:off x="838200" y="6356350"/>
            <a:ext cx="5565648" cy="365760"/>
          </a:xfrm>
        </p:spPr>
        <p:txBody>
          <a:bodyPr/>
          <a:lstStyle/>
          <a:p>
            <a:r>
              <a:rPr lang="en-US" dirty="0" smtClean="0"/>
              <a:t>DEVELOPMENT OF (PMS) FOR SELECTED ROADS IN NABLUS CITY</a:t>
            </a:r>
            <a:endParaRPr lang="en-IN" dirty="0"/>
          </a:p>
        </p:txBody>
      </p:sp>
      <p:pic>
        <p:nvPicPr>
          <p:cNvPr id="2050" name="Picture 2" descr="C:\Users\anas\Desktop\صور مشروع\All street.PNG"/>
          <p:cNvPicPr>
            <a:picLocks noChangeAspect="1" noChangeArrowheads="1"/>
          </p:cNvPicPr>
          <p:nvPr/>
        </p:nvPicPr>
        <p:blipFill>
          <a:blip r:embed="rId2"/>
          <a:srcRect/>
          <a:stretch>
            <a:fillRect/>
          </a:stretch>
        </p:blipFill>
        <p:spPr bwMode="auto">
          <a:xfrm>
            <a:off x="685799" y="1905000"/>
            <a:ext cx="7864077" cy="434181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 xmlns:p14="http://schemas.microsoft.com/office/powerpoint/2010/main" val="26248645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Study Area (Continue…)</a:t>
            </a:r>
            <a:endParaRPr lang="en-US" dirty="0"/>
          </a:p>
        </p:txBody>
      </p:sp>
      <p:sp>
        <p:nvSpPr>
          <p:cNvPr id="5" name="Slide Number Placeholder 4"/>
          <p:cNvSpPr>
            <a:spLocks noGrp="1"/>
          </p:cNvSpPr>
          <p:nvPr>
            <p:ph type="sldNum" sz="quarter" idx="12"/>
          </p:nvPr>
        </p:nvSpPr>
        <p:spPr/>
        <p:txBody>
          <a:bodyPr/>
          <a:lstStyle/>
          <a:p>
            <a:fld id="{C97FA074-8136-4AB1-9CD6-811B132B49FB}" type="slidenum">
              <a:rPr lang="en-IN" smtClean="0"/>
              <a:pPr/>
              <a:t>8</a:t>
            </a:fld>
            <a:endParaRPr lang="en-IN"/>
          </a:p>
        </p:txBody>
      </p:sp>
      <p:sp>
        <p:nvSpPr>
          <p:cNvPr id="6" name="Content Placeholder 5"/>
          <p:cNvSpPr>
            <a:spLocks noGrp="1"/>
          </p:cNvSpPr>
          <p:nvPr>
            <p:ph sz="quarter" idx="1"/>
          </p:nvPr>
        </p:nvSpPr>
        <p:spPr/>
        <p:txBody>
          <a:bodyPr>
            <a:normAutofit/>
          </a:bodyPr>
          <a:lstStyle/>
          <a:p>
            <a:r>
              <a:rPr lang="en-US" b="1" dirty="0" smtClean="0"/>
              <a:t>Askar Street</a:t>
            </a:r>
            <a:endParaRPr lang="en-US" b="1" dirty="0"/>
          </a:p>
        </p:txBody>
      </p:sp>
      <p:pic>
        <p:nvPicPr>
          <p:cNvPr id="3074" name="Picture 2" descr="C:\Users\anas\Desktop\صور مشروع\Askar.PNG"/>
          <p:cNvPicPr>
            <a:picLocks noChangeAspect="1" noChangeArrowheads="1"/>
          </p:cNvPicPr>
          <p:nvPr/>
        </p:nvPicPr>
        <p:blipFill>
          <a:blip r:embed="rId3"/>
          <a:srcRect/>
          <a:stretch>
            <a:fillRect/>
          </a:stretch>
        </p:blipFill>
        <p:spPr bwMode="auto">
          <a:xfrm>
            <a:off x="3352800" y="1371600"/>
            <a:ext cx="5486400" cy="472469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aphicFrame>
        <p:nvGraphicFramePr>
          <p:cNvPr id="8" name="Table 7"/>
          <p:cNvGraphicFramePr>
            <a:graphicFrameLocks noGrp="1"/>
          </p:cNvGraphicFramePr>
          <p:nvPr/>
        </p:nvGraphicFramePr>
        <p:xfrm>
          <a:off x="457200" y="1828800"/>
          <a:ext cx="2667000" cy="4237765"/>
        </p:xfrm>
        <a:graphic>
          <a:graphicData uri="http://schemas.openxmlformats.org/drawingml/2006/table">
            <a:tbl>
              <a:tblPr firstRow="1" bandRow="1">
                <a:tableStyleId>{5C22544A-7EE6-4342-B048-85BDC9FD1C3A}</a:tableStyleId>
              </a:tblPr>
              <a:tblGrid>
                <a:gridCol w="1333500"/>
                <a:gridCol w="1333500"/>
              </a:tblGrid>
              <a:tr h="570155">
                <a:tc gridSpan="2">
                  <a:txBody>
                    <a:bodyPr/>
                    <a:lstStyle/>
                    <a:p>
                      <a:pPr algn="ctr"/>
                      <a:r>
                        <a:rPr lang="en-US" dirty="0" smtClean="0"/>
                        <a:t>Characteristics</a:t>
                      </a:r>
                      <a:endParaRPr lang="en-US" dirty="0"/>
                    </a:p>
                  </a:txBody>
                  <a:tcPr/>
                </a:tc>
                <a:tc hMerge="1">
                  <a:txBody>
                    <a:bodyPr/>
                    <a:lstStyle/>
                    <a:p>
                      <a:endParaRPr lang="en-US" dirty="0"/>
                    </a:p>
                  </a:txBody>
                  <a:tcPr/>
                </a:tc>
              </a:tr>
              <a:tr h="578074">
                <a:tc>
                  <a:txBody>
                    <a:bodyPr/>
                    <a:lstStyle/>
                    <a:p>
                      <a:r>
                        <a:rPr lang="en-US" dirty="0" smtClean="0"/>
                        <a:t>Length</a:t>
                      </a:r>
                      <a:endParaRPr lang="en-US" dirty="0"/>
                    </a:p>
                  </a:txBody>
                  <a:tcPr/>
                </a:tc>
                <a:tc>
                  <a:txBody>
                    <a:bodyPr/>
                    <a:lstStyle/>
                    <a:p>
                      <a:pPr algn="ctr"/>
                      <a:r>
                        <a:rPr lang="en-US" dirty="0" smtClean="0"/>
                        <a:t>1.7 km</a:t>
                      </a:r>
                      <a:endParaRPr lang="en-US" dirty="0"/>
                    </a:p>
                  </a:txBody>
                  <a:tcPr/>
                </a:tc>
              </a:tr>
              <a:tr h="578074">
                <a:tc>
                  <a:txBody>
                    <a:bodyPr/>
                    <a:lstStyle/>
                    <a:p>
                      <a:r>
                        <a:rPr lang="en-US" sz="1400" dirty="0" smtClean="0"/>
                        <a:t>Directions</a:t>
                      </a:r>
                      <a:endParaRPr lang="en-US" sz="1400" dirty="0"/>
                    </a:p>
                  </a:txBody>
                  <a:tcPr/>
                </a:tc>
                <a:tc>
                  <a:txBody>
                    <a:bodyPr/>
                    <a:lstStyle/>
                    <a:p>
                      <a:pPr algn="ctr"/>
                      <a:r>
                        <a:rPr lang="en-US" sz="1700" dirty="0" smtClean="0"/>
                        <a:t> 2  Direction</a:t>
                      </a:r>
                      <a:endParaRPr lang="en-US" sz="1700" dirty="0"/>
                    </a:p>
                  </a:txBody>
                  <a:tcPr/>
                </a:tc>
              </a:tr>
              <a:tr h="578074">
                <a:tc>
                  <a:txBody>
                    <a:bodyPr/>
                    <a:lstStyle/>
                    <a:p>
                      <a:r>
                        <a:rPr lang="en-US" sz="1400" dirty="0" smtClean="0"/>
                        <a:t># of lanes in each direction</a:t>
                      </a:r>
                      <a:endParaRPr lang="en-US" sz="1400" dirty="0"/>
                    </a:p>
                  </a:txBody>
                  <a:tcPr/>
                </a:tc>
                <a:tc>
                  <a:txBody>
                    <a:bodyPr/>
                    <a:lstStyle/>
                    <a:p>
                      <a:pPr algn="ctr"/>
                      <a:r>
                        <a:rPr lang="en-US" dirty="0" smtClean="0"/>
                        <a:t>2 lanes</a:t>
                      </a:r>
                      <a:endParaRPr lang="en-US" dirty="0"/>
                    </a:p>
                  </a:txBody>
                  <a:tcPr/>
                </a:tc>
              </a:tr>
              <a:tr h="578074">
                <a:tc>
                  <a:txBody>
                    <a:bodyPr/>
                    <a:lstStyle/>
                    <a:p>
                      <a:r>
                        <a:rPr lang="en-US" dirty="0" smtClean="0"/>
                        <a:t>Median</a:t>
                      </a:r>
                      <a:endParaRPr lang="en-US" dirty="0"/>
                    </a:p>
                  </a:txBody>
                  <a:tcPr/>
                </a:tc>
                <a:tc>
                  <a:txBody>
                    <a:bodyPr/>
                    <a:lstStyle/>
                    <a:p>
                      <a:pPr algn="ctr"/>
                      <a:r>
                        <a:rPr lang="en-US" dirty="0" smtClean="0"/>
                        <a:t>Yes</a:t>
                      </a:r>
                      <a:endParaRPr lang="en-US" dirty="0"/>
                    </a:p>
                  </a:txBody>
                  <a:tcPr/>
                </a:tc>
              </a:tr>
              <a:tr h="578074">
                <a:tc>
                  <a:txBody>
                    <a:bodyPr/>
                    <a:lstStyle/>
                    <a:p>
                      <a:r>
                        <a:rPr lang="en-US" sz="1400" dirty="0" smtClean="0"/>
                        <a:t>Functional</a:t>
                      </a:r>
                      <a:br>
                        <a:rPr lang="en-US" sz="1400" dirty="0" smtClean="0"/>
                      </a:br>
                      <a:r>
                        <a:rPr lang="en-US" sz="1400" dirty="0" smtClean="0"/>
                        <a:t>classification</a:t>
                      </a:r>
                      <a:endParaRPr lang="en-US" sz="1400" dirty="0"/>
                    </a:p>
                  </a:txBody>
                  <a:tcPr/>
                </a:tc>
                <a:tc>
                  <a:txBody>
                    <a:bodyPr/>
                    <a:lstStyle/>
                    <a:p>
                      <a:pPr algn="ctr"/>
                      <a:r>
                        <a:rPr lang="en-US" dirty="0" smtClean="0"/>
                        <a:t>Arterial</a:t>
                      </a:r>
                      <a:endParaRPr lang="en-US" dirty="0"/>
                    </a:p>
                  </a:txBody>
                  <a:tcPr/>
                </a:tc>
              </a:tr>
              <a:tr h="57807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smtClean="0">
                          <a:ln>
                            <a:noFill/>
                          </a:ln>
                          <a:solidFill>
                            <a:prstClr val="black"/>
                          </a:solidFill>
                          <a:effectLst/>
                          <a:uLnTx/>
                          <a:uFillTx/>
                          <a:latin typeface="+mn-lt"/>
                          <a:ea typeface="+mn-ea"/>
                          <a:cs typeface="+mn-cs"/>
                        </a:rPr>
                        <a:t>Each Direction Width (average)</a:t>
                      </a:r>
                      <a:endParaRPr kumimoji="0" lang="en-US" sz="1500" b="0" i="0" u="none" strike="noStrike" kern="1200" cap="none" spc="0" normalizeH="0" baseline="0" noProof="0" dirty="0">
                        <a:ln>
                          <a:noFill/>
                        </a:ln>
                        <a:solidFill>
                          <a:prstClr val="black"/>
                        </a:solidFill>
                        <a:effectLst/>
                        <a:uLnTx/>
                        <a:uFillTx/>
                        <a:latin typeface="+mn-lt"/>
                        <a:ea typeface="+mn-ea"/>
                        <a:cs typeface="+mn-cs"/>
                      </a:endParaRPr>
                    </a:p>
                  </a:txBody>
                  <a:tcPr/>
                </a:tc>
                <a:tc>
                  <a:txBody>
                    <a:bodyPr/>
                    <a:lstStyle/>
                    <a:p>
                      <a:pPr algn="ctr"/>
                      <a:r>
                        <a:rPr lang="en-US" dirty="0" smtClean="0"/>
                        <a:t>10m</a:t>
                      </a:r>
                      <a:endParaRPr lang="en-US" dirty="0"/>
                    </a:p>
                  </a:txBody>
                  <a:tcPr/>
                </a:tc>
              </a:tr>
            </a:tbl>
          </a:graphicData>
        </a:graphic>
      </p:graphicFrame>
      <p:sp>
        <p:nvSpPr>
          <p:cNvPr id="11" name="Date Placeholder 2"/>
          <p:cNvSpPr>
            <a:spLocks noGrp="1"/>
          </p:cNvSpPr>
          <p:nvPr>
            <p:ph type="dt" sz="half" idx="10"/>
          </p:nvPr>
        </p:nvSpPr>
        <p:spPr>
          <a:xfrm>
            <a:off x="7467600" y="6356350"/>
            <a:ext cx="1222248" cy="365760"/>
          </a:xfrm>
        </p:spPr>
        <p:txBody>
          <a:bodyPr/>
          <a:lstStyle/>
          <a:p>
            <a:r>
              <a:rPr lang="en-US" dirty="0" smtClean="0"/>
              <a:t>MAY 25, 2017</a:t>
            </a:r>
            <a:endParaRPr lang="en-IN" dirty="0"/>
          </a:p>
        </p:txBody>
      </p:sp>
      <p:sp>
        <p:nvSpPr>
          <p:cNvPr id="12" name="Footer Placeholder 5"/>
          <p:cNvSpPr>
            <a:spLocks noGrp="1"/>
          </p:cNvSpPr>
          <p:nvPr>
            <p:ph type="ftr" sz="quarter" idx="11"/>
          </p:nvPr>
        </p:nvSpPr>
        <p:spPr>
          <a:xfrm>
            <a:off x="838200" y="6356350"/>
            <a:ext cx="5565648" cy="365760"/>
          </a:xfrm>
        </p:spPr>
        <p:txBody>
          <a:bodyPr/>
          <a:lstStyle/>
          <a:p>
            <a:r>
              <a:rPr lang="en-US" dirty="0" smtClean="0"/>
              <a:t>DEVELOPMENT OF (PMS) FOR SELECTED ROADS IN NABLUS CITY</a:t>
            </a:r>
            <a:endParaRPr lang="en-IN" dirty="0"/>
          </a:p>
        </p:txBody>
      </p:sp>
    </p:spTree>
    <p:extLst>
      <p:ext uri="{BB962C8B-B14F-4D97-AF65-F5344CB8AC3E}">
        <p14:creationId xmlns="" xmlns:p14="http://schemas.microsoft.com/office/powerpoint/2010/main" val="3634892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Study Area (Continue ….)</a:t>
            </a:r>
            <a:r>
              <a:rPr lang="en-US" dirty="0" smtClean="0"/>
              <a:t> </a:t>
            </a:r>
            <a:endParaRPr lang="en-US" dirty="0"/>
          </a:p>
        </p:txBody>
      </p:sp>
      <p:sp>
        <p:nvSpPr>
          <p:cNvPr id="5" name="Slide Number Placeholder 4"/>
          <p:cNvSpPr>
            <a:spLocks noGrp="1"/>
          </p:cNvSpPr>
          <p:nvPr>
            <p:ph type="sldNum" sz="quarter" idx="12"/>
          </p:nvPr>
        </p:nvSpPr>
        <p:spPr/>
        <p:txBody>
          <a:bodyPr/>
          <a:lstStyle/>
          <a:p>
            <a:fld id="{C97FA074-8136-4AB1-9CD6-811B132B49FB}" type="slidenum">
              <a:rPr lang="en-IN" smtClean="0"/>
              <a:pPr/>
              <a:t>9</a:t>
            </a:fld>
            <a:endParaRPr lang="en-IN"/>
          </a:p>
        </p:txBody>
      </p:sp>
      <p:sp>
        <p:nvSpPr>
          <p:cNvPr id="6" name="Content Placeholder 5"/>
          <p:cNvSpPr>
            <a:spLocks noGrp="1"/>
          </p:cNvSpPr>
          <p:nvPr>
            <p:ph sz="quarter" idx="1"/>
          </p:nvPr>
        </p:nvSpPr>
        <p:spPr/>
        <p:txBody>
          <a:bodyPr>
            <a:normAutofit/>
          </a:bodyPr>
          <a:lstStyle/>
          <a:p>
            <a:r>
              <a:rPr lang="en-US" b="1" dirty="0" smtClean="0"/>
              <a:t>Tunis Street</a:t>
            </a:r>
          </a:p>
          <a:p>
            <a:pPr lvl="1"/>
            <a:endParaRPr lang="en-US" dirty="0" smtClean="0"/>
          </a:p>
          <a:p>
            <a:pPr>
              <a:buNone/>
            </a:pPr>
            <a:endParaRPr lang="en-US" dirty="0"/>
          </a:p>
          <a:p>
            <a:endParaRPr lang="en-US" dirty="0"/>
          </a:p>
          <a:p>
            <a:endParaRPr lang="en-US" dirty="0"/>
          </a:p>
          <a:p>
            <a:endParaRPr lang="en-US" dirty="0"/>
          </a:p>
          <a:p>
            <a:endParaRPr lang="en-US" dirty="0"/>
          </a:p>
          <a:p>
            <a:endParaRPr lang="en-US" dirty="0"/>
          </a:p>
        </p:txBody>
      </p:sp>
      <p:pic>
        <p:nvPicPr>
          <p:cNvPr id="4098" name="Picture 2" descr="C:\Users\anas\Desktop\صور مشروع\Tunis.PNG"/>
          <p:cNvPicPr>
            <a:picLocks noChangeAspect="1" noChangeArrowheads="1"/>
          </p:cNvPicPr>
          <p:nvPr/>
        </p:nvPicPr>
        <p:blipFill>
          <a:blip r:embed="rId2"/>
          <a:srcRect/>
          <a:stretch>
            <a:fillRect/>
          </a:stretch>
        </p:blipFill>
        <p:spPr bwMode="auto">
          <a:xfrm>
            <a:off x="3352800" y="1219200"/>
            <a:ext cx="5562600" cy="507154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aphicFrame>
        <p:nvGraphicFramePr>
          <p:cNvPr id="8" name="Table 7"/>
          <p:cNvGraphicFramePr>
            <a:graphicFrameLocks noGrp="1"/>
          </p:cNvGraphicFramePr>
          <p:nvPr/>
        </p:nvGraphicFramePr>
        <p:xfrm>
          <a:off x="304800" y="1828800"/>
          <a:ext cx="2667000" cy="4237765"/>
        </p:xfrm>
        <a:graphic>
          <a:graphicData uri="http://schemas.openxmlformats.org/drawingml/2006/table">
            <a:tbl>
              <a:tblPr firstRow="1" bandRow="1">
                <a:tableStyleId>{5C22544A-7EE6-4342-B048-85BDC9FD1C3A}</a:tableStyleId>
              </a:tblPr>
              <a:tblGrid>
                <a:gridCol w="1333500"/>
                <a:gridCol w="1333500"/>
              </a:tblGrid>
              <a:tr h="570155">
                <a:tc gridSpan="2">
                  <a:txBody>
                    <a:bodyPr/>
                    <a:lstStyle/>
                    <a:p>
                      <a:pPr algn="ctr"/>
                      <a:r>
                        <a:rPr lang="en-US" dirty="0" smtClean="0"/>
                        <a:t>Characteristics</a:t>
                      </a:r>
                      <a:endParaRPr lang="en-US" dirty="0"/>
                    </a:p>
                  </a:txBody>
                  <a:tcPr/>
                </a:tc>
                <a:tc hMerge="1">
                  <a:txBody>
                    <a:bodyPr/>
                    <a:lstStyle/>
                    <a:p>
                      <a:endParaRPr lang="en-US" dirty="0"/>
                    </a:p>
                  </a:txBody>
                  <a:tcPr/>
                </a:tc>
              </a:tr>
              <a:tr h="578074">
                <a:tc>
                  <a:txBody>
                    <a:bodyPr/>
                    <a:lstStyle/>
                    <a:p>
                      <a:r>
                        <a:rPr lang="en-US" dirty="0" smtClean="0"/>
                        <a:t>Length</a:t>
                      </a:r>
                      <a:endParaRPr lang="en-US" dirty="0"/>
                    </a:p>
                  </a:txBody>
                  <a:tcPr/>
                </a:tc>
                <a:tc>
                  <a:txBody>
                    <a:bodyPr/>
                    <a:lstStyle/>
                    <a:p>
                      <a:pPr algn="ctr"/>
                      <a:r>
                        <a:rPr lang="en-US" dirty="0" smtClean="0"/>
                        <a:t>1.2 km</a:t>
                      </a:r>
                      <a:endParaRPr lang="en-US" dirty="0"/>
                    </a:p>
                  </a:txBody>
                  <a:tcPr/>
                </a:tc>
              </a:tr>
              <a:tr h="578074">
                <a:tc>
                  <a:txBody>
                    <a:bodyPr/>
                    <a:lstStyle/>
                    <a:p>
                      <a:r>
                        <a:rPr lang="en-US" sz="1400" dirty="0" smtClean="0"/>
                        <a:t>Directions</a:t>
                      </a:r>
                      <a:endParaRPr lang="en-US" sz="1400" dirty="0"/>
                    </a:p>
                  </a:txBody>
                  <a:tcPr/>
                </a:tc>
                <a:tc>
                  <a:txBody>
                    <a:bodyPr/>
                    <a:lstStyle/>
                    <a:p>
                      <a:pPr algn="ctr"/>
                      <a:r>
                        <a:rPr lang="en-US" sz="1700" dirty="0" smtClean="0"/>
                        <a:t> 2 Direction</a:t>
                      </a:r>
                      <a:endParaRPr lang="en-US" sz="1700" dirty="0"/>
                    </a:p>
                  </a:txBody>
                  <a:tcPr/>
                </a:tc>
              </a:tr>
              <a:tr h="578074">
                <a:tc>
                  <a:txBody>
                    <a:bodyPr/>
                    <a:lstStyle/>
                    <a:p>
                      <a:r>
                        <a:rPr lang="en-US" sz="1400" dirty="0" smtClean="0"/>
                        <a:t># of lanes in each direction</a:t>
                      </a:r>
                      <a:endParaRPr lang="en-US" sz="1400" dirty="0"/>
                    </a:p>
                  </a:txBody>
                  <a:tcPr/>
                </a:tc>
                <a:tc>
                  <a:txBody>
                    <a:bodyPr/>
                    <a:lstStyle/>
                    <a:p>
                      <a:pPr algn="ctr"/>
                      <a:r>
                        <a:rPr lang="en-US" dirty="0" smtClean="0"/>
                        <a:t>1 lane</a:t>
                      </a:r>
                      <a:endParaRPr lang="en-US" dirty="0"/>
                    </a:p>
                  </a:txBody>
                  <a:tcPr/>
                </a:tc>
              </a:tr>
              <a:tr h="578074">
                <a:tc>
                  <a:txBody>
                    <a:bodyPr/>
                    <a:lstStyle/>
                    <a:p>
                      <a:r>
                        <a:rPr lang="en-US" dirty="0" smtClean="0"/>
                        <a:t>Median</a:t>
                      </a:r>
                      <a:endParaRPr lang="en-US" dirty="0"/>
                    </a:p>
                  </a:txBody>
                  <a:tcPr/>
                </a:tc>
                <a:tc>
                  <a:txBody>
                    <a:bodyPr/>
                    <a:lstStyle/>
                    <a:p>
                      <a:pPr algn="ctr"/>
                      <a:r>
                        <a:rPr lang="en-US" dirty="0" smtClean="0"/>
                        <a:t>No</a:t>
                      </a:r>
                      <a:endParaRPr lang="en-US" dirty="0"/>
                    </a:p>
                  </a:txBody>
                  <a:tcPr/>
                </a:tc>
              </a:tr>
              <a:tr h="578074">
                <a:tc>
                  <a:txBody>
                    <a:bodyPr/>
                    <a:lstStyle/>
                    <a:p>
                      <a:r>
                        <a:rPr lang="en-US" sz="1400" dirty="0" smtClean="0"/>
                        <a:t>Functional</a:t>
                      </a:r>
                      <a:br>
                        <a:rPr lang="en-US" sz="1400" dirty="0" smtClean="0"/>
                      </a:br>
                      <a:r>
                        <a:rPr lang="en-US" sz="1400" dirty="0" smtClean="0"/>
                        <a:t>classification</a:t>
                      </a:r>
                      <a:endParaRPr lang="en-US" sz="1400" dirty="0"/>
                    </a:p>
                  </a:txBody>
                  <a:tcPr/>
                </a:tc>
                <a:tc>
                  <a:txBody>
                    <a:bodyPr/>
                    <a:lstStyle/>
                    <a:p>
                      <a:pPr algn="ctr"/>
                      <a:r>
                        <a:rPr lang="en-US" dirty="0" smtClean="0"/>
                        <a:t>Arterial</a:t>
                      </a:r>
                      <a:endParaRPr lang="en-US" dirty="0"/>
                    </a:p>
                  </a:txBody>
                  <a:tcPr/>
                </a:tc>
              </a:tr>
              <a:tr h="578074">
                <a:tc>
                  <a:txBody>
                    <a:bodyPr/>
                    <a:lstStyle/>
                    <a:p>
                      <a:r>
                        <a:rPr lang="en-US" sz="1500" dirty="0" smtClean="0">
                          <a:solidFill>
                            <a:schemeClr val="tx1"/>
                          </a:solidFill>
                        </a:rPr>
                        <a:t>Each Direction Width (average)</a:t>
                      </a:r>
                      <a:endParaRPr lang="en-US" sz="1500" dirty="0">
                        <a:solidFill>
                          <a:schemeClr val="tx1"/>
                        </a:solidFill>
                      </a:endParaRPr>
                    </a:p>
                  </a:txBody>
                  <a:tcPr/>
                </a:tc>
                <a:tc>
                  <a:txBody>
                    <a:bodyPr/>
                    <a:lstStyle/>
                    <a:p>
                      <a:pPr algn="ctr"/>
                      <a:r>
                        <a:rPr lang="en-US" dirty="0" smtClean="0">
                          <a:solidFill>
                            <a:schemeClr val="tx1"/>
                          </a:solidFill>
                        </a:rPr>
                        <a:t>8.5</a:t>
                      </a:r>
                      <a:r>
                        <a:rPr lang="en-US" baseline="0" dirty="0" smtClean="0">
                          <a:solidFill>
                            <a:schemeClr val="tx1"/>
                          </a:solidFill>
                        </a:rPr>
                        <a:t> </a:t>
                      </a:r>
                      <a:r>
                        <a:rPr lang="en-US" dirty="0" smtClean="0">
                          <a:solidFill>
                            <a:schemeClr val="tx1"/>
                          </a:solidFill>
                        </a:rPr>
                        <a:t>m</a:t>
                      </a:r>
                      <a:endParaRPr lang="en-US" dirty="0">
                        <a:solidFill>
                          <a:schemeClr val="tx1"/>
                        </a:solidFill>
                      </a:endParaRPr>
                    </a:p>
                  </a:txBody>
                  <a:tcPr/>
                </a:tc>
              </a:tr>
            </a:tbl>
          </a:graphicData>
        </a:graphic>
      </p:graphicFrame>
      <p:sp>
        <p:nvSpPr>
          <p:cNvPr id="9" name="Date Placeholder 2"/>
          <p:cNvSpPr>
            <a:spLocks noGrp="1"/>
          </p:cNvSpPr>
          <p:nvPr>
            <p:ph type="dt" sz="half" idx="10"/>
          </p:nvPr>
        </p:nvSpPr>
        <p:spPr>
          <a:xfrm>
            <a:off x="7467600" y="6356350"/>
            <a:ext cx="1222248" cy="365760"/>
          </a:xfrm>
        </p:spPr>
        <p:txBody>
          <a:bodyPr/>
          <a:lstStyle/>
          <a:p>
            <a:r>
              <a:rPr lang="en-US" dirty="0" smtClean="0"/>
              <a:t>MAY 25, 2017</a:t>
            </a:r>
            <a:endParaRPr lang="en-IN" dirty="0"/>
          </a:p>
        </p:txBody>
      </p:sp>
      <p:sp>
        <p:nvSpPr>
          <p:cNvPr id="10" name="Footer Placeholder 5"/>
          <p:cNvSpPr>
            <a:spLocks noGrp="1"/>
          </p:cNvSpPr>
          <p:nvPr>
            <p:ph type="ftr" sz="quarter" idx="11"/>
          </p:nvPr>
        </p:nvSpPr>
        <p:spPr>
          <a:xfrm>
            <a:off x="838200" y="6356350"/>
            <a:ext cx="5565648" cy="365760"/>
          </a:xfrm>
        </p:spPr>
        <p:txBody>
          <a:bodyPr/>
          <a:lstStyle/>
          <a:p>
            <a:r>
              <a:rPr lang="en-US" dirty="0" smtClean="0"/>
              <a:t>DEVELOPMENT OF (PMS) FOR SELECTED ROADS IN NABLUS CITY</a:t>
            </a:r>
            <a:endParaRPr lang="en-IN" dirty="0"/>
          </a:p>
        </p:txBody>
      </p:sp>
    </p:spTree>
    <p:extLst>
      <p:ext uri="{BB962C8B-B14F-4D97-AF65-F5344CB8AC3E}">
        <p14:creationId xmlns="" xmlns:p14="http://schemas.microsoft.com/office/powerpoint/2010/main" val="322352993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2783</TotalTime>
  <Words>3922</Words>
  <Application>Microsoft Office PowerPoint</Application>
  <PresentationFormat>On-screen Show (4:3)</PresentationFormat>
  <Paragraphs>2187</Paragraphs>
  <Slides>55</Slides>
  <Notes>5</Notes>
  <HiddenSlides>0</HiddenSlides>
  <MMClips>0</MMClips>
  <ScaleCrop>false</ScaleCrop>
  <HeadingPairs>
    <vt:vector size="4" baseType="variant">
      <vt:variant>
        <vt:lpstr>Theme</vt:lpstr>
      </vt:variant>
      <vt:variant>
        <vt:i4>1</vt:i4>
      </vt:variant>
      <vt:variant>
        <vt:lpstr>Slide Titles</vt:lpstr>
      </vt:variant>
      <vt:variant>
        <vt:i4>55</vt:i4>
      </vt:variant>
    </vt:vector>
  </HeadingPairs>
  <TitlesOfParts>
    <vt:vector size="56" baseType="lpstr">
      <vt:lpstr>Origin</vt:lpstr>
      <vt:lpstr>Slide 1</vt:lpstr>
      <vt:lpstr>Outlines</vt:lpstr>
      <vt:lpstr>  INTRODUCTION</vt:lpstr>
      <vt:lpstr>What is PMS?</vt:lpstr>
      <vt:lpstr> Uses of PMS</vt:lpstr>
      <vt:lpstr>PMS Theory </vt:lpstr>
      <vt:lpstr>Study Area</vt:lpstr>
      <vt:lpstr>Study Area (Continue…)</vt:lpstr>
      <vt:lpstr>Study Area (Continue ….) </vt:lpstr>
      <vt:lpstr>Study Area (Continue ….) </vt:lpstr>
      <vt:lpstr>Aims and Objectives</vt:lpstr>
      <vt:lpstr>Slide 12</vt:lpstr>
      <vt:lpstr>Definitions of Some Terms</vt:lpstr>
      <vt:lpstr>Definitions of Some Terms</vt:lpstr>
      <vt:lpstr>Work Procedure </vt:lpstr>
      <vt:lpstr>Section Identification</vt:lpstr>
      <vt:lpstr>Visual Inspection</vt:lpstr>
      <vt:lpstr>Data Collection and Distresses Weights.</vt:lpstr>
      <vt:lpstr>Deduct Value</vt:lpstr>
      <vt:lpstr>Corrective Deduct Value (CDV)</vt:lpstr>
      <vt:lpstr>Determination of PCI</vt:lpstr>
      <vt:lpstr>Sections Rating and Proper Treatments  </vt:lpstr>
      <vt:lpstr>Determination of PI</vt:lpstr>
      <vt:lpstr>Work procedure Flow-Chart</vt:lpstr>
      <vt:lpstr>Slide 25</vt:lpstr>
      <vt:lpstr>Data collection</vt:lpstr>
      <vt:lpstr>Some distresses </vt:lpstr>
      <vt:lpstr>Some distresses </vt:lpstr>
      <vt:lpstr>Some distresses </vt:lpstr>
      <vt:lpstr>Some distresses </vt:lpstr>
      <vt:lpstr>PI Factors Collection</vt:lpstr>
      <vt:lpstr>PI Factors Collection</vt:lpstr>
      <vt:lpstr>PI Factors Collection</vt:lpstr>
      <vt:lpstr>PI Factors Collection</vt:lpstr>
      <vt:lpstr>PI Data Collection</vt:lpstr>
      <vt:lpstr>PI Factors Weights</vt:lpstr>
      <vt:lpstr>Treatments Cost</vt:lpstr>
      <vt:lpstr>Drainage Evaluation</vt:lpstr>
      <vt:lpstr>Slide 39</vt:lpstr>
      <vt:lpstr>Askar Road Calculation</vt:lpstr>
      <vt:lpstr>Askar Road Calculation</vt:lpstr>
      <vt:lpstr>Askar road calculation</vt:lpstr>
      <vt:lpstr>Section Rating</vt:lpstr>
      <vt:lpstr>Slide 44</vt:lpstr>
      <vt:lpstr>Askar Road Results</vt:lpstr>
      <vt:lpstr>Askar Road Results</vt:lpstr>
      <vt:lpstr>Tunis Road Results</vt:lpstr>
      <vt:lpstr>Tunis Road Results</vt:lpstr>
      <vt:lpstr>Martyr Yasser Arafat Results</vt:lpstr>
      <vt:lpstr>Martyr Yasser Arafat Results</vt:lpstr>
      <vt:lpstr> </vt:lpstr>
      <vt:lpstr>Conclusions </vt:lpstr>
      <vt:lpstr>Conclusions </vt:lpstr>
      <vt:lpstr>Recommendations</vt:lpstr>
      <vt:lpstr>Slide 55</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FLEXIBLE PAVEMENT</dc:title>
  <dc:creator>HP</dc:creator>
  <cp:lastModifiedBy>anas</cp:lastModifiedBy>
  <cp:revision>286</cp:revision>
  <dcterms:created xsi:type="dcterms:W3CDTF">2016-10-24T17:25:53Z</dcterms:created>
  <dcterms:modified xsi:type="dcterms:W3CDTF">2017-05-24T20:21:04Z</dcterms:modified>
</cp:coreProperties>
</file>