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</p:sldIdLst>
  <p:sldSz cx="3200400" cy="1828800"/>
  <p:notesSz cx="6858000" cy="9144000"/>
  <p:embeddedFontLst>
    <p:embeddedFont>
      <p:font typeface="Gidole" charset="1" panose="02000503000000000000"/>
      <p:regular r:id="rId42"/>
    </p:embeddedFont>
    <p:embeddedFont>
      <p:font typeface="Brusher" charset="1" panose="00000500000000000000"/>
      <p:regular r:id="rId43"/>
    </p:embeddedFont>
    <p:embeddedFont>
      <p:font typeface="Atkinson Hyperlegible" charset="1" panose="00000000000000000000"/>
      <p:regular r:id="rId44"/>
    </p:embeddedFont>
    <p:embeddedFont>
      <p:font typeface="Times New Roman" charset="1" panose="02020603050405020304"/>
      <p:regular r:id="rId45"/>
    </p:embeddedFont>
    <p:embeddedFont>
      <p:font typeface="Atkinson Hyperlegible Bold" charset="1" panose="00000000000000000000"/>
      <p:regular r:id="rId4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slides/slide26.xml" Type="http://schemas.openxmlformats.org/officeDocument/2006/relationships/slide"/><Relationship Id="rId32" Target="slides/slide27.xml" Type="http://schemas.openxmlformats.org/officeDocument/2006/relationships/slide"/><Relationship Id="rId33" Target="slides/slide28.xml" Type="http://schemas.openxmlformats.org/officeDocument/2006/relationships/slide"/><Relationship Id="rId34" Target="slides/slide29.xml" Type="http://schemas.openxmlformats.org/officeDocument/2006/relationships/slide"/><Relationship Id="rId35" Target="slides/slide30.xml" Type="http://schemas.openxmlformats.org/officeDocument/2006/relationships/slide"/><Relationship Id="rId36" Target="slides/slide31.xml" Type="http://schemas.openxmlformats.org/officeDocument/2006/relationships/slide"/><Relationship Id="rId37" Target="slides/slide32.xml" Type="http://schemas.openxmlformats.org/officeDocument/2006/relationships/slide"/><Relationship Id="rId38" Target="slides/slide33.xml" Type="http://schemas.openxmlformats.org/officeDocument/2006/relationships/slide"/><Relationship Id="rId39" Target="slides/slide34.xml" Type="http://schemas.openxmlformats.org/officeDocument/2006/relationships/slide"/><Relationship Id="rId4" Target="theme/theme1.xml" Type="http://schemas.openxmlformats.org/officeDocument/2006/relationships/theme"/><Relationship Id="rId40" Target="slides/slide35.xml" Type="http://schemas.openxmlformats.org/officeDocument/2006/relationships/slide"/><Relationship Id="rId41" Target="slides/slide36.xml" Type="http://schemas.openxmlformats.org/officeDocument/2006/relationships/slide"/><Relationship Id="rId42" Target="fonts/font42.fntdata" Type="http://schemas.openxmlformats.org/officeDocument/2006/relationships/font"/><Relationship Id="rId43" Target="fonts/font43.fntdata" Type="http://schemas.openxmlformats.org/officeDocument/2006/relationships/font"/><Relationship Id="rId44" Target="fonts/font44.fntdata" Type="http://schemas.openxmlformats.org/officeDocument/2006/relationships/font"/><Relationship Id="rId45" Target="fonts/font45.fntdata" Type="http://schemas.openxmlformats.org/officeDocument/2006/relationships/font"/><Relationship Id="rId46" Target="fonts/font46.fntdata" Type="http://schemas.openxmlformats.org/officeDocument/2006/relationships/font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4.png" Type="http://schemas.openxmlformats.org/officeDocument/2006/relationships/image"/><Relationship Id="rId3" Target="../media/image25.png" Type="http://schemas.openxmlformats.org/officeDocument/2006/relationships/image"/><Relationship Id="rId4" Target="../media/image26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7.png" Type="http://schemas.openxmlformats.org/officeDocument/2006/relationships/image"/><Relationship Id="rId3" Target="../media/image28.png" Type="http://schemas.openxmlformats.org/officeDocument/2006/relationships/image"/><Relationship Id="rId4" Target="../media/image29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1.png" Type="http://schemas.openxmlformats.org/officeDocument/2006/relationships/image"/><Relationship Id="rId5" Target="../media/image2.sv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1.png" Type="http://schemas.openxmlformats.org/officeDocument/2006/relationships/image"/><Relationship Id="rId5" Target="../media/image2.sv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1.png" Type="http://schemas.openxmlformats.org/officeDocument/2006/relationships/image"/><Relationship Id="rId5" Target="../media/image2.sv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1.png" Type="http://schemas.openxmlformats.org/officeDocument/2006/relationships/image"/><Relationship Id="rId5" Target="../media/image2.sv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0.pn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1.png" Type="http://schemas.openxmlformats.org/officeDocument/2006/relationships/image"/><Relationship Id="rId5" Target="../media/image2.sv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1.png" Type="http://schemas.openxmlformats.org/officeDocument/2006/relationships/image"/><Relationship Id="rId5" Target="../media/image2.sv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1.png" Type="http://schemas.openxmlformats.org/officeDocument/2006/relationships/image"/><Relationship Id="rId5" Target="../media/image2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1.png" Type="http://schemas.openxmlformats.org/officeDocument/2006/relationships/image"/><Relationship Id="rId5" Target="../media/image2.sv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1.png" Type="http://schemas.openxmlformats.org/officeDocument/2006/relationships/image"/><Relationship Id="rId3" Target="../media/image32.pn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3.pn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1.png" Type="http://schemas.openxmlformats.org/officeDocument/2006/relationships/image"/><Relationship Id="rId5" Target="../media/image2.sv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4.pn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1.png" Type="http://schemas.openxmlformats.org/officeDocument/2006/relationships/image"/><Relationship Id="rId5" Target="../media/image2.svg" Type="http://schemas.openxmlformats.org/officeDocument/2006/relationships/imag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1.png" Type="http://schemas.openxmlformats.org/officeDocument/2006/relationships/image"/><Relationship Id="rId5" Target="../media/image2.svg" Type="http://schemas.openxmlformats.org/officeDocument/2006/relationships/image"/></Relationships>
</file>

<file path=ppt/slides/_rels/slide2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1.png" Type="http://schemas.openxmlformats.org/officeDocument/2006/relationships/image"/><Relationship Id="rId5" Target="../media/image2.svg" Type="http://schemas.openxmlformats.org/officeDocument/2006/relationships/image"/></Relationships>
</file>

<file path=ppt/slides/_rels/slide2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1.png" Type="http://schemas.openxmlformats.org/officeDocument/2006/relationships/image"/><Relationship Id="rId5" Target="../media/image2.svg" Type="http://schemas.openxmlformats.org/officeDocument/2006/relationships/image"/></Relationships>
</file>

<file path=ppt/slides/_rels/slide2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/Relationships>
</file>

<file path=ppt/slides/_rels/slide2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1.png" Type="http://schemas.openxmlformats.org/officeDocument/2006/relationships/image"/><Relationship Id="rId5" Target="../media/image2.sv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5.png" Type="http://schemas.openxmlformats.org/officeDocument/2006/relationships/image"/></Relationships>
</file>

<file path=ppt/slides/_rels/slide3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1.png" Type="http://schemas.openxmlformats.org/officeDocument/2006/relationships/image"/><Relationship Id="rId5" Target="../media/image2.svg" Type="http://schemas.openxmlformats.org/officeDocument/2006/relationships/image"/></Relationships>
</file>

<file path=ppt/slides/_rels/slide3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1.png" Type="http://schemas.openxmlformats.org/officeDocument/2006/relationships/image"/><Relationship Id="rId5" Target="../media/image2.svg" Type="http://schemas.openxmlformats.org/officeDocument/2006/relationships/image"/></Relationships>
</file>

<file path=ppt/slides/_rels/slide3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1.png" Type="http://schemas.openxmlformats.org/officeDocument/2006/relationships/image"/><Relationship Id="rId5" Target="../media/image2.svg" Type="http://schemas.openxmlformats.org/officeDocument/2006/relationships/image"/></Relationships>
</file>

<file path=ppt/slides/_rels/slide3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1.png" Type="http://schemas.openxmlformats.org/officeDocument/2006/relationships/image"/><Relationship Id="rId5" Target="../media/image2.svg" Type="http://schemas.openxmlformats.org/officeDocument/2006/relationships/image"/></Relationships>
</file>

<file path=ppt/slides/_rels/slide3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/Relationships>
</file>

<file path=ppt/slides/_rels/slide3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1.png" Type="http://schemas.openxmlformats.org/officeDocument/2006/relationships/image"/><Relationship Id="rId5" Target="../media/image2.svg" Type="http://schemas.openxmlformats.org/officeDocument/2006/relationships/image"/></Relationships>
</file>

<file path=ppt/slides/_rels/slide3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1.png" Type="http://schemas.openxmlformats.org/officeDocument/2006/relationships/image"/><Relationship Id="rId5" Target="../media/image2.sv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Relationship Id="rId3" Target="../media/image7.png" Type="http://schemas.openxmlformats.org/officeDocument/2006/relationships/image"/><Relationship Id="rId4" Target="../media/image8.png" Type="http://schemas.openxmlformats.org/officeDocument/2006/relationships/image"/><Relationship Id="rId5" Target="../media/image9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11.png" Type="http://schemas.openxmlformats.org/officeDocument/2006/relationships/image"/><Relationship Id="rId4" Target="../media/image12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.png" Type="http://schemas.openxmlformats.org/officeDocument/2006/relationships/image"/><Relationship Id="rId3" Target="../media/image14.png" Type="http://schemas.openxmlformats.org/officeDocument/2006/relationships/image"/><Relationship Id="rId4" Target="../media/image15.png" Type="http://schemas.openxmlformats.org/officeDocument/2006/relationships/image"/><Relationship Id="rId5" Target="../media/image16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png" Type="http://schemas.openxmlformats.org/officeDocument/2006/relationships/image"/><Relationship Id="rId3" Target="../media/image18.png" Type="http://schemas.openxmlformats.org/officeDocument/2006/relationships/image"/><Relationship Id="rId4" Target="../media/image19.png" Type="http://schemas.openxmlformats.org/officeDocument/2006/relationships/image"/><Relationship Id="rId5" Target="../media/image20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1.png" Type="http://schemas.openxmlformats.org/officeDocument/2006/relationships/image"/><Relationship Id="rId3" Target="../media/image22.png" Type="http://schemas.openxmlformats.org/officeDocument/2006/relationships/image"/><Relationship Id="rId4" Target="../media/image23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753186" y="-577149"/>
            <a:ext cx="4706772" cy="2871805"/>
            <a:chOff x="0" y="0"/>
            <a:chExt cx="6972996" cy="425452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972996" cy="4254526"/>
            </a:xfrm>
            <a:custGeom>
              <a:avLst/>
              <a:gdLst/>
              <a:ahLst/>
              <a:cxnLst/>
              <a:rect r="r" b="b" t="t" l="l"/>
              <a:pathLst>
                <a:path h="4254526" w="6972996">
                  <a:moveTo>
                    <a:pt x="0" y="0"/>
                  </a:moveTo>
                  <a:lnTo>
                    <a:pt x="6972996" y="0"/>
                  </a:lnTo>
                  <a:lnTo>
                    <a:pt x="6972996" y="4254526"/>
                  </a:lnTo>
                  <a:lnTo>
                    <a:pt x="0" y="4254526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6972996" cy="4264051"/>
            </a:xfrm>
            <a:prstGeom prst="rect">
              <a:avLst/>
            </a:prstGeom>
          </p:spPr>
          <p:txBody>
            <a:bodyPr anchor="ctr" rtlCol="false" tIns="51613" lIns="51613" bIns="51613" rIns="51613"/>
            <a:lstStyle/>
            <a:p>
              <a:pPr algn="ctr">
                <a:lnSpc>
                  <a:spcPts val="426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1546781" y="-1187948"/>
            <a:ext cx="5957948" cy="2593078"/>
            <a:chOff x="0" y="0"/>
            <a:chExt cx="7943931" cy="3457437"/>
          </a:xfrm>
        </p:grpSpPr>
        <p:sp>
          <p:nvSpPr>
            <p:cNvPr name="Freeform 6" id="6"/>
            <p:cNvSpPr/>
            <p:nvPr/>
          </p:nvSpPr>
          <p:spPr>
            <a:xfrm flipH="false" flipV="false" rot="-5400000">
              <a:off x="1408419" y="300320"/>
              <a:ext cx="2417891" cy="2518636"/>
            </a:xfrm>
            <a:custGeom>
              <a:avLst/>
              <a:gdLst/>
              <a:ahLst/>
              <a:cxnLst/>
              <a:rect r="r" b="b" t="t" l="l"/>
              <a:pathLst>
                <a:path h="2518636" w="2417891">
                  <a:moveTo>
                    <a:pt x="0" y="0"/>
                  </a:moveTo>
                  <a:lnTo>
                    <a:pt x="2417891" y="0"/>
                  </a:lnTo>
                  <a:lnTo>
                    <a:pt x="2417891" y="2518636"/>
                  </a:lnTo>
                  <a:lnTo>
                    <a:pt x="0" y="251863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7" id="7"/>
            <p:cNvSpPr/>
            <p:nvPr/>
          </p:nvSpPr>
          <p:spPr>
            <a:xfrm flipH="false" flipV="true" rot="-1828591">
              <a:off x="4345234" y="436259"/>
              <a:ext cx="2401875" cy="2501954"/>
            </a:xfrm>
            <a:custGeom>
              <a:avLst/>
              <a:gdLst/>
              <a:ahLst/>
              <a:cxnLst/>
              <a:rect r="r" b="b" t="t" l="l"/>
              <a:pathLst>
                <a:path h="2501954" w="2401875">
                  <a:moveTo>
                    <a:pt x="0" y="2501954"/>
                  </a:moveTo>
                  <a:lnTo>
                    <a:pt x="2401876" y="2501954"/>
                  </a:lnTo>
                  <a:lnTo>
                    <a:pt x="2401876" y="0"/>
                  </a:lnTo>
                  <a:lnTo>
                    <a:pt x="0" y="0"/>
                  </a:lnTo>
                  <a:lnTo>
                    <a:pt x="0" y="2501954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8" id="8"/>
            <p:cNvSpPr/>
            <p:nvPr/>
          </p:nvSpPr>
          <p:spPr>
            <a:xfrm flipH="false" flipV="false" rot="-5236008">
              <a:off x="3059231" y="201851"/>
              <a:ext cx="2597075" cy="2715573"/>
            </a:xfrm>
            <a:custGeom>
              <a:avLst/>
              <a:gdLst/>
              <a:ahLst/>
              <a:cxnLst/>
              <a:rect r="r" b="b" t="t" l="l"/>
              <a:pathLst>
                <a:path h="2715573" w="2597075">
                  <a:moveTo>
                    <a:pt x="0" y="0"/>
                  </a:moveTo>
                  <a:lnTo>
                    <a:pt x="2597076" y="0"/>
                  </a:lnTo>
                  <a:lnTo>
                    <a:pt x="2597076" y="2715573"/>
                  </a:lnTo>
                  <a:lnTo>
                    <a:pt x="0" y="271557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9" id="9"/>
            <p:cNvSpPr/>
            <p:nvPr/>
          </p:nvSpPr>
          <p:spPr>
            <a:xfrm flipH="false" flipV="true" rot="4853481">
              <a:off x="5317675" y="683145"/>
              <a:ext cx="2401875" cy="2501954"/>
            </a:xfrm>
            <a:custGeom>
              <a:avLst/>
              <a:gdLst/>
              <a:ahLst/>
              <a:cxnLst/>
              <a:rect r="r" b="b" t="t" l="l"/>
              <a:pathLst>
                <a:path h="2501954" w="2401875">
                  <a:moveTo>
                    <a:pt x="0" y="2501954"/>
                  </a:moveTo>
                  <a:lnTo>
                    <a:pt x="2401875" y="2501954"/>
                  </a:lnTo>
                  <a:lnTo>
                    <a:pt x="2401875" y="0"/>
                  </a:lnTo>
                  <a:lnTo>
                    <a:pt x="0" y="0"/>
                  </a:lnTo>
                  <a:lnTo>
                    <a:pt x="0" y="2501954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0" id="10"/>
            <p:cNvSpPr/>
            <p:nvPr/>
          </p:nvSpPr>
          <p:spPr>
            <a:xfrm flipH="false" flipV="false" rot="-8973834">
              <a:off x="471343" y="499917"/>
              <a:ext cx="2417891" cy="2518636"/>
            </a:xfrm>
            <a:custGeom>
              <a:avLst/>
              <a:gdLst/>
              <a:ahLst/>
              <a:cxnLst/>
              <a:rect r="r" b="b" t="t" l="l"/>
              <a:pathLst>
                <a:path h="2518636" w="2417891">
                  <a:moveTo>
                    <a:pt x="0" y="0"/>
                  </a:moveTo>
                  <a:lnTo>
                    <a:pt x="2417890" y="0"/>
                  </a:lnTo>
                  <a:lnTo>
                    <a:pt x="2417890" y="2518636"/>
                  </a:lnTo>
                  <a:lnTo>
                    <a:pt x="0" y="251863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TextBox 11" id="11"/>
          <p:cNvSpPr txBox="true"/>
          <p:nvPr/>
        </p:nvSpPr>
        <p:spPr>
          <a:xfrm rot="0">
            <a:off x="482460" y="1427402"/>
            <a:ext cx="2235479" cy="1214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95"/>
              </a:lnSpc>
            </a:pPr>
            <a:r>
              <a:rPr lang="en-US" sz="711" spc="92">
                <a:solidFill>
                  <a:srgbClr val="424150"/>
                </a:solidFill>
                <a:latin typeface="Gidole"/>
                <a:ea typeface="Gidole"/>
                <a:cs typeface="Gidole"/>
                <a:sym typeface="Gidole"/>
              </a:rPr>
              <a:t>ASMAA LAHLABAT &amp; RAND JOHARI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359025" y="1096828"/>
            <a:ext cx="2442716" cy="1786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08"/>
              </a:lnSpc>
              <a:spcBef>
                <a:spcPct val="0"/>
              </a:spcBef>
            </a:pPr>
            <a:r>
              <a:rPr lang="en-US" sz="1200">
                <a:solidFill>
                  <a:srgbClr val="424150"/>
                </a:solidFill>
                <a:latin typeface="Brusher"/>
                <a:ea typeface="Brusher"/>
                <a:cs typeface="Brusher"/>
                <a:sym typeface="Brusher"/>
              </a:rPr>
              <a:t>AutoCoat: Autonomous Wall-Coating Robot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246217" y="503693"/>
            <a:ext cx="750912" cy="915746"/>
          </a:xfrm>
          <a:custGeom>
            <a:avLst/>
            <a:gdLst/>
            <a:ahLst/>
            <a:cxnLst/>
            <a:rect r="r" b="b" t="t" l="l"/>
            <a:pathLst>
              <a:path h="915746" w="750912">
                <a:moveTo>
                  <a:pt x="0" y="0"/>
                </a:moveTo>
                <a:lnTo>
                  <a:pt x="750912" y="0"/>
                </a:lnTo>
                <a:lnTo>
                  <a:pt x="750912" y="915747"/>
                </a:lnTo>
                <a:lnTo>
                  <a:pt x="0" y="91574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81144" y="500544"/>
            <a:ext cx="684097" cy="922044"/>
          </a:xfrm>
          <a:custGeom>
            <a:avLst/>
            <a:gdLst/>
            <a:ahLst/>
            <a:cxnLst/>
            <a:rect r="r" b="b" t="t" l="l"/>
            <a:pathLst>
              <a:path h="922044" w="684097">
                <a:moveTo>
                  <a:pt x="0" y="0"/>
                </a:moveTo>
                <a:lnTo>
                  <a:pt x="684098" y="0"/>
                </a:lnTo>
                <a:lnTo>
                  <a:pt x="684098" y="922044"/>
                </a:lnTo>
                <a:lnTo>
                  <a:pt x="0" y="92204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174270" y="486588"/>
            <a:ext cx="658758" cy="949957"/>
          </a:xfrm>
          <a:custGeom>
            <a:avLst/>
            <a:gdLst/>
            <a:ahLst/>
            <a:cxnLst/>
            <a:rect r="r" b="b" t="t" l="l"/>
            <a:pathLst>
              <a:path h="949957" w="658758">
                <a:moveTo>
                  <a:pt x="0" y="0"/>
                </a:moveTo>
                <a:lnTo>
                  <a:pt x="658758" y="0"/>
                </a:lnTo>
                <a:lnTo>
                  <a:pt x="658758" y="949957"/>
                </a:lnTo>
                <a:lnTo>
                  <a:pt x="0" y="94995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532965" y="182880"/>
            <a:ext cx="2177415" cy="1296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49"/>
              </a:lnSpc>
            </a:pPr>
            <a:r>
              <a:rPr lang="en-US" sz="912" spc="5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Hardware Architecture- 3D-Printed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5400000">
            <a:off x="1081191" y="804228"/>
            <a:ext cx="1038018" cy="340814"/>
          </a:xfrm>
          <a:custGeom>
            <a:avLst/>
            <a:gdLst/>
            <a:ahLst/>
            <a:cxnLst/>
            <a:rect r="r" b="b" t="t" l="l"/>
            <a:pathLst>
              <a:path h="340814" w="1038018">
                <a:moveTo>
                  <a:pt x="0" y="0"/>
                </a:moveTo>
                <a:lnTo>
                  <a:pt x="1038018" y="0"/>
                </a:lnTo>
                <a:lnTo>
                  <a:pt x="1038018" y="340813"/>
                </a:lnTo>
                <a:lnTo>
                  <a:pt x="0" y="34081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500" t="-3147" r="-150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865857" y="455625"/>
            <a:ext cx="1141463" cy="1038018"/>
          </a:xfrm>
          <a:custGeom>
            <a:avLst/>
            <a:gdLst/>
            <a:ahLst/>
            <a:cxnLst/>
            <a:rect r="r" b="b" t="t" l="l"/>
            <a:pathLst>
              <a:path h="1038018" w="1141463">
                <a:moveTo>
                  <a:pt x="0" y="0"/>
                </a:moveTo>
                <a:lnTo>
                  <a:pt x="1141463" y="0"/>
                </a:lnTo>
                <a:lnTo>
                  <a:pt x="1141463" y="1038019"/>
                </a:lnTo>
                <a:lnTo>
                  <a:pt x="0" y="103801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82880" y="455625"/>
            <a:ext cx="1148228" cy="1038018"/>
          </a:xfrm>
          <a:custGeom>
            <a:avLst/>
            <a:gdLst/>
            <a:ahLst/>
            <a:cxnLst/>
            <a:rect r="r" b="b" t="t" l="l"/>
            <a:pathLst>
              <a:path h="1038018" w="1148228">
                <a:moveTo>
                  <a:pt x="0" y="0"/>
                </a:moveTo>
                <a:lnTo>
                  <a:pt x="1148228" y="0"/>
                </a:lnTo>
                <a:lnTo>
                  <a:pt x="1148228" y="1038019"/>
                </a:lnTo>
                <a:lnTo>
                  <a:pt x="0" y="103801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577048" y="118069"/>
            <a:ext cx="2177415" cy="1296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49"/>
              </a:lnSpc>
            </a:pPr>
            <a:r>
              <a:rPr lang="en-US" sz="912" spc="5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Hardware Architecture- 3D-Printed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4536051">
            <a:off x="-850193" y="-1000487"/>
            <a:ext cx="1488783" cy="1556713"/>
          </a:xfrm>
          <a:custGeom>
            <a:avLst/>
            <a:gdLst/>
            <a:ahLst/>
            <a:cxnLst/>
            <a:rect r="r" b="b" t="t" l="l"/>
            <a:pathLst>
              <a:path h="1556713" w="1488783">
                <a:moveTo>
                  <a:pt x="0" y="0"/>
                </a:moveTo>
                <a:lnTo>
                  <a:pt x="1488784" y="0"/>
                </a:lnTo>
                <a:lnTo>
                  <a:pt x="1488784" y="1556712"/>
                </a:lnTo>
                <a:lnTo>
                  <a:pt x="0" y="155671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2384302" y="903748"/>
            <a:ext cx="1424970" cy="1484344"/>
          </a:xfrm>
          <a:custGeom>
            <a:avLst/>
            <a:gdLst/>
            <a:ahLst/>
            <a:cxnLst/>
            <a:rect r="r" b="b" t="t" l="l"/>
            <a:pathLst>
              <a:path h="1484344" w="1424970">
                <a:moveTo>
                  <a:pt x="0" y="0"/>
                </a:moveTo>
                <a:lnTo>
                  <a:pt x="1424970" y="0"/>
                </a:lnTo>
                <a:lnTo>
                  <a:pt x="1424970" y="1484344"/>
                </a:lnTo>
                <a:lnTo>
                  <a:pt x="0" y="148434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77200" y="357833"/>
            <a:ext cx="2177415" cy="1296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49"/>
              </a:lnSpc>
            </a:pPr>
            <a:r>
              <a:rPr lang="en-US" sz="912" spc="5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Software Architecture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82880" y="556829"/>
            <a:ext cx="2530134" cy="10890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54718" indent="-77359" lvl="1">
              <a:lnSpc>
                <a:spcPts val="824"/>
              </a:lnSpc>
              <a:buFont typeface="Arial"/>
              <a:buChar char="•"/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Arduino Mega firmware:</a:t>
            </a: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   - State machine: mapping, center, scan, print.   </a:t>
            </a: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   - 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Encoders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+ ultrasonics + servos + 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stepper control.</a:t>
            </a:r>
          </a:p>
          <a:p>
            <a:pPr algn="l" marL="154718" indent="-77359" lvl="1">
              <a:lnSpc>
                <a:spcPts val="824"/>
              </a:lnSpc>
              <a:buFont typeface="Arial"/>
              <a:buChar char="•"/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ESP32 firmwar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e:</a:t>
            </a: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   - 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TCP ↔ Serial bridge (port 3333)</a:t>
            </a:r>
          </a:p>
          <a:p>
            <a:pPr algn="l" marL="154718" indent="-77359" lvl="1">
              <a:lnSpc>
                <a:spcPts val="824"/>
              </a:lnSpc>
              <a:buFont typeface="Arial"/>
              <a:buChar char="•"/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PC UI (Python / Matplotlib):</a:t>
            </a: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   - </a:t>
            </a:r>
            <a:r>
              <a:rPr lang="en-US" sz="716" spc="40" b="true">
                <a:solidFill>
                  <a:srgbClr val="424150"/>
                </a:solidFill>
                <a:latin typeface="Atkinson Hyperlegible Bold"/>
                <a:ea typeface="Atkinson Hyperlegible Bold"/>
                <a:cs typeface="Atkinson Hyperlegible Bold"/>
                <a:sym typeface="Atkinson Hyperlegible Bold"/>
              </a:rPr>
              <a:t>live_map.py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for live map and command buttons</a:t>
            </a:r>
          </a:p>
          <a:p>
            <a:pPr algn="l" marL="154718" indent="-77359" lvl="1">
              <a:lnSpc>
                <a:spcPts val="824"/>
              </a:lnSpc>
              <a:buFont typeface="Arial"/>
              <a:buChar char="•"/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3D Scan Processing (Python):</a:t>
            </a: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   - </a:t>
            </a:r>
            <a:r>
              <a:rPr lang="en-US" b="true" sz="716" spc="40">
                <a:solidFill>
                  <a:srgbClr val="424150"/>
                </a:solidFill>
                <a:latin typeface="Atkinson Hyperlegible Bold"/>
                <a:ea typeface="Atkinson Hyperlegible Bold"/>
                <a:cs typeface="Atkinson Hyperlegible Bold"/>
                <a:sym typeface="Atkinson Hyperlegible Bold"/>
              </a:rPr>
              <a:t>Scaniverse 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+ </a:t>
            </a:r>
            <a:r>
              <a:rPr lang="en-US" b="true" sz="716" spc="40">
                <a:solidFill>
                  <a:srgbClr val="424150"/>
                </a:solidFill>
                <a:latin typeface="Atkinson Hyperlegible Bold"/>
                <a:ea typeface="Atkinson Hyperlegible Bold"/>
                <a:cs typeface="Atkinson Hyperlegible Bold"/>
                <a:sym typeface="Atkinson Hyperlegible Bold"/>
              </a:rPr>
              <a:t>CloudCompare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.</a:t>
            </a: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   - 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PLY + CSV processing for no-paint zones</a:t>
            </a:r>
          </a:p>
          <a:p>
            <a:pPr algn="l">
              <a:lnSpc>
                <a:spcPts val="824"/>
              </a:lnSpc>
            </a:pP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4536051">
            <a:off x="-629378" y="-898573"/>
            <a:ext cx="1488783" cy="1556713"/>
          </a:xfrm>
          <a:custGeom>
            <a:avLst/>
            <a:gdLst/>
            <a:ahLst/>
            <a:cxnLst/>
            <a:rect r="r" b="b" t="t" l="l"/>
            <a:pathLst>
              <a:path h="1556713" w="1488783">
                <a:moveTo>
                  <a:pt x="0" y="0"/>
                </a:moveTo>
                <a:lnTo>
                  <a:pt x="1488783" y="0"/>
                </a:lnTo>
                <a:lnTo>
                  <a:pt x="1488783" y="1556713"/>
                </a:lnTo>
                <a:lnTo>
                  <a:pt x="0" y="155671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2305035" y="787310"/>
            <a:ext cx="1424970" cy="1484344"/>
          </a:xfrm>
          <a:custGeom>
            <a:avLst/>
            <a:gdLst/>
            <a:ahLst/>
            <a:cxnLst/>
            <a:rect r="r" b="b" t="t" l="l"/>
            <a:pathLst>
              <a:path h="1484344" w="1424970">
                <a:moveTo>
                  <a:pt x="0" y="0"/>
                </a:moveTo>
                <a:lnTo>
                  <a:pt x="1424970" y="0"/>
                </a:lnTo>
                <a:lnTo>
                  <a:pt x="1424970" y="1484345"/>
                </a:lnTo>
                <a:lnTo>
                  <a:pt x="0" y="148434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310637" y="408877"/>
            <a:ext cx="2177415" cy="1493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64"/>
              </a:lnSpc>
            </a:pPr>
            <a:r>
              <a:rPr lang="en-US" sz="1012" spc="57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Project Stages: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52050" y="624301"/>
            <a:ext cx="2896300" cy="11501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64746" indent="-82373" lvl="1">
              <a:lnSpc>
                <a:spcPts val="877"/>
              </a:lnSpc>
              <a:buFont typeface="Arial"/>
              <a:buChar char="•"/>
            </a:pPr>
            <a:r>
              <a:rPr lang="en-US" b="true" sz="763" spc="43">
                <a:solidFill>
                  <a:srgbClr val="424150"/>
                </a:solidFill>
                <a:latin typeface="Atkinson Hyperlegible Bold"/>
                <a:ea typeface="Atkinson Hyperlegible Bold"/>
                <a:cs typeface="Atkinson Hyperlegible Bold"/>
                <a:sym typeface="Atkinson Hyperlegible Bold"/>
              </a:rPr>
              <a:t>Stage 1:</a:t>
            </a:r>
            <a:r>
              <a:rPr lang="en-US" sz="763" spc="43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</a:t>
            </a:r>
            <a:r>
              <a:rPr lang="en-US" b="true" sz="763" spc="43">
                <a:solidFill>
                  <a:srgbClr val="424150"/>
                </a:solidFill>
                <a:latin typeface="Atkinson Hyperlegible Bold"/>
                <a:ea typeface="Atkinson Hyperlegible Bold"/>
                <a:cs typeface="Atkinson Hyperlegible Bold"/>
                <a:sym typeface="Atkinson Hyperlegible Bold"/>
              </a:rPr>
              <a:t>Perimeter Mapping.</a:t>
            </a:r>
          </a:p>
          <a:p>
            <a:pPr algn="l">
              <a:lnSpc>
                <a:spcPts val="877"/>
              </a:lnSpc>
            </a:pPr>
            <a:r>
              <a:rPr lang="en-US" b="true" sz="763" spc="43">
                <a:solidFill>
                  <a:srgbClr val="424150"/>
                </a:solidFill>
                <a:latin typeface="Atkinson Hyperlegible Bold"/>
                <a:ea typeface="Atkinson Hyperlegible Bold"/>
                <a:cs typeface="Atkinson Hyperlegible Bold"/>
                <a:sym typeface="Atkinson Hyperlegible Bold"/>
              </a:rPr>
              <a:t>    </a:t>
            </a:r>
            <a:r>
              <a:rPr lang="en-US" sz="763" spc="43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- Live Mapping UI.</a:t>
            </a:r>
          </a:p>
          <a:p>
            <a:pPr algn="l" marL="164746" indent="-82373" lvl="1">
              <a:lnSpc>
                <a:spcPts val="877"/>
              </a:lnSpc>
              <a:buFont typeface="Arial"/>
              <a:buChar char="•"/>
            </a:pPr>
            <a:r>
              <a:rPr lang="en-US" b="true" sz="763" spc="43">
                <a:solidFill>
                  <a:srgbClr val="424150"/>
                </a:solidFill>
                <a:latin typeface="Atkinson Hyperlegible Bold"/>
                <a:ea typeface="Atkinson Hyperlegible Bold"/>
                <a:cs typeface="Atkinson Hyperlegible Bold"/>
                <a:sym typeface="Atkinson Hyperlegible Bold"/>
              </a:rPr>
              <a:t>Stage 2:</a:t>
            </a:r>
            <a:r>
              <a:rPr lang="en-US" sz="763" spc="43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</a:t>
            </a:r>
            <a:r>
              <a:rPr lang="en-US" b="true" sz="763" spc="43">
                <a:solidFill>
                  <a:srgbClr val="424150"/>
                </a:solidFill>
                <a:latin typeface="Atkinson Hyperlegible Bold"/>
                <a:ea typeface="Atkinson Hyperlegible Bold"/>
                <a:cs typeface="Atkinson Hyperlegible Bold"/>
                <a:sym typeface="Atkinson Hyperlegible Bold"/>
              </a:rPr>
              <a:t>Scan.</a:t>
            </a:r>
          </a:p>
          <a:p>
            <a:pPr algn="l">
              <a:lnSpc>
                <a:spcPts val="877"/>
              </a:lnSpc>
            </a:pPr>
            <a:r>
              <a:rPr lang="en-US" sz="763" spc="43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   - Move to Room Center.</a:t>
            </a:r>
          </a:p>
          <a:p>
            <a:pPr algn="l">
              <a:lnSpc>
                <a:spcPts val="877"/>
              </a:lnSpc>
            </a:pPr>
            <a:r>
              <a:rPr lang="en-US" sz="763" spc="43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   - 3D (Scaniverse + CloudCompare).</a:t>
            </a:r>
          </a:p>
          <a:p>
            <a:pPr algn="l">
              <a:lnSpc>
                <a:spcPts val="877"/>
              </a:lnSpc>
            </a:pPr>
            <a:r>
              <a:rPr lang="en-US" sz="763" spc="43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   - Converting to No-Paint Rectangles.</a:t>
            </a:r>
          </a:p>
          <a:p>
            <a:pPr algn="l" marL="164746" indent="-82373" lvl="1">
              <a:lnSpc>
                <a:spcPts val="877"/>
              </a:lnSpc>
              <a:buFont typeface="Arial"/>
              <a:buChar char="•"/>
            </a:pPr>
            <a:r>
              <a:rPr lang="en-US" b="true" sz="763" spc="43">
                <a:solidFill>
                  <a:srgbClr val="424150"/>
                </a:solidFill>
                <a:latin typeface="Atkinson Hyperlegible Bold"/>
                <a:ea typeface="Atkinson Hyperlegible Bold"/>
                <a:cs typeface="Atkinson Hyperlegible Bold"/>
                <a:sym typeface="Atkinson Hyperlegible Bold"/>
              </a:rPr>
              <a:t>Stage 3: Printing / Coating Stage</a:t>
            </a:r>
            <a:r>
              <a:rPr lang="en-US" sz="763" spc="43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. </a:t>
            </a:r>
          </a:p>
          <a:p>
            <a:pPr algn="l">
              <a:lnSpc>
                <a:spcPts val="877"/>
              </a:lnSpc>
            </a:pPr>
            <a:r>
              <a:rPr lang="en-US" sz="763" spc="43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   - Multi-Wall Logic &amp; Heading.</a:t>
            </a:r>
          </a:p>
          <a:p>
            <a:pPr algn="l">
              <a:lnSpc>
                <a:spcPts val="877"/>
              </a:lnSpc>
            </a:pPr>
            <a:r>
              <a:rPr lang="en-US" sz="763" spc="43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   - Center Return &amp; STOP Logic.</a:t>
            </a:r>
          </a:p>
          <a:p>
            <a:pPr algn="l">
              <a:lnSpc>
                <a:spcPts val="877"/>
              </a:lnSpc>
            </a:pPr>
            <a:r>
              <a:rPr lang="en-US" sz="763" spc="43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   - Vertical Axis &amp; 40 kg Servo Logic.</a:t>
            </a:r>
          </a:p>
          <a:p>
            <a:pPr algn="l">
              <a:lnSpc>
                <a:spcPts val="877"/>
              </a:lnSpc>
            </a:pP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4536051">
            <a:off x="-850193" y="-1000487"/>
            <a:ext cx="1488783" cy="1556713"/>
          </a:xfrm>
          <a:custGeom>
            <a:avLst/>
            <a:gdLst/>
            <a:ahLst/>
            <a:cxnLst/>
            <a:rect r="r" b="b" t="t" l="l"/>
            <a:pathLst>
              <a:path h="1556713" w="1488783">
                <a:moveTo>
                  <a:pt x="0" y="0"/>
                </a:moveTo>
                <a:lnTo>
                  <a:pt x="1488784" y="0"/>
                </a:lnTo>
                <a:lnTo>
                  <a:pt x="1488784" y="1556712"/>
                </a:lnTo>
                <a:lnTo>
                  <a:pt x="0" y="155671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2384302" y="903748"/>
            <a:ext cx="1424970" cy="1484344"/>
          </a:xfrm>
          <a:custGeom>
            <a:avLst/>
            <a:gdLst/>
            <a:ahLst/>
            <a:cxnLst/>
            <a:rect r="r" b="b" t="t" l="l"/>
            <a:pathLst>
              <a:path h="1484344" w="1424970">
                <a:moveTo>
                  <a:pt x="0" y="0"/>
                </a:moveTo>
                <a:lnTo>
                  <a:pt x="1424970" y="0"/>
                </a:lnTo>
                <a:lnTo>
                  <a:pt x="1424970" y="1484344"/>
                </a:lnTo>
                <a:lnTo>
                  <a:pt x="0" y="148434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77200" y="335186"/>
            <a:ext cx="2177415" cy="1169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34"/>
              </a:lnSpc>
            </a:pPr>
            <a:r>
              <a:rPr lang="en-US" sz="812" spc="46" b="true">
                <a:solidFill>
                  <a:srgbClr val="424150"/>
                </a:solidFill>
                <a:latin typeface="Atkinson Hyperlegible Bold"/>
                <a:ea typeface="Atkinson Hyperlegible Bold"/>
                <a:cs typeface="Atkinson Hyperlegible Bold"/>
                <a:sym typeface="Atkinson Hyperlegible Bold"/>
              </a:rPr>
              <a:t>Stage 1: Room Perimeter Mapping.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77200" y="520027"/>
            <a:ext cx="2530134" cy="8919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54718" indent="-77359" lvl="1">
              <a:lnSpc>
                <a:spcPts val="824"/>
              </a:lnSpc>
              <a:buFont typeface="Arial"/>
              <a:buChar char="•"/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Robot starts from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a fixed corner.</a:t>
            </a:r>
          </a:p>
          <a:p>
            <a:pPr algn="l" marL="154718" indent="-77359" lvl="1">
              <a:lnSpc>
                <a:spcPts val="824"/>
              </a:lnSpc>
              <a:buFont typeface="Arial"/>
              <a:buChar char="•"/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Moves forward until it “hits”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first wall (fro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nt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ultrasonic).</a:t>
            </a:r>
          </a:p>
          <a:p>
            <a:pPr algn="l" marL="154718" indent="-77359" lvl="1">
              <a:lnSpc>
                <a:spcPts val="824"/>
              </a:lnSpc>
              <a:buFont typeface="Arial"/>
              <a:buChar char="•"/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Follows 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path: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forward,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right, back, left.</a:t>
            </a:r>
          </a:p>
          <a:p>
            <a:pPr algn="l" marL="154718" indent="-77359" lvl="1">
              <a:lnSpc>
                <a:spcPts val="824"/>
              </a:lnSpc>
              <a:buFont typeface="Arial"/>
              <a:buChar char="•"/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Uses encod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e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rs for odometry and sonars for wall detection.</a:t>
            </a:r>
          </a:p>
          <a:p>
            <a:pPr algn="l" marL="154718" indent="-77359" lvl="1">
              <a:lnSpc>
                <a:spcPts val="824"/>
              </a:lnSpc>
              <a:buFont typeface="Arial"/>
              <a:buChar char="•"/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Sends live POS,x,y,theta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and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SONAR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S messages to PC.</a:t>
            </a:r>
          </a:p>
          <a:p>
            <a:pPr algn="l">
              <a:lnSpc>
                <a:spcPts val="824"/>
              </a:lnSpc>
            </a:pP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4536051">
            <a:off x="-850193" y="-1000487"/>
            <a:ext cx="1488783" cy="1556713"/>
          </a:xfrm>
          <a:custGeom>
            <a:avLst/>
            <a:gdLst/>
            <a:ahLst/>
            <a:cxnLst/>
            <a:rect r="r" b="b" t="t" l="l"/>
            <a:pathLst>
              <a:path h="1556713" w="1488783">
                <a:moveTo>
                  <a:pt x="0" y="0"/>
                </a:moveTo>
                <a:lnTo>
                  <a:pt x="1488784" y="0"/>
                </a:lnTo>
                <a:lnTo>
                  <a:pt x="1488784" y="1556712"/>
                </a:lnTo>
                <a:lnTo>
                  <a:pt x="0" y="155671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2384302" y="903748"/>
            <a:ext cx="1424970" cy="1484344"/>
          </a:xfrm>
          <a:custGeom>
            <a:avLst/>
            <a:gdLst/>
            <a:ahLst/>
            <a:cxnLst/>
            <a:rect r="r" b="b" t="t" l="l"/>
            <a:pathLst>
              <a:path h="1484344" w="1424970">
                <a:moveTo>
                  <a:pt x="0" y="0"/>
                </a:moveTo>
                <a:lnTo>
                  <a:pt x="1424970" y="0"/>
                </a:lnTo>
                <a:lnTo>
                  <a:pt x="1424970" y="1484344"/>
                </a:lnTo>
                <a:lnTo>
                  <a:pt x="0" y="148434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77200" y="335186"/>
            <a:ext cx="2177415" cy="1169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34"/>
              </a:lnSpc>
            </a:pPr>
            <a:r>
              <a:rPr lang="en-US" sz="812" spc="4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- Live Mapping &amp; Visualization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82880" y="517196"/>
            <a:ext cx="2530134" cy="7933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54718" indent="-77359" lvl="1">
              <a:lnSpc>
                <a:spcPts val="824"/>
              </a:lnSpc>
              <a:buFont typeface="Arial"/>
              <a:buChar char="•"/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Python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live_map.py UI</a:t>
            </a:r>
          </a:p>
          <a:p>
            <a:pPr algn="l" marL="154718" indent="-77359" lvl="1">
              <a:lnSpc>
                <a:spcPts val="824"/>
              </a:lnSpc>
              <a:buFont typeface="Arial"/>
              <a:buChar char="•"/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Buttons: Connect, Start Map, Start Scan, Start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Print, Wall 1–4</a:t>
            </a:r>
          </a:p>
          <a:p>
            <a:pPr algn="l" marL="154718" indent="-77359" lvl="1">
              <a:lnSpc>
                <a:spcPts val="824"/>
              </a:lnSpc>
              <a:buFont typeface="Arial"/>
              <a:buChar char="•"/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Real-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time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plot of:</a:t>
            </a: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   - R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obot 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path.</a:t>
            </a: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   - 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S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onar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po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ints (front/back/left/right).</a:t>
            </a:r>
          </a:p>
          <a:p>
            <a:pPr algn="l" marL="154718" indent="-77359" lvl="1">
              <a:lnSpc>
                <a:spcPts val="824"/>
              </a:lnSpc>
              <a:buFont typeface="Arial"/>
              <a:buChar char="•"/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Automatic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path closure and wall labeli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n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g.</a:t>
            </a:r>
          </a:p>
          <a:p>
            <a:pPr algn="l">
              <a:lnSpc>
                <a:spcPts val="824"/>
              </a:lnSpc>
            </a:pP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85666" y="0"/>
            <a:ext cx="3029068" cy="1828800"/>
          </a:xfrm>
          <a:custGeom>
            <a:avLst/>
            <a:gdLst/>
            <a:ahLst/>
            <a:cxnLst/>
            <a:rect r="r" b="b" t="t" l="l"/>
            <a:pathLst>
              <a:path h="1828800" w="3029068">
                <a:moveTo>
                  <a:pt x="0" y="0"/>
                </a:moveTo>
                <a:lnTo>
                  <a:pt x="3029068" y="0"/>
                </a:lnTo>
                <a:lnTo>
                  <a:pt x="3029068" y="1828800"/>
                </a:lnTo>
                <a:lnTo>
                  <a:pt x="0" y="18288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  <a:ln w="9525" cap="sq">
            <a:solidFill>
              <a:srgbClr val="000000"/>
            </a:solidFill>
            <a:prstDash val="solid"/>
            <a:miter/>
          </a:ln>
        </p:spPr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4536051">
            <a:off x="-850193" y="-1000487"/>
            <a:ext cx="1488783" cy="1556713"/>
          </a:xfrm>
          <a:custGeom>
            <a:avLst/>
            <a:gdLst/>
            <a:ahLst/>
            <a:cxnLst/>
            <a:rect r="r" b="b" t="t" l="l"/>
            <a:pathLst>
              <a:path h="1556713" w="1488783">
                <a:moveTo>
                  <a:pt x="0" y="0"/>
                </a:moveTo>
                <a:lnTo>
                  <a:pt x="1488784" y="0"/>
                </a:lnTo>
                <a:lnTo>
                  <a:pt x="1488784" y="1556712"/>
                </a:lnTo>
                <a:lnTo>
                  <a:pt x="0" y="155671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2384302" y="903748"/>
            <a:ext cx="1424970" cy="1484344"/>
          </a:xfrm>
          <a:custGeom>
            <a:avLst/>
            <a:gdLst/>
            <a:ahLst/>
            <a:cxnLst/>
            <a:rect r="r" b="b" t="t" l="l"/>
            <a:pathLst>
              <a:path h="1484344" w="1424970">
                <a:moveTo>
                  <a:pt x="0" y="0"/>
                </a:moveTo>
                <a:lnTo>
                  <a:pt x="1424970" y="0"/>
                </a:lnTo>
                <a:lnTo>
                  <a:pt x="1424970" y="1484344"/>
                </a:lnTo>
                <a:lnTo>
                  <a:pt x="0" y="148434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77200" y="335186"/>
            <a:ext cx="2177415" cy="1169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34"/>
              </a:lnSpc>
            </a:pPr>
            <a:r>
              <a:rPr lang="en-US" sz="812" spc="46" b="true">
                <a:solidFill>
                  <a:srgbClr val="424150"/>
                </a:solidFill>
                <a:latin typeface="Atkinson Hyperlegible Bold"/>
                <a:ea typeface="Atkinson Hyperlegible Bold"/>
                <a:cs typeface="Atkinson Hyperlegible Bold"/>
                <a:sym typeface="Atkinson Hyperlegible Bold"/>
              </a:rPr>
              <a:t>Stage 2: Scan.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82880" y="517196"/>
            <a:ext cx="2530134" cy="10890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54718" indent="-77359" lvl="1">
              <a:lnSpc>
                <a:spcPts val="824"/>
              </a:lnSpc>
              <a:buFont typeface="Arial"/>
              <a:buChar char="•"/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Robot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performs a controlled scan from the room center.</a:t>
            </a:r>
          </a:p>
          <a:p>
            <a:pPr algn="l" marL="154718" indent="-77359" lvl="1">
              <a:lnSpc>
                <a:spcPts val="824"/>
              </a:lnSpc>
              <a:buFont typeface="Arial"/>
              <a:buChar char="•"/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Arm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servo moves to a saf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e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MID position.</a:t>
            </a:r>
          </a:p>
          <a:p>
            <a:pPr algn="l" marL="154718" indent="-77359" lvl="1">
              <a:lnSpc>
                <a:spcPts val="824"/>
              </a:lnSpc>
              <a:buFont typeface="Arial"/>
              <a:buChar char="•"/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Gripper behavior:</a:t>
            </a: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    - Open 90° for 5 s, then 60° and hold</a:t>
            </a:r>
          </a:p>
          <a:p>
            <a:pPr algn="l" marL="154718" indent="-77359" lvl="1">
              <a:lnSpc>
                <a:spcPts val="824"/>
              </a:lnSpc>
              <a:buFont typeface="Arial"/>
              <a:buChar char="•"/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R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obot b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acks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toward a wall using back sonar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(target d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istance)</a:t>
            </a:r>
          </a:p>
          <a:p>
            <a:pPr algn="l" marL="154718" indent="-77359" lvl="1">
              <a:lnSpc>
                <a:spcPts val="824"/>
              </a:lnSpc>
              <a:buFont typeface="Arial"/>
              <a:buChar char="•"/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Performs yaw scan (rotate right → cen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ter → left → center)</a:t>
            </a:r>
          </a:p>
          <a:p>
            <a:pPr algn="l" marL="154718" indent="-77359" lvl="1">
              <a:lnSpc>
                <a:spcPts val="824"/>
              </a:lnSpc>
              <a:buFont typeface="Arial"/>
              <a:buChar char="•"/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Re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peats for the opposite wall.</a:t>
            </a:r>
          </a:p>
          <a:p>
            <a:pPr algn="l">
              <a:lnSpc>
                <a:spcPts val="824"/>
              </a:lnSpc>
            </a:pP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4536051">
            <a:off x="-850193" y="-1000487"/>
            <a:ext cx="1488783" cy="1556713"/>
          </a:xfrm>
          <a:custGeom>
            <a:avLst/>
            <a:gdLst/>
            <a:ahLst/>
            <a:cxnLst/>
            <a:rect r="r" b="b" t="t" l="l"/>
            <a:pathLst>
              <a:path h="1556713" w="1488783">
                <a:moveTo>
                  <a:pt x="0" y="0"/>
                </a:moveTo>
                <a:lnTo>
                  <a:pt x="1488784" y="0"/>
                </a:lnTo>
                <a:lnTo>
                  <a:pt x="1488784" y="1556712"/>
                </a:lnTo>
                <a:lnTo>
                  <a:pt x="0" y="155671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2384302" y="903748"/>
            <a:ext cx="1424970" cy="1484344"/>
          </a:xfrm>
          <a:custGeom>
            <a:avLst/>
            <a:gdLst/>
            <a:ahLst/>
            <a:cxnLst/>
            <a:rect r="r" b="b" t="t" l="l"/>
            <a:pathLst>
              <a:path h="1484344" w="1424970">
                <a:moveTo>
                  <a:pt x="0" y="0"/>
                </a:moveTo>
                <a:lnTo>
                  <a:pt x="1424970" y="0"/>
                </a:lnTo>
                <a:lnTo>
                  <a:pt x="1424970" y="1484344"/>
                </a:lnTo>
                <a:lnTo>
                  <a:pt x="0" y="148434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20581" y="380481"/>
            <a:ext cx="2177415" cy="1169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34"/>
              </a:lnSpc>
            </a:pPr>
            <a:r>
              <a:rPr lang="en-US" sz="812" spc="4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</a:t>
            </a:r>
            <a:r>
              <a:rPr lang="en-US" sz="812" spc="4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- Mov</a:t>
            </a:r>
            <a:r>
              <a:rPr lang="en-US" sz="812" spc="4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e to Room Center.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82880" y="559660"/>
            <a:ext cx="2530134" cy="8919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54718" indent="-77359" lvl="1">
              <a:lnSpc>
                <a:spcPts val="824"/>
              </a:lnSpc>
              <a:buFont typeface="Arial"/>
              <a:buChar char="•"/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Cent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er of the room computed from mapped rectangle.</a:t>
            </a:r>
          </a:p>
          <a:p>
            <a:pPr algn="l" marL="154718" indent="-77359" lvl="1">
              <a:lnSpc>
                <a:spcPts val="824"/>
              </a:lnSpc>
              <a:buFont typeface="Arial"/>
              <a:buChar char="•"/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Rob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ot moves from last mapping point to center.</a:t>
            </a:r>
          </a:p>
          <a:p>
            <a:pPr algn="l" marL="154718" indent="-77359" lvl="1">
              <a:lnSpc>
                <a:spcPts val="824"/>
              </a:lnSpc>
              <a:buFont typeface="Arial"/>
              <a:buChar char="•"/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Fixed by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center offset:</a:t>
            </a: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 - Real r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obot referen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ce is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its geometric center,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not front edg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e.</a:t>
            </a:r>
          </a:p>
          <a:p>
            <a:pPr algn="l" marL="154718" indent="-77359" lvl="1">
              <a:lnSpc>
                <a:spcPts val="824"/>
              </a:lnSpc>
              <a:buFont typeface="Arial"/>
              <a:buChar char="•"/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Us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es encoder-based straight segmen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ts to r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each target.</a:t>
            </a:r>
          </a:p>
          <a:p>
            <a:pPr algn="l">
              <a:lnSpc>
                <a:spcPts val="824"/>
              </a:lnSpc>
            </a:pP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4536051">
            <a:off x="-850193" y="-1000487"/>
            <a:ext cx="1488783" cy="1556713"/>
          </a:xfrm>
          <a:custGeom>
            <a:avLst/>
            <a:gdLst/>
            <a:ahLst/>
            <a:cxnLst/>
            <a:rect r="r" b="b" t="t" l="l"/>
            <a:pathLst>
              <a:path h="1556713" w="1488783">
                <a:moveTo>
                  <a:pt x="0" y="0"/>
                </a:moveTo>
                <a:lnTo>
                  <a:pt x="1488784" y="0"/>
                </a:lnTo>
                <a:lnTo>
                  <a:pt x="1488784" y="1556712"/>
                </a:lnTo>
                <a:lnTo>
                  <a:pt x="0" y="155671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2384302" y="903748"/>
            <a:ext cx="1424970" cy="1484344"/>
          </a:xfrm>
          <a:custGeom>
            <a:avLst/>
            <a:gdLst/>
            <a:ahLst/>
            <a:cxnLst/>
            <a:rect r="r" b="b" t="t" l="l"/>
            <a:pathLst>
              <a:path h="1484344" w="1424970">
                <a:moveTo>
                  <a:pt x="0" y="0"/>
                </a:moveTo>
                <a:lnTo>
                  <a:pt x="1424970" y="0"/>
                </a:lnTo>
                <a:lnTo>
                  <a:pt x="1424970" y="1484344"/>
                </a:lnTo>
                <a:lnTo>
                  <a:pt x="0" y="148434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20581" y="380481"/>
            <a:ext cx="2177415" cy="1169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34"/>
              </a:lnSpc>
            </a:pPr>
            <a:r>
              <a:rPr lang="en-US" sz="812" spc="4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</a:t>
            </a:r>
            <a:r>
              <a:rPr lang="en-US" sz="812" spc="4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- 3D (Scaniv</a:t>
            </a:r>
            <a:r>
              <a:rPr lang="en-US" sz="812" spc="4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erse + CloudCompare).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82880" y="559660"/>
            <a:ext cx="2530134" cy="990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54718" indent="-77359" lvl="1">
              <a:lnSpc>
                <a:spcPts val="824"/>
              </a:lnSpc>
              <a:buFont typeface="Arial"/>
              <a:buChar char="•"/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Us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e smartphone app (e.g., </a:t>
            </a:r>
            <a:r>
              <a:rPr lang="en-US" b="true" sz="716" spc="40">
                <a:solidFill>
                  <a:srgbClr val="424150"/>
                </a:solidFill>
                <a:latin typeface="Atkinson Hyperlegible Bold"/>
                <a:ea typeface="Atkinson Hyperlegible Bold"/>
                <a:cs typeface="Atkinson Hyperlegible Bold"/>
                <a:sym typeface="Atkinson Hyperlegible Bold"/>
              </a:rPr>
              <a:t>Scaniverse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) to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scan each wall.</a:t>
            </a:r>
          </a:p>
          <a:p>
            <a:pPr algn="l" marL="154718" indent="-77359" lvl="1">
              <a:lnSpc>
                <a:spcPts val="824"/>
              </a:lnSpc>
              <a:buFont typeface="Arial"/>
              <a:buChar char="•"/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Export wall as </a:t>
            </a:r>
            <a:r>
              <a:rPr lang="en-US" b="true" sz="716" spc="40">
                <a:solidFill>
                  <a:srgbClr val="424150"/>
                </a:solidFill>
                <a:latin typeface="Atkinson Hyperlegible Bold"/>
                <a:ea typeface="Atkinson Hyperlegible Bold"/>
                <a:cs typeface="Atkinson Hyperlegible Bold"/>
                <a:sym typeface="Atkinson Hyperlegible Bold"/>
              </a:rPr>
              <a:t>PLY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file.</a:t>
            </a:r>
          </a:p>
          <a:p>
            <a:pPr algn="l" marL="154718" indent="-77359" lvl="1">
              <a:lnSpc>
                <a:spcPts val="824"/>
              </a:lnSpc>
              <a:buFont typeface="Arial"/>
              <a:buChar char="•"/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Open PLY in </a:t>
            </a:r>
            <a:r>
              <a:rPr lang="en-US" b="true" sz="716" spc="40">
                <a:solidFill>
                  <a:srgbClr val="424150"/>
                </a:solidFill>
                <a:latin typeface="Atkinson Hyperlegible Bold"/>
                <a:ea typeface="Atkinson Hyperlegible Bold"/>
                <a:cs typeface="Atkinson Hyperlegible Bold"/>
                <a:sym typeface="Atkinson Hyperlegible Bold"/>
              </a:rPr>
              <a:t>CloudCompare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.</a:t>
            </a:r>
          </a:p>
          <a:p>
            <a:pPr algn="l" marL="154718" indent="-77359" lvl="1">
              <a:lnSpc>
                <a:spcPts val="824"/>
              </a:lnSpc>
              <a:buFont typeface="Arial"/>
              <a:buChar char="•"/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Use Point Picking to:</a:t>
            </a: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   - S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elect 4 window/door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corner points.</a:t>
            </a: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   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- Select 3 wall r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eferen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ce po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ints (left base,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right bas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e, floor/height).</a:t>
            </a:r>
          </a:p>
          <a:p>
            <a:pPr algn="l" marL="154718" indent="-77359" lvl="1">
              <a:lnSpc>
                <a:spcPts val="824"/>
              </a:lnSpc>
              <a:buFont typeface="Arial"/>
              <a:buChar char="•"/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Export poin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ts 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as </a:t>
            </a:r>
            <a:r>
              <a:rPr lang="en-US" b="true" sz="716" spc="40">
                <a:solidFill>
                  <a:srgbClr val="424150"/>
                </a:solidFill>
                <a:latin typeface="Atkinson Hyperlegible Bold"/>
                <a:ea typeface="Atkinson Hyperlegible Bold"/>
                <a:cs typeface="Atkinson Hyperlegible Bold"/>
                <a:sym typeface="Atkinson Hyperlegible Bold"/>
              </a:rPr>
              <a:t>CSV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.</a:t>
            </a:r>
          </a:p>
          <a:p>
            <a:pPr algn="l">
              <a:lnSpc>
                <a:spcPts val="824"/>
              </a:lnSpc>
            </a:pP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4536051">
            <a:off x="-629378" y="-898573"/>
            <a:ext cx="1488783" cy="1556713"/>
          </a:xfrm>
          <a:custGeom>
            <a:avLst/>
            <a:gdLst/>
            <a:ahLst/>
            <a:cxnLst/>
            <a:rect r="r" b="b" t="t" l="l"/>
            <a:pathLst>
              <a:path h="1556713" w="1488783">
                <a:moveTo>
                  <a:pt x="0" y="0"/>
                </a:moveTo>
                <a:lnTo>
                  <a:pt x="1488783" y="0"/>
                </a:lnTo>
                <a:lnTo>
                  <a:pt x="1488783" y="1556713"/>
                </a:lnTo>
                <a:lnTo>
                  <a:pt x="0" y="155671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2305035" y="787310"/>
            <a:ext cx="1424970" cy="1484344"/>
          </a:xfrm>
          <a:custGeom>
            <a:avLst/>
            <a:gdLst/>
            <a:ahLst/>
            <a:cxnLst/>
            <a:rect r="r" b="b" t="t" l="l"/>
            <a:pathLst>
              <a:path h="1484344" w="1424970">
                <a:moveTo>
                  <a:pt x="0" y="0"/>
                </a:moveTo>
                <a:lnTo>
                  <a:pt x="1424970" y="0"/>
                </a:lnTo>
                <a:lnTo>
                  <a:pt x="1424970" y="1484345"/>
                </a:lnTo>
                <a:lnTo>
                  <a:pt x="0" y="148434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302680" y="615079"/>
            <a:ext cx="2177415" cy="1493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64"/>
              </a:lnSpc>
            </a:pPr>
            <a:r>
              <a:rPr lang="en-US" sz="1012" spc="57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Table of contacts: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325328" y="858813"/>
            <a:ext cx="2044181" cy="4152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64746" indent="-82373" lvl="1">
              <a:lnSpc>
                <a:spcPts val="877"/>
              </a:lnSpc>
              <a:buFont typeface="Arial"/>
              <a:buChar char="•"/>
            </a:pPr>
            <a:r>
              <a:rPr lang="en-US" sz="763" spc="43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Project overview.</a:t>
            </a:r>
          </a:p>
          <a:p>
            <a:pPr algn="l" marL="164746" indent="-82373" lvl="1">
              <a:lnSpc>
                <a:spcPts val="877"/>
              </a:lnSpc>
              <a:buFont typeface="Arial"/>
              <a:buChar char="•"/>
            </a:pPr>
            <a:r>
              <a:rPr lang="en-US" sz="763" spc="43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P</a:t>
            </a:r>
            <a:r>
              <a:rPr lang="en-US" sz="763" spc="43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roblem &amp; Motivation.</a:t>
            </a:r>
          </a:p>
          <a:p>
            <a:pPr algn="l" marL="164746" indent="-82373" lvl="1">
              <a:lnSpc>
                <a:spcPts val="877"/>
              </a:lnSpc>
              <a:buFont typeface="Arial"/>
              <a:buChar char="•"/>
            </a:pPr>
            <a:r>
              <a:rPr lang="en-US" sz="763" spc="43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Hardware Architecture.</a:t>
            </a:r>
          </a:p>
          <a:p>
            <a:pPr algn="l" marL="164746" indent="-82373" lvl="1">
              <a:lnSpc>
                <a:spcPts val="877"/>
              </a:lnSpc>
              <a:buFont typeface="Arial"/>
              <a:buChar char="•"/>
            </a:pPr>
            <a:r>
              <a:rPr lang="en-US" sz="763" spc="43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Software Architecture.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36492" y="0"/>
            <a:ext cx="882622" cy="1913544"/>
          </a:xfrm>
          <a:custGeom>
            <a:avLst/>
            <a:gdLst/>
            <a:ahLst/>
            <a:cxnLst/>
            <a:rect r="r" b="b" t="t" l="l"/>
            <a:pathLst>
              <a:path h="1913544" w="882622">
                <a:moveTo>
                  <a:pt x="0" y="0"/>
                </a:moveTo>
                <a:lnTo>
                  <a:pt x="882622" y="0"/>
                </a:lnTo>
                <a:lnTo>
                  <a:pt x="882622" y="1913544"/>
                </a:lnTo>
                <a:lnTo>
                  <a:pt x="0" y="191354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741561" y="0"/>
            <a:ext cx="843534" cy="1828800"/>
          </a:xfrm>
          <a:custGeom>
            <a:avLst/>
            <a:gdLst/>
            <a:ahLst/>
            <a:cxnLst/>
            <a:rect r="r" b="b" t="t" l="l"/>
            <a:pathLst>
              <a:path h="1828800" w="843534">
                <a:moveTo>
                  <a:pt x="0" y="0"/>
                </a:moveTo>
                <a:lnTo>
                  <a:pt x="843534" y="0"/>
                </a:lnTo>
                <a:lnTo>
                  <a:pt x="843534" y="1828800"/>
                </a:lnTo>
                <a:lnTo>
                  <a:pt x="0" y="18288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7915"/>
            <a:ext cx="3200400" cy="1892236"/>
          </a:xfrm>
          <a:custGeom>
            <a:avLst/>
            <a:gdLst/>
            <a:ahLst/>
            <a:cxnLst/>
            <a:rect r="r" b="b" t="t" l="l"/>
            <a:pathLst>
              <a:path h="1892236" w="3200400">
                <a:moveTo>
                  <a:pt x="0" y="0"/>
                </a:moveTo>
                <a:lnTo>
                  <a:pt x="3200400" y="0"/>
                </a:lnTo>
                <a:lnTo>
                  <a:pt x="3200400" y="1892237"/>
                </a:lnTo>
                <a:lnTo>
                  <a:pt x="0" y="189223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4536051">
            <a:off x="-850193" y="-1000487"/>
            <a:ext cx="1488783" cy="1556713"/>
          </a:xfrm>
          <a:custGeom>
            <a:avLst/>
            <a:gdLst/>
            <a:ahLst/>
            <a:cxnLst/>
            <a:rect r="r" b="b" t="t" l="l"/>
            <a:pathLst>
              <a:path h="1556713" w="1488783">
                <a:moveTo>
                  <a:pt x="0" y="0"/>
                </a:moveTo>
                <a:lnTo>
                  <a:pt x="1488784" y="0"/>
                </a:lnTo>
                <a:lnTo>
                  <a:pt x="1488784" y="1556712"/>
                </a:lnTo>
                <a:lnTo>
                  <a:pt x="0" y="155671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2384302" y="903748"/>
            <a:ext cx="1424970" cy="1484344"/>
          </a:xfrm>
          <a:custGeom>
            <a:avLst/>
            <a:gdLst/>
            <a:ahLst/>
            <a:cxnLst/>
            <a:rect r="r" b="b" t="t" l="l"/>
            <a:pathLst>
              <a:path h="1484344" w="1424970">
                <a:moveTo>
                  <a:pt x="0" y="0"/>
                </a:moveTo>
                <a:lnTo>
                  <a:pt x="1424970" y="0"/>
                </a:lnTo>
                <a:lnTo>
                  <a:pt x="1424970" y="1484344"/>
                </a:lnTo>
                <a:lnTo>
                  <a:pt x="0" y="148434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20581" y="380481"/>
            <a:ext cx="2423708" cy="1169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34"/>
              </a:lnSpc>
            </a:pPr>
            <a:r>
              <a:rPr lang="en-US" sz="812" spc="4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- From</a:t>
            </a:r>
            <a:r>
              <a:rPr lang="en-US" sz="812" spc="4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3D Point</a:t>
            </a:r>
            <a:r>
              <a:rPr lang="en-US" sz="812" spc="4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s to 2D No-Paint Rectangles: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82880" y="559660"/>
            <a:ext cx="2530134" cy="990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54718" indent="-77359" lvl="1">
              <a:lnSpc>
                <a:spcPts val="824"/>
              </a:lnSpc>
              <a:buFont typeface="Arial"/>
              <a:buChar char="•"/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Py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thon s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cr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ipt:</a:t>
            </a: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    - Build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s a 2D wall coordinate frame from 3 reference points.</a:t>
            </a: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    - P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r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oj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e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cts any picked 3D corner into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2D (u, v 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coordinates).</a:t>
            </a:r>
          </a:p>
          <a:p>
            <a:pPr algn="l" marL="154718" indent="-77359" lvl="1">
              <a:lnSpc>
                <a:spcPts val="824"/>
              </a:lnSpc>
              <a:buFont typeface="Arial"/>
              <a:buChar char="•"/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Generates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configuration:</a:t>
            </a: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    - 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List of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rectangles: xMi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n,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yM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in, xMax, yMax</a:t>
            </a: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    - One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list per wall (wall1..4).</a:t>
            </a:r>
          </a:p>
          <a:p>
            <a:pPr algn="l" marL="154718" indent="-77359" lvl="1">
              <a:lnSpc>
                <a:spcPts val="824"/>
              </a:lnSpc>
              <a:buFont typeface="Arial"/>
              <a:buChar char="•"/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S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ends configuration to robo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t over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T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C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P/E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S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P32.</a:t>
            </a:r>
          </a:p>
          <a:p>
            <a:pPr algn="l">
              <a:lnSpc>
                <a:spcPts val="824"/>
              </a:lnSpc>
            </a:pPr>
          </a:p>
        </p:txBody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59851" y="219689"/>
            <a:ext cx="2680698" cy="1353752"/>
          </a:xfrm>
          <a:custGeom>
            <a:avLst/>
            <a:gdLst/>
            <a:ahLst/>
            <a:cxnLst/>
            <a:rect r="r" b="b" t="t" l="l"/>
            <a:pathLst>
              <a:path h="1353752" w="2680698">
                <a:moveTo>
                  <a:pt x="0" y="0"/>
                </a:moveTo>
                <a:lnTo>
                  <a:pt x="2680698" y="0"/>
                </a:lnTo>
                <a:lnTo>
                  <a:pt x="2680698" y="1353753"/>
                </a:lnTo>
                <a:lnTo>
                  <a:pt x="0" y="135375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4536051">
            <a:off x="-850193" y="-1000487"/>
            <a:ext cx="1488783" cy="1556713"/>
          </a:xfrm>
          <a:custGeom>
            <a:avLst/>
            <a:gdLst/>
            <a:ahLst/>
            <a:cxnLst/>
            <a:rect r="r" b="b" t="t" l="l"/>
            <a:pathLst>
              <a:path h="1556713" w="1488783">
                <a:moveTo>
                  <a:pt x="0" y="0"/>
                </a:moveTo>
                <a:lnTo>
                  <a:pt x="1488784" y="0"/>
                </a:lnTo>
                <a:lnTo>
                  <a:pt x="1488784" y="1556712"/>
                </a:lnTo>
                <a:lnTo>
                  <a:pt x="0" y="155671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2384302" y="903748"/>
            <a:ext cx="1424970" cy="1484344"/>
          </a:xfrm>
          <a:custGeom>
            <a:avLst/>
            <a:gdLst/>
            <a:ahLst/>
            <a:cxnLst/>
            <a:rect r="r" b="b" t="t" l="l"/>
            <a:pathLst>
              <a:path h="1484344" w="1424970">
                <a:moveTo>
                  <a:pt x="0" y="0"/>
                </a:moveTo>
                <a:lnTo>
                  <a:pt x="1424970" y="0"/>
                </a:lnTo>
                <a:lnTo>
                  <a:pt x="1424970" y="1484344"/>
                </a:lnTo>
                <a:lnTo>
                  <a:pt x="0" y="148434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77200" y="335186"/>
            <a:ext cx="2177415" cy="1169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34"/>
              </a:lnSpc>
            </a:pPr>
            <a:r>
              <a:rPr lang="en-US" sz="812" spc="46" b="true">
                <a:solidFill>
                  <a:srgbClr val="424150"/>
                </a:solidFill>
                <a:latin typeface="Atkinson Hyperlegible Bold"/>
                <a:ea typeface="Atkinson Hyperlegible Bold"/>
                <a:cs typeface="Atkinson Hyperlegible Bold"/>
                <a:sym typeface="Atkinson Hyperlegible Bold"/>
              </a:rPr>
              <a:t>Stage 3: Printing / Coating Stage.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82880" y="517196"/>
            <a:ext cx="2530134" cy="10890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54718" indent="-77359" lvl="1">
              <a:lnSpc>
                <a:spcPts val="824"/>
              </a:lnSpc>
              <a:buFont typeface="Arial"/>
              <a:buChar char="•"/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Start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from room center in Print Mode.</a:t>
            </a:r>
          </a:p>
          <a:p>
            <a:pPr algn="l" marL="154718" indent="-77359" lvl="1">
              <a:lnSpc>
                <a:spcPts val="824"/>
              </a:lnSpc>
              <a:buFont typeface="Arial"/>
              <a:buChar char="•"/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PC sends WALL,id to select wall.</a:t>
            </a:r>
          </a:p>
          <a:p>
            <a:pPr algn="l" marL="154718" indent="-77359" lvl="1">
              <a:lnSpc>
                <a:spcPts val="824"/>
              </a:lnSpc>
              <a:buFont typeface="Arial"/>
              <a:buChar char="•"/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Robot:</a:t>
            </a: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    - Rotate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s to face wall.</a:t>
            </a: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    - Moves to a fix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ed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distance from wall (front sonar).</a:t>
            </a: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    - 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Sets side offset, then slides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side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ways along wall.</a:t>
            </a:r>
          </a:p>
          <a:p>
            <a:pPr algn="l" marL="154718" indent="-77359" lvl="1">
              <a:lnSpc>
                <a:spcPts val="824"/>
              </a:lnSpc>
              <a:buFont typeface="Arial"/>
              <a:buChar char="•"/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At each coating point:</a:t>
            </a: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    - 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Check if poin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t 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is inside any no-paint rectangle.  </a:t>
            </a: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    - If insid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e → skip spraying.</a:t>
            </a: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    - 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If outside → activate spray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er (future integration).</a:t>
            </a:r>
          </a:p>
          <a:p>
            <a:pPr algn="l">
              <a:lnSpc>
                <a:spcPts val="824"/>
              </a:lnSpc>
            </a:pPr>
          </a:p>
        </p:txBody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4536051">
            <a:off x="-850193" y="-1000487"/>
            <a:ext cx="1488783" cy="1556713"/>
          </a:xfrm>
          <a:custGeom>
            <a:avLst/>
            <a:gdLst/>
            <a:ahLst/>
            <a:cxnLst/>
            <a:rect r="r" b="b" t="t" l="l"/>
            <a:pathLst>
              <a:path h="1556713" w="1488783">
                <a:moveTo>
                  <a:pt x="0" y="0"/>
                </a:moveTo>
                <a:lnTo>
                  <a:pt x="1488784" y="0"/>
                </a:lnTo>
                <a:lnTo>
                  <a:pt x="1488784" y="1556712"/>
                </a:lnTo>
                <a:lnTo>
                  <a:pt x="0" y="155671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2384302" y="903748"/>
            <a:ext cx="1424970" cy="1484344"/>
          </a:xfrm>
          <a:custGeom>
            <a:avLst/>
            <a:gdLst/>
            <a:ahLst/>
            <a:cxnLst/>
            <a:rect r="r" b="b" t="t" l="l"/>
            <a:pathLst>
              <a:path h="1484344" w="1424970">
                <a:moveTo>
                  <a:pt x="0" y="0"/>
                </a:moveTo>
                <a:lnTo>
                  <a:pt x="1424970" y="0"/>
                </a:lnTo>
                <a:lnTo>
                  <a:pt x="1424970" y="1484344"/>
                </a:lnTo>
                <a:lnTo>
                  <a:pt x="0" y="148434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20581" y="158284"/>
            <a:ext cx="2423708" cy="1169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34"/>
              </a:lnSpc>
            </a:pPr>
            <a:r>
              <a:rPr lang="en-US" sz="812" spc="4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- Multi-Wall Logic &amp; Heading: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00381" y="323881"/>
            <a:ext cx="2708075" cy="13272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38424" indent="-69212" lvl="1">
              <a:lnSpc>
                <a:spcPts val="737"/>
              </a:lnSpc>
              <a:buFont typeface="Arial"/>
              <a:buChar char="•"/>
            </a:pPr>
            <a:r>
              <a:rPr lang="en-US" sz="641" spc="3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During mapping, we define 4 walls in order around </a:t>
            </a:r>
            <a:r>
              <a:rPr lang="en-US" sz="641" spc="3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the </a:t>
            </a:r>
            <a:r>
              <a:rPr lang="en-US" sz="641" spc="3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rec</a:t>
            </a:r>
            <a:r>
              <a:rPr lang="en-US" sz="641" spc="3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tangle:</a:t>
            </a:r>
          </a:p>
          <a:p>
            <a:pPr algn="l">
              <a:lnSpc>
                <a:spcPts val="737"/>
              </a:lnSpc>
            </a:pPr>
            <a:r>
              <a:rPr lang="en-US" sz="641" spc="3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    - First wall hit → Wall 1, then Wall</a:t>
            </a:r>
            <a:r>
              <a:rPr lang="en-US" sz="641" spc="3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2, Wall 3, Wall 4</a:t>
            </a:r>
          </a:p>
          <a:p>
            <a:pPr algn="l" marL="138424" indent="-69212" lvl="1">
              <a:lnSpc>
                <a:spcPts val="737"/>
              </a:lnSpc>
              <a:buFont typeface="Arial"/>
              <a:buChar char="•"/>
            </a:pPr>
            <a:r>
              <a:rPr lang="en-US" sz="641" spc="3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After the scan, we fix a reference heading and assign each wall an angle:</a:t>
            </a:r>
          </a:p>
          <a:p>
            <a:pPr algn="l">
              <a:lnSpc>
                <a:spcPts val="737"/>
              </a:lnSpc>
            </a:pPr>
            <a:r>
              <a:rPr lang="en-US" sz="641" spc="3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    - </a:t>
            </a:r>
            <a:r>
              <a:rPr lang="en-US" b="true" sz="641" spc="36">
                <a:solidFill>
                  <a:srgbClr val="424150"/>
                </a:solidFill>
                <a:latin typeface="Atkinson Hyperlegible Bold"/>
                <a:ea typeface="Atkinson Hyperlegible Bold"/>
                <a:cs typeface="Atkinson Hyperlegible Bold"/>
                <a:sym typeface="Atkinson Hyperlegible Bold"/>
              </a:rPr>
              <a:t> </a:t>
            </a:r>
            <a:r>
              <a:rPr lang="en-US" b="true" sz="641" spc="36">
                <a:solidFill>
                  <a:srgbClr val="424150"/>
                </a:solidFill>
                <a:latin typeface="Atkinson Hyperlegible Bold"/>
                <a:ea typeface="Atkinson Hyperlegible Bold"/>
                <a:cs typeface="Atkinson Hyperlegible Bold"/>
                <a:sym typeface="Atkinson Hyperlegible Bold"/>
              </a:rPr>
              <a:t>e.g.</a:t>
            </a:r>
            <a:r>
              <a:rPr lang="en-US" sz="641" spc="3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Wall 1 = 90°, Wall 2 = 180°, Wall 3 = 270°, Wall 4 = 0°</a:t>
            </a:r>
          </a:p>
          <a:p>
            <a:pPr algn="l" marL="138424" indent="-69212" lvl="1">
              <a:lnSpc>
                <a:spcPts val="737"/>
              </a:lnSpc>
              <a:buFont typeface="Arial"/>
              <a:buChar char="•"/>
            </a:pPr>
            <a:r>
              <a:rPr lang="en-US" sz="641" spc="3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The </a:t>
            </a:r>
            <a:r>
              <a:rPr lang="en-US" sz="641" spc="3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r</a:t>
            </a:r>
            <a:r>
              <a:rPr lang="en-US" sz="641" spc="3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obot k</a:t>
            </a:r>
            <a:r>
              <a:rPr lang="en-US" sz="641" spc="3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eep</a:t>
            </a:r>
            <a:r>
              <a:rPr lang="en-US" sz="641" spc="3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s an internal heading</a:t>
            </a:r>
            <a:r>
              <a:rPr lang="en-US" sz="641" spc="3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variable </a:t>
            </a:r>
            <a:r>
              <a:rPr lang="en-US" b="true" sz="641" spc="36">
                <a:solidFill>
                  <a:srgbClr val="424150"/>
                </a:solidFill>
                <a:latin typeface="Atkinson Hyperlegible Bold"/>
                <a:ea typeface="Atkinson Hyperlegible Bold"/>
                <a:cs typeface="Atkinson Hyperlegible Bold"/>
                <a:sym typeface="Atkinson Hyperlegible Bold"/>
              </a:rPr>
              <a:t>r</a:t>
            </a:r>
            <a:r>
              <a:rPr lang="en-US" b="true" sz="641" spc="36">
                <a:solidFill>
                  <a:srgbClr val="424150"/>
                </a:solidFill>
                <a:latin typeface="Atkinson Hyperlegible Bold"/>
                <a:ea typeface="Atkinson Hyperlegible Bold"/>
                <a:cs typeface="Atkinson Hyperlegible Bold"/>
                <a:sym typeface="Atkinson Hyperlegible Bold"/>
              </a:rPr>
              <a:t>obotHeadingDeg</a:t>
            </a:r>
          </a:p>
          <a:p>
            <a:pPr algn="l" marL="138424" indent="-69212" lvl="1">
              <a:lnSpc>
                <a:spcPts val="737"/>
              </a:lnSpc>
              <a:buFont typeface="Arial"/>
              <a:buChar char="•"/>
            </a:pPr>
            <a:r>
              <a:rPr lang="en-US" sz="641" spc="3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When the PC sends</a:t>
            </a:r>
            <a:r>
              <a:rPr lang="en-US" sz="641" spc="3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WALL,id:</a:t>
            </a:r>
          </a:p>
          <a:p>
            <a:pPr algn="l">
              <a:lnSpc>
                <a:spcPts val="737"/>
              </a:lnSpc>
            </a:pPr>
            <a:r>
              <a:rPr lang="en-US" sz="641" spc="3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   - The Mega looks up the target angle for tha</a:t>
            </a:r>
            <a:r>
              <a:rPr lang="en-US" sz="641" spc="3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t wall.</a:t>
            </a:r>
          </a:p>
          <a:p>
            <a:pPr algn="l">
              <a:lnSpc>
                <a:spcPts val="737"/>
              </a:lnSpc>
            </a:pPr>
            <a:r>
              <a:rPr lang="en-US" sz="641" spc="3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   - Computes</a:t>
            </a:r>
            <a:r>
              <a:rPr lang="en-US" sz="641" spc="3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the angle differe</a:t>
            </a:r>
            <a:r>
              <a:rPr lang="en-US" sz="641" spc="3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nce</a:t>
            </a:r>
            <a:r>
              <a:rPr lang="en-US" sz="641" spc="3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=</a:t>
            </a:r>
            <a:r>
              <a:rPr lang="en-US" sz="641" spc="3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target − robotHeadingDeg.</a:t>
            </a:r>
          </a:p>
          <a:p>
            <a:pPr algn="l">
              <a:lnSpc>
                <a:spcPts val="737"/>
              </a:lnSpc>
            </a:pPr>
            <a:r>
              <a:rPr lang="en-US" sz="641" spc="3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   - Normalizes it to (−180°, +180°] to find the</a:t>
            </a:r>
            <a:r>
              <a:rPr lang="en-US" sz="641" spc="3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shortest rotation.</a:t>
            </a:r>
          </a:p>
          <a:p>
            <a:pPr algn="l">
              <a:lnSpc>
                <a:spcPts val="737"/>
              </a:lnSpc>
            </a:pPr>
            <a:r>
              <a:rPr lang="en-US" sz="641" spc="3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   - Us</a:t>
            </a:r>
            <a:r>
              <a:rPr lang="en-US" sz="641" spc="3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es timed rotations (90° / 180°) to turn CW or CCW.</a:t>
            </a:r>
          </a:p>
          <a:p>
            <a:pPr algn="l">
              <a:lnSpc>
                <a:spcPts val="737"/>
              </a:lnSpc>
            </a:pPr>
            <a:r>
              <a:rPr lang="en-US" sz="641" spc="3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   - </a:t>
            </a:r>
            <a:r>
              <a:rPr lang="en-US" sz="641" spc="3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Updates robo</a:t>
            </a:r>
            <a:r>
              <a:rPr lang="en-US" sz="641" spc="3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tHeadingDeg to the</a:t>
            </a:r>
            <a:r>
              <a:rPr lang="en-US" sz="641" spc="3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new wall heading.</a:t>
            </a:r>
          </a:p>
          <a:p>
            <a:pPr algn="l">
              <a:lnSpc>
                <a:spcPts val="737"/>
              </a:lnSpc>
            </a:pPr>
          </a:p>
        </p:txBody>
      </p:sp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4536051">
            <a:off x="-850193" y="-1000487"/>
            <a:ext cx="1488783" cy="1556713"/>
          </a:xfrm>
          <a:custGeom>
            <a:avLst/>
            <a:gdLst/>
            <a:ahLst/>
            <a:cxnLst/>
            <a:rect r="r" b="b" t="t" l="l"/>
            <a:pathLst>
              <a:path h="1556713" w="1488783">
                <a:moveTo>
                  <a:pt x="0" y="0"/>
                </a:moveTo>
                <a:lnTo>
                  <a:pt x="1488784" y="0"/>
                </a:lnTo>
                <a:lnTo>
                  <a:pt x="1488784" y="1556712"/>
                </a:lnTo>
                <a:lnTo>
                  <a:pt x="0" y="155671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2384302" y="903748"/>
            <a:ext cx="1424970" cy="1484344"/>
          </a:xfrm>
          <a:custGeom>
            <a:avLst/>
            <a:gdLst/>
            <a:ahLst/>
            <a:cxnLst/>
            <a:rect r="r" b="b" t="t" l="l"/>
            <a:pathLst>
              <a:path h="1484344" w="1424970">
                <a:moveTo>
                  <a:pt x="0" y="0"/>
                </a:moveTo>
                <a:lnTo>
                  <a:pt x="1424970" y="0"/>
                </a:lnTo>
                <a:lnTo>
                  <a:pt x="1424970" y="1484344"/>
                </a:lnTo>
                <a:lnTo>
                  <a:pt x="0" y="148434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66715" y="35591"/>
            <a:ext cx="2423708" cy="1169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34"/>
              </a:lnSpc>
            </a:pPr>
            <a:r>
              <a:rPr lang="en-US" sz="812" spc="4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- Center Return &amp; STOP Logic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17214" y="182880"/>
            <a:ext cx="2706222" cy="15789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23604" indent="-61802" lvl="1">
              <a:lnSpc>
                <a:spcPts val="658"/>
              </a:lnSpc>
              <a:buFont typeface="Arial"/>
              <a:buChar char="•"/>
            </a:pPr>
            <a:r>
              <a:rPr lang="en-US" sz="572" spc="3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STOP button in the PC UI:</a:t>
            </a:r>
          </a:p>
          <a:p>
            <a:pPr algn="l">
              <a:lnSpc>
                <a:spcPts val="658"/>
              </a:lnSpc>
            </a:pPr>
            <a:r>
              <a:rPr lang="en-US" sz="572" spc="3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- </a:t>
            </a:r>
            <a:r>
              <a:rPr lang="en-US" sz="572" spc="3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Can be pressed at any </a:t>
            </a:r>
            <a:r>
              <a:rPr lang="en-US" sz="572" spc="3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time du</a:t>
            </a:r>
            <a:r>
              <a:rPr lang="en-US" sz="572" spc="3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ri</a:t>
            </a:r>
            <a:r>
              <a:rPr lang="en-US" sz="572" spc="3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ng printing along a wall</a:t>
            </a:r>
          </a:p>
          <a:p>
            <a:pPr algn="l">
              <a:lnSpc>
                <a:spcPts val="658"/>
              </a:lnSpc>
            </a:pPr>
            <a:r>
              <a:rPr lang="en-US" sz="572" spc="3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- </a:t>
            </a:r>
            <a:r>
              <a:rPr lang="en-US" sz="572" spc="3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Robot immediately</a:t>
            </a:r>
            <a:r>
              <a:rPr lang="en-US" sz="572" spc="3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stops lateral motion next to the wall</a:t>
            </a:r>
          </a:p>
          <a:p>
            <a:pPr algn="l" marL="123604" indent="-61802" lvl="1">
              <a:lnSpc>
                <a:spcPts val="658"/>
              </a:lnSpc>
              <a:buFont typeface="Arial"/>
              <a:buChar char="•"/>
            </a:pPr>
            <a:r>
              <a:rPr lang="en-US" sz="572" spc="3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Center defined mathematically from mapping:</a:t>
            </a:r>
          </a:p>
          <a:p>
            <a:pPr algn="l">
              <a:lnSpc>
                <a:spcPts val="658"/>
              </a:lnSpc>
            </a:pPr>
            <a:r>
              <a:rPr lang="en-US" sz="572" spc="3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-  During p</a:t>
            </a:r>
            <a:r>
              <a:rPr lang="en-US" sz="572" spc="3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erimeter mapping, we compute the room center (Cx, Cy) from the rectangle corners</a:t>
            </a:r>
          </a:p>
          <a:p>
            <a:pPr algn="l">
              <a:lnSpc>
                <a:spcPts val="658"/>
              </a:lnSpc>
            </a:pPr>
            <a:r>
              <a:rPr lang="en-US" sz="572" spc="3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- The </a:t>
            </a:r>
            <a:r>
              <a:rPr lang="en-US" sz="572" spc="3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r</a:t>
            </a:r>
            <a:r>
              <a:rPr lang="en-US" sz="572" spc="3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obot also tracks its current center-based position (x, y) using</a:t>
            </a:r>
            <a:r>
              <a:rPr lang="en-US" sz="572" spc="3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encoder-based </a:t>
            </a:r>
            <a:r>
              <a:rPr lang="en-US" sz="572" spc="3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odometry</a:t>
            </a:r>
          </a:p>
          <a:p>
            <a:pPr algn="l" marL="123604" indent="-61802" lvl="1">
              <a:lnSpc>
                <a:spcPts val="658"/>
              </a:lnSpc>
              <a:buFont typeface="Arial"/>
              <a:buChar char="•"/>
            </a:pPr>
            <a:r>
              <a:rPr lang="en-US" sz="572" spc="3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Tracking print offset:</a:t>
            </a:r>
          </a:p>
          <a:p>
            <a:pPr algn="l">
              <a:lnSpc>
                <a:spcPts val="658"/>
              </a:lnSpc>
            </a:pPr>
            <a:r>
              <a:rPr lang="en-US" sz="572" spc="3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- </a:t>
            </a:r>
            <a:r>
              <a:rPr lang="en-US" sz="572" spc="3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When printing, every move from the center is</a:t>
            </a:r>
            <a:r>
              <a:rPr lang="en-US" sz="572" spc="3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integrated as an offset:</a:t>
            </a:r>
          </a:p>
          <a:p>
            <a:pPr algn="l">
              <a:lnSpc>
                <a:spcPts val="658"/>
              </a:lnSpc>
            </a:pPr>
            <a:r>
              <a:rPr lang="en-US" sz="572" spc="3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    - </a:t>
            </a:r>
            <a:r>
              <a:rPr lang="en-US" sz="572" spc="3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Forward/back → change in X</a:t>
            </a:r>
          </a:p>
          <a:p>
            <a:pPr algn="l">
              <a:lnSpc>
                <a:spcPts val="658"/>
              </a:lnSpc>
            </a:pPr>
            <a:r>
              <a:rPr lang="en-US" sz="572" spc="3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    - </a:t>
            </a:r>
            <a:r>
              <a:rPr lang="en-US" sz="572" spc="3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Left/right → change in Y</a:t>
            </a:r>
          </a:p>
          <a:p>
            <a:pPr algn="l" marL="123604" indent="-61802" lvl="1">
              <a:lnSpc>
                <a:spcPts val="658"/>
              </a:lnSpc>
              <a:buFont typeface="Arial"/>
              <a:buChar char="•"/>
            </a:pPr>
            <a:r>
              <a:rPr lang="en-US" sz="572" spc="3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We always know how far</a:t>
            </a:r>
            <a:r>
              <a:rPr lang="en-US" sz="572" spc="3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we are from</a:t>
            </a:r>
            <a:r>
              <a:rPr lang="en-US" sz="572" spc="3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the room center:</a:t>
            </a:r>
          </a:p>
          <a:p>
            <a:pPr algn="l">
              <a:lnSpc>
                <a:spcPts val="658"/>
              </a:lnSpc>
            </a:pPr>
            <a:r>
              <a:rPr lang="en-US" sz="572" spc="3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     </a:t>
            </a:r>
            <a:r>
              <a:rPr lang="en-US" b="true" sz="572" spc="32">
                <a:solidFill>
                  <a:srgbClr val="424150"/>
                </a:solidFill>
                <a:latin typeface="Atkinson Hyperlegible Bold"/>
                <a:ea typeface="Atkinson Hyperlegible Bold"/>
                <a:cs typeface="Atkinson Hyperlegible Bold"/>
                <a:sym typeface="Atkinson Hyperlegible Bold"/>
              </a:rPr>
              <a:t>- dx = x − Cx, dy = y − Cy</a:t>
            </a:r>
          </a:p>
          <a:p>
            <a:pPr algn="l" marL="123604" indent="-61802" lvl="1">
              <a:lnSpc>
                <a:spcPts val="658"/>
              </a:lnSpc>
              <a:buFont typeface="Arial"/>
              <a:buChar char="•"/>
            </a:pPr>
            <a:r>
              <a:rPr lang="en-US" sz="572" spc="3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Retur</a:t>
            </a:r>
            <a:r>
              <a:rPr lang="en-US" sz="572" spc="3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n-to-center sequence (after STOP or end of wall):</a:t>
            </a:r>
          </a:p>
          <a:p>
            <a:pPr algn="l">
              <a:lnSpc>
                <a:spcPts val="658"/>
              </a:lnSpc>
            </a:pPr>
            <a:r>
              <a:rPr lang="en-US" sz="572" spc="3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 - </a:t>
            </a:r>
            <a:r>
              <a:rPr lang="en-US" sz="572" spc="3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Step 1: Slide sideways to cancel dy (bring lateral</a:t>
            </a:r>
            <a:r>
              <a:rPr lang="en-US" sz="572" spc="3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offset back to zero)</a:t>
            </a:r>
          </a:p>
          <a:p>
            <a:pPr algn="l">
              <a:lnSpc>
                <a:spcPts val="658"/>
              </a:lnSpc>
            </a:pPr>
            <a:r>
              <a:rPr lang="en-US" sz="572" spc="3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 - </a:t>
            </a:r>
            <a:r>
              <a:rPr lang="en-US" sz="572" spc="3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Step</a:t>
            </a:r>
            <a:r>
              <a:rPr lang="en-US" sz="572" spc="3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2: Mov</a:t>
            </a:r>
            <a:r>
              <a:rPr lang="en-US" sz="572" spc="3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e forward/backward to cancel dx (return to center along X)</a:t>
            </a:r>
          </a:p>
          <a:p>
            <a:pPr algn="l">
              <a:lnSpc>
                <a:spcPts val="658"/>
              </a:lnSpc>
            </a:pPr>
            <a:r>
              <a:rPr lang="en-US" sz="572" spc="3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 - </a:t>
            </a:r>
            <a:r>
              <a:rPr lang="en-US" sz="572" spc="3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Step</a:t>
            </a:r>
            <a:r>
              <a:rPr lang="en-US" sz="572" spc="3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3: Kee</a:t>
            </a:r>
            <a:r>
              <a:rPr lang="en-US" sz="572" spc="3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p the same heading using robo</a:t>
            </a:r>
            <a:r>
              <a:rPr lang="en-US" sz="572" spc="3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tHeadingDeg</a:t>
            </a:r>
          </a:p>
          <a:p>
            <a:pPr algn="l">
              <a:lnSpc>
                <a:spcPts val="658"/>
              </a:lnSpc>
            </a:pPr>
            <a:r>
              <a:rPr lang="en-US" sz="572" spc="3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 - </a:t>
            </a:r>
            <a:r>
              <a:rPr lang="en-US" sz="572" spc="3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When dx ≈ 0 and dy ≈ 0 → robot is back at the</a:t>
            </a:r>
            <a:r>
              <a:rPr lang="en-US" sz="572" spc="3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mathematical center</a:t>
            </a:r>
          </a:p>
          <a:p>
            <a:pPr algn="l">
              <a:lnSpc>
                <a:spcPts val="658"/>
              </a:lnSpc>
            </a:pPr>
          </a:p>
        </p:txBody>
      </p: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4536051">
            <a:off x="-850193" y="-1000487"/>
            <a:ext cx="1488783" cy="1556713"/>
          </a:xfrm>
          <a:custGeom>
            <a:avLst/>
            <a:gdLst/>
            <a:ahLst/>
            <a:cxnLst/>
            <a:rect r="r" b="b" t="t" l="l"/>
            <a:pathLst>
              <a:path h="1556713" w="1488783">
                <a:moveTo>
                  <a:pt x="0" y="0"/>
                </a:moveTo>
                <a:lnTo>
                  <a:pt x="1488784" y="0"/>
                </a:lnTo>
                <a:lnTo>
                  <a:pt x="1488784" y="1556712"/>
                </a:lnTo>
                <a:lnTo>
                  <a:pt x="0" y="155671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2384302" y="903748"/>
            <a:ext cx="1424970" cy="1484344"/>
          </a:xfrm>
          <a:custGeom>
            <a:avLst/>
            <a:gdLst/>
            <a:ahLst/>
            <a:cxnLst/>
            <a:rect r="r" b="b" t="t" l="l"/>
            <a:pathLst>
              <a:path h="1484344" w="1424970">
                <a:moveTo>
                  <a:pt x="0" y="0"/>
                </a:moveTo>
                <a:lnTo>
                  <a:pt x="1424970" y="0"/>
                </a:lnTo>
                <a:lnTo>
                  <a:pt x="1424970" y="1484344"/>
                </a:lnTo>
                <a:lnTo>
                  <a:pt x="0" y="148434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77200" y="328452"/>
            <a:ext cx="2177415" cy="1169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34"/>
              </a:lnSpc>
            </a:pPr>
            <a:r>
              <a:rPr lang="en-US" sz="812" spc="4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- Vertical Axis &amp; 40 kg Servo Logic.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77200" y="520562"/>
            <a:ext cx="2530134" cy="11876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54718" indent="-77359" lvl="1">
              <a:lnSpc>
                <a:spcPts val="824"/>
              </a:lnSpc>
              <a:buFont typeface="Arial"/>
              <a:buChar char="•"/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NEMA stepper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+ DRV8825 driving a pulley/linear axis.</a:t>
            </a:r>
          </a:p>
          <a:p>
            <a:pPr algn="l" marL="154718" indent="-77359" lvl="1">
              <a:lnSpc>
                <a:spcPts val="824"/>
              </a:lnSpc>
              <a:buFont typeface="Arial"/>
              <a:buChar char="•"/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Safe current tuning and driver protection.</a:t>
            </a:r>
          </a:p>
          <a:p>
            <a:pPr algn="l" marL="154718" indent="-77359" lvl="1">
              <a:lnSpc>
                <a:spcPts val="824"/>
              </a:lnSpc>
              <a:buFont typeface="Arial"/>
              <a:buChar char="•"/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40 kg 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servo for arm angle:</a:t>
            </a: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   - 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Defin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ed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safe microsecond range (MIN / MID / MAX).</a:t>
            </a: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   - 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Specific sequences:</a:t>
            </a: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       - After 20 cm up: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MID → MIN → MID</a:t>
            </a: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       - 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A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f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ter 40 cm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down: MID → MAX → MID</a:t>
            </a:r>
          </a:p>
          <a:p>
            <a:pPr algn="l" marL="154718" indent="-77359" lvl="1">
              <a:lnSpc>
                <a:spcPts val="824"/>
              </a:lnSpc>
              <a:buFont typeface="Arial"/>
              <a:buChar char="•"/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Designed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to simulate coating pass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es in vertical direction</a:t>
            </a:r>
          </a:p>
          <a:p>
            <a:pPr algn="l">
              <a:lnSpc>
                <a:spcPts val="824"/>
              </a:lnSpc>
            </a:pPr>
          </a:p>
        </p:txBody>
      </p:sp>
    </p:spTree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753186" y="-577149"/>
            <a:ext cx="4706772" cy="2871805"/>
            <a:chOff x="0" y="0"/>
            <a:chExt cx="6972996" cy="425452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972996" cy="4254526"/>
            </a:xfrm>
            <a:custGeom>
              <a:avLst/>
              <a:gdLst/>
              <a:ahLst/>
              <a:cxnLst/>
              <a:rect r="r" b="b" t="t" l="l"/>
              <a:pathLst>
                <a:path h="4254526" w="6972996">
                  <a:moveTo>
                    <a:pt x="0" y="0"/>
                  </a:moveTo>
                  <a:lnTo>
                    <a:pt x="6972996" y="0"/>
                  </a:lnTo>
                  <a:lnTo>
                    <a:pt x="6972996" y="4254526"/>
                  </a:lnTo>
                  <a:lnTo>
                    <a:pt x="0" y="4254526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6972996" cy="4264051"/>
            </a:xfrm>
            <a:prstGeom prst="rect">
              <a:avLst/>
            </a:prstGeom>
          </p:spPr>
          <p:txBody>
            <a:bodyPr anchor="ctr" rtlCol="false" tIns="51613" lIns="51613" bIns="51613" rIns="51613"/>
            <a:lstStyle/>
            <a:p>
              <a:pPr algn="ctr">
                <a:lnSpc>
                  <a:spcPts val="426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1546781" y="-1187948"/>
            <a:ext cx="5957948" cy="2593078"/>
            <a:chOff x="0" y="0"/>
            <a:chExt cx="7943931" cy="3457437"/>
          </a:xfrm>
        </p:grpSpPr>
        <p:sp>
          <p:nvSpPr>
            <p:cNvPr name="Freeform 6" id="6"/>
            <p:cNvSpPr/>
            <p:nvPr/>
          </p:nvSpPr>
          <p:spPr>
            <a:xfrm flipH="false" flipV="false" rot="-5400000">
              <a:off x="1408419" y="300320"/>
              <a:ext cx="2417891" cy="2518636"/>
            </a:xfrm>
            <a:custGeom>
              <a:avLst/>
              <a:gdLst/>
              <a:ahLst/>
              <a:cxnLst/>
              <a:rect r="r" b="b" t="t" l="l"/>
              <a:pathLst>
                <a:path h="2518636" w="2417891">
                  <a:moveTo>
                    <a:pt x="0" y="0"/>
                  </a:moveTo>
                  <a:lnTo>
                    <a:pt x="2417891" y="0"/>
                  </a:lnTo>
                  <a:lnTo>
                    <a:pt x="2417891" y="2518636"/>
                  </a:lnTo>
                  <a:lnTo>
                    <a:pt x="0" y="251863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7" id="7"/>
            <p:cNvSpPr/>
            <p:nvPr/>
          </p:nvSpPr>
          <p:spPr>
            <a:xfrm flipH="false" flipV="true" rot="-1828591">
              <a:off x="4345234" y="436259"/>
              <a:ext cx="2401875" cy="2501954"/>
            </a:xfrm>
            <a:custGeom>
              <a:avLst/>
              <a:gdLst/>
              <a:ahLst/>
              <a:cxnLst/>
              <a:rect r="r" b="b" t="t" l="l"/>
              <a:pathLst>
                <a:path h="2501954" w="2401875">
                  <a:moveTo>
                    <a:pt x="0" y="2501954"/>
                  </a:moveTo>
                  <a:lnTo>
                    <a:pt x="2401876" y="2501954"/>
                  </a:lnTo>
                  <a:lnTo>
                    <a:pt x="2401876" y="0"/>
                  </a:lnTo>
                  <a:lnTo>
                    <a:pt x="0" y="0"/>
                  </a:lnTo>
                  <a:lnTo>
                    <a:pt x="0" y="2501954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8" id="8"/>
            <p:cNvSpPr/>
            <p:nvPr/>
          </p:nvSpPr>
          <p:spPr>
            <a:xfrm flipH="false" flipV="false" rot="-5236008">
              <a:off x="3059231" y="201851"/>
              <a:ext cx="2597075" cy="2715573"/>
            </a:xfrm>
            <a:custGeom>
              <a:avLst/>
              <a:gdLst/>
              <a:ahLst/>
              <a:cxnLst/>
              <a:rect r="r" b="b" t="t" l="l"/>
              <a:pathLst>
                <a:path h="2715573" w="2597075">
                  <a:moveTo>
                    <a:pt x="0" y="0"/>
                  </a:moveTo>
                  <a:lnTo>
                    <a:pt x="2597076" y="0"/>
                  </a:lnTo>
                  <a:lnTo>
                    <a:pt x="2597076" y="2715573"/>
                  </a:lnTo>
                  <a:lnTo>
                    <a:pt x="0" y="271557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9" id="9"/>
            <p:cNvSpPr/>
            <p:nvPr/>
          </p:nvSpPr>
          <p:spPr>
            <a:xfrm flipH="false" flipV="true" rot="4853481">
              <a:off x="5317675" y="683145"/>
              <a:ext cx="2401875" cy="2501954"/>
            </a:xfrm>
            <a:custGeom>
              <a:avLst/>
              <a:gdLst/>
              <a:ahLst/>
              <a:cxnLst/>
              <a:rect r="r" b="b" t="t" l="l"/>
              <a:pathLst>
                <a:path h="2501954" w="2401875">
                  <a:moveTo>
                    <a:pt x="0" y="2501954"/>
                  </a:moveTo>
                  <a:lnTo>
                    <a:pt x="2401875" y="2501954"/>
                  </a:lnTo>
                  <a:lnTo>
                    <a:pt x="2401875" y="0"/>
                  </a:lnTo>
                  <a:lnTo>
                    <a:pt x="0" y="0"/>
                  </a:lnTo>
                  <a:lnTo>
                    <a:pt x="0" y="2501954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0" id="10"/>
            <p:cNvSpPr/>
            <p:nvPr/>
          </p:nvSpPr>
          <p:spPr>
            <a:xfrm flipH="false" flipV="false" rot="-8973834">
              <a:off x="471343" y="499917"/>
              <a:ext cx="2417891" cy="2518636"/>
            </a:xfrm>
            <a:custGeom>
              <a:avLst/>
              <a:gdLst/>
              <a:ahLst/>
              <a:cxnLst/>
              <a:rect r="r" b="b" t="t" l="l"/>
              <a:pathLst>
                <a:path h="2518636" w="2417891">
                  <a:moveTo>
                    <a:pt x="0" y="0"/>
                  </a:moveTo>
                  <a:lnTo>
                    <a:pt x="2417890" y="0"/>
                  </a:lnTo>
                  <a:lnTo>
                    <a:pt x="2417890" y="2518636"/>
                  </a:lnTo>
                  <a:lnTo>
                    <a:pt x="0" y="251863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TextBox 11" id="11"/>
          <p:cNvSpPr txBox="true"/>
          <p:nvPr/>
        </p:nvSpPr>
        <p:spPr>
          <a:xfrm rot="0">
            <a:off x="865800" y="1106928"/>
            <a:ext cx="1401467" cy="2083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524"/>
              </a:lnSpc>
              <a:spcBef>
                <a:spcPct val="0"/>
              </a:spcBef>
            </a:pPr>
            <a:r>
              <a:rPr lang="en-US" sz="1398">
                <a:solidFill>
                  <a:srgbClr val="4241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Challenges &amp; Fixes</a:t>
            </a:r>
          </a:p>
        </p:txBody>
      </p:sp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4536051">
            <a:off x="-850193" y="-1000487"/>
            <a:ext cx="1488783" cy="1556713"/>
          </a:xfrm>
          <a:custGeom>
            <a:avLst/>
            <a:gdLst/>
            <a:ahLst/>
            <a:cxnLst/>
            <a:rect r="r" b="b" t="t" l="l"/>
            <a:pathLst>
              <a:path h="1556713" w="1488783">
                <a:moveTo>
                  <a:pt x="0" y="0"/>
                </a:moveTo>
                <a:lnTo>
                  <a:pt x="1488784" y="0"/>
                </a:lnTo>
                <a:lnTo>
                  <a:pt x="1488784" y="1556712"/>
                </a:lnTo>
                <a:lnTo>
                  <a:pt x="0" y="155671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2384302" y="903748"/>
            <a:ext cx="1424970" cy="1484344"/>
          </a:xfrm>
          <a:custGeom>
            <a:avLst/>
            <a:gdLst/>
            <a:ahLst/>
            <a:cxnLst/>
            <a:rect r="r" b="b" t="t" l="l"/>
            <a:pathLst>
              <a:path h="1484344" w="1424970">
                <a:moveTo>
                  <a:pt x="0" y="0"/>
                </a:moveTo>
                <a:lnTo>
                  <a:pt x="1424970" y="0"/>
                </a:lnTo>
                <a:lnTo>
                  <a:pt x="1424970" y="1484344"/>
                </a:lnTo>
                <a:lnTo>
                  <a:pt x="0" y="148434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82880" y="290295"/>
            <a:ext cx="2708566" cy="12862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24"/>
              </a:lnSpc>
            </a:pPr>
            <a:r>
              <a:rPr lang="en-US" sz="716" spc="40" b="true">
                <a:solidFill>
                  <a:srgbClr val="424150"/>
                </a:solidFill>
                <a:latin typeface="Atkinson Hyperlegible Bold"/>
                <a:ea typeface="Atkinson Hyperlegible Bold"/>
                <a:cs typeface="Atkinson Hyperlegible Bold"/>
                <a:sym typeface="Atkinson Hyperlegible Bold"/>
              </a:rPr>
              <a:t>1) Odometry with Omni Wheels</a:t>
            </a:r>
            <a:r>
              <a:rPr lang="en-US" b="true" sz="716" spc="40">
                <a:solidFill>
                  <a:srgbClr val="424150"/>
                </a:solidFill>
                <a:latin typeface="Atkinson Hyperlegible Bold"/>
                <a:ea typeface="Atkinson Hyperlegible Bold"/>
                <a:cs typeface="Atkinson Hyperlegible Bold"/>
                <a:sym typeface="Atkinson Hyperlegible Bold"/>
              </a:rPr>
              <a:t> &amp; Damaged Encoder Wire:</a:t>
            </a:r>
          </a:p>
          <a:p>
            <a:pPr algn="l" marL="154718" indent="-77359" lvl="1">
              <a:lnSpc>
                <a:spcPts val="824"/>
              </a:lnSpc>
              <a:buFont typeface="Arial"/>
              <a:buChar char="•"/>
            </a:pPr>
            <a:r>
              <a:rPr lang="en-US" b="true" sz="716" spc="40">
                <a:solidFill>
                  <a:srgbClr val="424150"/>
                </a:solidFill>
                <a:latin typeface="Atkinson Hyperlegible Bold"/>
                <a:ea typeface="Atkinson Hyperlegible Bold"/>
                <a:cs typeface="Atkinson Hyperlegible Bold"/>
                <a:sym typeface="Atkinson Hyperlegible Bold"/>
              </a:rPr>
              <a:t>Challenge:</a:t>
            </a: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- Odometry was drifting and straight lines were not straight becau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se one encoder wire was damaged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and wheel sp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e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eds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were not perfectly matched.</a:t>
            </a:r>
          </a:p>
          <a:p>
            <a:pPr algn="l" marL="154718" indent="-77359" lvl="1">
              <a:lnSpc>
                <a:spcPts val="824"/>
              </a:lnSpc>
              <a:buFont typeface="Arial"/>
              <a:buChar char="•"/>
            </a:pPr>
            <a:r>
              <a:rPr lang="en-US" b="true" sz="716" spc="40">
                <a:solidFill>
                  <a:srgbClr val="424150"/>
                </a:solidFill>
                <a:latin typeface="Atkinson Hyperlegible Bold"/>
                <a:ea typeface="Atkinson Hyperlegible Bold"/>
                <a:cs typeface="Atkinson Hyperlegible Bold"/>
                <a:sym typeface="Atkinson Hyperlegible Bold"/>
              </a:rPr>
              <a:t>Fix / Tuning:</a:t>
            </a: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-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Calibrated each wheel with a 6-s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econd straight-line test.</a:t>
            </a: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- Applied per-motor PWM trims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(TRIM_M1..M4)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so all wheels produce 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the same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linear speed.</a:t>
            </a: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- 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Re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sult: straighter path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s and more stable odometry even with omni wheels.</a:t>
            </a:r>
          </a:p>
          <a:p>
            <a:pPr algn="l">
              <a:lnSpc>
                <a:spcPts val="824"/>
              </a:lnSpc>
            </a:pP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87992" y="640929"/>
            <a:ext cx="2177415" cy="6761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75484" indent="-87742" lvl="1">
              <a:lnSpc>
                <a:spcPts val="934"/>
              </a:lnSpc>
              <a:buFont typeface="Arial"/>
              <a:buChar char="•"/>
            </a:pPr>
            <a:r>
              <a:rPr lang="en-US" sz="812" spc="4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Autonomous robot for indoor wall coating</a:t>
            </a:r>
          </a:p>
          <a:p>
            <a:pPr algn="l" marL="175484" indent="-87742" lvl="1">
              <a:lnSpc>
                <a:spcPts val="934"/>
              </a:lnSpc>
              <a:buFont typeface="Arial"/>
              <a:buChar char="•"/>
            </a:pPr>
            <a:r>
              <a:rPr lang="en-US" sz="812" spc="4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S</a:t>
            </a:r>
            <a:r>
              <a:rPr lang="en-US" sz="812" spc="4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tages: Mapping → Scanning → No-Paint Zones → Printing</a:t>
            </a:r>
          </a:p>
          <a:p>
            <a:pPr algn="l" marL="175484" indent="-87742" lvl="1">
              <a:lnSpc>
                <a:spcPts val="934"/>
              </a:lnSpc>
              <a:buFont typeface="Arial"/>
              <a:buChar char="•"/>
            </a:pPr>
            <a:r>
              <a:rPr lang="en-US" sz="812" spc="4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Hardware + Software + 3D Scanning </a:t>
            </a:r>
          </a:p>
          <a:p>
            <a:pPr algn="l">
              <a:lnSpc>
                <a:spcPts val="934"/>
              </a:lnSpc>
            </a:pPr>
          </a:p>
        </p:txBody>
      </p:sp>
      <p:sp>
        <p:nvSpPr>
          <p:cNvPr name="Freeform 3" id="3"/>
          <p:cNvSpPr/>
          <p:nvPr/>
        </p:nvSpPr>
        <p:spPr>
          <a:xfrm flipH="false" flipV="false" rot="-4536051">
            <a:off x="-629378" y="-898573"/>
            <a:ext cx="1488783" cy="1556713"/>
          </a:xfrm>
          <a:custGeom>
            <a:avLst/>
            <a:gdLst/>
            <a:ahLst/>
            <a:cxnLst/>
            <a:rect r="r" b="b" t="t" l="l"/>
            <a:pathLst>
              <a:path h="1556713" w="1488783">
                <a:moveTo>
                  <a:pt x="0" y="0"/>
                </a:moveTo>
                <a:lnTo>
                  <a:pt x="1488783" y="0"/>
                </a:lnTo>
                <a:lnTo>
                  <a:pt x="1488783" y="1556713"/>
                </a:lnTo>
                <a:lnTo>
                  <a:pt x="0" y="155671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202661" y="282692"/>
            <a:ext cx="814859" cy="1213348"/>
          </a:xfrm>
          <a:custGeom>
            <a:avLst/>
            <a:gdLst/>
            <a:ahLst/>
            <a:cxnLst/>
            <a:rect r="r" b="b" t="t" l="l"/>
            <a:pathLst>
              <a:path h="1213348" w="814859">
                <a:moveTo>
                  <a:pt x="0" y="0"/>
                </a:moveTo>
                <a:lnTo>
                  <a:pt x="814859" y="0"/>
                </a:lnTo>
                <a:lnTo>
                  <a:pt x="814859" y="1213348"/>
                </a:lnTo>
                <a:lnTo>
                  <a:pt x="0" y="121334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4536051">
            <a:off x="-850193" y="-1000487"/>
            <a:ext cx="1488783" cy="1556713"/>
          </a:xfrm>
          <a:custGeom>
            <a:avLst/>
            <a:gdLst/>
            <a:ahLst/>
            <a:cxnLst/>
            <a:rect r="r" b="b" t="t" l="l"/>
            <a:pathLst>
              <a:path h="1556713" w="1488783">
                <a:moveTo>
                  <a:pt x="0" y="0"/>
                </a:moveTo>
                <a:lnTo>
                  <a:pt x="1488784" y="0"/>
                </a:lnTo>
                <a:lnTo>
                  <a:pt x="1488784" y="1556712"/>
                </a:lnTo>
                <a:lnTo>
                  <a:pt x="0" y="155671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2384302" y="903748"/>
            <a:ext cx="1424970" cy="1484344"/>
          </a:xfrm>
          <a:custGeom>
            <a:avLst/>
            <a:gdLst/>
            <a:ahLst/>
            <a:cxnLst/>
            <a:rect r="r" b="b" t="t" l="l"/>
            <a:pathLst>
              <a:path h="1484344" w="1424970">
                <a:moveTo>
                  <a:pt x="0" y="0"/>
                </a:moveTo>
                <a:lnTo>
                  <a:pt x="1424970" y="0"/>
                </a:lnTo>
                <a:lnTo>
                  <a:pt x="1424970" y="1484344"/>
                </a:lnTo>
                <a:lnTo>
                  <a:pt x="0" y="148434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30523" y="182880"/>
            <a:ext cx="2886997" cy="17792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24"/>
              </a:lnSpc>
            </a:pPr>
            <a:r>
              <a:rPr lang="en-US" sz="716" spc="40" b="true">
                <a:solidFill>
                  <a:srgbClr val="424150"/>
                </a:solidFill>
                <a:latin typeface="Atkinson Hyperlegible Bold"/>
                <a:ea typeface="Atkinson Hyperlegible Bold"/>
                <a:cs typeface="Atkinson Hyperlegible Bold"/>
                <a:sym typeface="Atkinson Hyperlegible Bold"/>
              </a:rPr>
              <a:t>2) Electrical Noise, 12 V Injection &amp; ESP Disconnects</a:t>
            </a:r>
          </a:p>
          <a:p>
            <a:pPr algn="l">
              <a:lnSpc>
                <a:spcPts val="824"/>
              </a:lnSpc>
            </a:pPr>
          </a:p>
          <a:p>
            <a:pPr algn="l" marL="154718" indent="-77359" lvl="1">
              <a:lnSpc>
                <a:spcPts val="824"/>
              </a:lnSpc>
              <a:buFont typeface="Arial"/>
              <a:buChar char="•"/>
            </a:pPr>
            <a:r>
              <a:rPr lang="en-US" b="true" sz="716" spc="40">
                <a:solidFill>
                  <a:srgbClr val="424150"/>
                </a:solidFill>
                <a:latin typeface="Atkinson Hyperlegible Bold"/>
                <a:ea typeface="Atkinson Hyperlegible Bold"/>
                <a:cs typeface="Atkinson Hyperlegible Bold"/>
                <a:sym typeface="Atkinson Hyperlegible Bold"/>
              </a:rPr>
              <a:t>Challenge:</a:t>
            </a: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- Injecting 12 V and 5 V on the same board ground path created noi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se from the DC motors.</a:t>
            </a: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The noise caused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ESP32 Wi-Fi disconn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ects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and unstable serial communication.</a:t>
            </a:r>
          </a:p>
          <a:p>
            <a:pPr algn="l" marL="154718" indent="-77359" lvl="1">
              <a:lnSpc>
                <a:spcPts val="824"/>
              </a:lnSpc>
              <a:buFont typeface="Arial"/>
              <a:buChar char="•"/>
            </a:pPr>
            <a:r>
              <a:rPr lang="en-US" b="true" sz="716" spc="40">
                <a:solidFill>
                  <a:srgbClr val="424150"/>
                </a:solidFill>
                <a:latin typeface="Atkinson Hyperlegible Bold"/>
                <a:ea typeface="Atkinson Hyperlegible Bold"/>
                <a:cs typeface="Atkinson Hyperlegible Bold"/>
                <a:sym typeface="Atkinson Hyperlegible Bold"/>
              </a:rPr>
              <a:t>Fix / Tuning:</a:t>
            </a: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- Separated the 12 V motor power from the logic path; only 5 V enters the control board.</a:t>
            </a: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- 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Used a buck converter to generate clean 5 V for Mega + ESP32.</a:t>
            </a: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- 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Added a large electrolytic capacitor on the 5 V rail to absorb transients.</a:t>
            </a: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- 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Result: ESP32 stopped randomly disconnecting and the link became stable.</a:t>
            </a:r>
          </a:p>
          <a:p>
            <a:pPr algn="l">
              <a:lnSpc>
                <a:spcPts val="824"/>
              </a:lnSpc>
            </a:pPr>
          </a:p>
          <a:p>
            <a:pPr algn="l">
              <a:lnSpc>
                <a:spcPts val="824"/>
              </a:lnSpc>
            </a:pPr>
          </a:p>
        </p:txBody>
      </p:sp>
    </p:spTree>
  </p:cSld>
  <p:clrMapOvr>
    <a:masterClrMapping/>
  </p:clrMapOvr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4536051">
            <a:off x="-850193" y="-1000487"/>
            <a:ext cx="1488783" cy="1556713"/>
          </a:xfrm>
          <a:custGeom>
            <a:avLst/>
            <a:gdLst/>
            <a:ahLst/>
            <a:cxnLst/>
            <a:rect r="r" b="b" t="t" l="l"/>
            <a:pathLst>
              <a:path h="1556713" w="1488783">
                <a:moveTo>
                  <a:pt x="0" y="0"/>
                </a:moveTo>
                <a:lnTo>
                  <a:pt x="1488784" y="0"/>
                </a:lnTo>
                <a:lnTo>
                  <a:pt x="1488784" y="1556712"/>
                </a:lnTo>
                <a:lnTo>
                  <a:pt x="0" y="155671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2384302" y="903748"/>
            <a:ext cx="1424970" cy="1484344"/>
          </a:xfrm>
          <a:custGeom>
            <a:avLst/>
            <a:gdLst/>
            <a:ahLst/>
            <a:cxnLst/>
            <a:rect r="r" b="b" t="t" l="l"/>
            <a:pathLst>
              <a:path h="1484344" w="1424970">
                <a:moveTo>
                  <a:pt x="0" y="0"/>
                </a:moveTo>
                <a:lnTo>
                  <a:pt x="1424970" y="0"/>
                </a:lnTo>
                <a:lnTo>
                  <a:pt x="1424970" y="1484344"/>
                </a:lnTo>
                <a:lnTo>
                  <a:pt x="0" y="148434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87686" y="209813"/>
            <a:ext cx="3025028" cy="16806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24"/>
              </a:lnSpc>
            </a:pPr>
            <a:r>
              <a:rPr lang="en-US" sz="716" spc="40" b="true">
                <a:solidFill>
                  <a:srgbClr val="424150"/>
                </a:solidFill>
                <a:latin typeface="Atkinson Hyperlegible Bold"/>
                <a:ea typeface="Atkinson Hyperlegible Bold"/>
                <a:cs typeface="Atkinson Hyperlegible Bold"/>
                <a:sym typeface="Atkinson Hyperlegible Bold"/>
              </a:rPr>
              <a:t>3)  40 kg Servo &amp; Timer Conflicts (Pins 44–47 Disabled).</a:t>
            </a:r>
          </a:p>
          <a:p>
            <a:pPr algn="l">
              <a:lnSpc>
                <a:spcPts val="824"/>
              </a:lnSpc>
            </a:pPr>
          </a:p>
          <a:p>
            <a:pPr algn="l" marL="154718" indent="-77359" lvl="1">
              <a:lnSpc>
                <a:spcPts val="824"/>
              </a:lnSpc>
              <a:buFont typeface="Arial"/>
              <a:buChar char="•"/>
            </a:pPr>
            <a:r>
              <a:rPr lang="en-US" b="true" sz="716" spc="40">
                <a:solidFill>
                  <a:srgbClr val="424150"/>
                </a:solidFill>
                <a:latin typeface="Atkinson Hyperlegible Bold"/>
                <a:ea typeface="Atkinson Hyperlegible Bold"/>
                <a:cs typeface="Atkinson Hyperlegible Bold"/>
                <a:sym typeface="Atkinson Hyperlegible Bold"/>
              </a:rPr>
              <a:t>Challenge:</a:t>
            </a: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- Attaching the 40 kg servo on a Mega pin that uses Timer5 unintentionally disabled PWM on pins 44–47, which w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ere already used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for o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ther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components (motor ENA, etc.).</a:t>
            </a:r>
          </a:p>
          <a:p>
            <a:pPr algn="l" marL="154718" indent="-77359" lvl="1">
              <a:lnSpc>
                <a:spcPts val="824"/>
              </a:lnSpc>
              <a:buFont typeface="Arial"/>
              <a:buChar char="•"/>
            </a:pPr>
            <a:r>
              <a:rPr lang="en-US" b="true" sz="716" spc="40">
                <a:solidFill>
                  <a:srgbClr val="424150"/>
                </a:solidFill>
                <a:latin typeface="Atkinson Hyperlegible Bold"/>
                <a:ea typeface="Atkinson Hyperlegible Bold"/>
                <a:cs typeface="Atkinson Hyperlegible Bold"/>
                <a:sym typeface="Atkinson Hyperlegible Bold"/>
              </a:rPr>
              <a:t>Fix / Tuning:</a:t>
            </a: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- Identified the Timer5 conflict by observing that these PWM pins stopped working after servo attach.</a:t>
            </a: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- Reass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igned PWM outputs and servo pins to avoid sharing the same hardware timer</a:t>
            </a: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- Updat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ed the pin map in the firmware and documentation.</a:t>
            </a: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- R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esult: both the 40 kg servo and all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PWM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channels work correctly with no hidden timer conflicts.</a:t>
            </a:r>
          </a:p>
          <a:p>
            <a:pPr algn="l">
              <a:lnSpc>
                <a:spcPts val="824"/>
              </a:lnSpc>
            </a:pPr>
          </a:p>
          <a:p>
            <a:pPr algn="l">
              <a:lnSpc>
                <a:spcPts val="824"/>
              </a:lnSpc>
            </a:pPr>
          </a:p>
          <a:p>
            <a:pPr algn="l">
              <a:lnSpc>
                <a:spcPts val="824"/>
              </a:lnSpc>
            </a:pPr>
          </a:p>
        </p:txBody>
      </p:sp>
    </p:spTree>
  </p:cSld>
  <p:clrMapOvr>
    <a:masterClrMapping/>
  </p:clrMapOvr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4536051">
            <a:off x="-850193" y="-1000487"/>
            <a:ext cx="1488783" cy="1556713"/>
          </a:xfrm>
          <a:custGeom>
            <a:avLst/>
            <a:gdLst/>
            <a:ahLst/>
            <a:cxnLst/>
            <a:rect r="r" b="b" t="t" l="l"/>
            <a:pathLst>
              <a:path h="1556713" w="1488783">
                <a:moveTo>
                  <a:pt x="0" y="0"/>
                </a:moveTo>
                <a:lnTo>
                  <a:pt x="1488784" y="0"/>
                </a:lnTo>
                <a:lnTo>
                  <a:pt x="1488784" y="1556712"/>
                </a:lnTo>
                <a:lnTo>
                  <a:pt x="0" y="155671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2384302" y="903748"/>
            <a:ext cx="1424970" cy="1484344"/>
          </a:xfrm>
          <a:custGeom>
            <a:avLst/>
            <a:gdLst/>
            <a:ahLst/>
            <a:cxnLst/>
            <a:rect r="r" b="b" t="t" l="l"/>
            <a:pathLst>
              <a:path h="1484344" w="1424970">
                <a:moveTo>
                  <a:pt x="0" y="0"/>
                </a:moveTo>
                <a:lnTo>
                  <a:pt x="1424970" y="0"/>
                </a:lnTo>
                <a:lnTo>
                  <a:pt x="1424970" y="1484344"/>
                </a:lnTo>
                <a:lnTo>
                  <a:pt x="0" y="148434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20423" y="182880"/>
            <a:ext cx="3025028" cy="16806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24"/>
              </a:lnSpc>
            </a:pPr>
            <a:r>
              <a:rPr lang="en-US" sz="716" spc="40" b="true">
                <a:solidFill>
                  <a:srgbClr val="424150"/>
                </a:solidFill>
                <a:latin typeface="Atkinson Hyperlegible Bold"/>
                <a:ea typeface="Atkinson Hyperlegible Bold"/>
                <a:cs typeface="Atkinson Hyperlegible Bold"/>
                <a:sym typeface="Atkinson Hyperlegible Bold"/>
              </a:rPr>
              <a:t>4) Stepper Drivers, Overheating &amp; Current </a:t>
            </a:r>
            <a:r>
              <a:rPr lang="en-US" b="true" sz="716" spc="40">
                <a:solidFill>
                  <a:srgbClr val="424150"/>
                </a:solidFill>
                <a:latin typeface="Atkinson Hyperlegible Bold"/>
                <a:ea typeface="Atkinson Hyperlegible Bold"/>
                <a:cs typeface="Atkinson Hyperlegible Bold"/>
                <a:sym typeface="Atkinson Hyperlegible Bold"/>
              </a:rPr>
              <a:t>Capability</a:t>
            </a:r>
          </a:p>
          <a:p>
            <a:pPr algn="l">
              <a:lnSpc>
                <a:spcPts val="824"/>
              </a:lnSpc>
            </a:pPr>
          </a:p>
          <a:p>
            <a:pPr algn="l" marL="154718" indent="-77359" lvl="1">
              <a:lnSpc>
                <a:spcPts val="824"/>
              </a:lnSpc>
              <a:buFont typeface="Arial"/>
              <a:buChar char="•"/>
            </a:pPr>
            <a:r>
              <a:rPr lang="en-US" b="true" sz="716" spc="40">
                <a:solidFill>
                  <a:srgbClr val="424150"/>
                </a:solidFill>
                <a:latin typeface="Atkinson Hyperlegible Bold"/>
                <a:ea typeface="Atkinson Hyperlegible Bold"/>
                <a:cs typeface="Atkinson Hyperlegible Bold"/>
                <a:sym typeface="Atkinson Hyperlegible Bold"/>
              </a:rPr>
              <a:t>Challenge:</a:t>
            </a: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- The first stepper driver setup couldn’t supply stable current: the driver ov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erheated, vibrated instead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of moving smoo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thly,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and in one case burned (VMOT–GND short).</a:t>
            </a:r>
          </a:p>
          <a:p>
            <a:pPr algn="l" marL="154718" indent="-77359" lvl="1">
              <a:lnSpc>
                <a:spcPts val="824"/>
              </a:lnSpc>
              <a:buFont typeface="Arial"/>
              <a:buChar char="•"/>
            </a:pPr>
            <a:r>
              <a:rPr lang="en-US" b="true" sz="716" spc="40">
                <a:solidFill>
                  <a:srgbClr val="424150"/>
                </a:solidFill>
                <a:latin typeface="Atkinson Hyperlegible Bold"/>
                <a:ea typeface="Atkinson Hyperlegible Bold"/>
                <a:cs typeface="Atkinson Hyperlegible Bold"/>
                <a:sym typeface="Atkinson Hyperlegible Bold"/>
              </a:rPr>
              <a:t>Fix / Tuning:</a:t>
            </a: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-  Switched to a properly wired DRV8825 with correct coil pairing</a:t>
            </a: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- 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Set Vref based on the motor’s rated current (≈0.45–0.55 V for ~0.9–1.1 A/phase).</a:t>
            </a: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- 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Started with slow step rates and ensured cooling (heatsink + airflow).</a:t>
            </a: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- 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Result: clean, repeatable motion on the vertical axis with no thermal shutdown.</a:t>
            </a:r>
          </a:p>
          <a:p>
            <a:pPr algn="l">
              <a:lnSpc>
                <a:spcPts val="824"/>
              </a:lnSpc>
            </a:pPr>
          </a:p>
          <a:p>
            <a:pPr algn="l">
              <a:lnSpc>
                <a:spcPts val="824"/>
              </a:lnSpc>
            </a:pPr>
          </a:p>
          <a:p>
            <a:pPr algn="l">
              <a:lnSpc>
                <a:spcPts val="824"/>
              </a:lnSpc>
            </a:pPr>
          </a:p>
        </p:txBody>
      </p:sp>
    </p:spTree>
  </p:cSld>
  <p:clrMapOvr>
    <a:masterClrMapping/>
  </p:clrMapOvr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4536051">
            <a:off x="-850193" y="-1000487"/>
            <a:ext cx="1488783" cy="1556713"/>
          </a:xfrm>
          <a:custGeom>
            <a:avLst/>
            <a:gdLst/>
            <a:ahLst/>
            <a:cxnLst/>
            <a:rect r="r" b="b" t="t" l="l"/>
            <a:pathLst>
              <a:path h="1556713" w="1488783">
                <a:moveTo>
                  <a:pt x="0" y="0"/>
                </a:moveTo>
                <a:lnTo>
                  <a:pt x="1488784" y="0"/>
                </a:lnTo>
                <a:lnTo>
                  <a:pt x="1488784" y="1556712"/>
                </a:lnTo>
                <a:lnTo>
                  <a:pt x="0" y="155671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2384302" y="903748"/>
            <a:ext cx="1424970" cy="1484344"/>
          </a:xfrm>
          <a:custGeom>
            <a:avLst/>
            <a:gdLst/>
            <a:ahLst/>
            <a:cxnLst/>
            <a:rect r="r" b="b" t="t" l="l"/>
            <a:pathLst>
              <a:path h="1484344" w="1424970">
                <a:moveTo>
                  <a:pt x="0" y="0"/>
                </a:moveTo>
                <a:lnTo>
                  <a:pt x="1424970" y="0"/>
                </a:lnTo>
                <a:lnTo>
                  <a:pt x="1424970" y="1484344"/>
                </a:lnTo>
                <a:lnTo>
                  <a:pt x="0" y="148434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71758" y="182880"/>
            <a:ext cx="3025028" cy="15820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24"/>
              </a:lnSpc>
            </a:pPr>
            <a:r>
              <a:rPr lang="en-US" sz="716" spc="40" b="true">
                <a:solidFill>
                  <a:srgbClr val="424150"/>
                </a:solidFill>
                <a:latin typeface="Atkinson Hyperlegible Bold"/>
                <a:ea typeface="Atkinson Hyperlegible Bold"/>
                <a:cs typeface="Atkinson Hyperlegible Bold"/>
                <a:sym typeface="Atkinson Hyperlegible Bold"/>
              </a:rPr>
              <a:t>5) Servo Power Decoupling: Big </a:t>
            </a:r>
            <a:r>
              <a:rPr lang="en-US" b="true" sz="716" spc="40">
                <a:solidFill>
                  <a:srgbClr val="424150"/>
                </a:solidFill>
                <a:latin typeface="Atkinson Hyperlegible Bold"/>
                <a:ea typeface="Atkinson Hyperlegible Bold"/>
                <a:cs typeface="Atkinson Hyperlegible Bold"/>
                <a:sym typeface="Atkinson Hyperlegible Bold"/>
              </a:rPr>
              <a:t>Capacitor + 104 Ceramic</a:t>
            </a:r>
          </a:p>
          <a:p>
            <a:pPr algn="l">
              <a:lnSpc>
                <a:spcPts val="824"/>
              </a:lnSpc>
            </a:pPr>
          </a:p>
          <a:p>
            <a:pPr algn="l" marL="154718" indent="-77359" lvl="1">
              <a:lnSpc>
                <a:spcPts val="824"/>
              </a:lnSpc>
              <a:buFont typeface="Arial"/>
              <a:buChar char="•"/>
            </a:pPr>
            <a:r>
              <a:rPr lang="en-US" b="true" sz="716" spc="40">
                <a:solidFill>
                  <a:srgbClr val="424150"/>
                </a:solidFill>
                <a:latin typeface="Atkinson Hyperlegible Bold"/>
                <a:ea typeface="Atkinson Hyperlegible Bold"/>
                <a:cs typeface="Atkinson Hyperlegible Bold"/>
                <a:sym typeface="Atkinson Hyperlegible Bold"/>
              </a:rPr>
              <a:t>Challenge:</a:t>
            </a: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- Fast servo movements caused voltage dips 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and noise spikes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on 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the 5–6 V rail,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which could reset the Mega or stress the buck converter.</a:t>
            </a:r>
          </a:p>
          <a:p>
            <a:pPr algn="l" marL="154718" indent="-77359" lvl="1">
              <a:lnSpc>
                <a:spcPts val="824"/>
              </a:lnSpc>
              <a:buFont typeface="Arial"/>
              <a:buChar char="•"/>
            </a:pPr>
            <a:r>
              <a:rPr lang="en-US" b="true" sz="716" spc="40">
                <a:solidFill>
                  <a:srgbClr val="424150"/>
                </a:solidFill>
                <a:latin typeface="Atkinson Hyperlegible Bold"/>
                <a:ea typeface="Atkinson Hyperlegible Bold"/>
                <a:cs typeface="Atkinson Hyperlegible Bold"/>
                <a:sym typeface="Atkinson Hyperlegible Bold"/>
              </a:rPr>
              <a:t>Fix / Tuning:</a:t>
            </a: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-  Added a large electrolytic capacitor (e.g. 470–1000 μF) near the servo power to handle low-frequency current surges.</a:t>
            </a: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- Add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ed a 0.1 μF (104) ceramic capacitor close to the driver/IC to filter high-frequency noise.</a:t>
            </a: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- R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esult: smoother servo behavior, less voltage sag, and more robust power for logic.</a:t>
            </a:r>
          </a:p>
          <a:p>
            <a:pPr algn="l">
              <a:lnSpc>
                <a:spcPts val="824"/>
              </a:lnSpc>
            </a:pPr>
          </a:p>
          <a:p>
            <a:pPr algn="l">
              <a:lnSpc>
                <a:spcPts val="824"/>
              </a:lnSpc>
            </a:pPr>
          </a:p>
          <a:p>
            <a:pPr algn="l">
              <a:lnSpc>
                <a:spcPts val="824"/>
              </a:lnSpc>
            </a:pPr>
          </a:p>
        </p:txBody>
      </p:sp>
    </p:spTree>
  </p:cSld>
  <p:clrMapOvr>
    <a:masterClrMapping/>
  </p:clrMapOvr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753186" y="-577149"/>
            <a:ext cx="4706772" cy="2871805"/>
            <a:chOff x="0" y="0"/>
            <a:chExt cx="6972996" cy="425452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972996" cy="4254526"/>
            </a:xfrm>
            <a:custGeom>
              <a:avLst/>
              <a:gdLst/>
              <a:ahLst/>
              <a:cxnLst/>
              <a:rect r="r" b="b" t="t" l="l"/>
              <a:pathLst>
                <a:path h="4254526" w="6972996">
                  <a:moveTo>
                    <a:pt x="0" y="0"/>
                  </a:moveTo>
                  <a:lnTo>
                    <a:pt x="6972996" y="0"/>
                  </a:lnTo>
                  <a:lnTo>
                    <a:pt x="6972996" y="4254526"/>
                  </a:lnTo>
                  <a:lnTo>
                    <a:pt x="0" y="4254526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6972996" cy="4264051"/>
            </a:xfrm>
            <a:prstGeom prst="rect">
              <a:avLst/>
            </a:prstGeom>
          </p:spPr>
          <p:txBody>
            <a:bodyPr anchor="ctr" rtlCol="false" tIns="51613" lIns="51613" bIns="51613" rIns="51613"/>
            <a:lstStyle/>
            <a:p>
              <a:pPr algn="ctr">
                <a:lnSpc>
                  <a:spcPts val="426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1546781" y="-1187948"/>
            <a:ext cx="5957948" cy="2593078"/>
            <a:chOff x="0" y="0"/>
            <a:chExt cx="7943931" cy="3457437"/>
          </a:xfrm>
        </p:grpSpPr>
        <p:sp>
          <p:nvSpPr>
            <p:cNvPr name="Freeform 6" id="6"/>
            <p:cNvSpPr/>
            <p:nvPr/>
          </p:nvSpPr>
          <p:spPr>
            <a:xfrm flipH="false" flipV="false" rot="-5400000">
              <a:off x="1408419" y="300320"/>
              <a:ext cx="2417891" cy="2518636"/>
            </a:xfrm>
            <a:custGeom>
              <a:avLst/>
              <a:gdLst/>
              <a:ahLst/>
              <a:cxnLst/>
              <a:rect r="r" b="b" t="t" l="l"/>
              <a:pathLst>
                <a:path h="2518636" w="2417891">
                  <a:moveTo>
                    <a:pt x="0" y="0"/>
                  </a:moveTo>
                  <a:lnTo>
                    <a:pt x="2417891" y="0"/>
                  </a:lnTo>
                  <a:lnTo>
                    <a:pt x="2417891" y="2518636"/>
                  </a:lnTo>
                  <a:lnTo>
                    <a:pt x="0" y="251863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7" id="7"/>
            <p:cNvSpPr/>
            <p:nvPr/>
          </p:nvSpPr>
          <p:spPr>
            <a:xfrm flipH="false" flipV="true" rot="-1828591">
              <a:off x="4345234" y="436259"/>
              <a:ext cx="2401875" cy="2501954"/>
            </a:xfrm>
            <a:custGeom>
              <a:avLst/>
              <a:gdLst/>
              <a:ahLst/>
              <a:cxnLst/>
              <a:rect r="r" b="b" t="t" l="l"/>
              <a:pathLst>
                <a:path h="2501954" w="2401875">
                  <a:moveTo>
                    <a:pt x="0" y="2501954"/>
                  </a:moveTo>
                  <a:lnTo>
                    <a:pt x="2401876" y="2501954"/>
                  </a:lnTo>
                  <a:lnTo>
                    <a:pt x="2401876" y="0"/>
                  </a:lnTo>
                  <a:lnTo>
                    <a:pt x="0" y="0"/>
                  </a:lnTo>
                  <a:lnTo>
                    <a:pt x="0" y="2501954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8" id="8"/>
            <p:cNvSpPr/>
            <p:nvPr/>
          </p:nvSpPr>
          <p:spPr>
            <a:xfrm flipH="false" flipV="false" rot="-5236008">
              <a:off x="3059231" y="201851"/>
              <a:ext cx="2597075" cy="2715573"/>
            </a:xfrm>
            <a:custGeom>
              <a:avLst/>
              <a:gdLst/>
              <a:ahLst/>
              <a:cxnLst/>
              <a:rect r="r" b="b" t="t" l="l"/>
              <a:pathLst>
                <a:path h="2715573" w="2597075">
                  <a:moveTo>
                    <a:pt x="0" y="0"/>
                  </a:moveTo>
                  <a:lnTo>
                    <a:pt x="2597076" y="0"/>
                  </a:lnTo>
                  <a:lnTo>
                    <a:pt x="2597076" y="2715573"/>
                  </a:lnTo>
                  <a:lnTo>
                    <a:pt x="0" y="271557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9" id="9"/>
            <p:cNvSpPr/>
            <p:nvPr/>
          </p:nvSpPr>
          <p:spPr>
            <a:xfrm flipH="false" flipV="true" rot="4853481">
              <a:off x="5317675" y="683145"/>
              <a:ext cx="2401875" cy="2501954"/>
            </a:xfrm>
            <a:custGeom>
              <a:avLst/>
              <a:gdLst/>
              <a:ahLst/>
              <a:cxnLst/>
              <a:rect r="r" b="b" t="t" l="l"/>
              <a:pathLst>
                <a:path h="2501954" w="2401875">
                  <a:moveTo>
                    <a:pt x="0" y="2501954"/>
                  </a:moveTo>
                  <a:lnTo>
                    <a:pt x="2401875" y="2501954"/>
                  </a:lnTo>
                  <a:lnTo>
                    <a:pt x="2401875" y="0"/>
                  </a:lnTo>
                  <a:lnTo>
                    <a:pt x="0" y="0"/>
                  </a:lnTo>
                  <a:lnTo>
                    <a:pt x="0" y="2501954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0" id="10"/>
            <p:cNvSpPr/>
            <p:nvPr/>
          </p:nvSpPr>
          <p:spPr>
            <a:xfrm flipH="false" flipV="false" rot="-8973834">
              <a:off x="471343" y="499917"/>
              <a:ext cx="2417891" cy="2518636"/>
            </a:xfrm>
            <a:custGeom>
              <a:avLst/>
              <a:gdLst/>
              <a:ahLst/>
              <a:cxnLst/>
              <a:rect r="r" b="b" t="t" l="l"/>
              <a:pathLst>
                <a:path h="2518636" w="2417891">
                  <a:moveTo>
                    <a:pt x="0" y="0"/>
                  </a:moveTo>
                  <a:lnTo>
                    <a:pt x="2417890" y="0"/>
                  </a:lnTo>
                  <a:lnTo>
                    <a:pt x="2417890" y="2518636"/>
                  </a:lnTo>
                  <a:lnTo>
                    <a:pt x="0" y="251863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TextBox 11" id="11"/>
          <p:cNvSpPr txBox="true"/>
          <p:nvPr/>
        </p:nvSpPr>
        <p:spPr>
          <a:xfrm rot="0">
            <a:off x="1118838" y="1106928"/>
            <a:ext cx="895391" cy="2083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524"/>
              </a:lnSpc>
              <a:spcBef>
                <a:spcPct val="0"/>
              </a:spcBef>
            </a:pPr>
            <a:r>
              <a:rPr lang="en-US" sz="1398">
                <a:solidFill>
                  <a:srgbClr val="4241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Futur</a:t>
            </a:r>
            <a:r>
              <a:rPr lang="en-US" sz="1398">
                <a:solidFill>
                  <a:srgbClr val="4241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 Work</a:t>
            </a:r>
          </a:p>
        </p:txBody>
      </p:sp>
    </p:spTree>
  </p:cSld>
  <p:clrMapOvr>
    <a:masterClrMapping/>
  </p:clrMapOvr>
</p:sld>
</file>

<file path=ppt/slides/slide3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4536051">
            <a:off x="-850193" y="-1000487"/>
            <a:ext cx="1488783" cy="1556713"/>
          </a:xfrm>
          <a:custGeom>
            <a:avLst/>
            <a:gdLst/>
            <a:ahLst/>
            <a:cxnLst/>
            <a:rect r="r" b="b" t="t" l="l"/>
            <a:pathLst>
              <a:path h="1556713" w="1488783">
                <a:moveTo>
                  <a:pt x="0" y="0"/>
                </a:moveTo>
                <a:lnTo>
                  <a:pt x="1488784" y="0"/>
                </a:lnTo>
                <a:lnTo>
                  <a:pt x="1488784" y="1556712"/>
                </a:lnTo>
                <a:lnTo>
                  <a:pt x="0" y="155671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2384302" y="903748"/>
            <a:ext cx="1424970" cy="1484344"/>
          </a:xfrm>
          <a:custGeom>
            <a:avLst/>
            <a:gdLst/>
            <a:ahLst/>
            <a:cxnLst/>
            <a:rect r="r" b="b" t="t" l="l"/>
            <a:pathLst>
              <a:path h="1484344" w="1424970">
                <a:moveTo>
                  <a:pt x="0" y="0"/>
                </a:moveTo>
                <a:lnTo>
                  <a:pt x="1424970" y="0"/>
                </a:lnTo>
                <a:lnTo>
                  <a:pt x="1424970" y="1484344"/>
                </a:lnTo>
                <a:lnTo>
                  <a:pt x="0" y="148434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77656" y="517746"/>
            <a:ext cx="2839864" cy="7933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1- In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tegrat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e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a real coati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ng / sprayi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ng sys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tem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with on-board camera support</a:t>
            </a:r>
          </a:p>
          <a:p>
            <a:pPr algn="l">
              <a:lnSpc>
                <a:spcPts val="824"/>
              </a:lnSpc>
            </a:pP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2- Add AI-based 3D perception to detect walls, windows, and doors automatically</a:t>
            </a:r>
          </a:p>
          <a:p>
            <a:pPr algn="l">
              <a:lnSpc>
                <a:spcPts val="824"/>
              </a:lnSpc>
            </a:pPr>
          </a:p>
          <a:p>
            <a:pPr algn="l">
              <a:lnSpc>
                <a:spcPts val="824"/>
              </a:lnSpc>
            </a:pP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3- Improve power design for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</a:t>
            </a:r>
            <a:r>
              <a:rPr lang="en-US" sz="716" spc="40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stable servo power (less voltage sag &amp; noise on logic)</a:t>
            </a:r>
          </a:p>
        </p:txBody>
      </p:sp>
    </p:spTree>
  </p:cSld>
  <p:clrMapOvr>
    <a:masterClrMapping/>
  </p:clrMapOvr>
</p:sld>
</file>

<file path=ppt/slides/slide3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753186" y="-577149"/>
            <a:ext cx="4706772" cy="2871805"/>
            <a:chOff x="0" y="0"/>
            <a:chExt cx="6972996" cy="425452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972996" cy="4254526"/>
            </a:xfrm>
            <a:custGeom>
              <a:avLst/>
              <a:gdLst/>
              <a:ahLst/>
              <a:cxnLst/>
              <a:rect r="r" b="b" t="t" l="l"/>
              <a:pathLst>
                <a:path h="4254526" w="6972996">
                  <a:moveTo>
                    <a:pt x="0" y="0"/>
                  </a:moveTo>
                  <a:lnTo>
                    <a:pt x="6972996" y="0"/>
                  </a:lnTo>
                  <a:lnTo>
                    <a:pt x="6972996" y="4254526"/>
                  </a:lnTo>
                  <a:lnTo>
                    <a:pt x="0" y="4254526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6972996" cy="4264051"/>
            </a:xfrm>
            <a:prstGeom prst="rect">
              <a:avLst/>
            </a:prstGeom>
          </p:spPr>
          <p:txBody>
            <a:bodyPr anchor="ctr" rtlCol="false" tIns="51613" lIns="51613" bIns="51613" rIns="51613"/>
            <a:lstStyle/>
            <a:p>
              <a:pPr algn="ctr">
                <a:lnSpc>
                  <a:spcPts val="426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1546781" y="-1187948"/>
            <a:ext cx="5957948" cy="2593078"/>
            <a:chOff x="0" y="0"/>
            <a:chExt cx="7943931" cy="3457437"/>
          </a:xfrm>
        </p:grpSpPr>
        <p:sp>
          <p:nvSpPr>
            <p:cNvPr name="Freeform 6" id="6"/>
            <p:cNvSpPr/>
            <p:nvPr/>
          </p:nvSpPr>
          <p:spPr>
            <a:xfrm flipH="false" flipV="false" rot="-5400000">
              <a:off x="1408419" y="300320"/>
              <a:ext cx="2417891" cy="2518636"/>
            </a:xfrm>
            <a:custGeom>
              <a:avLst/>
              <a:gdLst/>
              <a:ahLst/>
              <a:cxnLst/>
              <a:rect r="r" b="b" t="t" l="l"/>
              <a:pathLst>
                <a:path h="2518636" w="2417891">
                  <a:moveTo>
                    <a:pt x="0" y="0"/>
                  </a:moveTo>
                  <a:lnTo>
                    <a:pt x="2417891" y="0"/>
                  </a:lnTo>
                  <a:lnTo>
                    <a:pt x="2417891" y="2518636"/>
                  </a:lnTo>
                  <a:lnTo>
                    <a:pt x="0" y="251863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7" id="7"/>
            <p:cNvSpPr/>
            <p:nvPr/>
          </p:nvSpPr>
          <p:spPr>
            <a:xfrm flipH="false" flipV="true" rot="-1828591">
              <a:off x="4345234" y="436259"/>
              <a:ext cx="2401875" cy="2501954"/>
            </a:xfrm>
            <a:custGeom>
              <a:avLst/>
              <a:gdLst/>
              <a:ahLst/>
              <a:cxnLst/>
              <a:rect r="r" b="b" t="t" l="l"/>
              <a:pathLst>
                <a:path h="2501954" w="2401875">
                  <a:moveTo>
                    <a:pt x="0" y="2501954"/>
                  </a:moveTo>
                  <a:lnTo>
                    <a:pt x="2401876" y="2501954"/>
                  </a:lnTo>
                  <a:lnTo>
                    <a:pt x="2401876" y="0"/>
                  </a:lnTo>
                  <a:lnTo>
                    <a:pt x="0" y="0"/>
                  </a:lnTo>
                  <a:lnTo>
                    <a:pt x="0" y="2501954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8" id="8"/>
            <p:cNvSpPr/>
            <p:nvPr/>
          </p:nvSpPr>
          <p:spPr>
            <a:xfrm flipH="false" flipV="false" rot="-5236008">
              <a:off x="3059231" y="201851"/>
              <a:ext cx="2597075" cy="2715573"/>
            </a:xfrm>
            <a:custGeom>
              <a:avLst/>
              <a:gdLst/>
              <a:ahLst/>
              <a:cxnLst/>
              <a:rect r="r" b="b" t="t" l="l"/>
              <a:pathLst>
                <a:path h="2715573" w="2597075">
                  <a:moveTo>
                    <a:pt x="0" y="0"/>
                  </a:moveTo>
                  <a:lnTo>
                    <a:pt x="2597076" y="0"/>
                  </a:lnTo>
                  <a:lnTo>
                    <a:pt x="2597076" y="2715573"/>
                  </a:lnTo>
                  <a:lnTo>
                    <a:pt x="0" y="271557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9" id="9"/>
            <p:cNvSpPr/>
            <p:nvPr/>
          </p:nvSpPr>
          <p:spPr>
            <a:xfrm flipH="false" flipV="true" rot="4853481">
              <a:off x="5317675" y="683145"/>
              <a:ext cx="2401875" cy="2501954"/>
            </a:xfrm>
            <a:custGeom>
              <a:avLst/>
              <a:gdLst/>
              <a:ahLst/>
              <a:cxnLst/>
              <a:rect r="r" b="b" t="t" l="l"/>
              <a:pathLst>
                <a:path h="2501954" w="2401875">
                  <a:moveTo>
                    <a:pt x="0" y="2501954"/>
                  </a:moveTo>
                  <a:lnTo>
                    <a:pt x="2401875" y="2501954"/>
                  </a:lnTo>
                  <a:lnTo>
                    <a:pt x="2401875" y="0"/>
                  </a:lnTo>
                  <a:lnTo>
                    <a:pt x="0" y="0"/>
                  </a:lnTo>
                  <a:lnTo>
                    <a:pt x="0" y="2501954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0" id="10"/>
            <p:cNvSpPr/>
            <p:nvPr/>
          </p:nvSpPr>
          <p:spPr>
            <a:xfrm flipH="false" flipV="false" rot="-8973834">
              <a:off x="471343" y="499917"/>
              <a:ext cx="2417891" cy="2518636"/>
            </a:xfrm>
            <a:custGeom>
              <a:avLst/>
              <a:gdLst/>
              <a:ahLst/>
              <a:cxnLst/>
              <a:rect r="r" b="b" t="t" l="l"/>
              <a:pathLst>
                <a:path h="2518636" w="2417891">
                  <a:moveTo>
                    <a:pt x="0" y="0"/>
                  </a:moveTo>
                  <a:lnTo>
                    <a:pt x="2417890" y="0"/>
                  </a:lnTo>
                  <a:lnTo>
                    <a:pt x="2417890" y="2518636"/>
                  </a:lnTo>
                  <a:lnTo>
                    <a:pt x="0" y="251863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TextBox 11" id="11"/>
          <p:cNvSpPr txBox="true"/>
          <p:nvPr/>
        </p:nvSpPr>
        <p:spPr>
          <a:xfrm rot="0">
            <a:off x="708270" y="1106928"/>
            <a:ext cx="1716528" cy="2083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524"/>
              </a:lnSpc>
              <a:spcBef>
                <a:spcPct val="0"/>
              </a:spcBef>
            </a:pPr>
            <a:r>
              <a:rPr lang="en-US" sz="1398">
                <a:solidFill>
                  <a:srgbClr val="4241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 appreciate your time :)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4536051">
            <a:off x="-629378" y="-898573"/>
            <a:ext cx="1488783" cy="1556713"/>
          </a:xfrm>
          <a:custGeom>
            <a:avLst/>
            <a:gdLst/>
            <a:ahLst/>
            <a:cxnLst/>
            <a:rect r="r" b="b" t="t" l="l"/>
            <a:pathLst>
              <a:path h="1556713" w="1488783">
                <a:moveTo>
                  <a:pt x="0" y="0"/>
                </a:moveTo>
                <a:lnTo>
                  <a:pt x="1488783" y="0"/>
                </a:lnTo>
                <a:lnTo>
                  <a:pt x="1488783" y="1556713"/>
                </a:lnTo>
                <a:lnTo>
                  <a:pt x="0" y="155671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2305035" y="787310"/>
            <a:ext cx="1424970" cy="1484344"/>
          </a:xfrm>
          <a:custGeom>
            <a:avLst/>
            <a:gdLst/>
            <a:ahLst/>
            <a:cxnLst/>
            <a:rect r="r" b="b" t="t" l="l"/>
            <a:pathLst>
              <a:path h="1484344" w="1424970">
                <a:moveTo>
                  <a:pt x="0" y="0"/>
                </a:moveTo>
                <a:lnTo>
                  <a:pt x="1424970" y="0"/>
                </a:lnTo>
                <a:lnTo>
                  <a:pt x="1424970" y="1484345"/>
                </a:lnTo>
                <a:lnTo>
                  <a:pt x="0" y="148434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387609" y="454086"/>
            <a:ext cx="2177415" cy="1169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34"/>
              </a:lnSpc>
            </a:pPr>
            <a:r>
              <a:rPr lang="en-US" sz="812" spc="4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Why an Autonomous Wall-Coating</a:t>
            </a:r>
            <a:r>
              <a:rPr lang="en-US" sz="812" spc="4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Robot?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350806" y="697077"/>
            <a:ext cx="2177415" cy="8997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75484" indent="-87742" lvl="1">
              <a:lnSpc>
                <a:spcPts val="934"/>
              </a:lnSpc>
              <a:buFont typeface="Arial"/>
              <a:buChar char="•"/>
            </a:pPr>
            <a:r>
              <a:rPr lang="en-US" sz="812" spc="4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Manual wall painting is:</a:t>
            </a:r>
          </a:p>
          <a:p>
            <a:pPr algn="l">
              <a:lnSpc>
                <a:spcPts val="934"/>
              </a:lnSpc>
            </a:pPr>
          </a:p>
          <a:p>
            <a:pPr algn="l">
              <a:lnSpc>
                <a:spcPts val="934"/>
              </a:lnSpc>
            </a:pPr>
            <a:r>
              <a:rPr lang="en-US" sz="812" spc="4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  - </a:t>
            </a:r>
            <a:r>
              <a:rPr lang="en-US" sz="812" spc="4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Time-consuming and labor-intensive</a:t>
            </a:r>
          </a:p>
          <a:p>
            <a:pPr algn="l">
              <a:lnSpc>
                <a:spcPts val="934"/>
              </a:lnSpc>
            </a:pPr>
            <a:r>
              <a:rPr lang="en-US" sz="812" spc="4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     - </a:t>
            </a:r>
            <a:r>
              <a:rPr lang="en-US" sz="812" spc="4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inconsistent.</a:t>
            </a:r>
          </a:p>
          <a:p>
            <a:pPr algn="l">
              <a:lnSpc>
                <a:spcPts val="934"/>
              </a:lnSpc>
            </a:pPr>
          </a:p>
          <a:p>
            <a:pPr algn="l" marL="175484" indent="-87742" lvl="1">
              <a:lnSpc>
                <a:spcPts val="934"/>
              </a:lnSpc>
              <a:buFont typeface="Arial"/>
              <a:buChar char="•"/>
            </a:pPr>
            <a:r>
              <a:rPr lang="en-US" sz="812" spc="46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Need for an automated, repeatable solution.</a:t>
            </a:r>
          </a:p>
          <a:p>
            <a:pPr algn="l">
              <a:lnSpc>
                <a:spcPts val="934"/>
              </a:lnSpc>
            </a:pP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12236" y="319277"/>
            <a:ext cx="579690" cy="1114240"/>
          </a:xfrm>
          <a:custGeom>
            <a:avLst/>
            <a:gdLst/>
            <a:ahLst/>
            <a:cxnLst/>
            <a:rect r="r" b="b" t="t" l="l"/>
            <a:pathLst>
              <a:path h="1114240" w="579690">
                <a:moveTo>
                  <a:pt x="0" y="0"/>
                </a:moveTo>
                <a:lnTo>
                  <a:pt x="579690" y="0"/>
                </a:lnTo>
                <a:lnTo>
                  <a:pt x="579690" y="1114241"/>
                </a:lnTo>
                <a:lnTo>
                  <a:pt x="0" y="111424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561436" y="324954"/>
            <a:ext cx="579690" cy="1130126"/>
          </a:xfrm>
          <a:custGeom>
            <a:avLst/>
            <a:gdLst/>
            <a:ahLst/>
            <a:cxnLst/>
            <a:rect r="r" b="b" t="t" l="l"/>
            <a:pathLst>
              <a:path h="1130126" w="579690">
                <a:moveTo>
                  <a:pt x="0" y="0"/>
                </a:moveTo>
                <a:lnTo>
                  <a:pt x="579690" y="0"/>
                </a:lnTo>
                <a:lnTo>
                  <a:pt x="579690" y="1130126"/>
                </a:lnTo>
                <a:lnTo>
                  <a:pt x="0" y="113012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-9661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231912" y="299312"/>
            <a:ext cx="627991" cy="590704"/>
          </a:xfrm>
          <a:custGeom>
            <a:avLst/>
            <a:gdLst/>
            <a:ahLst/>
            <a:cxnLst/>
            <a:rect r="r" b="b" t="t" l="l"/>
            <a:pathLst>
              <a:path h="590704" w="627991">
                <a:moveTo>
                  <a:pt x="0" y="0"/>
                </a:moveTo>
                <a:lnTo>
                  <a:pt x="627991" y="0"/>
                </a:lnTo>
                <a:lnTo>
                  <a:pt x="627991" y="590705"/>
                </a:lnTo>
                <a:lnTo>
                  <a:pt x="0" y="59070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2231912" y="931641"/>
            <a:ext cx="652553" cy="523438"/>
          </a:xfrm>
          <a:custGeom>
            <a:avLst/>
            <a:gdLst/>
            <a:ahLst/>
            <a:cxnLst/>
            <a:rect r="r" b="b" t="t" l="l"/>
            <a:pathLst>
              <a:path h="523438" w="652553">
                <a:moveTo>
                  <a:pt x="0" y="0"/>
                </a:moveTo>
                <a:lnTo>
                  <a:pt x="652553" y="0"/>
                </a:lnTo>
                <a:lnTo>
                  <a:pt x="652553" y="523439"/>
                </a:lnTo>
                <a:lnTo>
                  <a:pt x="0" y="52343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648998" y="118069"/>
            <a:ext cx="2177415" cy="1296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49"/>
              </a:lnSpc>
            </a:pPr>
            <a:r>
              <a:rPr lang="en-US" sz="912" spc="5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Hardware Architecture - Base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96645" y="1522255"/>
            <a:ext cx="1005210" cy="757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29"/>
              </a:lnSpc>
              <a:spcBef>
                <a:spcPct val="0"/>
              </a:spcBef>
            </a:pPr>
            <a:r>
              <a:rPr lang="en-US" sz="460" spc="26">
                <a:solidFill>
                  <a:srgbClr val="4241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Wooden base and vertical support.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487831" y="1522818"/>
            <a:ext cx="1365494" cy="751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24"/>
              </a:lnSpc>
              <a:spcBef>
                <a:spcPct val="0"/>
              </a:spcBef>
            </a:pPr>
            <a:r>
              <a:rPr lang="en-US" sz="456" spc="25">
                <a:solidFill>
                  <a:srgbClr val="4241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X-drive with 4 DC gear motors + encoders (JGB37)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82880" y="531662"/>
            <a:ext cx="738038" cy="738038"/>
          </a:xfrm>
          <a:custGeom>
            <a:avLst/>
            <a:gdLst/>
            <a:ahLst/>
            <a:cxnLst/>
            <a:rect r="r" b="b" t="t" l="l"/>
            <a:pathLst>
              <a:path h="738038" w="738038">
                <a:moveTo>
                  <a:pt x="0" y="0"/>
                </a:moveTo>
                <a:lnTo>
                  <a:pt x="738038" y="0"/>
                </a:lnTo>
                <a:lnTo>
                  <a:pt x="738038" y="738038"/>
                </a:lnTo>
                <a:lnTo>
                  <a:pt x="0" y="73803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186457" y="498107"/>
            <a:ext cx="832585" cy="832585"/>
          </a:xfrm>
          <a:custGeom>
            <a:avLst/>
            <a:gdLst/>
            <a:ahLst/>
            <a:cxnLst/>
            <a:rect r="r" b="b" t="t" l="l"/>
            <a:pathLst>
              <a:path h="832585" w="832585">
                <a:moveTo>
                  <a:pt x="0" y="0"/>
                </a:moveTo>
                <a:lnTo>
                  <a:pt x="832585" y="0"/>
                </a:lnTo>
                <a:lnTo>
                  <a:pt x="832585" y="832586"/>
                </a:lnTo>
                <a:lnTo>
                  <a:pt x="0" y="83258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284581" y="567321"/>
            <a:ext cx="732939" cy="732939"/>
          </a:xfrm>
          <a:custGeom>
            <a:avLst/>
            <a:gdLst/>
            <a:ahLst/>
            <a:cxnLst/>
            <a:rect r="r" b="b" t="t" l="l"/>
            <a:pathLst>
              <a:path h="732939" w="732939">
                <a:moveTo>
                  <a:pt x="0" y="0"/>
                </a:moveTo>
                <a:lnTo>
                  <a:pt x="732939" y="0"/>
                </a:lnTo>
                <a:lnTo>
                  <a:pt x="732939" y="732939"/>
                </a:lnTo>
                <a:lnTo>
                  <a:pt x="0" y="73293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975630" y="282761"/>
            <a:ext cx="2177415" cy="1296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49"/>
              </a:lnSpc>
            </a:pPr>
            <a:r>
              <a:rPr lang="en-US" sz="912" spc="5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Hardware Architecture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226187" y="1403383"/>
            <a:ext cx="603828" cy="757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29"/>
              </a:lnSpc>
              <a:spcBef>
                <a:spcPct val="0"/>
              </a:spcBef>
            </a:pPr>
            <a:r>
              <a:rPr lang="en-US" sz="460" spc="26">
                <a:solidFill>
                  <a:srgbClr val="4241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</a:t>
            </a:r>
            <a:r>
              <a:rPr lang="en-US" sz="460" spc="26">
                <a:solidFill>
                  <a:srgbClr val="4241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otor drivers:  L298N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117927" y="1403383"/>
            <a:ext cx="830986" cy="751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24"/>
              </a:lnSpc>
              <a:spcBef>
                <a:spcPct val="0"/>
              </a:spcBef>
            </a:pPr>
            <a:r>
              <a:rPr lang="en-US" sz="456" spc="25">
                <a:solidFill>
                  <a:srgbClr val="4241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Controller: Arduino Mega 2560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2101874" y="1403383"/>
            <a:ext cx="1000306" cy="751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24"/>
              </a:lnSpc>
              <a:spcBef>
                <a:spcPct val="0"/>
              </a:spcBef>
            </a:pPr>
            <a:r>
              <a:rPr lang="en-US" sz="456" spc="25">
                <a:solidFill>
                  <a:srgbClr val="4241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Communication: ESP32 Wi-Fi bridge 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3373" y="593989"/>
            <a:ext cx="688456" cy="640821"/>
          </a:xfrm>
          <a:custGeom>
            <a:avLst/>
            <a:gdLst/>
            <a:ahLst/>
            <a:cxnLst/>
            <a:rect r="r" b="b" t="t" l="l"/>
            <a:pathLst>
              <a:path h="640821" w="688456">
                <a:moveTo>
                  <a:pt x="0" y="0"/>
                </a:moveTo>
                <a:lnTo>
                  <a:pt x="688456" y="0"/>
                </a:lnTo>
                <a:lnTo>
                  <a:pt x="688456" y="640822"/>
                </a:lnTo>
                <a:lnTo>
                  <a:pt x="0" y="64082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853821" y="755688"/>
            <a:ext cx="684689" cy="401500"/>
          </a:xfrm>
          <a:custGeom>
            <a:avLst/>
            <a:gdLst/>
            <a:ahLst/>
            <a:cxnLst/>
            <a:rect r="r" b="b" t="t" l="l"/>
            <a:pathLst>
              <a:path h="401500" w="684689">
                <a:moveTo>
                  <a:pt x="0" y="0"/>
                </a:moveTo>
                <a:lnTo>
                  <a:pt x="684690" y="0"/>
                </a:lnTo>
                <a:lnTo>
                  <a:pt x="684690" y="401500"/>
                </a:lnTo>
                <a:lnTo>
                  <a:pt x="0" y="4015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632361" y="643000"/>
            <a:ext cx="773362" cy="591810"/>
          </a:xfrm>
          <a:custGeom>
            <a:avLst/>
            <a:gdLst/>
            <a:ahLst/>
            <a:cxnLst/>
            <a:rect r="r" b="b" t="t" l="l"/>
            <a:pathLst>
              <a:path h="591810" w="773362">
                <a:moveTo>
                  <a:pt x="0" y="0"/>
                </a:moveTo>
                <a:lnTo>
                  <a:pt x="773362" y="0"/>
                </a:lnTo>
                <a:lnTo>
                  <a:pt x="773362" y="591811"/>
                </a:lnTo>
                <a:lnTo>
                  <a:pt x="0" y="59181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2457796" y="612172"/>
            <a:ext cx="649953" cy="604457"/>
          </a:xfrm>
          <a:custGeom>
            <a:avLst/>
            <a:gdLst/>
            <a:ahLst/>
            <a:cxnLst/>
            <a:rect r="r" b="b" t="t" l="l"/>
            <a:pathLst>
              <a:path h="604457" w="649953">
                <a:moveTo>
                  <a:pt x="0" y="0"/>
                </a:moveTo>
                <a:lnTo>
                  <a:pt x="649954" y="0"/>
                </a:lnTo>
                <a:lnTo>
                  <a:pt x="649954" y="604456"/>
                </a:lnTo>
                <a:lnTo>
                  <a:pt x="0" y="60445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605358" y="223311"/>
            <a:ext cx="2177415" cy="1296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49"/>
              </a:lnSpc>
            </a:pPr>
            <a:r>
              <a:rPr lang="en-US" sz="912" spc="5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Hardware Architecture - Power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-47678" y="1321168"/>
            <a:ext cx="839507" cy="757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29"/>
              </a:lnSpc>
              <a:spcBef>
                <a:spcPct val="0"/>
              </a:spcBef>
            </a:pPr>
            <a:r>
              <a:rPr lang="en-US" sz="460" spc="26">
                <a:solidFill>
                  <a:srgbClr val="4241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3S battery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867354" y="1311643"/>
            <a:ext cx="671157" cy="1429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6"/>
              </a:lnSpc>
              <a:spcBef>
                <a:spcPct val="0"/>
              </a:spcBef>
            </a:pPr>
            <a:r>
              <a:rPr lang="en-US" sz="440" spc="25">
                <a:solidFill>
                  <a:srgbClr val="4241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Buck converters: XL401</a:t>
            </a:r>
            <a:r>
              <a:rPr lang="en-US" sz="440" spc="25">
                <a:solidFill>
                  <a:srgbClr val="4241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 </a:t>
            </a:r>
          </a:p>
          <a:p>
            <a:pPr algn="ctr">
              <a:lnSpc>
                <a:spcPts val="506"/>
              </a:lnSpc>
              <a:spcBef>
                <a:spcPct val="0"/>
              </a:spcBef>
            </a:pPr>
          </a:p>
        </p:txBody>
      </p:sp>
      <p:sp>
        <p:nvSpPr>
          <p:cNvPr name="TextBox 9" id="9"/>
          <p:cNvSpPr txBox="true"/>
          <p:nvPr/>
        </p:nvSpPr>
        <p:spPr>
          <a:xfrm rot="0">
            <a:off x="1866303" y="1318931"/>
            <a:ext cx="305478" cy="1379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24"/>
              </a:lnSpc>
              <a:spcBef>
                <a:spcPct val="0"/>
              </a:spcBef>
            </a:pPr>
            <a:r>
              <a:rPr lang="en-US" sz="456" spc="25">
                <a:solidFill>
                  <a:srgbClr val="4241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LM</a:t>
            </a:r>
            <a:r>
              <a:rPr lang="en-US" sz="456" spc="25">
                <a:solidFill>
                  <a:srgbClr val="4241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2596 </a:t>
            </a:r>
          </a:p>
          <a:p>
            <a:pPr algn="ctr">
              <a:lnSpc>
                <a:spcPts val="524"/>
              </a:lnSpc>
              <a:spcBef>
                <a:spcPct val="0"/>
              </a:spcBef>
            </a:pPr>
          </a:p>
        </p:txBody>
      </p:sp>
      <p:sp>
        <p:nvSpPr>
          <p:cNvPr name="TextBox 10" id="10"/>
          <p:cNvSpPr txBox="true"/>
          <p:nvPr/>
        </p:nvSpPr>
        <p:spPr>
          <a:xfrm rot="0">
            <a:off x="2610217" y="1316695"/>
            <a:ext cx="305478" cy="1379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24"/>
              </a:lnSpc>
              <a:spcBef>
                <a:spcPct val="0"/>
              </a:spcBef>
            </a:pPr>
            <a:r>
              <a:rPr lang="en-US" sz="456" spc="25">
                <a:solidFill>
                  <a:srgbClr val="4241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9A 300W</a:t>
            </a:r>
          </a:p>
          <a:p>
            <a:pPr algn="ctr">
              <a:lnSpc>
                <a:spcPts val="524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4536" y="697672"/>
            <a:ext cx="666129" cy="537138"/>
          </a:xfrm>
          <a:custGeom>
            <a:avLst/>
            <a:gdLst/>
            <a:ahLst/>
            <a:cxnLst/>
            <a:rect r="r" b="b" t="t" l="l"/>
            <a:pathLst>
              <a:path h="537138" w="666129">
                <a:moveTo>
                  <a:pt x="0" y="0"/>
                </a:moveTo>
                <a:lnTo>
                  <a:pt x="666129" y="0"/>
                </a:lnTo>
                <a:lnTo>
                  <a:pt x="666129" y="537139"/>
                </a:lnTo>
                <a:lnTo>
                  <a:pt x="0" y="53713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10518" y="697672"/>
            <a:ext cx="632111" cy="540399"/>
          </a:xfrm>
          <a:custGeom>
            <a:avLst/>
            <a:gdLst/>
            <a:ahLst/>
            <a:cxnLst/>
            <a:rect r="r" b="b" t="t" l="l"/>
            <a:pathLst>
              <a:path h="540399" w="632111">
                <a:moveTo>
                  <a:pt x="0" y="0"/>
                </a:moveTo>
                <a:lnTo>
                  <a:pt x="632111" y="0"/>
                </a:lnTo>
                <a:lnTo>
                  <a:pt x="632111" y="540399"/>
                </a:lnTo>
                <a:lnTo>
                  <a:pt x="0" y="54039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623775" y="727807"/>
            <a:ext cx="752876" cy="507004"/>
          </a:xfrm>
          <a:custGeom>
            <a:avLst/>
            <a:gdLst/>
            <a:ahLst/>
            <a:cxnLst/>
            <a:rect r="r" b="b" t="t" l="l"/>
            <a:pathLst>
              <a:path h="507004" w="752876">
                <a:moveTo>
                  <a:pt x="0" y="0"/>
                </a:moveTo>
                <a:lnTo>
                  <a:pt x="752876" y="0"/>
                </a:lnTo>
                <a:lnTo>
                  <a:pt x="752876" y="507004"/>
                </a:lnTo>
                <a:lnTo>
                  <a:pt x="0" y="50700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2462376" y="703003"/>
            <a:ext cx="630426" cy="556610"/>
          </a:xfrm>
          <a:custGeom>
            <a:avLst/>
            <a:gdLst/>
            <a:ahLst/>
            <a:cxnLst/>
            <a:rect r="r" b="b" t="t" l="l"/>
            <a:pathLst>
              <a:path h="556610" w="630426">
                <a:moveTo>
                  <a:pt x="0" y="0"/>
                </a:moveTo>
                <a:lnTo>
                  <a:pt x="630426" y="0"/>
                </a:lnTo>
                <a:lnTo>
                  <a:pt x="630426" y="556611"/>
                </a:lnTo>
                <a:lnTo>
                  <a:pt x="0" y="55661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630253" y="282761"/>
            <a:ext cx="2177415" cy="1296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49"/>
              </a:lnSpc>
            </a:pPr>
            <a:r>
              <a:rPr lang="en-US" sz="912" spc="5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Hardware Architecture - Actuators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27848" y="1313845"/>
            <a:ext cx="839507" cy="757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29"/>
              </a:lnSpc>
              <a:spcBef>
                <a:spcPct val="0"/>
              </a:spcBef>
            </a:pPr>
            <a:r>
              <a:rPr lang="en-US" sz="460" spc="26">
                <a:solidFill>
                  <a:srgbClr val="4241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NEMA</a:t>
            </a:r>
            <a:r>
              <a:rPr lang="en-US" sz="460" spc="26">
                <a:solidFill>
                  <a:srgbClr val="4241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stepper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067750" y="1307170"/>
            <a:ext cx="247717" cy="824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6"/>
              </a:lnSpc>
              <a:spcBef>
                <a:spcPct val="0"/>
              </a:spcBef>
            </a:pPr>
            <a:r>
              <a:rPr lang="en-US" sz="440" spc="25">
                <a:solidFill>
                  <a:srgbClr val="4241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DRV882</a:t>
            </a:r>
            <a:r>
              <a:rPr lang="en-US" sz="440" spc="25">
                <a:solidFill>
                  <a:srgbClr val="4241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761558" y="1313845"/>
            <a:ext cx="364928" cy="751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24"/>
              </a:lnSpc>
              <a:spcBef>
                <a:spcPct val="0"/>
              </a:spcBef>
            </a:pPr>
            <a:r>
              <a:rPr lang="en-US" sz="456" spc="25">
                <a:solidFill>
                  <a:srgbClr val="4241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40</a:t>
            </a:r>
            <a:r>
              <a:rPr lang="en-US" sz="456" spc="25">
                <a:solidFill>
                  <a:srgbClr val="4241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kg servo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2610217" y="1316695"/>
            <a:ext cx="305478" cy="751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24"/>
              </a:lnSpc>
              <a:spcBef>
                <a:spcPct val="0"/>
              </a:spcBef>
            </a:pPr>
            <a:r>
              <a:rPr lang="en-US" sz="456" spc="25">
                <a:solidFill>
                  <a:srgbClr val="4241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DS558HV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96110" y="646597"/>
            <a:ext cx="737555" cy="446458"/>
          </a:xfrm>
          <a:custGeom>
            <a:avLst/>
            <a:gdLst/>
            <a:ahLst/>
            <a:cxnLst/>
            <a:rect r="r" b="b" t="t" l="l"/>
            <a:pathLst>
              <a:path h="446458" w="737555">
                <a:moveTo>
                  <a:pt x="0" y="0"/>
                </a:moveTo>
                <a:lnTo>
                  <a:pt x="737555" y="0"/>
                </a:lnTo>
                <a:lnTo>
                  <a:pt x="737555" y="446458"/>
                </a:lnTo>
                <a:lnTo>
                  <a:pt x="0" y="4464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115619" y="379145"/>
            <a:ext cx="845549" cy="1382801"/>
          </a:xfrm>
          <a:custGeom>
            <a:avLst/>
            <a:gdLst/>
            <a:ahLst/>
            <a:cxnLst/>
            <a:rect r="r" b="b" t="t" l="l"/>
            <a:pathLst>
              <a:path h="1382801" w="845549">
                <a:moveTo>
                  <a:pt x="0" y="0"/>
                </a:moveTo>
                <a:lnTo>
                  <a:pt x="845549" y="0"/>
                </a:lnTo>
                <a:lnTo>
                  <a:pt x="845549" y="1382801"/>
                </a:lnTo>
                <a:lnTo>
                  <a:pt x="0" y="138280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5400000">
            <a:off x="989420" y="849868"/>
            <a:ext cx="1221559" cy="370546"/>
          </a:xfrm>
          <a:custGeom>
            <a:avLst/>
            <a:gdLst/>
            <a:ahLst/>
            <a:cxnLst/>
            <a:rect r="r" b="b" t="t" l="l"/>
            <a:pathLst>
              <a:path h="370546" w="1221559">
                <a:moveTo>
                  <a:pt x="0" y="0"/>
                </a:moveTo>
                <a:lnTo>
                  <a:pt x="1221560" y="0"/>
                </a:lnTo>
                <a:lnTo>
                  <a:pt x="1221560" y="370545"/>
                </a:lnTo>
                <a:lnTo>
                  <a:pt x="0" y="37054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950469" y="182880"/>
            <a:ext cx="2177415" cy="1296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49"/>
              </a:lnSpc>
            </a:pPr>
            <a:r>
              <a:rPr lang="en-US" sz="912" spc="52">
                <a:solidFill>
                  <a:srgbClr val="424150"/>
                </a:solidFill>
                <a:latin typeface="Atkinson Hyperlegible"/>
                <a:ea typeface="Atkinson Hyperlegible"/>
                <a:cs typeface="Atkinson Hyperlegible"/>
                <a:sym typeface="Atkinson Hyperlegible"/>
              </a:rPr>
              <a:t>Hardware Architecture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296110" y="1212612"/>
            <a:ext cx="737555" cy="757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29"/>
              </a:lnSpc>
              <a:spcBef>
                <a:spcPct val="0"/>
              </a:spcBef>
            </a:pPr>
            <a:r>
              <a:rPr lang="en-US" sz="460" spc="26">
                <a:solidFill>
                  <a:srgbClr val="4241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Sens</a:t>
            </a:r>
            <a:r>
              <a:rPr lang="en-US" sz="460" spc="26">
                <a:solidFill>
                  <a:srgbClr val="4241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ors:  ultrasonic sensors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414927" y="1660747"/>
            <a:ext cx="414664" cy="751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24"/>
              </a:lnSpc>
              <a:spcBef>
                <a:spcPct val="0"/>
              </a:spcBef>
            </a:pPr>
            <a:r>
              <a:rPr lang="en-US" sz="456" spc="25">
                <a:solidFill>
                  <a:srgbClr val="4241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</a:t>
            </a:r>
            <a:r>
              <a:rPr lang="en-US" sz="456" spc="25">
                <a:solidFill>
                  <a:srgbClr val="4241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near Actuator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DAG_nrmUNAo</dc:identifier>
  <dcterms:modified xsi:type="dcterms:W3CDTF">2011-08-01T06:04:30Z</dcterms:modified>
  <cp:revision>1</cp:revision>
  <dc:title>Paint Splatter Painter Business Card Pastel Yellow Green Illustrative Style</dc:title>
</cp:coreProperties>
</file>