
<file path=[Content_Types].xml><?xml version="1.0" encoding="utf-8"?>
<Types xmlns="http://schemas.openxmlformats.org/package/2006/content-types">
  <Default Extension="bin" ContentType="application/vnd.openxmlformats-officedocument.oleObject"/>
  <Default Extension="png" ContentType="image/png"/>
  <Default Extension="emf" ContentType="image/x-emf"/>
  <Default Extension="jpeg" ContentType="image/jpeg"/>
  <Default Extension="rels" ContentType="application/vnd.openxmlformats-package.relationships+xml"/>
  <Default Extension="xml" ContentType="application/xml"/>
  <Default Extension="wav" ContentType="audio/unknown"/>
  <Default Extension="vml" ContentType="application/vnd.openxmlformats-officedocument.vmlDrawing"/>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2"/>
  </p:sldMasterIdLst>
  <p:notesMasterIdLst>
    <p:notesMasterId r:id="rId32"/>
  </p:notesMasterIdLst>
  <p:sldIdLst>
    <p:sldId id="256" r:id="rId3"/>
    <p:sldId id="265" r:id="rId4"/>
    <p:sldId id="266" r:id="rId5"/>
    <p:sldId id="267" r:id="rId6"/>
    <p:sldId id="268" r:id="rId7"/>
    <p:sldId id="261" r:id="rId8"/>
    <p:sldId id="262" r:id="rId9"/>
    <p:sldId id="263" r:id="rId10"/>
    <p:sldId id="273" r:id="rId11"/>
    <p:sldId id="269" r:id="rId12"/>
    <p:sldId id="276" r:id="rId13"/>
    <p:sldId id="277" r:id="rId14"/>
    <p:sldId id="270" r:id="rId15"/>
    <p:sldId id="271" r:id="rId16"/>
    <p:sldId id="274" r:id="rId17"/>
    <p:sldId id="275" r:id="rId18"/>
    <p:sldId id="284" r:id="rId19"/>
    <p:sldId id="285" r:id="rId20"/>
    <p:sldId id="286" r:id="rId21"/>
    <p:sldId id="287" r:id="rId22"/>
    <p:sldId id="288" r:id="rId23"/>
    <p:sldId id="289" r:id="rId24"/>
    <p:sldId id="290" r:id="rId25"/>
    <p:sldId id="278" r:id="rId26"/>
    <p:sldId id="280" r:id="rId27"/>
    <p:sldId id="282" r:id="rId28"/>
    <p:sldId id="279" r:id="rId29"/>
    <p:sldId id="281" r:id="rId30"/>
    <p:sldId id="272" r:id="rId3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8799B23B-EC83-4686-B30A-512413B5E67A}" styleName="Light Style 3 - Acc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2948" autoAdjust="0"/>
  </p:normalViewPr>
  <p:slideViewPr>
    <p:cSldViewPr>
      <p:cViewPr varScale="1">
        <p:scale>
          <a:sx n="57" d="100"/>
          <a:sy n="57" d="100"/>
        </p:scale>
        <p:origin x="-1650" y="-7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presProps" Target="presProps.xml"/><Relationship Id="rId2" Type="http://schemas.openxmlformats.org/officeDocument/2006/relationships/slideMaster" Target="slideMasters/slideMaster1.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1.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FBFB958-6D76-40AE-9711-4C199EB08057}" type="datetimeFigureOut">
              <a:rPr lang="en-US" smtClean="0"/>
              <a:t>1/11/2015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11C52B2-79F1-4261-A355-9ED18E63F1B4}" type="slidenum">
              <a:rPr lang="en-US" smtClean="0"/>
              <a:t>‹#›</a:t>
            </a:fld>
            <a:endParaRPr lang="en-US"/>
          </a:p>
        </p:txBody>
      </p:sp>
    </p:spTree>
    <p:extLst>
      <p:ext uri="{BB962C8B-B14F-4D97-AF65-F5344CB8AC3E}">
        <p14:creationId xmlns:p14="http://schemas.microsoft.com/office/powerpoint/2010/main" val="115170246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711C52B2-79F1-4261-A355-9ED18E63F1B4}" type="slidenum">
              <a:rPr lang="en-US" smtClean="0"/>
              <a:t>2</a:t>
            </a:fld>
            <a:endParaRPr lang="en-US"/>
          </a:p>
        </p:txBody>
      </p:sp>
    </p:spTree>
    <p:extLst>
      <p:ext uri="{BB962C8B-B14F-4D97-AF65-F5344CB8AC3E}">
        <p14:creationId xmlns:p14="http://schemas.microsoft.com/office/powerpoint/2010/main" val="145422442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11C52B2-79F1-4261-A355-9ED18E63F1B4}" type="slidenum">
              <a:rPr lang="en-US" smtClean="0"/>
              <a:t>3</a:t>
            </a:fld>
            <a:endParaRPr lang="en-US"/>
          </a:p>
        </p:txBody>
      </p:sp>
    </p:spTree>
    <p:extLst>
      <p:ext uri="{BB962C8B-B14F-4D97-AF65-F5344CB8AC3E}">
        <p14:creationId xmlns:p14="http://schemas.microsoft.com/office/powerpoint/2010/main" val="99669492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11C52B2-79F1-4261-A355-9ED18E63F1B4}" type="slidenum">
              <a:rPr lang="en-US" smtClean="0"/>
              <a:t>4</a:t>
            </a:fld>
            <a:endParaRPr lang="en-US"/>
          </a:p>
        </p:txBody>
      </p:sp>
    </p:spTree>
    <p:extLst>
      <p:ext uri="{BB962C8B-B14F-4D97-AF65-F5344CB8AC3E}">
        <p14:creationId xmlns:p14="http://schemas.microsoft.com/office/powerpoint/2010/main" val="325982105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11C52B2-79F1-4261-A355-9ED18E63F1B4}" type="slidenum">
              <a:rPr lang="en-US" smtClean="0"/>
              <a:t>13</a:t>
            </a:fld>
            <a:endParaRPr lang="en-US"/>
          </a:p>
        </p:txBody>
      </p:sp>
    </p:spTree>
    <p:extLst>
      <p:ext uri="{BB962C8B-B14F-4D97-AF65-F5344CB8AC3E}">
        <p14:creationId xmlns:p14="http://schemas.microsoft.com/office/powerpoint/2010/main" val="120742633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11C52B2-79F1-4261-A355-9ED18E63F1B4}" type="slidenum">
              <a:rPr lang="en-US" smtClean="0"/>
              <a:t>14</a:t>
            </a:fld>
            <a:endParaRPr lang="en-US"/>
          </a:p>
        </p:txBody>
      </p:sp>
    </p:spTree>
    <p:extLst>
      <p:ext uri="{BB962C8B-B14F-4D97-AF65-F5344CB8AC3E}">
        <p14:creationId xmlns:p14="http://schemas.microsoft.com/office/powerpoint/2010/main" val="294410576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11C52B2-79F1-4261-A355-9ED18E63F1B4}" type="slidenum">
              <a:rPr lang="en-US" smtClean="0"/>
              <a:t>24</a:t>
            </a:fld>
            <a:endParaRPr lang="en-US"/>
          </a:p>
        </p:txBody>
      </p:sp>
    </p:spTree>
    <p:extLst>
      <p:ext uri="{BB962C8B-B14F-4D97-AF65-F5344CB8AC3E}">
        <p14:creationId xmlns:p14="http://schemas.microsoft.com/office/powerpoint/2010/main" val="321424440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gradFill flip="none" rotWithShape="1">
          <a:gsLst>
            <a:gs pos="0">
              <a:schemeClr val="bg2">
                <a:lumMod val="75000"/>
              </a:schemeClr>
            </a:gs>
            <a:gs pos="50000">
              <a:schemeClr val="bg2"/>
            </a:gs>
            <a:gs pos="100000">
              <a:schemeClr val="accent1">
                <a:lumMod val="20000"/>
                <a:lumOff val="8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7" name="Rectangle 6"/>
          <p:cNvSpPr/>
          <p:nvPr userDrawn="1"/>
        </p:nvSpPr>
        <p:spPr>
          <a:xfrm>
            <a:off x="0" y="0"/>
            <a:ext cx="1447800" cy="6858000"/>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1447800" y="3101975"/>
            <a:ext cx="7696200" cy="1470025"/>
          </a:xfrm>
        </p:spPr>
        <p:txBody>
          <a:bodyPr/>
          <a:lstStyle>
            <a:lvl1pPr>
              <a:defRPr>
                <a:ln>
                  <a:solidFill>
                    <a:schemeClr val="tx2">
                      <a:lumMod val="20000"/>
                      <a:lumOff val="80000"/>
                    </a:schemeClr>
                  </a:solidFill>
                </a:ln>
              </a:defRPr>
            </a:lvl1pPr>
          </a:lstStyle>
          <a:p>
            <a:r>
              <a:rPr lang="en-US" smtClean="0"/>
              <a:t>Click to edit Master title style</a:t>
            </a:r>
            <a:endParaRPr lang="en-US" dirty="0"/>
          </a:p>
        </p:txBody>
      </p:sp>
      <p:sp>
        <p:nvSpPr>
          <p:cNvPr id="3" name="Subtitle 2"/>
          <p:cNvSpPr>
            <a:spLocks noGrp="1"/>
          </p:cNvSpPr>
          <p:nvPr>
            <p:ph type="subTitle" idx="1"/>
          </p:nvPr>
        </p:nvSpPr>
        <p:spPr>
          <a:xfrm>
            <a:off x="1447800" y="4572000"/>
            <a:ext cx="6324600" cy="1752600"/>
          </a:xfrm>
        </p:spPr>
        <p:txBody>
          <a:bodyPr/>
          <a:lstStyle>
            <a:lvl1pPr marL="0" indent="0" algn="ctr">
              <a:buNone/>
              <a:defRPr>
                <a:ln>
                  <a:solidFill>
                    <a:schemeClr val="bg2">
                      <a:lumMod val="50000"/>
                    </a:schemeClr>
                  </a:solidFill>
                </a:ln>
                <a:solidFill>
                  <a:schemeClr val="bg2">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74ED1475-EDDB-4522-AEB4-64FEF26DB6A8}" type="datetime1">
              <a:rPr lang="en-US" smtClean="0"/>
              <a:t>1/11/2015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6E090CE-BF6F-4951-B7DA-3AD75C7D0F81}" type="slidenum">
              <a:rPr lang="en-US" smtClean="0"/>
              <a:t>‹#›</a:t>
            </a:fld>
            <a:endParaRPr lang="en-US"/>
          </a:p>
        </p:txBody>
      </p:sp>
    </p:spTree>
    <p:extLst>
      <p:ext uri="{BB962C8B-B14F-4D97-AF65-F5344CB8AC3E}">
        <p14:creationId xmlns:p14="http://schemas.microsoft.com/office/powerpoint/2010/main" val="175158929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grpSp>
        <p:nvGrpSpPr>
          <p:cNvPr id="7" name="Group 6"/>
          <p:cNvGrpSpPr/>
          <p:nvPr userDrawn="1"/>
        </p:nvGrpSpPr>
        <p:grpSpPr>
          <a:xfrm>
            <a:off x="0" y="0"/>
            <a:ext cx="9144000" cy="1600200"/>
            <a:chOff x="0" y="0"/>
            <a:chExt cx="9144000" cy="1600200"/>
          </a:xfrm>
        </p:grpSpPr>
        <p:sp>
          <p:nvSpPr>
            <p:cNvPr id="8" name="Rectangle 7"/>
            <p:cNvSpPr/>
            <p:nvPr/>
          </p:nvSpPr>
          <p:spPr>
            <a:xfrm>
              <a:off x="0" y="0"/>
              <a:ext cx="9144000" cy="1600200"/>
            </a:xfrm>
            <a:prstGeom prst="rect">
              <a:avLst/>
            </a:prstGeom>
            <a:gradFill flip="none" rotWithShape="1">
              <a:gsLst>
                <a:gs pos="0">
                  <a:schemeClr val="bg2">
                    <a:lumMod val="75000"/>
                  </a:schemeClr>
                </a:gs>
                <a:gs pos="50000">
                  <a:schemeClr val="bg2"/>
                </a:gs>
                <a:gs pos="100000">
                  <a:schemeClr val="accent1">
                    <a:lumMod val="20000"/>
                    <a:lumOff val="80000"/>
                  </a:schemeClr>
                </a:gs>
              </a:gsLst>
              <a:path path="circle">
                <a:fillToRect l="100000" b="100000"/>
              </a:path>
              <a:tileRect t="-100000" r="-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0" y="1524000"/>
              <a:ext cx="9144000" cy="76200"/>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46132A3-ED16-4409-A1F7-969EE7A1BAE7}" type="datetime1">
              <a:rPr lang="en-US" smtClean="0"/>
              <a:t>1/11/2015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6E090CE-BF6F-4951-B7DA-3AD75C7D0F81}" type="slidenum">
              <a:rPr lang="en-US" smtClean="0"/>
              <a:t>‹#›</a:t>
            </a:fld>
            <a:endParaRPr lang="en-US"/>
          </a:p>
        </p:txBody>
      </p:sp>
    </p:spTree>
    <p:extLst>
      <p:ext uri="{BB962C8B-B14F-4D97-AF65-F5344CB8AC3E}">
        <p14:creationId xmlns:p14="http://schemas.microsoft.com/office/powerpoint/2010/main" val="39700879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grpSp>
        <p:nvGrpSpPr>
          <p:cNvPr id="10" name="Group 9"/>
          <p:cNvGrpSpPr/>
          <p:nvPr userDrawn="1"/>
        </p:nvGrpSpPr>
        <p:grpSpPr>
          <a:xfrm>
            <a:off x="6476999" y="0"/>
            <a:ext cx="2667001" cy="6858000"/>
            <a:chOff x="6476999" y="0"/>
            <a:chExt cx="2667001" cy="6858000"/>
          </a:xfrm>
        </p:grpSpPr>
        <p:sp>
          <p:nvSpPr>
            <p:cNvPr id="8" name="Rectangle 7"/>
            <p:cNvSpPr/>
            <p:nvPr/>
          </p:nvSpPr>
          <p:spPr>
            <a:xfrm rot="5400000">
              <a:off x="4381500" y="2095500"/>
              <a:ext cx="6858000" cy="2667000"/>
            </a:xfrm>
            <a:prstGeom prst="rect">
              <a:avLst/>
            </a:prstGeom>
            <a:gradFill flip="none" rotWithShape="1">
              <a:gsLst>
                <a:gs pos="0">
                  <a:schemeClr val="bg2">
                    <a:lumMod val="75000"/>
                  </a:schemeClr>
                </a:gs>
                <a:gs pos="50000">
                  <a:schemeClr val="bg2"/>
                </a:gs>
                <a:gs pos="100000">
                  <a:schemeClr val="accent1">
                    <a:lumMod val="20000"/>
                    <a:lumOff val="80000"/>
                  </a:schemeClr>
                </a:gs>
              </a:gsLst>
              <a:path path="circle">
                <a:fillToRect l="100000" b="100000"/>
              </a:path>
              <a:tileRect t="-100000" r="-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rot="5400000">
              <a:off x="3086100" y="3390899"/>
              <a:ext cx="6858000" cy="76201"/>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1443B4C-4CF7-44B2-B6B0-724FA2F01E15}" type="datetime1">
              <a:rPr lang="en-US" smtClean="0"/>
              <a:t>1/11/2015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6E090CE-BF6F-4951-B7DA-3AD75C7D0F81}" type="slidenum">
              <a:rPr lang="en-US" smtClean="0"/>
              <a:t>‹#›</a:t>
            </a:fld>
            <a:endParaRPr lang="en-US"/>
          </a:p>
        </p:txBody>
      </p:sp>
    </p:spTree>
    <p:extLst>
      <p:ext uri="{BB962C8B-B14F-4D97-AF65-F5344CB8AC3E}">
        <p14:creationId xmlns:p14="http://schemas.microsoft.com/office/powerpoint/2010/main" val="4429976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grpSp>
        <p:nvGrpSpPr>
          <p:cNvPr id="7" name="Group 6"/>
          <p:cNvGrpSpPr/>
          <p:nvPr userDrawn="1"/>
        </p:nvGrpSpPr>
        <p:grpSpPr>
          <a:xfrm>
            <a:off x="0" y="0"/>
            <a:ext cx="9144000" cy="1600200"/>
            <a:chOff x="0" y="0"/>
            <a:chExt cx="9144000" cy="1600200"/>
          </a:xfrm>
        </p:grpSpPr>
        <p:sp>
          <p:nvSpPr>
            <p:cNvPr id="8" name="Rectangle 7"/>
            <p:cNvSpPr/>
            <p:nvPr/>
          </p:nvSpPr>
          <p:spPr>
            <a:xfrm>
              <a:off x="0" y="0"/>
              <a:ext cx="9144000" cy="1600200"/>
            </a:xfrm>
            <a:prstGeom prst="rect">
              <a:avLst/>
            </a:prstGeom>
            <a:gradFill flip="none" rotWithShape="1">
              <a:gsLst>
                <a:gs pos="0">
                  <a:schemeClr val="bg2">
                    <a:lumMod val="75000"/>
                  </a:schemeClr>
                </a:gs>
                <a:gs pos="50000">
                  <a:schemeClr val="bg2"/>
                </a:gs>
                <a:gs pos="100000">
                  <a:schemeClr val="accent1">
                    <a:lumMod val="20000"/>
                    <a:lumOff val="80000"/>
                  </a:schemeClr>
                </a:gs>
              </a:gsLst>
              <a:path path="circle">
                <a:fillToRect l="100000" b="100000"/>
              </a:path>
              <a:tileRect t="-100000" r="-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0" y="1524000"/>
              <a:ext cx="9144000" cy="76200"/>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9454A1A-0624-40C4-A339-0C11688C5549}" type="datetime1">
              <a:rPr lang="en-US" smtClean="0"/>
              <a:t>1/11/2015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6E090CE-BF6F-4951-B7DA-3AD75C7D0F81}" type="slidenum">
              <a:rPr lang="en-US" smtClean="0"/>
              <a:t>‹#›</a:t>
            </a:fld>
            <a:endParaRPr lang="en-US"/>
          </a:p>
        </p:txBody>
      </p:sp>
    </p:spTree>
    <p:extLst>
      <p:ext uri="{BB962C8B-B14F-4D97-AF65-F5344CB8AC3E}">
        <p14:creationId xmlns:p14="http://schemas.microsoft.com/office/powerpoint/2010/main" val="29515005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grpSp>
        <p:nvGrpSpPr>
          <p:cNvPr id="7" name="Group 6"/>
          <p:cNvGrpSpPr/>
          <p:nvPr userDrawn="1"/>
        </p:nvGrpSpPr>
        <p:grpSpPr>
          <a:xfrm>
            <a:off x="0" y="0"/>
            <a:ext cx="9144000" cy="1600200"/>
            <a:chOff x="0" y="0"/>
            <a:chExt cx="9144000" cy="1600200"/>
          </a:xfrm>
        </p:grpSpPr>
        <p:sp>
          <p:nvSpPr>
            <p:cNvPr id="8" name="Rectangle 7"/>
            <p:cNvSpPr/>
            <p:nvPr/>
          </p:nvSpPr>
          <p:spPr>
            <a:xfrm>
              <a:off x="0" y="0"/>
              <a:ext cx="9144000" cy="1600200"/>
            </a:xfrm>
            <a:prstGeom prst="rect">
              <a:avLst/>
            </a:prstGeom>
            <a:gradFill flip="none" rotWithShape="1">
              <a:gsLst>
                <a:gs pos="0">
                  <a:schemeClr val="bg2">
                    <a:lumMod val="75000"/>
                  </a:schemeClr>
                </a:gs>
                <a:gs pos="50000">
                  <a:schemeClr val="bg2"/>
                </a:gs>
                <a:gs pos="100000">
                  <a:schemeClr val="accent1">
                    <a:lumMod val="20000"/>
                    <a:lumOff val="80000"/>
                  </a:schemeClr>
                </a:gs>
              </a:gsLst>
              <a:path path="circle">
                <a:fillToRect l="100000" b="100000"/>
              </a:path>
              <a:tileRect t="-100000" r="-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0" y="1524000"/>
              <a:ext cx="9144000" cy="76200"/>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9A27B71-D5EC-4C9C-8CD3-C4D6915DA17C}" type="datetime1">
              <a:rPr lang="en-US" smtClean="0"/>
              <a:t>1/11/2015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6E090CE-BF6F-4951-B7DA-3AD75C7D0F81}" type="slidenum">
              <a:rPr lang="en-US" smtClean="0"/>
              <a:t>‹#›</a:t>
            </a:fld>
            <a:endParaRPr lang="en-US"/>
          </a:p>
        </p:txBody>
      </p:sp>
    </p:spTree>
    <p:extLst>
      <p:ext uri="{BB962C8B-B14F-4D97-AF65-F5344CB8AC3E}">
        <p14:creationId xmlns:p14="http://schemas.microsoft.com/office/powerpoint/2010/main" val="390311093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grpSp>
        <p:nvGrpSpPr>
          <p:cNvPr id="8" name="Group 7"/>
          <p:cNvGrpSpPr/>
          <p:nvPr userDrawn="1"/>
        </p:nvGrpSpPr>
        <p:grpSpPr>
          <a:xfrm>
            <a:off x="0" y="0"/>
            <a:ext cx="9144000" cy="1600200"/>
            <a:chOff x="0" y="0"/>
            <a:chExt cx="9144000" cy="1600200"/>
          </a:xfrm>
        </p:grpSpPr>
        <p:sp>
          <p:nvSpPr>
            <p:cNvPr id="9" name="Rectangle 8"/>
            <p:cNvSpPr/>
            <p:nvPr/>
          </p:nvSpPr>
          <p:spPr>
            <a:xfrm>
              <a:off x="0" y="0"/>
              <a:ext cx="9144000" cy="1600200"/>
            </a:xfrm>
            <a:prstGeom prst="rect">
              <a:avLst/>
            </a:prstGeom>
            <a:gradFill flip="none" rotWithShape="1">
              <a:gsLst>
                <a:gs pos="0">
                  <a:schemeClr val="bg2">
                    <a:lumMod val="75000"/>
                  </a:schemeClr>
                </a:gs>
                <a:gs pos="50000">
                  <a:schemeClr val="bg2"/>
                </a:gs>
                <a:gs pos="100000">
                  <a:schemeClr val="accent1">
                    <a:lumMod val="20000"/>
                    <a:lumOff val="80000"/>
                  </a:schemeClr>
                </a:gs>
              </a:gsLst>
              <a:path path="circle">
                <a:fillToRect l="100000" b="100000"/>
              </a:path>
              <a:tileRect t="-100000" r="-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0" y="1524000"/>
              <a:ext cx="9144000" cy="76200"/>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3CCB78E-53C9-4153-814E-D6E76598694B}" type="datetime1">
              <a:rPr lang="en-US" smtClean="0"/>
              <a:t>1/11/2015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6E090CE-BF6F-4951-B7DA-3AD75C7D0F81}" type="slidenum">
              <a:rPr lang="en-US" smtClean="0"/>
              <a:t>‹#›</a:t>
            </a:fld>
            <a:endParaRPr lang="en-US"/>
          </a:p>
        </p:txBody>
      </p:sp>
    </p:spTree>
    <p:extLst>
      <p:ext uri="{BB962C8B-B14F-4D97-AF65-F5344CB8AC3E}">
        <p14:creationId xmlns:p14="http://schemas.microsoft.com/office/powerpoint/2010/main" val="420341145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grpSp>
        <p:nvGrpSpPr>
          <p:cNvPr id="10" name="Group 9"/>
          <p:cNvGrpSpPr/>
          <p:nvPr userDrawn="1"/>
        </p:nvGrpSpPr>
        <p:grpSpPr>
          <a:xfrm>
            <a:off x="0" y="0"/>
            <a:ext cx="9144000" cy="1600200"/>
            <a:chOff x="0" y="0"/>
            <a:chExt cx="9144000" cy="1600200"/>
          </a:xfrm>
        </p:grpSpPr>
        <p:sp>
          <p:nvSpPr>
            <p:cNvPr id="11" name="Rectangle 10"/>
            <p:cNvSpPr/>
            <p:nvPr/>
          </p:nvSpPr>
          <p:spPr>
            <a:xfrm>
              <a:off x="0" y="0"/>
              <a:ext cx="9144000" cy="1600200"/>
            </a:xfrm>
            <a:prstGeom prst="rect">
              <a:avLst/>
            </a:prstGeom>
            <a:gradFill flip="none" rotWithShape="1">
              <a:gsLst>
                <a:gs pos="0">
                  <a:schemeClr val="bg2">
                    <a:lumMod val="75000"/>
                  </a:schemeClr>
                </a:gs>
                <a:gs pos="50000">
                  <a:schemeClr val="bg2"/>
                </a:gs>
                <a:gs pos="100000">
                  <a:schemeClr val="accent1">
                    <a:lumMod val="20000"/>
                    <a:lumOff val="80000"/>
                  </a:schemeClr>
                </a:gs>
              </a:gsLst>
              <a:path path="circle">
                <a:fillToRect l="100000" b="100000"/>
              </a:path>
              <a:tileRect t="-100000" r="-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0" y="1524000"/>
              <a:ext cx="9144000" cy="76200"/>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91483B6C-36EA-41A8-951C-A46D4184C429}" type="datetime1">
              <a:rPr lang="en-US" smtClean="0"/>
              <a:t>1/11/2015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6E090CE-BF6F-4951-B7DA-3AD75C7D0F81}" type="slidenum">
              <a:rPr lang="en-US" smtClean="0"/>
              <a:t>‹#›</a:t>
            </a:fld>
            <a:endParaRPr lang="en-US"/>
          </a:p>
        </p:txBody>
      </p:sp>
    </p:spTree>
    <p:extLst>
      <p:ext uri="{BB962C8B-B14F-4D97-AF65-F5344CB8AC3E}">
        <p14:creationId xmlns:p14="http://schemas.microsoft.com/office/powerpoint/2010/main" val="2959394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grpSp>
        <p:nvGrpSpPr>
          <p:cNvPr id="6" name="Group 5"/>
          <p:cNvGrpSpPr/>
          <p:nvPr userDrawn="1"/>
        </p:nvGrpSpPr>
        <p:grpSpPr>
          <a:xfrm>
            <a:off x="0" y="0"/>
            <a:ext cx="9144000" cy="1600200"/>
            <a:chOff x="0" y="0"/>
            <a:chExt cx="9144000" cy="1600200"/>
          </a:xfrm>
        </p:grpSpPr>
        <p:sp>
          <p:nvSpPr>
            <p:cNvPr id="7" name="Rectangle 6"/>
            <p:cNvSpPr/>
            <p:nvPr/>
          </p:nvSpPr>
          <p:spPr>
            <a:xfrm>
              <a:off x="0" y="0"/>
              <a:ext cx="9144000" cy="1600200"/>
            </a:xfrm>
            <a:prstGeom prst="rect">
              <a:avLst/>
            </a:prstGeom>
            <a:gradFill flip="none" rotWithShape="1">
              <a:gsLst>
                <a:gs pos="0">
                  <a:schemeClr val="bg2">
                    <a:lumMod val="75000"/>
                  </a:schemeClr>
                </a:gs>
                <a:gs pos="50000">
                  <a:schemeClr val="bg2"/>
                </a:gs>
                <a:gs pos="100000">
                  <a:schemeClr val="accent1">
                    <a:lumMod val="20000"/>
                    <a:lumOff val="80000"/>
                  </a:schemeClr>
                </a:gs>
              </a:gsLst>
              <a:path path="circle">
                <a:fillToRect l="100000" b="100000"/>
              </a:path>
              <a:tileRect t="-100000" r="-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1524000"/>
              <a:ext cx="9144000" cy="76200"/>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F02415D-3B56-44DA-B00C-2BD6149BB9C3}" type="datetime1">
              <a:rPr lang="en-US" smtClean="0"/>
              <a:t>1/11/2015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6E090CE-BF6F-4951-B7DA-3AD75C7D0F81}" type="slidenum">
              <a:rPr lang="en-US" smtClean="0"/>
              <a:t>‹#›</a:t>
            </a:fld>
            <a:endParaRPr lang="en-US"/>
          </a:p>
        </p:txBody>
      </p:sp>
    </p:spTree>
    <p:extLst>
      <p:ext uri="{BB962C8B-B14F-4D97-AF65-F5344CB8AC3E}">
        <p14:creationId xmlns:p14="http://schemas.microsoft.com/office/powerpoint/2010/main" val="35519558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grpSp>
        <p:nvGrpSpPr>
          <p:cNvPr id="5" name="Group 4"/>
          <p:cNvGrpSpPr/>
          <p:nvPr userDrawn="1"/>
        </p:nvGrpSpPr>
        <p:grpSpPr>
          <a:xfrm>
            <a:off x="0" y="0"/>
            <a:ext cx="9144000" cy="1600200"/>
            <a:chOff x="0" y="0"/>
            <a:chExt cx="9144000" cy="1600200"/>
          </a:xfrm>
        </p:grpSpPr>
        <p:sp>
          <p:nvSpPr>
            <p:cNvPr id="6" name="Rectangle 5"/>
            <p:cNvSpPr/>
            <p:nvPr/>
          </p:nvSpPr>
          <p:spPr>
            <a:xfrm>
              <a:off x="0" y="0"/>
              <a:ext cx="9144000" cy="1600200"/>
            </a:xfrm>
            <a:prstGeom prst="rect">
              <a:avLst/>
            </a:prstGeom>
            <a:gradFill flip="none" rotWithShape="1">
              <a:gsLst>
                <a:gs pos="0">
                  <a:schemeClr val="bg2">
                    <a:lumMod val="75000"/>
                  </a:schemeClr>
                </a:gs>
                <a:gs pos="50000">
                  <a:schemeClr val="bg2"/>
                </a:gs>
                <a:gs pos="100000">
                  <a:schemeClr val="accent1">
                    <a:lumMod val="20000"/>
                    <a:lumOff val="80000"/>
                  </a:schemeClr>
                </a:gs>
              </a:gsLst>
              <a:path path="circle">
                <a:fillToRect l="100000" b="100000"/>
              </a:path>
              <a:tileRect t="-100000" r="-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0" y="1524000"/>
              <a:ext cx="9144000" cy="76200"/>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Date Placeholder 1"/>
          <p:cNvSpPr>
            <a:spLocks noGrp="1"/>
          </p:cNvSpPr>
          <p:nvPr>
            <p:ph type="dt" sz="half" idx="10"/>
          </p:nvPr>
        </p:nvSpPr>
        <p:spPr/>
        <p:txBody>
          <a:bodyPr/>
          <a:lstStyle/>
          <a:p>
            <a:fld id="{91B3A323-C685-4EA3-A9CD-62092027E2EE}" type="datetime1">
              <a:rPr lang="en-US" smtClean="0"/>
              <a:t>1/11/2015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6E090CE-BF6F-4951-B7DA-3AD75C7D0F81}" type="slidenum">
              <a:rPr lang="en-US" smtClean="0"/>
              <a:t>‹#›</a:t>
            </a:fld>
            <a:endParaRPr lang="en-US"/>
          </a:p>
        </p:txBody>
      </p:sp>
    </p:spTree>
    <p:extLst>
      <p:ext uri="{BB962C8B-B14F-4D97-AF65-F5344CB8AC3E}">
        <p14:creationId xmlns:p14="http://schemas.microsoft.com/office/powerpoint/2010/main" val="6584579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grpSp>
        <p:nvGrpSpPr>
          <p:cNvPr id="15" name="Group 14"/>
          <p:cNvGrpSpPr/>
          <p:nvPr userDrawn="1"/>
        </p:nvGrpSpPr>
        <p:grpSpPr>
          <a:xfrm>
            <a:off x="14216" y="-1"/>
            <a:ext cx="3562068" cy="6858001"/>
            <a:chOff x="14216" y="-1"/>
            <a:chExt cx="3562068" cy="6858001"/>
          </a:xfrm>
        </p:grpSpPr>
        <p:sp>
          <p:nvSpPr>
            <p:cNvPr id="12" name="Rectangle 11"/>
            <p:cNvSpPr/>
            <p:nvPr/>
          </p:nvSpPr>
          <p:spPr>
            <a:xfrm rot="16200000">
              <a:off x="-1650241" y="1664456"/>
              <a:ext cx="6858000" cy="3529086"/>
            </a:xfrm>
            <a:prstGeom prst="rect">
              <a:avLst/>
            </a:prstGeom>
            <a:gradFill flip="none" rotWithShape="1">
              <a:gsLst>
                <a:gs pos="0">
                  <a:schemeClr val="bg2">
                    <a:lumMod val="75000"/>
                  </a:schemeClr>
                </a:gs>
                <a:gs pos="50000">
                  <a:schemeClr val="bg2"/>
                </a:gs>
                <a:gs pos="100000">
                  <a:schemeClr val="accent1">
                    <a:lumMod val="20000"/>
                    <a:lumOff val="80000"/>
                  </a:schemeClr>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rot="16200000">
              <a:off x="109184" y="3390899"/>
              <a:ext cx="6858000" cy="76201"/>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Title 1"/>
          <p:cNvSpPr>
            <a:spLocks noGrp="1"/>
          </p:cNvSpPr>
          <p:nvPr userDrawn="1">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userDrawn="1">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userDrawn="1">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userDrawn="1">
            <p:ph type="dt" sz="half" idx="10"/>
          </p:nvPr>
        </p:nvSpPr>
        <p:spPr/>
        <p:txBody>
          <a:bodyPr/>
          <a:lstStyle/>
          <a:p>
            <a:fld id="{B4C97E0E-D812-4BFD-BE73-55D3B8FF5FFC}" type="datetime1">
              <a:rPr lang="en-US" smtClean="0"/>
              <a:t>1/11/2015</a:t>
            </a:fld>
            <a:endParaRPr lang="en-US"/>
          </a:p>
        </p:txBody>
      </p:sp>
      <p:sp>
        <p:nvSpPr>
          <p:cNvPr id="6" name="Footer Placeholder 5"/>
          <p:cNvSpPr>
            <a:spLocks noGrp="1"/>
          </p:cNvSpPr>
          <p:nvPr userDrawn="1">
            <p:ph type="ftr" sz="quarter" idx="11"/>
          </p:nvPr>
        </p:nvSpPr>
        <p:spPr/>
        <p:txBody>
          <a:bodyPr/>
          <a:lstStyle/>
          <a:p>
            <a:endParaRPr lang="en-US"/>
          </a:p>
        </p:txBody>
      </p:sp>
      <p:sp>
        <p:nvSpPr>
          <p:cNvPr id="7" name="Slide Number Placeholder 6"/>
          <p:cNvSpPr>
            <a:spLocks noGrp="1"/>
          </p:cNvSpPr>
          <p:nvPr userDrawn="1">
            <p:ph type="sldNum" sz="quarter" idx="12"/>
          </p:nvPr>
        </p:nvSpPr>
        <p:spPr/>
        <p:txBody>
          <a:bodyPr/>
          <a:lstStyle/>
          <a:p>
            <a:fld id="{C6E090CE-BF6F-4951-B7DA-3AD75C7D0F81}" type="slidenum">
              <a:rPr lang="en-US" smtClean="0"/>
              <a:t>‹#›</a:t>
            </a:fld>
            <a:endParaRPr lang="en-US"/>
          </a:p>
        </p:txBody>
      </p:sp>
    </p:spTree>
    <p:extLst>
      <p:ext uri="{BB962C8B-B14F-4D97-AF65-F5344CB8AC3E}">
        <p14:creationId xmlns:p14="http://schemas.microsoft.com/office/powerpoint/2010/main" val="27847728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bg>
      <p:bgPr>
        <a:gradFill flip="none" rotWithShape="1">
          <a:gsLst>
            <a:gs pos="0">
              <a:schemeClr val="bg2">
                <a:lumMod val="75000"/>
              </a:schemeClr>
            </a:gs>
            <a:gs pos="50000">
              <a:schemeClr val="bg2"/>
            </a:gs>
            <a:gs pos="100000">
              <a:schemeClr val="accent1">
                <a:lumMod val="20000"/>
                <a:lumOff val="8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8" name="Rectangle 7"/>
          <p:cNvSpPr/>
          <p:nvPr userDrawn="1"/>
        </p:nvSpPr>
        <p:spPr>
          <a:xfrm>
            <a:off x="0" y="0"/>
            <a:ext cx="1447800" cy="6858000"/>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514600"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14600"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2514600"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374142E-15C9-42E6-BA3D-00146E0959ED}" type="datetime1">
              <a:rPr lang="en-US" smtClean="0"/>
              <a:t>1/11/2015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6E090CE-BF6F-4951-B7DA-3AD75C7D0F81}" type="slidenum">
              <a:rPr lang="en-US" smtClean="0"/>
              <a:t>‹#›</a:t>
            </a:fld>
            <a:endParaRPr lang="en-US"/>
          </a:p>
        </p:txBody>
      </p:sp>
    </p:spTree>
    <p:extLst>
      <p:ext uri="{BB962C8B-B14F-4D97-AF65-F5344CB8AC3E}">
        <p14:creationId xmlns:p14="http://schemas.microsoft.com/office/powerpoint/2010/main" val="10559296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871CAB5-4BB2-4250-B426-044E53B5073B}" type="datetime1">
              <a:rPr lang="en-US" smtClean="0"/>
              <a:t>1/11/2015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6E090CE-BF6F-4951-B7DA-3AD75C7D0F81}" type="slidenum">
              <a:rPr lang="en-US" smtClean="0"/>
              <a:t>‹#›</a:t>
            </a:fld>
            <a:endParaRPr lang="en-US"/>
          </a:p>
        </p:txBody>
      </p:sp>
    </p:spTree>
    <p:extLst>
      <p:ext uri="{BB962C8B-B14F-4D97-AF65-F5344CB8AC3E}">
        <p14:creationId xmlns:p14="http://schemas.microsoft.com/office/powerpoint/2010/main" val="258725021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2">
              <a:lumMod val="50000"/>
            </a:schemeClr>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2">
              <a:lumMod val="50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2">
              <a:lumMod val="50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2">
              <a:lumMod val="50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2">
              <a:lumMod val="50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2">
              <a:lumMod val="50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1.xml"/><Relationship Id="rId1" Type="http://schemas.openxmlformats.org/officeDocument/2006/relationships/vmlDrawing" Target="../drawings/vmlDrawing1.vml"/><Relationship Id="rId4" Type="http://schemas.openxmlformats.org/officeDocument/2006/relationships/image" Target="../media/image1.emf"/></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wav"/><Relationship Id="rId1" Type="http://schemas.microsoft.com/office/2007/relationships/media" Target="../media/media1.wav"/><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notesSlide" Target="../notesSlides/notesSlide4.xml"/></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wav"/><Relationship Id="rId1" Type="http://schemas.microsoft.com/office/2007/relationships/media" Target="../media/media1.wav"/><Relationship Id="rId6" Type="http://schemas.openxmlformats.org/officeDocument/2006/relationships/image" Target="../media/image14.png"/><Relationship Id="rId5" Type="http://schemas.openxmlformats.org/officeDocument/2006/relationships/image" Target="../media/image15.png"/><Relationship Id="rId4" Type="http://schemas.openxmlformats.org/officeDocument/2006/relationships/notesSlide" Target="../notesSlides/notesSlide5.xml"/></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wav"/><Relationship Id="rId1" Type="http://schemas.microsoft.com/office/2007/relationships/media" Target="../media/media1.wav"/><Relationship Id="rId5" Type="http://schemas.openxmlformats.org/officeDocument/2006/relationships/image" Target="../media/image14.png"/><Relationship Id="rId4" Type="http://schemas.openxmlformats.org/officeDocument/2006/relationships/image" Target="../media/image16.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image" Target="../media/image21.emf"/></Relationships>
</file>

<file path=ppt/slides/_rels/slide26.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200400" y="3048000"/>
            <a:ext cx="4191000" cy="1295400"/>
          </a:xfrm>
        </p:spPr>
        <p:txBody>
          <a:bodyPr>
            <a:normAutofit fontScale="85000" lnSpcReduction="20000"/>
          </a:bodyPr>
          <a:lstStyle/>
          <a:p>
            <a:pPr algn="l"/>
            <a:r>
              <a:rPr lang="en-US" dirty="0" smtClean="0">
                <a:solidFill>
                  <a:srgbClr val="002060"/>
                </a:solidFill>
              </a:rPr>
              <a:t>Prepared by:</a:t>
            </a:r>
          </a:p>
          <a:p>
            <a:r>
              <a:rPr lang="en-US" dirty="0" smtClean="0">
                <a:solidFill>
                  <a:srgbClr val="002060"/>
                </a:solidFill>
              </a:rPr>
              <a:t>Ahmad Abu </a:t>
            </a:r>
            <a:r>
              <a:rPr lang="en-US" dirty="0" err="1" smtClean="0">
                <a:solidFill>
                  <a:srgbClr val="002060"/>
                </a:solidFill>
              </a:rPr>
              <a:t>Sa’a</a:t>
            </a:r>
            <a:endParaRPr lang="en-US" dirty="0" smtClean="0">
              <a:solidFill>
                <a:srgbClr val="002060"/>
              </a:solidFill>
            </a:endParaRPr>
          </a:p>
          <a:p>
            <a:r>
              <a:rPr lang="en-US" dirty="0" smtClean="0">
                <a:solidFill>
                  <a:srgbClr val="002060"/>
                </a:solidFill>
              </a:rPr>
              <a:t>Ibrahim </a:t>
            </a:r>
            <a:r>
              <a:rPr lang="en-US" dirty="0" err="1" smtClean="0">
                <a:solidFill>
                  <a:srgbClr val="002060"/>
                </a:solidFill>
              </a:rPr>
              <a:t>Abdulhaq</a:t>
            </a:r>
            <a:endParaRPr lang="en-US" dirty="0">
              <a:solidFill>
                <a:srgbClr val="002060"/>
              </a:solidFill>
            </a:endParaRPr>
          </a:p>
        </p:txBody>
      </p:sp>
      <p:sp>
        <p:nvSpPr>
          <p:cNvPr id="6" name="Slide Number Placeholder 5"/>
          <p:cNvSpPr>
            <a:spLocks noGrp="1"/>
          </p:cNvSpPr>
          <p:nvPr>
            <p:ph type="sldNum" sz="quarter" idx="12"/>
          </p:nvPr>
        </p:nvSpPr>
        <p:spPr/>
        <p:txBody>
          <a:bodyPr/>
          <a:lstStyle/>
          <a:p>
            <a:fld id="{C6E090CE-BF6F-4951-B7DA-3AD75C7D0F81}" type="slidenum">
              <a:rPr lang="en-US" smtClean="0"/>
              <a:t>1</a:t>
            </a:fld>
            <a:endParaRPr lang="en-US"/>
          </a:p>
        </p:txBody>
      </p:sp>
      <p:sp>
        <p:nvSpPr>
          <p:cNvPr id="4"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5" name="Object 4"/>
          <p:cNvGraphicFramePr>
            <a:graphicFrameLocks noChangeAspect="1"/>
          </p:cNvGraphicFramePr>
          <p:nvPr>
            <p:extLst>
              <p:ext uri="{D42A27DB-BD31-4B8C-83A1-F6EECF244321}">
                <p14:modId xmlns:p14="http://schemas.microsoft.com/office/powerpoint/2010/main" val="174238006"/>
              </p:ext>
            </p:extLst>
          </p:nvPr>
        </p:nvGraphicFramePr>
        <p:xfrm>
          <a:off x="87928" y="76200"/>
          <a:ext cx="1283672" cy="1219200"/>
        </p:xfrm>
        <a:graphic>
          <a:graphicData uri="http://schemas.openxmlformats.org/presentationml/2006/ole">
            <mc:AlternateContent xmlns:mc="http://schemas.openxmlformats.org/markup-compatibility/2006">
              <mc:Choice xmlns:v="urn:schemas-microsoft-com:vml" Requires="v">
                <p:oleObj spid="_x0000_s1080" name="CorelDRAW" r:id="rId3" imgW="1267912" imgH="1267878" progId="CorelDraw.Graphic.15">
                  <p:embed/>
                </p:oleObj>
              </mc:Choice>
              <mc:Fallback>
                <p:oleObj name="CorelDRAW" r:id="rId3" imgW="1267912" imgH="1267878" progId="CorelDraw.Graphic.15">
                  <p:embed/>
                  <p:pic>
                    <p:nvPicPr>
                      <p:cNvPr id="0" name="Objec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7928" y="76200"/>
                        <a:ext cx="1283672" cy="1219200"/>
                      </a:xfrm>
                      <a:prstGeom prst="rect">
                        <a:avLst/>
                      </a:prstGeom>
                      <a:noFill/>
                    </p:spPr>
                  </p:pic>
                </p:oleObj>
              </mc:Fallback>
            </mc:AlternateContent>
          </a:graphicData>
        </a:graphic>
      </p:graphicFrame>
      <p:cxnSp>
        <p:nvCxnSpPr>
          <p:cNvPr id="9" name="Straight Connector 8"/>
          <p:cNvCxnSpPr/>
          <p:nvPr/>
        </p:nvCxnSpPr>
        <p:spPr>
          <a:xfrm>
            <a:off x="1752600" y="2667000"/>
            <a:ext cx="7086600" cy="0"/>
          </a:xfrm>
          <a:prstGeom prst="line">
            <a:avLst/>
          </a:prstGeom>
        </p:spPr>
        <p:style>
          <a:lnRef idx="1">
            <a:schemeClr val="accent1"/>
          </a:lnRef>
          <a:fillRef idx="0">
            <a:schemeClr val="accent1"/>
          </a:fillRef>
          <a:effectRef idx="0">
            <a:schemeClr val="accent1"/>
          </a:effectRef>
          <a:fontRef idx="minor">
            <a:schemeClr val="tx1"/>
          </a:fontRef>
        </p:style>
      </p:cxnSp>
      <p:sp>
        <p:nvSpPr>
          <p:cNvPr id="10" name="Subtitle 2"/>
          <p:cNvSpPr txBox="1">
            <a:spLocks/>
          </p:cNvSpPr>
          <p:nvPr/>
        </p:nvSpPr>
        <p:spPr>
          <a:xfrm>
            <a:off x="3124200" y="4572000"/>
            <a:ext cx="4191000" cy="1295400"/>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itchFamily="34" charset="0"/>
              <a:buNone/>
              <a:defRPr sz="3200" kern="1200">
                <a:ln>
                  <a:solidFill>
                    <a:schemeClr val="bg2">
                      <a:lumMod val="50000"/>
                    </a:schemeClr>
                  </a:solidFill>
                </a:ln>
                <a:solidFill>
                  <a:schemeClr val="bg2">
                    <a:lumMod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l"/>
            <a:r>
              <a:rPr lang="en-US" sz="2400" dirty="0" smtClean="0">
                <a:solidFill>
                  <a:schemeClr val="tx1"/>
                </a:solidFill>
              </a:rPr>
              <a:t>Submitted to:</a:t>
            </a:r>
          </a:p>
          <a:p>
            <a:r>
              <a:rPr lang="en-US" sz="2400" dirty="0" smtClean="0">
                <a:solidFill>
                  <a:schemeClr val="tx1"/>
                </a:solidFill>
              </a:rPr>
              <a:t>Dr. </a:t>
            </a:r>
            <a:r>
              <a:rPr lang="en-US" sz="2400" dirty="0" err="1" smtClean="0">
                <a:solidFill>
                  <a:schemeClr val="tx1"/>
                </a:solidFill>
              </a:rPr>
              <a:t>Raed</a:t>
            </a:r>
            <a:r>
              <a:rPr lang="en-US" sz="2400" dirty="0" smtClean="0">
                <a:solidFill>
                  <a:schemeClr val="tx1"/>
                </a:solidFill>
              </a:rPr>
              <a:t> Al-</a:t>
            </a:r>
            <a:r>
              <a:rPr lang="en-US" sz="2400" dirty="0" err="1" smtClean="0">
                <a:solidFill>
                  <a:schemeClr val="tx1"/>
                </a:solidFill>
              </a:rPr>
              <a:t>Qadi</a:t>
            </a:r>
            <a:endParaRPr lang="en-US" sz="2400" dirty="0" smtClean="0">
              <a:solidFill>
                <a:schemeClr val="tx1"/>
              </a:solidFill>
            </a:endParaRPr>
          </a:p>
          <a:p>
            <a:r>
              <a:rPr lang="en-US" sz="2400" dirty="0" smtClean="0">
                <a:solidFill>
                  <a:schemeClr val="tx1"/>
                </a:solidFill>
              </a:rPr>
              <a:t>Dr. </a:t>
            </a:r>
            <a:r>
              <a:rPr lang="en-US" sz="2400" dirty="0" err="1" smtClean="0">
                <a:solidFill>
                  <a:schemeClr val="tx1"/>
                </a:solidFill>
              </a:rPr>
              <a:t>Hanal</a:t>
            </a:r>
            <a:r>
              <a:rPr lang="en-US" sz="2400" dirty="0" smtClean="0">
                <a:solidFill>
                  <a:schemeClr val="tx1"/>
                </a:solidFill>
              </a:rPr>
              <a:t> Abu </a:t>
            </a:r>
            <a:r>
              <a:rPr lang="en-US" sz="2400" dirty="0" err="1" smtClean="0">
                <a:solidFill>
                  <a:schemeClr val="tx1"/>
                </a:solidFill>
              </a:rPr>
              <a:t>Zant</a:t>
            </a:r>
            <a:endParaRPr lang="en-US" sz="2400" dirty="0" smtClean="0">
              <a:solidFill>
                <a:schemeClr val="tx1"/>
              </a:solidFill>
            </a:endParaRPr>
          </a:p>
          <a:p>
            <a:r>
              <a:rPr lang="en-US" sz="2400" dirty="0" smtClean="0">
                <a:solidFill>
                  <a:schemeClr val="tx1"/>
                </a:solidFill>
              </a:rPr>
              <a:t>Dr. </a:t>
            </a:r>
            <a:r>
              <a:rPr lang="en-US" sz="2400" dirty="0" err="1" smtClean="0">
                <a:solidFill>
                  <a:schemeClr val="tx1"/>
                </a:solidFill>
              </a:rPr>
              <a:t>Haya</a:t>
            </a:r>
            <a:r>
              <a:rPr lang="en-US" sz="2400" dirty="0" smtClean="0">
                <a:solidFill>
                  <a:schemeClr val="tx1"/>
                </a:solidFill>
              </a:rPr>
              <a:t> </a:t>
            </a:r>
            <a:r>
              <a:rPr lang="en-US" sz="2400" dirty="0" err="1" smtClean="0">
                <a:solidFill>
                  <a:schemeClr val="tx1"/>
                </a:solidFill>
              </a:rPr>
              <a:t>Samaneh</a:t>
            </a:r>
            <a:endParaRPr lang="en-US" sz="2400" dirty="0" smtClean="0">
              <a:solidFill>
                <a:schemeClr val="tx1"/>
              </a:solidFill>
            </a:endParaRPr>
          </a:p>
        </p:txBody>
      </p:sp>
      <p:sp>
        <p:nvSpPr>
          <p:cNvPr id="11" name="TextBox 10"/>
          <p:cNvSpPr txBox="1"/>
          <p:nvPr/>
        </p:nvSpPr>
        <p:spPr>
          <a:xfrm>
            <a:off x="152400" y="6412468"/>
            <a:ext cx="1061509" cy="369332"/>
          </a:xfrm>
          <a:prstGeom prst="rect">
            <a:avLst/>
          </a:prstGeom>
          <a:noFill/>
        </p:spPr>
        <p:txBody>
          <a:bodyPr wrap="none" rtlCol="0">
            <a:spAutoFit/>
          </a:bodyPr>
          <a:lstStyle/>
          <a:p>
            <a:r>
              <a:rPr lang="en-US" dirty="0" smtClean="0">
                <a:solidFill>
                  <a:schemeClr val="bg1"/>
                </a:solidFill>
              </a:rPr>
              <a:t>14/5/2014</a:t>
            </a:r>
            <a:endParaRPr lang="en-US" dirty="0">
              <a:solidFill>
                <a:schemeClr val="bg1"/>
              </a:solidFill>
            </a:endParaRPr>
          </a:p>
        </p:txBody>
      </p:sp>
      <p:sp>
        <p:nvSpPr>
          <p:cNvPr id="2" name="Rectangle 1"/>
          <p:cNvSpPr/>
          <p:nvPr/>
        </p:nvSpPr>
        <p:spPr>
          <a:xfrm>
            <a:off x="2207342" y="399871"/>
            <a:ext cx="6096000" cy="1200329"/>
          </a:xfrm>
          <a:prstGeom prst="rect">
            <a:avLst/>
          </a:prstGeom>
        </p:spPr>
        <p:txBody>
          <a:bodyPr wrap="square">
            <a:spAutoFit/>
          </a:bodyPr>
          <a:lstStyle/>
          <a:p>
            <a:pPr algn="ctr"/>
            <a:r>
              <a:rPr lang="en-US" sz="7200" b="1" spc="300" dirty="0" smtClean="0">
                <a:ln w="11430" cmpd="sng">
                  <a:solidFill>
                    <a:schemeClr val="accent1">
                      <a:tint val="10000"/>
                    </a:schemeClr>
                  </a:solidFill>
                  <a:prstDash val="solid"/>
                  <a:miter lim="800000"/>
                </a:ln>
                <a:solidFill>
                  <a:srgbClr val="002060"/>
                </a:solidFill>
                <a:effectLst>
                  <a:glow rad="45500">
                    <a:schemeClr val="accent1">
                      <a:satMod val="220000"/>
                      <a:alpha val="35000"/>
                    </a:schemeClr>
                  </a:glow>
                </a:effectLst>
              </a:rPr>
              <a:t>NET RACE</a:t>
            </a:r>
          </a:p>
        </p:txBody>
      </p:sp>
      <p:sp>
        <p:nvSpPr>
          <p:cNvPr id="7" name="Rectangle 6"/>
          <p:cNvSpPr/>
          <p:nvPr/>
        </p:nvSpPr>
        <p:spPr>
          <a:xfrm>
            <a:off x="2438400" y="1701225"/>
            <a:ext cx="5791200" cy="646331"/>
          </a:xfrm>
          <a:prstGeom prst="rect">
            <a:avLst/>
          </a:prstGeom>
        </p:spPr>
        <p:txBody>
          <a:bodyPr wrap="square">
            <a:spAutoFit/>
          </a:bodyPr>
          <a:lstStyle/>
          <a:p>
            <a:pPr algn="ctr"/>
            <a:r>
              <a:rPr lang="en-US" sz="3600" b="1" dirty="0">
                <a:ln w="12700">
                  <a:solidFill>
                    <a:schemeClr val="tx2">
                      <a:satMod val="155000"/>
                    </a:schemeClr>
                  </a:solidFill>
                  <a:prstDash val="solid"/>
                </a:ln>
                <a:solidFill>
                  <a:srgbClr val="0070C0"/>
                </a:solidFill>
                <a:effectLst>
                  <a:outerShdw blurRad="41275" dist="20320" dir="1800000" algn="tl" rotWithShape="0">
                    <a:srgbClr val="000000">
                      <a:alpha val="40000"/>
                    </a:srgbClr>
                  </a:outerShdw>
                </a:effectLst>
              </a:rPr>
              <a:t>A Multiplayer Racing Game</a:t>
            </a:r>
          </a:p>
        </p:txBody>
      </p:sp>
    </p:spTree>
    <p:extLst>
      <p:ext uri="{BB962C8B-B14F-4D97-AF65-F5344CB8AC3E}">
        <p14:creationId xmlns:p14="http://schemas.microsoft.com/office/powerpoint/2010/main" val="236980830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p:txBody>
          <a:bodyPr/>
          <a:lstStyle/>
          <a:p>
            <a:r>
              <a:rPr lang="en-US" dirty="0" smtClean="0"/>
              <a:t>Road</a:t>
            </a:r>
            <a:endParaRPr lang="en-US" dirty="0"/>
          </a:p>
        </p:txBody>
      </p:sp>
      <p:sp>
        <p:nvSpPr>
          <p:cNvPr id="4" name="Slide Number Placeholder 3"/>
          <p:cNvSpPr>
            <a:spLocks noGrp="1"/>
          </p:cNvSpPr>
          <p:nvPr>
            <p:ph type="sldNum" sz="quarter" idx="12"/>
          </p:nvPr>
        </p:nvSpPr>
        <p:spPr/>
        <p:txBody>
          <a:bodyPr/>
          <a:lstStyle/>
          <a:p>
            <a:fld id="{C6E090CE-BF6F-4951-B7DA-3AD75C7D0F81}" type="slidenum">
              <a:rPr lang="en-US" smtClean="0"/>
              <a:t>10</a:t>
            </a:fld>
            <a:endParaRPr lang="en-US"/>
          </a:p>
        </p:txBody>
      </p:sp>
      <p:sp>
        <p:nvSpPr>
          <p:cNvPr id="11" name="Rectangle 10"/>
          <p:cNvSpPr/>
          <p:nvPr/>
        </p:nvSpPr>
        <p:spPr>
          <a:xfrm>
            <a:off x="7010400" y="1905000"/>
            <a:ext cx="1981200" cy="1371600"/>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dirty="0" smtClean="0"/>
          </a:p>
          <a:p>
            <a:pPr algn="ctr"/>
            <a:endParaRPr lang="en-US" dirty="0"/>
          </a:p>
          <a:p>
            <a:pPr algn="ctr"/>
            <a:endParaRPr lang="en-US" dirty="0" smtClean="0"/>
          </a:p>
          <a:p>
            <a:pPr algn="ctr"/>
            <a:r>
              <a:rPr lang="en-US" dirty="0" smtClean="0"/>
              <a:t>Frame 3</a:t>
            </a:r>
            <a:endParaRPr lang="en-US" dirty="0"/>
          </a:p>
        </p:txBody>
      </p:sp>
      <mc:AlternateContent xmlns:mc="http://schemas.openxmlformats.org/markup-compatibility/2006" xmlns:a14="http://schemas.microsoft.com/office/drawing/2010/main">
        <mc:Choice Requires="a14">
          <p:sp>
            <p:nvSpPr>
              <p:cNvPr id="10" name="Content Placeholder 9"/>
              <p:cNvSpPr>
                <a:spLocks noGrp="1"/>
              </p:cNvSpPr>
              <p:nvPr>
                <p:ph idx="1"/>
              </p:nvPr>
            </p:nvSpPr>
            <p:spPr/>
            <p:txBody>
              <a:bodyPr/>
              <a:lstStyle/>
              <a:p>
                <a:r>
                  <a:rPr lang="en-US" dirty="0" smtClean="0"/>
                  <a:t>Draws three frames :</a:t>
                </a:r>
              </a:p>
              <a:p>
                <a:pPr lvl="1"/>
                <a14:m>
                  <m:oMath xmlns:m="http://schemas.openxmlformats.org/officeDocument/2006/math">
                    <m:r>
                      <m:rPr>
                        <m:sty m:val="p"/>
                      </m:rPr>
                      <a:rPr lang="en-US" sz="2400">
                        <a:latin typeface="Cambria Math"/>
                      </a:rPr>
                      <m:t>Frame</m:t>
                    </m:r>
                    <m:r>
                      <a:rPr lang="en-US" sz="2400">
                        <a:latin typeface="Cambria Math"/>
                      </a:rPr>
                      <m:t>1</m:t>
                    </m:r>
                    <m:r>
                      <a:rPr lang="en-US" sz="2400">
                        <a:latin typeface="Cambria Math"/>
                      </a:rPr>
                      <m:t> </m:t>
                    </m:r>
                    <m:r>
                      <m:rPr>
                        <m:sty m:val="p"/>
                      </m:rPr>
                      <a:rPr lang="en-US" sz="2400">
                        <a:latin typeface="Cambria Math"/>
                      </a:rPr>
                      <m:t>Y</m:t>
                    </m:r>
                    <m:r>
                      <a:rPr lang="en-US" sz="2400">
                        <a:latin typeface="Cambria Math"/>
                      </a:rPr>
                      <m:t> </m:t>
                    </m:r>
                    <m:r>
                      <m:rPr>
                        <m:sty m:val="p"/>
                      </m:rPr>
                      <a:rPr lang="en-US" sz="2400">
                        <a:latin typeface="Cambria Math"/>
                      </a:rPr>
                      <m:t>postion</m:t>
                    </m:r>
                    <m:r>
                      <a:rPr lang="en-US" sz="2400">
                        <a:latin typeface="Cambria Math"/>
                      </a:rPr>
                      <m:t>= </m:t>
                    </m:r>
                    <m:groupChr>
                      <m:groupChrPr>
                        <m:chr m:val="⏟"/>
                        <m:ctrlPr>
                          <a:rPr lang="en-US" sz="2400" i="1">
                            <a:latin typeface="Cambria Math"/>
                          </a:rPr>
                        </m:ctrlPr>
                      </m:groupChrPr>
                      <m:e>
                        <m:f>
                          <m:fPr>
                            <m:ctrlPr>
                              <a:rPr lang="en-US" sz="2400" i="1">
                                <a:latin typeface="Cambria Math"/>
                              </a:rPr>
                            </m:ctrlPr>
                          </m:fPr>
                          <m:num>
                            <m:r>
                              <a:rPr lang="en-US" sz="2400">
                                <a:latin typeface="Cambria Math"/>
                              </a:rPr>
                              <m:t>(</m:t>
                            </m:r>
                            <m:r>
                              <m:rPr>
                                <m:sty m:val="p"/>
                              </m:rPr>
                              <a:rPr lang="en-US" sz="2400">
                                <a:latin typeface="Cambria Math"/>
                              </a:rPr>
                              <m:t>int</m:t>
                            </m:r>
                            <m:r>
                              <a:rPr lang="en-US" sz="2400">
                                <a:latin typeface="Cambria Math"/>
                              </a:rPr>
                              <m:t>)</m:t>
                            </m:r>
                            <m:r>
                              <m:rPr>
                                <m:sty m:val="p"/>
                              </m:rPr>
                              <a:rPr lang="en-US" sz="2400">
                                <a:latin typeface="Cambria Math"/>
                              </a:rPr>
                              <m:t>car</m:t>
                            </m:r>
                            <m:r>
                              <a:rPr lang="en-US" sz="2400">
                                <a:latin typeface="Cambria Math"/>
                              </a:rPr>
                              <m:t> </m:t>
                            </m:r>
                            <m:r>
                              <m:rPr>
                                <m:sty m:val="p"/>
                              </m:rPr>
                              <a:rPr lang="en-US" sz="2400">
                                <a:latin typeface="Cambria Math"/>
                              </a:rPr>
                              <m:t>y</m:t>
                            </m:r>
                            <m:r>
                              <a:rPr lang="en-US" sz="2400">
                                <a:latin typeface="Cambria Math"/>
                              </a:rPr>
                              <m:t> </m:t>
                            </m:r>
                            <m:r>
                              <m:rPr>
                                <m:sty m:val="p"/>
                              </m:rPr>
                              <a:rPr lang="en-US" sz="2400">
                                <a:latin typeface="Cambria Math"/>
                              </a:rPr>
                              <m:t>postion</m:t>
                            </m:r>
                            <m:r>
                              <a:rPr lang="en-US" sz="2400">
                                <a:latin typeface="Cambria Math"/>
                              </a:rPr>
                              <m:t> </m:t>
                            </m:r>
                          </m:num>
                          <m:den>
                            <m:r>
                              <a:rPr lang="en-US" sz="2400">
                                <a:latin typeface="Cambria Math"/>
                              </a:rPr>
                              <m:t>(</m:t>
                            </m:r>
                            <m:r>
                              <m:rPr>
                                <m:sty m:val="p"/>
                              </m:rPr>
                              <a:rPr lang="en-US" sz="2400">
                                <a:latin typeface="Cambria Math"/>
                              </a:rPr>
                              <m:t>int</m:t>
                            </m:r>
                            <m:r>
                              <a:rPr lang="en-US" sz="2400">
                                <a:latin typeface="Cambria Math"/>
                              </a:rPr>
                              <m:t>)</m:t>
                            </m:r>
                            <m:r>
                              <m:rPr>
                                <m:sty m:val="p"/>
                              </m:rPr>
                              <a:rPr lang="en-US" sz="2400">
                                <a:latin typeface="Cambria Math"/>
                              </a:rPr>
                              <m:t>frame</m:t>
                            </m:r>
                            <m:r>
                              <a:rPr lang="en-US" sz="2400">
                                <a:latin typeface="Cambria Math"/>
                              </a:rPr>
                              <m:t> </m:t>
                            </m:r>
                            <m:r>
                              <m:rPr>
                                <m:sty m:val="p"/>
                              </m:rPr>
                              <a:rPr lang="en-US" sz="2400">
                                <a:latin typeface="Cambria Math"/>
                              </a:rPr>
                              <m:t>hieght</m:t>
                            </m:r>
                          </m:den>
                        </m:f>
                      </m:e>
                    </m:groupChr>
                    <m:r>
                      <a:rPr lang="en-US" sz="2400">
                        <a:latin typeface="Cambria Math"/>
                      </a:rPr>
                      <m:t>×</m:t>
                    </m:r>
                    <m:r>
                      <m:rPr>
                        <m:sty m:val="p"/>
                      </m:rPr>
                      <a:rPr lang="en-US" sz="2400">
                        <a:latin typeface="Cambria Math"/>
                      </a:rPr>
                      <m:t>frame</m:t>
                    </m:r>
                    <m:r>
                      <a:rPr lang="en-US" sz="2400">
                        <a:latin typeface="Cambria Math"/>
                      </a:rPr>
                      <m:t> </m:t>
                    </m:r>
                    <m:r>
                      <m:rPr>
                        <m:sty m:val="p"/>
                      </m:rPr>
                      <a:rPr lang="en-US" sz="2400">
                        <a:latin typeface="Cambria Math"/>
                      </a:rPr>
                      <m:t>hieght</m:t>
                    </m:r>
                  </m:oMath>
                </a14:m>
                <a:endParaRPr lang="en-US" sz="2400" dirty="0"/>
              </a:p>
              <a:p>
                <a:pPr marL="3657600" lvl="8" indent="0">
                  <a:buNone/>
                </a:pPr>
                <a:r>
                  <a:rPr lang="en-US" sz="1600" dirty="0" smtClean="0"/>
                  <a:t>    Frame number</a:t>
                </a:r>
              </a:p>
              <a:p>
                <a:pPr lvl="1"/>
                <a:endParaRPr lang="en-US" dirty="0" smtClean="0"/>
              </a:p>
              <a:p>
                <a:pPr lvl="1"/>
                <a:r>
                  <a:rPr lang="en-US" dirty="0" smtClean="0"/>
                  <a:t>The frame where car is in.</a:t>
                </a:r>
              </a:p>
              <a:p>
                <a:pPr lvl="1"/>
                <a:r>
                  <a:rPr lang="en-US" dirty="0" smtClean="0"/>
                  <a:t>A frame after that frame.</a:t>
                </a:r>
              </a:p>
              <a:p>
                <a:pPr lvl="1"/>
                <a:r>
                  <a:rPr lang="en-US" dirty="0" smtClean="0"/>
                  <a:t>And another one before it.</a:t>
                </a:r>
                <a:endParaRPr lang="en-US" dirty="0"/>
              </a:p>
            </p:txBody>
          </p:sp>
        </mc:Choice>
        <mc:Fallback xmlns="">
          <p:sp>
            <p:nvSpPr>
              <p:cNvPr id="10" name="Content Placeholder 9"/>
              <p:cNvSpPr>
                <a:spLocks noGrp="1" noRot="1" noChangeAspect="1" noMove="1" noResize="1" noEditPoints="1" noAdjustHandles="1" noChangeArrowheads="1" noChangeShapeType="1" noTextEdit="1"/>
              </p:cNvSpPr>
              <p:nvPr>
                <p:ph idx="1"/>
              </p:nvPr>
            </p:nvSpPr>
            <p:spPr>
              <a:blipFill rotWithShape="1">
                <a:blip r:embed="rId2"/>
                <a:stretch>
                  <a:fillRect l="-1630" t="-1752"/>
                </a:stretch>
              </a:blipFill>
            </p:spPr>
            <p:txBody>
              <a:bodyPr/>
              <a:lstStyle/>
              <a:p>
                <a:r>
                  <a:rPr lang="en-US">
                    <a:noFill/>
                  </a:rPr>
                  <a:t> </a:t>
                </a:r>
              </a:p>
            </p:txBody>
          </p:sp>
        </mc:Fallback>
      </mc:AlternateContent>
      <p:sp>
        <p:nvSpPr>
          <p:cNvPr id="14" name="Rectangle 13"/>
          <p:cNvSpPr/>
          <p:nvPr/>
        </p:nvSpPr>
        <p:spPr>
          <a:xfrm>
            <a:off x="7010400" y="3429000"/>
            <a:ext cx="1981200" cy="1371600"/>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dirty="0" smtClean="0"/>
              <a:t>Frame 1</a:t>
            </a:r>
          </a:p>
          <a:p>
            <a:pPr algn="ctr"/>
            <a:r>
              <a:rPr lang="en-US" dirty="0" smtClean="0"/>
              <a:t>Where player car is in</a:t>
            </a:r>
            <a:endParaRPr lang="en-US" dirty="0"/>
          </a:p>
        </p:txBody>
      </p:sp>
      <p:sp>
        <p:nvSpPr>
          <p:cNvPr id="15" name="Rectangle 14"/>
          <p:cNvSpPr/>
          <p:nvPr/>
        </p:nvSpPr>
        <p:spPr>
          <a:xfrm>
            <a:off x="7010400" y="4953000"/>
            <a:ext cx="1981200" cy="1371600"/>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dirty="0" smtClean="0"/>
              <a:t>Frame 2</a:t>
            </a:r>
            <a:endParaRPr lang="en-US" dirty="0"/>
          </a:p>
        </p:txBody>
      </p:sp>
    </p:spTree>
    <p:extLst>
      <p:ext uri="{BB962C8B-B14F-4D97-AF65-F5344CB8AC3E}">
        <p14:creationId xmlns:p14="http://schemas.microsoft.com/office/powerpoint/2010/main" val="186986184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Blocks</a:t>
            </a:r>
            <a:endParaRPr lang="en-US" dirty="0"/>
          </a:p>
        </p:txBody>
      </p:sp>
      <p:sp>
        <p:nvSpPr>
          <p:cNvPr id="3" name="Content Placeholder 2"/>
          <p:cNvSpPr>
            <a:spLocks noGrp="1"/>
          </p:cNvSpPr>
          <p:nvPr>
            <p:ph idx="1"/>
          </p:nvPr>
        </p:nvSpPr>
        <p:spPr/>
        <p:txBody>
          <a:bodyPr>
            <a:normAutofit/>
          </a:bodyPr>
          <a:lstStyle/>
          <a:p>
            <a:r>
              <a:rPr lang="en-US" sz="2800" dirty="0" smtClean="0"/>
              <a:t>Generate blocks body randomly across the road</a:t>
            </a:r>
          </a:p>
          <a:p>
            <a:r>
              <a:rPr lang="en-US" sz="2800" dirty="0" smtClean="0"/>
              <a:t>Store them in a hash map to speed up retrieving.</a:t>
            </a:r>
          </a:p>
          <a:p>
            <a:r>
              <a:rPr lang="en-US" sz="2800" dirty="0" smtClean="0"/>
              <a:t>Provide the indicators to these blocks.</a:t>
            </a:r>
          </a:p>
          <a:p>
            <a:pPr lvl="1"/>
            <a:r>
              <a:rPr lang="en-US" sz="2400" dirty="0" smtClean="0"/>
              <a:t>If distance between player car and block less than 100m.</a:t>
            </a:r>
            <a:endParaRPr lang="en-US" sz="2400" dirty="0"/>
          </a:p>
        </p:txBody>
      </p:sp>
      <p:sp>
        <p:nvSpPr>
          <p:cNvPr id="4" name="Slide Number Placeholder 3"/>
          <p:cNvSpPr>
            <a:spLocks noGrp="1"/>
          </p:cNvSpPr>
          <p:nvPr>
            <p:ph type="sldNum" sz="quarter" idx="12"/>
          </p:nvPr>
        </p:nvSpPr>
        <p:spPr/>
        <p:txBody>
          <a:bodyPr/>
          <a:lstStyle/>
          <a:p>
            <a:fld id="{C6E090CE-BF6F-4951-B7DA-3AD75C7D0F81}" type="slidenum">
              <a:rPr lang="en-US" smtClean="0"/>
              <a:t>11</a:t>
            </a:fld>
            <a:endParaRPr lang="en-US"/>
          </a:p>
        </p:txBody>
      </p:sp>
      <p:pic>
        <p:nvPicPr>
          <p:cNvPr id="5" name="Picture 4"/>
          <p:cNvPicPr/>
          <p:nvPr/>
        </p:nvPicPr>
        <p:blipFill>
          <a:blip r:embed="rId2"/>
          <a:stretch>
            <a:fillRect/>
          </a:stretch>
        </p:blipFill>
        <p:spPr>
          <a:xfrm>
            <a:off x="991235" y="3886200"/>
            <a:ext cx="2666365" cy="2618740"/>
          </a:xfrm>
          <a:prstGeom prst="rect">
            <a:avLst/>
          </a:prstGeom>
        </p:spPr>
      </p:pic>
      <p:pic>
        <p:nvPicPr>
          <p:cNvPr id="6" name="Picture 5"/>
          <p:cNvPicPr/>
          <p:nvPr/>
        </p:nvPicPr>
        <p:blipFill rotWithShape="1">
          <a:blip r:embed="rId3"/>
          <a:srcRect l="50403" r="5779"/>
          <a:stretch/>
        </p:blipFill>
        <p:spPr>
          <a:xfrm>
            <a:off x="4660491" y="3886200"/>
            <a:ext cx="3645309" cy="2618740"/>
          </a:xfrm>
          <a:prstGeom prst="rect">
            <a:avLst/>
          </a:prstGeom>
        </p:spPr>
      </p:pic>
    </p:spTree>
    <p:extLst>
      <p:ext uri="{BB962C8B-B14F-4D97-AF65-F5344CB8AC3E}">
        <p14:creationId xmlns:p14="http://schemas.microsoft.com/office/powerpoint/2010/main" val="419181808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Game Stage </a:t>
            </a:r>
          </a:p>
        </p:txBody>
      </p:sp>
      <p:sp>
        <p:nvSpPr>
          <p:cNvPr id="3" name="Content Placeholder 2"/>
          <p:cNvSpPr>
            <a:spLocks noGrp="1"/>
          </p:cNvSpPr>
          <p:nvPr>
            <p:ph idx="1"/>
          </p:nvPr>
        </p:nvSpPr>
        <p:spPr/>
        <p:txBody>
          <a:bodyPr/>
          <a:lstStyle/>
          <a:p>
            <a:r>
              <a:rPr lang="en-US" dirty="0" smtClean="0"/>
              <a:t>Simply the touch buttons on the screen.</a:t>
            </a:r>
          </a:p>
          <a:p>
            <a:pPr lvl="1"/>
            <a:r>
              <a:rPr lang="en-US" dirty="0" smtClean="0"/>
              <a:t>Gear Box</a:t>
            </a:r>
          </a:p>
          <a:p>
            <a:r>
              <a:rPr lang="en-US" dirty="0" smtClean="0"/>
              <a:t>Speed label , order label , fuel label</a:t>
            </a:r>
          </a:p>
          <a:p>
            <a:r>
              <a:rPr lang="en-US" dirty="0" smtClean="0"/>
              <a:t>Status Sender – broadcast commands upon the network</a:t>
            </a:r>
          </a:p>
          <a:p>
            <a:endParaRPr lang="en-US" dirty="0" smtClean="0"/>
          </a:p>
          <a:p>
            <a:endParaRPr lang="en-US" dirty="0"/>
          </a:p>
        </p:txBody>
      </p:sp>
      <p:sp>
        <p:nvSpPr>
          <p:cNvPr id="4" name="Slide Number Placeholder 3"/>
          <p:cNvSpPr>
            <a:spLocks noGrp="1"/>
          </p:cNvSpPr>
          <p:nvPr>
            <p:ph type="sldNum" sz="quarter" idx="12"/>
          </p:nvPr>
        </p:nvSpPr>
        <p:spPr/>
        <p:txBody>
          <a:bodyPr/>
          <a:lstStyle/>
          <a:p>
            <a:fld id="{C6E090CE-BF6F-4951-B7DA-3AD75C7D0F81}" type="slidenum">
              <a:rPr lang="en-US" smtClean="0"/>
              <a:t>12</a:t>
            </a:fld>
            <a:endParaRPr lang="en-US"/>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 y="4572000"/>
            <a:ext cx="8846288" cy="1828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1858272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Car </a:t>
            </a:r>
            <a:r>
              <a:rPr lang="en-US" dirty="0"/>
              <a:t>Sound</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normAutofit lnSpcReduction="10000"/>
              </a:bodyPr>
              <a:lstStyle/>
              <a:p>
                <a:pPr marL="342900" lvl="1" indent="-342900">
                  <a:buFont typeface="Arial" pitchFamily="34" charset="0"/>
                  <a:buChar char="•"/>
                </a:pPr>
                <a:r>
                  <a:rPr lang="en-US" dirty="0" smtClean="0"/>
                  <a:t>Simulate two sound of the car</a:t>
                </a:r>
              </a:p>
              <a:p>
                <a:pPr marL="0" lvl="1" indent="0">
                  <a:buNone/>
                </a:pPr>
                <a:endParaRPr lang="en-US" dirty="0" smtClean="0"/>
              </a:p>
              <a:p>
                <a:pPr marL="742950" lvl="2" indent="-342900"/>
                <a:r>
                  <a:rPr lang="en-US" b="1" dirty="0" smtClean="0"/>
                  <a:t>Engine Sound</a:t>
                </a:r>
                <a:endParaRPr lang="en-US" dirty="0"/>
              </a:p>
              <a:p>
                <a:pPr marL="800100" lvl="2" indent="0">
                  <a:buNone/>
                </a:pPr>
                <a:r>
                  <a:rPr lang="en-US" dirty="0"/>
                  <a:t>This engine sound always loops and runs but with different sound pitch speeds. Depending on the Car speed and on the gear level max </a:t>
                </a:r>
                <a:r>
                  <a:rPr lang="en-US" dirty="0" smtClean="0"/>
                  <a:t>speed.</a:t>
                </a:r>
                <a:endParaRPr lang="en-US" dirty="0"/>
              </a:p>
              <a:p>
                <a:pPr marL="800100" lvl="2" indent="0" algn="ctr">
                  <a:buNone/>
                </a:pPr>
                <a:r>
                  <a:rPr lang="en-US" dirty="0"/>
                  <a:t> </a:t>
                </a:r>
                <a14:m>
                  <m:oMath xmlns:m="http://schemas.openxmlformats.org/officeDocument/2006/math">
                    <m:r>
                      <a:rPr lang="en-US" i="1">
                        <a:latin typeface="Cambria Math"/>
                      </a:rPr>
                      <m:t>𝑠𝑜𝑢𝑛𝑑</m:t>
                    </m:r>
                    <m:r>
                      <a:rPr lang="en-US" i="1">
                        <a:latin typeface="Cambria Math"/>
                      </a:rPr>
                      <m:t> </m:t>
                    </m:r>
                    <m:r>
                      <a:rPr lang="en-US" i="1">
                        <a:latin typeface="Cambria Math"/>
                      </a:rPr>
                      <m:t>𝑝𝑖𝑡𝑐</m:t>
                    </m:r>
                    <m:r>
                      <a:rPr lang="en-US" i="1">
                        <a:latin typeface="Cambria Math"/>
                      </a:rPr>
                      <m:t>h</m:t>
                    </m:r>
                    <m:r>
                      <a:rPr lang="en-US" i="1">
                        <a:latin typeface="Cambria Math"/>
                      </a:rPr>
                      <m:t>= </m:t>
                    </m:r>
                    <m:r>
                      <a:rPr lang="en-US" i="1">
                        <a:latin typeface="Cambria Math"/>
                      </a:rPr>
                      <m:t>0</m:t>
                    </m:r>
                    <m:r>
                      <a:rPr lang="en-US" i="1">
                        <a:latin typeface="Cambria Math"/>
                      </a:rPr>
                      <m:t>.</m:t>
                    </m:r>
                    <m:r>
                      <a:rPr lang="en-US" i="1">
                        <a:latin typeface="Cambria Math"/>
                      </a:rPr>
                      <m:t>5</m:t>
                    </m:r>
                    <m:r>
                      <a:rPr lang="en-US" i="1">
                        <a:latin typeface="Cambria Math"/>
                      </a:rPr>
                      <m:t>+</m:t>
                    </m:r>
                    <m:f>
                      <m:fPr>
                        <m:ctrlPr>
                          <a:rPr lang="en-US" i="1">
                            <a:latin typeface="Cambria Math"/>
                          </a:rPr>
                        </m:ctrlPr>
                      </m:fPr>
                      <m:num>
                        <m:r>
                          <a:rPr lang="en-US" i="1">
                            <a:latin typeface="Cambria Math"/>
                          </a:rPr>
                          <m:t>𝑐𝑎𝑟</m:t>
                        </m:r>
                        <m:r>
                          <a:rPr lang="en-US" i="1">
                            <a:latin typeface="Cambria Math"/>
                          </a:rPr>
                          <m:t> </m:t>
                        </m:r>
                        <m:r>
                          <a:rPr lang="en-US" i="1">
                            <a:latin typeface="Cambria Math"/>
                          </a:rPr>
                          <m:t>𝑠𝑝𝑒𝑒𝑑</m:t>
                        </m:r>
                        <m:r>
                          <a:rPr lang="en-US" i="1">
                            <a:latin typeface="Cambria Math"/>
                          </a:rPr>
                          <m:t> </m:t>
                        </m:r>
                        <m:r>
                          <a:rPr lang="en-US" i="1">
                            <a:latin typeface="Cambria Math"/>
                          </a:rPr>
                          <m:t>𝑚𝑎𝑔</m:t>
                        </m:r>
                      </m:num>
                      <m:den>
                        <m:r>
                          <a:rPr lang="en-US" i="1">
                            <a:latin typeface="Cambria Math"/>
                          </a:rPr>
                          <m:t>𝑐𝑎𝑟</m:t>
                        </m:r>
                        <m:r>
                          <a:rPr lang="en-US" i="1">
                            <a:latin typeface="Cambria Math"/>
                          </a:rPr>
                          <m:t> </m:t>
                        </m:r>
                        <m:r>
                          <a:rPr lang="en-US" i="1">
                            <a:latin typeface="Cambria Math"/>
                          </a:rPr>
                          <m:t>𝑔𝑒𝑎𝑟</m:t>
                        </m:r>
                        <m:r>
                          <a:rPr lang="en-US" i="1">
                            <a:latin typeface="Cambria Math"/>
                          </a:rPr>
                          <m:t> </m:t>
                        </m:r>
                        <m:r>
                          <a:rPr lang="en-US" i="1">
                            <a:latin typeface="Cambria Math"/>
                          </a:rPr>
                          <m:t>𝑙𝑒𝑣𝑒𝑙</m:t>
                        </m:r>
                        <m:r>
                          <a:rPr lang="en-US" i="1">
                            <a:latin typeface="Cambria Math"/>
                          </a:rPr>
                          <m:t> </m:t>
                        </m:r>
                        <m:r>
                          <a:rPr lang="en-US" i="1">
                            <a:latin typeface="Cambria Math"/>
                          </a:rPr>
                          <m:t>𝑀𝑎𝑥</m:t>
                        </m:r>
                        <m:r>
                          <a:rPr lang="en-US" i="1">
                            <a:latin typeface="Cambria Math"/>
                          </a:rPr>
                          <m:t> </m:t>
                        </m:r>
                        <m:r>
                          <a:rPr lang="en-US" i="1">
                            <a:latin typeface="Cambria Math"/>
                          </a:rPr>
                          <m:t>𝑆𝑝𝑒𝑒𝑑</m:t>
                        </m:r>
                      </m:den>
                    </m:f>
                  </m:oMath>
                </a14:m>
                <a:endParaRPr lang="en-US" dirty="0"/>
              </a:p>
              <a:p>
                <a:pPr marL="400050" lvl="2" indent="0">
                  <a:buNone/>
                </a:pPr>
                <a:endParaRPr lang="en-US" b="1" dirty="0" smtClean="0"/>
              </a:p>
              <a:p>
                <a:pPr marL="742950" lvl="2" indent="-342900"/>
                <a:r>
                  <a:rPr lang="en-US" b="1" dirty="0" smtClean="0"/>
                  <a:t>Brake Sound</a:t>
                </a:r>
              </a:p>
              <a:p>
                <a:pPr marL="400050" lvl="2" indent="0">
                  <a:buNone/>
                </a:pPr>
                <a:r>
                  <a:rPr lang="en-US" dirty="0"/>
                  <a:t>	</a:t>
                </a:r>
                <a:r>
                  <a:rPr lang="en-US" dirty="0" smtClean="0"/>
                  <a:t>Played when the brake pedal touch button pressed</a:t>
                </a:r>
                <a:endParaRPr lang="en-US" dirty="0"/>
              </a:p>
              <a:p>
                <a:endParaRPr lang="en-US" dirty="0" smtClean="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rotWithShape="1">
                <a:blip r:embed="rId5"/>
                <a:stretch>
                  <a:fillRect l="-1259" t="-2156"/>
                </a:stretch>
              </a:blipFill>
            </p:spPr>
            <p:txBody>
              <a:bodyPr/>
              <a:lstStyle/>
              <a:p>
                <a:r>
                  <a:rPr lang="en-US">
                    <a:noFill/>
                  </a:rPr>
                  <a:t> </a:t>
                </a:r>
              </a:p>
            </p:txBody>
          </p:sp>
        </mc:Fallback>
      </mc:AlternateContent>
      <p:sp>
        <p:nvSpPr>
          <p:cNvPr id="4" name="Slide Number Placeholder 3"/>
          <p:cNvSpPr>
            <a:spLocks noGrp="1"/>
          </p:cNvSpPr>
          <p:nvPr>
            <p:ph type="sldNum" sz="quarter" idx="12"/>
          </p:nvPr>
        </p:nvSpPr>
        <p:spPr/>
        <p:txBody>
          <a:bodyPr/>
          <a:lstStyle/>
          <a:p>
            <a:fld id="{C6E090CE-BF6F-4951-B7DA-3AD75C7D0F81}" type="slidenum">
              <a:rPr lang="en-US" smtClean="0"/>
              <a:t>13</a:t>
            </a:fld>
            <a:endParaRPr lang="en-US"/>
          </a:p>
        </p:txBody>
      </p:sp>
      <p:pic>
        <p:nvPicPr>
          <p:cNvPr id="5" name="odicarsound.wav">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7696200" y="152400"/>
            <a:ext cx="1295400" cy="1295400"/>
          </a:xfrm>
          <a:prstGeom prst="rect">
            <a:avLst/>
          </a:prstGeom>
        </p:spPr>
      </p:pic>
    </p:spTree>
    <p:extLst>
      <p:ext uri="{BB962C8B-B14F-4D97-AF65-F5344CB8AC3E}">
        <p14:creationId xmlns:p14="http://schemas.microsoft.com/office/powerpoint/2010/main" val="906501366"/>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849" fill="hold"/>
                                        <p:tgtEl>
                                          <p:spTgt spid="5"/>
                                        </p:tgtEl>
                                      </p:cBhvr>
                                    </p:cmd>
                                  </p:childTnLst>
                                </p:cTn>
                              </p:par>
                            </p:childTnLst>
                          </p:cTn>
                        </p:par>
                      </p:childTnLst>
                    </p:cTn>
                  </p:par>
                </p:childTnLst>
              </p:cTn>
              <p:nextCondLst>
                <p:cond evt="onClick" delay="0">
                  <p:tgtEl>
                    <p:spTgt spid="5"/>
                  </p:tgtEl>
                </p:cond>
              </p:nextCondLst>
            </p:seq>
            <p:audio>
              <p:cMediaNode vol="80000">
                <p:cTn id="7" fill="hold" display="0">
                  <p:stCondLst>
                    <p:cond delay="indefinite"/>
                  </p:stCondLst>
                  <p:endCondLst>
                    <p:cond evt="onStopAudio" delay="0">
                      <p:tgtEl>
                        <p:sldTgt/>
                      </p:tgtEl>
                    </p:cond>
                  </p:endCondLst>
                </p:cTn>
                <p:tgtEl>
                  <p:spTgt spid="5"/>
                </p:tgtEl>
              </p:cMediaNode>
            </p:audio>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Engine </a:t>
            </a:r>
            <a:r>
              <a:rPr lang="en-US" dirty="0" smtClean="0"/>
              <a:t>Sound</a:t>
            </a:r>
            <a:r>
              <a:rPr lang="en-US" dirty="0"/>
              <a:t/>
            </a:r>
            <a:br>
              <a:rPr lang="en-US" dirty="0"/>
            </a:br>
            <a:r>
              <a:rPr lang="en-US" sz="4000" dirty="0"/>
              <a:t>generate a sound that support looping</a:t>
            </a:r>
          </a:p>
        </p:txBody>
      </p:sp>
      <p:sp>
        <p:nvSpPr>
          <p:cNvPr id="3" name="Content Placeholder 2"/>
          <p:cNvSpPr>
            <a:spLocks noGrp="1"/>
          </p:cNvSpPr>
          <p:nvPr>
            <p:ph idx="1"/>
          </p:nvPr>
        </p:nvSpPr>
        <p:spPr/>
        <p:txBody>
          <a:bodyPr/>
          <a:lstStyle/>
          <a:p>
            <a:r>
              <a:rPr lang="en-US" dirty="0" smtClean="0"/>
              <a:t>Generating a sound that supports looping</a:t>
            </a:r>
          </a:p>
          <a:p>
            <a:pPr lvl="1"/>
            <a:r>
              <a:rPr lang="en-US" dirty="0" smtClean="0"/>
              <a:t>Remove silent periods</a:t>
            </a:r>
          </a:p>
          <a:p>
            <a:pPr lvl="1"/>
            <a:endParaRPr lang="en-US" dirty="0"/>
          </a:p>
          <a:p>
            <a:pPr lvl="1"/>
            <a:endParaRPr lang="en-US" dirty="0" smtClean="0"/>
          </a:p>
          <a:p>
            <a:pPr lvl="1"/>
            <a:endParaRPr lang="en-US" dirty="0"/>
          </a:p>
          <a:p>
            <a:pPr lvl="1"/>
            <a:endParaRPr lang="en-US" dirty="0" smtClean="0"/>
          </a:p>
          <a:p>
            <a:pPr lvl="1"/>
            <a:endParaRPr lang="en-US" dirty="0" smtClean="0"/>
          </a:p>
          <a:p>
            <a:pPr lvl="1"/>
            <a:endParaRPr lang="en-US" dirty="0" smtClean="0"/>
          </a:p>
          <a:p>
            <a:pPr marL="457200" lvl="1" indent="0">
              <a:buNone/>
            </a:pPr>
            <a:endParaRPr lang="en-US" dirty="0" smtClean="0"/>
          </a:p>
          <a:p>
            <a:endParaRPr lang="en-US" dirty="0" smtClean="0"/>
          </a:p>
        </p:txBody>
      </p:sp>
      <p:sp>
        <p:nvSpPr>
          <p:cNvPr id="4" name="Slide Number Placeholder 3"/>
          <p:cNvSpPr>
            <a:spLocks noGrp="1"/>
          </p:cNvSpPr>
          <p:nvPr>
            <p:ph type="sldNum" sz="quarter" idx="12"/>
          </p:nvPr>
        </p:nvSpPr>
        <p:spPr/>
        <p:txBody>
          <a:bodyPr/>
          <a:lstStyle/>
          <a:p>
            <a:fld id="{C6E090CE-BF6F-4951-B7DA-3AD75C7D0F81}" type="slidenum">
              <a:rPr lang="en-US" smtClean="0"/>
              <a:t>14</a:t>
            </a:fld>
            <a:endParaRPr lang="en-US"/>
          </a:p>
        </p:txBody>
      </p:sp>
      <p:pic>
        <p:nvPicPr>
          <p:cNvPr id="6" name="Picture 5"/>
          <p:cNvPicPr/>
          <p:nvPr/>
        </p:nvPicPr>
        <p:blipFill>
          <a:blip r:embed="rId5" cstate="email">
            <a:extLst>
              <a:ext uri="{28A0092B-C50C-407E-A947-70E740481C1C}">
                <a14:useLocalDpi xmlns:a14="http://schemas.microsoft.com/office/drawing/2010/main"/>
              </a:ext>
            </a:extLst>
          </a:blip>
          <a:stretch>
            <a:fillRect/>
          </a:stretch>
        </p:blipFill>
        <p:spPr>
          <a:xfrm>
            <a:off x="457200" y="2819399"/>
            <a:ext cx="8305800" cy="3021013"/>
          </a:xfrm>
          <a:prstGeom prst="rect">
            <a:avLst/>
          </a:prstGeom>
        </p:spPr>
      </p:pic>
      <p:pic>
        <p:nvPicPr>
          <p:cNvPr id="5" name="odicarsound.wav">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8382000" y="228600"/>
            <a:ext cx="609600" cy="609600"/>
          </a:xfrm>
          <a:prstGeom prst="rect">
            <a:avLst/>
          </a:prstGeom>
        </p:spPr>
      </p:pic>
    </p:spTree>
    <p:extLst>
      <p:ext uri="{BB962C8B-B14F-4D97-AF65-F5344CB8AC3E}">
        <p14:creationId xmlns:p14="http://schemas.microsoft.com/office/powerpoint/2010/main" val="257024476"/>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849" fill="hold"/>
                                        <p:tgtEl>
                                          <p:spTgt spid="5"/>
                                        </p:tgtEl>
                                      </p:cBhvr>
                                    </p:cmd>
                                  </p:childTnLst>
                                </p:cTn>
                              </p:par>
                            </p:childTnLst>
                          </p:cTn>
                        </p:par>
                      </p:childTnLst>
                    </p:cTn>
                  </p:par>
                </p:childTnLst>
              </p:cTn>
              <p:nextCondLst>
                <p:cond evt="onClick" delay="0">
                  <p:tgtEl>
                    <p:spTgt spid="5"/>
                  </p:tgtEl>
                </p:cond>
              </p:nextCondLst>
            </p:seq>
            <p:audio>
              <p:cMediaNode vol="80000">
                <p:cTn id="7" fill="hold" display="0">
                  <p:stCondLst>
                    <p:cond delay="indefinite"/>
                  </p:stCondLst>
                  <p:endCondLst>
                    <p:cond evt="onStopAudio" delay="0">
                      <p:tgtEl>
                        <p:sldTgt/>
                      </p:tgtEl>
                    </p:cond>
                  </p:endCondLst>
                </p:cTn>
                <p:tgtEl>
                  <p:spTgt spid="5"/>
                </p:tgtEl>
              </p:cMediaNode>
            </p:audio>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Engine Sound </a:t>
            </a:r>
            <a:br>
              <a:rPr lang="en-US" dirty="0" smtClean="0"/>
            </a:br>
            <a:r>
              <a:rPr lang="en-US" sz="4000" dirty="0" smtClean="0"/>
              <a:t>generate a sound that support looping</a:t>
            </a:r>
            <a:endParaRPr lang="en-US" sz="4000" dirty="0"/>
          </a:p>
        </p:txBody>
      </p:sp>
      <p:sp>
        <p:nvSpPr>
          <p:cNvPr id="3" name="Content Placeholder 2"/>
          <p:cNvSpPr>
            <a:spLocks noGrp="1"/>
          </p:cNvSpPr>
          <p:nvPr>
            <p:ph idx="1"/>
          </p:nvPr>
        </p:nvSpPr>
        <p:spPr/>
        <p:txBody>
          <a:bodyPr/>
          <a:lstStyle/>
          <a:p>
            <a:pPr lvl="1"/>
            <a:r>
              <a:rPr lang="en-US" dirty="0"/>
              <a:t>smooth the looping process with this sound. </a:t>
            </a:r>
            <a:r>
              <a:rPr lang="en-US" sz="2400" dirty="0" smtClean="0"/>
              <a:t>make </a:t>
            </a:r>
            <a:r>
              <a:rPr lang="en-US" sz="2400" dirty="0"/>
              <a:t>its start spectrums same as the end </a:t>
            </a:r>
            <a:r>
              <a:rPr lang="en-US" sz="2400" dirty="0" smtClean="0"/>
              <a:t>spectrums</a:t>
            </a:r>
          </a:p>
          <a:p>
            <a:pPr lvl="1"/>
            <a:endParaRPr lang="en-US" sz="2400" dirty="0"/>
          </a:p>
        </p:txBody>
      </p:sp>
      <p:sp>
        <p:nvSpPr>
          <p:cNvPr id="4" name="Slide Number Placeholder 3"/>
          <p:cNvSpPr>
            <a:spLocks noGrp="1"/>
          </p:cNvSpPr>
          <p:nvPr>
            <p:ph type="sldNum" sz="quarter" idx="12"/>
          </p:nvPr>
        </p:nvSpPr>
        <p:spPr/>
        <p:txBody>
          <a:bodyPr/>
          <a:lstStyle/>
          <a:p>
            <a:fld id="{C6E090CE-BF6F-4951-B7DA-3AD75C7D0F81}" type="slidenum">
              <a:rPr lang="en-US" smtClean="0"/>
              <a:t>15</a:t>
            </a:fld>
            <a:endParaRPr lang="en-US"/>
          </a:p>
        </p:txBody>
      </p:sp>
      <p:pic>
        <p:nvPicPr>
          <p:cNvPr id="4098"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7200" y="2514600"/>
            <a:ext cx="8258248" cy="426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odicarsound.wav">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382000" y="304800"/>
            <a:ext cx="609600" cy="609600"/>
          </a:xfrm>
          <a:prstGeom prst="rect">
            <a:avLst/>
          </a:prstGeom>
        </p:spPr>
      </p:pic>
    </p:spTree>
    <p:extLst>
      <p:ext uri="{BB962C8B-B14F-4D97-AF65-F5344CB8AC3E}">
        <p14:creationId xmlns:p14="http://schemas.microsoft.com/office/powerpoint/2010/main" val="437899483"/>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849" fill="hold"/>
                                        <p:tgtEl>
                                          <p:spTgt spid="6"/>
                                        </p:tgtEl>
                                      </p:cBhvr>
                                    </p:cmd>
                                  </p:childTnLst>
                                </p:cTn>
                              </p:par>
                            </p:childTnLst>
                          </p:cTn>
                        </p:par>
                      </p:childTnLst>
                    </p:cTn>
                  </p:par>
                </p:childTnLst>
              </p:cTn>
              <p:nextCondLst>
                <p:cond evt="onClick" delay="0">
                  <p:tgtEl>
                    <p:spTgt spid="6"/>
                  </p:tgtEl>
                </p:cond>
              </p:nextCondLst>
            </p:seq>
            <p:audio>
              <p:cMediaNode vol="80000">
                <p:cTn id="7" fill="hold" display="0">
                  <p:stCondLst>
                    <p:cond delay="indefinite"/>
                  </p:stCondLst>
                  <p:endCondLst>
                    <p:cond evt="onStopAudio" delay="0">
                      <p:tgtEl>
                        <p:sldTgt/>
                      </p:tgtEl>
                    </p:cond>
                  </p:endCondLst>
                </p:cTn>
                <p:tgtEl>
                  <p:spTgt spid="6"/>
                </p:tgtEl>
              </p:cMediaNode>
            </p:audio>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Assets Manager</a:t>
            </a:r>
            <a:endParaRPr lang="en-US" dirty="0"/>
          </a:p>
        </p:txBody>
      </p:sp>
      <p:sp>
        <p:nvSpPr>
          <p:cNvPr id="3" name="Content Placeholder 2"/>
          <p:cNvSpPr>
            <a:spLocks noGrp="1"/>
          </p:cNvSpPr>
          <p:nvPr>
            <p:ph idx="1"/>
          </p:nvPr>
        </p:nvSpPr>
        <p:spPr>
          <a:xfrm>
            <a:off x="457200" y="1600200"/>
            <a:ext cx="8686800" cy="4525963"/>
          </a:xfrm>
        </p:spPr>
        <p:txBody>
          <a:bodyPr>
            <a:normAutofit fontScale="92500" lnSpcReduction="20000"/>
          </a:bodyPr>
          <a:lstStyle/>
          <a:p>
            <a:endParaRPr lang="en-US" dirty="0" smtClean="0"/>
          </a:p>
          <a:p>
            <a:r>
              <a:rPr lang="en-US" dirty="0" smtClean="0"/>
              <a:t>used </a:t>
            </a:r>
            <a:r>
              <a:rPr lang="en-US" dirty="0"/>
              <a:t>to load all resources </a:t>
            </a:r>
            <a:r>
              <a:rPr lang="en-US" dirty="0" smtClean="0"/>
              <a:t>(images ,sound files). </a:t>
            </a:r>
          </a:p>
          <a:p>
            <a:pPr lvl="1"/>
            <a:r>
              <a:rPr lang="en-US" dirty="0"/>
              <a:t>The resources loading is done </a:t>
            </a:r>
            <a:r>
              <a:rPr lang="en-US" dirty="0" smtClean="0"/>
              <a:t>asynchronously.</a:t>
            </a:r>
          </a:p>
          <a:p>
            <a:pPr lvl="2"/>
            <a:r>
              <a:rPr lang="en-US" dirty="0" smtClean="0"/>
              <a:t>display </a:t>
            </a:r>
            <a:r>
              <a:rPr lang="en-US" dirty="0"/>
              <a:t>a reactive loading screen while other things are </a:t>
            </a:r>
            <a:r>
              <a:rPr lang="en-US" dirty="0" smtClean="0"/>
              <a:t>loaded</a:t>
            </a:r>
            <a:r>
              <a:rPr lang="en-US" dirty="0"/>
              <a:t>.</a:t>
            </a:r>
            <a:r>
              <a:rPr lang="en-US" dirty="0" smtClean="0"/>
              <a:t> </a:t>
            </a:r>
          </a:p>
          <a:p>
            <a:pPr lvl="1"/>
            <a:r>
              <a:rPr lang="en-US" dirty="0" smtClean="0"/>
              <a:t>If an </a:t>
            </a:r>
            <a:r>
              <a:rPr lang="en-US" dirty="0"/>
              <a:t>asset </a:t>
            </a:r>
            <a:r>
              <a:rPr lang="en-US" dirty="0" smtClean="0"/>
              <a:t>is needed multiple </a:t>
            </a:r>
            <a:r>
              <a:rPr lang="en-US" dirty="0"/>
              <a:t>times, it will actually be shared and only take up memory once. </a:t>
            </a:r>
            <a:endParaRPr lang="en-US" dirty="0" smtClean="0"/>
          </a:p>
          <a:p>
            <a:pPr marL="457200" lvl="1" indent="0">
              <a:buNone/>
            </a:pPr>
            <a:endParaRPr lang="en-US" dirty="0" smtClean="0"/>
          </a:p>
          <a:p>
            <a:r>
              <a:rPr lang="en-US" dirty="0" smtClean="0"/>
              <a:t>It guarantees </a:t>
            </a:r>
            <a:r>
              <a:rPr lang="en-US" dirty="0"/>
              <a:t>that all assets exists and loaded successfully before the game </a:t>
            </a:r>
            <a:r>
              <a:rPr lang="en-US" dirty="0" smtClean="0"/>
              <a:t>starts.</a:t>
            </a:r>
          </a:p>
          <a:p>
            <a:pPr lvl="1"/>
            <a:r>
              <a:rPr lang="en-US" dirty="0" smtClean="0"/>
              <a:t>the </a:t>
            </a:r>
            <a:r>
              <a:rPr lang="en-US" dirty="0"/>
              <a:t>game launching more stable and reliable and prevent any runtime failure due to assets miss.</a:t>
            </a:r>
          </a:p>
          <a:p>
            <a:endParaRPr lang="en-US" dirty="0"/>
          </a:p>
        </p:txBody>
      </p:sp>
      <p:sp>
        <p:nvSpPr>
          <p:cNvPr id="4" name="Slide Number Placeholder 3"/>
          <p:cNvSpPr>
            <a:spLocks noGrp="1"/>
          </p:cNvSpPr>
          <p:nvPr>
            <p:ph type="sldNum" sz="quarter" idx="12"/>
          </p:nvPr>
        </p:nvSpPr>
        <p:spPr/>
        <p:txBody>
          <a:bodyPr/>
          <a:lstStyle/>
          <a:p>
            <a:fld id="{C6E090CE-BF6F-4951-B7DA-3AD75C7D0F81}" type="slidenum">
              <a:rPr lang="en-US" smtClean="0"/>
              <a:t>16</a:t>
            </a:fld>
            <a:endParaRPr lang="en-US"/>
          </a:p>
        </p:txBody>
      </p:sp>
    </p:spTree>
    <p:extLst>
      <p:ext uri="{BB962C8B-B14F-4D97-AF65-F5344CB8AC3E}">
        <p14:creationId xmlns:p14="http://schemas.microsoft.com/office/powerpoint/2010/main" val="50301091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Game Networking</a:t>
            </a:r>
            <a:endParaRPr lang="en-US" dirty="0"/>
          </a:p>
        </p:txBody>
      </p:sp>
      <p:sp>
        <p:nvSpPr>
          <p:cNvPr id="3" name="Content Placeholder 2"/>
          <p:cNvSpPr>
            <a:spLocks noGrp="1"/>
          </p:cNvSpPr>
          <p:nvPr>
            <p:ph idx="1"/>
          </p:nvPr>
        </p:nvSpPr>
        <p:spPr>
          <a:xfrm>
            <a:off x="457200" y="1600200"/>
            <a:ext cx="8229600" cy="5029200"/>
          </a:xfrm>
        </p:spPr>
        <p:txBody>
          <a:bodyPr>
            <a:noAutofit/>
          </a:bodyPr>
          <a:lstStyle/>
          <a:p>
            <a:r>
              <a:rPr lang="en-US" sz="2400" dirty="0"/>
              <a:t>The network part is the distinctive part, that distinct the game from others traditional car games</a:t>
            </a:r>
            <a:r>
              <a:rPr lang="en-US" sz="2400" dirty="0" smtClean="0"/>
              <a:t>.</a:t>
            </a:r>
          </a:p>
          <a:p>
            <a:pPr marL="0" indent="0">
              <a:buNone/>
            </a:pPr>
            <a:endParaRPr lang="en-US" sz="1100" dirty="0"/>
          </a:p>
          <a:p>
            <a:r>
              <a:rPr lang="en-US" sz="2400" dirty="0"/>
              <a:t>The players in the game keep exchange the following information: the control pedal statues and the X,Y positions</a:t>
            </a:r>
            <a:r>
              <a:rPr lang="en-US" sz="2400" dirty="0" smtClean="0"/>
              <a:t>.</a:t>
            </a:r>
          </a:p>
          <a:p>
            <a:pPr marL="0" indent="0">
              <a:buNone/>
            </a:pPr>
            <a:endParaRPr lang="en-US" sz="1050" dirty="0"/>
          </a:p>
          <a:p>
            <a:r>
              <a:rPr lang="en-US" sz="2400" dirty="0"/>
              <a:t>Two main modules: the status sender and remote car controller</a:t>
            </a:r>
            <a:r>
              <a:rPr lang="en-US" sz="2400" dirty="0" smtClean="0"/>
              <a:t>.</a:t>
            </a:r>
          </a:p>
          <a:p>
            <a:pPr marL="0" indent="0">
              <a:buNone/>
            </a:pPr>
            <a:endParaRPr lang="en-US" sz="1050" dirty="0"/>
          </a:p>
          <a:p>
            <a:r>
              <a:rPr lang="en-US" sz="2400" dirty="0"/>
              <a:t>The statues sender keep sending the status massages to other </a:t>
            </a:r>
            <a:r>
              <a:rPr lang="en-US" sz="2400" dirty="0" smtClean="0"/>
              <a:t>players.</a:t>
            </a:r>
          </a:p>
          <a:p>
            <a:pPr marL="0" indent="0">
              <a:buNone/>
            </a:pPr>
            <a:endParaRPr lang="en-US" sz="1050" dirty="0"/>
          </a:p>
          <a:p>
            <a:r>
              <a:rPr lang="en-US" sz="2400" dirty="0"/>
              <a:t>The remote car controller receive statues massages from other players and apply it on the game screen</a:t>
            </a:r>
            <a:r>
              <a:rPr lang="en-US" sz="2400" dirty="0" smtClean="0"/>
              <a:t>.</a:t>
            </a:r>
            <a:endParaRPr lang="en-US" sz="2400" dirty="0"/>
          </a:p>
        </p:txBody>
      </p:sp>
      <p:sp>
        <p:nvSpPr>
          <p:cNvPr id="4" name="Slide Number Placeholder 3"/>
          <p:cNvSpPr>
            <a:spLocks noGrp="1"/>
          </p:cNvSpPr>
          <p:nvPr>
            <p:ph type="sldNum" sz="quarter" idx="12"/>
          </p:nvPr>
        </p:nvSpPr>
        <p:spPr/>
        <p:txBody>
          <a:bodyPr/>
          <a:lstStyle/>
          <a:p>
            <a:fld id="{C6E090CE-BF6F-4951-B7DA-3AD75C7D0F81}" type="slidenum">
              <a:rPr lang="en-US" smtClean="0"/>
              <a:t>17</a:t>
            </a:fld>
            <a:endParaRPr lang="en-US"/>
          </a:p>
        </p:txBody>
      </p:sp>
    </p:spTree>
    <p:extLst>
      <p:ext uri="{BB962C8B-B14F-4D97-AF65-F5344CB8AC3E}">
        <p14:creationId xmlns:p14="http://schemas.microsoft.com/office/powerpoint/2010/main" val="405878256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game networking: </a:t>
            </a:r>
            <a:r>
              <a:rPr lang="en-US" dirty="0" smtClean="0"/>
              <a:t>massage</a:t>
            </a:r>
            <a:endParaRPr lang="en-US" dirty="0"/>
          </a:p>
        </p:txBody>
      </p:sp>
      <p:sp>
        <p:nvSpPr>
          <p:cNvPr id="3" name="Content Placeholder 2"/>
          <p:cNvSpPr>
            <a:spLocks noGrp="1"/>
          </p:cNvSpPr>
          <p:nvPr>
            <p:ph idx="1"/>
          </p:nvPr>
        </p:nvSpPr>
        <p:spPr/>
        <p:txBody>
          <a:bodyPr>
            <a:normAutofit/>
          </a:bodyPr>
          <a:lstStyle/>
          <a:p>
            <a:r>
              <a:rPr lang="en-US" sz="2800" dirty="0"/>
              <a:t>The message class has two attribute the Message Type and the message Data</a:t>
            </a:r>
            <a:r>
              <a:rPr lang="en-US" sz="2800" dirty="0" smtClean="0"/>
              <a:t>.</a:t>
            </a:r>
          </a:p>
          <a:p>
            <a:pPr marL="0" indent="0">
              <a:buNone/>
            </a:pPr>
            <a:endParaRPr lang="en-US" sz="2800" dirty="0"/>
          </a:p>
          <a:p>
            <a:r>
              <a:rPr lang="en-US" sz="2800" dirty="0"/>
              <a:t>The Massage type may be one of the following:</a:t>
            </a:r>
          </a:p>
          <a:p>
            <a:pPr lvl="1">
              <a:buFont typeface="Wingdings" panose="05000000000000000000" pitchFamily="2" charset="2"/>
              <a:buChar char="v"/>
            </a:pPr>
            <a:r>
              <a:rPr lang="en-US" sz="2000" dirty="0"/>
              <a:t>NEW_GAME_OFFER</a:t>
            </a:r>
          </a:p>
          <a:p>
            <a:pPr lvl="1">
              <a:buFont typeface="Wingdings" panose="05000000000000000000" pitchFamily="2" charset="2"/>
              <a:buChar char="v"/>
            </a:pPr>
            <a:r>
              <a:rPr lang="en-US" sz="2000" dirty="0"/>
              <a:t>JOIN_REQUEST</a:t>
            </a:r>
          </a:p>
          <a:p>
            <a:pPr lvl="1">
              <a:buFont typeface="Wingdings" panose="05000000000000000000" pitchFamily="2" charset="2"/>
              <a:buChar char="v"/>
            </a:pPr>
            <a:r>
              <a:rPr lang="en-US" sz="2000" dirty="0"/>
              <a:t>PLAYER_INFO</a:t>
            </a:r>
          </a:p>
          <a:p>
            <a:pPr lvl="1">
              <a:buFont typeface="Wingdings" panose="05000000000000000000" pitchFamily="2" charset="2"/>
              <a:buChar char="v"/>
            </a:pPr>
            <a:r>
              <a:rPr lang="en-US" sz="2000" dirty="0"/>
              <a:t>ID </a:t>
            </a:r>
          </a:p>
          <a:p>
            <a:pPr lvl="1">
              <a:buFont typeface="Wingdings" panose="05000000000000000000" pitchFamily="2" charset="2"/>
              <a:buChar char="v"/>
            </a:pPr>
            <a:r>
              <a:rPr lang="en-US" sz="2000" dirty="0"/>
              <a:t> START </a:t>
            </a:r>
          </a:p>
        </p:txBody>
      </p:sp>
      <p:sp>
        <p:nvSpPr>
          <p:cNvPr id="4" name="Slide Number Placeholder 3"/>
          <p:cNvSpPr>
            <a:spLocks noGrp="1"/>
          </p:cNvSpPr>
          <p:nvPr>
            <p:ph type="sldNum" sz="quarter" idx="12"/>
          </p:nvPr>
        </p:nvSpPr>
        <p:spPr/>
        <p:txBody>
          <a:bodyPr/>
          <a:lstStyle/>
          <a:p>
            <a:fld id="{C6E090CE-BF6F-4951-B7DA-3AD75C7D0F81}" type="slidenum">
              <a:rPr lang="en-US" smtClean="0"/>
              <a:t>18</a:t>
            </a:fld>
            <a:endParaRPr lang="en-US"/>
          </a:p>
        </p:txBody>
      </p:sp>
    </p:spTree>
    <p:extLst>
      <p:ext uri="{BB962C8B-B14F-4D97-AF65-F5344CB8AC3E}">
        <p14:creationId xmlns:p14="http://schemas.microsoft.com/office/powerpoint/2010/main" val="196624708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Create-Game and Search-Game Classes</a:t>
            </a:r>
          </a:p>
        </p:txBody>
      </p:sp>
      <p:sp>
        <p:nvSpPr>
          <p:cNvPr id="4" name="Slide Number Placeholder 3"/>
          <p:cNvSpPr>
            <a:spLocks noGrp="1"/>
          </p:cNvSpPr>
          <p:nvPr>
            <p:ph type="sldNum" sz="quarter" idx="12"/>
          </p:nvPr>
        </p:nvSpPr>
        <p:spPr/>
        <p:txBody>
          <a:bodyPr/>
          <a:lstStyle/>
          <a:p>
            <a:fld id="{C6E090CE-BF6F-4951-B7DA-3AD75C7D0F81}" type="slidenum">
              <a:rPr lang="en-US" smtClean="0"/>
              <a:t>19</a:t>
            </a:fld>
            <a:endParaRPr lang="en-US"/>
          </a:p>
        </p:txBody>
      </p:sp>
      <p:pic>
        <p:nvPicPr>
          <p:cNvPr id="5" name="Content Placeholder 3" descr="C:\Users\Ibrahim\Desktop\Create_Search.png"/>
          <p:cNvPicPr>
            <a:picLocks noGrp="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1295400" y="1676400"/>
            <a:ext cx="6551265" cy="5024615"/>
          </a:xfrm>
          <a:prstGeom prst="rect">
            <a:avLst/>
          </a:prstGeom>
          <a:noFill/>
          <a:ln>
            <a:noFill/>
          </a:ln>
        </p:spPr>
      </p:pic>
    </p:spTree>
    <p:extLst>
      <p:ext uri="{BB962C8B-B14F-4D97-AF65-F5344CB8AC3E}">
        <p14:creationId xmlns:p14="http://schemas.microsoft.com/office/powerpoint/2010/main" val="166694385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a:t>
            </a:r>
            <a:endParaRPr lang="en-US" dirty="0"/>
          </a:p>
        </p:txBody>
      </p:sp>
      <p:sp>
        <p:nvSpPr>
          <p:cNvPr id="3" name="Content Placeholder 2"/>
          <p:cNvSpPr>
            <a:spLocks noGrp="1"/>
          </p:cNvSpPr>
          <p:nvPr>
            <p:ph idx="1"/>
          </p:nvPr>
        </p:nvSpPr>
        <p:spPr>
          <a:xfrm>
            <a:off x="457200" y="1600200"/>
            <a:ext cx="8229600" cy="4800600"/>
          </a:xfrm>
        </p:spPr>
        <p:txBody>
          <a:bodyPr>
            <a:normAutofit fontScale="32500" lnSpcReduction="20000"/>
          </a:bodyPr>
          <a:lstStyle/>
          <a:p>
            <a:r>
              <a:rPr lang="en-US" sz="7400" dirty="0"/>
              <a:t>Mobile </a:t>
            </a:r>
            <a:r>
              <a:rPr lang="en-US" sz="7400" dirty="0" smtClean="0"/>
              <a:t>Games Market  </a:t>
            </a:r>
            <a:r>
              <a:rPr lang="en-US" sz="7400" dirty="0"/>
              <a:t>is huge world and it still growing and the value of the games can reach millions of dollars</a:t>
            </a:r>
            <a:r>
              <a:rPr lang="en-US" sz="7400" dirty="0" smtClean="0"/>
              <a:t>.</a:t>
            </a:r>
          </a:p>
          <a:p>
            <a:pPr marL="0" indent="0">
              <a:buNone/>
            </a:pPr>
            <a:endParaRPr lang="en-US" sz="7400" dirty="0"/>
          </a:p>
          <a:p>
            <a:r>
              <a:rPr lang="en-US" sz="7400" dirty="0"/>
              <a:t>The idea of the game is Multiplayer cars game running on Android smartphones and tablets</a:t>
            </a:r>
            <a:r>
              <a:rPr lang="en-US" sz="7400" dirty="0" smtClean="0"/>
              <a:t>.</a:t>
            </a:r>
          </a:p>
          <a:p>
            <a:pPr marL="0" indent="0">
              <a:buNone/>
            </a:pPr>
            <a:endParaRPr lang="en-US" sz="7400" dirty="0"/>
          </a:p>
          <a:p>
            <a:r>
              <a:rPr lang="en-US" sz="7400" dirty="0"/>
              <a:t>The multiplayer mode implementation is done using Wi-Fi modules in the </a:t>
            </a:r>
            <a:r>
              <a:rPr lang="en-US" sz="7400" dirty="0" smtClean="0"/>
              <a:t>smartphones.</a:t>
            </a:r>
          </a:p>
          <a:p>
            <a:pPr marL="0" indent="0">
              <a:buNone/>
            </a:pPr>
            <a:endParaRPr lang="en-US" sz="7400" dirty="0"/>
          </a:p>
          <a:p>
            <a:r>
              <a:rPr lang="en-US" sz="7400" dirty="0"/>
              <a:t>The game also includes single mode, one player can play with him self</a:t>
            </a:r>
            <a:r>
              <a:rPr lang="en-US" sz="7400" dirty="0" smtClean="0"/>
              <a:t>!!.</a:t>
            </a:r>
          </a:p>
          <a:p>
            <a:pPr marL="0" indent="0">
              <a:buNone/>
            </a:pPr>
            <a:endParaRPr lang="en-US" sz="7400" dirty="0"/>
          </a:p>
          <a:p>
            <a:r>
              <a:rPr lang="en-US" sz="7400" dirty="0"/>
              <a:t>The idea behind the multiplayer mode is the exciting it adds to the game</a:t>
            </a:r>
            <a:r>
              <a:rPr lang="en-US" sz="7400" dirty="0" smtClean="0"/>
              <a:t>.</a:t>
            </a:r>
            <a:endParaRPr lang="en-US" sz="7400" dirty="0"/>
          </a:p>
        </p:txBody>
      </p:sp>
      <p:sp>
        <p:nvSpPr>
          <p:cNvPr id="4" name="Slide Number Placeholder 3"/>
          <p:cNvSpPr>
            <a:spLocks noGrp="1"/>
          </p:cNvSpPr>
          <p:nvPr>
            <p:ph type="sldNum" sz="quarter" idx="12"/>
          </p:nvPr>
        </p:nvSpPr>
        <p:spPr/>
        <p:txBody>
          <a:bodyPr/>
          <a:lstStyle/>
          <a:p>
            <a:fld id="{C6E090CE-BF6F-4951-B7DA-3AD75C7D0F81}" type="slidenum">
              <a:rPr lang="en-US" smtClean="0"/>
              <a:t>2</a:t>
            </a:fld>
            <a:endParaRPr lang="en-US"/>
          </a:p>
        </p:txBody>
      </p:sp>
    </p:spTree>
    <p:extLst>
      <p:ext uri="{BB962C8B-B14F-4D97-AF65-F5344CB8AC3E}">
        <p14:creationId xmlns:p14="http://schemas.microsoft.com/office/powerpoint/2010/main" val="280982029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Statues Sender class</a:t>
            </a:r>
          </a:p>
        </p:txBody>
      </p:sp>
      <p:sp>
        <p:nvSpPr>
          <p:cNvPr id="3" name="Content Placeholder 2"/>
          <p:cNvSpPr>
            <a:spLocks noGrp="1"/>
          </p:cNvSpPr>
          <p:nvPr>
            <p:ph idx="1"/>
          </p:nvPr>
        </p:nvSpPr>
        <p:spPr/>
        <p:txBody>
          <a:bodyPr/>
          <a:lstStyle/>
          <a:p>
            <a:pPr algn="just" fontAlgn="base">
              <a:spcBef>
                <a:spcPct val="0"/>
              </a:spcBef>
              <a:spcAft>
                <a:spcPct val="0"/>
              </a:spcAft>
            </a:pPr>
            <a:r>
              <a:rPr lang="en-US" sz="2400" dirty="0">
                <a:solidFill>
                  <a:schemeClr val="tx1"/>
                </a:solidFill>
                <a:ea typeface="Calibri" pitchFamily="34" charset="0"/>
                <a:cs typeface="Arial" pitchFamily="34" charset="0"/>
              </a:rPr>
              <a:t>This class provides a method that take </a:t>
            </a:r>
            <a:r>
              <a:rPr lang="en-US" sz="2400" dirty="0" smtClean="0">
                <a:solidFill>
                  <a:schemeClr val="tx1"/>
                </a:solidFill>
                <a:ea typeface="Calibri" pitchFamily="34" charset="0"/>
                <a:cs typeface="Arial" pitchFamily="34" charset="0"/>
              </a:rPr>
              <a:t>the player </a:t>
            </a:r>
            <a:r>
              <a:rPr lang="en-US" sz="2400" dirty="0">
                <a:solidFill>
                  <a:schemeClr val="tx1"/>
                </a:solidFill>
                <a:ea typeface="Calibri" pitchFamily="34" charset="0"/>
                <a:cs typeface="Arial" pitchFamily="34" charset="0"/>
              </a:rPr>
              <a:t>car status  attributes and </a:t>
            </a:r>
            <a:r>
              <a:rPr lang="en-US" sz="2400" dirty="0" smtClean="0">
                <a:solidFill>
                  <a:schemeClr val="tx1"/>
                </a:solidFill>
                <a:ea typeface="Calibri" pitchFamily="34" charset="0"/>
                <a:cs typeface="Arial" pitchFamily="34" charset="0"/>
              </a:rPr>
              <a:t>sends them </a:t>
            </a:r>
            <a:r>
              <a:rPr lang="en-US" sz="2400" dirty="0">
                <a:solidFill>
                  <a:schemeClr val="tx1"/>
                </a:solidFill>
                <a:ea typeface="Calibri" pitchFamily="34" charset="0"/>
                <a:cs typeface="Arial" pitchFamily="34" charset="0"/>
              </a:rPr>
              <a:t>to all other players on the network. It formatted these data in </a:t>
            </a:r>
            <a:r>
              <a:rPr lang="en-US" sz="2400" dirty="0" smtClean="0">
                <a:solidFill>
                  <a:schemeClr val="tx1"/>
                </a:solidFill>
                <a:ea typeface="Calibri" pitchFamily="34" charset="0"/>
                <a:cs typeface="Arial" pitchFamily="34" charset="0"/>
              </a:rPr>
              <a:t>a </a:t>
            </a:r>
            <a:r>
              <a:rPr lang="en-US" sz="2400" dirty="0">
                <a:solidFill>
                  <a:schemeClr val="tx1"/>
                </a:solidFill>
                <a:ea typeface="Calibri" pitchFamily="34" charset="0"/>
                <a:cs typeface="Arial" pitchFamily="34" charset="0"/>
              </a:rPr>
              <a:t>frame (byte array) as shown in the following figure.</a:t>
            </a:r>
            <a:endParaRPr lang="en-US" dirty="0">
              <a:solidFill>
                <a:schemeClr val="tx1"/>
              </a:solidFill>
              <a:cs typeface="Arial" pitchFamily="34" charset="0"/>
            </a:endParaRPr>
          </a:p>
          <a:p>
            <a:endParaRPr lang="en-US" dirty="0"/>
          </a:p>
        </p:txBody>
      </p:sp>
      <p:sp>
        <p:nvSpPr>
          <p:cNvPr id="4" name="Slide Number Placeholder 3"/>
          <p:cNvSpPr>
            <a:spLocks noGrp="1"/>
          </p:cNvSpPr>
          <p:nvPr>
            <p:ph type="sldNum" sz="quarter" idx="12"/>
          </p:nvPr>
        </p:nvSpPr>
        <p:spPr/>
        <p:txBody>
          <a:bodyPr/>
          <a:lstStyle/>
          <a:p>
            <a:fld id="{C6E090CE-BF6F-4951-B7DA-3AD75C7D0F81}" type="slidenum">
              <a:rPr lang="en-US" smtClean="0"/>
              <a:t>20</a:t>
            </a:fld>
            <a:endParaRPr lang="en-US"/>
          </a:p>
        </p:txBody>
      </p:sp>
      <p:pic>
        <p:nvPicPr>
          <p:cNvPr id="5" name="table"/>
          <p:cNvPicPr>
            <a:picLocks noChangeAspect="1"/>
          </p:cNvPicPr>
          <p:nvPr/>
        </p:nvPicPr>
        <p:blipFill>
          <a:blip r:embed="rId2"/>
          <a:stretch>
            <a:fillRect/>
          </a:stretch>
        </p:blipFill>
        <p:spPr>
          <a:xfrm>
            <a:off x="163902" y="3276600"/>
            <a:ext cx="8751498" cy="2974812"/>
          </a:xfrm>
          <a:prstGeom prst="rect">
            <a:avLst/>
          </a:prstGeom>
        </p:spPr>
      </p:pic>
    </p:spTree>
    <p:extLst>
      <p:ext uri="{BB962C8B-B14F-4D97-AF65-F5344CB8AC3E}">
        <p14:creationId xmlns:p14="http://schemas.microsoft.com/office/powerpoint/2010/main" val="417537610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Remote Car Controller</a:t>
            </a:r>
            <a:endParaRPr lang="en-US" dirty="0"/>
          </a:p>
        </p:txBody>
      </p:sp>
      <p:sp>
        <p:nvSpPr>
          <p:cNvPr id="3" name="Content Placeholder 2"/>
          <p:cNvSpPr>
            <a:spLocks noGrp="1"/>
          </p:cNvSpPr>
          <p:nvPr>
            <p:ph idx="1"/>
          </p:nvPr>
        </p:nvSpPr>
        <p:spPr>
          <a:xfrm>
            <a:off x="76200" y="2286000"/>
            <a:ext cx="3962400" cy="3657600"/>
          </a:xfrm>
        </p:spPr>
        <p:txBody>
          <a:bodyPr>
            <a:normAutofit/>
          </a:bodyPr>
          <a:lstStyle/>
          <a:p>
            <a:pPr algn="just"/>
            <a:r>
              <a:rPr lang="en-US" sz="2400" dirty="0"/>
              <a:t>This module is a receiver of the packets that the status sender module in other player devices sends. It receives the data and analyzes it and then decides which car to control and how to control it.</a:t>
            </a:r>
          </a:p>
        </p:txBody>
      </p:sp>
      <p:sp>
        <p:nvSpPr>
          <p:cNvPr id="4" name="Slide Number Placeholder 3"/>
          <p:cNvSpPr>
            <a:spLocks noGrp="1"/>
          </p:cNvSpPr>
          <p:nvPr>
            <p:ph type="sldNum" sz="quarter" idx="12"/>
          </p:nvPr>
        </p:nvSpPr>
        <p:spPr/>
        <p:txBody>
          <a:bodyPr/>
          <a:lstStyle/>
          <a:p>
            <a:fld id="{C6E090CE-BF6F-4951-B7DA-3AD75C7D0F81}" type="slidenum">
              <a:rPr lang="en-US" smtClean="0"/>
              <a:t>21</a:t>
            </a:fld>
            <a:endParaRPr lang="en-US"/>
          </a:p>
        </p:txBody>
      </p:sp>
      <p:pic>
        <p:nvPicPr>
          <p:cNvPr id="5" name="Content Placeholder 3" descr="C:\Users\Ibrahim\Desktop\remote_sender.png"/>
          <p:cNvPicPr>
            <a:picLocks noGrp="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191000" y="1676400"/>
            <a:ext cx="4813279" cy="4572000"/>
          </a:xfrm>
          <a:prstGeom prst="rect">
            <a:avLst/>
          </a:prstGeom>
          <a:noFill/>
          <a:ln>
            <a:noFill/>
          </a:ln>
        </p:spPr>
      </p:pic>
    </p:spTree>
    <p:extLst>
      <p:ext uri="{BB962C8B-B14F-4D97-AF65-F5344CB8AC3E}">
        <p14:creationId xmlns:p14="http://schemas.microsoft.com/office/powerpoint/2010/main" val="44885977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Network Massage content?</a:t>
            </a:r>
          </a:p>
        </p:txBody>
      </p:sp>
      <p:sp>
        <p:nvSpPr>
          <p:cNvPr id="3" name="Content Placeholder 2"/>
          <p:cNvSpPr>
            <a:spLocks noGrp="1"/>
          </p:cNvSpPr>
          <p:nvPr>
            <p:ph idx="1"/>
          </p:nvPr>
        </p:nvSpPr>
        <p:spPr>
          <a:xfrm>
            <a:off x="457200" y="1600200"/>
            <a:ext cx="8229600" cy="5334000"/>
          </a:xfrm>
        </p:spPr>
        <p:txBody>
          <a:bodyPr>
            <a:normAutofit/>
          </a:bodyPr>
          <a:lstStyle/>
          <a:p>
            <a:r>
              <a:rPr lang="en-US" sz="2400" dirty="0"/>
              <a:t>The problem is what to exchange between the players and how to apply the exchanged massages?</a:t>
            </a:r>
          </a:p>
          <a:p>
            <a:r>
              <a:rPr lang="en-US" sz="2400" dirty="0"/>
              <a:t>Two approaches:</a:t>
            </a:r>
          </a:p>
          <a:p>
            <a:pPr lvl="1">
              <a:buFont typeface="Wingdings" panose="05000000000000000000" pitchFamily="2" charset="2"/>
              <a:buChar char="v"/>
            </a:pPr>
            <a:r>
              <a:rPr lang="en-US" sz="2000" dirty="0"/>
              <a:t>Exchange Commands</a:t>
            </a:r>
            <a:r>
              <a:rPr lang="en-US" sz="2000" b="1" dirty="0"/>
              <a:t>:</a:t>
            </a:r>
            <a:endParaRPr lang="en-US" sz="2000" dirty="0"/>
          </a:p>
          <a:p>
            <a:pPr marL="365760" lvl="1" indent="0">
              <a:buNone/>
            </a:pPr>
            <a:r>
              <a:rPr lang="en-US" sz="2000" dirty="0"/>
              <a:t>The players exchange commands between each other such as:</a:t>
            </a:r>
          </a:p>
          <a:p>
            <a:pPr marL="925830" lvl="2" indent="-285750">
              <a:buFont typeface="Wingdings" panose="05000000000000000000" pitchFamily="2" charset="2"/>
              <a:buChar char="q"/>
            </a:pPr>
            <a:r>
              <a:rPr lang="en-US" sz="1600" dirty="0"/>
              <a:t>set Fuel Pedal on or off </a:t>
            </a:r>
          </a:p>
          <a:p>
            <a:pPr marL="925830" lvl="2" indent="-285750">
              <a:buFont typeface="Wingdings" panose="05000000000000000000" pitchFamily="2" charset="2"/>
              <a:buChar char="q"/>
            </a:pPr>
            <a:r>
              <a:rPr lang="en-US" sz="1600" dirty="0"/>
              <a:t>set Brake Pedal on or off</a:t>
            </a:r>
          </a:p>
          <a:p>
            <a:pPr marL="925830" lvl="2" indent="-285750">
              <a:buFont typeface="Wingdings" panose="05000000000000000000" pitchFamily="2" charset="2"/>
              <a:buChar char="q"/>
            </a:pPr>
            <a:r>
              <a:rPr lang="en-US" sz="1600" dirty="0"/>
              <a:t>set Gear Level</a:t>
            </a:r>
          </a:p>
          <a:p>
            <a:pPr marL="925830" lvl="2" indent="-285750">
              <a:buFont typeface="Wingdings" panose="05000000000000000000" pitchFamily="2" charset="2"/>
              <a:buChar char="q"/>
            </a:pPr>
            <a:r>
              <a:rPr lang="en-US" sz="1600" dirty="0"/>
              <a:t>set Turn left or right </a:t>
            </a:r>
            <a:endParaRPr lang="en-US" sz="1600" dirty="0" smtClean="0"/>
          </a:p>
          <a:p>
            <a:pPr marL="640080" lvl="2" indent="0">
              <a:buNone/>
            </a:pPr>
            <a:endParaRPr lang="en-US" sz="1600" dirty="0"/>
          </a:p>
          <a:p>
            <a:pPr lvl="1">
              <a:buFont typeface="Wingdings" panose="05000000000000000000" pitchFamily="2" charset="2"/>
              <a:buChar char="v"/>
            </a:pPr>
            <a:r>
              <a:rPr lang="en-US" sz="2000" dirty="0"/>
              <a:t> Exchange Car Attributes: </a:t>
            </a:r>
          </a:p>
          <a:p>
            <a:pPr marL="365760" lvl="1" indent="0">
              <a:buNone/>
            </a:pPr>
            <a:r>
              <a:rPr lang="en-US" sz="1800" dirty="0"/>
              <a:t>  Players exchange the car position and velocity periodically every 60ms.</a:t>
            </a:r>
          </a:p>
          <a:p>
            <a:pPr marL="971550" lvl="2" indent="-171450"/>
            <a:r>
              <a:rPr lang="en-US" sz="1800" dirty="0" smtClean="0"/>
              <a:t>Unfortunately</a:t>
            </a:r>
            <a:r>
              <a:rPr lang="en-US" sz="1800" dirty="0"/>
              <a:t>, Depending only on these attributes will cause abrupt changes in the car position which noticed clearly by the players</a:t>
            </a:r>
            <a:r>
              <a:rPr lang="en-US" sz="1800" dirty="0" smtClean="0"/>
              <a:t>.</a:t>
            </a:r>
            <a:endParaRPr lang="en-US" sz="1800" dirty="0"/>
          </a:p>
        </p:txBody>
      </p:sp>
      <p:sp>
        <p:nvSpPr>
          <p:cNvPr id="4" name="Slide Number Placeholder 3"/>
          <p:cNvSpPr>
            <a:spLocks noGrp="1"/>
          </p:cNvSpPr>
          <p:nvPr>
            <p:ph type="sldNum" sz="quarter" idx="12"/>
          </p:nvPr>
        </p:nvSpPr>
        <p:spPr/>
        <p:txBody>
          <a:bodyPr/>
          <a:lstStyle/>
          <a:p>
            <a:fld id="{C6E090CE-BF6F-4951-B7DA-3AD75C7D0F81}" type="slidenum">
              <a:rPr lang="en-US" smtClean="0"/>
              <a:t>22</a:t>
            </a:fld>
            <a:endParaRPr lang="en-US"/>
          </a:p>
        </p:txBody>
      </p:sp>
    </p:spTree>
    <p:extLst>
      <p:ext uri="{BB962C8B-B14F-4D97-AF65-F5344CB8AC3E}">
        <p14:creationId xmlns:p14="http://schemas.microsoft.com/office/powerpoint/2010/main" val="55059551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Solution!</a:t>
            </a:r>
          </a:p>
        </p:txBody>
      </p:sp>
      <p:sp>
        <p:nvSpPr>
          <p:cNvPr id="3" name="Content Placeholder 2"/>
          <p:cNvSpPr>
            <a:spLocks noGrp="1"/>
          </p:cNvSpPr>
          <p:nvPr>
            <p:ph idx="1"/>
          </p:nvPr>
        </p:nvSpPr>
        <p:spPr/>
        <p:txBody>
          <a:bodyPr>
            <a:normAutofit/>
          </a:bodyPr>
          <a:lstStyle/>
          <a:p>
            <a:r>
              <a:rPr lang="en-US" sz="2800" dirty="0" smtClean="0"/>
              <a:t>The </a:t>
            </a:r>
            <a:r>
              <a:rPr lang="en-US" sz="2800" dirty="0"/>
              <a:t>hybrid solution is the best one we have:</a:t>
            </a:r>
          </a:p>
          <a:p>
            <a:pPr lvl="1"/>
            <a:r>
              <a:rPr lang="en-US" sz="2400" dirty="0"/>
              <a:t>The commands are used to simulate the car movement in the rest of the </a:t>
            </a:r>
            <a:r>
              <a:rPr lang="en-US" sz="2400" dirty="0" smtClean="0"/>
              <a:t>60ms</a:t>
            </a:r>
          </a:p>
          <a:p>
            <a:pPr lvl="1"/>
            <a:r>
              <a:rPr lang="en-US" sz="2400" dirty="0" smtClean="0"/>
              <a:t>the </a:t>
            </a:r>
            <a:r>
              <a:rPr lang="en-US" sz="2400" dirty="0"/>
              <a:t>car positions and velocity are used as a correction factor.</a:t>
            </a:r>
          </a:p>
          <a:p>
            <a:r>
              <a:rPr lang="en-US" sz="2800" dirty="0"/>
              <a:t>If there is any difference between the current car position and the received position then a small force is applied until the error become zero.</a:t>
            </a:r>
          </a:p>
          <a:p>
            <a:endParaRPr lang="en-US" dirty="0"/>
          </a:p>
        </p:txBody>
      </p:sp>
      <p:sp>
        <p:nvSpPr>
          <p:cNvPr id="4" name="Slide Number Placeholder 3"/>
          <p:cNvSpPr>
            <a:spLocks noGrp="1"/>
          </p:cNvSpPr>
          <p:nvPr>
            <p:ph type="sldNum" sz="quarter" idx="12"/>
          </p:nvPr>
        </p:nvSpPr>
        <p:spPr/>
        <p:txBody>
          <a:bodyPr/>
          <a:lstStyle/>
          <a:p>
            <a:fld id="{C6E090CE-BF6F-4951-B7DA-3AD75C7D0F81}" type="slidenum">
              <a:rPr lang="en-US" smtClean="0"/>
              <a:t>23</a:t>
            </a:fld>
            <a:endParaRPr lang="en-US"/>
          </a:p>
        </p:txBody>
      </p:sp>
    </p:spTree>
    <p:extLst>
      <p:ext uri="{BB962C8B-B14F-4D97-AF65-F5344CB8AC3E}">
        <p14:creationId xmlns:p14="http://schemas.microsoft.com/office/powerpoint/2010/main" val="225791013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Sharing Intent</a:t>
            </a:r>
            <a:endParaRPr lang="en-US" dirty="0"/>
          </a:p>
        </p:txBody>
      </p:sp>
      <p:sp>
        <p:nvSpPr>
          <p:cNvPr id="3" name="Content Placeholder 2"/>
          <p:cNvSpPr>
            <a:spLocks noGrp="1"/>
          </p:cNvSpPr>
          <p:nvPr>
            <p:ph idx="1"/>
          </p:nvPr>
        </p:nvSpPr>
        <p:spPr/>
        <p:txBody>
          <a:bodyPr/>
          <a:lstStyle/>
          <a:p>
            <a:r>
              <a:rPr lang="en-US" dirty="0" smtClean="0"/>
              <a:t>Using Android Sharing intent to share the player Achievements using various social media apps.</a:t>
            </a:r>
            <a:endParaRPr lang="en-US" dirty="0"/>
          </a:p>
          <a:p>
            <a:pPr marL="0" indent="0">
              <a:buNone/>
            </a:pPr>
            <a:endParaRPr lang="en-US" dirty="0"/>
          </a:p>
        </p:txBody>
      </p:sp>
      <p:sp>
        <p:nvSpPr>
          <p:cNvPr id="4" name="Slide Number Placeholder 3"/>
          <p:cNvSpPr>
            <a:spLocks noGrp="1"/>
          </p:cNvSpPr>
          <p:nvPr>
            <p:ph type="sldNum" sz="quarter" idx="12"/>
          </p:nvPr>
        </p:nvSpPr>
        <p:spPr/>
        <p:txBody>
          <a:bodyPr/>
          <a:lstStyle/>
          <a:p>
            <a:fld id="{C6E090CE-BF6F-4951-B7DA-3AD75C7D0F81}" type="slidenum">
              <a:rPr lang="en-US" smtClean="0"/>
              <a:t>24</a:t>
            </a:fld>
            <a:endParaRPr lang="en-US"/>
          </a:p>
        </p:txBody>
      </p:sp>
      <p:pic>
        <p:nvPicPr>
          <p:cNvPr id="5" name="Picture 4" descr="https://fbcdn-sphotos-h-a.akamaihd.net/hphotos-ak-prn2/v/t34.0-12/10312407_555467861233407_1527148917895969620_n.jpg?oh=cb6ed62c70afc450190641428ddaa911&amp;oe=536634E5&amp;__gda__=1399244326_900fd534d818086190cbe551473d27c4"/>
          <p:cNvPicPr/>
          <p:nvPr/>
        </p:nvPicPr>
        <p:blipFill>
          <a:blip r:embed="rId3">
            <a:extLst>
              <a:ext uri="{28A0092B-C50C-407E-A947-70E740481C1C}">
                <a14:useLocalDpi xmlns:a14="http://schemas.microsoft.com/office/drawing/2010/main" val="0"/>
              </a:ext>
            </a:extLst>
          </a:blip>
          <a:srcRect/>
          <a:stretch>
            <a:fillRect/>
          </a:stretch>
        </p:blipFill>
        <p:spPr bwMode="auto">
          <a:xfrm>
            <a:off x="2209800" y="3200400"/>
            <a:ext cx="5105400" cy="2971799"/>
          </a:xfrm>
          <a:prstGeom prst="rect">
            <a:avLst/>
          </a:prstGeom>
          <a:noFill/>
          <a:ln>
            <a:noFill/>
          </a:ln>
        </p:spPr>
      </p:pic>
      <p:sp>
        <p:nvSpPr>
          <p:cNvPr id="6" name="Rectangle 5"/>
          <p:cNvSpPr/>
          <p:nvPr/>
        </p:nvSpPr>
        <p:spPr>
          <a:xfrm>
            <a:off x="4876800" y="3657600"/>
            <a:ext cx="1600200" cy="1371600"/>
          </a:xfrm>
          <a:prstGeom prst="rect">
            <a:avLst/>
          </a:prstGeom>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spTree>
    <p:extLst>
      <p:ext uri="{BB962C8B-B14F-4D97-AF65-F5344CB8AC3E}">
        <p14:creationId xmlns:p14="http://schemas.microsoft.com/office/powerpoint/2010/main" val="110751219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dirty="0" smtClean="0"/>
              <a:t>The Game Flow Chart</a:t>
            </a:r>
            <a:br>
              <a:rPr lang="en-US" sz="3600" dirty="0" smtClean="0"/>
            </a:br>
            <a:r>
              <a:rPr lang="en-US" sz="3600" dirty="0"/>
              <a:t/>
            </a:r>
            <a:br>
              <a:rPr lang="en-US" sz="3600" dirty="0"/>
            </a:br>
            <a:endParaRPr lang="en-US" sz="3600" dirty="0"/>
          </a:p>
        </p:txBody>
      </p:sp>
      <p:sp>
        <p:nvSpPr>
          <p:cNvPr id="4" name="Slide Number Placeholder 3"/>
          <p:cNvSpPr>
            <a:spLocks noGrp="1"/>
          </p:cNvSpPr>
          <p:nvPr>
            <p:ph type="sldNum" sz="quarter" idx="12"/>
          </p:nvPr>
        </p:nvSpPr>
        <p:spPr/>
        <p:txBody>
          <a:bodyPr/>
          <a:lstStyle/>
          <a:p>
            <a:fld id="{C6E090CE-BF6F-4951-B7DA-3AD75C7D0F81}" type="slidenum">
              <a:rPr lang="en-US" smtClean="0"/>
              <a:t>25</a:t>
            </a:fld>
            <a:endParaRPr lang="en-US"/>
          </a:p>
        </p:txBody>
      </p:sp>
      <p:sp>
        <p:nvSpPr>
          <p:cNvPr id="5"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6" name="Object 5"/>
          <p:cNvGraphicFramePr>
            <a:graphicFrameLocks noChangeAspect="1"/>
          </p:cNvGraphicFramePr>
          <p:nvPr>
            <p:extLst>
              <p:ext uri="{D42A27DB-BD31-4B8C-83A1-F6EECF244321}">
                <p14:modId xmlns:p14="http://schemas.microsoft.com/office/powerpoint/2010/main" val="3618697420"/>
              </p:ext>
            </p:extLst>
          </p:nvPr>
        </p:nvGraphicFramePr>
        <p:xfrm>
          <a:off x="990600" y="533399"/>
          <a:ext cx="6646606" cy="6298557"/>
        </p:xfrm>
        <a:graphic>
          <a:graphicData uri="http://schemas.openxmlformats.org/presentationml/2006/ole">
            <mc:AlternateContent xmlns:mc="http://schemas.openxmlformats.org/markup-compatibility/2006">
              <mc:Choice xmlns:v="urn:schemas-microsoft-com:vml" Requires="v">
                <p:oleObj spid="_x0000_s6169" name="Visio" r:id="rId3" imgW="4996606" imgH="4739494" progId="Visio.Drawing.11">
                  <p:embed/>
                </p:oleObj>
              </mc:Choice>
              <mc:Fallback>
                <p:oleObj name="Visio" r:id="rId3" imgW="4996606" imgH="4739494" progId="Visio.Drawing.11">
                  <p:embed/>
                  <p:pic>
                    <p:nvPicPr>
                      <p:cNvPr id="0" name="Objec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90600" y="533399"/>
                        <a:ext cx="6646606" cy="6298557"/>
                      </a:xfrm>
                      <a:prstGeom prst="rect">
                        <a:avLst/>
                      </a:prstGeom>
                      <a:noFill/>
                    </p:spPr>
                  </p:pic>
                </p:oleObj>
              </mc:Fallback>
            </mc:AlternateContent>
          </a:graphicData>
        </a:graphic>
      </p:graphicFrame>
    </p:spTree>
    <p:extLst>
      <p:ext uri="{BB962C8B-B14F-4D97-AF65-F5344CB8AC3E}">
        <p14:creationId xmlns:p14="http://schemas.microsoft.com/office/powerpoint/2010/main" val="115135243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Testing</a:t>
            </a:r>
            <a:endParaRPr lang="en-US" dirty="0"/>
          </a:p>
        </p:txBody>
      </p:sp>
      <p:sp>
        <p:nvSpPr>
          <p:cNvPr id="3" name="Content Placeholder 2"/>
          <p:cNvSpPr>
            <a:spLocks noGrp="1"/>
          </p:cNvSpPr>
          <p:nvPr>
            <p:ph idx="1"/>
          </p:nvPr>
        </p:nvSpPr>
        <p:spPr>
          <a:xfrm>
            <a:off x="152400" y="1600200"/>
            <a:ext cx="8229600" cy="4525963"/>
          </a:xfrm>
        </p:spPr>
        <p:txBody>
          <a:bodyPr/>
          <a:lstStyle/>
          <a:p>
            <a:r>
              <a:rPr lang="en-US" dirty="0" smtClean="0"/>
              <a:t>The game was tested: </a:t>
            </a:r>
          </a:p>
          <a:p>
            <a:pPr marL="857250" lvl="1" indent="-457200"/>
            <a:r>
              <a:rPr lang="en-US" dirty="0"/>
              <a:t>on</a:t>
            </a:r>
            <a:r>
              <a:rPr lang="en-US" dirty="0" smtClean="0"/>
              <a:t> </a:t>
            </a:r>
            <a:r>
              <a:rPr lang="en-US" dirty="0"/>
              <a:t>different </a:t>
            </a:r>
            <a:r>
              <a:rPr lang="en-US" dirty="0" smtClean="0"/>
              <a:t>android</a:t>
            </a:r>
          </a:p>
          <a:p>
            <a:pPr marL="400050" lvl="1" indent="0">
              <a:buNone/>
            </a:pPr>
            <a:r>
              <a:rPr lang="en-US" dirty="0" smtClean="0"/>
              <a:t>Devices.</a:t>
            </a:r>
          </a:p>
          <a:p>
            <a:pPr lvl="1"/>
            <a:r>
              <a:rPr lang="en-US" dirty="0" smtClean="0"/>
              <a:t>different  screen </a:t>
            </a:r>
            <a:r>
              <a:rPr lang="en-US" dirty="0"/>
              <a:t>sizes </a:t>
            </a:r>
            <a:endParaRPr lang="en-US" dirty="0" smtClean="0"/>
          </a:p>
          <a:p>
            <a:pPr marL="857250" lvl="1" indent="-457200"/>
            <a:r>
              <a:rPr lang="en-US" dirty="0" smtClean="0"/>
              <a:t>and on different </a:t>
            </a:r>
          </a:p>
          <a:p>
            <a:pPr marL="400050" lvl="1" indent="0">
              <a:buNone/>
            </a:pPr>
            <a:r>
              <a:rPr lang="en-US" dirty="0" smtClean="0"/>
              <a:t>android platforms.</a:t>
            </a:r>
            <a:endParaRPr lang="en-US" dirty="0"/>
          </a:p>
        </p:txBody>
      </p:sp>
      <p:sp>
        <p:nvSpPr>
          <p:cNvPr id="4" name="Slide Number Placeholder 3"/>
          <p:cNvSpPr>
            <a:spLocks noGrp="1"/>
          </p:cNvSpPr>
          <p:nvPr>
            <p:ph type="sldNum" sz="quarter" idx="12"/>
          </p:nvPr>
        </p:nvSpPr>
        <p:spPr/>
        <p:txBody>
          <a:bodyPr/>
          <a:lstStyle/>
          <a:p>
            <a:fld id="{C6E090CE-BF6F-4951-B7DA-3AD75C7D0F81}" type="slidenum">
              <a:rPr lang="en-US" smtClean="0"/>
              <a:t>26</a:t>
            </a:fld>
            <a:endParaRPr lang="en-US"/>
          </a:p>
        </p:txBody>
      </p:sp>
      <p:pic>
        <p:nvPicPr>
          <p:cNvPr id="7172"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43400" y="1600200"/>
            <a:ext cx="4724400" cy="52264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6189900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Results </a:t>
            </a:r>
            <a:endParaRPr lang="en-US" dirty="0"/>
          </a:p>
        </p:txBody>
      </p:sp>
      <p:sp>
        <p:nvSpPr>
          <p:cNvPr id="3" name="Content Placeholder 2"/>
          <p:cNvSpPr>
            <a:spLocks noGrp="1"/>
          </p:cNvSpPr>
          <p:nvPr>
            <p:ph idx="1"/>
          </p:nvPr>
        </p:nvSpPr>
        <p:spPr>
          <a:xfrm>
            <a:off x="457200" y="1600200"/>
            <a:ext cx="8229600" cy="4876800"/>
          </a:xfrm>
        </p:spPr>
        <p:txBody>
          <a:bodyPr>
            <a:normAutofit fontScale="85000" lnSpcReduction="20000"/>
          </a:bodyPr>
          <a:lstStyle/>
          <a:p>
            <a:pPr marL="342900" lvl="1" indent="-342900">
              <a:buFont typeface="Arial" pitchFamily="34" charset="0"/>
              <a:buChar char="•"/>
            </a:pPr>
            <a:endParaRPr lang="en-US" b="1" dirty="0" smtClean="0"/>
          </a:p>
          <a:p>
            <a:pPr marL="342900" lvl="1" indent="-342900">
              <a:buFont typeface="Arial" pitchFamily="34" charset="0"/>
              <a:buChar char="•"/>
            </a:pPr>
            <a:r>
              <a:rPr lang="en-US" b="1" dirty="0" smtClean="0"/>
              <a:t>Game Networking</a:t>
            </a:r>
          </a:p>
          <a:p>
            <a:pPr marL="738188" lvl="3" indent="-398463">
              <a:tabLst>
                <a:tab pos="738188" algn="l"/>
              </a:tabLst>
            </a:pPr>
            <a:r>
              <a:rPr lang="en-US" sz="2400" dirty="0" smtClean="0"/>
              <a:t>4 </a:t>
            </a:r>
            <a:r>
              <a:rPr lang="en-US" sz="2400" dirty="0"/>
              <a:t>to 5 players </a:t>
            </a:r>
            <a:r>
              <a:rPr lang="en-US" sz="2400" dirty="0" smtClean="0"/>
              <a:t>play </a:t>
            </a:r>
            <a:r>
              <a:rPr lang="en-US" sz="2400" dirty="0"/>
              <a:t>the same game </a:t>
            </a:r>
            <a:r>
              <a:rPr lang="en-US" sz="2400" dirty="0" smtClean="0"/>
              <a:t>over </a:t>
            </a:r>
            <a:r>
              <a:rPr lang="en-US" sz="2400" dirty="0"/>
              <a:t>a good wireless LAN </a:t>
            </a:r>
            <a:r>
              <a:rPr lang="en-US" sz="2400" dirty="0" smtClean="0"/>
              <a:t>(802.11g  </a:t>
            </a:r>
            <a:r>
              <a:rPr lang="en-US" sz="2400" dirty="0"/>
              <a:t>54Mb/s) </a:t>
            </a:r>
            <a:r>
              <a:rPr lang="en-US" sz="2400" dirty="0" smtClean="0"/>
              <a:t>.</a:t>
            </a:r>
          </a:p>
          <a:p>
            <a:pPr marL="738188" lvl="3" indent="-398463">
              <a:tabLst>
                <a:tab pos="738188" algn="l"/>
              </a:tabLst>
            </a:pPr>
            <a:r>
              <a:rPr lang="en-US" sz="2400" dirty="0" smtClean="0"/>
              <a:t>No </a:t>
            </a:r>
            <a:r>
              <a:rPr lang="en-US" sz="2400" dirty="0"/>
              <a:t>abrupt changes in the cars positions or incorrect car positions</a:t>
            </a:r>
            <a:r>
              <a:rPr lang="en-US" sz="2400" dirty="0" smtClean="0"/>
              <a:t>.</a:t>
            </a:r>
            <a:endParaRPr lang="en-US" sz="2400" dirty="0"/>
          </a:p>
          <a:p>
            <a:pPr marL="342900" lvl="1" indent="-342900">
              <a:buFont typeface="Arial" pitchFamily="34" charset="0"/>
              <a:buChar char="•"/>
            </a:pPr>
            <a:endParaRPr lang="en-US" b="1" dirty="0"/>
          </a:p>
          <a:p>
            <a:pPr marL="342900" lvl="1" indent="-342900">
              <a:buFont typeface="Arial" pitchFamily="34" charset="0"/>
              <a:buChar char="•"/>
            </a:pPr>
            <a:r>
              <a:rPr lang="en-US" b="1" dirty="0"/>
              <a:t>Game </a:t>
            </a:r>
            <a:r>
              <a:rPr lang="en-US" b="1" dirty="0" smtClean="0"/>
              <a:t>physics</a:t>
            </a:r>
          </a:p>
          <a:p>
            <a:pPr marL="738188" lvl="3" indent="-398463">
              <a:tabLst>
                <a:tab pos="738188" algn="l"/>
              </a:tabLst>
            </a:pPr>
            <a:r>
              <a:rPr lang="en-US" sz="2400" dirty="0"/>
              <a:t>Force simulation and Car </a:t>
            </a:r>
            <a:r>
              <a:rPr lang="en-US" sz="2400" dirty="0" smtClean="0"/>
              <a:t>collisions is very good.</a:t>
            </a:r>
          </a:p>
          <a:p>
            <a:pPr marL="738188" lvl="3" indent="-398463">
              <a:tabLst>
                <a:tab pos="738188" algn="l"/>
              </a:tabLst>
            </a:pPr>
            <a:r>
              <a:rPr lang="en-US" sz="2400" dirty="0" smtClean="0"/>
              <a:t>improving </a:t>
            </a:r>
            <a:r>
              <a:rPr lang="en-US" sz="2400" dirty="0"/>
              <a:t>the car physics </a:t>
            </a:r>
            <a:r>
              <a:rPr lang="en-US" sz="2400" dirty="0" smtClean="0"/>
              <a:t>model. </a:t>
            </a:r>
          </a:p>
          <a:p>
            <a:pPr marL="1195388" lvl="4" indent="-398463">
              <a:tabLst>
                <a:tab pos="738188" algn="l"/>
              </a:tabLst>
            </a:pPr>
            <a:r>
              <a:rPr lang="en-US" sz="2400" dirty="0" smtClean="0"/>
              <a:t>inserting </a:t>
            </a:r>
            <a:r>
              <a:rPr lang="en-US" sz="2400" dirty="0"/>
              <a:t>two tires to the physics model and not to restrict it into a single rectangle body.</a:t>
            </a:r>
          </a:p>
          <a:p>
            <a:pPr marL="342900" lvl="1" indent="-342900">
              <a:buFont typeface="Arial" pitchFamily="34" charset="0"/>
              <a:buChar char="•"/>
            </a:pPr>
            <a:endParaRPr lang="en-US" b="1" dirty="0"/>
          </a:p>
          <a:p>
            <a:pPr marL="342900" lvl="1" indent="-342900">
              <a:buFont typeface="Arial" pitchFamily="34" charset="0"/>
              <a:buChar char="•"/>
            </a:pPr>
            <a:r>
              <a:rPr lang="en-US" b="1" dirty="0"/>
              <a:t>Game graphics and </a:t>
            </a:r>
            <a:r>
              <a:rPr lang="en-US" b="1" dirty="0" smtClean="0"/>
              <a:t>Audio</a:t>
            </a:r>
          </a:p>
          <a:p>
            <a:pPr marL="738188" lvl="3" indent="-398463">
              <a:tabLst>
                <a:tab pos="738188" algn="l"/>
              </a:tabLst>
            </a:pPr>
            <a:r>
              <a:rPr lang="en-US" sz="2400" dirty="0" smtClean="0"/>
              <a:t>free </a:t>
            </a:r>
            <a:r>
              <a:rPr lang="en-US" sz="2400" dirty="0"/>
              <a:t>or we design and draw it</a:t>
            </a:r>
            <a:r>
              <a:rPr lang="en-US" sz="2400" dirty="0" smtClean="0"/>
              <a:t>.</a:t>
            </a:r>
          </a:p>
          <a:p>
            <a:pPr marL="738188" lvl="3" indent="-398463">
              <a:tabLst>
                <a:tab pos="738188" algn="l"/>
              </a:tabLst>
            </a:pPr>
            <a:r>
              <a:rPr lang="en-US" sz="2400" dirty="0" smtClean="0"/>
              <a:t>As </a:t>
            </a:r>
            <a:r>
              <a:rPr lang="en-US" sz="2400" dirty="0"/>
              <a:t>a result the game graphics is pretty simple</a:t>
            </a:r>
            <a:r>
              <a:rPr lang="en-US" sz="2400" dirty="0" smtClean="0"/>
              <a:t>.</a:t>
            </a:r>
          </a:p>
          <a:p>
            <a:pPr marL="342900" lvl="1" indent="-342900">
              <a:buFont typeface="Arial" pitchFamily="34" charset="0"/>
              <a:buChar char="•"/>
            </a:pPr>
            <a:endParaRPr lang="en-US" b="1" dirty="0"/>
          </a:p>
          <a:p>
            <a:endParaRPr lang="en-US" dirty="0"/>
          </a:p>
        </p:txBody>
      </p:sp>
      <p:sp>
        <p:nvSpPr>
          <p:cNvPr id="4" name="Slide Number Placeholder 3"/>
          <p:cNvSpPr>
            <a:spLocks noGrp="1"/>
          </p:cNvSpPr>
          <p:nvPr>
            <p:ph type="sldNum" sz="quarter" idx="12"/>
          </p:nvPr>
        </p:nvSpPr>
        <p:spPr/>
        <p:txBody>
          <a:bodyPr/>
          <a:lstStyle/>
          <a:p>
            <a:fld id="{C6E090CE-BF6F-4951-B7DA-3AD75C7D0F81}" type="slidenum">
              <a:rPr lang="en-US" smtClean="0"/>
              <a:t>27</a:t>
            </a:fld>
            <a:endParaRPr lang="en-US"/>
          </a:p>
        </p:txBody>
      </p:sp>
    </p:spTree>
    <p:extLst>
      <p:ext uri="{BB962C8B-B14F-4D97-AF65-F5344CB8AC3E}">
        <p14:creationId xmlns:p14="http://schemas.microsoft.com/office/powerpoint/2010/main" val="211946582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Results</a:t>
            </a:r>
            <a:endParaRPr lang="en-US" dirty="0"/>
          </a:p>
        </p:txBody>
      </p:sp>
      <p:sp>
        <p:nvSpPr>
          <p:cNvPr id="3" name="Content Placeholder 2"/>
          <p:cNvSpPr>
            <a:spLocks noGrp="1"/>
          </p:cNvSpPr>
          <p:nvPr>
            <p:ph idx="1"/>
          </p:nvPr>
        </p:nvSpPr>
        <p:spPr/>
        <p:txBody>
          <a:bodyPr>
            <a:normAutofit fontScale="85000" lnSpcReduction="20000"/>
          </a:bodyPr>
          <a:lstStyle/>
          <a:p>
            <a:pPr lvl="1"/>
            <a:endParaRPr lang="en-US" b="1" dirty="0" smtClean="0"/>
          </a:p>
          <a:p>
            <a:r>
              <a:rPr lang="en-US" b="1" dirty="0" smtClean="0"/>
              <a:t>The </a:t>
            </a:r>
            <a:r>
              <a:rPr lang="en-US" b="1" dirty="0"/>
              <a:t>Game Size</a:t>
            </a:r>
          </a:p>
          <a:p>
            <a:pPr lvl="1"/>
            <a:r>
              <a:rPr lang="en-US" dirty="0"/>
              <a:t>The game APK size is 5.2 </a:t>
            </a:r>
            <a:r>
              <a:rPr lang="en-US" dirty="0" smtClean="0"/>
              <a:t>MB. </a:t>
            </a:r>
          </a:p>
          <a:p>
            <a:pPr lvl="1"/>
            <a:r>
              <a:rPr lang="en-US" dirty="0" smtClean="0"/>
              <a:t>The size of  installed game </a:t>
            </a:r>
            <a:r>
              <a:rPr lang="en-US" dirty="0"/>
              <a:t>is 8.22 MB. </a:t>
            </a:r>
            <a:endParaRPr lang="en-US" dirty="0" smtClean="0"/>
          </a:p>
          <a:p>
            <a:pPr lvl="1"/>
            <a:r>
              <a:rPr lang="en-US" dirty="0" smtClean="0"/>
              <a:t>The </a:t>
            </a:r>
            <a:r>
              <a:rPr lang="en-US" dirty="0"/>
              <a:t>needed run time memory (RAM) is approximately 12 </a:t>
            </a:r>
            <a:r>
              <a:rPr lang="en-US" dirty="0" smtClean="0"/>
              <a:t>MB</a:t>
            </a:r>
          </a:p>
          <a:p>
            <a:pPr lvl="1"/>
            <a:r>
              <a:rPr lang="en-US" dirty="0" smtClean="0"/>
              <a:t>1.5% of CPU time.</a:t>
            </a:r>
          </a:p>
          <a:p>
            <a:pPr marL="457200" lvl="1" indent="0">
              <a:buNone/>
            </a:pPr>
            <a:endParaRPr lang="en-US" sz="2400" dirty="0"/>
          </a:p>
          <a:p>
            <a:r>
              <a:rPr lang="en-US" b="1" dirty="0"/>
              <a:t>The User Friendly of the game:</a:t>
            </a:r>
          </a:p>
          <a:p>
            <a:pPr lvl="1"/>
            <a:r>
              <a:rPr lang="en-US" dirty="0" smtClean="0"/>
              <a:t>Enhance </a:t>
            </a:r>
            <a:r>
              <a:rPr lang="en-US" dirty="0"/>
              <a:t>the car gear </a:t>
            </a:r>
            <a:r>
              <a:rPr lang="en-US" dirty="0" smtClean="0"/>
              <a:t>level.</a:t>
            </a:r>
            <a:endParaRPr lang="en-US" sz="2400" dirty="0" smtClean="0"/>
          </a:p>
          <a:p>
            <a:pPr lvl="1"/>
            <a:r>
              <a:rPr lang="en-US" dirty="0" smtClean="0"/>
              <a:t>Using the proximity sensor of the android device to turn left and right. </a:t>
            </a:r>
            <a:endParaRPr lang="en-US" sz="2400" dirty="0" smtClean="0"/>
          </a:p>
          <a:p>
            <a:endParaRPr lang="en-US" dirty="0"/>
          </a:p>
        </p:txBody>
      </p:sp>
      <p:sp>
        <p:nvSpPr>
          <p:cNvPr id="4" name="Slide Number Placeholder 3"/>
          <p:cNvSpPr>
            <a:spLocks noGrp="1"/>
          </p:cNvSpPr>
          <p:nvPr>
            <p:ph type="sldNum" sz="quarter" idx="12"/>
          </p:nvPr>
        </p:nvSpPr>
        <p:spPr/>
        <p:txBody>
          <a:bodyPr/>
          <a:lstStyle/>
          <a:p>
            <a:fld id="{C6E090CE-BF6F-4951-B7DA-3AD75C7D0F81}" type="slidenum">
              <a:rPr lang="en-US" smtClean="0"/>
              <a:t>28</a:t>
            </a:fld>
            <a:endParaRPr lang="en-US"/>
          </a:p>
        </p:txBody>
      </p:sp>
    </p:spTree>
    <p:extLst>
      <p:ext uri="{BB962C8B-B14F-4D97-AF65-F5344CB8AC3E}">
        <p14:creationId xmlns:p14="http://schemas.microsoft.com/office/powerpoint/2010/main" val="210786033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buNone/>
            </a:pPr>
            <a:endParaRPr lang="en-US" dirty="0" smtClean="0"/>
          </a:p>
          <a:p>
            <a:pPr marL="0" indent="0" algn="ctr">
              <a:buNone/>
            </a:pPr>
            <a:r>
              <a:rPr lang="en-US" sz="4800" dirty="0" smtClean="0"/>
              <a:t>Thank you</a:t>
            </a:r>
          </a:p>
          <a:p>
            <a:pPr marL="0" indent="0" algn="ctr">
              <a:buNone/>
            </a:pPr>
            <a:r>
              <a:rPr lang="en-US" sz="4800" dirty="0" smtClean="0"/>
              <a:t>Any Question ?</a:t>
            </a:r>
            <a:endParaRPr lang="en-US" sz="4800" dirty="0"/>
          </a:p>
        </p:txBody>
      </p:sp>
      <p:sp>
        <p:nvSpPr>
          <p:cNvPr id="4" name="Slide Number Placeholder 3"/>
          <p:cNvSpPr>
            <a:spLocks noGrp="1"/>
          </p:cNvSpPr>
          <p:nvPr>
            <p:ph type="sldNum" sz="quarter" idx="12"/>
          </p:nvPr>
        </p:nvSpPr>
        <p:spPr/>
        <p:txBody>
          <a:bodyPr/>
          <a:lstStyle/>
          <a:p>
            <a:fld id="{C6E090CE-BF6F-4951-B7DA-3AD75C7D0F81}" type="slidenum">
              <a:rPr lang="en-US" smtClean="0"/>
              <a:t>29</a:t>
            </a:fld>
            <a:endParaRPr lang="en-US"/>
          </a:p>
        </p:txBody>
      </p:sp>
    </p:spTree>
    <p:extLst>
      <p:ext uri="{BB962C8B-B14F-4D97-AF65-F5344CB8AC3E}">
        <p14:creationId xmlns:p14="http://schemas.microsoft.com/office/powerpoint/2010/main" val="97831633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Game </a:t>
            </a:r>
            <a:r>
              <a:rPr lang="en-US" dirty="0"/>
              <a:t>Screen</a:t>
            </a:r>
          </a:p>
        </p:txBody>
      </p:sp>
      <p:sp>
        <p:nvSpPr>
          <p:cNvPr id="4" name="Slide Number Placeholder 3"/>
          <p:cNvSpPr>
            <a:spLocks noGrp="1"/>
          </p:cNvSpPr>
          <p:nvPr>
            <p:ph type="sldNum" sz="quarter" idx="12"/>
          </p:nvPr>
        </p:nvSpPr>
        <p:spPr/>
        <p:txBody>
          <a:bodyPr/>
          <a:lstStyle/>
          <a:p>
            <a:fld id="{C6E090CE-BF6F-4951-B7DA-3AD75C7D0F81}" type="slidenum">
              <a:rPr lang="en-US" smtClean="0"/>
              <a:t>3</a:t>
            </a:fld>
            <a:endParaRPr lang="en-US"/>
          </a:p>
        </p:txBody>
      </p:sp>
      <p:sp>
        <p:nvSpPr>
          <p:cNvPr id="3" name="Content Placeholder 2"/>
          <p:cNvSpPr>
            <a:spLocks noGrp="1"/>
          </p:cNvSpPr>
          <p:nvPr>
            <p:ph idx="1"/>
          </p:nvPr>
        </p:nvSpPr>
        <p:spPr>
          <a:xfrm>
            <a:off x="457200" y="1600200"/>
            <a:ext cx="8229600" cy="4724400"/>
          </a:xfrm>
        </p:spPr>
        <p:txBody>
          <a:bodyPr>
            <a:normAutofit/>
          </a:bodyPr>
          <a:lstStyle/>
          <a:p>
            <a:r>
              <a:rPr lang="en-US" sz="2800" b="1" dirty="0" smtClean="0"/>
              <a:t>The Main Module, Contains:</a:t>
            </a:r>
          </a:p>
          <a:p>
            <a:pPr>
              <a:buFont typeface="Courier New" pitchFamily="49" charset="0"/>
              <a:buChar char="o"/>
            </a:pPr>
            <a:r>
              <a:rPr lang="en-US" sz="2400" dirty="0" smtClean="0"/>
              <a:t>Cars</a:t>
            </a:r>
          </a:p>
          <a:p>
            <a:pPr>
              <a:buFont typeface="Courier New" pitchFamily="49" charset="0"/>
              <a:buChar char="o"/>
            </a:pPr>
            <a:r>
              <a:rPr lang="en-US" sz="2400" dirty="0" smtClean="0"/>
              <a:t>The game Stage</a:t>
            </a:r>
          </a:p>
          <a:p>
            <a:pPr>
              <a:buFont typeface="Courier New" pitchFamily="49" charset="0"/>
              <a:buChar char="o"/>
            </a:pPr>
            <a:r>
              <a:rPr lang="en-US" sz="2400" dirty="0" smtClean="0"/>
              <a:t>Road</a:t>
            </a:r>
          </a:p>
          <a:p>
            <a:pPr>
              <a:buFont typeface="Courier New" pitchFamily="49" charset="0"/>
              <a:buChar char="o"/>
            </a:pPr>
            <a:r>
              <a:rPr lang="en-US" sz="2400" dirty="0" smtClean="0"/>
              <a:t>Blocks</a:t>
            </a:r>
          </a:p>
          <a:p>
            <a:pPr>
              <a:buFont typeface="Courier New" pitchFamily="49" charset="0"/>
              <a:buChar char="o"/>
            </a:pPr>
            <a:r>
              <a:rPr lang="en-US" sz="2400" dirty="0" smtClean="0"/>
              <a:t>Remote Controller</a:t>
            </a:r>
          </a:p>
          <a:p>
            <a:pPr marL="0" indent="0">
              <a:buNone/>
            </a:pPr>
            <a:endParaRPr lang="en-US" sz="2400" dirty="0" smtClean="0"/>
          </a:p>
          <a:p>
            <a:r>
              <a:rPr lang="en-US" sz="2800" b="1" dirty="0" smtClean="0"/>
              <a:t>Controls:</a:t>
            </a:r>
          </a:p>
          <a:p>
            <a:pPr>
              <a:buFont typeface="Courier New" pitchFamily="49" charset="0"/>
              <a:buChar char="o"/>
            </a:pPr>
            <a:r>
              <a:rPr lang="en-US" sz="2800" dirty="0" smtClean="0"/>
              <a:t>Physics world</a:t>
            </a:r>
          </a:p>
          <a:p>
            <a:pPr>
              <a:buFont typeface="Courier New" pitchFamily="49" charset="0"/>
              <a:buChar char="o"/>
            </a:pPr>
            <a:r>
              <a:rPr lang="en-US" sz="2800" dirty="0" smtClean="0"/>
              <a:t>Orthographic camera</a:t>
            </a:r>
            <a:endParaRPr lang="en-US" sz="2800" dirty="0"/>
          </a:p>
        </p:txBody>
      </p:sp>
      <p:pic>
        <p:nvPicPr>
          <p:cNvPr id="7" name="Picture 6" descr="C:\Users\Ibrahim\Desktop\gamescreen.pn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733800" y="2133600"/>
            <a:ext cx="5257800" cy="3733800"/>
          </a:xfrm>
          <a:prstGeom prst="rect">
            <a:avLst/>
          </a:prstGeom>
          <a:noFill/>
          <a:ln>
            <a:noFill/>
          </a:ln>
        </p:spPr>
      </p:pic>
    </p:spTree>
    <p:extLst>
      <p:ext uri="{BB962C8B-B14F-4D97-AF65-F5344CB8AC3E}">
        <p14:creationId xmlns:p14="http://schemas.microsoft.com/office/powerpoint/2010/main" val="92412275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Game Screen – Physics world</a:t>
            </a:r>
            <a:endParaRPr lang="en-US" dirty="0"/>
          </a:p>
        </p:txBody>
      </p:sp>
      <p:sp>
        <p:nvSpPr>
          <p:cNvPr id="3" name="Content Placeholder 2"/>
          <p:cNvSpPr>
            <a:spLocks noGrp="1"/>
          </p:cNvSpPr>
          <p:nvPr>
            <p:ph idx="1"/>
          </p:nvPr>
        </p:nvSpPr>
        <p:spPr/>
        <p:txBody>
          <a:bodyPr>
            <a:normAutofit fontScale="92500" lnSpcReduction="20000"/>
          </a:bodyPr>
          <a:lstStyle/>
          <a:p>
            <a:endParaRPr lang="en-US" sz="3000" dirty="0" smtClean="0"/>
          </a:p>
          <a:p>
            <a:r>
              <a:rPr lang="en-US" sz="3000" dirty="0" smtClean="0"/>
              <a:t>The </a:t>
            </a:r>
            <a:r>
              <a:rPr lang="en-US" sz="3000" dirty="0"/>
              <a:t>physics world </a:t>
            </a:r>
            <a:r>
              <a:rPr lang="en-US" sz="3000" dirty="0" smtClean="0"/>
              <a:t>is </a:t>
            </a:r>
            <a:r>
              <a:rPr lang="en-US" sz="3000" dirty="0"/>
              <a:t>used to drive the simulation </a:t>
            </a:r>
            <a:r>
              <a:rPr lang="en-US" sz="3000" dirty="0" smtClean="0"/>
              <a:t>:</a:t>
            </a:r>
          </a:p>
          <a:p>
            <a:pPr lvl="1"/>
            <a:r>
              <a:rPr lang="en-US" dirty="0" smtClean="0"/>
              <a:t>Car movements</a:t>
            </a:r>
          </a:p>
          <a:p>
            <a:pPr lvl="1"/>
            <a:r>
              <a:rPr lang="en-US" dirty="0" smtClean="0"/>
              <a:t>Car collisions</a:t>
            </a:r>
          </a:p>
          <a:p>
            <a:pPr marL="0" indent="0">
              <a:buNone/>
            </a:pPr>
            <a:endParaRPr lang="en-US" dirty="0" smtClean="0"/>
          </a:p>
          <a:p>
            <a:r>
              <a:rPr lang="en-US" sz="3000" dirty="0"/>
              <a:t>The Box2D world object provides three important attributes that determine the precision of the simulation. </a:t>
            </a:r>
            <a:endParaRPr lang="en-US" sz="3000" dirty="0" smtClean="0"/>
          </a:p>
          <a:p>
            <a:pPr lvl="1"/>
            <a:r>
              <a:rPr lang="en-US" dirty="0" smtClean="0"/>
              <a:t>Time Step</a:t>
            </a:r>
          </a:p>
          <a:p>
            <a:pPr lvl="1"/>
            <a:r>
              <a:rPr lang="en-US" dirty="0" smtClean="0"/>
              <a:t>Velocity iteration</a:t>
            </a:r>
          </a:p>
          <a:p>
            <a:pPr lvl="1"/>
            <a:r>
              <a:rPr lang="en-US" dirty="0" smtClean="0"/>
              <a:t>Position Iteration</a:t>
            </a:r>
          </a:p>
        </p:txBody>
      </p:sp>
      <p:sp>
        <p:nvSpPr>
          <p:cNvPr id="4" name="Slide Number Placeholder 3"/>
          <p:cNvSpPr>
            <a:spLocks noGrp="1"/>
          </p:cNvSpPr>
          <p:nvPr>
            <p:ph type="sldNum" sz="quarter" idx="12"/>
          </p:nvPr>
        </p:nvSpPr>
        <p:spPr/>
        <p:txBody>
          <a:bodyPr/>
          <a:lstStyle/>
          <a:p>
            <a:fld id="{C6E090CE-BF6F-4951-B7DA-3AD75C7D0F81}" type="slidenum">
              <a:rPr lang="en-US" smtClean="0"/>
              <a:t>4</a:t>
            </a:fld>
            <a:endParaRPr lang="en-US"/>
          </a:p>
        </p:txBody>
      </p:sp>
    </p:spTree>
    <p:extLst>
      <p:ext uri="{BB962C8B-B14F-4D97-AF65-F5344CB8AC3E}">
        <p14:creationId xmlns:p14="http://schemas.microsoft.com/office/powerpoint/2010/main" val="351190517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a:t>Game Screen </a:t>
            </a:r>
            <a:r>
              <a:rPr lang="en-US" sz="3200" dirty="0" smtClean="0"/>
              <a:t>– </a:t>
            </a:r>
            <a:r>
              <a:rPr lang="en-US" sz="3200" dirty="0"/>
              <a:t>The Orthographic </a:t>
            </a:r>
            <a:r>
              <a:rPr lang="en-US" sz="3200" dirty="0" smtClean="0"/>
              <a:t>Camera </a:t>
            </a:r>
            <a:endParaRPr lang="en-US" dirty="0"/>
          </a:p>
        </p:txBody>
      </p:sp>
      <p:sp>
        <p:nvSpPr>
          <p:cNvPr id="3" name="Content Placeholder 2"/>
          <p:cNvSpPr>
            <a:spLocks noGrp="1"/>
          </p:cNvSpPr>
          <p:nvPr>
            <p:ph idx="1"/>
          </p:nvPr>
        </p:nvSpPr>
        <p:spPr/>
        <p:txBody>
          <a:bodyPr/>
          <a:lstStyle/>
          <a:p>
            <a:r>
              <a:rPr lang="en-US" dirty="0" smtClean="0"/>
              <a:t>Acts like a </a:t>
            </a:r>
            <a:r>
              <a:rPr lang="en-US" dirty="0"/>
              <a:t>very simple real world camera. </a:t>
            </a:r>
            <a:endParaRPr lang="en-US" dirty="0" smtClean="0"/>
          </a:p>
          <a:p>
            <a:pPr lvl="1"/>
            <a:r>
              <a:rPr lang="en-US" dirty="0" smtClean="0"/>
              <a:t>It could be moved </a:t>
            </a:r>
            <a:r>
              <a:rPr lang="en-US" dirty="0"/>
              <a:t>and </a:t>
            </a:r>
            <a:r>
              <a:rPr lang="en-US" dirty="0" smtClean="0"/>
              <a:t>rotated </a:t>
            </a:r>
            <a:r>
              <a:rPr lang="en-US" dirty="0"/>
              <a:t>around, zoom in and out, change the viewport</a:t>
            </a:r>
            <a:r>
              <a:rPr lang="en-US" dirty="0" smtClean="0"/>
              <a:t>.</a:t>
            </a:r>
          </a:p>
          <a:p>
            <a:pPr marL="457200" lvl="1" indent="0">
              <a:buNone/>
            </a:pPr>
            <a:endParaRPr lang="en-US" dirty="0"/>
          </a:p>
          <a:p>
            <a:r>
              <a:rPr lang="en-US" dirty="0" smtClean="0"/>
              <a:t>Always follows </a:t>
            </a:r>
          </a:p>
          <a:p>
            <a:pPr marL="0" indent="0">
              <a:buNone/>
            </a:pPr>
            <a:r>
              <a:rPr lang="en-US" dirty="0"/>
              <a:t> </a:t>
            </a:r>
            <a:r>
              <a:rPr lang="en-US" dirty="0" smtClean="0"/>
              <a:t>   the player car</a:t>
            </a:r>
          </a:p>
        </p:txBody>
      </p:sp>
      <p:sp>
        <p:nvSpPr>
          <p:cNvPr id="4" name="Slide Number Placeholder 3"/>
          <p:cNvSpPr>
            <a:spLocks noGrp="1"/>
          </p:cNvSpPr>
          <p:nvPr>
            <p:ph type="sldNum" sz="quarter" idx="12"/>
          </p:nvPr>
        </p:nvSpPr>
        <p:spPr/>
        <p:txBody>
          <a:bodyPr/>
          <a:lstStyle/>
          <a:p>
            <a:fld id="{C6E090CE-BF6F-4951-B7DA-3AD75C7D0F81}" type="slidenum">
              <a:rPr lang="en-US" smtClean="0"/>
              <a:t>5</a:t>
            </a:fld>
            <a:endParaRPr lang="en-US"/>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10000" y="3197210"/>
            <a:ext cx="4967944" cy="29749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8498994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b="1" dirty="0" smtClean="0"/>
              <a:t>Car </a:t>
            </a:r>
            <a:r>
              <a:rPr lang="en-US" b="1" dirty="0"/>
              <a:t>module</a:t>
            </a:r>
          </a:p>
        </p:txBody>
      </p:sp>
      <p:sp>
        <p:nvSpPr>
          <p:cNvPr id="7" name="Content Placeholder 6"/>
          <p:cNvSpPr>
            <a:spLocks noGrp="1"/>
          </p:cNvSpPr>
          <p:nvPr>
            <p:ph idx="1"/>
          </p:nvPr>
        </p:nvSpPr>
        <p:spPr/>
        <p:txBody>
          <a:bodyPr>
            <a:normAutofit/>
          </a:bodyPr>
          <a:lstStyle/>
          <a:p>
            <a:endParaRPr lang="en-US" dirty="0" smtClean="0"/>
          </a:p>
          <a:p>
            <a:pPr marL="0" indent="0">
              <a:buNone/>
            </a:pPr>
            <a:endParaRPr lang="en-US" dirty="0" smtClean="0"/>
          </a:p>
        </p:txBody>
      </p:sp>
      <p:sp>
        <p:nvSpPr>
          <p:cNvPr id="5" name="Slide Number Placeholder 4"/>
          <p:cNvSpPr>
            <a:spLocks noGrp="1"/>
          </p:cNvSpPr>
          <p:nvPr>
            <p:ph type="sldNum" sz="quarter" idx="12"/>
          </p:nvPr>
        </p:nvSpPr>
        <p:spPr/>
        <p:txBody>
          <a:bodyPr/>
          <a:lstStyle/>
          <a:p>
            <a:fld id="{C6E090CE-BF6F-4951-B7DA-3AD75C7D0F81}" type="slidenum">
              <a:rPr lang="en-US" smtClean="0"/>
              <a:t>6</a:t>
            </a:fld>
            <a:endParaRPr lang="en-US"/>
          </a:p>
        </p:txBody>
      </p:sp>
      <p:pic>
        <p:nvPicPr>
          <p:cNvPr id="8" name="Picture 7" descr="C:\Users\Ibrahim\Desktop\car.pn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52600" y="1828800"/>
            <a:ext cx="5876925" cy="4572000"/>
          </a:xfrm>
          <a:prstGeom prst="rect">
            <a:avLst/>
          </a:prstGeom>
          <a:noFill/>
          <a:ln>
            <a:noFill/>
          </a:ln>
        </p:spPr>
      </p:pic>
    </p:spTree>
    <p:extLst>
      <p:ext uri="{BB962C8B-B14F-4D97-AF65-F5344CB8AC3E}">
        <p14:creationId xmlns:p14="http://schemas.microsoft.com/office/powerpoint/2010/main" val="272720898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Car – Forces affect the body</a:t>
            </a:r>
            <a:endParaRPr lang="en-US" dirty="0"/>
          </a:p>
        </p:txBody>
      </p:sp>
      <p:sp>
        <p:nvSpPr>
          <p:cNvPr id="4" name="Slide Number Placeholder 3"/>
          <p:cNvSpPr>
            <a:spLocks noGrp="1"/>
          </p:cNvSpPr>
          <p:nvPr>
            <p:ph type="sldNum" sz="quarter" idx="12"/>
          </p:nvPr>
        </p:nvSpPr>
        <p:spPr/>
        <p:txBody>
          <a:bodyPr/>
          <a:lstStyle/>
          <a:p>
            <a:fld id="{C6E090CE-BF6F-4951-B7DA-3AD75C7D0F81}" type="slidenum">
              <a:rPr lang="en-US" smtClean="0"/>
              <a:t>7</a:t>
            </a:fld>
            <a:endParaRPr lang="en-US"/>
          </a:p>
        </p:txBody>
      </p:sp>
      <p:sp>
        <p:nvSpPr>
          <p:cNvPr id="7" name="Content Placeholder 6"/>
          <p:cNvSpPr txBox="1">
            <a:spLocks/>
          </p:cNvSpPr>
          <p:nvPr/>
        </p:nvSpPr>
        <p:spPr>
          <a:xfrm>
            <a:off x="457200" y="1600200"/>
            <a:ext cx="8229600" cy="452596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2">
                    <a:lumMod val="50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2">
                    <a:lumMod val="50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2">
                    <a:lumMod val="50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2">
                    <a:lumMod val="50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2">
                    <a:lumMod val="50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en-US" dirty="0" smtClean="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600200"/>
                <a:ext cx="8229600" cy="4648200"/>
              </a:xfrm>
            </p:spPr>
            <p:txBody>
              <a:bodyPr>
                <a:normAutofit/>
              </a:bodyPr>
              <a:lstStyle/>
              <a:p>
                <a:r>
                  <a:rPr lang="en-US" dirty="0" smtClean="0"/>
                  <a:t>Forces:</a:t>
                </a:r>
              </a:p>
              <a:p>
                <a:pPr lvl="1"/>
                <a:r>
                  <a:rPr lang="en-US" dirty="0"/>
                  <a:t>Engine Force</a:t>
                </a:r>
              </a:p>
              <a:p>
                <a:pPr marL="857250" lvl="2" indent="0">
                  <a:buNone/>
                </a:pPr>
                <a14:m>
                  <m:oMathPara xmlns:m="http://schemas.openxmlformats.org/officeDocument/2006/math">
                    <m:oMathParaPr>
                      <m:jc m:val="centerGroup"/>
                    </m:oMathParaPr>
                    <m:oMath xmlns:m="http://schemas.openxmlformats.org/officeDocument/2006/math">
                      <m:r>
                        <a:rPr lang="en-US" sz="2000" i="1">
                          <a:latin typeface="Cambria Math"/>
                        </a:rPr>
                        <m:t>𝐸𝑛𝑔𝑖𝑛𝑒</m:t>
                      </m:r>
                      <m:r>
                        <a:rPr lang="en-US" sz="2000" i="1">
                          <a:latin typeface="Cambria Math"/>
                        </a:rPr>
                        <m:t> </m:t>
                      </m:r>
                      <m:r>
                        <a:rPr lang="en-US" sz="2000" i="1">
                          <a:latin typeface="Cambria Math"/>
                        </a:rPr>
                        <m:t>𝐹𝑜𝑟𝑐𝑒</m:t>
                      </m:r>
                      <m:r>
                        <a:rPr lang="en-US" sz="2000">
                          <a:latin typeface="Cambria Math"/>
                        </a:rPr>
                        <m:t>= </m:t>
                      </m:r>
                      <m:r>
                        <m:rPr>
                          <m:sty m:val="p"/>
                        </m:rPr>
                        <a:rPr lang="en-US" sz="2000">
                          <a:latin typeface="Cambria Math"/>
                        </a:rPr>
                        <m:t>Absolute</m:t>
                      </m:r>
                      <m:r>
                        <a:rPr lang="en-US" sz="2000">
                          <a:latin typeface="Cambria Math"/>
                        </a:rPr>
                        <m:t> </m:t>
                      </m:r>
                      <m:r>
                        <m:rPr>
                          <m:sty m:val="p"/>
                        </m:rPr>
                        <a:rPr lang="en-US" sz="2000">
                          <a:latin typeface="Cambria Math"/>
                        </a:rPr>
                        <m:t>Engine</m:t>
                      </m:r>
                      <m:r>
                        <a:rPr lang="en-US" sz="2000">
                          <a:latin typeface="Cambria Math"/>
                        </a:rPr>
                        <m:t> </m:t>
                      </m:r>
                      <m:r>
                        <m:rPr>
                          <m:sty m:val="p"/>
                        </m:rPr>
                        <a:rPr lang="en-US" sz="2000">
                          <a:latin typeface="Cambria Math"/>
                        </a:rPr>
                        <m:t>Force</m:t>
                      </m:r>
                      <m:r>
                        <a:rPr lang="en-US" sz="2000">
                          <a:latin typeface="Cambria Math"/>
                        </a:rPr>
                        <m:t> × </m:t>
                      </m:r>
                      <m:r>
                        <a:rPr lang="en-US" sz="2000" i="1">
                          <a:latin typeface="Cambria Math"/>
                        </a:rPr>
                        <m:t>𝐺𝑒𝑎𝑟</m:t>
                      </m:r>
                      <m:r>
                        <a:rPr lang="en-US" sz="2000" i="1">
                          <a:latin typeface="Cambria Math"/>
                        </a:rPr>
                        <m:t> </m:t>
                      </m:r>
                      <m:r>
                        <a:rPr lang="en-US" sz="2000" i="1">
                          <a:latin typeface="Cambria Math"/>
                        </a:rPr>
                        <m:t>𝐿𝑒𝑣𝑒𝑙</m:t>
                      </m:r>
                      <m:r>
                        <a:rPr lang="en-US" sz="2000" i="1">
                          <a:latin typeface="Cambria Math"/>
                        </a:rPr>
                        <m:t> </m:t>
                      </m:r>
                      <m:r>
                        <a:rPr lang="en-US" sz="2000" i="1">
                          <a:latin typeface="Cambria Math"/>
                        </a:rPr>
                        <m:t>𝑅𝑎𝑡𝑖𝑜</m:t>
                      </m:r>
                    </m:oMath>
                  </m:oMathPara>
                </a14:m>
                <a:endParaRPr lang="en-US" sz="2000" dirty="0" smtClean="0"/>
              </a:p>
              <a:p>
                <a:pPr marL="857250" lvl="2" indent="0">
                  <a:buNone/>
                </a:pPr>
                <a:endParaRPr lang="en-US" dirty="0" smtClean="0"/>
              </a:p>
              <a:p>
                <a:pPr lvl="1"/>
                <a:r>
                  <a:rPr lang="en-US" dirty="0" smtClean="0"/>
                  <a:t>Friction Force</a:t>
                </a:r>
              </a:p>
              <a:p>
                <a:pPr marL="800100" lvl="2" indent="0">
                  <a:buNone/>
                </a:pPr>
                <a14:m>
                  <m:oMathPara xmlns:m="http://schemas.openxmlformats.org/officeDocument/2006/math">
                    <m:oMathParaPr>
                      <m:jc m:val="center"/>
                    </m:oMathParaPr>
                    <m:oMath xmlns:m="http://schemas.openxmlformats.org/officeDocument/2006/math">
                      <m:r>
                        <a:rPr lang="en-US" sz="2000" i="1">
                          <a:latin typeface="Cambria Math"/>
                        </a:rPr>
                        <m:t>𝑓𝑟𝑖𝑐𝑡𝑖𝑜𝑛</m:t>
                      </m:r>
                      <m:r>
                        <a:rPr lang="en-US" sz="2000">
                          <a:latin typeface="Cambria Math"/>
                        </a:rPr>
                        <m:t> </m:t>
                      </m:r>
                      <m:r>
                        <a:rPr lang="en-US" sz="2000" i="1">
                          <a:latin typeface="Cambria Math"/>
                        </a:rPr>
                        <m:t>𝑟𝑎𝑡𝑖𝑜</m:t>
                      </m:r>
                      <m:r>
                        <a:rPr lang="en-US" sz="2000">
                          <a:latin typeface="Cambria Math"/>
                        </a:rPr>
                        <m:t>= </m:t>
                      </m:r>
                      <m:d>
                        <m:dPr>
                          <m:ctrlPr>
                            <a:rPr lang="en-US" sz="2000" i="1">
                              <a:latin typeface="Cambria Math"/>
                            </a:rPr>
                          </m:ctrlPr>
                        </m:dPr>
                        <m:e>
                          <m:r>
                            <a:rPr lang="en-US" sz="2000">
                              <a:latin typeface="Cambria Math"/>
                            </a:rPr>
                            <m:t>4</m:t>
                          </m:r>
                          <m:r>
                            <a:rPr lang="en-US" sz="2000">
                              <a:latin typeface="Cambria Math"/>
                            </a:rPr>
                            <m:t>×</m:t>
                          </m:r>
                          <m:sSup>
                            <m:sSupPr>
                              <m:ctrlPr>
                                <a:rPr lang="en-US" sz="2000" i="1">
                                  <a:latin typeface="Cambria Math"/>
                                </a:rPr>
                              </m:ctrlPr>
                            </m:sSupPr>
                            <m:e>
                              <m:r>
                                <a:rPr lang="en-US" sz="2000" i="1">
                                  <a:latin typeface="Cambria Math"/>
                                </a:rPr>
                                <m:t>𝑒</m:t>
                              </m:r>
                            </m:e>
                            <m:sup>
                              <m:r>
                                <a:rPr lang="en-US" sz="2000" i="1">
                                  <a:latin typeface="Cambria Math"/>
                                </a:rPr>
                                <m:t>−</m:t>
                              </m:r>
                              <m:r>
                                <a:rPr lang="en-US" sz="2000" i="1">
                                  <a:latin typeface="Cambria Math"/>
                                </a:rPr>
                                <m:t>𝑣</m:t>
                              </m:r>
                            </m:sup>
                          </m:sSup>
                          <m:r>
                            <a:rPr lang="en-US" sz="2000">
                              <a:latin typeface="Cambria Math"/>
                            </a:rPr>
                            <m:t>+</m:t>
                          </m:r>
                          <m:r>
                            <a:rPr lang="en-US" sz="2000">
                              <a:latin typeface="Cambria Math"/>
                            </a:rPr>
                            <m:t>0</m:t>
                          </m:r>
                          <m:r>
                            <a:rPr lang="en-US" sz="2000">
                              <a:latin typeface="Cambria Math"/>
                            </a:rPr>
                            <m:t>.</m:t>
                          </m:r>
                          <m:r>
                            <a:rPr lang="en-US" sz="2000">
                              <a:latin typeface="Cambria Math"/>
                            </a:rPr>
                            <m:t>01</m:t>
                          </m:r>
                        </m:e>
                      </m:d>
                      <m:r>
                        <a:rPr lang="en-US" sz="2000">
                          <a:latin typeface="Cambria Math"/>
                        </a:rPr>
                        <m:t>×</m:t>
                      </m:r>
                      <m:r>
                        <a:rPr lang="en-US" sz="2000" i="1">
                          <a:latin typeface="Cambria Math"/>
                        </a:rPr>
                        <m:t>𝑟</m:t>
                      </m:r>
                    </m:oMath>
                  </m:oMathPara>
                </a14:m>
                <a:endParaRPr lang="en-US" sz="2000" dirty="0" smtClean="0"/>
              </a:p>
              <a:p>
                <a:pPr marL="800100" lvl="2" indent="0" algn="ctr">
                  <a:buNone/>
                </a:pPr>
                <a:r>
                  <a:rPr lang="en-US" sz="1800" dirty="0"/>
                  <a:t>Where v is the car speed and r is the road friction </a:t>
                </a:r>
                <a:r>
                  <a:rPr lang="en-US" sz="1800" dirty="0" smtClean="0"/>
                  <a:t>ratio</a:t>
                </a:r>
              </a:p>
              <a:p>
                <a:pPr marL="800100" lvl="2" indent="0" algn="ctr">
                  <a:buNone/>
                </a:pPr>
                <a:endParaRPr lang="en-US" sz="2000" dirty="0" smtClean="0"/>
              </a:p>
              <a:p>
                <a:pPr lvl="1"/>
                <a:r>
                  <a:rPr lang="en-US" dirty="0" smtClean="0"/>
                  <a:t>Other Forces</a:t>
                </a:r>
              </a:p>
              <a:p>
                <a:pPr marL="857250" lvl="2" indent="0">
                  <a:buNone/>
                </a:pPr>
                <a:r>
                  <a:rPr lang="en-US" sz="2000" dirty="0" smtClean="0"/>
                  <a:t>Impulses to get rid of the Literal velocity</a:t>
                </a:r>
                <a:endParaRPr lang="en-US" sz="2000" dirty="0"/>
              </a:p>
              <a:p>
                <a:pPr marL="457200" lvl="1" indent="0">
                  <a:buNone/>
                </a:pPr>
                <a:endParaRPr lang="en-US" dirty="0"/>
              </a:p>
              <a:p>
                <a:pPr marL="457200" lvl="1" indent="0">
                  <a:buNone/>
                </a:pPr>
                <a:endParaRPr lang="en-US" dirty="0" smtClean="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600200"/>
                <a:ext cx="8229600" cy="4648200"/>
              </a:xfrm>
              <a:blipFill rotWithShape="1">
                <a:blip r:embed="rId2"/>
                <a:stretch>
                  <a:fillRect l="-1630" t="-1706"/>
                </a:stretch>
              </a:blipFill>
            </p:spPr>
            <p:txBody>
              <a:bodyPr/>
              <a:lstStyle/>
              <a:p>
                <a:r>
                  <a:rPr lang="en-US">
                    <a:noFill/>
                  </a:rPr>
                  <a:t> </a:t>
                </a:r>
              </a:p>
            </p:txBody>
          </p:sp>
        </mc:Fallback>
      </mc:AlternateContent>
    </p:spTree>
    <p:extLst>
      <p:ext uri="{BB962C8B-B14F-4D97-AF65-F5344CB8AC3E}">
        <p14:creationId xmlns:p14="http://schemas.microsoft.com/office/powerpoint/2010/main" val="118492030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p:txBody>
          <a:bodyPr/>
          <a:lstStyle/>
          <a:p>
            <a:r>
              <a:rPr lang="en-US" dirty="0"/>
              <a:t>Car – Forces affect the body</a:t>
            </a:r>
          </a:p>
        </p:txBody>
      </p:sp>
      <p:sp>
        <p:nvSpPr>
          <p:cNvPr id="3" name="Content Placeholder 2"/>
          <p:cNvSpPr>
            <a:spLocks noGrp="1"/>
          </p:cNvSpPr>
          <p:nvPr>
            <p:ph idx="1"/>
          </p:nvPr>
        </p:nvSpPr>
        <p:spPr/>
        <p:txBody>
          <a:bodyPr/>
          <a:lstStyle/>
          <a:p>
            <a:r>
              <a:rPr lang="en-US" dirty="0" smtClean="0"/>
              <a:t>Other Force:</a:t>
            </a:r>
          </a:p>
          <a:p>
            <a:pPr lvl="1"/>
            <a:r>
              <a:rPr lang="en-US" dirty="0" smtClean="0"/>
              <a:t>This force applied to get rid of the car slipping movement in the horizontal direction (Lateral Velocity).</a:t>
            </a:r>
          </a:p>
          <a:p>
            <a:pPr marL="457200" lvl="1" indent="0">
              <a:buNone/>
            </a:pPr>
            <a:endParaRPr lang="en-US" dirty="0"/>
          </a:p>
        </p:txBody>
      </p:sp>
      <p:sp>
        <p:nvSpPr>
          <p:cNvPr id="4" name="Slide Number Placeholder 3"/>
          <p:cNvSpPr>
            <a:spLocks noGrp="1"/>
          </p:cNvSpPr>
          <p:nvPr>
            <p:ph type="sldNum" sz="quarter" idx="12"/>
          </p:nvPr>
        </p:nvSpPr>
        <p:spPr/>
        <p:txBody>
          <a:bodyPr/>
          <a:lstStyle/>
          <a:p>
            <a:fld id="{C6E090CE-BF6F-4951-B7DA-3AD75C7D0F81}" type="slidenum">
              <a:rPr lang="en-US" smtClean="0"/>
              <a:t>8</a:t>
            </a:fld>
            <a:endParaRPr lang="en-US"/>
          </a:p>
        </p:txBody>
      </p:sp>
      <p:pic>
        <p:nvPicPr>
          <p:cNvPr id="6" name="Picture 5" descr="Box2D Top-down car physics"/>
          <p:cNvPicPr/>
          <p:nvPr/>
        </p:nvPicPr>
        <p:blipFill>
          <a:blip r:embed="rId2">
            <a:extLst>
              <a:ext uri="{28A0092B-C50C-407E-A947-70E740481C1C}">
                <a14:useLocalDpi xmlns:a14="http://schemas.microsoft.com/office/drawing/2010/main" val="0"/>
              </a:ext>
            </a:extLst>
          </a:blip>
          <a:srcRect/>
          <a:stretch>
            <a:fillRect/>
          </a:stretch>
        </p:blipFill>
        <p:spPr bwMode="auto">
          <a:xfrm>
            <a:off x="6248400" y="4105275"/>
            <a:ext cx="2705100" cy="1381125"/>
          </a:xfrm>
          <a:prstGeom prst="rect">
            <a:avLst/>
          </a:prstGeom>
          <a:noFill/>
          <a:ln>
            <a:solidFill>
              <a:schemeClr val="tx1"/>
            </a:solidFill>
          </a:ln>
        </p:spPr>
      </p:pic>
      <p:pic>
        <p:nvPicPr>
          <p:cNvPr id="7" name="Picture 6" descr="Box2D Top-down car physics"/>
          <p:cNvPicPr/>
          <p:nvPr/>
        </p:nvPicPr>
        <p:blipFill>
          <a:blip r:embed="rId3">
            <a:extLst>
              <a:ext uri="{28A0092B-C50C-407E-A947-70E740481C1C}">
                <a14:useLocalDpi xmlns:a14="http://schemas.microsoft.com/office/drawing/2010/main" val="0"/>
              </a:ext>
            </a:extLst>
          </a:blip>
          <a:srcRect/>
          <a:stretch>
            <a:fillRect/>
          </a:stretch>
        </p:blipFill>
        <p:spPr bwMode="auto">
          <a:xfrm>
            <a:off x="533400" y="3623186"/>
            <a:ext cx="5867400" cy="2320414"/>
          </a:xfrm>
          <a:prstGeom prst="rect">
            <a:avLst/>
          </a:prstGeom>
          <a:noFill/>
          <a:ln>
            <a:solidFill>
              <a:schemeClr val="tx1"/>
            </a:solidFill>
          </a:ln>
        </p:spPr>
      </p:pic>
    </p:spTree>
    <p:extLst>
      <p:ext uri="{BB962C8B-B14F-4D97-AF65-F5344CB8AC3E}">
        <p14:creationId xmlns:p14="http://schemas.microsoft.com/office/powerpoint/2010/main" val="406413549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Road</a:t>
            </a:r>
            <a:endParaRPr lang="en-US" dirty="0"/>
          </a:p>
        </p:txBody>
      </p:sp>
      <p:sp>
        <p:nvSpPr>
          <p:cNvPr id="3" name="Content Placeholder 2"/>
          <p:cNvSpPr>
            <a:spLocks noGrp="1"/>
          </p:cNvSpPr>
          <p:nvPr>
            <p:ph idx="1"/>
          </p:nvPr>
        </p:nvSpPr>
        <p:spPr/>
        <p:txBody>
          <a:bodyPr/>
          <a:lstStyle/>
          <a:p>
            <a:r>
              <a:rPr lang="en-US" dirty="0" smtClean="0"/>
              <a:t>Draws the </a:t>
            </a:r>
            <a:r>
              <a:rPr lang="en-US" dirty="0"/>
              <a:t>street and its two sides with the buildings and trees on each </a:t>
            </a:r>
            <a:r>
              <a:rPr lang="en-US" dirty="0" smtClean="0"/>
              <a:t>side</a:t>
            </a:r>
          </a:p>
          <a:p>
            <a:endParaRPr lang="en-US" dirty="0" smtClean="0"/>
          </a:p>
          <a:p>
            <a:r>
              <a:rPr lang="en-US" dirty="0" smtClean="0"/>
              <a:t>Use a Hash Map to store street auxiliaries</a:t>
            </a:r>
          </a:p>
          <a:p>
            <a:pPr lvl="1"/>
            <a:r>
              <a:rPr lang="en-US" dirty="0" smtClean="0"/>
              <a:t>Store the Randomly generated auxiliaries</a:t>
            </a:r>
          </a:p>
          <a:p>
            <a:pPr lvl="1"/>
            <a:r>
              <a:rPr lang="en-US" dirty="0" smtClean="0"/>
              <a:t>Speed up the retrieving process</a:t>
            </a:r>
            <a:endParaRPr lang="en-US" dirty="0"/>
          </a:p>
        </p:txBody>
      </p:sp>
      <p:sp>
        <p:nvSpPr>
          <p:cNvPr id="4" name="Slide Number Placeholder 3"/>
          <p:cNvSpPr>
            <a:spLocks noGrp="1"/>
          </p:cNvSpPr>
          <p:nvPr>
            <p:ph type="sldNum" sz="quarter" idx="12"/>
          </p:nvPr>
        </p:nvSpPr>
        <p:spPr/>
        <p:txBody>
          <a:bodyPr/>
          <a:lstStyle/>
          <a:p>
            <a:fld id="{C6E090CE-BF6F-4951-B7DA-3AD75C7D0F81}" type="slidenum">
              <a:rPr lang="en-US" smtClean="0"/>
              <a:t>9</a:t>
            </a:fld>
            <a:endParaRPr lang="en-US"/>
          </a:p>
        </p:txBody>
      </p:sp>
      <p:pic>
        <p:nvPicPr>
          <p:cNvPr id="5" name="Picture 4"/>
          <p:cNvPicPr/>
          <p:nvPr/>
        </p:nvPicPr>
        <p:blipFill>
          <a:blip r:embed="rId2">
            <a:extLst>
              <a:ext uri="{28A0092B-C50C-407E-A947-70E740481C1C}">
                <a14:useLocalDpi xmlns:a14="http://schemas.microsoft.com/office/drawing/2010/main" val="0"/>
              </a:ext>
            </a:extLst>
          </a:blip>
          <a:stretch>
            <a:fillRect/>
          </a:stretch>
        </p:blipFill>
        <p:spPr>
          <a:xfrm>
            <a:off x="914400" y="5029200"/>
            <a:ext cx="7467600" cy="1447800"/>
          </a:xfrm>
          <a:prstGeom prst="rect">
            <a:avLst/>
          </a:prstGeom>
        </p:spPr>
      </p:pic>
    </p:spTree>
    <p:extLst>
      <p:ext uri="{BB962C8B-B14F-4D97-AF65-F5344CB8AC3E}">
        <p14:creationId xmlns:p14="http://schemas.microsoft.com/office/powerpoint/2010/main" val="3037580298"/>
      </p:ext>
    </p:extLst>
  </p:cSld>
  <p:clrMapOvr>
    <a:masterClrMapping/>
  </p:clrMapOvr>
  <p:timing>
    <p:tnLst>
      <p:par>
        <p:cTn id="1" dur="indefinite" restart="never" nodeType="tmRoot"/>
      </p:par>
    </p:tnLst>
  </p:timing>
</p:sld>
</file>

<file path=ppt/theme/theme1.xml><?xml version="1.0" encoding="utf-8"?>
<a:theme xmlns:a="http://schemas.openxmlformats.org/drawingml/2006/main" name="TP102163745_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Waveform">
      <a:majorFont>
        <a:latin typeface="Candara"/>
        <a:ea typeface=""/>
        <a:cs typeface=""/>
        <a:font script="Jpan" typeface="HGP明朝E"/>
        <a:font script="Hang" typeface="HY그래픽M"/>
        <a:font script="Hans" typeface="华文新魏"/>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HGP明朝E"/>
        <a:font script="Hang" typeface="HY그래픽M"/>
        <a:font script="Hans" typeface="华文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Urban">
      <a:fillStyleLst>
        <a:solidFill>
          <a:schemeClr val="phClr"/>
        </a:solidFill>
        <a:gradFill rotWithShape="1">
          <a:gsLst>
            <a:gs pos="0">
              <a:schemeClr val="phClr">
                <a:tint val="1000"/>
                <a:satMod val="255000"/>
              </a:schemeClr>
            </a:gs>
            <a:gs pos="55000">
              <a:schemeClr val="phClr">
                <a:tint val="12000"/>
                <a:satMod val="255000"/>
              </a:schemeClr>
            </a:gs>
            <a:gs pos="100000">
              <a:schemeClr val="phClr">
                <a:tint val="45000"/>
                <a:satMod val="250000"/>
              </a:schemeClr>
            </a:gs>
          </a:gsLst>
          <a:path path="circle">
            <a:fillToRect l="-40000" t="-90000" r="140000" b="190000"/>
          </a:path>
        </a:gradFill>
        <a:gradFill rotWithShape="1">
          <a:gsLst>
            <a:gs pos="0">
              <a:schemeClr val="phClr">
                <a:tint val="43000"/>
                <a:satMod val="165000"/>
              </a:schemeClr>
            </a:gs>
            <a:gs pos="55000">
              <a:schemeClr val="phClr">
                <a:tint val="83000"/>
                <a:satMod val="155000"/>
              </a:schemeClr>
            </a:gs>
            <a:gs pos="100000">
              <a:schemeClr val="phClr">
                <a:shade val="85000"/>
              </a:schemeClr>
            </a:gs>
          </a:gsLst>
          <a:path path="circle">
            <a:fillToRect l="-40000" t="-90000" r="140000" b="190000"/>
          </a:path>
        </a:gradFill>
      </a:fillStyleLst>
      <a:lnStyleLst>
        <a:ln w="9525" cap="flat" cmpd="sng" algn="ctr">
          <a:solidFill>
            <a:schemeClr val="phClr"/>
          </a:solidFill>
          <a:prstDash val="solid"/>
        </a:ln>
        <a:ln w="19050" cap="flat" cmpd="sng" algn="ctr">
          <a:solidFill>
            <a:schemeClr val="phClr"/>
          </a:solidFill>
          <a:prstDash val="solid"/>
        </a:ln>
        <a:ln w="31750" cap="flat" cmpd="sng" algn="ctr">
          <a:solidFill>
            <a:schemeClr val="phClr"/>
          </a:solidFill>
          <a:prstDash val="solid"/>
        </a:ln>
      </a:lnStyleLst>
      <a:effectStyleLst>
        <a:effectStyle>
          <a:effectLst>
            <a:outerShdw blurRad="51500" dist="25400" dir="5400000" rotWithShape="0">
              <a:srgbClr val="000000">
                <a:alpha val="40000"/>
              </a:srgbClr>
            </a:outerShdw>
          </a:effectLst>
        </a:effectStyle>
        <a:effectStyle>
          <a:effectLst>
            <a:outerShdw blurRad="50800" dist="25400" dir="5400000" rotWithShape="0">
              <a:srgbClr val="000000">
                <a:alpha val="4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phClr">
                <a:satMod val="115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7EEBD67B-F5AE-4CF4-A07B-C2797351AE59}">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TP102163745_template</Template>
  <TotalTime>6085</TotalTime>
  <Words>1205</Words>
  <Application>Microsoft Office PowerPoint</Application>
  <PresentationFormat>On-screen Show (4:3)</PresentationFormat>
  <Paragraphs>238</Paragraphs>
  <Slides>29</Slides>
  <Notes>6</Notes>
  <HiddenSlides>0</HiddenSlides>
  <MMClips>3</MMClips>
  <ScaleCrop>false</ScaleCrop>
  <HeadingPairs>
    <vt:vector size="6" baseType="variant">
      <vt:variant>
        <vt:lpstr>Theme</vt:lpstr>
      </vt:variant>
      <vt:variant>
        <vt:i4>1</vt:i4>
      </vt:variant>
      <vt:variant>
        <vt:lpstr>Embedded OLE Servers</vt:lpstr>
      </vt:variant>
      <vt:variant>
        <vt:i4>2</vt:i4>
      </vt:variant>
      <vt:variant>
        <vt:lpstr>Slide Titles</vt:lpstr>
      </vt:variant>
      <vt:variant>
        <vt:i4>29</vt:i4>
      </vt:variant>
    </vt:vector>
  </HeadingPairs>
  <TitlesOfParts>
    <vt:vector size="32" baseType="lpstr">
      <vt:lpstr>TP102163745_template</vt:lpstr>
      <vt:lpstr>CorelDRAW</vt:lpstr>
      <vt:lpstr>Visio</vt:lpstr>
      <vt:lpstr>PowerPoint Presentation</vt:lpstr>
      <vt:lpstr>Introduction</vt:lpstr>
      <vt:lpstr>Game Screen</vt:lpstr>
      <vt:lpstr>Game Screen – Physics world</vt:lpstr>
      <vt:lpstr>Game Screen – The Orthographic Camera </vt:lpstr>
      <vt:lpstr>Car module</vt:lpstr>
      <vt:lpstr>Car – Forces affect the body</vt:lpstr>
      <vt:lpstr>Car – Forces affect the body</vt:lpstr>
      <vt:lpstr>Road</vt:lpstr>
      <vt:lpstr>Road</vt:lpstr>
      <vt:lpstr>Blocks</vt:lpstr>
      <vt:lpstr>Game Stage </vt:lpstr>
      <vt:lpstr>Car Sound</vt:lpstr>
      <vt:lpstr>Engine Sound generate a sound that support looping</vt:lpstr>
      <vt:lpstr>Engine Sound  generate a sound that support looping</vt:lpstr>
      <vt:lpstr>Assets Manager</vt:lpstr>
      <vt:lpstr>Game Networking</vt:lpstr>
      <vt:lpstr>game networking: massage</vt:lpstr>
      <vt:lpstr>Create-Game and Search-Game Classes</vt:lpstr>
      <vt:lpstr>Statues Sender class</vt:lpstr>
      <vt:lpstr>Remote Car Controller</vt:lpstr>
      <vt:lpstr>Network Massage content?</vt:lpstr>
      <vt:lpstr>Solution!</vt:lpstr>
      <vt:lpstr>Sharing Intent</vt:lpstr>
      <vt:lpstr>The Game Flow Chart  </vt:lpstr>
      <vt:lpstr>Testing</vt:lpstr>
      <vt:lpstr>Results </vt:lpstr>
      <vt:lpstr>Results</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Polymorphisim</dc:title>
  <dc:creator>Ibrahim</dc:creator>
  <cp:lastModifiedBy>Ibrahim</cp:lastModifiedBy>
  <cp:revision>106</cp:revision>
  <dcterms:created xsi:type="dcterms:W3CDTF">2012-05-22T11:35:14Z</dcterms:created>
  <dcterms:modified xsi:type="dcterms:W3CDTF">2015-01-11T18:08:34Z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TC021637469991</vt:lpwstr>
  </property>
</Properties>
</file>