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0"/>
  </p:notesMasterIdLst>
  <p:sldIdLst>
    <p:sldId id="256" r:id="rId2"/>
    <p:sldId id="313" r:id="rId3"/>
    <p:sldId id="314" r:id="rId4"/>
    <p:sldId id="315" r:id="rId5"/>
    <p:sldId id="316" r:id="rId6"/>
    <p:sldId id="319" r:id="rId7"/>
    <p:sldId id="320" r:id="rId8"/>
    <p:sldId id="317" r:id="rId9"/>
    <p:sldId id="258" r:id="rId10"/>
    <p:sldId id="292" r:id="rId11"/>
    <p:sldId id="351" r:id="rId12"/>
    <p:sldId id="262" r:id="rId13"/>
    <p:sldId id="352" r:id="rId14"/>
    <p:sldId id="354" r:id="rId15"/>
    <p:sldId id="298" r:id="rId16"/>
    <p:sldId id="266" r:id="rId17"/>
    <p:sldId id="355" r:id="rId18"/>
    <p:sldId id="321" r:id="rId19"/>
    <p:sldId id="333" r:id="rId20"/>
    <p:sldId id="322" r:id="rId21"/>
    <p:sldId id="323" r:id="rId22"/>
    <p:sldId id="324" r:id="rId23"/>
    <p:sldId id="297" r:id="rId24"/>
    <p:sldId id="279" r:id="rId25"/>
    <p:sldId id="281" r:id="rId26"/>
    <p:sldId id="356" r:id="rId27"/>
    <p:sldId id="282" r:id="rId28"/>
    <p:sldId id="357" r:id="rId29"/>
    <p:sldId id="283" r:id="rId30"/>
    <p:sldId id="304" r:id="rId31"/>
    <p:sldId id="300" r:id="rId32"/>
    <p:sldId id="325" r:id="rId33"/>
    <p:sldId id="327" r:id="rId34"/>
    <p:sldId id="359" r:id="rId35"/>
    <p:sldId id="360" r:id="rId36"/>
    <p:sldId id="328" r:id="rId37"/>
    <p:sldId id="329" r:id="rId38"/>
    <p:sldId id="330" r:id="rId39"/>
    <p:sldId id="331" r:id="rId40"/>
    <p:sldId id="284" r:id="rId41"/>
    <p:sldId id="332" r:id="rId42"/>
    <p:sldId id="358" r:id="rId43"/>
    <p:sldId id="334" r:id="rId44"/>
    <p:sldId id="335" r:id="rId45"/>
    <p:sldId id="336" r:id="rId46"/>
    <p:sldId id="337" r:id="rId47"/>
    <p:sldId id="339" r:id="rId48"/>
    <p:sldId id="340" r:id="rId49"/>
    <p:sldId id="343" r:id="rId50"/>
    <p:sldId id="344" r:id="rId51"/>
    <p:sldId id="345" r:id="rId52"/>
    <p:sldId id="350" r:id="rId53"/>
    <p:sldId id="361" r:id="rId54"/>
    <p:sldId id="346" r:id="rId55"/>
    <p:sldId id="347" r:id="rId56"/>
    <p:sldId id="348" r:id="rId57"/>
    <p:sldId id="349" r:id="rId58"/>
    <p:sldId id="291"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21" autoAdjust="0"/>
    <p:restoredTop sz="94718" autoAdjust="0"/>
  </p:normalViewPr>
  <p:slideViewPr>
    <p:cSldViewPr>
      <p:cViewPr varScale="1">
        <p:scale>
          <a:sx n="69" d="100"/>
          <a:sy n="69" d="100"/>
        </p:scale>
        <p:origin x="-1428" y="-102"/>
      </p:cViewPr>
      <p:guideLst>
        <p:guide orient="horz" pos="2160"/>
        <p:guide pos="2880"/>
      </p:guideLst>
    </p:cSldViewPr>
  </p:slideViewPr>
  <p:outlineViewPr>
    <p:cViewPr>
      <p:scale>
        <a:sx n="33" d="100"/>
        <a:sy n="33" d="100"/>
      </p:scale>
      <p:origin x="0" y="944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38"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scatterChart>
        <c:scatterStyle val="smoothMarker"/>
        <c:ser>
          <c:idx val="0"/>
          <c:order val="0"/>
          <c:tx>
            <c:v>Bed Tempreture</c:v>
          </c:tx>
          <c:xVal>
            <c:numRef>
              <c:f>Sheet1!$A$1:$A$13</c:f>
              <c:numCache>
                <c:formatCode>General</c:formatCode>
                <c:ptCount val="13"/>
                <c:pt idx="0">
                  <c:v>0</c:v>
                </c:pt>
                <c:pt idx="1">
                  <c:v>30</c:v>
                </c:pt>
                <c:pt idx="2">
                  <c:v>60</c:v>
                </c:pt>
                <c:pt idx="3">
                  <c:v>90</c:v>
                </c:pt>
                <c:pt idx="4">
                  <c:v>120</c:v>
                </c:pt>
                <c:pt idx="5">
                  <c:v>150</c:v>
                </c:pt>
                <c:pt idx="6">
                  <c:v>180</c:v>
                </c:pt>
                <c:pt idx="7">
                  <c:v>210</c:v>
                </c:pt>
                <c:pt idx="8">
                  <c:v>240</c:v>
                </c:pt>
                <c:pt idx="9">
                  <c:v>270</c:v>
                </c:pt>
                <c:pt idx="10">
                  <c:v>300</c:v>
                </c:pt>
                <c:pt idx="11">
                  <c:v>330</c:v>
                </c:pt>
                <c:pt idx="12">
                  <c:v>360</c:v>
                </c:pt>
              </c:numCache>
            </c:numRef>
          </c:xVal>
          <c:yVal>
            <c:numRef>
              <c:f>Sheet1!$B$1:$B$13</c:f>
              <c:numCache>
                <c:formatCode>General</c:formatCode>
                <c:ptCount val="13"/>
                <c:pt idx="0">
                  <c:v>28</c:v>
                </c:pt>
                <c:pt idx="1">
                  <c:v>41.7</c:v>
                </c:pt>
                <c:pt idx="2">
                  <c:v>63.9</c:v>
                </c:pt>
                <c:pt idx="3">
                  <c:v>83.8</c:v>
                </c:pt>
                <c:pt idx="4">
                  <c:v>90</c:v>
                </c:pt>
                <c:pt idx="5">
                  <c:v>93</c:v>
                </c:pt>
                <c:pt idx="6">
                  <c:v>94.9</c:v>
                </c:pt>
                <c:pt idx="7">
                  <c:v>96.6</c:v>
                </c:pt>
                <c:pt idx="8">
                  <c:v>98</c:v>
                </c:pt>
                <c:pt idx="9">
                  <c:v>99.3</c:v>
                </c:pt>
                <c:pt idx="10">
                  <c:v>100.8</c:v>
                </c:pt>
                <c:pt idx="11">
                  <c:v>102.2</c:v>
                </c:pt>
                <c:pt idx="12">
                  <c:v>104.7</c:v>
                </c:pt>
              </c:numCache>
            </c:numRef>
          </c:yVal>
          <c:smooth val="1"/>
        </c:ser>
        <c:ser>
          <c:idx val="1"/>
          <c:order val="1"/>
          <c:tx>
            <c:v>Evaporator Temperature</c:v>
          </c:tx>
          <c:xVal>
            <c:numRef>
              <c:f>Sheet1!$A$1:$A$13</c:f>
              <c:numCache>
                <c:formatCode>General</c:formatCode>
                <c:ptCount val="13"/>
                <c:pt idx="0">
                  <c:v>0</c:v>
                </c:pt>
                <c:pt idx="1">
                  <c:v>30</c:v>
                </c:pt>
                <c:pt idx="2">
                  <c:v>60</c:v>
                </c:pt>
                <c:pt idx="3">
                  <c:v>90</c:v>
                </c:pt>
                <c:pt idx="4">
                  <c:v>120</c:v>
                </c:pt>
                <c:pt idx="5">
                  <c:v>150</c:v>
                </c:pt>
                <c:pt idx="6">
                  <c:v>180</c:v>
                </c:pt>
                <c:pt idx="7">
                  <c:v>210</c:v>
                </c:pt>
                <c:pt idx="8">
                  <c:v>240</c:v>
                </c:pt>
                <c:pt idx="9">
                  <c:v>270</c:v>
                </c:pt>
                <c:pt idx="10">
                  <c:v>300</c:v>
                </c:pt>
                <c:pt idx="11">
                  <c:v>330</c:v>
                </c:pt>
                <c:pt idx="12">
                  <c:v>360</c:v>
                </c:pt>
              </c:numCache>
            </c:numRef>
          </c:xVal>
          <c:yVal>
            <c:numRef>
              <c:f>Sheet1!$C$1:$C$13</c:f>
              <c:numCache>
                <c:formatCode>General</c:formatCode>
                <c:ptCount val="13"/>
                <c:pt idx="0">
                  <c:v>18.2</c:v>
                </c:pt>
                <c:pt idx="1">
                  <c:v>20.8</c:v>
                </c:pt>
                <c:pt idx="2">
                  <c:v>21</c:v>
                </c:pt>
                <c:pt idx="3">
                  <c:v>21.9</c:v>
                </c:pt>
                <c:pt idx="4">
                  <c:v>22.2</c:v>
                </c:pt>
                <c:pt idx="5">
                  <c:v>23.9</c:v>
                </c:pt>
                <c:pt idx="6">
                  <c:v>23.2</c:v>
                </c:pt>
                <c:pt idx="7">
                  <c:v>24.4</c:v>
                </c:pt>
                <c:pt idx="8">
                  <c:v>23.9</c:v>
                </c:pt>
                <c:pt idx="9">
                  <c:v>23.9</c:v>
                </c:pt>
                <c:pt idx="10">
                  <c:v>24.2</c:v>
                </c:pt>
                <c:pt idx="11">
                  <c:v>22</c:v>
                </c:pt>
                <c:pt idx="12">
                  <c:v>22.4</c:v>
                </c:pt>
              </c:numCache>
            </c:numRef>
          </c:yVal>
          <c:smooth val="1"/>
        </c:ser>
        <c:ser>
          <c:idx val="2"/>
          <c:order val="2"/>
          <c:tx>
            <c:v>Water Temperature</c:v>
          </c:tx>
          <c:xVal>
            <c:numRef>
              <c:f>Sheet1!$A$1:$A$13</c:f>
              <c:numCache>
                <c:formatCode>General</c:formatCode>
                <c:ptCount val="13"/>
                <c:pt idx="0">
                  <c:v>0</c:v>
                </c:pt>
                <c:pt idx="1">
                  <c:v>30</c:v>
                </c:pt>
                <c:pt idx="2">
                  <c:v>60</c:v>
                </c:pt>
                <c:pt idx="3">
                  <c:v>90</c:v>
                </c:pt>
                <c:pt idx="4">
                  <c:v>120</c:v>
                </c:pt>
                <c:pt idx="5">
                  <c:v>150</c:v>
                </c:pt>
                <c:pt idx="6">
                  <c:v>180</c:v>
                </c:pt>
                <c:pt idx="7">
                  <c:v>210</c:v>
                </c:pt>
                <c:pt idx="8">
                  <c:v>240</c:v>
                </c:pt>
                <c:pt idx="9">
                  <c:v>270</c:v>
                </c:pt>
                <c:pt idx="10">
                  <c:v>300</c:v>
                </c:pt>
                <c:pt idx="11">
                  <c:v>330</c:v>
                </c:pt>
                <c:pt idx="12">
                  <c:v>360</c:v>
                </c:pt>
              </c:numCache>
            </c:numRef>
          </c:xVal>
          <c:yVal>
            <c:numRef>
              <c:f>Sheet1!$D$1:$D$13</c:f>
              <c:numCache>
                <c:formatCode>General</c:formatCode>
                <c:ptCount val="13"/>
                <c:pt idx="0">
                  <c:v>18.5</c:v>
                </c:pt>
                <c:pt idx="1">
                  <c:v>24</c:v>
                </c:pt>
                <c:pt idx="2">
                  <c:v>25.3</c:v>
                </c:pt>
                <c:pt idx="3">
                  <c:v>25.6</c:v>
                </c:pt>
                <c:pt idx="4">
                  <c:v>25.5</c:v>
                </c:pt>
                <c:pt idx="5">
                  <c:v>23.1</c:v>
                </c:pt>
                <c:pt idx="6">
                  <c:v>25.2</c:v>
                </c:pt>
                <c:pt idx="7">
                  <c:v>24.7</c:v>
                </c:pt>
                <c:pt idx="8">
                  <c:v>22.1</c:v>
                </c:pt>
                <c:pt idx="9">
                  <c:v>22.9</c:v>
                </c:pt>
                <c:pt idx="10">
                  <c:v>22.9</c:v>
                </c:pt>
                <c:pt idx="11">
                  <c:v>22.7</c:v>
                </c:pt>
                <c:pt idx="12">
                  <c:v>23</c:v>
                </c:pt>
              </c:numCache>
            </c:numRef>
          </c:yVal>
          <c:smooth val="1"/>
        </c:ser>
        <c:axId val="71699456"/>
        <c:axId val="71705728"/>
      </c:scatterChart>
      <c:valAx>
        <c:axId val="71699456"/>
        <c:scaling>
          <c:orientation val="minMax"/>
        </c:scaling>
        <c:axPos val="b"/>
        <c:majorGridlines/>
        <c:minorGridlines/>
        <c:title>
          <c:tx>
            <c:rich>
              <a:bodyPr/>
              <a:lstStyle/>
              <a:p>
                <a:pPr>
                  <a:defRPr lang="ar-JO"/>
                </a:pPr>
                <a:r>
                  <a:rPr lang="en-US"/>
                  <a:t>Time (minute)</a:t>
                </a:r>
              </a:p>
            </c:rich>
          </c:tx>
        </c:title>
        <c:numFmt formatCode="General" sourceLinked="0"/>
        <c:tickLblPos val="nextTo"/>
        <c:txPr>
          <a:bodyPr/>
          <a:lstStyle/>
          <a:p>
            <a:pPr>
              <a:defRPr lang="ar-JO"/>
            </a:pPr>
            <a:endParaRPr lang="en-US"/>
          </a:p>
        </c:txPr>
        <c:crossAx val="71705728"/>
        <c:crosses val="autoZero"/>
        <c:crossBetween val="midCat"/>
      </c:valAx>
      <c:valAx>
        <c:axId val="71705728"/>
        <c:scaling>
          <c:orientation val="minMax"/>
        </c:scaling>
        <c:axPos val="l"/>
        <c:majorGridlines/>
        <c:minorGridlines/>
        <c:title>
          <c:tx>
            <c:rich>
              <a:bodyPr/>
              <a:lstStyle/>
              <a:p>
                <a:pPr>
                  <a:defRPr lang="ar-JO"/>
                </a:pPr>
                <a:r>
                  <a:rPr lang="en-US"/>
                  <a:t>T (</a:t>
                </a:r>
                <a:r>
                  <a:rPr lang="en-US">
                    <a:latin typeface="Times New Roman"/>
                    <a:cs typeface="Times New Roman"/>
                  </a:rPr>
                  <a:t>°C)</a:t>
                </a:r>
                <a:endParaRPr lang="en-US"/>
              </a:p>
            </c:rich>
          </c:tx>
        </c:title>
        <c:numFmt formatCode="General" sourceLinked="1"/>
        <c:tickLblPos val="nextTo"/>
        <c:txPr>
          <a:bodyPr/>
          <a:lstStyle/>
          <a:p>
            <a:pPr>
              <a:defRPr lang="ar-JO"/>
            </a:pPr>
            <a:endParaRPr lang="en-US"/>
          </a:p>
        </c:txPr>
        <c:crossAx val="71699456"/>
        <c:crossesAt val="0"/>
        <c:crossBetween val="midCat"/>
      </c:valAx>
    </c:plotArea>
    <c:legend>
      <c:legendPos val="r"/>
      <c:spPr>
        <a:noFill/>
      </c:spPr>
      <c:txPr>
        <a:bodyPr/>
        <a:lstStyle/>
        <a:p>
          <a:pPr>
            <a:defRPr lang="ar-JO" sz="1400"/>
          </a:pPr>
          <a:endParaRPr lang="en-US"/>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scatterChart>
        <c:scatterStyle val="smoothMarker"/>
        <c:ser>
          <c:idx val="0"/>
          <c:order val="0"/>
          <c:tx>
            <c:v>Bed Tempreture</c:v>
          </c:tx>
          <c:xVal>
            <c:numRef>
              <c:f>Sheet1!$A$1:$A$20</c:f>
              <c:numCache>
                <c:formatCode>General</c:formatCode>
                <c:ptCount val="20"/>
                <c:pt idx="0">
                  <c:v>0</c:v>
                </c:pt>
                <c:pt idx="1">
                  <c:v>30</c:v>
                </c:pt>
                <c:pt idx="2">
                  <c:v>60</c:v>
                </c:pt>
                <c:pt idx="3">
                  <c:v>90</c:v>
                </c:pt>
                <c:pt idx="4">
                  <c:v>120</c:v>
                </c:pt>
                <c:pt idx="5">
                  <c:v>150</c:v>
                </c:pt>
                <c:pt idx="6">
                  <c:v>180</c:v>
                </c:pt>
                <c:pt idx="7">
                  <c:v>210</c:v>
                </c:pt>
                <c:pt idx="8">
                  <c:v>240</c:v>
                </c:pt>
                <c:pt idx="9">
                  <c:v>270</c:v>
                </c:pt>
                <c:pt idx="10">
                  <c:v>300</c:v>
                </c:pt>
                <c:pt idx="11">
                  <c:v>330</c:v>
                </c:pt>
                <c:pt idx="12">
                  <c:v>360</c:v>
                </c:pt>
                <c:pt idx="13">
                  <c:v>390</c:v>
                </c:pt>
                <c:pt idx="14">
                  <c:v>420</c:v>
                </c:pt>
                <c:pt idx="15">
                  <c:v>450</c:v>
                </c:pt>
                <c:pt idx="16">
                  <c:v>480</c:v>
                </c:pt>
                <c:pt idx="17">
                  <c:v>510</c:v>
                </c:pt>
                <c:pt idx="18">
                  <c:v>540</c:v>
                </c:pt>
                <c:pt idx="19">
                  <c:v>570</c:v>
                </c:pt>
              </c:numCache>
            </c:numRef>
          </c:xVal>
          <c:yVal>
            <c:numRef>
              <c:f>Sheet1!$B$1:$B$20</c:f>
              <c:numCache>
                <c:formatCode>General</c:formatCode>
                <c:ptCount val="20"/>
                <c:pt idx="0">
                  <c:v>104</c:v>
                </c:pt>
                <c:pt idx="1">
                  <c:v>97.7</c:v>
                </c:pt>
                <c:pt idx="2">
                  <c:v>85.6</c:v>
                </c:pt>
                <c:pt idx="3">
                  <c:v>79.099999999999994</c:v>
                </c:pt>
                <c:pt idx="4">
                  <c:v>74.400000000000006</c:v>
                </c:pt>
                <c:pt idx="5">
                  <c:v>68.099999999999994</c:v>
                </c:pt>
                <c:pt idx="6">
                  <c:v>61</c:v>
                </c:pt>
                <c:pt idx="7">
                  <c:v>55</c:v>
                </c:pt>
                <c:pt idx="8">
                  <c:v>48</c:v>
                </c:pt>
                <c:pt idx="9">
                  <c:v>43</c:v>
                </c:pt>
                <c:pt idx="10">
                  <c:v>37</c:v>
                </c:pt>
                <c:pt idx="11">
                  <c:v>35</c:v>
                </c:pt>
                <c:pt idx="12">
                  <c:v>33</c:v>
                </c:pt>
                <c:pt idx="13">
                  <c:v>32</c:v>
                </c:pt>
                <c:pt idx="14">
                  <c:v>30</c:v>
                </c:pt>
                <c:pt idx="15">
                  <c:v>29</c:v>
                </c:pt>
                <c:pt idx="16">
                  <c:v>29</c:v>
                </c:pt>
                <c:pt idx="17">
                  <c:v>29</c:v>
                </c:pt>
                <c:pt idx="18">
                  <c:v>29</c:v>
                </c:pt>
                <c:pt idx="19">
                  <c:v>28</c:v>
                </c:pt>
              </c:numCache>
            </c:numRef>
          </c:yVal>
          <c:smooth val="1"/>
        </c:ser>
        <c:ser>
          <c:idx val="1"/>
          <c:order val="1"/>
          <c:tx>
            <c:v>Evaporator Temperature</c:v>
          </c:tx>
          <c:xVal>
            <c:numRef>
              <c:f>Sheet1!$A$1:$A$20</c:f>
              <c:numCache>
                <c:formatCode>General</c:formatCode>
                <c:ptCount val="20"/>
                <c:pt idx="0">
                  <c:v>0</c:v>
                </c:pt>
                <c:pt idx="1">
                  <c:v>30</c:v>
                </c:pt>
                <c:pt idx="2">
                  <c:v>60</c:v>
                </c:pt>
                <c:pt idx="3">
                  <c:v>90</c:v>
                </c:pt>
                <c:pt idx="4">
                  <c:v>120</c:v>
                </c:pt>
                <c:pt idx="5">
                  <c:v>150</c:v>
                </c:pt>
                <c:pt idx="6">
                  <c:v>180</c:v>
                </c:pt>
                <c:pt idx="7">
                  <c:v>210</c:v>
                </c:pt>
                <c:pt idx="8">
                  <c:v>240</c:v>
                </c:pt>
                <c:pt idx="9">
                  <c:v>270</c:v>
                </c:pt>
                <c:pt idx="10">
                  <c:v>300</c:v>
                </c:pt>
                <c:pt idx="11">
                  <c:v>330</c:v>
                </c:pt>
                <c:pt idx="12">
                  <c:v>360</c:v>
                </c:pt>
                <c:pt idx="13">
                  <c:v>390</c:v>
                </c:pt>
                <c:pt idx="14">
                  <c:v>420</c:v>
                </c:pt>
                <c:pt idx="15">
                  <c:v>450</c:v>
                </c:pt>
                <c:pt idx="16">
                  <c:v>480</c:v>
                </c:pt>
                <c:pt idx="17">
                  <c:v>510</c:v>
                </c:pt>
                <c:pt idx="18">
                  <c:v>540</c:v>
                </c:pt>
                <c:pt idx="19">
                  <c:v>570</c:v>
                </c:pt>
              </c:numCache>
            </c:numRef>
          </c:xVal>
          <c:yVal>
            <c:numRef>
              <c:f>Sheet1!$C$1:$C$20</c:f>
              <c:numCache>
                <c:formatCode>General</c:formatCode>
                <c:ptCount val="20"/>
                <c:pt idx="0">
                  <c:v>24.7</c:v>
                </c:pt>
                <c:pt idx="1">
                  <c:v>25.3</c:v>
                </c:pt>
                <c:pt idx="2">
                  <c:v>34.9</c:v>
                </c:pt>
                <c:pt idx="3">
                  <c:v>33.4</c:v>
                </c:pt>
                <c:pt idx="4">
                  <c:v>30.9</c:v>
                </c:pt>
                <c:pt idx="5">
                  <c:v>27.5</c:v>
                </c:pt>
                <c:pt idx="6">
                  <c:v>23.5</c:v>
                </c:pt>
                <c:pt idx="7">
                  <c:v>21.5</c:v>
                </c:pt>
                <c:pt idx="8">
                  <c:v>20</c:v>
                </c:pt>
                <c:pt idx="9">
                  <c:v>19.3</c:v>
                </c:pt>
                <c:pt idx="10">
                  <c:v>18.2</c:v>
                </c:pt>
                <c:pt idx="11">
                  <c:v>17</c:v>
                </c:pt>
                <c:pt idx="12">
                  <c:v>15.5</c:v>
                </c:pt>
                <c:pt idx="13">
                  <c:v>14.5</c:v>
                </c:pt>
                <c:pt idx="14">
                  <c:v>13.8</c:v>
                </c:pt>
                <c:pt idx="15">
                  <c:v>12</c:v>
                </c:pt>
                <c:pt idx="16">
                  <c:v>11</c:v>
                </c:pt>
                <c:pt idx="17">
                  <c:v>10.3</c:v>
                </c:pt>
                <c:pt idx="18">
                  <c:v>9.6</c:v>
                </c:pt>
                <c:pt idx="19">
                  <c:v>9</c:v>
                </c:pt>
              </c:numCache>
            </c:numRef>
          </c:yVal>
          <c:smooth val="1"/>
        </c:ser>
        <c:ser>
          <c:idx val="2"/>
          <c:order val="2"/>
          <c:tx>
            <c:v>Water Temperature</c:v>
          </c:tx>
          <c:xVal>
            <c:numRef>
              <c:f>Sheet1!$A$1:$A$20</c:f>
              <c:numCache>
                <c:formatCode>General</c:formatCode>
                <c:ptCount val="20"/>
                <c:pt idx="0">
                  <c:v>0</c:v>
                </c:pt>
                <c:pt idx="1">
                  <c:v>30</c:v>
                </c:pt>
                <c:pt idx="2">
                  <c:v>60</c:v>
                </c:pt>
                <c:pt idx="3">
                  <c:v>90</c:v>
                </c:pt>
                <c:pt idx="4">
                  <c:v>120</c:v>
                </c:pt>
                <c:pt idx="5">
                  <c:v>150</c:v>
                </c:pt>
                <c:pt idx="6">
                  <c:v>180</c:v>
                </c:pt>
                <c:pt idx="7">
                  <c:v>210</c:v>
                </c:pt>
                <c:pt idx="8">
                  <c:v>240</c:v>
                </c:pt>
                <c:pt idx="9">
                  <c:v>270</c:v>
                </c:pt>
                <c:pt idx="10">
                  <c:v>300</c:v>
                </c:pt>
                <c:pt idx="11">
                  <c:v>330</c:v>
                </c:pt>
                <c:pt idx="12">
                  <c:v>360</c:v>
                </c:pt>
                <c:pt idx="13">
                  <c:v>390</c:v>
                </c:pt>
                <c:pt idx="14">
                  <c:v>420</c:v>
                </c:pt>
                <c:pt idx="15">
                  <c:v>450</c:v>
                </c:pt>
                <c:pt idx="16">
                  <c:v>480</c:v>
                </c:pt>
                <c:pt idx="17">
                  <c:v>510</c:v>
                </c:pt>
                <c:pt idx="18">
                  <c:v>540</c:v>
                </c:pt>
                <c:pt idx="19">
                  <c:v>570</c:v>
                </c:pt>
              </c:numCache>
            </c:numRef>
          </c:xVal>
          <c:yVal>
            <c:numRef>
              <c:f>Sheet1!$D$1:$D$20</c:f>
              <c:numCache>
                <c:formatCode>General</c:formatCode>
                <c:ptCount val="20"/>
                <c:pt idx="0">
                  <c:v>25</c:v>
                </c:pt>
                <c:pt idx="1">
                  <c:v>28.8</c:v>
                </c:pt>
                <c:pt idx="2">
                  <c:v>22.7</c:v>
                </c:pt>
                <c:pt idx="3">
                  <c:v>20.9</c:v>
                </c:pt>
                <c:pt idx="4">
                  <c:v>19</c:v>
                </c:pt>
                <c:pt idx="5">
                  <c:v>17.3</c:v>
                </c:pt>
                <c:pt idx="6">
                  <c:v>16.100000000000001</c:v>
                </c:pt>
                <c:pt idx="7">
                  <c:v>15.5</c:v>
                </c:pt>
                <c:pt idx="8">
                  <c:v>15</c:v>
                </c:pt>
                <c:pt idx="9">
                  <c:v>14.5</c:v>
                </c:pt>
                <c:pt idx="10">
                  <c:v>14.5</c:v>
                </c:pt>
                <c:pt idx="11">
                  <c:v>14</c:v>
                </c:pt>
                <c:pt idx="12">
                  <c:v>13.5</c:v>
                </c:pt>
                <c:pt idx="13">
                  <c:v>13</c:v>
                </c:pt>
                <c:pt idx="14">
                  <c:v>13.5</c:v>
                </c:pt>
                <c:pt idx="15">
                  <c:v>12.3</c:v>
                </c:pt>
                <c:pt idx="16">
                  <c:v>11.8</c:v>
                </c:pt>
                <c:pt idx="17">
                  <c:v>11.3</c:v>
                </c:pt>
                <c:pt idx="18">
                  <c:v>10.200000000000001</c:v>
                </c:pt>
                <c:pt idx="19">
                  <c:v>9.4</c:v>
                </c:pt>
              </c:numCache>
            </c:numRef>
          </c:yVal>
          <c:smooth val="1"/>
        </c:ser>
        <c:axId val="70429312"/>
        <c:axId val="71746304"/>
      </c:scatterChart>
      <c:valAx>
        <c:axId val="70429312"/>
        <c:scaling>
          <c:orientation val="minMax"/>
        </c:scaling>
        <c:axPos val="b"/>
        <c:majorGridlines/>
        <c:minorGridlines/>
        <c:title>
          <c:tx>
            <c:rich>
              <a:bodyPr/>
              <a:lstStyle/>
              <a:p>
                <a:pPr>
                  <a:defRPr lang="ar-JO"/>
                </a:pPr>
                <a:r>
                  <a:rPr lang="en-US"/>
                  <a:t>Time (minute)</a:t>
                </a:r>
              </a:p>
            </c:rich>
          </c:tx>
        </c:title>
        <c:numFmt formatCode="General" sourceLinked="0"/>
        <c:tickLblPos val="nextTo"/>
        <c:txPr>
          <a:bodyPr/>
          <a:lstStyle/>
          <a:p>
            <a:pPr>
              <a:defRPr lang="ar-JO"/>
            </a:pPr>
            <a:endParaRPr lang="en-US"/>
          </a:p>
        </c:txPr>
        <c:crossAx val="71746304"/>
        <c:crosses val="autoZero"/>
        <c:crossBetween val="midCat"/>
      </c:valAx>
      <c:valAx>
        <c:axId val="71746304"/>
        <c:scaling>
          <c:orientation val="minMax"/>
        </c:scaling>
        <c:axPos val="l"/>
        <c:majorGridlines/>
        <c:minorGridlines/>
        <c:title>
          <c:tx>
            <c:rich>
              <a:bodyPr/>
              <a:lstStyle/>
              <a:p>
                <a:pPr>
                  <a:defRPr lang="ar-JO"/>
                </a:pPr>
                <a:r>
                  <a:rPr lang="en-US"/>
                  <a:t>T (</a:t>
                </a:r>
                <a:r>
                  <a:rPr lang="en-US">
                    <a:latin typeface="Times New Roman"/>
                    <a:cs typeface="Times New Roman"/>
                  </a:rPr>
                  <a:t>°C)</a:t>
                </a:r>
                <a:endParaRPr lang="en-US"/>
              </a:p>
            </c:rich>
          </c:tx>
        </c:title>
        <c:numFmt formatCode="General" sourceLinked="1"/>
        <c:tickLblPos val="nextTo"/>
        <c:txPr>
          <a:bodyPr/>
          <a:lstStyle/>
          <a:p>
            <a:pPr>
              <a:defRPr lang="ar-JO"/>
            </a:pPr>
            <a:endParaRPr lang="en-US"/>
          </a:p>
        </c:txPr>
        <c:crossAx val="70429312"/>
        <c:crossesAt val="0"/>
        <c:crossBetween val="midCat"/>
      </c:valAx>
    </c:plotArea>
    <c:legend>
      <c:legendPos val="r"/>
      <c:spPr>
        <a:noFill/>
      </c:spPr>
      <c:txPr>
        <a:bodyPr/>
        <a:lstStyle/>
        <a:p>
          <a:pPr>
            <a:defRPr lang="ar-JO" sz="1400"/>
          </a:pPr>
          <a:endParaRPr lang="en-US"/>
        </a:p>
      </c:txPr>
    </c:legend>
    <c:plotVisOnly val="1"/>
  </c:chart>
  <c:externalData r:id="rId1"/>
</c:chartSpace>
</file>

<file path=ppt/diagrams/_rels/data1.xml.rels><?xml version="1.0" encoding="UTF-8" standalone="yes"?>
<Relationships xmlns="http://schemas.openxmlformats.org/package/2006/relationships"><Relationship Id="rId8" Type="http://schemas.openxmlformats.org/officeDocument/2006/relationships/slide" Target="../slides/slide55.xml"/><Relationship Id="rId3" Type="http://schemas.openxmlformats.org/officeDocument/2006/relationships/slide" Target="../slides/slide12.xml"/><Relationship Id="rId7" Type="http://schemas.openxmlformats.org/officeDocument/2006/relationships/slide" Target="../slides/slide51.xml"/><Relationship Id="rId2" Type="http://schemas.openxmlformats.org/officeDocument/2006/relationships/slide" Target="../slides/slide9.xml"/><Relationship Id="rId1" Type="http://schemas.openxmlformats.org/officeDocument/2006/relationships/slide" Target="../slides/slide3.xml"/><Relationship Id="rId6" Type="http://schemas.openxmlformats.org/officeDocument/2006/relationships/slide" Target="../slides/slide43.xml"/><Relationship Id="rId5" Type="http://schemas.openxmlformats.org/officeDocument/2006/relationships/slide" Target="../slides/slide19.xml"/><Relationship Id="rId4" Type="http://schemas.openxmlformats.org/officeDocument/2006/relationships/slide" Target="../slides/slide1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6D24A4-17EC-41D1-BD24-29189DD4F0F4}" type="doc">
      <dgm:prSet loTypeId="urn:microsoft.com/office/officeart/2005/8/layout/bProcess2" loCatId="process" qsTypeId="urn:microsoft.com/office/officeart/2005/8/quickstyle/simple1" qsCatId="simple" csTypeId="urn:microsoft.com/office/officeart/2005/8/colors/accent1_2" csCatId="accent1" phldr="1"/>
      <dgm:spPr/>
      <dgm:t>
        <a:bodyPr/>
        <a:lstStyle/>
        <a:p>
          <a:pPr rtl="1"/>
          <a:endParaRPr lang="ar-JO"/>
        </a:p>
      </dgm:t>
    </dgm:pt>
    <dgm:pt modelId="{94D7EB9C-CCDB-49C2-A26D-8143F181CDAC}">
      <dgm:prSet phldrT="[Text]" custT="1"/>
      <dgm:spPr/>
      <dgm:t>
        <a:bodyPr/>
        <a:lstStyle/>
        <a:p>
          <a:pPr rtl="1"/>
          <a:r>
            <a:rPr lang="en-US" sz="2400" dirty="0" smtClean="0">
              <a:hlinkClick xmlns:r="http://schemas.openxmlformats.org/officeDocument/2006/relationships" r:id="rId1" action="ppaction://hlinksldjump"/>
            </a:rPr>
            <a:t>Project Overview</a:t>
          </a:r>
          <a:endParaRPr lang="ar-JO" sz="2400" dirty="0"/>
        </a:p>
      </dgm:t>
    </dgm:pt>
    <dgm:pt modelId="{8C632E2A-6726-4E07-A89A-D5E67A913A77}" type="parTrans" cxnId="{9FEF9607-D699-44C4-B6D3-F795D0B238DA}">
      <dgm:prSet/>
      <dgm:spPr/>
      <dgm:t>
        <a:bodyPr/>
        <a:lstStyle/>
        <a:p>
          <a:pPr rtl="1"/>
          <a:endParaRPr lang="ar-JO"/>
        </a:p>
      </dgm:t>
    </dgm:pt>
    <dgm:pt modelId="{9599D62D-A6B9-43B7-BAC8-315E61CEE435}" type="sibTrans" cxnId="{9FEF9607-D699-44C4-B6D3-F795D0B238DA}">
      <dgm:prSet/>
      <dgm:spPr/>
      <dgm:t>
        <a:bodyPr/>
        <a:lstStyle/>
        <a:p>
          <a:pPr rtl="1"/>
          <a:endParaRPr lang="ar-JO"/>
        </a:p>
      </dgm:t>
    </dgm:pt>
    <dgm:pt modelId="{1FD1B777-3C96-4FE8-B299-85D0E0DC486D}">
      <dgm:prSet phldrT="[Text]" custT="1"/>
      <dgm:spPr/>
      <dgm:t>
        <a:bodyPr/>
        <a:lstStyle/>
        <a:p>
          <a:pPr rtl="1"/>
          <a:r>
            <a:rPr lang="en-US" sz="2400" dirty="0" smtClean="0">
              <a:hlinkClick xmlns:r="http://schemas.openxmlformats.org/officeDocument/2006/relationships" r:id="rId2" action="ppaction://hlinksldjump"/>
            </a:rPr>
            <a:t>Project Objectives</a:t>
          </a:r>
          <a:endParaRPr lang="ar-JO" sz="2400" dirty="0"/>
        </a:p>
      </dgm:t>
    </dgm:pt>
    <dgm:pt modelId="{0F11327A-0BDA-4363-B43E-C8D6EBFE1CB0}" type="parTrans" cxnId="{D9CBDDFD-B3EC-4C80-A9E2-F86E3A032DBC}">
      <dgm:prSet/>
      <dgm:spPr/>
      <dgm:t>
        <a:bodyPr/>
        <a:lstStyle/>
        <a:p>
          <a:pPr rtl="1"/>
          <a:endParaRPr lang="ar-JO"/>
        </a:p>
      </dgm:t>
    </dgm:pt>
    <dgm:pt modelId="{B6E90BA8-B320-4449-B9A7-6A369847ECB3}" type="sibTrans" cxnId="{D9CBDDFD-B3EC-4C80-A9E2-F86E3A032DBC}">
      <dgm:prSet/>
      <dgm:spPr/>
      <dgm:t>
        <a:bodyPr/>
        <a:lstStyle/>
        <a:p>
          <a:pPr rtl="1"/>
          <a:endParaRPr lang="ar-JO"/>
        </a:p>
      </dgm:t>
    </dgm:pt>
    <dgm:pt modelId="{DA5C4A95-824B-44FD-BF99-21DB358D38D2}">
      <dgm:prSet phldrT="[Text]" custT="1"/>
      <dgm:spPr/>
      <dgm:t>
        <a:bodyPr/>
        <a:lstStyle/>
        <a:p>
          <a:pPr rtl="1"/>
          <a:r>
            <a:rPr lang="en-US" sz="2400" dirty="0" smtClean="0">
              <a:hlinkClick xmlns:r="http://schemas.openxmlformats.org/officeDocument/2006/relationships" r:id="rId3" action="ppaction://hlinksldjump"/>
            </a:rPr>
            <a:t>Solar Energy Cooling</a:t>
          </a:r>
          <a:endParaRPr lang="ar-JO" sz="2400" dirty="0"/>
        </a:p>
      </dgm:t>
    </dgm:pt>
    <dgm:pt modelId="{27D72DC2-0907-4DE7-A5FE-F85CB04BCB82}" type="parTrans" cxnId="{87F68859-2D30-456E-9386-8D9B663682E4}">
      <dgm:prSet/>
      <dgm:spPr/>
      <dgm:t>
        <a:bodyPr/>
        <a:lstStyle/>
        <a:p>
          <a:pPr rtl="1"/>
          <a:endParaRPr lang="ar-JO"/>
        </a:p>
      </dgm:t>
    </dgm:pt>
    <dgm:pt modelId="{69CDE4C3-E7BE-4C87-8D88-0C45E21A5C38}" type="sibTrans" cxnId="{87F68859-2D30-456E-9386-8D9B663682E4}">
      <dgm:prSet/>
      <dgm:spPr/>
      <dgm:t>
        <a:bodyPr/>
        <a:lstStyle/>
        <a:p>
          <a:pPr rtl="1"/>
          <a:endParaRPr lang="ar-JO"/>
        </a:p>
      </dgm:t>
    </dgm:pt>
    <dgm:pt modelId="{376B5875-FE7D-4979-9BD9-7E980E543CAB}">
      <dgm:prSet phldrT="[Text]" custT="1"/>
      <dgm:spPr/>
      <dgm:t>
        <a:bodyPr/>
        <a:lstStyle/>
        <a:p>
          <a:pPr rtl="1"/>
          <a:r>
            <a:rPr lang="en-US" sz="2400" dirty="0" smtClean="0">
              <a:hlinkClick xmlns:r="http://schemas.openxmlformats.org/officeDocument/2006/relationships" r:id="rId4" action="ppaction://hlinksldjump"/>
            </a:rPr>
            <a:t>Solar Adsorption Cooling</a:t>
          </a:r>
          <a:endParaRPr lang="ar-JO" sz="2400" dirty="0"/>
        </a:p>
      </dgm:t>
    </dgm:pt>
    <dgm:pt modelId="{3F0D3BB0-6414-42DB-8C74-66C99136A1A0}" type="parTrans" cxnId="{435846C7-E3F6-43E6-B4C0-A4C51822E96E}">
      <dgm:prSet/>
      <dgm:spPr/>
      <dgm:t>
        <a:bodyPr/>
        <a:lstStyle/>
        <a:p>
          <a:pPr rtl="1"/>
          <a:endParaRPr lang="ar-JO"/>
        </a:p>
      </dgm:t>
    </dgm:pt>
    <dgm:pt modelId="{007D1A34-56D8-427F-8852-15F404EBE1EA}" type="sibTrans" cxnId="{435846C7-E3F6-43E6-B4C0-A4C51822E96E}">
      <dgm:prSet/>
      <dgm:spPr/>
      <dgm:t>
        <a:bodyPr/>
        <a:lstStyle/>
        <a:p>
          <a:pPr rtl="1"/>
          <a:endParaRPr lang="ar-JO"/>
        </a:p>
      </dgm:t>
    </dgm:pt>
    <dgm:pt modelId="{AFD3BCEF-735F-4038-ABF8-3D4821C82DB1}">
      <dgm:prSet phldrT="[Text]" custT="1"/>
      <dgm:spPr/>
      <dgm:t>
        <a:bodyPr/>
        <a:lstStyle/>
        <a:p>
          <a:pPr rtl="1"/>
          <a:r>
            <a:rPr lang="en-US" sz="2400" dirty="0" smtClean="0">
              <a:hlinkClick xmlns:r="http://schemas.openxmlformats.org/officeDocument/2006/relationships" r:id="rId5" action="ppaction://hlinksldjump"/>
            </a:rPr>
            <a:t>System Description</a:t>
          </a:r>
          <a:endParaRPr lang="ar-JO" sz="2400" dirty="0"/>
        </a:p>
      </dgm:t>
    </dgm:pt>
    <dgm:pt modelId="{6CA2B566-9FC4-435E-A0A8-C553FDC4DA74}" type="parTrans" cxnId="{50439C3F-9EB7-468A-9CBF-3FF315F89AC9}">
      <dgm:prSet/>
      <dgm:spPr/>
      <dgm:t>
        <a:bodyPr/>
        <a:lstStyle/>
        <a:p>
          <a:pPr rtl="1"/>
          <a:endParaRPr lang="ar-JO"/>
        </a:p>
      </dgm:t>
    </dgm:pt>
    <dgm:pt modelId="{8B6E4028-1BCA-4DF2-8BE8-BEA466F4E6B0}" type="sibTrans" cxnId="{50439C3F-9EB7-468A-9CBF-3FF315F89AC9}">
      <dgm:prSet/>
      <dgm:spPr/>
      <dgm:t>
        <a:bodyPr/>
        <a:lstStyle/>
        <a:p>
          <a:pPr rtl="1"/>
          <a:endParaRPr lang="ar-JO"/>
        </a:p>
      </dgm:t>
    </dgm:pt>
    <dgm:pt modelId="{0FED61F3-1218-45B1-8FC8-4510F77CC5EA}">
      <dgm:prSet phldrT="[Text]" custT="1"/>
      <dgm:spPr/>
      <dgm:t>
        <a:bodyPr/>
        <a:lstStyle/>
        <a:p>
          <a:pPr rtl="1"/>
          <a:r>
            <a:rPr lang="en-US" sz="2400" dirty="0" smtClean="0">
              <a:hlinkClick xmlns:r="http://schemas.openxmlformats.org/officeDocument/2006/relationships" r:id="rId6" action="ppaction://hlinksldjump"/>
            </a:rPr>
            <a:t>Results and Discussion</a:t>
          </a:r>
          <a:endParaRPr lang="ar-JO" sz="2400" dirty="0"/>
        </a:p>
      </dgm:t>
    </dgm:pt>
    <dgm:pt modelId="{00080C4A-8E1C-4FA8-B66D-6CB731965B15}" type="parTrans" cxnId="{33053672-EE14-4694-8563-B991A3807734}">
      <dgm:prSet/>
      <dgm:spPr/>
      <dgm:t>
        <a:bodyPr/>
        <a:lstStyle/>
        <a:p>
          <a:pPr rtl="1"/>
          <a:endParaRPr lang="ar-JO"/>
        </a:p>
      </dgm:t>
    </dgm:pt>
    <dgm:pt modelId="{CFE90BEB-C0A1-4E55-9DEC-7D87A5D046D4}" type="sibTrans" cxnId="{33053672-EE14-4694-8563-B991A3807734}">
      <dgm:prSet/>
      <dgm:spPr/>
      <dgm:t>
        <a:bodyPr/>
        <a:lstStyle/>
        <a:p>
          <a:pPr rtl="1"/>
          <a:endParaRPr lang="ar-JO"/>
        </a:p>
      </dgm:t>
    </dgm:pt>
    <dgm:pt modelId="{108287F8-A388-460D-AF55-3EF23688BAC7}">
      <dgm:prSet phldrT="[Text]" custT="1"/>
      <dgm:spPr/>
      <dgm:t>
        <a:bodyPr/>
        <a:lstStyle/>
        <a:p>
          <a:pPr rtl="1"/>
          <a:r>
            <a:rPr lang="en-US" sz="2400" dirty="0" smtClean="0">
              <a:hlinkClick xmlns:r="http://schemas.openxmlformats.org/officeDocument/2006/relationships" r:id="rId7" action="ppaction://hlinksldjump"/>
            </a:rPr>
            <a:t>Conclusion</a:t>
          </a:r>
          <a:endParaRPr lang="ar-JO" sz="2400" dirty="0"/>
        </a:p>
      </dgm:t>
    </dgm:pt>
    <dgm:pt modelId="{86CE6256-338E-4712-8BA5-8671393EF284}" type="parTrans" cxnId="{C9D87F5F-BBCA-4D8A-9EAD-606EDDC48A4A}">
      <dgm:prSet/>
      <dgm:spPr/>
      <dgm:t>
        <a:bodyPr/>
        <a:lstStyle/>
        <a:p>
          <a:pPr rtl="1"/>
          <a:endParaRPr lang="ar-JO"/>
        </a:p>
      </dgm:t>
    </dgm:pt>
    <dgm:pt modelId="{CD31F703-A456-4716-93C6-69CA5AE4EB06}" type="sibTrans" cxnId="{C9D87F5F-BBCA-4D8A-9EAD-606EDDC48A4A}">
      <dgm:prSet/>
      <dgm:spPr/>
      <dgm:t>
        <a:bodyPr/>
        <a:lstStyle/>
        <a:p>
          <a:pPr rtl="1"/>
          <a:endParaRPr lang="ar-JO"/>
        </a:p>
      </dgm:t>
    </dgm:pt>
    <dgm:pt modelId="{E758AA98-5A9B-4CFC-A3CD-A55722CDE40F}">
      <dgm:prSet phldrT="[Text]" custT="1"/>
      <dgm:spPr/>
      <dgm:t>
        <a:bodyPr/>
        <a:lstStyle/>
        <a:p>
          <a:pPr rtl="1"/>
          <a:r>
            <a:rPr lang="en-US" sz="2400" dirty="0" smtClean="0">
              <a:hlinkClick xmlns:r="http://schemas.openxmlformats.org/officeDocument/2006/relationships" r:id="rId8" action="ppaction://hlinksldjump"/>
            </a:rPr>
            <a:t>Recommendations</a:t>
          </a:r>
          <a:endParaRPr lang="ar-JO" sz="2400" dirty="0"/>
        </a:p>
      </dgm:t>
    </dgm:pt>
    <dgm:pt modelId="{FEF2F71A-F1D3-484C-B0F4-D0D8EA179D5B}" type="parTrans" cxnId="{7E2E6A47-A8C2-4C9D-8E1F-1D6AFA8E7564}">
      <dgm:prSet/>
      <dgm:spPr/>
      <dgm:t>
        <a:bodyPr/>
        <a:lstStyle/>
        <a:p>
          <a:pPr rtl="1"/>
          <a:endParaRPr lang="ar-JO"/>
        </a:p>
      </dgm:t>
    </dgm:pt>
    <dgm:pt modelId="{92707835-D67A-4206-9A57-78D55AC65727}" type="sibTrans" cxnId="{7E2E6A47-A8C2-4C9D-8E1F-1D6AFA8E7564}">
      <dgm:prSet/>
      <dgm:spPr/>
      <dgm:t>
        <a:bodyPr/>
        <a:lstStyle/>
        <a:p>
          <a:pPr rtl="1"/>
          <a:endParaRPr lang="ar-JO"/>
        </a:p>
      </dgm:t>
    </dgm:pt>
    <dgm:pt modelId="{6BD64FA2-D495-4BA9-BEFB-9FBE23B3A2DD}" type="pres">
      <dgm:prSet presAssocID="{376D24A4-17EC-41D1-BD24-29189DD4F0F4}" presName="diagram" presStyleCnt="0">
        <dgm:presLayoutVars>
          <dgm:dir/>
          <dgm:resizeHandles/>
        </dgm:presLayoutVars>
      </dgm:prSet>
      <dgm:spPr/>
      <dgm:t>
        <a:bodyPr/>
        <a:lstStyle/>
        <a:p>
          <a:pPr rtl="1"/>
          <a:endParaRPr lang="ar-JO"/>
        </a:p>
      </dgm:t>
    </dgm:pt>
    <dgm:pt modelId="{D25DE8F0-CEB9-4AB0-8D80-C497109713EE}" type="pres">
      <dgm:prSet presAssocID="{94D7EB9C-CCDB-49C2-A26D-8143F181CDAC}" presName="firstNode" presStyleLbl="node1" presStyleIdx="0" presStyleCnt="8" custScaleX="173664" custScaleY="136567">
        <dgm:presLayoutVars>
          <dgm:bulletEnabled val="1"/>
        </dgm:presLayoutVars>
      </dgm:prSet>
      <dgm:spPr/>
      <dgm:t>
        <a:bodyPr/>
        <a:lstStyle/>
        <a:p>
          <a:pPr rtl="1"/>
          <a:endParaRPr lang="ar-JO"/>
        </a:p>
      </dgm:t>
    </dgm:pt>
    <dgm:pt modelId="{FE4A66DB-6474-4DD3-94CF-CFCB9B3CEBDA}" type="pres">
      <dgm:prSet presAssocID="{9599D62D-A6B9-43B7-BAC8-315E61CEE435}" presName="sibTrans" presStyleLbl="sibTrans2D1" presStyleIdx="0" presStyleCnt="7"/>
      <dgm:spPr/>
      <dgm:t>
        <a:bodyPr/>
        <a:lstStyle/>
        <a:p>
          <a:pPr rtl="1"/>
          <a:endParaRPr lang="ar-JO"/>
        </a:p>
      </dgm:t>
    </dgm:pt>
    <dgm:pt modelId="{E250222F-D96D-4195-8B8E-2A43B35F1B92}" type="pres">
      <dgm:prSet presAssocID="{1FD1B777-3C96-4FE8-B299-85D0E0DC486D}" presName="middleNode" presStyleCnt="0"/>
      <dgm:spPr/>
    </dgm:pt>
    <dgm:pt modelId="{9D3C4E36-F77D-4C24-85AB-BBEC6AD3A196}" type="pres">
      <dgm:prSet presAssocID="{1FD1B777-3C96-4FE8-B299-85D0E0DC486D}" presName="padding" presStyleLbl="node1" presStyleIdx="0" presStyleCnt="8"/>
      <dgm:spPr/>
    </dgm:pt>
    <dgm:pt modelId="{785859C1-4028-4A62-841E-28F4402F2053}" type="pres">
      <dgm:prSet presAssocID="{1FD1B777-3C96-4FE8-B299-85D0E0DC486D}" presName="shape" presStyleLbl="node1" presStyleIdx="1" presStyleCnt="8" custScaleX="279621" custScaleY="158504">
        <dgm:presLayoutVars>
          <dgm:bulletEnabled val="1"/>
        </dgm:presLayoutVars>
      </dgm:prSet>
      <dgm:spPr/>
      <dgm:t>
        <a:bodyPr/>
        <a:lstStyle/>
        <a:p>
          <a:pPr rtl="1"/>
          <a:endParaRPr lang="ar-JO"/>
        </a:p>
      </dgm:t>
    </dgm:pt>
    <dgm:pt modelId="{A30ED3E5-6E74-4143-B1EA-677BC5B514DB}" type="pres">
      <dgm:prSet presAssocID="{B6E90BA8-B320-4449-B9A7-6A369847ECB3}" presName="sibTrans" presStyleLbl="sibTrans2D1" presStyleIdx="1" presStyleCnt="7"/>
      <dgm:spPr/>
      <dgm:t>
        <a:bodyPr/>
        <a:lstStyle/>
        <a:p>
          <a:pPr rtl="1"/>
          <a:endParaRPr lang="ar-JO"/>
        </a:p>
      </dgm:t>
    </dgm:pt>
    <dgm:pt modelId="{2D159F69-6D24-480A-983A-8D863E70A65A}" type="pres">
      <dgm:prSet presAssocID="{DA5C4A95-824B-44FD-BF99-21DB358D38D2}" presName="middleNode" presStyleCnt="0"/>
      <dgm:spPr/>
    </dgm:pt>
    <dgm:pt modelId="{652912A3-4B46-4A7E-BAC9-F0C0A01AAE43}" type="pres">
      <dgm:prSet presAssocID="{DA5C4A95-824B-44FD-BF99-21DB358D38D2}" presName="padding" presStyleLbl="node1" presStyleIdx="1" presStyleCnt="8"/>
      <dgm:spPr/>
    </dgm:pt>
    <dgm:pt modelId="{DA805501-3299-48C2-9D8B-66C921FFDC45}" type="pres">
      <dgm:prSet presAssocID="{DA5C4A95-824B-44FD-BF99-21DB358D38D2}" presName="shape" presStyleLbl="node1" presStyleIdx="2" presStyleCnt="8" custScaleX="211600" custScaleY="194121">
        <dgm:presLayoutVars>
          <dgm:bulletEnabled val="1"/>
        </dgm:presLayoutVars>
      </dgm:prSet>
      <dgm:spPr/>
      <dgm:t>
        <a:bodyPr/>
        <a:lstStyle/>
        <a:p>
          <a:pPr rtl="1"/>
          <a:endParaRPr lang="ar-JO"/>
        </a:p>
      </dgm:t>
    </dgm:pt>
    <dgm:pt modelId="{249BFC34-6088-47C0-BCEE-70A0202481C6}" type="pres">
      <dgm:prSet presAssocID="{69CDE4C3-E7BE-4C87-8D88-0C45E21A5C38}" presName="sibTrans" presStyleLbl="sibTrans2D1" presStyleIdx="2" presStyleCnt="7"/>
      <dgm:spPr/>
      <dgm:t>
        <a:bodyPr/>
        <a:lstStyle/>
        <a:p>
          <a:pPr rtl="1"/>
          <a:endParaRPr lang="ar-JO"/>
        </a:p>
      </dgm:t>
    </dgm:pt>
    <dgm:pt modelId="{A32DE53B-B33D-4C6A-8AB6-53937B6804D5}" type="pres">
      <dgm:prSet presAssocID="{376B5875-FE7D-4979-9BD9-7E980E543CAB}" presName="middleNode" presStyleCnt="0"/>
      <dgm:spPr/>
    </dgm:pt>
    <dgm:pt modelId="{38A73306-8723-4DE4-B4F2-D285D67EC09B}" type="pres">
      <dgm:prSet presAssocID="{376B5875-FE7D-4979-9BD9-7E980E543CAB}" presName="padding" presStyleLbl="node1" presStyleIdx="2" presStyleCnt="8"/>
      <dgm:spPr/>
    </dgm:pt>
    <dgm:pt modelId="{2A1A229D-06DF-49C3-8F6D-424145AA5BCC}" type="pres">
      <dgm:prSet presAssocID="{376B5875-FE7D-4979-9BD9-7E980E543CAB}" presName="shape" presStyleLbl="node1" presStyleIdx="3" presStyleCnt="8" custScaleX="322649" custScaleY="194400">
        <dgm:presLayoutVars>
          <dgm:bulletEnabled val="1"/>
        </dgm:presLayoutVars>
      </dgm:prSet>
      <dgm:spPr/>
      <dgm:t>
        <a:bodyPr/>
        <a:lstStyle/>
        <a:p>
          <a:pPr rtl="1"/>
          <a:endParaRPr lang="ar-JO"/>
        </a:p>
      </dgm:t>
    </dgm:pt>
    <dgm:pt modelId="{1AE4709C-A9BC-4615-9151-8744B75AD6AC}" type="pres">
      <dgm:prSet presAssocID="{007D1A34-56D8-427F-8852-15F404EBE1EA}" presName="sibTrans" presStyleLbl="sibTrans2D1" presStyleIdx="3" presStyleCnt="7"/>
      <dgm:spPr/>
      <dgm:t>
        <a:bodyPr/>
        <a:lstStyle/>
        <a:p>
          <a:pPr rtl="1"/>
          <a:endParaRPr lang="ar-JO"/>
        </a:p>
      </dgm:t>
    </dgm:pt>
    <dgm:pt modelId="{D439DBC1-5C32-4E2E-A39A-0C2CAA4C0DC2}" type="pres">
      <dgm:prSet presAssocID="{AFD3BCEF-735F-4038-ABF8-3D4821C82DB1}" presName="middleNode" presStyleCnt="0"/>
      <dgm:spPr/>
    </dgm:pt>
    <dgm:pt modelId="{946A1F06-5182-4D91-A0BE-5CAE7A265B6A}" type="pres">
      <dgm:prSet presAssocID="{AFD3BCEF-735F-4038-ABF8-3D4821C82DB1}" presName="padding" presStyleLbl="node1" presStyleIdx="3" presStyleCnt="8"/>
      <dgm:spPr/>
    </dgm:pt>
    <dgm:pt modelId="{87F86579-7186-4A72-9423-CE6089C87A20}" type="pres">
      <dgm:prSet presAssocID="{AFD3BCEF-735F-4038-ABF8-3D4821C82DB1}" presName="shape" presStyleLbl="node1" presStyleIdx="4" presStyleCnt="8" custScaleX="322277" custScaleY="165174">
        <dgm:presLayoutVars>
          <dgm:bulletEnabled val="1"/>
        </dgm:presLayoutVars>
      </dgm:prSet>
      <dgm:spPr/>
      <dgm:t>
        <a:bodyPr/>
        <a:lstStyle/>
        <a:p>
          <a:pPr rtl="1"/>
          <a:endParaRPr lang="ar-JO"/>
        </a:p>
      </dgm:t>
    </dgm:pt>
    <dgm:pt modelId="{B11BC905-A5FD-4F79-A644-951A8596176D}" type="pres">
      <dgm:prSet presAssocID="{8B6E4028-1BCA-4DF2-8BE8-BEA466F4E6B0}" presName="sibTrans" presStyleLbl="sibTrans2D1" presStyleIdx="4" presStyleCnt="7"/>
      <dgm:spPr/>
      <dgm:t>
        <a:bodyPr/>
        <a:lstStyle/>
        <a:p>
          <a:pPr rtl="1"/>
          <a:endParaRPr lang="ar-JO"/>
        </a:p>
      </dgm:t>
    </dgm:pt>
    <dgm:pt modelId="{BDFADF03-AF7A-402B-B630-6B209EBEC41F}" type="pres">
      <dgm:prSet presAssocID="{0FED61F3-1218-45B1-8FC8-4510F77CC5EA}" presName="middleNode" presStyleCnt="0"/>
      <dgm:spPr/>
    </dgm:pt>
    <dgm:pt modelId="{6A84D0AE-2D86-4D1B-850C-4F205022A4A2}" type="pres">
      <dgm:prSet presAssocID="{0FED61F3-1218-45B1-8FC8-4510F77CC5EA}" presName="padding" presStyleLbl="node1" presStyleIdx="4" presStyleCnt="8"/>
      <dgm:spPr/>
    </dgm:pt>
    <dgm:pt modelId="{431CB407-2D0F-4664-A158-E1663E6BE67E}" type="pres">
      <dgm:prSet presAssocID="{0FED61F3-1218-45B1-8FC8-4510F77CC5EA}" presName="shape" presStyleLbl="node1" presStyleIdx="5" presStyleCnt="8" custScaleX="303208" custScaleY="189463">
        <dgm:presLayoutVars>
          <dgm:bulletEnabled val="1"/>
        </dgm:presLayoutVars>
      </dgm:prSet>
      <dgm:spPr/>
      <dgm:t>
        <a:bodyPr/>
        <a:lstStyle/>
        <a:p>
          <a:pPr rtl="1"/>
          <a:endParaRPr lang="ar-JO"/>
        </a:p>
      </dgm:t>
    </dgm:pt>
    <dgm:pt modelId="{F3139677-B6FA-4FEB-99BA-889D411CE4F5}" type="pres">
      <dgm:prSet presAssocID="{CFE90BEB-C0A1-4E55-9DEC-7D87A5D046D4}" presName="sibTrans" presStyleLbl="sibTrans2D1" presStyleIdx="5" presStyleCnt="7"/>
      <dgm:spPr/>
      <dgm:t>
        <a:bodyPr/>
        <a:lstStyle/>
        <a:p>
          <a:pPr rtl="1"/>
          <a:endParaRPr lang="ar-JO"/>
        </a:p>
      </dgm:t>
    </dgm:pt>
    <dgm:pt modelId="{7EFEA761-86D1-4597-8361-84B328BF4CB7}" type="pres">
      <dgm:prSet presAssocID="{108287F8-A388-460D-AF55-3EF23688BAC7}" presName="middleNode" presStyleCnt="0"/>
      <dgm:spPr/>
    </dgm:pt>
    <dgm:pt modelId="{4FC2C20E-AFDF-4270-B76C-5B1F838267DB}" type="pres">
      <dgm:prSet presAssocID="{108287F8-A388-460D-AF55-3EF23688BAC7}" presName="padding" presStyleLbl="node1" presStyleIdx="5" presStyleCnt="8"/>
      <dgm:spPr/>
    </dgm:pt>
    <dgm:pt modelId="{F1812FEB-1795-4A7D-A87A-8029761AD1F3}" type="pres">
      <dgm:prSet presAssocID="{108287F8-A388-460D-AF55-3EF23688BAC7}" presName="shape" presStyleLbl="node1" presStyleIdx="6" presStyleCnt="8" custScaleX="298101" custScaleY="184358">
        <dgm:presLayoutVars>
          <dgm:bulletEnabled val="1"/>
        </dgm:presLayoutVars>
      </dgm:prSet>
      <dgm:spPr/>
      <dgm:t>
        <a:bodyPr/>
        <a:lstStyle/>
        <a:p>
          <a:pPr rtl="1"/>
          <a:endParaRPr lang="ar-JO"/>
        </a:p>
      </dgm:t>
    </dgm:pt>
    <dgm:pt modelId="{2A517A39-5D91-4443-9202-8EDA55C8CF88}" type="pres">
      <dgm:prSet presAssocID="{CD31F703-A456-4716-93C6-69CA5AE4EB06}" presName="sibTrans" presStyleLbl="sibTrans2D1" presStyleIdx="6" presStyleCnt="7"/>
      <dgm:spPr/>
      <dgm:t>
        <a:bodyPr/>
        <a:lstStyle/>
        <a:p>
          <a:pPr rtl="1"/>
          <a:endParaRPr lang="ar-JO"/>
        </a:p>
      </dgm:t>
    </dgm:pt>
    <dgm:pt modelId="{D9C8D440-0559-467B-B95F-8BD3A5A6F3A7}" type="pres">
      <dgm:prSet presAssocID="{E758AA98-5A9B-4CFC-A3CD-A55722CDE40F}" presName="lastNode" presStyleLbl="node1" presStyleIdx="7" presStyleCnt="8" custScaleX="322516" custScaleY="245217">
        <dgm:presLayoutVars>
          <dgm:bulletEnabled val="1"/>
        </dgm:presLayoutVars>
      </dgm:prSet>
      <dgm:spPr/>
      <dgm:t>
        <a:bodyPr/>
        <a:lstStyle/>
        <a:p>
          <a:pPr rtl="1"/>
          <a:endParaRPr lang="ar-JO"/>
        </a:p>
      </dgm:t>
    </dgm:pt>
  </dgm:ptLst>
  <dgm:cxnLst>
    <dgm:cxn modelId="{0E0B99C0-766C-4577-97DF-CBDF4FB07258}" type="presOf" srcId="{8B6E4028-1BCA-4DF2-8BE8-BEA466F4E6B0}" destId="{B11BC905-A5FD-4F79-A644-951A8596176D}" srcOrd="0" destOrd="0" presId="urn:microsoft.com/office/officeart/2005/8/layout/bProcess2"/>
    <dgm:cxn modelId="{0F0F8850-BA53-43AB-A3F2-14FE6C41EC31}" type="presOf" srcId="{007D1A34-56D8-427F-8852-15F404EBE1EA}" destId="{1AE4709C-A9BC-4615-9151-8744B75AD6AC}" srcOrd="0" destOrd="0" presId="urn:microsoft.com/office/officeart/2005/8/layout/bProcess2"/>
    <dgm:cxn modelId="{43DDBAEA-90C2-414A-BB5E-9A022902D412}" type="presOf" srcId="{376D24A4-17EC-41D1-BD24-29189DD4F0F4}" destId="{6BD64FA2-D495-4BA9-BEFB-9FBE23B3A2DD}" srcOrd="0" destOrd="0" presId="urn:microsoft.com/office/officeart/2005/8/layout/bProcess2"/>
    <dgm:cxn modelId="{D9CBDDFD-B3EC-4C80-A9E2-F86E3A032DBC}" srcId="{376D24A4-17EC-41D1-BD24-29189DD4F0F4}" destId="{1FD1B777-3C96-4FE8-B299-85D0E0DC486D}" srcOrd="1" destOrd="0" parTransId="{0F11327A-0BDA-4363-B43E-C8D6EBFE1CB0}" sibTransId="{B6E90BA8-B320-4449-B9A7-6A369847ECB3}"/>
    <dgm:cxn modelId="{1E795D5C-2FCD-415A-B8DC-D1BDBE46AB48}" type="presOf" srcId="{9599D62D-A6B9-43B7-BAC8-315E61CEE435}" destId="{FE4A66DB-6474-4DD3-94CF-CFCB9B3CEBDA}" srcOrd="0" destOrd="0" presId="urn:microsoft.com/office/officeart/2005/8/layout/bProcess2"/>
    <dgm:cxn modelId="{AB684EFE-2C08-449C-AD68-1356E1DF48CA}" type="presOf" srcId="{69CDE4C3-E7BE-4C87-8D88-0C45E21A5C38}" destId="{249BFC34-6088-47C0-BCEE-70A0202481C6}" srcOrd="0" destOrd="0" presId="urn:microsoft.com/office/officeart/2005/8/layout/bProcess2"/>
    <dgm:cxn modelId="{C9D87F5F-BBCA-4D8A-9EAD-606EDDC48A4A}" srcId="{376D24A4-17EC-41D1-BD24-29189DD4F0F4}" destId="{108287F8-A388-460D-AF55-3EF23688BAC7}" srcOrd="6" destOrd="0" parTransId="{86CE6256-338E-4712-8BA5-8671393EF284}" sibTransId="{CD31F703-A456-4716-93C6-69CA5AE4EB06}"/>
    <dgm:cxn modelId="{33053672-EE14-4694-8563-B991A3807734}" srcId="{376D24A4-17EC-41D1-BD24-29189DD4F0F4}" destId="{0FED61F3-1218-45B1-8FC8-4510F77CC5EA}" srcOrd="5" destOrd="0" parTransId="{00080C4A-8E1C-4FA8-B66D-6CB731965B15}" sibTransId="{CFE90BEB-C0A1-4E55-9DEC-7D87A5D046D4}"/>
    <dgm:cxn modelId="{D0D1E042-C0FA-4B21-A816-35725A37531A}" type="presOf" srcId="{DA5C4A95-824B-44FD-BF99-21DB358D38D2}" destId="{DA805501-3299-48C2-9D8B-66C921FFDC45}" srcOrd="0" destOrd="0" presId="urn:microsoft.com/office/officeart/2005/8/layout/bProcess2"/>
    <dgm:cxn modelId="{435846C7-E3F6-43E6-B4C0-A4C51822E96E}" srcId="{376D24A4-17EC-41D1-BD24-29189DD4F0F4}" destId="{376B5875-FE7D-4979-9BD9-7E980E543CAB}" srcOrd="3" destOrd="0" parTransId="{3F0D3BB0-6414-42DB-8C74-66C99136A1A0}" sibTransId="{007D1A34-56D8-427F-8852-15F404EBE1EA}"/>
    <dgm:cxn modelId="{87F68859-2D30-456E-9386-8D9B663682E4}" srcId="{376D24A4-17EC-41D1-BD24-29189DD4F0F4}" destId="{DA5C4A95-824B-44FD-BF99-21DB358D38D2}" srcOrd="2" destOrd="0" parTransId="{27D72DC2-0907-4DE7-A5FE-F85CB04BCB82}" sibTransId="{69CDE4C3-E7BE-4C87-8D88-0C45E21A5C38}"/>
    <dgm:cxn modelId="{D7E400BE-D379-4E6C-A225-AA2897DDCEB3}" type="presOf" srcId="{AFD3BCEF-735F-4038-ABF8-3D4821C82DB1}" destId="{87F86579-7186-4A72-9423-CE6089C87A20}" srcOrd="0" destOrd="0" presId="urn:microsoft.com/office/officeart/2005/8/layout/bProcess2"/>
    <dgm:cxn modelId="{679508D4-F3BF-4BB1-BA1B-BCBCB699A96D}" type="presOf" srcId="{376B5875-FE7D-4979-9BD9-7E980E543CAB}" destId="{2A1A229D-06DF-49C3-8F6D-424145AA5BCC}" srcOrd="0" destOrd="0" presId="urn:microsoft.com/office/officeart/2005/8/layout/bProcess2"/>
    <dgm:cxn modelId="{9FEF9607-D699-44C4-B6D3-F795D0B238DA}" srcId="{376D24A4-17EC-41D1-BD24-29189DD4F0F4}" destId="{94D7EB9C-CCDB-49C2-A26D-8143F181CDAC}" srcOrd="0" destOrd="0" parTransId="{8C632E2A-6726-4E07-A89A-D5E67A913A77}" sibTransId="{9599D62D-A6B9-43B7-BAC8-315E61CEE435}"/>
    <dgm:cxn modelId="{50439C3F-9EB7-468A-9CBF-3FF315F89AC9}" srcId="{376D24A4-17EC-41D1-BD24-29189DD4F0F4}" destId="{AFD3BCEF-735F-4038-ABF8-3D4821C82DB1}" srcOrd="4" destOrd="0" parTransId="{6CA2B566-9FC4-435E-A0A8-C553FDC4DA74}" sibTransId="{8B6E4028-1BCA-4DF2-8BE8-BEA466F4E6B0}"/>
    <dgm:cxn modelId="{2705257B-B813-4971-9B39-96FD113AC617}" type="presOf" srcId="{0FED61F3-1218-45B1-8FC8-4510F77CC5EA}" destId="{431CB407-2D0F-4664-A158-E1663E6BE67E}" srcOrd="0" destOrd="0" presId="urn:microsoft.com/office/officeart/2005/8/layout/bProcess2"/>
    <dgm:cxn modelId="{7066A5DF-6627-4AEB-AE57-A2619EA3812F}" type="presOf" srcId="{B6E90BA8-B320-4449-B9A7-6A369847ECB3}" destId="{A30ED3E5-6E74-4143-B1EA-677BC5B514DB}" srcOrd="0" destOrd="0" presId="urn:microsoft.com/office/officeart/2005/8/layout/bProcess2"/>
    <dgm:cxn modelId="{3489F414-9686-4AAF-B913-BAC2F682C8C5}" type="presOf" srcId="{94D7EB9C-CCDB-49C2-A26D-8143F181CDAC}" destId="{D25DE8F0-CEB9-4AB0-8D80-C497109713EE}" srcOrd="0" destOrd="0" presId="urn:microsoft.com/office/officeart/2005/8/layout/bProcess2"/>
    <dgm:cxn modelId="{7E2E6A47-A8C2-4C9D-8E1F-1D6AFA8E7564}" srcId="{376D24A4-17EC-41D1-BD24-29189DD4F0F4}" destId="{E758AA98-5A9B-4CFC-A3CD-A55722CDE40F}" srcOrd="7" destOrd="0" parTransId="{FEF2F71A-F1D3-484C-B0F4-D0D8EA179D5B}" sibTransId="{92707835-D67A-4206-9A57-78D55AC65727}"/>
    <dgm:cxn modelId="{1225678B-0D98-43F4-8D5F-62ADC3F99CBD}" type="presOf" srcId="{1FD1B777-3C96-4FE8-B299-85D0E0DC486D}" destId="{785859C1-4028-4A62-841E-28F4402F2053}" srcOrd="0" destOrd="0" presId="urn:microsoft.com/office/officeart/2005/8/layout/bProcess2"/>
    <dgm:cxn modelId="{C48A36D6-0ADF-4F31-BA87-0C03429CCDE5}" type="presOf" srcId="{CFE90BEB-C0A1-4E55-9DEC-7D87A5D046D4}" destId="{F3139677-B6FA-4FEB-99BA-889D411CE4F5}" srcOrd="0" destOrd="0" presId="urn:microsoft.com/office/officeart/2005/8/layout/bProcess2"/>
    <dgm:cxn modelId="{58222D34-E053-4AB3-94C0-9F928D93EC99}" type="presOf" srcId="{CD31F703-A456-4716-93C6-69CA5AE4EB06}" destId="{2A517A39-5D91-4443-9202-8EDA55C8CF88}" srcOrd="0" destOrd="0" presId="urn:microsoft.com/office/officeart/2005/8/layout/bProcess2"/>
    <dgm:cxn modelId="{DB05E58F-D4EB-4539-AEA9-E82784531D2A}" type="presOf" srcId="{108287F8-A388-460D-AF55-3EF23688BAC7}" destId="{F1812FEB-1795-4A7D-A87A-8029761AD1F3}" srcOrd="0" destOrd="0" presId="urn:microsoft.com/office/officeart/2005/8/layout/bProcess2"/>
    <dgm:cxn modelId="{0F2B7022-0556-420D-920B-73181B193FC3}" type="presOf" srcId="{E758AA98-5A9B-4CFC-A3CD-A55722CDE40F}" destId="{D9C8D440-0559-467B-B95F-8BD3A5A6F3A7}" srcOrd="0" destOrd="0" presId="urn:microsoft.com/office/officeart/2005/8/layout/bProcess2"/>
    <dgm:cxn modelId="{88F195F8-50AB-493F-AC64-CC217295DB57}" type="presParOf" srcId="{6BD64FA2-D495-4BA9-BEFB-9FBE23B3A2DD}" destId="{D25DE8F0-CEB9-4AB0-8D80-C497109713EE}" srcOrd="0" destOrd="0" presId="urn:microsoft.com/office/officeart/2005/8/layout/bProcess2"/>
    <dgm:cxn modelId="{A078BBCD-7AE0-4717-9042-36BCA17E8E5C}" type="presParOf" srcId="{6BD64FA2-D495-4BA9-BEFB-9FBE23B3A2DD}" destId="{FE4A66DB-6474-4DD3-94CF-CFCB9B3CEBDA}" srcOrd="1" destOrd="0" presId="urn:microsoft.com/office/officeart/2005/8/layout/bProcess2"/>
    <dgm:cxn modelId="{6AF9D4E8-5D24-488C-9CD6-3CB29DE8EC82}" type="presParOf" srcId="{6BD64FA2-D495-4BA9-BEFB-9FBE23B3A2DD}" destId="{E250222F-D96D-4195-8B8E-2A43B35F1B92}" srcOrd="2" destOrd="0" presId="urn:microsoft.com/office/officeart/2005/8/layout/bProcess2"/>
    <dgm:cxn modelId="{ED51E36E-4DB5-4BC3-BA8E-DB7E3A3DF25D}" type="presParOf" srcId="{E250222F-D96D-4195-8B8E-2A43B35F1B92}" destId="{9D3C4E36-F77D-4C24-85AB-BBEC6AD3A196}" srcOrd="0" destOrd="0" presId="urn:microsoft.com/office/officeart/2005/8/layout/bProcess2"/>
    <dgm:cxn modelId="{02BAE12F-5592-4445-B2C7-B12E7E841219}" type="presParOf" srcId="{E250222F-D96D-4195-8B8E-2A43B35F1B92}" destId="{785859C1-4028-4A62-841E-28F4402F2053}" srcOrd="1" destOrd="0" presId="urn:microsoft.com/office/officeart/2005/8/layout/bProcess2"/>
    <dgm:cxn modelId="{F0C383B6-A1CE-48F3-9670-C7FB56689CDF}" type="presParOf" srcId="{6BD64FA2-D495-4BA9-BEFB-9FBE23B3A2DD}" destId="{A30ED3E5-6E74-4143-B1EA-677BC5B514DB}" srcOrd="3" destOrd="0" presId="urn:microsoft.com/office/officeart/2005/8/layout/bProcess2"/>
    <dgm:cxn modelId="{F1405643-22F5-4647-BD1B-60DD4F62CC29}" type="presParOf" srcId="{6BD64FA2-D495-4BA9-BEFB-9FBE23B3A2DD}" destId="{2D159F69-6D24-480A-983A-8D863E70A65A}" srcOrd="4" destOrd="0" presId="urn:microsoft.com/office/officeart/2005/8/layout/bProcess2"/>
    <dgm:cxn modelId="{B2AEFFDB-8C32-44C6-AA7C-07E27E204014}" type="presParOf" srcId="{2D159F69-6D24-480A-983A-8D863E70A65A}" destId="{652912A3-4B46-4A7E-BAC9-F0C0A01AAE43}" srcOrd="0" destOrd="0" presId="urn:microsoft.com/office/officeart/2005/8/layout/bProcess2"/>
    <dgm:cxn modelId="{76D429F2-8F28-4E96-9218-F2CCCCBDD0DC}" type="presParOf" srcId="{2D159F69-6D24-480A-983A-8D863E70A65A}" destId="{DA805501-3299-48C2-9D8B-66C921FFDC45}" srcOrd="1" destOrd="0" presId="urn:microsoft.com/office/officeart/2005/8/layout/bProcess2"/>
    <dgm:cxn modelId="{B367B4B8-59B4-423D-9D74-37220B7A2E91}" type="presParOf" srcId="{6BD64FA2-D495-4BA9-BEFB-9FBE23B3A2DD}" destId="{249BFC34-6088-47C0-BCEE-70A0202481C6}" srcOrd="5" destOrd="0" presId="urn:microsoft.com/office/officeart/2005/8/layout/bProcess2"/>
    <dgm:cxn modelId="{71A3304D-F89B-43BD-B63D-51B5DABEA4B6}" type="presParOf" srcId="{6BD64FA2-D495-4BA9-BEFB-9FBE23B3A2DD}" destId="{A32DE53B-B33D-4C6A-8AB6-53937B6804D5}" srcOrd="6" destOrd="0" presId="urn:microsoft.com/office/officeart/2005/8/layout/bProcess2"/>
    <dgm:cxn modelId="{51748FF5-9AF7-4923-8B23-EBA5515D4E67}" type="presParOf" srcId="{A32DE53B-B33D-4C6A-8AB6-53937B6804D5}" destId="{38A73306-8723-4DE4-B4F2-D285D67EC09B}" srcOrd="0" destOrd="0" presId="urn:microsoft.com/office/officeart/2005/8/layout/bProcess2"/>
    <dgm:cxn modelId="{D410E24A-82F8-45C8-8CC2-7A4B6A09F15F}" type="presParOf" srcId="{A32DE53B-B33D-4C6A-8AB6-53937B6804D5}" destId="{2A1A229D-06DF-49C3-8F6D-424145AA5BCC}" srcOrd="1" destOrd="0" presId="urn:microsoft.com/office/officeart/2005/8/layout/bProcess2"/>
    <dgm:cxn modelId="{3F9299F4-94A0-4563-A896-985FAAB6F458}" type="presParOf" srcId="{6BD64FA2-D495-4BA9-BEFB-9FBE23B3A2DD}" destId="{1AE4709C-A9BC-4615-9151-8744B75AD6AC}" srcOrd="7" destOrd="0" presId="urn:microsoft.com/office/officeart/2005/8/layout/bProcess2"/>
    <dgm:cxn modelId="{18735BCD-A282-4323-B8FE-D62DFED9DAB4}" type="presParOf" srcId="{6BD64FA2-D495-4BA9-BEFB-9FBE23B3A2DD}" destId="{D439DBC1-5C32-4E2E-A39A-0C2CAA4C0DC2}" srcOrd="8" destOrd="0" presId="urn:microsoft.com/office/officeart/2005/8/layout/bProcess2"/>
    <dgm:cxn modelId="{4D3FB014-8625-4FE2-B29B-4BAFDA95B172}" type="presParOf" srcId="{D439DBC1-5C32-4E2E-A39A-0C2CAA4C0DC2}" destId="{946A1F06-5182-4D91-A0BE-5CAE7A265B6A}" srcOrd="0" destOrd="0" presId="urn:microsoft.com/office/officeart/2005/8/layout/bProcess2"/>
    <dgm:cxn modelId="{C4FA119B-4C16-4992-981B-D47AFC77DB14}" type="presParOf" srcId="{D439DBC1-5C32-4E2E-A39A-0C2CAA4C0DC2}" destId="{87F86579-7186-4A72-9423-CE6089C87A20}" srcOrd="1" destOrd="0" presId="urn:microsoft.com/office/officeart/2005/8/layout/bProcess2"/>
    <dgm:cxn modelId="{7A0A3697-6EEB-403F-AA38-AA7AEBC7E8F7}" type="presParOf" srcId="{6BD64FA2-D495-4BA9-BEFB-9FBE23B3A2DD}" destId="{B11BC905-A5FD-4F79-A644-951A8596176D}" srcOrd="9" destOrd="0" presId="urn:microsoft.com/office/officeart/2005/8/layout/bProcess2"/>
    <dgm:cxn modelId="{EC2DD15F-527B-420A-BE65-91F3CD062723}" type="presParOf" srcId="{6BD64FA2-D495-4BA9-BEFB-9FBE23B3A2DD}" destId="{BDFADF03-AF7A-402B-B630-6B209EBEC41F}" srcOrd="10" destOrd="0" presId="urn:microsoft.com/office/officeart/2005/8/layout/bProcess2"/>
    <dgm:cxn modelId="{772F4E12-DC1C-4908-BC10-FCB106A6B018}" type="presParOf" srcId="{BDFADF03-AF7A-402B-B630-6B209EBEC41F}" destId="{6A84D0AE-2D86-4D1B-850C-4F205022A4A2}" srcOrd="0" destOrd="0" presId="urn:microsoft.com/office/officeart/2005/8/layout/bProcess2"/>
    <dgm:cxn modelId="{ED14D336-9E6E-4833-8843-BAD45FAEC255}" type="presParOf" srcId="{BDFADF03-AF7A-402B-B630-6B209EBEC41F}" destId="{431CB407-2D0F-4664-A158-E1663E6BE67E}" srcOrd="1" destOrd="0" presId="urn:microsoft.com/office/officeart/2005/8/layout/bProcess2"/>
    <dgm:cxn modelId="{C9C7E334-C311-4481-970B-9F28028626CC}" type="presParOf" srcId="{6BD64FA2-D495-4BA9-BEFB-9FBE23B3A2DD}" destId="{F3139677-B6FA-4FEB-99BA-889D411CE4F5}" srcOrd="11" destOrd="0" presId="urn:microsoft.com/office/officeart/2005/8/layout/bProcess2"/>
    <dgm:cxn modelId="{FD244065-3784-4A88-871E-D0F8B6D55F53}" type="presParOf" srcId="{6BD64FA2-D495-4BA9-BEFB-9FBE23B3A2DD}" destId="{7EFEA761-86D1-4597-8361-84B328BF4CB7}" srcOrd="12" destOrd="0" presId="urn:microsoft.com/office/officeart/2005/8/layout/bProcess2"/>
    <dgm:cxn modelId="{58B9D53E-9F7C-4153-84C5-EA0E79987E00}" type="presParOf" srcId="{7EFEA761-86D1-4597-8361-84B328BF4CB7}" destId="{4FC2C20E-AFDF-4270-B76C-5B1F838267DB}" srcOrd="0" destOrd="0" presId="urn:microsoft.com/office/officeart/2005/8/layout/bProcess2"/>
    <dgm:cxn modelId="{6ED153E9-5038-4FE0-8065-1D4778B45FDB}" type="presParOf" srcId="{7EFEA761-86D1-4597-8361-84B328BF4CB7}" destId="{F1812FEB-1795-4A7D-A87A-8029761AD1F3}" srcOrd="1" destOrd="0" presId="urn:microsoft.com/office/officeart/2005/8/layout/bProcess2"/>
    <dgm:cxn modelId="{4AAAD479-3735-42AE-A177-57D6CEEE5F0E}" type="presParOf" srcId="{6BD64FA2-D495-4BA9-BEFB-9FBE23B3A2DD}" destId="{2A517A39-5D91-4443-9202-8EDA55C8CF88}" srcOrd="13" destOrd="0" presId="urn:microsoft.com/office/officeart/2005/8/layout/bProcess2"/>
    <dgm:cxn modelId="{9D22A457-4D24-4B8F-BAFB-904707B5CDE0}" type="presParOf" srcId="{6BD64FA2-D495-4BA9-BEFB-9FBE23B3A2DD}" destId="{D9C8D440-0559-467B-B95F-8BD3A5A6F3A7}" srcOrd="14" destOrd="0" presId="urn:microsoft.com/office/officeart/2005/8/layout/bProcess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C8A09B-47E5-4EAD-B7BE-7ADC1306A2CC}"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pPr rtl="1"/>
          <a:endParaRPr lang="ar-JO"/>
        </a:p>
      </dgm:t>
    </dgm:pt>
    <dgm:pt modelId="{A8FD8DCC-F669-47D8-8381-F95629740039}">
      <dgm:prSet phldrT="[Text]"/>
      <dgm:spPr/>
      <dgm:t>
        <a:bodyPr/>
        <a:lstStyle/>
        <a:p>
          <a:pPr rtl="1"/>
          <a:r>
            <a:rPr lang="en-US" dirty="0" smtClean="0"/>
            <a:t>Sun in 20 days </a:t>
          </a:r>
          <a:endParaRPr lang="ar-JO" dirty="0"/>
        </a:p>
      </dgm:t>
    </dgm:pt>
    <dgm:pt modelId="{B5BE52E4-53C6-4347-98EA-9705D34526A5}" type="parTrans" cxnId="{43CD04A4-B485-4CB5-9DFA-E6151EB7AF0A}">
      <dgm:prSet/>
      <dgm:spPr/>
      <dgm:t>
        <a:bodyPr/>
        <a:lstStyle/>
        <a:p>
          <a:pPr rtl="1"/>
          <a:endParaRPr lang="ar-JO"/>
        </a:p>
      </dgm:t>
    </dgm:pt>
    <dgm:pt modelId="{4A11FB39-D83B-4B71-851D-B4F7464CE789}" type="sibTrans" cxnId="{43CD04A4-B485-4CB5-9DFA-E6151EB7AF0A}">
      <dgm:prSet/>
      <dgm:spPr/>
      <dgm:t>
        <a:bodyPr/>
        <a:lstStyle/>
        <a:p>
          <a:pPr rtl="1"/>
          <a:endParaRPr lang="ar-JO"/>
        </a:p>
      </dgm:t>
    </dgm:pt>
    <dgm:pt modelId="{E7BEFD71-ACE6-4BF1-B46F-42E37859E284}">
      <dgm:prSet phldrT="[Text]"/>
      <dgm:spPr/>
      <dgm:t>
        <a:bodyPr/>
        <a:lstStyle/>
        <a:p>
          <a:pPr rtl="0"/>
          <a:r>
            <a:rPr lang="en-US" dirty="0" smtClean="0"/>
            <a:t>Coal</a:t>
          </a:r>
          <a:endParaRPr lang="ar-JO" dirty="0"/>
        </a:p>
      </dgm:t>
    </dgm:pt>
    <dgm:pt modelId="{4C92E7C7-F8C3-4B98-92A8-C0DAB1789CEE}" type="parTrans" cxnId="{D6CD092F-548A-4FC2-8D1A-CAA87756DF1E}">
      <dgm:prSet/>
      <dgm:spPr/>
      <dgm:t>
        <a:bodyPr/>
        <a:lstStyle/>
        <a:p>
          <a:pPr rtl="1"/>
          <a:endParaRPr lang="ar-JO"/>
        </a:p>
      </dgm:t>
    </dgm:pt>
    <dgm:pt modelId="{CD99BD07-EC87-47C8-A31E-86E9E9B9A567}" type="sibTrans" cxnId="{D6CD092F-548A-4FC2-8D1A-CAA87756DF1E}">
      <dgm:prSet/>
      <dgm:spPr/>
      <dgm:t>
        <a:bodyPr/>
        <a:lstStyle/>
        <a:p>
          <a:pPr rtl="1"/>
          <a:endParaRPr lang="ar-JO"/>
        </a:p>
      </dgm:t>
    </dgm:pt>
    <dgm:pt modelId="{887F85C9-B022-4CCB-AB84-FD07A98FD70F}">
      <dgm:prSet phldrT="[Text]"/>
      <dgm:spPr/>
      <dgm:t>
        <a:bodyPr/>
        <a:lstStyle/>
        <a:p>
          <a:pPr rtl="1"/>
          <a:r>
            <a:rPr lang="en-US" dirty="0" smtClean="0"/>
            <a:t>Oil</a:t>
          </a:r>
          <a:endParaRPr lang="ar-JO" dirty="0"/>
        </a:p>
      </dgm:t>
    </dgm:pt>
    <dgm:pt modelId="{79C8D60C-09EB-4F25-95E8-048E91BE5F6B}" type="parTrans" cxnId="{BC2751D9-1CE8-443E-8A6F-1197EAB0A1FE}">
      <dgm:prSet/>
      <dgm:spPr/>
      <dgm:t>
        <a:bodyPr/>
        <a:lstStyle/>
        <a:p>
          <a:pPr rtl="1"/>
          <a:endParaRPr lang="ar-JO"/>
        </a:p>
      </dgm:t>
    </dgm:pt>
    <dgm:pt modelId="{032D4979-CAC2-4149-883B-6F7DD66BB741}" type="sibTrans" cxnId="{BC2751D9-1CE8-443E-8A6F-1197EAB0A1FE}">
      <dgm:prSet/>
      <dgm:spPr/>
      <dgm:t>
        <a:bodyPr/>
        <a:lstStyle/>
        <a:p>
          <a:pPr rtl="1"/>
          <a:endParaRPr lang="ar-JO"/>
        </a:p>
      </dgm:t>
    </dgm:pt>
    <dgm:pt modelId="{634BA913-EA78-406E-BDF7-ED3F62C803C0}">
      <dgm:prSet phldrT="[Text]"/>
      <dgm:spPr/>
      <dgm:t>
        <a:bodyPr/>
        <a:lstStyle/>
        <a:p>
          <a:pPr rtl="1"/>
          <a:r>
            <a:rPr lang="en-US" dirty="0" smtClean="0"/>
            <a:t>Gas</a:t>
          </a:r>
          <a:endParaRPr lang="ar-JO" dirty="0"/>
        </a:p>
      </dgm:t>
    </dgm:pt>
    <dgm:pt modelId="{A24A742E-2E21-4324-9D5D-C2F34DECA059}" type="parTrans" cxnId="{4E1A7A55-71EB-4EF4-9794-A0B43655A91B}">
      <dgm:prSet/>
      <dgm:spPr/>
      <dgm:t>
        <a:bodyPr/>
        <a:lstStyle/>
        <a:p>
          <a:pPr rtl="1"/>
          <a:endParaRPr lang="ar-JO"/>
        </a:p>
      </dgm:t>
    </dgm:pt>
    <dgm:pt modelId="{09A96C1A-5D3D-47C7-9690-66D72C18D88F}" type="sibTrans" cxnId="{4E1A7A55-71EB-4EF4-9794-A0B43655A91B}">
      <dgm:prSet/>
      <dgm:spPr/>
      <dgm:t>
        <a:bodyPr/>
        <a:lstStyle/>
        <a:p>
          <a:pPr rtl="1"/>
          <a:endParaRPr lang="ar-JO"/>
        </a:p>
      </dgm:t>
    </dgm:pt>
    <dgm:pt modelId="{609C6BC2-D89E-4628-A461-1A12F8864389}" type="pres">
      <dgm:prSet presAssocID="{78C8A09B-47E5-4EAD-B7BE-7ADC1306A2CC}" presName="cycle" presStyleCnt="0">
        <dgm:presLayoutVars>
          <dgm:chMax val="1"/>
          <dgm:dir/>
          <dgm:animLvl val="ctr"/>
          <dgm:resizeHandles val="exact"/>
        </dgm:presLayoutVars>
      </dgm:prSet>
      <dgm:spPr/>
      <dgm:t>
        <a:bodyPr/>
        <a:lstStyle/>
        <a:p>
          <a:pPr rtl="1"/>
          <a:endParaRPr lang="ar-JO"/>
        </a:p>
      </dgm:t>
    </dgm:pt>
    <dgm:pt modelId="{A807192D-2A61-43EF-8E1D-8FBCE2D5FBC7}" type="pres">
      <dgm:prSet presAssocID="{A8FD8DCC-F669-47D8-8381-F95629740039}" presName="centerShape" presStyleLbl="node0" presStyleIdx="0" presStyleCnt="1" custScaleX="187126" custScaleY="139522"/>
      <dgm:spPr/>
      <dgm:t>
        <a:bodyPr/>
        <a:lstStyle/>
        <a:p>
          <a:pPr rtl="1"/>
          <a:endParaRPr lang="ar-JO"/>
        </a:p>
      </dgm:t>
    </dgm:pt>
    <dgm:pt modelId="{ADE73848-B475-4589-81AB-B79F4D67DF87}" type="pres">
      <dgm:prSet presAssocID="{4C92E7C7-F8C3-4B98-92A8-C0DAB1789CEE}" presName="parTrans" presStyleLbl="bgSibTrans2D1" presStyleIdx="0" presStyleCnt="3"/>
      <dgm:spPr/>
      <dgm:t>
        <a:bodyPr/>
        <a:lstStyle/>
        <a:p>
          <a:pPr rtl="1"/>
          <a:endParaRPr lang="ar-JO"/>
        </a:p>
      </dgm:t>
    </dgm:pt>
    <dgm:pt modelId="{79D00229-1BF8-4C77-B844-3758F46BB33F}" type="pres">
      <dgm:prSet presAssocID="{E7BEFD71-ACE6-4BF1-B46F-42E37859E284}" presName="node" presStyleLbl="node1" presStyleIdx="0" presStyleCnt="3">
        <dgm:presLayoutVars>
          <dgm:bulletEnabled val="1"/>
        </dgm:presLayoutVars>
      </dgm:prSet>
      <dgm:spPr/>
      <dgm:t>
        <a:bodyPr/>
        <a:lstStyle/>
        <a:p>
          <a:pPr rtl="1"/>
          <a:endParaRPr lang="ar-JO"/>
        </a:p>
      </dgm:t>
    </dgm:pt>
    <dgm:pt modelId="{23D1AA78-3982-4D2B-B466-0CEC866CCA65}" type="pres">
      <dgm:prSet presAssocID="{79C8D60C-09EB-4F25-95E8-048E91BE5F6B}" presName="parTrans" presStyleLbl="bgSibTrans2D1" presStyleIdx="1" presStyleCnt="3"/>
      <dgm:spPr/>
      <dgm:t>
        <a:bodyPr/>
        <a:lstStyle/>
        <a:p>
          <a:pPr rtl="1"/>
          <a:endParaRPr lang="ar-JO"/>
        </a:p>
      </dgm:t>
    </dgm:pt>
    <dgm:pt modelId="{7CAC3B33-4804-41AF-AE3C-08E7AE76C82C}" type="pres">
      <dgm:prSet presAssocID="{887F85C9-B022-4CCB-AB84-FD07A98FD70F}" presName="node" presStyleLbl="node1" presStyleIdx="1" presStyleCnt="3">
        <dgm:presLayoutVars>
          <dgm:bulletEnabled val="1"/>
        </dgm:presLayoutVars>
      </dgm:prSet>
      <dgm:spPr/>
      <dgm:t>
        <a:bodyPr/>
        <a:lstStyle/>
        <a:p>
          <a:pPr rtl="1"/>
          <a:endParaRPr lang="ar-JO"/>
        </a:p>
      </dgm:t>
    </dgm:pt>
    <dgm:pt modelId="{5EEF9BA1-6908-4F2C-BDBA-6AF1B35793C5}" type="pres">
      <dgm:prSet presAssocID="{A24A742E-2E21-4324-9D5D-C2F34DECA059}" presName="parTrans" presStyleLbl="bgSibTrans2D1" presStyleIdx="2" presStyleCnt="3"/>
      <dgm:spPr/>
      <dgm:t>
        <a:bodyPr/>
        <a:lstStyle/>
        <a:p>
          <a:pPr rtl="1"/>
          <a:endParaRPr lang="ar-JO"/>
        </a:p>
      </dgm:t>
    </dgm:pt>
    <dgm:pt modelId="{9B2E3373-D2ED-46D1-AE22-29AA4A40652B}" type="pres">
      <dgm:prSet presAssocID="{634BA913-EA78-406E-BDF7-ED3F62C803C0}" presName="node" presStyleLbl="node1" presStyleIdx="2" presStyleCnt="3">
        <dgm:presLayoutVars>
          <dgm:bulletEnabled val="1"/>
        </dgm:presLayoutVars>
      </dgm:prSet>
      <dgm:spPr/>
      <dgm:t>
        <a:bodyPr/>
        <a:lstStyle/>
        <a:p>
          <a:pPr rtl="1"/>
          <a:endParaRPr lang="ar-JO"/>
        </a:p>
      </dgm:t>
    </dgm:pt>
  </dgm:ptLst>
  <dgm:cxnLst>
    <dgm:cxn modelId="{922CAE9B-45E3-4308-97FB-149D165E1AAC}" type="presOf" srcId="{4C92E7C7-F8C3-4B98-92A8-C0DAB1789CEE}" destId="{ADE73848-B475-4589-81AB-B79F4D67DF87}" srcOrd="0" destOrd="0" presId="urn:microsoft.com/office/officeart/2005/8/layout/radial4"/>
    <dgm:cxn modelId="{67DD1D5B-C035-468C-B8C8-44198DADB326}" type="presOf" srcId="{E7BEFD71-ACE6-4BF1-B46F-42E37859E284}" destId="{79D00229-1BF8-4C77-B844-3758F46BB33F}" srcOrd="0" destOrd="0" presId="urn:microsoft.com/office/officeart/2005/8/layout/radial4"/>
    <dgm:cxn modelId="{74B7FB3D-1533-48BF-9CEF-DBB70F4A9F66}" type="presOf" srcId="{A24A742E-2E21-4324-9D5D-C2F34DECA059}" destId="{5EEF9BA1-6908-4F2C-BDBA-6AF1B35793C5}" srcOrd="0" destOrd="0" presId="urn:microsoft.com/office/officeart/2005/8/layout/radial4"/>
    <dgm:cxn modelId="{FA7D91A0-946E-4A64-8DCA-152ACC7CFFE6}" type="presOf" srcId="{79C8D60C-09EB-4F25-95E8-048E91BE5F6B}" destId="{23D1AA78-3982-4D2B-B466-0CEC866CCA65}" srcOrd="0" destOrd="0" presId="urn:microsoft.com/office/officeart/2005/8/layout/radial4"/>
    <dgm:cxn modelId="{5816388D-5E0D-4D5B-B9C6-5D0CA5B2ACA4}" type="presOf" srcId="{887F85C9-B022-4CCB-AB84-FD07A98FD70F}" destId="{7CAC3B33-4804-41AF-AE3C-08E7AE76C82C}" srcOrd="0" destOrd="0" presId="urn:microsoft.com/office/officeart/2005/8/layout/radial4"/>
    <dgm:cxn modelId="{4E1A7A55-71EB-4EF4-9794-A0B43655A91B}" srcId="{A8FD8DCC-F669-47D8-8381-F95629740039}" destId="{634BA913-EA78-406E-BDF7-ED3F62C803C0}" srcOrd="2" destOrd="0" parTransId="{A24A742E-2E21-4324-9D5D-C2F34DECA059}" sibTransId="{09A96C1A-5D3D-47C7-9690-66D72C18D88F}"/>
    <dgm:cxn modelId="{2835F01F-B83F-42A1-871C-13301B1B296C}" type="presOf" srcId="{A8FD8DCC-F669-47D8-8381-F95629740039}" destId="{A807192D-2A61-43EF-8E1D-8FBCE2D5FBC7}" srcOrd="0" destOrd="0" presId="urn:microsoft.com/office/officeart/2005/8/layout/radial4"/>
    <dgm:cxn modelId="{43CD04A4-B485-4CB5-9DFA-E6151EB7AF0A}" srcId="{78C8A09B-47E5-4EAD-B7BE-7ADC1306A2CC}" destId="{A8FD8DCC-F669-47D8-8381-F95629740039}" srcOrd="0" destOrd="0" parTransId="{B5BE52E4-53C6-4347-98EA-9705D34526A5}" sibTransId="{4A11FB39-D83B-4B71-851D-B4F7464CE789}"/>
    <dgm:cxn modelId="{9E71A99C-E483-47BD-85EB-7E02792F5BD2}" type="presOf" srcId="{634BA913-EA78-406E-BDF7-ED3F62C803C0}" destId="{9B2E3373-D2ED-46D1-AE22-29AA4A40652B}" srcOrd="0" destOrd="0" presId="urn:microsoft.com/office/officeart/2005/8/layout/radial4"/>
    <dgm:cxn modelId="{D6CD092F-548A-4FC2-8D1A-CAA87756DF1E}" srcId="{A8FD8DCC-F669-47D8-8381-F95629740039}" destId="{E7BEFD71-ACE6-4BF1-B46F-42E37859E284}" srcOrd="0" destOrd="0" parTransId="{4C92E7C7-F8C3-4B98-92A8-C0DAB1789CEE}" sibTransId="{CD99BD07-EC87-47C8-A31E-86E9E9B9A567}"/>
    <dgm:cxn modelId="{BC2751D9-1CE8-443E-8A6F-1197EAB0A1FE}" srcId="{A8FD8DCC-F669-47D8-8381-F95629740039}" destId="{887F85C9-B022-4CCB-AB84-FD07A98FD70F}" srcOrd="1" destOrd="0" parTransId="{79C8D60C-09EB-4F25-95E8-048E91BE5F6B}" sibTransId="{032D4979-CAC2-4149-883B-6F7DD66BB741}"/>
    <dgm:cxn modelId="{A4F8464B-7127-4726-A604-06E041F12B4C}" type="presOf" srcId="{78C8A09B-47E5-4EAD-B7BE-7ADC1306A2CC}" destId="{609C6BC2-D89E-4628-A461-1A12F8864389}" srcOrd="0" destOrd="0" presId="urn:microsoft.com/office/officeart/2005/8/layout/radial4"/>
    <dgm:cxn modelId="{C80440B8-B122-4C95-AF15-A77FC0FDF7C3}" type="presParOf" srcId="{609C6BC2-D89E-4628-A461-1A12F8864389}" destId="{A807192D-2A61-43EF-8E1D-8FBCE2D5FBC7}" srcOrd="0" destOrd="0" presId="urn:microsoft.com/office/officeart/2005/8/layout/radial4"/>
    <dgm:cxn modelId="{AD13569F-1969-4AD6-8763-2CF617FA4411}" type="presParOf" srcId="{609C6BC2-D89E-4628-A461-1A12F8864389}" destId="{ADE73848-B475-4589-81AB-B79F4D67DF87}" srcOrd="1" destOrd="0" presId="urn:microsoft.com/office/officeart/2005/8/layout/radial4"/>
    <dgm:cxn modelId="{66E11AF2-16A1-47BA-B4F8-8908C30EB3DF}" type="presParOf" srcId="{609C6BC2-D89E-4628-A461-1A12F8864389}" destId="{79D00229-1BF8-4C77-B844-3758F46BB33F}" srcOrd="2" destOrd="0" presId="urn:microsoft.com/office/officeart/2005/8/layout/radial4"/>
    <dgm:cxn modelId="{55E57531-E2E5-4DED-880D-1584CC73EF31}" type="presParOf" srcId="{609C6BC2-D89E-4628-A461-1A12F8864389}" destId="{23D1AA78-3982-4D2B-B466-0CEC866CCA65}" srcOrd="3" destOrd="0" presId="urn:microsoft.com/office/officeart/2005/8/layout/radial4"/>
    <dgm:cxn modelId="{5900225E-72D1-4554-8412-6054A51337FD}" type="presParOf" srcId="{609C6BC2-D89E-4628-A461-1A12F8864389}" destId="{7CAC3B33-4804-41AF-AE3C-08E7AE76C82C}" srcOrd="4" destOrd="0" presId="urn:microsoft.com/office/officeart/2005/8/layout/radial4"/>
    <dgm:cxn modelId="{2387A03D-4471-4CA8-BB13-971A4EE07B03}" type="presParOf" srcId="{609C6BC2-D89E-4628-A461-1A12F8864389}" destId="{5EEF9BA1-6908-4F2C-BDBA-6AF1B35793C5}" srcOrd="5" destOrd="0" presId="urn:microsoft.com/office/officeart/2005/8/layout/radial4"/>
    <dgm:cxn modelId="{9DF09F1B-54BC-4F31-98E4-790620CE5D7B}" type="presParOf" srcId="{609C6BC2-D89E-4628-A461-1A12F8864389}" destId="{9B2E3373-D2ED-46D1-AE22-29AA4A40652B}" srcOrd="6" destOrd="0" presId="urn:microsoft.com/office/officeart/2005/8/layout/radial4"/>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25DE8F0-CEB9-4AB0-8D80-C497109713EE}">
      <dsp:nvSpPr>
        <dsp:cNvPr id="0" name=""/>
        <dsp:cNvSpPr/>
      </dsp:nvSpPr>
      <dsp:spPr>
        <a:xfrm>
          <a:off x="75304" y="310344"/>
          <a:ext cx="1924887" cy="151370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smtClean="0">
              <a:hlinkClick xmlns:r="http://schemas.openxmlformats.org/officeDocument/2006/relationships" r:id="" action="ppaction://hlinksldjump"/>
            </a:rPr>
            <a:t>Project Overview</a:t>
          </a:r>
          <a:endParaRPr lang="ar-JO" sz="2400" kern="1200" dirty="0"/>
        </a:p>
      </dsp:txBody>
      <dsp:txXfrm>
        <a:off x="75304" y="310344"/>
        <a:ext cx="1924887" cy="1513705"/>
      </dsp:txXfrm>
    </dsp:sp>
    <dsp:sp modelId="{FE4A66DB-6474-4DD3-94CF-CFCB9B3CEBDA}">
      <dsp:nvSpPr>
        <dsp:cNvPr id="0" name=""/>
        <dsp:cNvSpPr/>
      </dsp:nvSpPr>
      <dsp:spPr>
        <a:xfrm rot="10800000">
          <a:off x="843778" y="1921034"/>
          <a:ext cx="387939" cy="205607"/>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85859C1-4028-4A62-841E-28F4402F2053}">
      <dsp:nvSpPr>
        <dsp:cNvPr id="0" name=""/>
        <dsp:cNvSpPr/>
      </dsp:nvSpPr>
      <dsp:spPr>
        <a:xfrm>
          <a:off x="4127" y="2211988"/>
          <a:ext cx="2067241" cy="117182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smtClean="0">
              <a:hlinkClick xmlns:r="http://schemas.openxmlformats.org/officeDocument/2006/relationships" r:id="" action="ppaction://hlinksldjump"/>
            </a:rPr>
            <a:t>Project Objectives</a:t>
          </a:r>
          <a:endParaRPr lang="ar-JO" sz="2400" kern="1200" dirty="0"/>
        </a:p>
      </dsp:txBody>
      <dsp:txXfrm>
        <a:off x="4127" y="2211988"/>
        <a:ext cx="2067241" cy="1171821"/>
      </dsp:txXfrm>
    </dsp:sp>
    <dsp:sp modelId="{A30ED3E5-6E74-4143-B1EA-677BC5B514DB}">
      <dsp:nvSpPr>
        <dsp:cNvPr id="0" name=""/>
        <dsp:cNvSpPr/>
      </dsp:nvSpPr>
      <dsp:spPr>
        <a:xfrm rot="10800000">
          <a:off x="843778" y="3480795"/>
          <a:ext cx="387939" cy="205607"/>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A805501-3299-48C2-9D8B-66C921FFDC45}">
      <dsp:nvSpPr>
        <dsp:cNvPr id="0" name=""/>
        <dsp:cNvSpPr/>
      </dsp:nvSpPr>
      <dsp:spPr>
        <a:xfrm>
          <a:off x="255567" y="3771749"/>
          <a:ext cx="1564361" cy="143513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smtClean="0">
              <a:hlinkClick xmlns:r="http://schemas.openxmlformats.org/officeDocument/2006/relationships" r:id="" action="ppaction://hlinksldjump"/>
            </a:rPr>
            <a:t>Solar Energy Cooling</a:t>
          </a:r>
          <a:endParaRPr lang="ar-JO" sz="2400" kern="1200" dirty="0"/>
        </a:p>
      </dsp:txBody>
      <dsp:txXfrm>
        <a:off x="255567" y="3771749"/>
        <a:ext cx="1564361" cy="1435138"/>
      </dsp:txXfrm>
    </dsp:sp>
    <dsp:sp modelId="{249BFC34-6088-47C0-BCEE-70A0202481C6}">
      <dsp:nvSpPr>
        <dsp:cNvPr id="0" name=""/>
        <dsp:cNvSpPr/>
      </dsp:nvSpPr>
      <dsp:spPr>
        <a:xfrm rot="5398725">
          <a:off x="2034597" y="4386073"/>
          <a:ext cx="387939" cy="205607"/>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1A229D-06DF-49C3-8F6D-424145AA5BCC}">
      <dsp:nvSpPr>
        <dsp:cNvPr id="0" name=""/>
        <dsp:cNvSpPr/>
      </dsp:nvSpPr>
      <dsp:spPr>
        <a:xfrm>
          <a:off x="2625567" y="3769687"/>
          <a:ext cx="2385347" cy="143720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smtClean="0">
              <a:hlinkClick xmlns:r="http://schemas.openxmlformats.org/officeDocument/2006/relationships" r:id="" action="ppaction://hlinksldjump"/>
            </a:rPr>
            <a:t>Solar Adsorption Cooling</a:t>
          </a:r>
          <a:endParaRPr lang="ar-JO" sz="2400" kern="1200" dirty="0"/>
        </a:p>
      </dsp:txBody>
      <dsp:txXfrm>
        <a:off x="2625567" y="3769687"/>
        <a:ext cx="2385347" cy="1437201"/>
      </dsp:txXfrm>
    </dsp:sp>
    <dsp:sp modelId="{1AE4709C-A9BC-4615-9151-8744B75AD6AC}">
      <dsp:nvSpPr>
        <dsp:cNvPr id="0" name=""/>
        <dsp:cNvSpPr/>
      </dsp:nvSpPr>
      <dsp:spPr>
        <a:xfrm>
          <a:off x="3624271" y="3467094"/>
          <a:ext cx="387939" cy="205607"/>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7F86579-7186-4A72-9423-CE6089C87A20}">
      <dsp:nvSpPr>
        <dsp:cNvPr id="0" name=""/>
        <dsp:cNvSpPr/>
      </dsp:nvSpPr>
      <dsp:spPr>
        <a:xfrm>
          <a:off x="2626942" y="2160614"/>
          <a:ext cx="2382597" cy="12211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smtClean="0">
              <a:hlinkClick xmlns:r="http://schemas.openxmlformats.org/officeDocument/2006/relationships" r:id="" action="ppaction://hlinksldjump"/>
            </a:rPr>
            <a:t>System Description</a:t>
          </a:r>
          <a:endParaRPr lang="ar-JO" sz="2400" kern="1200" dirty="0"/>
        </a:p>
      </dsp:txBody>
      <dsp:txXfrm>
        <a:off x="2626942" y="2160614"/>
        <a:ext cx="2382597" cy="1221133"/>
      </dsp:txXfrm>
    </dsp:sp>
    <dsp:sp modelId="{B11BC905-A5FD-4F79-A644-951A8596176D}">
      <dsp:nvSpPr>
        <dsp:cNvPr id="0" name=""/>
        <dsp:cNvSpPr/>
      </dsp:nvSpPr>
      <dsp:spPr>
        <a:xfrm>
          <a:off x="3624271" y="1858022"/>
          <a:ext cx="387939" cy="205607"/>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31CB407-2D0F-4664-A158-E1663E6BE67E}">
      <dsp:nvSpPr>
        <dsp:cNvPr id="0" name=""/>
        <dsp:cNvSpPr/>
      </dsp:nvSpPr>
      <dsp:spPr>
        <a:xfrm>
          <a:off x="2697430" y="371973"/>
          <a:ext cx="2241620" cy="140070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smtClean="0">
              <a:hlinkClick xmlns:r="http://schemas.openxmlformats.org/officeDocument/2006/relationships" r:id="" action="ppaction://hlinksldjump"/>
            </a:rPr>
            <a:t>Results and Discussion</a:t>
          </a:r>
          <a:endParaRPr lang="ar-JO" sz="2400" kern="1200" dirty="0"/>
        </a:p>
      </dsp:txBody>
      <dsp:txXfrm>
        <a:off x="2697430" y="371973"/>
        <a:ext cx="2241620" cy="1400702"/>
      </dsp:txXfrm>
    </dsp:sp>
    <dsp:sp modelId="{F3139677-B6FA-4FEB-99BA-889D411CE4F5}">
      <dsp:nvSpPr>
        <dsp:cNvPr id="0" name=""/>
        <dsp:cNvSpPr/>
      </dsp:nvSpPr>
      <dsp:spPr>
        <a:xfrm rot="5381645">
          <a:off x="5406655" y="960003"/>
          <a:ext cx="387939" cy="205607"/>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1812FEB-1795-4A7D-A87A-8029761AD1F3}">
      <dsp:nvSpPr>
        <dsp:cNvPr id="0" name=""/>
        <dsp:cNvSpPr/>
      </dsp:nvSpPr>
      <dsp:spPr>
        <a:xfrm>
          <a:off x="6250561" y="371973"/>
          <a:ext cx="2203863" cy="136296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smtClean="0">
              <a:hlinkClick xmlns:r="http://schemas.openxmlformats.org/officeDocument/2006/relationships" r:id="" action="ppaction://hlinksldjump"/>
            </a:rPr>
            <a:t>Conclusion</a:t>
          </a:r>
          <a:endParaRPr lang="ar-JO" sz="2400" kern="1200" dirty="0"/>
        </a:p>
      </dsp:txBody>
      <dsp:txXfrm>
        <a:off x="6250561" y="371973"/>
        <a:ext cx="2203863" cy="1362960"/>
      </dsp:txXfrm>
    </dsp:sp>
    <dsp:sp modelId="{2A517A39-5D91-4443-9202-8EDA55C8CF88}">
      <dsp:nvSpPr>
        <dsp:cNvPr id="0" name=""/>
        <dsp:cNvSpPr/>
      </dsp:nvSpPr>
      <dsp:spPr>
        <a:xfrm rot="10800000">
          <a:off x="7158523" y="1831919"/>
          <a:ext cx="387939" cy="205607"/>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9C8D440-0559-467B-B95F-8BD3A5A6F3A7}">
      <dsp:nvSpPr>
        <dsp:cNvPr id="0" name=""/>
        <dsp:cNvSpPr/>
      </dsp:nvSpPr>
      <dsp:spPr>
        <a:xfrm>
          <a:off x="5565113" y="2122873"/>
          <a:ext cx="3574759" cy="271797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smtClean="0">
              <a:hlinkClick xmlns:r="http://schemas.openxmlformats.org/officeDocument/2006/relationships" r:id="" action="ppaction://hlinksldjump"/>
            </a:rPr>
            <a:t>Recommendations</a:t>
          </a:r>
          <a:endParaRPr lang="ar-JO" sz="2400" kern="1200" dirty="0"/>
        </a:p>
      </dsp:txBody>
      <dsp:txXfrm>
        <a:off x="5565113" y="2122873"/>
        <a:ext cx="3574759" cy="271797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807192D-2A61-43EF-8E1D-8FBCE2D5FBC7}">
      <dsp:nvSpPr>
        <dsp:cNvPr id="0" name=""/>
        <dsp:cNvSpPr/>
      </dsp:nvSpPr>
      <dsp:spPr>
        <a:xfrm>
          <a:off x="1247801" y="1893727"/>
          <a:ext cx="3600397" cy="268447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735" tIns="38735" rIns="38735" bIns="38735" numCol="1" spcCol="1270" anchor="ctr" anchorCtr="0">
          <a:noAutofit/>
        </a:bodyPr>
        <a:lstStyle/>
        <a:p>
          <a:pPr lvl="0" algn="ctr" defTabSz="2711450" rtl="1">
            <a:lnSpc>
              <a:spcPct val="90000"/>
            </a:lnSpc>
            <a:spcBef>
              <a:spcPct val="0"/>
            </a:spcBef>
            <a:spcAft>
              <a:spcPct val="35000"/>
            </a:spcAft>
          </a:pPr>
          <a:r>
            <a:rPr lang="en-US" sz="6100" kern="1200" dirty="0" smtClean="0"/>
            <a:t>Sun in 20 days </a:t>
          </a:r>
          <a:endParaRPr lang="ar-JO" sz="6100" kern="1200" dirty="0"/>
        </a:p>
      </dsp:txBody>
      <dsp:txXfrm>
        <a:off x="1247801" y="1893727"/>
        <a:ext cx="3600397" cy="2684473"/>
      </dsp:txXfrm>
    </dsp:sp>
    <dsp:sp modelId="{ADE73848-B475-4589-81AB-B79F4D67DF87}">
      <dsp:nvSpPr>
        <dsp:cNvPr id="0" name=""/>
        <dsp:cNvSpPr/>
      </dsp:nvSpPr>
      <dsp:spPr>
        <a:xfrm rot="12900000">
          <a:off x="830430" y="1740136"/>
          <a:ext cx="945743" cy="548354"/>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9D00229-1BF8-4C77-B844-3758F46BB33F}">
      <dsp:nvSpPr>
        <dsp:cNvPr id="0" name=""/>
        <dsp:cNvSpPr/>
      </dsp:nvSpPr>
      <dsp:spPr>
        <a:xfrm>
          <a:off x="2024" y="1011946"/>
          <a:ext cx="1827847" cy="14622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6205" tIns="116205" rIns="116205" bIns="116205" numCol="1" spcCol="1270" anchor="ctr" anchorCtr="0">
          <a:noAutofit/>
        </a:bodyPr>
        <a:lstStyle/>
        <a:p>
          <a:pPr lvl="0" algn="ctr" defTabSz="2711450" rtl="0">
            <a:lnSpc>
              <a:spcPct val="90000"/>
            </a:lnSpc>
            <a:spcBef>
              <a:spcPct val="0"/>
            </a:spcBef>
            <a:spcAft>
              <a:spcPct val="35000"/>
            </a:spcAft>
          </a:pPr>
          <a:r>
            <a:rPr lang="en-US" sz="6100" kern="1200" dirty="0" smtClean="0"/>
            <a:t>Coal</a:t>
          </a:r>
          <a:endParaRPr lang="ar-JO" sz="6100" kern="1200" dirty="0"/>
        </a:p>
      </dsp:txBody>
      <dsp:txXfrm>
        <a:off x="2024" y="1011946"/>
        <a:ext cx="1827847" cy="1462278"/>
      </dsp:txXfrm>
    </dsp:sp>
    <dsp:sp modelId="{23D1AA78-3982-4D2B-B466-0CEC866CCA65}">
      <dsp:nvSpPr>
        <dsp:cNvPr id="0" name=""/>
        <dsp:cNvSpPr/>
      </dsp:nvSpPr>
      <dsp:spPr>
        <a:xfrm rot="16200000">
          <a:off x="2452405" y="954627"/>
          <a:ext cx="1191189" cy="548354"/>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CAC3B33-4804-41AF-AE3C-08E7AE76C82C}">
      <dsp:nvSpPr>
        <dsp:cNvPr id="0" name=""/>
        <dsp:cNvSpPr/>
      </dsp:nvSpPr>
      <dsp:spPr>
        <a:xfrm>
          <a:off x="2134076" y="-97928"/>
          <a:ext cx="1827847" cy="14622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6205" tIns="116205" rIns="116205" bIns="116205" numCol="1" spcCol="1270" anchor="ctr" anchorCtr="0">
          <a:noAutofit/>
        </a:bodyPr>
        <a:lstStyle/>
        <a:p>
          <a:pPr lvl="0" algn="ctr" defTabSz="2711450" rtl="1">
            <a:lnSpc>
              <a:spcPct val="90000"/>
            </a:lnSpc>
            <a:spcBef>
              <a:spcPct val="0"/>
            </a:spcBef>
            <a:spcAft>
              <a:spcPct val="35000"/>
            </a:spcAft>
          </a:pPr>
          <a:r>
            <a:rPr lang="en-US" sz="6100" kern="1200" dirty="0" smtClean="0"/>
            <a:t>Oil</a:t>
          </a:r>
          <a:endParaRPr lang="ar-JO" sz="6100" kern="1200" dirty="0"/>
        </a:p>
      </dsp:txBody>
      <dsp:txXfrm>
        <a:off x="2134076" y="-97928"/>
        <a:ext cx="1827847" cy="1462278"/>
      </dsp:txXfrm>
    </dsp:sp>
    <dsp:sp modelId="{5EEF9BA1-6908-4F2C-BDBA-6AF1B35793C5}">
      <dsp:nvSpPr>
        <dsp:cNvPr id="0" name=""/>
        <dsp:cNvSpPr/>
      </dsp:nvSpPr>
      <dsp:spPr>
        <a:xfrm rot="19500000">
          <a:off x="4319825" y="1740136"/>
          <a:ext cx="945743" cy="548354"/>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B2E3373-D2ED-46D1-AE22-29AA4A40652B}">
      <dsp:nvSpPr>
        <dsp:cNvPr id="0" name=""/>
        <dsp:cNvSpPr/>
      </dsp:nvSpPr>
      <dsp:spPr>
        <a:xfrm>
          <a:off x="4266127" y="1011946"/>
          <a:ext cx="1827847" cy="14622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6205" tIns="116205" rIns="116205" bIns="116205" numCol="1" spcCol="1270" anchor="ctr" anchorCtr="0">
          <a:noAutofit/>
        </a:bodyPr>
        <a:lstStyle/>
        <a:p>
          <a:pPr lvl="0" algn="ctr" defTabSz="2711450" rtl="1">
            <a:lnSpc>
              <a:spcPct val="90000"/>
            </a:lnSpc>
            <a:spcBef>
              <a:spcPct val="0"/>
            </a:spcBef>
            <a:spcAft>
              <a:spcPct val="35000"/>
            </a:spcAft>
          </a:pPr>
          <a:r>
            <a:rPr lang="en-US" sz="6100" kern="1200" dirty="0" smtClean="0"/>
            <a:t>Gas</a:t>
          </a:r>
          <a:endParaRPr lang="ar-JO" sz="6100" kern="1200" dirty="0"/>
        </a:p>
      </dsp:txBody>
      <dsp:txXfrm>
        <a:off x="4266127" y="1011946"/>
        <a:ext cx="1827847" cy="1462278"/>
      </dsp:txXfrm>
    </dsp:sp>
  </dsp:spTree>
</dsp:drawing>
</file>

<file path=ppt/diagrams/layout1.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2B562F-0D0D-4B2E-88DC-F65F1B98CF00}" type="datetimeFigureOut">
              <a:rPr lang="en-US" smtClean="0"/>
              <a:pPr/>
              <a:t>12/20/2013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24235C-BB4C-4A2F-B835-CD298809EFE8}" type="slidenum">
              <a:rPr lang="en-US" smtClean="0"/>
              <a:pPr/>
              <a:t>‹#›</a:t>
            </a:fld>
            <a:endParaRPr lang="en-US" dirty="0"/>
          </a:p>
        </p:txBody>
      </p:sp>
    </p:spTree>
    <p:extLst>
      <p:ext uri="{BB962C8B-B14F-4D97-AF65-F5344CB8AC3E}">
        <p14:creationId xmlns:p14="http://schemas.microsoft.com/office/powerpoint/2010/main" xmlns="" val="270808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JO"/>
          </a:p>
        </p:txBody>
      </p:sp>
      <p:sp>
        <p:nvSpPr>
          <p:cNvPr id="4" name="Slide Number Placeholder 3"/>
          <p:cNvSpPr>
            <a:spLocks noGrp="1"/>
          </p:cNvSpPr>
          <p:nvPr>
            <p:ph type="sldNum" sz="quarter" idx="10"/>
          </p:nvPr>
        </p:nvSpPr>
        <p:spPr/>
        <p:txBody>
          <a:bodyPr/>
          <a:lstStyle/>
          <a:p>
            <a:fld id="{E324235C-BB4C-4A2F-B835-CD298809EFE8}" type="slidenum">
              <a:rPr lang="en-US" smtClean="0"/>
              <a:pPr/>
              <a:t>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324235C-BB4C-4A2F-B835-CD298809EFE8}" type="slidenum">
              <a:rPr lang="en-US" smtClean="0"/>
              <a:pPr/>
              <a:t>25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2A384A9-9312-4C87-B26D-AB193DCC4F33}" type="datetimeFigureOut">
              <a:rPr lang="en-US" smtClean="0"/>
              <a:pPr/>
              <a:t>12/20/2013</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4A4ED60D-19F3-40F2-85D1-C3804493D3D6}"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2A384A9-9312-4C87-B26D-AB193DCC4F33}" type="datetimeFigureOut">
              <a:rPr lang="en-US" smtClean="0"/>
              <a:pPr/>
              <a:t>12/20/2013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4ED60D-19F3-40F2-85D1-C3804493D3D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2A384A9-9312-4C87-B26D-AB193DCC4F33}" type="datetimeFigureOut">
              <a:rPr lang="en-US" smtClean="0"/>
              <a:pPr/>
              <a:t>12/20/2013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4ED60D-19F3-40F2-85D1-C3804493D3D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2A384A9-9312-4C87-B26D-AB193DCC4F33}" type="datetimeFigureOut">
              <a:rPr lang="en-US" smtClean="0"/>
              <a:pPr/>
              <a:t>12/20/2013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4ED60D-19F3-40F2-85D1-C3804493D3D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2A384A9-9312-4C87-B26D-AB193DCC4F33}" type="datetimeFigureOut">
              <a:rPr lang="en-US" smtClean="0"/>
              <a:pPr/>
              <a:t>12/20/2013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4ED60D-19F3-40F2-85D1-C3804493D3D6}"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2A384A9-9312-4C87-B26D-AB193DCC4F33}" type="datetimeFigureOut">
              <a:rPr lang="en-US" smtClean="0"/>
              <a:pPr/>
              <a:t>12/20/2013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4ED60D-19F3-40F2-85D1-C3804493D3D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2A384A9-9312-4C87-B26D-AB193DCC4F33}" type="datetimeFigureOut">
              <a:rPr lang="en-US" smtClean="0"/>
              <a:pPr/>
              <a:t>12/20/2013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A4ED60D-19F3-40F2-85D1-C3804493D3D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2A384A9-9312-4C87-B26D-AB193DCC4F33}" type="datetimeFigureOut">
              <a:rPr lang="en-US" smtClean="0"/>
              <a:pPr/>
              <a:t>12/20/2013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A4ED60D-19F3-40F2-85D1-C3804493D3D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A384A9-9312-4C87-B26D-AB193DCC4F33}" type="datetimeFigureOut">
              <a:rPr lang="en-US" smtClean="0"/>
              <a:pPr/>
              <a:t>12/20/2013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A4ED60D-19F3-40F2-85D1-C3804493D3D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2A384A9-9312-4C87-B26D-AB193DCC4F33}" type="datetimeFigureOut">
              <a:rPr lang="en-US" smtClean="0"/>
              <a:pPr/>
              <a:t>12/20/2013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4ED60D-19F3-40F2-85D1-C3804493D3D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2A384A9-9312-4C87-B26D-AB193DCC4F33}" type="datetimeFigureOut">
              <a:rPr lang="en-US" smtClean="0"/>
              <a:pPr/>
              <a:t>12/20/2013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4A4ED60D-19F3-40F2-85D1-C3804493D3D6}"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2A384A9-9312-4C87-B26D-AB193DCC4F33}" type="datetimeFigureOut">
              <a:rPr lang="en-US" smtClean="0"/>
              <a:pPr/>
              <a:t>12/20/2013</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A4ED60D-19F3-40F2-85D1-C3804493D3D6}"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928670"/>
            <a:ext cx="7854696" cy="5357850"/>
          </a:xfrm>
        </p:spPr>
        <p:txBody>
          <a:bodyPr>
            <a:normAutofit lnSpcReduction="10000"/>
          </a:bodyPr>
          <a:lstStyle/>
          <a:p>
            <a:pPr algn="ctr"/>
            <a:r>
              <a:rPr lang="x-none" cap="small" smtClean="0">
                <a:latin typeface="+mj-lt"/>
                <a:cs typeface="Times New Roman" pitchFamily="18" charset="0"/>
              </a:rPr>
              <a:t>design of solar cooling device enhanced with</a:t>
            </a:r>
            <a:endParaRPr lang="en-US" dirty="0" smtClean="0">
              <a:latin typeface="+mj-lt"/>
              <a:cs typeface="Times New Roman" pitchFamily="18" charset="0"/>
            </a:endParaRPr>
          </a:p>
          <a:p>
            <a:pPr algn="ctr"/>
            <a:r>
              <a:rPr lang="en-US" cap="small" dirty="0" smtClean="0">
                <a:latin typeface="+mj-lt"/>
                <a:cs typeface="Times New Roman" pitchFamily="18" charset="0"/>
              </a:rPr>
              <a:t>evacuated tube and radiation concentrator</a:t>
            </a:r>
          </a:p>
          <a:p>
            <a:pPr algn="ctr"/>
            <a:endParaRPr lang="en-US" cap="small" dirty="0" smtClean="0">
              <a:latin typeface="+mj-lt"/>
              <a:cs typeface="Times New Roman" pitchFamily="18" charset="0"/>
            </a:endParaRPr>
          </a:p>
          <a:p>
            <a:pPr algn="ctr"/>
            <a:r>
              <a:rPr lang="en-US" cap="small" dirty="0" smtClean="0">
                <a:latin typeface="+mj-lt"/>
                <a:cs typeface="Times New Roman" pitchFamily="18" charset="0"/>
              </a:rPr>
              <a:t>by:</a:t>
            </a:r>
          </a:p>
          <a:p>
            <a:pPr algn="ctr"/>
            <a:r>
              <a:rPr lang="en-US" dirty="0" smtClean="0">
                <a:latin typeface="+mj-lt"/>
                <a:cs typeface="Times New Roman" pitchFamily="18" charset="0"/>
              </a:rPr>
              <a:t>Ahmad </a:t>
            </a:r>
            <a:r>
              <a:rPr lang="en-US" dirty="0" err="1" smtClean="0">
                <a:latin typeface="+mj-lt"/>
                <a:cs typeface="Times New Roman" pitchFamily="18" charset="0"/>
              </a:rPr>
              <a:t>Bahar</a:t>
            </a:r>
            <a:r>
              <a:rPr lang="en-US" dirty="0" smtClean="0">
                <a:latin typeface="+mj-lt"/>
                <a:cs typeface="Times New Roman" pitchFamily="18" charset="0"/>
              </a:rPr>
              <a:t/>
            </a:r>
            <a:br>
              <a:rPr lang="en-US" dirty="0" smtClean="0">
                <a:latin typeface="+mj-lt"/>
                <a:cs typeface="Times New Roman" pitchFamily="18" charset="0"/>
              </a:rPr>
            </a:br>
            <a:r>
              <a:rPr lang="en-US" dirty="0" err="1" smtClean="0">
                <a:latin typeface="+mj-lt"/>
                <a:cs typeface="Times New Roman" pitchFamily="18" charset="0"/>
              </a:rPr>
              <a:t>Amjad</a:t>
            </a:r>
            <a:r>
              <a:rPr lang="en-US" dirty="0" smtClean="0">
                <a:latin typeface="+mj-lt"/>
                <a:cs typeface="Times New Roman" pitchFamily="18" charset="0"/>
              </a:rPr>
              <a:t> </a:t>
            </a:r>
            <a:r>
              <a:rPr lang="en-US" dirty="0" err="1" smtClean="0">
                <a:latin typeface="+mj-lt"/>
                <a:cs typeface="Times New Roman" pitchFamily="18" charset="0"/>
              </a:rPr>
              <a:t>Fattouh</a:t>
            </a:r>
            <a:r>
              <a:rPr lang="en-US" dirty="0" smtClean="0">
                <a:latin typeface="+mj-lt"/>
                <a:cs typeface="Times New Roman" pitchFamily="18" charset="0"/>
              </a:rPr>
              <a:t/>
            </a:r>
            <a:br>
              <a:rPr lang="en-US" dirty="0" smtClean="0">
                <a:latin typeface="+mj-lt"/>
                <a:cs typeface="Times New Roman" pitchFamily="18" charset="0"/>
              </a:rPr>
            </a:br>
            <a:r>
              <a:rPr lang="en-US" dirty="0" err="1" smtClean="0">
                <a:latin typeface="+mj-lt"/>
                <a:cs typeface="Times New Roman" pitchFamily="18" charset="0"/>
              </a:rPr>
              <a:t>Jafar</a:t>
            </a:r>
            <a:r>
              <a:rPr lang="en-US" dirty="0" smtClean="0">
                <a:latin typeface="+mj-lt"/>
                <a:cs typeface="Times New Roman" pitchFamily="18" charset="0"/>
              </a:rPr>
              <a:t> </a:t>
            </a:r>
            <a:r>
              <a:rPr lang="en-US" dirty="0" err="1" smtClean="0">
                <a:latin typeface="+mj-lt"/>
                <a:cs typeface="Times New Roman" pitchFamily="18" charset="0"/>
              </a:rPr>
              <a:t>Masri</a:t>
            </a:r>
            <a:r>
              <a:rPr lang="en-US" dirty="0" smtClean="0">
                <a:latin typeface="+mj-lt"/>
                <a:cs typeface="Times New Roman" pitchFamily="18" charset="0"/>
              </a:rPr>
              <a:t/>
            </a:r>
            <a:br>
              <a:rPr lang="en-US" dirty="0" smtClean="0">
                <a:latin typeface="+mj-lt"/>
                <a:cs typeface="Times New Roman" pitchFamily="18" charset="0"/>
              </a:rPr>
            </a:br>
            <a:r>
              <a:rPr lang="en-US" dirty="0" err="1" smtClean="0">
                <a:latin typeface="+mj-lt"/>
                <a:cs typeface="Times New Roman" pitchFamily="18" charset="0"/>
              </a:rPr>
              <a:t>Karam</a:t>
            </a:r>
            <a:r>
              <a:rPr lang="en-US" dirty="0" smtClean="0">
                <a:latin typeface="+mj-lt"/>
                <a:cs typeface="Times New Roman" pitchFamily="18" charset="0"/>
              </a:rPr>
              <a:t> </a:t>
            </a:r>
            <a:r>
              <a:rPr lang="en-US" dirty="0" err="1" smtClean="0">
                <a:latin typeface="+mj-lt"/>
                <a:cs typeface="Times New Roman" pitchFamily="18" charset="0"/>
              </a:rPr>
              <a:t>Rezeq</a:t>
            </a:r>
            <a:endParaRPr lang="en-US" dirty="0" smtClean="0">
              <a:latin typeface="+mj-lt"/>
              <a:cs typeface="Times New Roman" pitchFamily="18" charset="0"/>
            </a:endParaRPr>
          </a:p>
          <a:p>
            <a:pPr algn="ctr"/>
            <a:endParaRPr lang="en-US" dirty="0" smtClean="0">
              <a:latin typeface="+mj-lt"/>
              <a:cs typeface="Times New Roman" pitchFamily="18" charset="0"/>
            </a:endParaRPr>
          </a:p>
          <a:p>
            <a:pPr algn="ctr"/>
            <a:r>
              <a:rPr lang="en-US" dirty="0" err="1" smtClean="0">
                <a:latin typeface="+mj-lt"/>
                <a:cs typeface="Times New Roman" pitchFamily="18" charset="0"/>
              </a:rPr>
              <a:t>Superviser</a:t>
            </a:r>
            <a:r>
              <a:rPr lang="en-US" dirty="0" smtClean="0">
                <a:latin typeface="+mj-lt"/>
                <a:cs typeface="Times New Roman" pitchFamily="18" charset="0"/>
              </a:rPr>
              <a:t>:</a:t>
            </a:r>
            <a:br>
              <a:rPr lang="en-US" dirty="0" smtClean="0">
                <a:latin typeface="+mj-lt"/>
                <a:cs typeface="Times New Roman" pitchFamily="18" charset="0"/>
              </a:rPr>
            </a:br>
            <a:r>
              <a:rPr lang="en-US" dirty="0" smtClean="0">
                <a:latin typeface="+mj-lt"/>
                <a:cs typeface="Times New Roman" pitchFamily="18" charset="0"/>
              </a:rPr>
              <a:t>Dr. </a:t>
            </a:r>
            <a:r>
              <a:rPr lang="en-US" dirty="0" err="1" smtClean="0">
                <a:latin typeface="+mj-lt"/>
                <a:cs typeface="Times New Roman" pitchFamily="18" charset="0"/>
              </a:rPr>
              <a:t>Abdelrahim</a:t>
            </a:r>
            <a:r>
              <a:rPr lang="en-US" dirty="0" smtClean="0">
                <a:latin typeface="+mj-lt"/>
                <a:cs typeface="Times New Roman" pitchFamily="18" charset="0"/>
              </a:rPr>
              <a:t> </a:t>
            </a:r>
            <a:r>
              <a:rPr lang="en-US" dirty="0" err="1" smtClean="0">
                <a:latin typeface="+mj-lt"/>
                <a:cs typeface="Times New Roman" pitchFamily="18" charset="0"/>
              </a:rPr>
              <a:t>Abusafa</a:t>
            </a:r>
            <a:r>
              <a:rPr lang="en-US" dirty="0" smtClean="0">
                <a:latin typeface="+mj-lt"/>
                <a:cs typeface="Times New Roman" pitchFamily="18" charset="0"/>
              </a:rPr>
              <a:t/>
            </a:r>
            <a:br>
              <a:rPr lang="en-US" dirty="0" smtClean="0">
                <a:latin typeface="+mj-lt"/>
                <a:cs typeface="Times New Roman" pitchFamily="18" charset="0"/>
              </a:rPr>
            </a:br>
            <a:r>
              <a:rPr lang="en-US" dirty="0" smtClean="0">
                <a:latin typeface="+mj-lt"/>
                <a:cs typeface="Times New Roman" pitchFamily="18" charset="0"/>
              </a:rPr>
              <a:t/>
            </a:r>
            <a:br>
              <a:rPr lang="en-US" dirty="0" smtClean="0">
                <a:latin typeface="+mj-lt"/>
                <a:cs typeface="Times New Roman" pitchFamily="18" charset="0"/>
              </a:rPr>
            </a:br>
            <a:endParaRPr lang="ar-JO" dirty="0" smtClean="0">
              <a:latin typeface="+mj-lt"/>
              <a:cs typeface="Times New Roman" pitchFamily="18" charset="0"/>
            </a:endParaRPr>
          </a:p>
          <a:p>
            <a:endParaRPr lang="en-US" dirty="0">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2984"/>
            <a:ext cx="8229600" cy="5181616"/>
          </a:xfrm>
        </p:spPr>
        <p:txBody>
          <a:bodyPr>
            <a:normAutofit/>
          </a:bodyPr>
          <a:lstStyle/>
          <a:p>
            <a:pPr algn="ctr">
              <a:buNone/>
            </a:pPr>
            <a:r>
              <a:rPr lang="en-US" dirty="0" smtClean="0">
                <a:latin typeface="+mj-lt"/>
              </a:rPr>
              <a:t>The main goal is to examine a potential source of energy that is cheap, available, affordable, renewable and most important environmentally friendly.</a:t>
            </a:r>
          </a:p>
          <a:p>
            <a:endParaRPr lang="en-US" sz="2800" dirty="0" smtClean="0">
              <a:latin typeface="+mj-lt"/>
              <a:cs typeface="Times New Roman" pitchFamily="18" charset="0"/>
            </a:endParaRPr>
          </a:p>
          <a:p>
            <a:endParaRPr lang="en-US" dirty="0">
              <a:latin typeface="+mj-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487888"/>
          </a:xfrm>
        </p:spPr>
        <p:txBody>
          <a:bodyPr/>
          <a:lstStyle/>
          <a:p>
            <a:r>
              <a:rPr lang="en-US" sz="2400" dirty="0" smtClean="0">
                <a:latin typeface="+mj-lt"/>
                <a:cs typeface="Times New Roman" pitchFamily="18" charset="0"/>
              </a:rPr>
              <a:t>Over 1.2 billion people - 20% of the world's population - are still without access to electricity worldwide, almost all of whom live in developing countries.</a:t>
            </a:r>
          </a:p>
          <a:p>
            <a:endParaRPr lang="en-US" sz="2400" dirty="0" smtClean="0">
              <a:latin typeface="+mj-lt"/>
              <a:cs typeface="Times New Roman" pitchFamily="18" charset="0"/>
            </a:endParaRPr>
          </a:p>
          <a:p>
            <a:endParaRPr lang="en-US" sz="2400" dirty="0" smtClean="0">
              <a:latin typeface="+mj-lt"/>
              <a:cs typeface="Times New Roman" pitchFamily="18" charset="0"/>
            </a:endParaRPr>
          </a:p>
          <a:p>
            <a:r>
              <a:rPr lang="en-US" sz="2400" dirty="0" smtClean="0">
                <a:latin typeface="+mj-lt"/>
                <a:cs typeface="Times New Roman" pitchFamily="18" charset="0"/>
              </a:rPr>
              <a:t>Here in Palestine, many countries specially remote communities in Al-</a:t>
            </a:r>
            <a:r>
              <a:rPr lang="en-US" sz="2400" dirty="0" err="1" smtClean="0">
                <a:latin typeface="+mj-lt"/>
                <a:cs typeface="Times New Roman" pitchFamily="18" charset="0"/>
              </a:rPr>
              <a:t>Naqab</a:t>
            </a:r>
            <a:r>
              <a:rPr lang="en-US" sz="2400" dirty="0" smtClean="0">
                <a:latin typeface="+mj-lt"/>
                <a:cs typeface="Times New Roman" pitchFamily="18" charset="0"/>
              </a:rPr>
              <a:t> Desert, Tubas, Jericho, Hebron and </a:t>
            </a:r>
            <a:r>
              <a:rPr lang="en-US" sz="2400" dirty="0" err="1" smtClean="0">
                <a:latin typeface="+mj-lt"/>
                <a:cs typeface="Times New Roman" pitchFamily="18" charset="0"/>
              </a:rPr>
              <a:t>Jenin</a:t>
            </a:r>
            <a:r>
              <a:rPr lang="en-US" sz="2400" dirty="0" smtClean="0">
                <a:latin typeface="+mj-lt"/>
                <a:cs typeface="Times New Roman" pitchFamily="18" charset="0"/>
              </a:rPr>
              <a:t> are still without any access to electricity due to the Israeli occupation and lack of funding.</a:t>
            </a:r>
          </a:p>
          <a:p>
            <a:endParaRPr lang="ar-JO" dirty="0">
              <a:latin typeface="+mj-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cs typeface="Times New Roman" pitchFamily="18" charset="0"/>
              </a:rPr>
              <a:t>Solar Energy Cooling</a:t>
            </a:r>
            <a:endParaRPr lang="en-US" dirty="0">
              <a:cs typeface="Times New Roman" pitchFamily="18" charset="0"/>
            </a:endParaRPr>
          </a:p>
        </p:txBody>
      </p:sp>
      <p:sp>
        <p:nvSpPr>
          <p:cNvPr id="3" name="Content Placeholder 2"/>
          <p:cNvSpPr>
            <a:spLocks noGrp="1"/>
          </p:cNvSpPr>
          <p:nvPr>
            <p:ph idx="1"/>
          </p:nvPr>
        </p:nvSpPr>
        <p:spPr/>
        <p:txBody>
          <a:bodyPr>
            <a:normAutofit/>
          </a:bodyPr>
          <a:lstStyle/>
          <a:p>
            <a:r>
              <a:rPr lang="en-US" dirty="0" smtClean="0">
                <a:latin typeface="+mj-lt"/>
                <a:cs typeface="Times New Roman" pitchFamily="18" charset="0"/>
              </a:rPr>
              <a:t>Solar energy refers primarily to the use of solar radiation and heat from the sun.</a:t>
            </a:r>
          </a:p>
          <a:p>
            <a:endParaRPr lang="en-US" dirty="0" smtClean="0">
              <a:latin typeface="+mj-lt"/>
              <a:cs typeface="Times New Roman" pitchFamily="18" charset="0"/>
            </a:endParaRPr>
          </a:p>
          <a:p>
            <a:r>
              <a:rPr lang="en-US" dirty="0" smtClean="0">
                <a:latin typeface="+mj-lt"/>
                <a:cs typeface="Times New Roman" pitchFamily="18" charset="0"/>
              </a:rPr>
              <a:t> Solar energy technologies include solar cooling solve some of the most important energy problems the world now faces.</a:t>
            </a:r>
          </a:p>
          <a:p>
            <a:endParaRPr lang="en-US" dirty="0" smtClean="0">
              <a:latin typeface="+mj-lt"/>
              <a:cs typeface="Times New Roman" pitchFamily="18" charset="0"/>
            </a:endParaRPr>
          </a:p>
          <a:p>
            <a:r>
              <a:rPr lang="en-US" dirty="0" smtClean="0">
                <a:latin typeface="+mj-lt"/>
                <a:cs typeface="Times New Roman" pitchFamily="18" charset="0"/>
              </a:rPr>
              <a:t>Every day enough solar energy reaches the earth to fulfill our needs, and this energy should be exploited and considered as an important energy source.</a:t>
            </a:r>
          </a:p>
          <a:p>
            <a:pPr>
              <a:buNone/>
            </a:pPr>
            <a:endParaRPr lang="en-US" dirty="0" smtClean="0">
              <a:latin typeface="+mj-lt"/>
              <a:cs typeface="Times New Roman" pitchFamily="18" charset="0"/>
            </a:endParaRPr>
          </a:p>
          <a:p>
            <a:endParaRPr lang="en-US" dirty="0">
              <a:latin typeface="+mj-lt"/>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t>Solar Cooling Basic Process:</a:t>
            </a:r>
            <a:endParaRPr lang="ar-JO" sz="3400" dirty="0"/>
          </a:p>
        </p:txBody>
      </p:sp>
      <p:pic>
        <p:nvPicPr>
          <p:cNvPr id="1026" name="Picture 2" descr="C:\Users\SysCom\Desktop\image002.jpg"/>
          <p:cNvPicPr>
            <a:picLocks noChangeAspect="1" noChangeArrowheads="1"/>
          </p:cNvPicPr>
          <p:nvPr/>
        </p:nvPicPr>
        <p:blipFill>
          <a:blip r:embed="rId2" cstate="print"/>
          <a:srcRect/>
          <a:stretch>
            <a:fillRect/>
          </a:stretch>
        </p:blipFill>
        <p:spPr bwMode="auto">
          <a:xfrm>
            <a:off x="1043608" y="2492896"/>
            <a:ext cx="7128792" cy="339429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331640" y="1268760"/>
          <a:ext cx="6096000" cy="4480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467368"/>
          </a:xfrm>
        </p:spPr>
        <p:txBody>
          <a:bodyPr/>
          <a:lstStyle/>
          <a:p>
            <a:r>
              <a:rPr lang="en-US" dirty="0" smtClean="0">
                <a:latin typeface="+mj-lt"/>
                <a:cs typeface="Times New Roman" pitchFamily="18" charset="0"/>
              </a:rPr>
              <a:t>Solar energy can be a major contributor to the future Palestinian energy supply, with its high potential in the area. Palestine receives about 3,000 hours of sunshine per year and has an average solar radiation of (5.46 kWh/m².day).</a:t>
            </a:r>
          </a:p>
          <a:p>
            <a:pPr>
              <a:buNone/>
            </a:pPr>
            <a:endParaRPr lang="en-US" dirty="0">
              <a:latin typeface="+mj-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cs typeface="Times New Roman" pitchFamily="18" charset="0"/>
              </a:rPr>
              <a:t>Solar Adsorption Cooling</a:t>
            </a:r>
            <a:endParaRPr lang="en-US" dirty="0">
              <a:cs typeface="Times New Roman" pitchFamily="18" charset="0"/>
            </a:endParaRPr>
          </a:p>
        </p:txBody>
      </p:sp>
      <p:sp>
        <p:nvSpPr>
          <p:cNvPr id="3" name="Content Placeholder 2"/>
          <p:cNvSpPr>
            <a:spLocks noGrp="1"/>
          </p:cNvSpPr>
          <p:nvPr>
            <p:ph idx="1"/>
          </p:nvPr>
        </p:nvSpPr>
        <p:spPr/>
        <p:txBody>
          <a:bodyPr>
            <a:normAutofit/>
          </a:bodyPr>
          <a:lstStyle/>
          <a:p>
            <a:r>
              <a:rPr lang="en-US" dirty="0" smtClean="0">
                <a:latin typeface="+mj-lt"/>
              </a:rPr>
              <a:t>In areas of the world where there is no reliable electricity supply to power conventional refrigerator systems and where there is a high potential of solar energy, the use of solar powered adsorption refrigerators are particularly interesting.</a:t>
            </a:r>
          </a:p>
          <a:p>
            <a:endParaRPr lang="en-US" dirty="0" smtClean="0">
              <a:latin typeface="+mj-lt"/>
            </a:endParaRPr>
          </a:p>
          <a:p>
            <a:r>
              <a:rPr lang="en-US" dirty="0" smtClean="0">
                <a:latin typeface="+mj-lt"/>
              </a:rPr>
              <a:t> It could be used in developing countries for the storage of vaccine (medical products) and food such as vegetables and meat.</a:t>
            </a:r>
          </a:p>
          <a:p>
            <a:endParaRPr lang="en-US" dirty="0" smtClean="0">
              <a:latin typeface="+mj-lt"/>
            </a:endParaRPr>
          </a:p>
          <a:p>
            <a:pPr>
              <a:buNone/>
            </a:pPr>
            <a:endParaRPr lang="en-US" dirty="0" smtClean="0">
              <a:latin typeface="+mj-lt"/>
            </a:endParaRPr>
          </a:p>
          <a:p>
            <a:endParaRPr lang="en-US" dirty="0" smtClean="0">
              <a:latin typeface="+mj-lt"/>
              <a:cs typeface="Times New Roman" pitchFamily="18" charset="0"/>
            </a:endParaRPr>
          </a:p>
          <a:p>
            <a:endParaRPr lang="en-US" dirty="0">
              <a:latin typeface="+mj-lt"/>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487888"/>
          </a:xfrm>
        </p:spPr>
        <p:txBody>
          <a:bodyPr/>
          <a:lstStyle/>
          <a:p>
            <a:r>
              <a:rPr lang="en-US" dirty="0" smtClean="0">
                <a:latin typeface="+mj-lt"/>
              </a:rPr>
              <a:t>The solar adsorption refrigerator is mainly composed of a collector containing the adsorbent, an evaporator and a condenser. It uses the performances of the pair adsorbent–refrigerant, during adsorption and desorption, within the operation of the refrigerator.</a:t>
            </a:r>
          </a:p>
          <a:p>
            <a:endParaRPr lang="ar-JO" dirty="0">
              <a:latin typeface="+mj-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t>Basic Cycle:</a:t>
            </a:r>
            <a:endParaRPr lang="ar-JO" sz="3400" dirty="0"/>
          </a:p>
        </p:txBody>
      </p:sp>
      <p:pic>
        <p:nvPicPr>
          <p:cNvPr id="4" name="Content Placeholder 3" descr="Capture2"/>
          <p:cNvPicPr>
            <a:picLocks/>
          </p:cNvPicPr>
          <p:nvPr/>
        </p:nvPicPr>
        <p:blipFill>
          <a:blip r:embed="rId2" cstate="print"/>
          <a:srcRect/>
          <a:stretch>
            <a:fillRect/>
          </a:stretch>
        </p:blipFill>
        <p:spPr bwMode="auto">
          <a:xfrm>
            <a:off x="714348" y="1967404"/>
            <a:ext cx="7358114" cy="46763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System Description</a:t>
            </a:r>
            <a:endParaRPr lang="ar-JO" dirty="0"/>
          </a:p>
        </p:txBody>
      </p:sp>
      <p:sp>
        <p:nvSpPr>
          <p:cNvPr id="3" name="Content Placeholder 2"/>
          <p:cNvSpPr>
            <a:spLocks noGrp="1"/>
          </p:cNvSpPr>
          <p:nvPr>
            <p:ph idx="1"/>
          </p:nvPr>
        </p:nvSpPr>
        <p:spPr/>
        <p:txBody>
          <a:bodyPr/>
          <a:lstStyle/>
          <a:p>
            <a:r>
              <a:rPr lang="en-US" dirty="0" smtClean="0">
                <a:latin typeface="+mj-lt"/>
              </a:rPr>
              <a:t>The next slides will describe the device constructed, the working principle of the device and it’s components.</a:t>
            </a:r>
            <a:endParaRPr lang="ar-JO" dirty="0">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52704"/>
          </a:xfrm>
        </p:spPr>
        <p:txBody>
          <a:bodyPr>
            <a:normAutofit/>
          </a:bodyPr>
          <a:lstStyle/>
          <a:p>
            <a:pPr algn="ctr"/>
            <a:r>
              <a:rPr lang="en-US" dirty="0" smtClean="0"/>
              <a:t>Content</a:t>
            </a:r>
            <a:endParaRPr lang="ar-JO" dirty="0"/>
          </a:p>
        </p:txBody>
      </p:sp>
      <p:graphicFrame>
        <p:nvGraphicFramePr>
          <p:cNvPr id="6" name="Content Placeholder 5"/>
          <p:cNvGraphicFramePr>
            <a:graphicFrameLocks noGrp="1"/>
          </p:cNvGraphicFramePr>
          <p:nvPr>
            <p:ph idx="1"/>
          </p:nvPr>
        </p:nvGraphicFramePr>
        <p:xfrm>
          <a:off x="0" y="1340768"/>
          <a:ext cx="9144000" cy="5517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11.jpg"/>
          <p:cNvPicPr>
            <a:picLocks noGrp="1"/>
          </p:cNvPicPr>
          <p:nvPr>
            <p:ph idx="1"/>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13.jpg"/>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t>Working Principle:</a:t>
            </a:r>
            <a:endParaRPr lang="ar-JO" sz="3400" dirty="0"/>
          </a:p>
        </p:txBody>
      </p:sp>
      <p:sp>
        <p:nvSpPr>
          <p:cNvPr id="3" name="Content Placeholder 2"/>
          <p:cNvSpPr>
            <a:spLocks noGrp="1"/>
          </p:cNvSpPr>
          <p:nvPr>
            <p:ph idx="1"/>
          </p:nvPr>
        </p:nvSpPr>
        <p:spPr/>
        <p:txBody>
          <a:bodyPr/>
          <a:lstStyle/>
          <a:p>
            <a:r>
              <a:rPr lang="en-US" dirty="0" smtClean="0">
                <a:latin typeface="+mj-lt"/>
                <a:cs typeface="Times New Roman" pitchFamily="18" charset="0"/>
              </a:rPr>
              <a:t>On a sunny day, the collector absorbs solar radiation energy, which raises the temperature of the evacuated tube bulb, the heat transfers from the bulb to the adsorbent by conduction.</a:t>
            </a:r>
          </a:p>
          <a:p>
            <a:endParaRPr lang="en-US" dirty="0" smtClean="0">
              <a:latin typeface="+mj-lt"/>
              <a:cs typeface="Times New Roman" pitchFamily="18" charset="0"/>
            </a:endParaRPr>
          </a:p>
          <a:p>
            <a:r>
              <a:rPr lang="en-US" dirty="0" smtClean="0">
                <a:latin typeface="+mj-lt"/>
                <a:cs typeface="Times New Roman" pitchFamily="18" charset="0"/>
              </a:rPr>
              <a:t>When the temperature of adsorbent reaches the desorption temperature, the refrigerant begins to evaporate and desorbs from the bed. The desorbed refrigerant vapor condenses into liquid via the condenser and flows into the evaporator directly.</a:t>
            </a:r>
          </a:p>
          <a:p>
            <a:endParaRPr lang="en-US" dirty="0" smtClean="0">
              <a:latin typeface="+mj-lt"/>
              <a:cs typeface="Times New Roman" pitchFamily="18" charset="0"/>
            </a:endParaRPr>
          </a:p>
          <a:p>
            <a:endParaRPr lang="en-US" dirty="0" smtClean="0">
              <a:latin typeface="+mj-lt"/>
            </a:endParaRPr>
          </a:p>
          <a:p>
            <a:endParaRPr lang="ar-JO" dirty="0">
              <a:latin typeface="+mj-l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467368"/>
          </a:xfrm>
        </p:spPr>
        <p:txBody>
          <a:bodyPr/>
          <a:lstStyle/>
          <a:p>
            <a:r>
              <a:rPr lang="en-US" dirty="0" smtClean="0">
                <a:latin typeface="+mj-lt"/>
                <a:cs typeface="Times New Roman" pitchFamily="18" charset="0"/>
              </a:rPr>
              <a:t> During night, when the temperature of the adsorbent bed decreases, the refrigerant begins to evaporate by absorbing heat from the water to be frozen and is adsorbed by the adsorbent in the bed.</a:t>
            </a:r>
            <a:endParaRPr lang="en-US" dirty="0">
              <a:latin typeface="+mj-l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cs typeface="Times New Roman" pitchFamily="18" charset="0"/>
              </a:rPr>
              <a:t>Components of the System:</a:t>
            </a:r>
            <a:endParaRPr lang="en-US" sz="3400" dirty="0">
              <a:cs typeface="Times New Roman" pitchFamily="18" charset="0"/>
            </a:endParaRPr>
          </a:p>
        </p:txBody>
      </p:sp>
      <p:sp>
        <p:nvSpPr>
          <p:cNvPr id="3" name="Content Placeholder 2"/>
          <p:cNvSpPr>
            <a:spLocks noGrp="1"/>
          </p:cNvSpPr>
          <p:nvPr>
            <p:ph idx="1"/>
          </p:nvPr>
        </p:nvSpPr>
        <p:spPr/>
        <p:txBody>
          <a:bodyPr>
            <a:normAutofit/>
          </a:bodyPr>
          <a:lstStyle/>
          <a:p>
            <a:r>
              <a:rPr lang="en-US" dirty="0" smtClean="0">
                <a:latin typeface="+mj-lt"/>
                <a:cs typeface="Times New Roman" pitchFamily="18" charset="0"/>
              </a:rPr>
              <a:t>The main components of the solar cooling device are:</a:t>
            </a:r>
          </a:p>
          <a:p>
            <a:pPr marL="514350" indent="-514350">
              <a:buFont typeface="+mj-lt"/>
              <a:buAutoNum type="arabicPeriod"/>
            </a:pPr>
            <a:r>
              <a:rPr lang="en-US" dirty="0" smtClean="0">
                <a:latin typeface="+mj-lt"/>
                <a:cs typeface="Times New Roman" pitchFamily="18" charset="0"/>
              </a:rPr>
              <a:t>The Adsorbent Bed (Generator)</a:t>
            </a:r>
          </a:p>
          <a:p>
            <a:pPr marL="514350" indent="-514350">
              <a:buFont typeface="+mj-lt"/>
              <a:buAutoNum type="arabicPeriod"/>
            </a:pPr>
            <a:r>
              <a:rPr lang="en-US" dirty="0" smtClean="0">
                <a:latin typeface="+mj-lt"/>
                <a:cs typeface="Times New Roman" pitchFamily="18" charset="0"/>
              </a:rPr>
              <a:t>The Solar Collector (Evacuated Tube)</a:t>
            </a:r>
          </a:p>
          <a:p>
            <a:pPr marL="514350" indent="-514350">
              <a:buFont typeface="+mj-lt"/>
              <a:buAutoNum type="arabicPeriod"/>
            </a:pPr>
            <a:r>
              <a:rPr lang="en-US" dirty="0" smtClean="0">
                <a:latin typeface="+mj-lt"/>
                <a:cs typeface="Times New Roman" pitchFamily="18" charset="0"/>
              </a:rPr>
              <a:t>The Radiation Concentrator</a:t>
            </a:r>
          </a:p>
          <a:p>
            <a:pPr marL="514350" indent="-514350">
              <a:buFont typeface="+mj-lt"/>
              <a:buAutoNum type="arabicPeriod"/>
            </a:pPr>
            <a:r>
              <a:rPr lang="en-US" dirty="0" smtClean="0">
                <a:latin typeface="+mj-lt"/>
                <a:cs typeface="Times New Roman" pitchFamily="18" charset="0"/>
              </a:rPr>
              <a:t>The Condenser</a:t>
            </a:r>
          </a:p>
          <a:p>
            <a:pPr marL="514350" indent="-514350">
              <a:buFont typeface="+mj-lt"/>
              <a:buAutoNum type="arabicPeriod"/>
            </a:pPr>
            <a:r>
              <a:rPr lang="en-US" dirty="0" smtClean="0">
                <a:latin typeface="+mj-lt"/>
                <a:cs typeface="Times New Roman" pitchFamily="18" charset="0"/>
              </a:rPr>
              <a:t>The Manifold</a:t>
            </a:r>
          </a:p>
          <a:p>
            <a:pPr marL="514350" indent="-514350">
              <a:buFont typeface="+mj-lt"/>
              <a:buAutoNum type="arabicPeriod"/>
            </a:pPr>
            <a:r>
              <a:rPr lang="en-US" dirty="0" smtClean="0">
                <a:latin typeface="+mj-lt"/>
                <a:cs typeface="Times New Roman" pitchFamily="18" charset="0"/>
              </a:rPr>
              <a:t>The Evaporator</a:t>
            </a:r>
          </a:p>
          <a:p>
            <a:pPr marL="514350" indent="-514350">
              <a:buNone/>
            </a:pPr>
            <a:endParaRPr lang="en-US" dirty="0" smtClean="0">
              <a:latin typeface="+mj-lt"/>
              <a:cs typeface="Times New Roman" pitchFamily="18" charset="0"/>
            </a:endParaRPr>
          </a:p>
          <a:p>
            <a:pPr marL="514350" indent="-514350">
              <a:buFont typeface="+mj-lt"/>
              <a:buAutoNum type="arabicPeriod"/>
            </a:pPr>
            <a:endParaRPr lang="en-US" dirty="0" smtClean="0">
              <a:latin typeface="+mj-lt"/>
              <a:cs typeface="Times New Roman" pitchFamily="18" charset="0"/>
            </a:endParaRPr>
          </a:p>
          <a:p>
            <a:endParaRPr lang="en-US" dirty="0">
              <a:latin typeface="+mj-lt"/>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cs typeface="Times New Roman" pitchFamily="18" charset="0"/>
              </a:rPr>
              <a:t>1- Adsorbent Bed:</a:t>
            </a:r>
            <a:endParaRPr lang="en-US" sz="4000" dirty="0">
              <a:cs typeface="Times New Roman" pitchFamily="18" charset="0"/>
            </a:endParaRPr>
          </a:p>
        </p:txBody>
      </p:sp>
      <p:sp>
        <p:nvSpPr>
          <p:cNvPr id="5" name="Content Placeholder 4"/>
          <p:cNvSpPr>
            <a:spLocks noGrp="1"/>
          </p:cNvSpPr>
          <p:nvPr>
            <p:ph idx="1"/>
          </p:nvPr>
        </p:nvSpPr>
        <p:spPr/>
        <p:txBody>
          <a:bodyPr/>
          <a:lstStyle/>
          <a:p>
            <a:r>
              <a:rPr lang="en-US" dirty="0" smtClean="0">
                <a:latin typeface="+mj-lt"/>
              </a:rPr>
              <a:t>Adsorbent bed or the generator is a stainless steel pipe with 12.5 cm diameter and 1.5 m in length.</a:t>
            </a:r>
          </a:p>
          <a:p>
            <a:endParaRPr lang="en-US" dirty="0" smtClean="0">
              <a:latin typeface="+mj-lt"/>
            </a:endParaRPr>
          </a:p>
          <a:p>
            <a:r>
              <a:rPr lang="en-US" dirty="0" smtClean="0">
                <a:latin typeface="+mj-lt"/>
              </a:rPr>
              <a:t> It contains the adsorbent (activated carbon) and it has holes to connect with both the manifold and the bulb of the evacuated tube which is the heat source for activated carbon.</a:t>
            </a:r>
            <a:endParaRPr lang="ar-JO" dirty="0">
              <a:latin typeface="+mj-l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t>The Adsorbent Bed Used:</a:t>
            </a:r>
            <a:endParaRPr lang="ar-JO" sz="3400" dirty="0"/>
          </a:p>
        </p:txBody>
      </p:sp>
      <p:pic>
        <p:nvPicPr>
          <p:cNvPr id="4" name="Content Placeholder 3"/>
          <p:cNvPicPr>
            <a:picLocks/>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00100" y="2214554"/>
            <a:ext cx="7000924" cy="3786214"/>
          </a:xfrm>
          <a:prstGeom prst="rect">
            <a:avLst/>
          </a:prstGeom>
          <a:noFill/>
          <a:ln>
            <a:no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400" dirty="0" smtClean="0">
                <a:cs typeface="Times New Roman" pitchFamily="18" charset="0"/>
              </a:rPr>
              <a:t>Cross Sectional View of the Adsorbent Bed:</a:t>
            </a:r>
            <a:endParaRPr lang="en-US" sz="3400" dirty="0">
              <a:cs typeface="Times New Roman" pitchFamily="18" charset="0"/>
            </a:endParaRPr>
          </a:p>
        </p:txBody>
      </p:sp>
      <p:pic>
        <p:nvPicPr>
          <p:cNvPr id="1026" name="Picture 2" descr="C:\Users\SysCom\Desktop\Graduation Project B.Sc\GP Photos\1493011_580452932042399_392138915_n.jpg"/>
          <p:cNvPicPr>
            <a:picLocks noChangeAspect="1" noChangeArrowheads="1"/>
          </p:cNvPicPr>
          <p:nvPr/>
        </p:nvPicPr>
        <p:blipFill>
          <a:blip r:embed="rId2" cstate="print"/>
          <a:srcRect/>
          <a:stretch>
            <a:fillRect/>
          </a:stretch>
        </p:blipFill>
        <p:spPr bwMode="auto">
          <a:xfrm>
            <a:off x="539552" y="1916832"/>
            <a:ext cx="8136904" cy="4392488"/>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t>Activated Carbon:</a:t>
            </a:r>
            <a:endParaRPr lang="ar-JO" sz="3400" dirty="0"/>
          </a:p>
        </p:txBody>
      </p:sp>
      <p:sp>
        <p:nvSpPr>
          <p:cNvPr id="3" name="Content Placeholder 2"/>
          <p:cNvSpPr>
            <a:spLocks noGrp="1"/>
          </p:cNvSpPr>
          <p:nvPr>
            <p:ph idx="1"/>
          </p:nvPr>
        </p:nvSpPr>
        <p:spPr/>
        <p:txBody>
          <a:bodyPr/>
          <a:lstStyle/>
          <a:p>
            <a:r>
              <a:rPr lang="en-US" dirty="0" smtClean="0">
                <a:latin typeface="+mj-lt"/>
              </a:rPr>
              <a:t>Activated carbon is the adsorbent in the system, and its location in the system is the bed. </a:t>
            </a:r>
          </a:p>
          <a:p>
            <a:r>
              <a:rPr lang="en-US" dirty="0" smtClean="0">
                <a:latin typeface="+mj-lt"/>
              </a:rPr>
              <a:t>The amount that added was 14.7 kg.</a:t>
            </a:r>
          </a:p>
          <a:p>
            <a:endParaRPr lang="en-US" dirty="0" smtClean="0">
              <a:latin typeface="+mj-lt"/>
            </a:endParaRPr>
          </a:p>
          <a:p>
            <a:endParaRPr lang="ar-JO" dirty="0">
              <a:latin typeface="+mj-lt"/>
            </a:endParaRPr>
          </a:p>
        </p:txBody>
      </p:sp>
      <p:pic>
        <p:nvPicPr>
          <p:cNvPr id="4" name="Picture 3" descr="C:\Users\SysCom\Desktop\20100922_13.jpg"/>
          <p:cNvPicPr/>
          <p:nvPr/>
        </p:nvPicPr>
        <p:blipFill>
          <a:blip r:embed="rId2" cstate="print"/>
          <a:srcRect/>
          <a:stretch>
            <a:fillRect/>
          </a:stretch>
        </p:blipFill>
        <p:spPr bwMode="auto">
          <a:xfrm>
            <a:off x="1475656" y="3429000"/>
            <a:ext cx="6048672"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cs typeface="Times New Roman" pitchFamily="18" charset="0"/>
              </a:rPr>
              <a:t>2- Solar Collector:</a:t>
            </a:r>
            <a:endParaRPr lang="en-US" sz="4000" dirty="0">
              <a:cs typeface="Times New Roman" pitchFamily="18" charset="0"/>
            </a:endParaRPr>
          </a:p>
        </p:txBody>
      </p:sp>
      <p:pic>
        <p:nvPicPr>
          <p:cNvPr id="6" name="Picture 5" descr="http://www.apricus.com/upload/userfiles/images/ET-diagram.jpg"/>
          <p:cNvPicPr/>
          <p:nvPr/>
        </p:nvPicPr>
        <p:blipFill>
          <a:blip r:embed="rId2" cstate="print"/>
          <a:srcRect/>
          <a:stretch>
            <a:fillRect/>
          </a:stretch>
        </p:blipFill>
        <p:spPr bwMode="auto">
          <a:xfrm>
            <a:off x="611560" y="1988840"/>
            <a:ext cx="7416824" cy="41764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Project Overview</a:t>
            </a:r>
            <a:endParaRPr lang="ar-JO" dirty="0"/>
          </a:p>
        </p:txBody>
      </p:sp>
      <p:sp>
        <p:nvSpPr>
          <p:cNvPr id="3" name="Content Placeholder 2"/>
          <p:cNvSpPr>
            <a:spLocks noGrp="1"/>
          </p:cNvSpPr>
          <p:nvPr>
            <p:ph idx="1"/>
          </p:nvPr>
        </p:nvSpPr>
        <p:spPr/>
        <p:txBody>
          <a:bodyPr>
            <a:normAutofit/>
          </a:bodyPr>
          <a:lstStyle/>
          <a:p>
            <a:r>
              <a:rPr lang="en-US" sz="2400" dirty="0" smtClean="0">
                <a:latin typeface="+mj-lt"/>
              </a:rPr>
              <a:t>Today, our energy system is based on extracting highly concentrated forms of energy we find in nature, such as fossil fuels, large rivers and waterfalls, and burning trees.</a:t>
            </a:r>
          </a:p>
          <a:p>
            <a:endParaRPr lang="en-US" sz="2400" dirty="0" smtClean="0">
              <a:latin typeface="+mj-lt"/>
            </a:endParaRPr>
          </a:p>
          <a:p>
            <a:endParaRPr lang="en-US" sz="2400" dirty="0" smtClean="0">
              <a:latin typeface="+mj-lt"/>
            </a:endParaRPr>
          </a:p>
          <a:p>
            <a:r>
              <a:rPr lang="en-US" sz="2400" dirty="0" smtClean="0">
                <a:latin typeface="+mj-lt"/>
              </a:rPr>
              <a:t>Most regions, particularly developing countries are experiencing significant energy demand growth which puts pressure on global energy sources.</a:t>
            </a:r>
          </a:p>
          <a:p>
            <a:endParaRPr lang="en-US" sz="2400" dirty="0" smtClean="0">
              <a:latin typeface="+mj-lt"/>
            </a:endParaRPr>
          </a:p>
          <a:p>
            <a:endParaRPr lang="en-US" sz="2400" dirty="0" smtClean="0">
              <a:latin typeface="+mj-lt"/>
            </a:endParaRPr>
          </a:p>
          <a:p>
            <a:endParaRPr lang="en-US" sz="2400" dirty="0" smtClean="0">
              <a:latin typeface="+mj-lt"/>
            </a:endParaRPr>
          </a:p>
          <a:p>
            <a:endParaRPr lang="ar-JO" sz="2400" dirty="0">
              <a:latin typeface="+mj-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UPDATE\Desktop\Materials\graduation project\design\evacuated tube\the-evacuated-tubes-img.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5786" y="1214422"/>
            <a:ext cx="7643866" cy="5214974"/>
          </a:xfrm>
          <a:prstGeom prst="rect">
            <a:avLst/>
          </a:prstGeom>
          <a:noFill/>
          <a:ln>
            <a:noFill/>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5415880"/>
          </a:xfrm>
        </p:spPr>
        <p:txBody>
          <a:bodyPr/>
          <a:lstStyle/>
          <a:p>
            <a:r>
              <a:rPr lang="en-US" dirty="0" smtClean="0">
                <a:latin typeface="+mj-lt"/>
              </a:rPr>
              <a:t>Eight evacuated tubes were used, each of them compound from two coaxial tube, the outer tube clearly but the internal one coated with selective absorber material, and the space between them was vacuum to reduce or eliminate the heat loss from the fluid in the internal tube.</a:t>
            </a:r>
          </a:p>
          <a:p>
            <a:endParaRPr lang="en-US" dirty="0" smtClean="0">
              <a:latin typeface="+mj-lt"/>
            </a:endParaRPr>
          </a:p>
          <a:p>
            <a:r>
              <a:rPr lang="en-US" dirty="0" smtClean="0">
                <a:latin typeface="+mj-lt"/>
              </a:rPr>
              <a:t>Solar energy passes through outer tube and absorbed by the internal one then it transfer to the copper bulb as follow:</a:t>
            </a:r>
            <a:endParaRPr lang="en-US" dirty="0">
              <a:latin typeface="+mj-l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3- Radiation Concentrator:</a:t>
            </a:r>
            <a:endParaRPr lang="ar-JO" sz="4000" dirty="0"/>
          </a:p>
        </p:txBody>
      </p:sp>
      <p:sp>
        <p:nvSpPr>
          <p:cNvPr id="5" name="Content Placeholder 4"/>
          <p:cNvSpPr>
            <a:spLocks noGrp="1"/>
          </p:cNvSpPr>
          <p:nvPr>
            <p:ph idx="1"/>
          </p:nvPr>
        </p:nvSpPr>
        <p:spPr/>
        <p:txBody>
          <a:bodyPr/>
          <a:lstStyle/>
          <a:p>
            <a:r>
              <a:rPr lang="en-US" dirty="0" smtClean="0">
                <a:latin typeface="+mj-lt"/>
              </a:rPr>
              <a:t>Parabolic trough concentrators made of reflective stainless steel were used to maximize the amount of energy applied to the evacuated tubes and controlling the distribution of sun rays.</a:t>
            </a:r>
          </a:p>
          <a:p>
            <a:endParaRPr lang="en-US" dirty="0" smtClean="0">
              <a:latin typeface="+mj-lt"/>
            </a:endParaRPr>
          </a:p>
          <a:p>
            <a:r>
              <a:rPr lang="en-US" dirty="0" smtClean="0">
                <a:latin typeface="+mj-lt"/>
              </a:rPr>
              <a:t>They have the dimensions of : 175 cm long, 27 cm arc length.</a:t>
            </a:r>
            <a:endParaRPr lang="ar-JO" dirty="0">
              <a:latin typeface="+mj-l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t>The Concentrator Used:</a:t>
            </a:r>
            <a:endParaRPr lang="ar-JO" sz="3400" dirty="0"/>
          </a:p>
        </p:txBody>
      </p:sp>
      <p:pic>
        <p:nvPicPr>
          <p:cNvPr id="4" name="Content Placeholder 3" descr="16"/>
          <p:cNvPicPr>
            <a:picLocks/>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0" y="1916832"/>
            <a:ext cx="9144000" cy="4941168"/>
          </a:xfrm>
          <a:prstGeom prst="rect">
            <a:avLst/>
          </a:prstGeom>
          <a:noFill/>
          <a:ln>
            <a:noFill/>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Design of the Concentrator:</a:t>
            </a:r>
            <a:endParaRPr lang="ar-JO" sz="3600" dirty="0"/>
          </a:p>
        </p:txBody>
      </p:sp>
      <p:sp>
        <p:nvSpPr>
          <p:cNvPr id="3" name="Content Placeholder 2"/>
          <p:cNvSpPr>
            <a:spLocks noGrp="1"/>
          </p:cNvSpPr>
          <p:nvPr>
            <p:ph idx="1"/>
          </p:nvPr>
        </p:nvSpPr>
        <p:spPr/>
        <p:txBody>
          <a:bodyPr/>
          <a:lstStyle/>
          <a:p>
            <a:r>
              <a:rPr lang="en-US" dirty="0" smtClean="0">
                <a:latin typeface="+mj-lt"/>
              </a:rPr>
              <a:t>We start by considering the parabola.</a:t>
            </a:r>
          </a:p>
          <a:p>
            <a:r>
              <a:rPr lang="en-US" dirty="0" smtClean="0">
                <a:latin typeface="+mj-lt"/>
              </a:rPr>
              <a:t> The equation of a parabola is:</a:t>
            </a:r>
          </a:p>
          <a:p>
            <a:endParaRPr lang="en-US" dirty="0" smtClean="0">
              <a:latin typeface="+mj-lt"/>
            </a:endParaRPr>
          </a:p>
          <a:p>
            <a:pPr algn="ctr">
              <a:buNone/>
            </a:pPr>
            <a:r>
              <a:rPr lang="en-US" dirty="0" smtClean="0">
                <a:latin typeface="+mj-lt"/>
              </a:rPr>
              <a:t> y = a.x²</a:t>
            </a:r>
          </a:p>
          <a:p>
            <a:pPr algn="ctr">
              <a:buNone/>
            </a:pPr>
            <a:endParaRPr lang="en-US" dirty="0" smtClean="0">
              <a:latin typeface="+mj-lt"/>
            </a:endParaRPr>
          </a:p>
          <a:p>
            <a:r>
              <a:rPr lang="en-US" dirty="0" smtClean="0">
                <a:latin typeface="+mj-lt"/>
              </a:rPr>
              <a:t>For a parabola with a focal length of f, a= 1/(4f), so the equation and the curve will be :</a:t>
            </a:r>
            <a:endParaRPr lang="ar-JO" dirty="0">
              <a:latin typeface="+mj-lt"/>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487888"/>
          </a:xfrm>
        </p:spPr>
        <p:txBody>
          <a:bodyPr/>
          <a:lstStyle/>
          <a:p>
            <a:pPr>
              <a:buNone/>
            </a:pPr>
            <a:endParaRPr lang="en-US" dirty="0" smtClean="0">
              <a:latin typeface="+mj-lt"/>
            </a:endParaRPr>
          </a:p>
          <a:p>
            <a:pPr>
              <a:buNone/>
            </a:pPr>
            <a:endParaRPr lang="en-US" dirty="0" smtClean="0">
              <a:latin typeface="+mj-lt"/>
            </a:endParaRPr>
          </a:p>
          <a:p>
            <a:pPr>
              <a:buNone/>
            </a:pPr>
            <a:endParaRPr lang="en-US" dirty="0" smtClean="0">
              <a:latin typeface="+mj-lt"/>
            </a:endParaRPr>
          </a:p>
          <a:p>
            <a:pPr>
              <a:buNone/>
            </a:pPr>
            <a:endParaRPr lang="en-US" dirty="0" smtClean="0">
              <a:latin typeface="+mj-lt"/>
            </a:endParaRPr>
          </a:p>
          <a:p>
            <a:pPr>
              <a:buNone/>
            </a:pPr>
            <a:endParaRPr lang="en-US" dirty="0" smtClean="0">
              <a:latin typeface="+mj-lt"/>
            </a:endParaRPr>
          </a:p>
          <a:p>
            <a:pPr>
              <a:buNone/>
            </a:pPr>
            <a:endParaRPr lang="en-US" dirty="0" smtClean="0">
              <a:latin typeface="+mj-lt"/>
            </a:endParaRPr>
          </a:p>
          <a:p>
            <a:pPr>
              <a:buNone/>
            </a:pPr>
            <a:endParaRPr lang="en-US" dirty="0" smtClean="0">
              <a:latin typeface="+mj-lt"/>
            </a:endParaRPr>
          </a:p>
          <a:p>
            <a:pPr>
              <a:buNone/>
            </a:pPr>
            <a:endParaRPr lang="en-US" dirty="0" smtClean="0">
              <a:latin typeface="+mj-lt"/>
            </a:endParaRPr>
          </a:p>
          <a:p>
            <a:r>
              <a:rPr lang="en-US" dirty="0" smtClean="0">
                <a:latin typeface="+mj-lt"/>
              </a:rPr>
              <a:t>We have applied the equation y=x²/4f, with a focal point of 7 cm.</a:t>
            </a:r>
            <a:endParaRPr lang="ar-JO" dirty="0">
              <a:latin typeface="+mj-lt"/>
            </a:endParaRPr>
          </a:p>
        </p:txBody>
      </p:sp>
      <p:pic>
        <p:nvPicPr>
          <p:cNvPr id="4" name="Picture 3" descr="parabola"/>
          <p:cNvPicPr/>
          <p:nvPr/>
        </p:nvPicPr>
        <p:blipFill>
          <a:blip r:embed="rId2" cstate="print"/>
          <a:srcRect/>
          <a:stretch>
            <a:fillRect/>
          </a:stretch>
        </p:blipFill>
        <p:spPr bwMode="auto">
          <a:xfrm>
            <a:off x="2267744" y="1340768"/>
            <a:ext cx="4752528" cy="2808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4- Condenser:</a:t>
            </a:r>
            <a:endParaRPr lang="ar-JO" sz="4000" dirty="0"/>
          </a:p>
        </p:txBody>
      </p:sp>
      <p:sp>
        <p:nvSpPr>
          <p:cNvPr id="3" name="Content Placeholder 2"/>
          <p:cNvSpPr>
            <a:spLocks noGrp="1"/>
          </p:cNvSpPr>
          <p:nvPr>
            <p:ph idx="1"/>
          </p:nvPr>
        </p:nvSpPr>
        <p:spPr/>
        <p:txBody>
          <a:bodyPr/>
          <a:lstStyle/>
          <a:p>
            <a:r>
              <a:rPr lang="en-US" dirty="0" smtClean="0">
                <a:latin typeface="+mj-lt"/>
              </a:rPr>
              <a:t>To facilitate the cooling of the condenser, stainless steel tubes with four fins were designed and permitted to maximize the heat exchange area with the ambient.</a:t>
            </a:r>
          </a:p>
          <a:p>
            <a:endParaRPr lang="ar-JO" dirty="0">
              <a:latin typeface="+mj-l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t/>
            </a:r>
            <a:br>
              <a:rPr lang="en-US" sz="3400" dirty="0" smtClean="0"/>
            </a:br>
            <a:r>
              <a:rPr lang="en-US" sz="3400" dirty="0" smtClean="0"/>
              <a:t>The Condenser Used:</a:t>
            </a:r>
            <a:endParaRPr lang="ar-JO" sz="3400" dirty="0"/>
          </a:p>
        </p:txBody>
      </p:sp>
      <p:pic>
        <p:nvPicPr>
          <p:cNvPr id="4" name="Picture 3" descr="C:\Users\SysCom\Desktop\1482126_580212365399789_1004865517_n.jpg"/>
          <p:cNvPicPr/>
          <p:nvPr/>
        </p:nvPicPr>
        <p:blipFill>
          <a:blip r:embed="rId2" cstate="print"/>
          <a:srcRect/>
          <a:stretch>
            <a:fillRect/>
          </a:stretch>
        </p:blipFill>
        <p:spPr bwMode="auto">
          <a:xfrm>
            <a:off x="1187624" y="2060848"/>
            <a:ext cx="7200800" cy="4392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5- Manifold:</a:t>
            </a:r>
            <a:endParaRPr lang="ar-JO" sz="4000" dirty="0"/>
          </a:p>
        </p:txBody>
      </p:sp>
      <p:sp>
        <p:nvSpPr>
          <p:cNvPr id="3" name="Content Placeholder 2"/>
          <p:cNvSpPr>
            <a:spLocks noGrp="1"/>
          </p:cNvSpPr>
          <p:nvPr>
            <p:ph idx="1"/>
          </p:nvPr>
        </p:nvSpPr>
        <p:spPr/>
        <p:txBody>
          <a:bodyPr/>
          <a:lstStyle/>
          <a:p>
            <a:r>
              <a:rPr lang="en-US" dirty="0" smtClean="0">
                <a:latin typeface="+mj-lt"/>
              </a:rPr>
              <a:t>The adsorbent bed, the condenser and the evaporator were connected with each other by using stainless steel pipes of 0.75 inch diameter.</a:t>
            </a:r>
          </a:p>
          <a:p>
            <a:endParaRPr lang="en-US" dirty="0" smtClean="0">
              <a:latin typeface="+mj-lt"/>
            </a:endParaRPr>
          </a:p>
          <a:p>
            <a:r>
              <a:rPr lang="en-US" dirty="0" smtClean="0">
                <a:latin typeface="+mj-lt"/>
              </a:rPr>
              <a:t>All of the pipes that have been used in the system were made of (304 stainless steel) type to avoid dissociating  the methanol. </a:t>
            </a:r>
          </a:p>
          <a:p>
            <a:endParaRPr lang="ar-JO" dirty="0">
              <a:latin typeface="+mj-lt"/>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ysCom\Desktop\967412_263518817134685_1956065654_n.jpg"/>
          <p:cNvPicPr/>
          <p:nvPr/>
        </p:nvPicPr>
        <p:blipFill>
          <a:blip r:embed="rId2" cstate="print"/>
          <a:srcRect/>
          <a:stretch>
            <a:fillRect/>
          </a:stretch>
        </p:blipFill>
        <p:spPr bwMode="auto">
          <a:xfrm>
            <a:off x="467544" y="1988840"/>
            <a:ext cx="8136904" cy="4392488"/>
          </a:xfrm>
          <a:prstGeom prst="rect">
            <a:avLst/>
          </a:prstGeom>
          <a:noFill/>
          <a:ln w="9525">
            <a:noFill/>
            <a:miter lim="800000"/>
            <a:headEnd/>
            <a:tailEnd/>
          </a:ln>
        </p:spPr>
      </p:pic>
      <p:sp>
        <p:nvSpPr>
          <p:cNvPr id="3" name="Title 2"/>
          <p:cNvSpPr>
            <a:spLocks noGrp="1"/>
          </p:cNvSpPr>
          <p:nvPr>
            <p:ph type="title"/>
          </p:nvPr>
        </p:nvSpPr>
        <p:spPr/>
        <p:txBody>
          <a:bodyPr>
            <a:normAutofit/>
          </a:bodyPr>
          <a:lstStyle/>
          <a:p>
            <a:r>
              <a:rPr lang="en-US" sz="3400" dirty="0" smtClean="0"/>
              <a:t>The Manifold Used:</a:t>
            </a:r>
            <a:endParaRPr lang="ar-JO" sz="3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487888"/>
          </a:xfrm>
        </p:spPr>
        <p:txBody>
          <a:bodyPr>
            <a:noAutofit/>
          </a:bodyPr>
          <a:lstStyle/>
          <a:p>
            <a:r>
              <a:rPr lang="en-US" dirty="0" smtClean="0">
                <a:latin typeface="+mj-lt"/>
              </a:rPr>
              <a:t>In general, the practice of extracting naturally concentrated energy causes 4 interrelated fundamental problems: Disrupting natural energy flows, Depletion, Centralization, and Resource wars.</a:t>
            </a:r>
            <a:endParaRPr lang="ar-JO" dirty="0" smtClean="0">
              <a:latin typeface="+mj-lt"/>
            </a:endParaRPr>
          </a:p>
          <a:p>
            <a:endParaRPr lang="en-US" dirty="0" smtClean="0">
              <a:latin typeface="+mj-lt"/>
            </a:endParaRPr>
          </a:p>
          <a:p>
            <a:endParaRPr lang="en-US" dirty="0" smtClean="0">
              <a:latin typeface="+mj-lt"/>
            </a:endParaRPr>
          </a:p>
          <a:p>
            <a:r>
              <a:rPr lang="en-US" dirty="0" smtClean="0">
                <a:latin typeface="+mj-lt"/>
              </a:rPr>
              <a:t>Unfortunately, our energy system is dysfunctional because highly concentrated forms of energy specially fossil fuels are in short supply and play critical roles in damaging the environment.</a:t>
            </a:r>
          </a:p>
          <a:p>
            <a:endParaRPr lang="en-US" dirty="0" smtClean="0">
              <a:latin typeface="+mj-lt"/>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cs typeface="Times New Roman" pitchFamily="18" charset="0"/>
              </a:rPr>
              <a:t>6- Evaporator:</a:t>
            </a:r>
            <a:endParaRPr lang="en-US" sz="4000" dirty="0">
              <a:cs typeface="Times New Roman" pitchFamily="18" charset="0"/>
            </a:endParaRPr>
          </a:p>
        </p:txBody>
      </p:sp>
      <p:sp>
        <p:nvSpPr>
          <p:cNvPr id="5" name="Content Placeholder 4"/>
          <p:cNvSpPr>
            <a:spLocks noGrp="1"/>
          </p:cNvSpPr>
          <p:nvPr>
            <p:ph idx="1"/>
          </p:nvPr>
        </p:nvSpPr>
        <p:spPr/>
        <p:txBody>
          <a:bodyPr>
            <a:normAutofit lnSpcReduction="10000"/>
          </a:bodyPr>
          <a:lstStyle/>
          <a:p>
            <a:r>
              <a:rPr lang="en-US" dirty="0" smtClean="0">
                <a:latin typeface="+mj-lt"/>
              </a:rPr>
              <a:t>In order to enhance the heat transfer effect, the heat exchange surface is designed as a series of four trapezoidal cells.</a:t>
            </a:r>
          </a:p>
          <a:p>
            <a:endParaRPr lang="en-US" dirty="0" smtClean="0">
              <a:latin typeface="+mj-lt"/>
            </a:endParaRPr>
          </a:p>
          <a:p>
            <a:r>
              <a:rPr lang="en-US" dirty="0" smtClean="0">
                <a:latin typeface="+mj-lt"/>
              </a:rPr>
              <a:t>the dimensions of the evaporator is 220×320×100 mm</a:t>
            </a:r>
            <a:r>
              <a:rPr lang="en-US" baseline="30000" dirty="0" smtClean="0">
                <a:latin typeface="+mj-lt"/>
              </a:rPr>
              <a:t>3</a:t>
            </a:r>
            <a:r>
              <a:rPr lang="en-US" dirty="0" smtClean="0">
                <a:latin typeface="+mj-lt"/>
              </a:rPr>
              <a:t>, and the heat exchange area is about 0.28m</a:t>
            </a:r>
            <a:r>
              <a:rPr lang="en-US" baseline="30000" dirty="0" smtClean="0">
                <a:latin typeface="+mj-lt"/>
              </a:rPr>
              <a:t>2</a:t>
            </a:r>
            <a:r>
              <a:rPr lang="en-US" dirty="0" smtClean="0">
                <a:latin typeface="+mj-lt"/>
              </a:rPr>
              <a:t>.</a:t>
            </a:r>
          </a:p>
          <a:p>
            <a:endParaRPr lang="en-US" dirty="0" smtClean="0">
              <a:latin typeface="+mj-lt"/>
            </a:endParaRPr>
          </a:p>
          <a:p>
            <a:r>
              <a:rPr lang="en-US" dirty="0" smtClean="0">
                <a:latin typeface="+mj-lt"/>
              </a:rPr>
              <a:t>The evaporator is partially immersed in a water tank, which is made of Stainless steel and both the evaporator and water tank are placed in insulated box covered with insulation.</a:t>
            </a:r>
            <a:endParaRPr lang="ar-JO" dirty="0">
              <a:latin typeface="+mj-lt"/>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2"/>
          <p:cNvPicPr>
            <a:picLocks/>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552" y="1817440"/>
            <a:ext cx="7920880" cy="5040560"/>
          </a:xfrm>
          <a:prstGeom prst="rect">
            <a:avLst/>
          </a:prstGeom>
          <a:noFill/>
          <a:ln>
            <a:noFill/>
          </a:ln>
        </p:spPr>
      </p:pic>
      <p:sp>
        <p:nvSpPr>
          <p:cNvPr id="3" name="Title 2"/>
          <p:cNvSpPr>
            <a:spLocks noGrp="1"/>
          </p:cNvSpPr>
          <p:nvPr>
            <p:ph type="title"/>
          </p:nvPr>
        </p:nvSpPr>
        <p:spPr/>
        <p:txBody>
          <a:bodyPr>
            <a:normAutofit/>
          </a:bodyPr>
          <a:lstStyle/>
          <a:p>
            <a:r>
              <a:rPr lang="en-US" sz="3400" dirty="0" smtClean="0"/>
              <a:t>The Evaporator Used:</a:t>
            </a:r>
            <a:endParaRPr lang="ar-JO" sz="34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24712"/>
          </a:xfrm>
        </p:spPr>
        <p:txBody>
          <a:bodyPr>
            <a:normAutofit/>
          </a:bodyPr>
          <a:lstStyle/>
          <a:p>
            <a:r>
              <a:rPr lang="en-US" sz="3400" dirty="0" smtClean="0"/>
              <a:t>Methanol :</a:t>
            </a:r>
            <a:endParaRPr lang="ar-JO" sz="3400" dirty="0"/>
          </a:p>
        </p:txBody>
      </p:sp>
      <p:sp>
        <p:nvSpPr>
          <p:cNvPr id="3" name="Content Placeholder 2"/>
          <p:cNvSpPr>
            <a:spLocks noGrp="1"/>
          </p:cNvSpPr>
          <p:nvPr>
            <p:ph idx="1"/>
          </p:nvPr>
        </p:nvSpPr>
        <p:spPr>
          <a:xfrm>
            <a:off x="457200" y="1700808"/>
            <a:ext cx="8229600" cy="4623792"/>
          </a:xfrm>
        </p:spPr>
        <p:txBody>
          <a:bodyPr/>
          <a:lstStyle/>
          <a:p>
            <a:r>
              <a:rPr lang="en-US" dirty="0" smtClean="0">
                <a:latin typeface="+mj-lt"/>
              </a:rPr>
              <a:t>Methanol is the refrigerant in the system and it has been charged into the system through the pressure valve after vacuum .</a:t>
            </a:r>
          </a:p>
          <a:p>
            <a:r>
              <a:rPr lang="en-US" dirty="0" smtClean="0">
                <a:latin typeface="+mj-lt"/>
              </a:rPr>
              <a:t>The density of methanol is 0.7918 kg/L and theoretically every 1 kg of activated carbon adsorbs 0.45 kg methanol, based on these data the amount of methanol needed as we have 14.7 kg activated carbon is 8.317 L, but the amount of methanol used was 10 liters, because the activated carbon might not release the whole amount of methanol adsorbed.</a:t>
            </a:r>
          </a:p>
          <a:p>
            <a:endParaRPr lang="ar-JO" dirty="0">
              <a:latin typeface="+mj-lt"/>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Results and Discussion</a:t>
            </a:r>
            <a:endParaRPr lang="ar-JO" dirty="0"/>
          </a:p>
        </p:txBody>
      </p:sp>
      <p:sp>
        <p:nvSpPr>
          <p:cNvPr id="3" name="Content Placeholder 2"/>
          <p:cNvSpPr>
            <a:spLocks noGrp="1"/>
          </p:cNvSpPr>
          <p:nvPr>
            <p:ph idx="1"/>
          </p:nvPr>
        </p:nvSpPr>
        <p:spPr/>
        <p:txBody>
          <a:bodyPr>
            <a:normAutofit/>
          </a:bodyPr>
          <a:lstStyle/>
          <a:p>
            <a:r>
              <a:rPr lang="en-US" dirty="0" smtClean="0">
                <a:latin typeface="+mj-lt"/>
              </a:rPr>
              <a:t>The device has been constructed through the summer and unfortunately finished in October, 2013 when the weather wasn’t in the desired condition. </a:t>
            </a:r>
          </a:p>
          <a:p>
            <a:pPr>
              <a:buNone/>
            </a:pPr>
            <a:endParaRPr lang="en-US" dirty="0" smtClean="0">
              <a:latin typeface="+mj-lt"/>
            </a:endParaRPr>
          </a:p>
          <a:p>
            <a:r>
              <a:rPr lang="en-US" dirty="0" smtClean="0">
                <a:latin typeface="+mj-lt"/>
              </a:rPr>
              <a:t>Experiments were conducted using electrical heaters to simulate the solar heating.</a:t>
            </a:r>
          </a:p>
          <a:p>
            <a:endParaRPr lang="en-US" dirty="0" smtClean="0">
              <a:latin typeface="+mj-lt"/>
            </a:endParaRPr>
          </a:p>
          <a:p>
            <a:endParaRPr lang="en-US" dirty="0" smtClean="0">
              <a:latin typeface="+mj-lt"/>
            </a:endParaRPr>
          </a:p>
          <a:p>
            <a:endParaRPr lang="ar-JO" dirty="0">
              <a:latin typeface="+mj-lt"/>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487888"/>
          </a:xfrm>
        </p:spPr>
        <p:txBody>
          <a:bodyPr>
            <a:normAutofit/>
          </a:bodyPr>
          <a:lstStyle/>
          <a:p>
            <a:r>
              <a:rPr lang="en-US" dirty="0" smtClean="0">
                <a:latin typeface="+mj-lt"/>
              </a:rPr>
              <a:t>The data of the system were recorded using </a:t>
            </a:r>
            <a:r>
              <a:rPr lang="en-US" dirty="0" err="1" smtClean="0">
                <a:latin typeface="+mj-lt"/>
              </a:rPr>
              <a:t>Lutron</a:t>
            </a:r>
            <a:r>
              <a:rPr lang="en-US" dirty="0" smtClean="0">
                <a:latin typeface="+mj-lt"/>
              </a:rPr>
              <a:t> Measurement System software downloaded on a computer and connected to a thermometer.</a:t>
            </a:r>
          </a:p>
          <a:p>
            <a:endParaRPr lang="en-US" dirty="0" smtClean="0">
              <a:latin typeface="+mj-lt"/>
            </a:endParaRPr>
          </a:p>
          <a:p>
            <a:r>
              <a:rPr lang="en-US" dirty="0" smtClean="0">
                <a:latin typeface="+mj-lt"/>
              </a:rPr>
              <a:t>The heat collected by the evacuated tubes is: </a:t>
            </a:r>
          </a:p>
          <a:p>
            <a:pPr>
              <a:buNone/>
            </a:pPr>
            <a:r>
              <a:rPr lang="en-US" dirty="0" smtClean="0">
                <a:latin typeface="+mj-lt"/>
              </a:rPr>
              <a:t>     0.7*5.4*2.7*1000/10 = 1020.6 watt</a:t>
            </a:r>
          </a:p>
          <a:p>
            <a:pPr>
              <a:buNone/>
            </a:pPr>
            <a:endParaRPr lang="en-US" dirty="0" smtClean="0">
              <a:latin typeface="+mj-lt"/>
            </a:endParaRPr>
          </a:p>
          <a:p>
            <a:r>
              <a:rPr lang="en-US" dirty="0" smtClean="0">
                <a:latin typeface="+mj-lt"/>
              </a:rPr>
              <a:t>Every heater has a power of 250 watt, and we have used four electric heaters, so 1000 watt of heat have been used to simulate the heat from the sun.</a:t>
            </a:r>
            <a:br>
              <a:rPr lang="en-US" dirty="0" smtClean="0">
                <a:latin typeface="+mj-lt"/>
              </a:rPr>
            </a:br>
            <a:endParaRPr lang="ar-JO" dirty="0">
              <a:latin typeface="+mj-lt"/>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t>Change in Pressure Gauge:</a:t>
            </a:r>
            <a:endParaRPr lang="ar-JO" sz="3400" dirty="0"/>
          </a:p>
        </p:txBody>
      </p:sp>
      <p:sp>
        <p:nvSpPr>
          <p:cNvPr id="3" name="Content Placeholder 2"/>
          <p:cNvSpPr>
            <a:spLocks noGrp="1"/>
          </p:cNvSpPr>
          <p:nvPr>
            <p:ph idx="1"/>
          </p:nvPr>
        </p:nvSpPr>
        <p:spPr/>
        <p:txBody>
          <a:bodyPr/>
          <a:lstStyle/>
          <a:p>
            <a:r>
              <a:rPr lang="en-US" dirty="0" smtClean="0">
                <a:latin typeface="+mj-lt"/>
              </a:rPr>
              <a:t>As the temperature of the bed increase the pressure inside the system increase and that is due to releasing the methanol from the activated carbon as vapor.</a:t>
            </a:r>
          </a:p>
          <a:p>
            <a:endParaRPr lang="en-US" dirty="0" smtClean="0">
              <a:latin typeface="+mj-lt"/>
            </a:endParaRPr>
          </a:p>
          <a:p>
            <a:r>
              <a:rPr lang="en-US" dirty="0" smtClean="0">
                <a:latin typeface="+mj-lt"/>
              </a:rPr>
              <a:t>And during the night, the pressure inside the system increase also due to the evaporation of methanol at the room temperature.</a:t>
            </a:r>
          </a:p>
          <a:p>
            <a:endParaRPr lang="en-US" dirty="0" smtClean="0">
              <a:latin typeface="+mj-lt"/>
            </a:endParaRPr>
          </a:p>
          <a:p>
            <a:pPr>
              <a:buNone/>
            </a:pPr>
            <a:r>
              <a:rPr lang="en-US" dirty="0" smtClean="0">
                <a:latin typeface="+mj-lt"/>
              </a:rPr>
              <a:t> </a:t>
            </a:r>
            <a:endParaRPr lang="ar-JO" dirty="0">
              <a:latin typeface="+mj-lt"/>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t>Results of Six Hours Heating:</a:t>
            </a:r>
            <a:endParaRPr lang="ar-JO" sz="3400" dirty="0"/>
          </a:p>
        </p:txBody>
      </p:sp>
      <p:sp>
        <p:nvSpPr>
          <p:cNvPr id="3" name="Content Placeholder 2"/>
          <p:cNvSpPr>
            <a:spLocks noGrp="1"/>
          </p:cNvSpPr>
          <p:nvPr>
            <p:ph idx="1"/>
          </p:nvPr>
        </p:nvSpPr>
        <p:spPr/>
        <p:txBody>
          <a:bodyPr/>
          <a:lstStyle/>
          <a:p>
            <a:r>
              <a:rPr lang="en-US" dirty="0" smtClean="0">
                <a:latin typeface="+mj-lt"/>
              </a:rPr>
              <a:t>The cycle of heating began at a bed temperature of 28 °C, evaporator temperature of 18.2 °C and water temperature of 18.5 °C.</a:t>
            </a:r>
          </a:p>
          <a:p>
            <a:endParaRPr lang="en-US" dirty="0" smtClean="0">
              <a:latin typeface="+mj-lt"/>
            </a:endParaRPr>
          </a:p>
          <a:p>
            <a:r>
              <a:rPr lang="en-US" dirty="0" smtClean="0">
                <a:latin typeface="+mj-lt"/>
              </a:rPr>
              <a:t> Heating ended at a bed temperature of 104.7 °C, evaporator temperature of 22.4 °C and water temperature of 23 °C.</a:t>
            </a:r>
          </a:p>
          <a:p>
            <a:endParaRPr lang="ar-JO" dirty="0">
              <a:latin typeface="+mj-lt"/>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80696"/>
          </a:xfrm>
        </p:spPr>
        <p:txBody>
          <a:bodyPr>
            <a:normAutofit/>
          </a:bodyPr>
          <a:lstStyle/>
          <a:p>
            <a:r>
              <a:rPr lang="en-US" sz="3400" dirty="0" smtClean="0"/>
              <a:t>Curve Obtained:</a:t>
            </a:r>
            <a:endParaRPr lang="ar-JO" sz="3400" dirty="0"/>
          </a:p>
        </p:txBody>
      </p:sp>
      <p:graphicFrame>
        <p:nvGraphicFramePr>
          <p:cNvPr id="4" name="Chart 3"/>
          <p:cNvGraphicFramePr/>
          <p:nvPr/>
        </p:nvGraphicFramePr>
        <p:xfrm>
          <a:off x="755576" y="1772816"/>
          <a:ext cx="7272808" cy="479715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t>Results of Cooling:</a:t>
            </a:r>
            <a:endParaRPr lang="ar-JO" sz="3400" dirty="0"/>
          </a:p>
        </p:txBody>
      </p:sp>
      <p:sp>
        <p:nvSpPr>
          <p:cNvPr id="3" name="Content Placeholder 2"/>
          <p:cNvSpPr>
            <a:spLocks noGrp="1"/>
          </p:cNvSpPr>
          <p:nvPr>
            <p:ph idx="1"/>
          </p:nvPr>
        </p:nvSpPr>
        <p:spPr/>
        <p:txBody>
          <a:bodyPr/>
          <a:lstStyle/>
          <a:p>
            <a:r>
              <a:rPr lang="en-US" dirty="0" smtClean="0">
                <a:latin typeface="+mj-lt"/>
              </a:rPr>
              <a:t>The cycle of cooling began at a bed temperature of 104 °C, evaporator temperature of 24.7 °C and water temperature of 25 °C.</a:t>
            </a:r>
          </a:p>
          <a:p>
            <a:endParaRPr lang="en-US" dirty="0" smtClean="0">
              <a:latin typeface="+mj-lt"/>
            </a:endParaRPr>
          </a:p>
          <a:p>
            <a:endParaRPr lang="en-US" dirty="0" smtClean="0">
              <a:latin typeface="+mj-lt"/>
            </a:endParaRPr>
          </a:p>
          <a:p>
            <a:r>
              <a:rPr lang="en-US" dirty="0" smtClean="0">
                <a:latin typeface="+mj-lt"/>
              </a:rPr>
              <a:t>Cooling ended at a bed temperature of 28 °C, evaporator temperature of 9 °C and water temperature of 9.4 °C.</a:t>
            </a:r>
          </a:p>
          <a:p>
            <a:endParaRPr lang="ar-JO" dirty="0">
              <a:latin typeface="+mj-lt"/>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80696"/>
          </a:xfrm>
        </p:spPr>
        <p:txBody>
          <a:bodyPr>
            <a:normAutofit/>
          </a:bodyPr>
          <a:lstStyle/>
          <a:p>
            <a:r>
              <a:rPr lang="en-US" sz="3400" dirty="0" smtClean="0"/>
              <a:t>Curve Obtained:</a:t>
            </a:r>
            <a:endParaRPr lang="ar-JO" sz="3400" dirty="0"/>
          </a:p>
        </p:txBody>
      </p:sp>
      <p:graphicFrame>
        <p:nvGraphicFramePr>
          <p:cNvPr id="4" name="Chart 3"/>
          <p:cNvGraphicFramePr/>
          <p:nvPr/>
        </p:nvGraphicFramePr>
        <p:xfrm>
          <a:off x="611560" y="2060848"/>
          <a:ext cx="7560840" cy="479715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487888"/>
          </a:xfrm>
        </p:spPr>
        <p:txBody>
          <a:bodyPr>
            <a:normAutofit/>
          </a:bodyPr>
          <a:lstStyle/>
          <a:p>
            <a:pPr lvl="0"/>
            <a:r>
              <a:rPr lang="en-US" dirty="0" smtClean="0">
                <a:latin typeface="+mj-lt"/>
                <a:cs typeface="Times New Roman" pitchFamily="18" charset="0"/>
              </a:rPr>
              <a:t>Moreover, fossil fuels that are widely used today are harmful for the environment. In the early seventies and eighties there were people and even scientist who preach otherwise, but today the negative effects are showing. </a:t>
            </a:r>
          </a:p>
          <a:p>
            <a:endParaRPr lang="en-US" dirty="0" smtClean="0">
              <a:latin typeface="+mj-lt"/>
            </a:endParaRPr>
          </a:p>
          <a:p>
            <a:endParaRPr lang="en-US" dirty="0" smtClean="0">
              <a:latin typeface="+mj-lt"/>
            </a:endParaRPr>
          </a:p>
          <a:p>
            <a:endParaRPr lang="en-US" dirty="0" smtClean="0">
              <a:latin typeface="+mj-lt"/>
            </a:endParaRPr>
          </a:p>
          <a:p>
            <a:endParaRPr lang="en-US" dirty="0" smtClean="0">
              <a:latin typeface="+mj-lt"/>
            </a:endParaRPr>
          </a:p>
          <a:p>
            <a:endParaRPr lang="en-US" dirty="0" smtClean="0">
              <a:latin typeface="+mj-lt"/>
            </a:endParaRPr>
          </a:p>
          <a:p>
            <a:endParaRPr lang="en-US" dirty="0" smtClean="0">
              <a:latin typeface="+mj-lt"/>
            </a:endParaRPr>
          </a:p>
          <a:p>
            <a:endParaRPr lang="ar-JO" dirty="0">
              <a:latin typeface="+mj-lt"/>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068728"/>
          </a:xfrm>
        </p:spPr>
        <p:txBody>
          <a:bodyPr>
            <a:normAutofit/>
          </a:bodyPr>
          <a:lstStyle/>
          <a:p>
            <a:r>
              <a:rPr lang="en-US" sz="3400" dirty="0" smtClean="0"/>
              <a:t>Coefficient of Performance:</a:t>
            </a:r>
            <a:endParaRPr lang="ar-JO" sz="3400" dirty="0"/>
          </a:p>
        </p:txBody>
      </p:sp>
      <p:sp>
        <p:nvSpPr>
          <p:cNvPr id="3" name="Content Placeholder 2"/>
          <p:cNvSpPr>
            <a:spLocks noGrp="1"/>
          </p:cNvSpPr>
          <p:nvPr>
            <p:ph idx="1"/>
          </p:nvPr>
        </p:nvSpPr>
        <p:spPr>
          <a:xfrm>
            <a:off x="457200" y="1935480"/>
            <a:ext cx="8229600" cy="4922520"/>
          </a:xfrm>
        </p:spPr>
        <p:txBody>
          <a:bodyPr>
            <a:normAutofit lnSpcReduction="10000"/>
          </a:bodyPr>
          <a:lstStyle/>
          <a:p>
            <a:r>
              <a:rPr lang="en-US" dirty="0" smtClean="0">
                <a:latin typeface="+mj-lt"/>
              </a:rPr>
              <a:t>Q = C*m*ΔT</a:t>
            </a:r>
          </a:p>
          <a:p>
            <a:pPr>
              <a:buNone/>
            </a:pPr>
            <a:r>
              <a:rPr lang="en-US" dirty="0" smtClean="0">
                <a:latin typeface="+mj-lt"/>
              </a:rPr>
              <a:t>Where: </a:t>
            </a:r>
            <a:br>
              <a:rPr lang="en-US" dirty="0" smtClean="0">
                <a:latin typeface="+mj-lt"/>
              </a:rPr>
            </a:br>
            <a:r>
              <a:rPr lang="en-US" dirty="0" smtClean="0">
                <a:latin typeface="+mj-lt"/>
              </a:rPr>
              <a:t>Q: heat loss from water (in joule). </a:t>
            </a:r>
            <a:br>
              <a:rPr lang="en-US" dirty="0" smtClean="0">
                <a:latin typeface="+mj-lt"/>
              </a:rPr>
            </a:br>
            <a:r>
              <a:rPr lang="en-US" dirty="0" smtClean="0">
                <a:latin typeface="+mj-lt"/>
              </a:rPr>
              <a:t>c: specific heat of water = 4.18  kJ/</a:t>
            </a:r>
            <a:r>
              <a:rPr lang="en-US" dirty="0" err="1" smtClean="0">
                <a:latin typeface="+mj-lt"/>
              </a:rPr>
              <a:t>kg.K</a:t>
            </a:r>
            <a:r>
              <a:rPr lang="en-US" dirty="0" smtClean="0">
                <a:latin typeface="+mj-lt"/>
              </a:rPr>
              <a:t>. </a:t>
            </a:r>
            <a:br>
              <a:rPr lang="en-US" dirty="0" smtClean="0">
                <a:latin typeface="+mj-lt"/>
              </a:rPr>
            </a:br>
            <a:r>
              <a:rPr lang="en-US" dirty="0" smtClean="0">
                <a:latin typeface="+mj-lt"/>
              </a:rPr>
              <a:t>m: mass of water = 9 kg ( as tested).</a:t>
            </a:r>
          </a:p>
          <a:p>
            <a:pPr>
              <a:buNone/>
            </a:pPr>
            <a:r>
              <a:rPr lang="en-US" dirty="0" smtClean="0">
                <a:latin typeface="+mj-lt"/>
              </a:rPr>
              <a:t>   ΔT: temperature difference of water from the beginning of adsorption to the end of adsorption (in K). </a:t>
            </a:r>
          </a:p>
          <a:p>
            <a:r>
              <a:rPr lang="en-US" dirty="0" err="1" smtClean="0">
                <a:latin typeface="+mj-lt"/>
              </a:rPr>
              <a:t>Qwater</a:t>
            </a:r>
            <a:r>
              <a:rPr lang="en-US" dirty="0" smtClean="0">
                <a:latin typeface="+mj-lt"/>
              </a:rPr>
              <a:t> = 4.18*9*[(25 – 9.4) + 273] = 10857 kJ</a:t>
            </a:r>
          </a:p>
          <a:p>
            <a:r>
              <a:rPr lang="en-US" dirty="0" err="1" smtClean="0">
                <a:latin typeface="+mj-lt"/>
              </a:rPr>
              <a:t>Qheaters</a:t>
            </a:r>
            <a:r>
              <a:rPr lang="en-US" dirty="0" smtClean="0">
                <a:latin typeface="+mj-lt"/>
              </a:rPr>
              <a:t> = 1000*6*3600/1000 = 21600 kJ</a:t>
            </a:r>
          </a:p>
          <a:p>
            <a:r>
              <a:rPr lang="en-US" dirty="0" smtClean="0">
                <a:latin typeface="+mj-lt"/>
              </a:rPr>
              <a:t>COP= </a:t>
            </a:r>
            <a:r>
              <a:rPr lang="en-US" dirty="0" err="1" smtClean="0">
                <a:latin typeface="+mj-lt"/>
              </a:rPr>
              <a:t>Qwater</a:t>
            </a:r>
            <a:r>
              <a:rPr lang="en-US" dirty="0" smtClean="0">
                <a:latin typeface="+mj-lt"/>
              </a:rPr>
              <a:t>/</a:t>
            </a:r>
            <a:r>
              <a:rPr lang="en-US" dirty="0" err="1" smtClean="0">
                <a:latin typeface="+mj-lt"/>
              </a:rPr>
              <a:t>Qheaters</a:t>
            </a:r>
            <a:endParaRPr lang="en-US" dirty="0" smtClean="0">
              <a:latin typeface="+mj-lt"/>
            </a:endParaRPr>
          </a:p>
          <a:p>
            <a:r>
              <a:rPr lang="en-US" dirty="0" smtClean="0">
                <a:latin typeface="+mj-lt"/>
              </a:rPr>
              <a:t>COP= 10857 / 21600 = 0.502</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Conclusion</a:t>
            </a:r>
            <a:endParaRPr lang="ar-JO" dirty="0"/>
          </a:p>
        </p:txBody>
      </p:sp>
      <p:sp>
        <p:nvSpPr>
          <p:cNvPr id="3" name="Content Placeholder 2"/>
          <p:cNvSpPr>
            <a:spLocks noGrp="1"/>
          </p:cNvSpPr>
          <p:nvPr>
            <p:ph idx="1"/>
          </p:nvPr>
        </p:nvSpPr>
        <p:spPr/>
        <p:txBody>
          <a:bodyPr>
            <a:normAutofit/>
          </a:bodyPr>
          <a:lstStyle/>
          <a:p>
            <a:r>
              <a:rPr lang="en-US" dirty="0" smtClean="0">
                <a:latin typeface="+mj-lt"/>
              </a:rPr>
              <a:t>Clearly, solar energy with its wide range of applications has become one of the most important topics for alternative energy sources.</a:t>
            </a:r>
          </a:p>
          <a:p>
            <a:endParaRPr lang="en-US" dirty="0" smtClean="0">
              <a:latin typeface="+mj-lt"/>
            </a:endParaRPr>
          </a:p>
          <a:p>
            <a:r>
              <a:rPr lang="en-US" dirty="0" smtClean="0">
                <a:latin typeface="+mj-lt"/>
              </a:rPr>
              <a:t>The results showed that using non-polluting energy source (which is sun) produces less than half of the CO2 produced by using the primary energy source (which is electricity).</a:t>
            </a:r>
          </a:p>
          <a:p>
            <a:endParaRPr lang="en-US" dirty="0" smtClean="0">
              <a:latin typeface="+mj-lt"/>
            </a:endParaRPr>
          </a:p>
          <a:p>
            <a:endParaRPr lang="en-US" dirty="0" smtClean="0">
              <a:latin typeface="+mj-lt"/>
            </a:endParaRPr>
          </a:p>
          <a:p>
            <a:endParaRPr lang="ar-JO" dirty="0">
              <a:latin typeface="+mj-lt"/>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487888"/>
          </a:xfrm>
        </p:spPr>
        <p:txBody>
          <a:bodyPr>
            <a:normAutofit/>
          </a:bodyPr>
          <a:lstStyle/>
          <a:p>
            <a:endParaRPr lang="en-US" dirty="0" smtClean="0">
              <a:latin typeface="+mj-lt"/>
            </a:endParaRPr>
          </a:p>
          <a:p>
            <a:r>
              <a:rPr lang="en-US" dirty="0" smtClean="0">
                <a:latin typeface="+mj-lt"/>
              </a:rPr>
              <a:t>Every 1 kJ of heat releases about  0.06 gram of CO2.</a:t>
            </a:r>
          </a:p>
          <a:p>
            <a:endParaRPr lang="en-US" dirty="0" smtClean="0">
              <a:latin typeface="+mj-lt"/>
            </a:endParaRPr>
          </a:p>
          <a:p>
            <a:endParaRPr lang="en-US" dirty="0" smtClean="0">
              <a:latin typeface="+mj-lt"/>
            </a:endParaRPr>
          </a:p>
          <a:p>
            <a:r>
              <a:rPr lang="en-US" dirty="0" smtClean="0">
                <a:latin typeface="+mj-lt"/>
              </a:rPr>
              <a:t>In our simulation using the heaters, 21600 kJ of heat were developed daily, and though 1.296 kg of CO2 were produced daily, 473 kg annually .</a:t>
            </a:r>
          </a:p>
          <a:p>
            <a:endParaRPr lang="en-US" dirty="0" smtClean="0">
              <a:latin typeface="+mj-lt"/>
            </a:endParaRPr>
          </a:p>
          <a:p>
            <a:endParaRPr lang="en-US" dirty="0" smtClean="0">
              <a:latin typeface="+mj-lt"/>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487888"/>
          </a:xfrm>
        </p:spPr>
        <p:txBody>
          <a:bodyPr/>
          <a:lstStyle/>
          <a:p>
            <a:r>
              <a:rPr lang="en-US" dirty="0" smtClean="0">
                <a:latin typeface="+mj-lt"/>
              </a:rPr>
              <a:t>And every 1 m² of solar collector saves about 200 kg of CO2 in a year, and we have 2.7 m² collection area so that 540 kg of CO2 emissions are avoided.</a:t>
            </a:r>
          </a:p>
          <a:p>
            <a:endParaRPr lang="en-US" dirty="0" smtClean="0">
              <a:latin typeface="+mj-lt"/>
            </a:endParaRPr>
          </a:p>
          <a:p>
            <a:endParaRPr lang="en-US" dirty="0" smtClean="0">
              <a:latin typeface="+mj-lt"/>
            </a:endParaRPr>
          </a:p>
          <a:p>
            <a:r>
              <a:rPr lang="en-US" dirty="0" smtClean="0">
                <a:latin typeface="+mj-lt"/>
              </a:rPr>
              <a:t>Moreover, a healthy tree will absorb approximately 10 kg of CO2 per year, so 50 trees will more than enough to absorb the whole CO2 produced by the system in a year.</a:t>
            </a:r>
          </a:p>
          <a:p>
            <a:endParaRPr lang="en-US" dirty="0" smtClean="0">
              <a:latin typeface="+mj-lt"/>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487888"/>
          </a:xfrm>
        </p:spPr>
        <p:txBody>
          <a:bodyPr/>
          <a:lstStyle/>
          <a:p>
            <a:r>
              <a:rPr lang="en-US" dirty="0" smtClean="0">
                <a:latin typeface="+mj-lt"/>
              </a:rPr>
              <a:t>And the most important factor is that the running cost of the device using the sun energy compared to the electrical energy is approximately zero.</a:t>
            </a:r>
          </a:p>
          <a:p>
            <a:endParaRPr lang="en-US" dirty="0" smtClean="0">
              <a:latin typeface="+mj-lt"/>
            </a:endParaRPr>
          </a:p>
          <a:p>
            <a:r>
              <a:rPr lang="en-US" dirty="0" smtClean="0">
                <a:latin typeface="+mj-lt"/>
              </a:rPr>
              <a:t>All of these factors make the device very applicable and affordable because it can be used in so many applications such as refrigeration, air cooling and ice making. Also it has no effects on the environment or health. </a:t>
            </a:r>
          </a:p>
          <a:p>
            <a:endParaRPr lang="en-US" dirty="0" smtClean="0">
              <a:latin typeface="+mj-lt"/>
            </a:endParaRPr>
          </a:p>
          <a:p>
            <a:endParaRPr lang="ar-JO" dirty="0">
              <a:latin typeface="+mj-lt"/>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Recommendations</a:t>
            </a:r>
            <a:endParaRPr lang="ar-JO" dirty="0"/>
          </a:p>
        </p:txBody>
      </p:sp>
      <p:sp>
        <p:nvSpPr>
          <p:cNvPr id="3" name="Content Placeholder 2"/>
          <p:cNvSpPr>
            <a:spLocks noGrp="1"/>
          </p:cNvSpPr>
          <p:nvPr>
            <p:ph idx="1"/>
          </p:nvPr>
        </p:nvSpPr>
        <p:spPr/>
        <p:txBody>
          <a:bodyPr/>
          <a:lstStyle/>
          <a:p>
            <a:endParaRPr lang="en-US" dirty="0" smtClean="0">
              <a:latin typeface="+mj-lt"/>
            </a:endParaRPr>
          </a:p>
          <a:p>
            <a:r>
              <a:rPr lang="en-US" dirty="0" smtClean="0">
                <a:latin typeface="+mj-lt"/>
              </a:rPr>
              <a:t>The performance of the adsorption system depends highly on the adsorption pairs, processes involved, and on the well manufacturing of all parts of the system. </a:t>
            </a:r>
          </a:p>
          <a:p>
            <a:endParaRPr lang="ar-JO" dirty="0">
              <a:latin typeface="+mj-lt"/>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487888"/>
          </a:xfrm>
        </p:spPr>
        <p:txBody>
          <a:bodyPr>
            <a:normAutofit/>
          </a:bodyPr>
          <a:lstStyle/>
          <a:p>
            <a:r>
              <a:rPr lang="en-US" dirty="0" smtClean="0">
                <a:latin typeface="+mj-lt"/>
              </a:rPr>
              <a:t>Here are some of the recommendations to improve the efficiency of the device:</a:t>
            </a:r>
          </a:p>
          <a:p>
            <a:endParaRPr lang="en-US" dirty="0" smtClean="0">
              <a:latin typeface="+mj-lt"/>
            </a:endParaRPr>
          </a:p>
          <a:p>
            <a:pPr marL="514350" lvl="0" indent="-514350">
              <a:buFont typeface="+mj-lt"/>
              <a:buAutoNum type="arabicPeriod"/>
            </a:pPr>
            <a:r>
              <a:rPr lang="en-US" dirty="0" smtClean="0">
                <a:latin typeface="+mj-lt"/>
              </a:rPr>
              <a:t>More than one cycle could be performed in the summer season, because the sun rises for a longer time, so the results might be better.</a:t>
            </a:r>
          </a:p>
          <a:p>
            <a:pPr marL="514350" lvl="0" indent="-514350">
              <a:buFont typeface="+mj-lt"/>
              <a:buAutoNum type="arabicPeriod"/>
            </a:pPr>
            <a:endParaRPr lang="en-US" dirty="0" smtClean="0">
              <a:latin typeface="+mj-lt"/>
            </a:endParaRPr>
          </a:p>
          <a:p>
            <a:pPr marL="514350" lvl="0" indent="-514350">
              <a:buFont typeface="+mj-lt"/>
              <a:buAutoNum type="arabicPeriod"/>
            </a:pPr>
            <a:r>
              <a:rPr lang="en-US" dirty="0" smtClean="0">
                <a:latin typeface="+mj-lt"/>
              </a:rPr>
              <a:t>The bed could be insulated to decrease the heat loss.</a:t>
            </a:r>
          </a:p>
          <a:p>
            <a:pPr marL="514350" lvl="0" indent="-514350">
              <a:buFont typeface="+mj-lt"/>
              <a:buAutoNum type="arabicPeriod"/>
            </a:pPr>
            <a:endParaRPr lang="en-US" dirty="0" smtClean="0">
              <a:latin typeface="+mj-lt"/>
            </a:endParaRPr>
          </a:p>
          <a:p>
            <a:pPr marL="514350" lvl="0" indent="-514350">
              <a:buFont typeface="+mj-lt"/>
              <a:buAutoNum type="arabicPeriod"/>
            </a:pPr>
            <a:r>
              <a:rPr lang="en-US" dirty="0" smtClean="0">
                <a:latin typeface="+mj-lt"/>
              </a:rPr>
              <a:t>The evaporator can be designed in a way like a network of pipes to increase the heat transfer area with the surroundings.</a:t>
            </a:r>
          </a:p>
          <a:p>
            <a:pPr marL="514350" indent="-514350">
              <a:buFont typeface="+mj-lt"/>
              <a:buAutoNum type="arabicPeriod"/>
            </a:pPr>
            <a:endParaRPr lang="ar-JO" dirty="0">
              <a:latin typeface="+mj-lt"/>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487888"/>
          </a:xfrm>
        </p:spPr>
        <p:txBody>
          <a:bodyPr/>
          <a:lstStyle/>
          <a:p>
            <a:pPr marL="514350" lvl="0" indent="-514350">
              <a:buFont typeface="+mj-lt"/>
              <a:buAutoNum type="arabicPeriod" startAt="4"/>
            </a:pPr>
            <a:r>
              <a:rPr lang="en-US" dirty="0" smtClean="0">
                <a:latin typeface="+mj-lt"/>
              </a:rPr>
              <a:t>A level sensor could be installed at the evaporator to give the amount of methanol desorbed by the activated carbon.</a:t>
            </a:r>
          </a:p>
          <a:p>
            <a:pPr marL="514350" lvl="0" indent="-514350">
              <a:buFont typeface="+mj-lt"/>
              <a:buAutoNum type="arabicPeriod" startAt="4"/>
            </a:pPr>
            <a:endParaRPr lang="en-US" dirty="0" smtClean="0">
              <a:latin typeface="+mj-lt"/>
            </a:endParaRPr>
          </a:p>
          <a:p>
            <a:pPr marL="514350" lvl="0" indent="-514350">
              <a:buFont typeface="+mj-lt"/>
              <a:buAutoNum type="arabicPeriod" startAt="4"/>
            </a:pPr>
            <a:r>
              <a:rPr lang="en-US" dirty="0" smtClean="0">
                <a:latin typeface="+mj-lt"/>
              </a:rPr>
              <a:t>Monitoring devices, such as thermocouples, and scaled receivers may be essential to build in the suitable places in order to indicate the more correct readings.</a:t>
            </a:r>
          </a:p>
          <a:p>
            <a:pPr>
              <a:buNone/>
            </a:pPr>
            <a:endParaRPr lang="ar-JO" dirty="0">
              <a:latin typeface="+mj-lt"/>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3725044"/>
          </a:xfrm>
        </p:spPr>
        <p:txBody>
          <a:bodyPr>
            <a:normAutofit/>
          </a:bodyPr>
          <a:lstStyle/>
          <a:p>
            <a:pPr algn="ctr"/>
            <a:r>
              <a:rPr lang="en-US" dirty="0" smtClean="0">
                <a:cs typeface="Times New Roman" pitchFamily="18" charset="0"/>
              </a:rPr>
              <a:t>Thank You </a:t>
            </a:r>
            <a:br>
              <a:rPr lang="en-US" dirty="0" smtClean="0">
                <a:cs typeface="Times New Roman" pitchFamily="18" charset="0"/>
              </a:rPr>
            </a:br>
            <a:r>
              <a:rPr lang="en-US" dirty="0" smtClean="0">
                <a:cs typeface="Times New Roman" pitchFamily="18" charset="0"/>
              </a:rPr>
              <a:t/>
            </a:r>
            <a:br>
              <a:rPr lang="en-US" dirty="0" smtClean="0">
                <a:cs typeface="Times New Roman" pitchFamily="18" charset="0"/>
              </a:rPr>
            </a:br>
            <a:r>
              <a:rPr lang="en-US" dirty="0" smtClean="0">
                <a:cs typeface="Times New Roman" pitchFamily="18" charset="0"/>
              </a:rPr>
              <a:t>Questions?</a:t>
            </a:r>
            <a:endParaRPr lang="en-US" dirty="0">
              <a:cs typeface="Times New Roman" pitchFamily="18" charset="0"/>
            </a:endParaRPr>
          </a:p>
        </p:txBody>
      </p:sp>
      <p:pic>
        <p:nvPicPr>
          <p:cNvPr id="1026" name="Picture 2" descr="C:\Users\SysCom\Desktop\edcd58e25a3dc0840f0826711f2f6f9c.jpg.png"/>
          <p:cNvPicPr>
            <a:picLocks noChangeAspect="1" noChangeArrowheads="1"/>
          </p:cNvPicPr>
          <p:nvPr/>
        </p:nvPicPr>
        <p:blipFill>
          <a:blip r:embed="rId2" cstate="print"/>
          <a:srcRect/>
          <a:stretch>
            <a:fillRect/>
          </a:stretch>
        </p:blipFill>
        <p:spPr bwMode="auto">
          <a:xfrm>
            <a:off x="395536" y="2060848"/>
            <a:ext cx="2381250" cy="238125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t>Global Warming:</a:t>
            </a:r>
            <a:endParaRPr lang="ar-JO" sz="3400" dirty="0"/>
          </a:p>
        </p:txBody>
      </p:sp>
      <p:sp>
        <p:nvSpPr>
          <p:cNvPr id="3" name="Content Placeholder 2"/>
          <p:cNvSpPr>
            <a:spLocks noGrp="1"/>
          </p:cNvSpPr>
          <p:nvPr>
            <p:ph idx="1"/>
          </p:nvPr>
        </p:nvSpPr>
        <p:spPr/>
        <p:txBody>
          <a:bodyPr>
            <a:normAutofit/>
          </a:bodyPr>
          <a:lstStyle/>
          <a:p>
            <a:r>
              <a:rPr lang="en-US" dirty="0" smtClean="0">
                <a:latin typeface="+mj-lt"/>
              </a:rPr>
              <a:t>Global warming is the rise in the average temperature of earth's atmosphere and oceans since the late 19th century and its projected continuation.</a:t>
            </a:r>
          </a:p>
          <a:p>
            <a:endParaRPr lang="en-US" dirty="0" smtClean="0">
              <a:latin typeface="+mj-lt"/>
            </a:endParaRPr>
          </a:p>
          <a:p>
            <a:r>
              <a:rPr lang="en-US" dirty="0" smtClean="0">
                <a:latin typeface="+mj-lt"/>
              </a:rPr>
              <a:t>This means that the surface temperature of the earth increases by 0.6°C ± 0.2°C over the last century. This may not sound like much, but the warming will increase with time, and could have disastrous consequences. </a:t>
            </a:r>
          </a:p>
          <a:p>
            <a:pPr>
              <a:buNone/>
            </a:pPr>
            <a:endParaRPr lang="en-US" dirty="0" smtClean="0">
              <a:latin typeface="+mj-lt"/>
            </a:endParaRPr>
          </a:p>
          <a:p>
            <a:endParaRPr lang="en-US" dirty="0" smtClean="0">
              <a:latin typeface="+mj-lt"/>
            </a:endParaRPr>
          </a:p>
          <a:p>
            <a:endParaRPr lang="en-US" dirty="0" smtClean="0">
              <a:latin typeface="+mj-lt"/>
            </a:endParaRPr>
          </a:p>
          <a:p>
            <a:endParaRPr lang="en-US" dirty="0" smtClean="0">
              <a:latin typeface="+mj-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487888"/>
          </a:xfrm>
        </p:spPr>
        <p:txBody>
          <a:bodyPr/>
          <a:lstStyle/>
          <a:p>
            <a:pPr marL="514350" indent="-514350">
              <a:buFont typeface="+mj-lt"/>
              <a:buAutoNum type="arabicPeriod"/>
            </a:pPr>
            <a:r>
              <a:rPr lang="en-US" dirty="0" smtClean="0">
                <a:latin typeface="+mj-lt"/>
              </a:rPr>
              <a:t>Sea level rise </a:t>
            </a:r>
          </a:p>
          <a:p>
            <a:pPr marL="514350" indent="-514350">
              <a:buFont typeface="+mj-lt"/>
              <a:buAutoNum type="arabicPeriod"/>
            </a:pPr>
            <a:endParaRPr lang="en-US" dirty="0" smtClean="0">
              <a:latin typeface="+mj-lt"/>
            </a:endParaRPr>
          </a:p>
          <a:p>
            <a:pPr marL="514350" indent="-514350">
              <a:buFont typeface="+mj-lt"/>
              <a:buAutoNum type="arabicPeriod"/>
            </a:pPr>
            <a:r>
              <a:rPr lang="en-US" dirty="0" smtClean="0">
                <a:latin typeface="+mj-lt"/>
              </a:rPr>
              <a:t>Impacts on agriculture</a:t>
            </a:r>
          </a:p>
          <a:p>
            <a:pPr marL="514350" indent="-514350">
              <a:buFont typeface="+mj-lt"/>
              <a:buAutoNum type="arabicPeriod"/>
            </a:pPr>
            <a:endParaRPr lang="en-US" dirty="0" smtClean="0">
              <a:latin typeface="+mj-lt"/>
            </a:endParaRPr>
          </a:p>
          <a:p>
            <a:pPr marL="514350" indent="-514350">
              <a:buFont typeface="+mj-lt"/>
              <a:buAutoNum type="arabicPeriod"/>
            </a:pPr>
            <a:r>
              <a:rPr lang="en-US" dirty="0" smtClean="0">
                <a:latin typeface="+mj-lt"/>
              </a:rPr>
              <a:t>Reduction of the ozone layer</a:t>
            </a:r>
          </a:p>
          <a:p>
            <a:pPr marL="514350" indent="-514350">
              <a:buFont typeface="+mj-lt"/>
              <a:buAutoNum type="arabicPeriod"/>
            </a:pPr>
            <a:endParaRPr lang="en-US" dirty="0" smtClean="0">
              <a:latin typeface="+mj-lt"/>
            </a:endParaRPr>
          </a:p>
          <a:p>
            <a:pPr marL="514350" indent="-514350">
              <a:buFont typeface="+mj-lt"/>
              <a:buAutoNum type="arabicPeriod"/>
            </a:pPr>
            <a:r>
              <a:rPr lang="en-US" dirty="0" smtClean="0">
                <a:latin typeface="+mj-lt"/>
              </a:rPr>
              <a:t>Increased extreme weather</a:t>
            </a:r>
          </a:p>
          <a:p>
            <a:pPr marL="514350" indent="-514350">
              <a:buFont typeface="+mj-lt"/>
              <a:buAutoNum type="arabicPeriod"/>
            </a:pPr>
            <a:endParaRPr lang="en-US" dirty="0" smtClean="0">
              <a:latin typeface="+mj-lt"/>
            </a:endParaRPr>
          </a:p>
          <a:p>
            <a:pPr marL="514350" indent="-514350">
              <a:buFont typeface="+mj-lt"/>
              <a:buAutoNum type="arabicPeriod"/>
            </a:pPr>
            <a:r>
              <a:rPr lang="en-US" dirty="0" smtClean="0">
                <a:latin typeface="+mj-lt"/>
              </a:rPr>
              <a:t>Spread of diseases</a:t>
            </a:r>
            <a:endParaRPr lang="ar-JO" dirty="0">
              <a:latin typeface="+mj-lt"/>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487888"/>
          </a:xfrm>
        </p:spPr>
        <p:txBody>
          <a:bodyPr/>
          <a:lstStyle/>
          <a:p>
            <a:r>
              <a:rPr lang="en-US" dirty="0" smtClean="0">
                <a:latin typeface="+mj-lt"/>
              </a:rPr>
              <a:t>These will impact some of the world's poorest and most vulnerable people, disrupting food production, and threatening vitally important species, habitats and ecosystems. </a:t>
            </a:r>
          </a:p>
          <a:p>
            <a:endParaRPr lang="en-US" dirty="0" smtClean="0">
              <a:latin typeface="+mj-lt"/>
            </a:endParaRPr>
          </a:p>
          <a:p>
            <a:pPr>
              <a:buNone/>
            </a:pPr>
            <a:endParaRPr lang="en-US" dirty="0" smtClean="0">
              <a:latin typeface="+mj-lt"/>
            </a:endParaRPr>
          </a:p>
          <a:p>
            <a:endParaRPr lang="ar-JO" dirty="0" smtClean="0">
              <a:latin typeface="+mj-lt"/>
            </a:endParaRPr>
          </a:p>
          <a:p>
            <a:endParaRPr lang="ar-JO" dirty="0">
              <a:latin typeface="+mj-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cs typeface="Times New Roman" pitchFamily="18" charset="0"/>
              </a:rPr>
              <a:t>Project Objectives</a:t>
            </a:r>
            <a:endParaRPr lang="en-US" dirty="0">
              <a:cs typeface="Times New Roman" pitchFamily="18" charset="0"/>
            </a:endParaRPr>
          </a:p>
        </p:txBody>
      </p:sp>
      <p:sp>
        <p:nvSpPr>
          <p:cNvPr id="3" name="Content Placeholder 2"/>
          <p:cNvSpPr>
            <a:spLocks noGrp="1"/>
          </p:cNvSpPr>
          <p:nvPr>
            <p:ph idx="1"/>
          </p:nvPr>
        </p:nvSpPr>
        <p:spPr>
          <a:xfrm>
            <a:off x="457200" y="1935480"/>
            <a:ext cx="8229600" cy="4708230"/>
          </a:xfrm>
        </p:spPr>
        <p:txBody>
          <a:bodyPr>
            <a:normAutofit fontScale="92500"/>
          </a:bodyPr>
          <a:lstStyle/>
          <a:p>
            <a:pPr marL="514350" indent="-514350">
              <a:buNone/>
            </a:pPr>
            <a:r>
              <a:rPr lang="en-US" dirty="0" smtClean="0">
                <a:latin typeface="+mj-lt"/>
              </a:rPr>
              <a:t>1- Investigate the solar energy cooling systems and applications:</a:t>
            </a:r>
          </a:p>
          <a:p>
            <a:pPr marL="514350" indent="-514350">
              <a:buFont typeface="Arial" pitchFamily="34" charset="0"/>
              <a:buChar char="•"/>
            </a:pPr>
            <a:r>
              <a:rPr lang="en-US" dirty="0" smtClean="0">
                <a:latin typeface="+mj-lt"/>
              </a:rPr>
              <a:t>Review the history of solar energy applications.</a:t>
            </a:r>
          </a:p>
          <a:p>
            <a:pPr marL="514350" indent="-514350">
              <a:buFont typeface="Arial" pitchFamily="34" charset="0"/>
              <a:buChar char="•"/>
            </a:pPr>
            <a:r>
              <a:rPr lang="en-US" dirty="0" smtClean="0">
                <a:latin typeface="+mj-lt"/>
              </a:rPr>
              <a:t>Review the available literature on solar energy and its use.</a:t>
            </a:r>
          </a:p>
          <a:p>
            <a:pPr marL="514350" indent="-514350">
              <a:buFont typeface="Arial" pitchFamily="34" charset="0"/>
              <a:buChar char="•"/>
            </a:pPr>
            <a:r>
              <a:rPr lang="en-US" dirty="0" smtClean="0">
                <a:latin typeface="+mj-lt"/>
              </a:rPr>
              <a:t>Look at the potential use of solar energy in Palestine.</a:t>
            </a:r>
          </a:p>
          <a:p>
            <a:pPr marL="514350" indent="-514350">
              <a:buNone/>
            </a:pPr>
            <a:endParaRPr lang="en-US" dirty="0" smtClean="0">
              <a:latin typeface="+mj-lt"/>
            </a:endParaRPr>
          </a:p>
          <a:p>
            <a:pPr marL="514350" lvl="0" indent="-514350">
              <a:buNone/>
            </a:pPr>
            <a:r>
              <a:rPr lang="en-US" dirty="0" smtClean="0">
                <a:latin typeface="+mj-lt"/>
              </a:rPr>
              <a:t>2- Illustrate the solar heating collectors such as evacuated tubes and flat plate collectors.</a:t>
            </a:r>
          </a:p>
          <a:p>
            <a:pPr marL="514350" indent="-514350">
              <a:buNone/>
            </a:pPr>
            <a:endParaRPr lang="en-US" dirty="0" smtClean="0">
              <a:latin typeface="+mj-lt"/>
            </a:endParaRPr>
          </a:p>
          <a:p>
            <a:pPr lvl="0">
              <a:buNone/>
            </a:pPr>
            <a:r>
              <a:rPr lang="en-US" dirty="0" smtClean="0">
                <a:latin typeface="+mj-lt"/>
              </a:rPr>
              <a:t>3- Design and construct a solar refrigeration system that works with almost no maintenance requirements and can be used in remote areas to store food and medicine. </a:t>
            </a:r>
          </a:p>
          <a:p>
            <a:pPr marL="514350" indent="-514350">
              <a:buNone/>
            </a:pPr>
            <a:endParaRPr lang="en-US" dirty="0" smtClean="0">
              <a:latin typeface="+mj-lt"/>
            </a:endParaRPr>
          </a:p>
          <a:p>
            <a:pPr marL="514350" lvl="0" indent="-514350">
              <a:buNone/>
            </a:pPr>
            <a:endParaRPr lang="en-US" dirty="0" smtClean="0">
              <a:latin typeface="+mj-lt"/>
            </a:endParaRPr>
          </a:p>
          <a:p>
            <a:pPr marL="514350" indent="-514350">
              <a:buNone/>
            </a:pPr>
            <a:endParaRPr lang="en-US" dirty="0" smtClean="0">
              <a:latin typeface="+mj-lt"/>
            </a:endParaRPr>
          </a:p>
          <a:p>
            <a:pPr marL="514350" lvl="0" indent="-514350">
              <a:buFont typeface="+mj-lt"/>
              <a:buAutoNum type="arabicPeriod"/>
            </a:pPr>
            <a:endParaRPr lang="en-US" dirty="0" smtClean="0">
              <a:latin typeface="+mj-lt"/>
            </a:endParaRPr>
          </a:p>
          <a:p>
            <a:pPr marL="514350" indent="-514350">
              <a:buFont typeface="+mj-lt"/>
              <a:buAutoNum type="arabicPeriod"/>
            </a:pPr>
            <a:endParaRPr lang="en-US" dirty="0" smtClean="0">
              <a:latin typeface="+mj-lt"/>
            </a:endParaRPr>
          </a:p>
          <a:p>
            <a:pPr marL="514350" indent="-514350">
              <a:buFont typeface="+mj-lt"/>
              <a:buAutoNum type="arabicPeriod"/>
            </a:pPr>
            <a:endParaRPr lang="en-US" dirty="0" smtClean="0">
              <a:latin typeface="+mj-lt"/>
            </a:endParaRPr>
          </a:p>
          <a:p>
            <a:pPr marL="514350" indent="-514350">
              <a:buFont typeface="+mj-lt"/>
              <a:buAutoNum type="arabicPeriod"/>
            </a:pPr>
            <a:endParaRPr lang="en-US" dirty="0" smtClean="0">
              <a:latin typeface="+mj-lt"/>
            </a:endParaRPr>
          </a:p>
          <a:p>
            <a:pPr marL="514350" indent="-514350">
              <a:buNone/>
            </a:pPr>
            <a:endParaRPr lang="en-US" dirty="0" smtClean="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down)">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1048</TotalTime>
  <Words>2118</Words>
  <Application>Microsoft Office PowerPoint</Application>
  <PresentationFormat>On-screen Show (4:3)</PresentationFormat>
  <Paragraphs>233</Paragraphs>
  <Slides>58</Slides>
  <Notes>2</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Flow</vt:lpstr>
      <vt:lpstr>Slide 1</vt:lpstr>
      <vt:lpstr>Content</vt:lpstr>
      <vt:lpstr>Project Overview</vt:lpstr>
      <vt:lpstr>Slide 4</vt:lpstr>
      <vt:lpstr>Slide 5</vt:lpstr>
      <vt:lpstr>Global Warming:</vt:lpstr>
      <vt:lpstr>Slide 7</vt:lpstr>
      <vt:lpstr>Slide 8</vt:lpstr>
      <vt:lpstr>Project Objectives</vt:lpstr>
      <vt:lpstr>Slide 10</vt:lpstr>
      <vt:lpstr>Slide 11</vt:lpstr>
      <vt:lpstr>Solar Energy Cooling</vt:lpstr>
      <vt:lpstr>Solar Cooling Basic Process:</vt:lpstr>
      <vt:lpstr>Slide 14</vt:lpstr>
      <vt:lpstr>Slide 15</vt:lpstr>
      <vt:lpstr>Solar Adsorption Cooling</vt:lpstr>
      <vt:lpstr>Slide 17</vt:lpstr>
      <vt:lpstr>Basic Cycle:</vt:lpstr>
      <vt:lpstr>System Description</vt:lpstr>
      <vt:lpstr>Slide 20</vt:lpstr>
      <vt:lpstr>Slide 21</vt:lpstr>
      <vt:lpstr>Working Principle:</vt:lpstr>
      <vt:lpstr>Slide 23</vt:lpstr>
      <vt:lpstr>Components of the System:</vt:lpstr>
      <vt:lpstr>1- Adsorbent Bed:</vt:lpstr>
      <vt:lpstr>The Adsorbent Bed Used:</vt:lpstr>
      <vt:lpstr>Cross Sectional View of the Adsorbent Bed:</vt:lpstr>
      <vt:lpstr>Activated Carbon:</vt:lpstr>
      <vt:lpstr>2- Solar Collector:</vt:lpstr>
      <vt:lpstr>Slide 30</vt:lpstr>
      <vt:lpstr>Slide 31</vt:lpstr>
      <vt:lpstr>3- Radiation Concentrator:</vt:lpstr>
      <vt:lpstr>The Concentrator Used:</vt:lpstr>
      <vt:lpstr>Design of the Concentrator:</vt:lpstr>
      <vt:lpstr>Slide 35</vt:lpstr>
      <vt:lpstr>4- Condenser:</vt:lpstr>
      <vt:lpstr> The Condenser Used:</vt:lpstr>
      <vt:lpstr>5- Manifold:</vt:lpstr>
      <vt:lpstr>The Manifold Used:</vt:lpstr>
      <vt:lpstr>6- Evaporator:</vt:lpstr>
      <vt:lpstr>The Evaporator Used:</vt:lpstr>
      <vt:lpstr>Methanol :</vt:lpstr>
      <vt:lpstr>Results and Discussion</vt:lpstr>
      <vt:lpstr>Slide 44</vt:lpstr>
      <vt:lpstr>Change in Pressure Gauge:</vt:lpstr>
      <vt:lpstr>Results of Six Hours Heating:</vt:lpstr>
      <vt:lpstr>Curve Obtained:</vt:lpstr>
      <vt:lpstr>Results of Cooling:</vt:lpstr>
      <vt:lpstr>Curve Obtained:</vt:lpstr>
      <vt:lpstr>Coefficient of Performance:</vt:lpstr>
      <vt:lpstr>Conclusion</vt:lpstr>
      <vt:lpstr>Slide 52</vt:lpstr>
      <vt:lpstr>Slide 53</vt:lpstr>
      <vt:lpstr>Slide 54</vt:lpstr>
      <vt:lpstr>Recommendations</vt:lpstr>
      <vt:lpstr>Slide 56</vt:lpstr>
      <vt:lpstr>Slide 57</vt:lpstr>
      <vt:lpstr>Thank You   Questions?</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Corporate Edition</dc:creator>
  <cp:lastModifiedBy>UPDATE</cp:lastModifiedBy>
  <cp:revision>128</cp:revision>
  <dcterms:created xsi:type="dcterms:W3CDTF">2013-05-06T18:21:13Z</dcterms:created>
  <dcterms:modified xsi:type="dcterms:W3CDTF">2013-12-20T18:12:40Z</dcterms:modified>
</cp:coreProperties>
</file>