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7"/>
  </p:notesMasterIdLst>
  <p:sldIdLst>
    <p:sldId id="256" r:id="rId2"/>
    <p:sldId id="257" r:id="rId3"/>
    <p:sldId id="258" r:id="rId4"/>
    <p:sldId id="262" r:id="rId5"/>
    <p:sldId id="263" r:id="rId6"/>
    <p:sldId id="296" r:id="rId7"/>
    <p:sldId id="297" r:id="rId8"/>
    <p:sldId id="284" r:id="rId9"/>
    <p:sldId id="265" r:id="rId10"/>
    <p:sldId id="290" r:id="rId11"/>
    <p:sldId id="292" r:id="rId12"/>
    <p:sldId id="294" r:id="rId13"/>
    <p:sldId id="285" r:id="rId14"/>
    <p:sldId id="295" r:id="rId15"/>
    <p:sldId id="283" r:id="rId16"/>
  </p:sldIdLst>
  <p:sldSz cx="9144000" cy="5143500" type="screen16x9"/>
  <p:notesSz cx="6858000" cy="9144000"/>
  <p:embeddedFontLst>
    <p:embeddedFont>
      <p:font typeface="Roboto Condensed" charset="0"/>
      <p:regular r:id="rId18"/>
      <p:bold r:id="rId19"/>
      <p:italic r:id="rId20"/>
      <p:boldItalic r:id="rId21"/>
    </p:embeddedFont>
    <p:embeddedFont>
      <p:font typeface="Roboto Condensed Light" charset="0"/>
      <p:regular r:id="rId22"/>
      <p:bold r:id="rId23"/>
      <p:italic r:id="rId24"/>
      <p:boldItalic r:id="rId25"/>
    </p:embeddedFont>
    <p:embeddedFont>
      <p:font typeface="Arvo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DADADB8-7D77-4853-A5E5-05330F4DDC20}">
  <a:tblStyle styleId="{5DADADB8-7D77-4853-A5E5-05330F4DDC20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19" autoAdjust="0"/>
    <p:restoredTop sz="91935" autoAdjust="0"/>
  </p:normalViewPr>
  <p:slideViewPr>
    <p:cSldViewPr snapToGrid="0">
      <p:cViewPr varScale="1">
        <p:scale>
          <a:sx n="89" d="100"/>
          <a:sy n="89" d="100"/>
        </p:scale>
        <p:origin x="-80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Shape 9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Shape 9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59258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7544482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0" y="1090762"/>
            <a:ext cx="8847501" cy="2961974"/>
            <a:chOff x="-8178042" y="-4493254"/>
            <a:chExt cx="19483597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599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3677235" y="4278348"/>
            <a:ext cx="5480828" cy="432996"/>
            <a:chOff x="5582264" y="4646737"/>
            <a:chExt cx="5480828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4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1" y="4646737"/>
              <a:ext cx="5477861" cy="304551"/>
              <a:chOff x="-24158748" y="330075"/>
              <a:chExt cx="30568422" cy="1699505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0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3" y="40"/>
            <a:ext cx="7072430" cy="1327314"/>
            <a:chOff x="-3" y="40"/>
            <a:chExt cx="7072430" cy="1327314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2" y="40"/>
              <a:ext cx="6756167" cy="1327314"/>
              <a:chOff x="-2168137" y="330075"/>
              <a:chExt cx="8650662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7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3" y="381007"/>
              <a:ext cx="7072430" cy="771743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6946841" y="4472722"/>
            <a:ext cx="2202829" cy="670794"/>
            <a:chOff x="5575241" y="4472722"/>
            <a:chExt cx="2202829" cy="670794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1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2"/>
              <a:ext cx="2040836" cy="670794"/>
              <a:chOff x="1297953" y="330075"/>
              <a:chExt cx="5169293" cy="1699505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3" y="330080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8" y="4646737"/>
              <a:ext cx="2199862" cy="304562"/>
              <a:chOff x="-5827152" y="330075"/>
              <a:chExt cx="12276018" cy="1699568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2" y="330143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3" y="40"/>
            <a:ext cx="7072430" cy="1327314"/>
            <a:chOff x="-3" y="40"/>
            <a:chExt cx="7072430" cy="1327314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2" y="40"/>
              <a:ext cx="6756167" cy="1327314"/>
              <a:chOff x="-2168137" y="330075"/>
              <a:chExt cx="8650662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7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3" y="381007"/>
              <a:ext cx="7072430" cy="771743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6946841" y="4472722"/>
            <a:ext cx="2202829" cy="670794"/>
            <a:chOff x="5575241" y="4472722"/>
            <a:chExt cx="2202829" cy="670794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1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2"/>
              <a:ext cx="2040836" cy="670794"/>
              <a:chOff x="1297953" y="330075"/>
              <a:chExt cx="5169293" cy="1699505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3" y="330080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8" y="4646737"/>
              <a:ext cx="2199862" cy="304562"/>
              <a:chOff x="-5827152" y="330075"/>
              <a:chExt cx="12276018" cy="1699568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2" y="330143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814275" y="1537987"/>
            <a:ext cx="3378300" cy="272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396123" y="1537987"/>
            <a:ext cx="3378299" cy="272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  <p:grpSp>
        <p:nvGrpSpPr>
          <p:cNvPr id="164" name="Shape 164"/>
          <p:cNvGrpSpPr/>
          <p:nvPr/>
        </p:nvGrpSpPr>
        <p:grpSpPr>
          <a:xfrm>
            <a:off x="6946841" y="4472722"/>
            <a:ext cx="2202829" cy="670794"/>
            <a:chOff x="5575241" y="4472722"/>
            <a:chExt cx="2202829" cy="670794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1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2"/>
              <a:ext cx="2040836" cy="670794"/>
              <a:chOff x="1297953" y="330075"/>
              <a:chExt cx="5169293" cy="1699505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3" y="330080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8" y="4646737"/>
              <a:ext cx="2199862" cy="304562"/>
              <a:chOff x="-5827152" y="330075"/>
              <a:chExt cx="12276018" cy="1699568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2" y="330143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8" y="-2"/>
            <a:ext cx="2202829" cy="670794"/>
            <a:chOff x="5575241" y="4472722"/>
            <a:chExt cx="2202829" cy="670794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1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2"/>
              <a:ext cx="2040836" cy="670794"/>
              <a:chOff x="1297953" y="330075"/>
              <a:chExt cx="5169293" cy="1699505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3" y="330080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8" y="4646737"/>
              <a:ext cx="2199862" cy="304562"/>
              <a:chOff x="-5827152" y="330075"/>
              <a:chExt cx="12276018" cy="1699568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2" y="330143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03"/>
          <p:cNvGrpSpPr/>
          <p:nvPr/>
        </p:nvGrpSpPr>
        <p:grpSpPr>
          <a:xfrm>
            <a:off x="-3" y="40"/>
            <a:ext cx="7072430" cy="1327314"/>
            <a:chOff x="-3" y="40"/>
            <a:chExt cx="7072430" cy="1327314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3" name="Shape 105"/>
            <p:cNvGrpSpPr/>
            <p:nvPr/>
          </p:nvGrpSpPr>
          <p:grpSpPr>
            <a:xfrm rot="10800000" flipH="1">
              <a:off x="2" y="40"/>
              <a:ext cx="6756167" cy="1327314"/>
              <a:chOff x="-2168137" y="330075"/>
              <a:chExt cx="8650662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7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4" name="Shape 108"/>
            <p:cNvGrpSpPr/>
            <p:nvPr/>
          </p:nvGrpSpPr>
          <p:grpSpPr>
            <a:xfrm rot="10800000" flipH="1">
              <a:off x="-3" y="381007"/>
              <a:ext cx="7072430" cy="771743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5" name="Shape 111"/>
          <p:cNvGrpSpPr/>
          <p:nvPr/>
        </p:nvGrpSpPr>
        <p:grpSpPr>
          <a:xfrm>
            <a:off x="6946841" y="4472722"/>
            <a:ext cx="2202829" cy="670794"/>
            <a:chOff x="5575241" y="4472722"/>
            <a:chExt cx="2202829" cy="670794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1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6" name="Shape 113"/>
            <p:cNvGrpSpPr/>
            <p:nvPr/>
          </p:nvGrpSpPr>
          <p:grpSpPr>
            <a:xfrm flipH="1">
              <a:off x="5734850" y="4472722"/>
              <a:ext cx="2040836" cy="670794"/>
              <a:chOff x="1297953" y="330075"/>
              <a:chExt cx="5169293" cy="1699505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3" y="330080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" name="Shape 116"/>
            <p:cNvGrpSpPr/>
            <p:nvPr/>
          </p:nvGrpSpPr>
          <p:grpSpPr>
            <a:xfrm flipH="1">
              <a:off x="5578208" y="4646737"/>
              <a:ext cx="2199862" cy="304562"/>
              <a:chOff x="-5827152" y="330075"/>
              <a:chExt cx="12276018" cy="1699568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2" y="330143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870450" y="1545075"/>
            <a:ext cx="2247900" cy="2709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3233637" y="1545075"/>
            <a:ext cx="2247900" cy="2709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5540649" y="1545075"/>
            <a:ext cx="2247900" cy="2709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6" r:id="rId4"/>
    <p:sldLayoutId id="2147483658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0" y="785950"/>
            <a:ext cx="5969876" cy="239868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sz="3600" dirty="0" smtClean="0"/>
              <a:t>Securing Data In The Cloud Through Data Partitioning And Encryption.</a:t>
            </a:r>
            <a:endParaRPr lang="en" sz="3600" dirty="0"/>
          </a:p>
        </p:txBody>
      </p:sp>
      <p:pic>
        <p:nvPicPr>
          <p:cNvPr id="3" name="Picture 4" descr="icon.png">
            <a:extLst>
              <a:ext uri="{FF2B5EF4-FFF2-40B4-BE49-F238E27FC236}">
                <a16:creationId xmlns="" xmlns:a16="http://schemas.microsoft.com/office/drawing/2014/main" id="{15FB707A-E36E-4721-9193-D1E48BE70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289" y="2383549"/>
            <a:ext cx="1566421" cy="15711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635" y="2974428"/>
            <a:ext cx="34307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 By: </a:t>
            </a:r>
            <a:r>
              <a:rPr lang="en-US" sz="1700" b="1" dirty="0" err="1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Rania</a:t>
            </a:r>
            <a:r>
              <a:rPr lang="en-US" sz="17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 </a:t>
            </a:r>
            <a:r>
              <a:rPr lang="en-US" sz="1700" b="1" dirty="0" err="1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Salameh</a:t>
            </a:r>
            <a:r>
              <a:rPr lang="en-US" sz="17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 &amp; </a:t>
            </a:r>
            <a:r>
              <a:rPr lang="en-US" sz="1700" b="1" dirty="0" err="1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Shahd</a:t>
            </a:r>
            <a:r>
              <a:rPr lang="en-US" sz="17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 </a:t>
            </a:r>
            <a:r>
              <a:rPr lang="en-US" sz="1700" b="1" dirty="0" err="1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Mobarak</a:t>
            </a:r>
            <a:endParaRPr lang="en-US" sz="1700" b="1" dirty="0" smtClean="0">
              <a:solidFill>
                <a:schemeClr val="bg1"/>
              </a:solidFill>
              <a:latin typeface="Roboto Condensed" charset="0"/>
              <a:ea typeface="Roboto Condensed" charset="0"/>
            </a:endParaRPr>
          </a:p>
          <a:p>
            <a:endParaRPr lang="en-US" sz="1700" b="1" dirty="0">
              <a:solidFill>
                <a:schemeClr val="bg1"/>
              </a:solidFill>
              <a:latin typeface="Roboto Condensed" charset="0"/>
              <a:ea typeface="Roboto Condensed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9188" y="3478923"/>
            <a:ext cx="30219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Supervised By: D. </a:t>
            </a:r>
            <a:r>
              <a:rPr lang="en-US" sz="1700" b="1" dirty="0" err="1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Adnan</a:t>
            </a:r>
            <a:r>
              <a:rPr lang="en-US" sz="17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 </a:t>
            </a:r>
            <a:r>
              <a:rPr lang="en-US" sz="1700" b="1" dirty="0" err="1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Slaman</a:t>
            </a:r>
            <a:endParaRPr lang="en-US" sz="1700" b="1" dirty="0" smtClean="0">
              <a:solidFill>
                <a:schemeClr val="bg1"/>
              </a:solidFill>
              <a:latin typeface="Roboto Condensed" charset="0"/>
              <a:ea typeface="Roboto Condensed" charset="0"/>
            </a:endParaRPr>
          </a:p>
          <a:p>
            <a:endParaRPr lang="en-US" sz="1700" b="1" dirty="0">
              <a:solidFill>
                <a:schemeClr val="bg1"/>
              </a:solidFill>
              <a:latin typeface="Roboto Condensed" charset="0"/>
              <a:ea typeface="Roboto Condense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2396358" y="-273269"/>
            <a:ext cx="5567700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3200" dirty="0" smtClean="0">
                <a:solidFill>
                  <a:srgbClr val="FF9800"/>
                </a:solidFill>
              </a:rPr>
              <a:t>Example:</a:t>
            </a:r>
            <a:endParaRPr lang="en" sz="3200" dirty="0">
              <a:solidFill>
                <a:srgbClr val="FF98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10</a:t>
            </a:fld>
            <a:endParaRPr lang="en"/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3683"/>
            <a:ext cx="6810703" cy="444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SOFTWARE :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C/C++</a:t>
            </a:r>
          </a:p>
          <a:p>
            <a:pPr lvl="0"/>
            <a:r>
              <a:rPr lang="en-US" dirty="0" smtClean="0"/>
              <a:t>JAVA</a:t>
            </a:r>
          </a:p>
          <a:p>
            <a:pPr lvl="0"/>
            <a:r>
              <a:rPr lang="en-US" dirty="0" smtClean="0"/>
              <a:t>DropBox  API with java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11</a:t>
            </a:fld>
            <a:endParaRPr lang="e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12</a:t>
            </a:fld>
            <a:endParaRPr lang="en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531" y="1463040"/>
            <a:ext cx="6165664" cy="339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7275" y="451821"/>
            <a:ext cx="31229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  <a:latin typeface="Roboto Condensed" charset="0"/>
                <a:ea typeface="Roboto Condensed" charset="0"/>
              </a:rPr>
              <a:t>System Architecture</a:t>
            </a:r>
            <a:endParaRPr lang="en-US" sz="1800" dirty="0" smtClean="0">
              <a:solidFill>
                <a:schemeClr val="bg1"/>
              </a:solidFill>
              <a:latin typeface="Roboto Condensed" charset="0"/>
              <a:ea typeface="Roboto Condensed" charset="0"/>
            </a:endParaRPr>
          </a:p>
          <a:p>
            <a:endParaRPr lang="en-US" sz="1600" dirty="0">
              <a:solidFill>
                <a:schemeClr val="bg1"/>
              </a:solidFill>
              <a:latin typeface="Roboto Condensed" charset="0"/>
              <a:ea typeface="Roboto Condensed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8A2CB-36E4-4EC5-BEFC-13B9DEB8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Result</a:t>
            </a:r>
            <a:r>
              <a:rPr lang="ar-SA" sz="3600" dirty="0" smtClean="0"/>
              <a:t>  </a:t>
            </a:r>
            <a:r>
              <a:rPr lang="en-US" sz="3600" dirty="0" smtClean="0"/>
              <a:t> for Encryption</a:t>
            </a:r>
            <a:endParaRPr lang="en-GB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83F438-750C-466A-B1B5-C3297B9383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13</a:t>
            </a:fld>
            <a:endParaRPr lang="en"/>
          </a:p>
        </p:txBody>
      </p:sp>
      <p:pic>
        <p:nvPicPr>
          <p:cNvPr id="8" name="Picture 7" descr="32763151_1810773952551466_1600081381700927488_n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452283"/>
            <a:ext cx="5798372" cy="3691218"/>
          </a:xfrm>
          <a:prstGeom prst="rect">
            <a:avLst/>
          </a:prstGeom>
        </p:spPr>
      </p:pic>
      <p:pic>
        <p:nvPicPr>
          <p:cNvPr id="10242" name="Picture 2" descr="https://scontent.fjrs4-1.fna.fbcdn.net/v/t1.15752-9/32967049_1810905575871637_7238406150289358848_n.png?_nc_cat=0&amp;oh=ac6d0a042c5acd7f02c730451aaf6fba&amp;oe=5B79D3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4433" y="1463039"/>
            <a:ext cx="3259567" cy="2517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756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Result</a:t>
            </a:r>
            <a:r>
              <a:rPr lang="ar-SA" sz="2800" dirty="0" smtClean="0"/>
              <a:t>  </a:t>
            </a:r>
            <a:r>
              <a:rPr lang="en-US" sz="2800" dirty="0" smtClean="0"/>
              <a:t> for Decryption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14</a:t>
            </a:fld>
            <a:endParaRPr lang="en"/>
          </a:p>
        </p:txBody>
      </p:sp>
      <p:pic>
        <p:nvPicPr>
          <p:cNvPr id="1026" name="Picture 2" descr="https://scontent.fjrs4-1.fna.fbcdn.net/v/t1.15752-9/32840296_1810905125871682_6238276492330008576_n.png?_nc_cat=0&amp;oh=07b36fab0bdd1a6f80948c75f37e4f83&amp;oe=5B88A5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312433"/>
            <a:ext cx="5938220" cy="3831067"/>
          </a:xfrm>
          <a:prstGeom prst="rect">
            <a:avLst/>
          </a:prstGeom>
          <a:noFill/>
        </p:spPr>
      </p:pic>
      <p:pic>
        <p:nvPicPr>
          <p:cNvPr id="1028" name="Picture 4" descr="https://scontent.fjrs4-1.fna.fbcdn.net/v/t1.15752-9/32966569_1810905099205018_9082194520510038016_n.png?_nc_cat=0&amp;oh=23711193491c3d6fea412085a41c5c54&amp;oe=5BC4BE7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6961" y="1344704"/>
            <a:ext cx="3177039" cy="249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Shape 988"/>
          <p:cNvSpPr txBox="1"/>
          <p:nvPr/>
        </p:nvSpPr>
        <p:spPr>
          <a:xfrm>
            <a:off x="1354003" y="1866507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" sz="8000" dirty="0">
                <a:solidFill>
                  <a:srgbClr val="FF9800"/>
                </a:solidFill>
              </a:rPr>
              <a:t>THANKS!</a:t>
            </a:r>
            <a:endParaRPr sz="8000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991" name="Shape 99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15</a:t>
            </a:fld>
            <a:endParaRPr lang="en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8290" y="1473797"/>
            <a:ext cx="1885515" cy="200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200" dirty="0"/>
              <a:t>What is cloud computin</a:t>
            </a:r>
            <a:r>
              <a:rPr lang="en-GB" sz="3200" dirty="0"/>
              <a:t>g?</a:t>
            </a:r>
            <a:endParaRPr lang="en" sz="3200" dirty="0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</a:t>
            </a:fld>
            <a:endParaRPr lang="en"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814275" y="1744425"/>
            <a:ext cx="4608330" cy="1755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Aft>
                <a:spcPts val="0"/>
              </a:spcAft>
              <a:buClr>
                <a:schemeClr val="dk1"/>
              </a:buClr>
              <a:buSzPct val="91666"/>
              <a:buNone/>
            </a:pPr>
            <a:r>
              <a:rPr lang="en-PH" sz="2400" dirty="0"/>
              <a:t>Type of internet-based technologies, which allows users to share data and resources among different cloud service </a:t>
            </a:r>
            <a:r>
              <a:rPr lang="en-PH" sz="2400" dirty="0" smtClean="0"/>
              <a:t>providers </a:t>
            </a:r>
            <a:r>
              <a:rPr lang="en-PH" sz="2400" dirty="0"/>
              <a:t>and cloud vendors.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lang="en" sz="2400" dirty="0"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2400" dirty="0"/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grpSp>
        <p:nvGrpSpPr>
          <p:cNvPr id="194" name="Shape 194"/>
          <p:cNvGrpSpPr/>
          <p:nvPr/>
        </p:nvGrpSpPr>
        <p:grpSpPr>
          <a:xfrm>
            <a:off x="293682" y="574116"/>
            <a:ext cx="309041" cy="403122"/>
            <a:chOff x="590250" y="244200"/>
            <a:chExt cx="407975" cy="532175"/>
          </a:xfrm>
        </p:grpSpPr>
        <p:sp>
          <p:nvSpPr>
            <p:cNvPr id="195" name="Shape 195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ctrTitle" idx="4294967295"/>
          </p:nvPr>
        </p:nvSpPr>
        <p:spPr>
          <a:xfrm>
            <a:off x="-1010850" y="461172"/>
            <a:ext cx="6593700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GB" sz="4000" dirty="0">
                <a:solidFill>
                  <a:srgbClr val="FF9800"/>
                </a:solidFill>
              </a:rPr>
              <a:t>Cloud </a:t>
            </a:r>
            <a:r>
              <a:rPr lang="en-GB" sz="4000" dirty="0" smtClean="0">
                <a:solidFill>
                  <a:srgbClr val="FF9800"/>
                </a:solidFill>
              </a:rPr>
              <a:t>components:</a:t>
            </a:r>
            <a:endParaRPr lang="en" sz="4000" dirty="0">
              <a:solidFill>
                <a:srgbClr val="FF9800"/>
              </a:solidFill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subTitle" idx="4294967295"/>
          </p:nvPr>
        </p:nvSpPr>
        <p:spPr>
          <a:xfrm>
            <a:off x="265057" y="1496893"/>
            <a:ext cx="6593700" cy="223513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indent="0">
              <a:buNone/>
            </a:pPr>
            <a:r>
              <a:rPr lang="en-GB" sz="2000" dirty="0"/>
              <a:t>1- Clients</a:t>
            </a:r>
          </a:p>
          <a:p>
            <a:pPr marL="0" indent="0">
              <a:buNone/>
            </a:pPr>
            <a:r>
              <a:rPr lang="en-GB" sz="2000" dirty="0"/>
              <a:t>2- Distributed servers</a:t>
            </a:r>
          </a:p>
          <a:p>
            <a:pPr marL="0" indent="0">
              <a:buNone/>
            </a:pPr>
            <a:r>
              <a:rPr lang="en-GB" sz="2000" dirty="0"/>
              <a:t>3-Datacenters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2000" dirty="0"/>
          </a:p>
        </p:txBody>
      </p:sp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</a:t>
            </a:fld>
            <a:endParaRPr lang="e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F5B66F9-E5AC-48B9-8A96-51DEBCF19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2400" y="796337"/>
            <a:ext cx="4953000" cy="3840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8453" y="402827"/>
            <a:ext cx="5567700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4000" dirty="0">
                <a:solidFill>
                  <a:srgbClr val="FF9800"/>
                </a:solidFill>
              </a:rPr>
              <a:t>Why cloud computing?</a:t>
            </a:r>
            <a:endParaRPr lang="en" sz="40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685800" y="3411551"/>
            <a:ext cx="5567700" cy="78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4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BA2203E-7B7F-4113-B1D9-AE501C490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30" y="1446028"/>
            <a:ext cx="6533333" cy="3391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814275" y="1537987"/>
            <a:ext cx="3378300" cy="2724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GB" sz="2400" dirty="0"/>
              <a:t>1- Data theft</a:t>
            </a:r>
          </a:p>
          <a:p>
            <a:pPr marL="0" indent="0">
              <a:buNone/>
            </a:pPr>
            <a:r>
              <a:rPr lang="en-GB" sz="2400" dirty="0"/>
              <a:t>2- Integrity of data</a:t>
            </a:r>
          </a:p>
          <a:p>
            <a:pPr marL="0" indent="0">
              <a:buNone/>
            </a:pPr>
            <a:r>
              <a:rPr lang="en-GB" sz="2400" dirty="0"/>
              <a:t>3- Privacy problems</a:t>
            </a:r>
          </a:p>
          <a:p>
            <a:pPr marL="0" indent="0">
              <a:buNone/>
            </a:pPr>
            <a:r>
              <a:rPr lang="en-GB" sz="2400" dirty="0"/>
              <a:t>4- Loss of data</a:t>
            </a:r>
          </a:p>
          <a:p>
            <a:pPr lvl="0" rtl="0">
              <a:spcBef>
                <a:spcPts val="0"/>
              </a:spcBef>
              <a:buNone/>
            </a:pPr>
            <a:endParaRPr lang="en" sz="2400" dirty="0"/>
          </a:p>
        </p:txBody>
      </p:sp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GB" sz="2800" b="0" dirty="0"/>
              <a:t>Security Problems Faced By Cloud</a:t>
            </a:r>
            <a:r>
              <a:rPr lang="ar-JO" sz="2800" b="0" dirty="0"/>
              <a:t>:</a:t>
            </a:r>
            <a:endParaRPr lang="en" sz="2800" dirty="0"/>
          </a:p>
        </p:txBody>
      </p: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5</a:t>
            </a:fld>
            <a:endParaRPr lang="en"/>
          </a:p>
        </p:txBody>
      </p:sp>
      <p:grpSp>
        <p:nvGrpSpPr>
          <p:cNvPr id="271" name="Shape 271"/>
          <p:cNvGrpSpPr/>
          <p:nvPr/>
        </p:nvGrpSpPr>
        <p:grpSpPr>
          <a:xfrm>
            <a:off x="312465" y="587259"/>
            <a:ext cx="309022" cy="376837"/>
            <a:chOff x="596350" y="929175"/>
            <a:chExt cx="407950" cy="497475"/>
          </a:xfrm>
        </p:grpSpPr>
        <p:sp>
          <p:nvSpPr>
            <p:cNvPr id="272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Idea</a:t>
            </a:r>
            <a:endParaRPr lang="ar-SA" sz="360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User’s original data cannot be directly reached by cloud operators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6</a:t>
            </a:fld>
            <a:endParaRPr lang="e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3600" dirty="0" smtClean="0"/>
              <a:t>Previous work</a:t>
            </a:r>
            <a:endParaRPr lang="en-US" sz="3600" dirty="0"/>
          </a:p>
        </p:txBody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223284" y="1435395"/>
            <a:ext cx="7899990" cy="28195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2800" dirty="0">
                <a:ea typeface="Adobe Fangsong Std R" pitchFamily="18" charset="-128"/>
              </a:rPr>
              <a:t>SA-EDS model mainly consists of two components:</a:t>
            </a:r>
          </a:p>
          <a:p>
            <a:pPr marL="0" indent="0">
              <a:buNone/>
            </a:pPr>
            <a:r>
              <a:rPr lang="en-US" sz="2000" dirty="0">
                <a:ea typeface="Adobe Fangsong Std R" pitchFamily="18" charset="-128"/>
              </a:rPr>
              <a:t>1-</a:t>
            </a:r>
            <a:r>
              <a:rPr lang="en-US" sz="2000" i="1" dirty="0">
                <a:ea typeface="Adobe Fangsong Std R" pitchFamily="18" charset="-128"/>
              </a:rPr>
              <a:t> Deterministic Process (DP) </a:t>
            </a:r>
          </a:p>
          <a:p>
            <a:pPr marL="0" indent="0">
              <a:buNone/>
            </a:pPr>
            <a:r>
              <a:rPr lang="en-US" sz="2000" i="1" dirty="0">
                <a:ea typeface="Adobe Fangsong Std R" pitchFamily="18" charset="-128"/>
              </a:rPr>
              <a:t>2- Data Distributed Storage Process (D2SP) </a:t>
            </a:r>
          </a:p>
          <a:p>
            <a:pPr marL="0" indent="0">
              <a:buNone/>
            </a:pPr>
            <a:r>
              <a:rPr lang="en-US" sz="2800" dirty="0"/>
              <a:t>Algorithms used to design the model (</a:t>
            </a:r>
            <a:r>
              <a:rPr lang="en-US" sz="2800" dirty="0">
                <a:latin typeface="Adobe Fangsong Std R" pitchFamily="18" charset="-128"/>
                <a:ea typeface="Adobe Fangsong Std R" pitchFamily="18" charset="-128"/>
              </a:rPr>
              <a:t>SA-EDS):</a:t>
            </a:r>
            <a:r>
              <a:rPr lang="en-US" dirty="0">
                <a:latin typeface="Adobe Fangsong Std R" pitchFamily="18" charset="-128"/>
                <a:ea typeface="Adobe Fangsong Std R" pitchFamily="18" charset="-128"/>
              </a:rPr>
              <a:t/>
            </a:r>
            <a:br>
              <a:rPr lang="en-US" dirty="0">
                <a:latin typeface="Adobe Fangsong Std R" pitchFamily="18" charset="-128"/>
                <a:ea typeface="Adobe Fangsong Std R" pitchFamily="18" charset="-128"/>
              </a:rPr>
            </a:br>
            <a:r>
              <a:rPr lang="en-US" sz="2000" dirty="0">
                <a:ea typeface="Adobe Fangsong Std R" pitchFamily="18" charset="-128"/>
              </a:rPr>
              <a:t>1-</a:t>
            </a:r>
            <a:r>
              <a:rPr lang="en-US" sz="2000" i="1" dirty="0"/>
              <a:t> Alternative Data Distribution (AD2)</a:t>
            </a:r>
          </a:p>
          <a:p>
            <a:pPr marL="0" indent="0">
              <a:buNone/>
            </a:pPr>
            <a:r>
              <a:rPr lang="en-US" sz="2000" i="1" dirty="0"/>
              <a:t>2-Secure Efficient Data Distributions (SED2) </a:t>
            </a:r>
          </a:p>
          <a:p>
            <a:pPr marL="0" indent="0">
              <a:buNone/>
            </a:pPr>
            <a:r>
              <a:rPr lang="en-US" sz="2000" i="1" dirty="0"/>
              <a:t>3-</a:t>
            </a:r>
            <a:r>
              <a:rPr lang="it-IT" sz="2000" i="1" dirty="0"/>
              <a:t>Efficient Data Conflation (ED- Con)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87" name="Shape 28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7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00C6BC-5E34-4255-BC0C-56FBBDE95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 smtClean="0"/>
              <a:t>SA-EDS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4DD6D6-D2FA-41FF-9250-B9B9FEE63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181" y="1286540"/>
            <a:ext cx="8484782" cy="2975747"/>
          </a:xfrm>
        </p:spPr>
        <p:txBody>
          <a:bodyPr/>
          <a:lstStyle/>
          <a:p>
            <a:r>
              <a:rPr lang="en-US" sz="2400" dirty="0"/>
              <a:t>Security-Aware Efficient Distributed Storage (</a:t>
            </a:r>
            <a:r>
              <a:rPr lang="en-US" sz="2400" b="1" dirty="0"/>
              <a:t>SA-EDS) </a:t>
            </a:r>
            <a:r>
              <a:rPr lang="en-US" sz="2400" dirty="0"/>
              <a:t>Model.[1]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/>
              <a:t> </a:t>
            </a:r>
            <a:endParaRPr lang="en-GB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EB70796-E6B4-49BC-B0AB-194745A9674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36381" y="4669573"/>
            <a:ext cx="6221889" cy="636584"/>
          </a:xfrm>
        </p:spPr>
        <p:txBody>
          <a:bodyPr/>
          <a:lstStyle/>
          <a:p>
            <a:pPr>
              <a:buNone/>
            </a:pPr>
            <a:r>
              <a:rPr lang="en-GB" sz="1600" dirty="0"/>
              <a:t>[1]</a:t>
            </a:r>
            <a:r>
              <a:rPr lang="en-GB" sz="1600" dirty="0" err="1"/>
              <a:t>Yibin</a:t>
            </a:r>
            <a:r>
              <a:rPr lang="en-GB" sz="1600" dirty="0"/>
              <a:t> Li, </a:t>
            </a:r>
            <a:r>
              <a:rPr lang="en-GB" sz="1600" dirty="0" err="1"/>
              <a:t>Keke</a:t>
            </a:r>
            <a:r>
              <a:rPr lang="en-GB" sz="1600" dirty="0"/>
              <a:t> Gai, </a:t>
            </a:r>
            <a:r>
              <a:rPr lang="en-GB" sz="1600" dirty="0" err="1"/>
              <a:t>Longfei</a:t>
            </a:r>
            <a:r>
              <a:rPr lang="en-GB" sz="1600" dirty="0"/>
              <a:t> </a:t>
            </a:r>
            <a:r>
              <a:rPr lang="en-GB" sz="1600" dirty="0" err="1"/>
              <a:t>Qiu</a:t>
            </a:r>
            <a:r>
              <a:rPr lang="en-GB" sz="1600" dirty="0"/>
              <a:t>, </a:t>
            </a:r>
            <a:r>
              <a:rPr lang="en-GB" sz="1600" dirty="0" err="1"/>
              <a:t>Meikang</a:t>
            </a:r>
            <a:r>
              <a:rPr lang="en-GB" sz="1600" dirty="0"/>
              <a:t> </a:t>
            </a:r>
            <a:r>
              <a:rPr lang="en-GB" sz="1600" dirty="0" err="1"/>
              <a:t>Qiu</a:t>
            </a:r>
            <a:r>
              <a:rPr lang="en-GB" sz="1600" dirty="0"/>
              <a:t>, Hui Zhao [2017]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132D01-56BC-4316-9684-F84EBD0B6F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8</a:t>
            </a:fld>
            <a:endParaRPr lang="en"/>
          </a:p>
        </p:txBody>
      </p:sp>
      <p:pic>
        <p:nvPicPr>
          <p:cNvPr id="6" name="Content Placeholder 3" descr="arc.png">
            <a:extLst>
              <a:ext uri="{FF2B5EF4-FFF2-40B4-BE49-F238E27FC236}">
                <a16:creationId xmlns:a16="http://schemas.microsoft.com/office/drawing/2014/main" xmlns="" id="{D43A705C-9B6D-47D1-953A-EDAAAF67AAE0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81" y="1808731"/>
            <a:ext cx="8603582" cy="265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674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3600" dirty="0" smtClean="0"/>
              <a:t>SA-EDS</a:t>
            </a:r>
            <a:endParaRPr lang="en-US" sz="3600" dirty="0"/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9</a:t>
            </a:fld>
            <a:endParaRPr lang="en"/>
          </a:p>
        </p:txBody>
      </p:sp>
      <p:pic>
        <p:nvPicPr>
          <p:cNvPr id="12" name="Picture 11" descr="arc22.jpg">
            <a:extLst>
              <a:ext uri="{FF2B5EF4-FFF2-40B4-BE49-F238E27FC236}">
                <a16:creationId xmlns:a16="http://schemas.microsoft.com/office/drawing/2014/main" xmlns="" id="{26C5EC1B-715F-4837-ADEB-D749A814E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42" y="1241435"/>
            <a:ext cx="8686800" cy="3158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198</Words>
  <Application>Microsoft Office PowerPoint</Application>
  <PresentationFormat>عرض على الشاشة (9:16)‏</PresentationFormat>
  <Paragraphs>58</Paragraphs>
  <Slides>15</Slides>
  <Notes>10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1" baseType="lpstr">
      <vt:lpstr>Arial</vt:lpstr>
      <vt:lpstr>Roboto Condensed</vt:lpstr>
      <vt:lpstr>Roboto Condensed Light</vt:lpstr>
      <vt:lpstr>Adobe Fangsong Std R</vt:lpstr>
      <vt:lpstr>Arvo</vt:lpstr>
      <vt:lpstr>Salerio template</vt:lpstr>
      <vt:lpstr>Securing Data In The Cloud Through Data Partitioning And Encryption.</vt:lpstr>
      <vt:lpstr>What is cloud computing?</vt:lpstr>
      <vt:lpstr>Cloud components:</vt:lpstr>
      <vt:lpstr>Why cloud computing?</vt:lpstr>
      <vt:lpstr>Security Problems Faced By Cloud:</vt:lpstr>
      <vt:lpstr>Idea</vt:lpstr>
      <vt:lpstr>Previous work</vt:lpstr>
      <vt:lpstr>SA-EDS</vt:lpstr>
      <vt:lpstr>SA-EDS</vt:lpstr>
      <vt:lpstr>Example:</vt:lpstr>
      <vt:lpstr>SOFTWARE :</vt:lpstr>
      <vt:lpstr>الشريحة 12</vt:lpstr>
      <vt:lpstr>Result   for Encryption</vt:lpstr>
      <vt:lpstr>Result   for Decryption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in cloud computing</dc:title>
  <cp:lastModifiedBy>user</cp:lastModifiedBy>
  <cp:revision>42</cp:revision>
  <dcterms:modified xsi:type="dcterms:W3CDTF">2018-05-21T07:54:37Z</dcterms:modified>
</cp:coreProperties>
</file>