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6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  <p:sldId id="281" r:id="rId23"/>
    <p:sldId id="282" r:id="rId24"/>
    <p:sldId id="326" r:id="rId25"/>
    <p:sldId id="307" r:id="rId26"/>
    <p:sldId id="329" r:id="rId27"/>
    <p:sldId id="283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23" r:id="rId47"/>
    <p:sldId id="304" r:id="rId48"/>
    <p:sldId id="321" r:id="rId49"/>
    <p:sldId id="325" r:id="rId50"/>
    <p:sldId id="308" r:id="rId51"/>
    <p:sldId id="332" r:id="rId52"/>
    <p:sldId id="310" r:id="rId53"/>
    <p:sldId id="330" r:id="rId54"/>
    <p:sldId id="311" r:id="rId55"/>
    <p:sldId id="312" r:id="rId56"/>
    <p:sldId id="313" r:id="rId57"/>
    <p:sldId id="327" r:id="rId58"/>
    <p:sldId id="314" r:id="rId59"/>
    <p:sldId id="315" r:id="rId60"/>
    <p:sldId id="328" r:id="rId61"/>
    <p:sldId id="317" r:id="rId62"/>
    <p:sldId id="318" r:id="rId63"/>
    <p:sldId id="319" r:id="rId64"/>
    <p:sldId id="320" r:id="rId6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2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8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5417F6-1AA8-45B3-AFA9-92EAA18062E7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29EBB4-0C51-41B6-A467-2BF6091BD421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Introduction</a:t>
          </a:r>
        </a:p>
      </dgm:t>
    </dgm:pt>
    <dgm:pt modelId="{E6C2AF83-DCF2-4DCC-892B-310A3B602C53}" type="parTrans" cxnId="{7473837C-BDB0-462C-BEE5-4D25D68356B8}">
      <dgm:prSet/>
      <dgm:spPr/>
      <dgm:t>
        <a:bodyPr/>
        <a:lstStyle/>
        <a:p>
          <a:endParaRPr lang="en-US"/>
        </a:p>
      </dgm:t>
    </dgm:pt>
    <dgm:pt modelId="{FB93AAEB-B334-461F-B001-B0ECEA708BBC}" type="sibTrans" cxnId="{7473837C-BDB0-462C-BEE5-4D25D68356B8}">
      <dgm:prSet/>
      <dgm:spPr/>
      <dgm:t>
        <a:bodyPr/>
        <a:lstStyle/>
        <a:p>
          <a:endParaRPr lang="en-US"/>
        </a:p>
      </dgm:t>
    </dgm:pt>
    <dgm:pt modelId="{7EBEA21A-5756-4551-963E-6D53C3A33022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Architectural Design</a:t>
          </a:r>
        </a:p>
      </dgm:t>
    </dgm:pt>
    <dgm:pt modelId="{E541751D-FBF1-484D-BC38-4FBDF439FF93}" type="parTrans" cxnId="{D2679FE5-3785-4198-9E40-24917C565FDD}">
      <dgm:prSet/>
      <dgm:spPr/>
      <dgm:t>
        <a:bodyPr/>
        <a:lstStyle/>
        <a:p>
          <a:endParaRPr lang="en-US"/>
        </a:p>
      </dgm:t>
    </dgm:pt>
    <dgm:pt modelId="{F3A26BFB-34EC-4384-9D57-70B592E756BC}" type="sibTrans" cxnId="{D2679FE5-3785-4198-9E40-24917C565FDD}">
      <dgm:prSet/>
      <dgm:spPr/>
      <dgm:t>
        <a:bodyPr/>
        <a:lstStyle/>
        <a:p>
          <a:endParaRPr lang="en-US"/>
        </a:p>
      </dgm:t>
    </dgm:pt>
    <dgm:pt modelId="{9D013196-6C0E-436D-B7EA-4C4884507EEF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Environmental Design</a:t>
          </a:r>
        </a:p>
      </dgm:t>
    </dgm:pt>
    <dgm:pt modelId="{CF45249D-5F01-43CB-926A-A7EDACB81ECC}" type="parTrans" cxnId="{5B1BE1D1-9D97-483C-95B7-78C0B8803090}">
      <dgm:prSet/>
      <dgm:spPr/>
      <dgm:t>
        <a:bodyPr/>
        <a:lstStyle/>
        <a:p>
          <a:endParaRPr lang="en-US"/>
        </a:p>
      </dgm:t>
    </dgm:pt>
    <dgm:pt modelId="{7A4785FF-5024-49CD-A7EB-B7CE93BF8A99}" type="sibTrans" cxnId="{5B1BE1D1-9D97-483C-95B7-78C0B8803090}">
      <dgm:prSet/>
      <dgm:spPr/>
      <dgm:t>
        <a:bodyPr/>
        <a:lstStyle/>
        <a:p>
          <a:endParaRPr lang="en-US"/>
        </a:p>
      </dgm:t>
    </dgm:pt>
    <dgm:pt modelId="{3FA2F73C-AF1F-440F-B802-98D05361280B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Electrical Design</a:t>
          </a:r>
        </a:p>
      </dgm:t>
    </dgm:pt>
    <dgm:pt modelId="{B3282C00-30ED-400D-BBEE-DAC378C2D506}" type="parTrans" cxnId="{AB0AC90D-CD0F-49D4-B86D-C6CF67D00AFA}">
      <dgm:prSet/>
      <dgm:spPr/>
      <dgm:t>
        <a:bodyPr/>
        <a:lstStyle/>
        <a:p>
          <a:endParaRPr lang="en-US"/>
        </a:p>
      </dgm:t>
    </dgm:pt>
    <dgm:pt modelId="{142ABEFE-6B05-45B7-AFF3-9F67483A4BA8}" type="sibTrans" cxnId="{AB0AC90D-CD0F-49D4-B86D-C6CF67D00AFA}">
      <dgm:prSet/>
      <dgm:spPr/>
      <dgm:t>
        <a:bodyPr/>
        <a:lstStyle/>
        <a:p>
          <a:endParaRPr lang="en-US"/>
        </a:p>
      </dgm:t>
    </dgm:pt>
    <dgm:pt modelId="{94BF1E17-CFEF-476F-85E3-3D7E3419DA46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Quantity Surveying and Cost Estimation</a:t>
          </a:r>
        </a:p>
      </dgm:t>
    </dgm:pt>
    <dgm:pt modelId="{A6DAB69A-9D2B-4466-938D-8CA1320A9E9B}" type="parTrans" cxnId="{74BDCFFE-F1A1-4786-AF50-D9A3D50B7BA7}">
      <dgm:prSet/>
      <dgm:spPr/>
      <dgm:t>
        <a:bodyPr/>
        <a:lstStyle/>
        <a:p>
          <a:endParaRPr lang="en-US"/>
        </a:p>
      </dgm:t>
    </dgm:pt>
    <dgm:pt modelId="{3D8DB025-34C6-4FEA-9FCC-E61E8DF3BAFF}" type="sibTrans" cxnId="{74BDCFFE-F1A1-4786-AF50-D9A3D50B7BA7}">
      <dgm:prSet/>
      <dgm:spPr/>
      <dgm:t>
        <a:bodyPr/>
        <a:lstStyle/>
        <a:p>
          <a:endParaRPr lang="en-US"/>
        </a:p>
      </dgm:t>
    </dgm:pt>
    <dgm:pt modelId="{6998CEC6-EB4E-4F37-8AA4-511BB170F55C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Mechanical Design</a:t>
          </a:r>
        </a:p>
      </dgm:t>
    </dgm:pt>
    <dgm:pt modelId="{40EB9722-B7C1-4430-B58B-84C485EC45E4}" type="parTrans" cxnId="{E45B2F9F-C29F-4DC8-8342-EF16877B8951}">
      <dgm:prSet/>
      <dgm:spPr/>
      <dgm:t>
        <a:bodyPr/>
        <a:lstStyle/>
        <a:p>
          <a:endParaRPr lang="en-US"/>
        </a:p>
      </dgm:t>
    </dgm:pt>
    <dgm:pt modelId="{7A8DF66E-ED9A-4413-8583-F49F6EA0D73B}" type="sibTrans" cxnId="{E45B2F9F-C29F-4DC8-8342-EF16877B8951}">
      <dgm:prSet/>
      <dgm:spPr/>
      <dgm:t>
        <a:bodyPr/>
        <a:lstStyle/>
        <a:p>
          <a:endParaRPr lang="en-US"/>
        </a:p>
      </dgm:t>
    </dgm:pt>
    <dgm:pt modelId="{8779DBC3-093E-4E65-823D-3FF66D8992B8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Structural Design</a:t>
          </a:r>
        </a:p>
      </dgm:t>
    </dgm:pt>
    <dgm:pt modelId="{4BE1DB4E-1A04-4382-9970-38F6350F4B29}" type="parTrans" cxnId="{95AD291B-C014-43DA-8101-FFDD9BC8EE0F}">
      <dgm:prSet/>
      <dgm:spPr/>
      <dgm:t>
        <a:bodyPr/>
        <a:lstStyle/>
        <a:p>
          <a:endParaRPr lang="en-US"/>
        </a:p>
      </dgm:t>
    </dgm:pt>
    <dgm:pt modelId="{A1D37E44-B571-49F7-9F43-46F9162EA41B}" type="sibTrans" cxnId="{95AD291B-C014-43DA-8101-FFDD9BC8EE0F}">
      <dgm:prSet/>
      <dgm:spPr/>
      <dgm:t>
        <a:bodyPr/>
        <a:lstStyle/>
        <a:p>
          <a:endParaRPr lang="en-US"/>
        </a:p>
      </dgm:t>
    </dgm:pt>
    <dgm:pt modelId="{4A7B6421-6FB6-4E86-B8D5-73182C5D6659}" type="pres">
      <dgm:prSet presAssocID="{1F5417F6-1AA8-45B3-AFA9-92EAA18062E7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1E13C90-B91F-4015-90A3-61B8C649715B}" type="pres">
      <dgm:prSet presAssocID="{1F5417F6-1AA8-45B3-AFA9-92EAA18062E7}" presName="pyramid" presStyleLbl="node1" presStyleIdx="0" presStyleCnt="1" custLinFactNeighborY="-761"/>
      <dgm:spPr>
        <a:solidFill>
          <a:schemeClr val="accent5">
            <a:lumMod val="75000"/>
          </a:schemeClr>
        </a:solidFill>
      </dgm:spPr>
    </dgm:pt>
    <dgm:pt modelId="{039D0FF3-BBEC-4C96-874E-8BBC50242D72}" type="pres">
      <dgm:prSet presAssocID="{1F5417F6-1AA8-45B3-AFA9-92EAA18062E7}" presName="theList" presStyleCnt="0"/>
      <dgm:spPr/>
    </dgm:pt>
    <dgm:pt modelId="{00803970-99A2-4936-B25E-0C1D72885B6D}" type="pres">
      <dgm:prSet presAssocID="{2929EBB4-0C51-41B6-A467-2BF6091BD421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EAB33E-0769-4018-9D30-EC582B3489F5}" type="pres">
      <dgm:prSet presAssocID="{2929EBB4-0C51-41B6-A467-2BF6091BD421}" presName="aSpace" presStyleCnt="0"/>
      <dgm:spPr/>
    </dgm:pt>
    <dgm:pt modelId="{0CBF37E2-C627-4892-8C5E-86B7DF96F9D4}" type="pres">
      <dgm:prSet presAssocID="{7EBEA21A-5756-4551-963E-6D53C3A33022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34AFD7-78D6-4468-A763-AA3A5A6B5153}" type="pres">
      <dgm:prSet presAssocID="{7EBEA21A-5756-4551-963E-6D53C3A33022}" presName="aSpace" presStyleCnt="0"/>
      <dgm:spPr/>
    </dgm:pt>
    <dgm:pt modelId="{ECF628A8-6911-47FF-BEA4-01DD14BE6025}" type="pres">
      <dgm:prSet presAssocID="{9D013196-6C0E-436D-B7EA-4C4884507EEF}" presName="aNode" presStyleLbl="fgAcc1" presStyleIdx="2" presStyleCnt="7" custLinFactNeighborX="356" custLinFactNeighborY="-167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4A05C-FF28-4CA8-B06F-A191BD3C6917}" type="pres">
      <dgm:prSet presAssocID="{9D013196-6C0E-436D-B7EA-4C4884507EEF}" presName="aSpace" presStyleCnt="0"/>
      <dgm:spPr/>
    </dgm:pt>
    <dgm:pt modelId="{33C0DC00-5EF6-4FC4-B79B-1C5A07DDD5E1}" type="pres">
      <dgm:prSet presAssocID="{8779DBC3-093E-4E65-823D-3FF66D8992B8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A11F71-B7F7-45EF-9ED6-8CCB627E52E1}" type="pres">
      <dgm:prSet presAssocID="{8779DBC3-093E-4E65-823D-3FF66D8992B8}" presName="aSpace" presStyleCnt="0"/>
      <dgm:spPr/>
    </dgm:pt>
    <dgm:pt modelId="{B5953358-4256-4AC6-BA21-EADC786751EA}" type="pres">
      <dgm:prSet presAssocID="{3FA2F73C-AF1F-440F-B802-98D05361280B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4EF063-2B47-4C89-8651-496F8BB87178}" type="pres">
      <dgm:prSet presAssocID="{3FA2F73C-AF1F-440F-B802-98D05361280B}" presName="aSpace" presStyleCnt="0"/>
      <dgm:spPr/>
    </dgm:pt>
    <dgm:pt modelId="{B812A217-706B-401C-B858-F83D679F84AE}" type="pres">
      <dgm:prSet presAssocID="{6998CEC6-EB4E-4F37-8AA4-511BB170F55C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5C19C-FBCA-4B80-BD49-773E2BF11F0B}" type="pres">
      <dgm:prSet presAssocID="{6998CEC6-EB4E-4F37-8AA4-511BB170F55C}" presName="aSpace" presStyleCnt="0"/>
      <dgm:spPr/>
    </dgm:pt>
    <dgm:pt modelId="{85186FC6-3BFB-4E8C-8035-F982C7B9813E}" type="pres">
      <dgm:prSet presAssocID="{94BF1E17-CFEF-476F-85E3-3D7E3419DA46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20EE08-DF4E-42C7-8A17-D145B06B79E3}" type="pres">
      <dgm:prSet presAssocID="{94BF1E17-CFEF-476F-85E3-3D7E3419DA46}" presName="aSpace" presStyleCnt="0"/>
      <dgm:spPr/>
    </dgm:pt>
  </dgm:ptLst>
  <dgm:cxnLst>
    <dgm:cxn modelId="{AB0AC90D-CD0F-49D4-B86D-C6CF67D00AFA}" srcId="{1F5417F6-1AA8-45B3-AFA9-92EAA18062E7}" destId="{3FA2F73C-AF1F-440F-B802-98D05361280B}" srcOrd="4" destOrd="0" parTransId="{B3282C00-30ED-400D-BBEE-DAC378C2D506}" sibTransId="{142ABEFE-6B05-45B7-AFF3-9F67483A4BA8}"/>
    <dgm:cxn modelId="{95AD291B-C014-43DA-8101-FFDD9BC8EE0F}" srcId="{1F5417F6-1AA8-45B3-AFA9-92EAA18062E7}" destId="{8779DBC3-093E-4E65-823D-3FF66D8992B8}" srcOrd="3" destOrd="0" parTransId="{4BE1DB4E-1A04-4382-9970-38F6350F4B29}" sibTransId="{A1D37E44-B571-49F7-9F43-46F9162EA41B}"/>
    <dgm:cxn modelId="{F0CEB70A-201C-4585-99FC-35B093BC3208}" type="presOf" srcId="{94BF1E17-CFEF-476F-85E3-3D7E3419DA46}" destId="{85186FC6-3BFB-4E8C-8035-F982C7B9813E}" srcOrd="0" destOrd="0" presId="urn:microsoft.com/office/officeart/2005/8/layout/pyramid2"/>
    <dgm:cxn modelId="{74BDCFFE-F1A1-4786-AF50-D9A3D50B7BA7}" srcId="{1F5417F6-1AA8-45B3-AFA9-92EAA18062E7}" destId="{94BF1E17-CFEF-476F-85E3-3D7E3419DA46}" srcOrd="6" destOrd="0" parTransId="{A6DAB69A-9D2B-4466-938D-8CA1320A9E9B}" sibTransId="{3D8DB025-34C6-4FEA-9FCC-E61E8DF3BAFF}"/>
    <dgm:cxn modelId="{86BCF3AF-24E1-4C2A-B672-CAFFEF88CF6A}" type="presOf" srcId="{8779DBC3-093E-4E65-823D-3FF66D8992B8}" destId="{33C0DC00-5EF6-4FC4-B79B-1C5A07DDD5E1}" srcOrd="0" destOrd="0" presId="urn:microsoft.com/office/officeart/2005/8/layout/pyramid2"/>
    <dgm:cxn modelId="{D2679FE5-3785-4198-9E40-24917C565FDD}" srcId="{1F5417F6-1AA8-45B3-AFA9-92EAA18062E7}" destId="{7EBEA21A-5756-4551-963E-6D53C3A33022}" srcOrd="1" destOrd="0" parTransId="{E541751D-FBF1-484D-BC38-4FBDF439FF93}" sibTransId="{F3A26BFB-34EC-4384-9D57-70B592E756BC}"/>
    <dgm:cxn modelId="{E45B2F9F-C29F-4DC8-8342-EF16877B8951}" srcId="{1F5417F6-1AA8-45B3-AFA9-92EAA18062E7}" destId="{6998CEC6-EB4E-4F37-8AA4-511BB170F55C}" srcOrd="5" destOrd="0" parTransId="{40EB9722-B7C1-4430-B58B-84C485EC45E4}" sibTransId="{7A8DF66E-ED9A-4413-8583-F49F6EA0D73B}"/>
    <dgm:cxn modelId="{CF686BE7-7B75-4262-A54D-2C4985AD3EBF}" type="presOf" srcId="{9D013196-6C0E-436D-B7EA-4C4884507EEF}" destId="{ECF628A8-6911-47FF-BEA4-01DD14BE6025}" srcOrd="0" destOrd="0" presId="urn:microsoft.com/office/officeart/2005/8/layout/pyramid2"/>
    <dgm:cxn modelId="{AE3EE6FC-948F-452A-BA57-3365A77BD769}" type="presOf" srcId="{7EBEA21A-5756-4551-963E-6D53C3A33022}" destId="{0CBF37E2-C627-4892-8C5E-86B7DF96F9D4}" srcOrd="0" destOrd="0" presId="urn:microsoft.com/office/officeart/2005/8/layout/pyramid2"/>
    <dgm:cxn modelId="{06A9C7B8-0E42-4519-B3AA-E480FFF6F0A6}" type="presOf" srcId="{1F5417F6-1AA8-45B3-AFA9-92EAA18062E7}" destId="{4A7B6421-6FB6-4E86-B8D5-73182C5D6659}" srcOrd="0" destOrd="0" presId="urn:microsoft.com/office/officeart/2005/8/layout/pyramid2"/>
    <dgm:cxn modelId="{5B8E255F-DEB2-4667-8F07-BF2799C8E345}" type="presOf" srcId="{3FA2F73C-AF1F-440F-B802-98D05361280B}" destId="{B5953358-4256-4AC6-BA21-EADC786751EA}" srcOrd="0" destOrd="0" presId="urn:microsoft.com/office/officeart/2005/8/layout/pyramid2"/>
    <dgm:cxn modelId="{CB9FC9B5-FAD0-4779-BB1E-7FF08691814E}" type="presOf" srcId="{2929EBB4-0C51-41B6-A467-2BF6091BD421}" destId="{00803970-99A2-4936-B25E-0C1D72885B6D}" srcOrd="0" destOrd="0" presId="urn:microsoft.com/office/officeart/2005/8/layout/pyramid2"/>
    <dgm:cxn modelId="{7473837C-BDB0-462C-BEE5-4D25D68356B8}" srcId="{1F5417F6-1AA8-45B3-AFA9-92EAA18062E7}" destId="{2929EBB4-0C51-41B6-A467-2BF6091BD421}" srcOrd="0" destOrd="0" parTransId="{E6C2AF83-DCF2-4DCC-892B-310A3B602C53}" sibTransId="{FB93AAEB-B334-461F-B001-B0ECEA708BBC}"/>
    <dgm:cxn modelId="{5B1BE1D1-9D97-483C-95B7-78C0B8803090}" srcId="{1F5417F6-1AA8-45B3-AFA9-92EAA18062E7}" destId="{9D013196-6C0E-436D-B7EA-4C4884507EEF}" srcOrd="2" destOrd="0" parTransId="{CF45249D-5F01-43CB-926A-A7EDACB81ECC}" sibTransId="{7A4785FF-5024-49CD-A7EB-B7CE93BF8A99}"/>
    <dgm:cxn modelId="{F25600AC-3F89-44C4-9BB1-0DA70B4C8820}" type="presOf" srcId="{6998CEC6-EB4E-4F37-8AA4-511BB170F55C}" destId="{B812A217-706B-401C-B858-F83D679F84AE}" srcOrd="0" destOrd="0" presId="urn:microsoft.com/office/officeart/2005/8/layout/pyramid2"/>
    <dgm:cxn modelId="{AAD0464D-8ED7-43BD-9DAC-C862380E595D}" type="presParOf" srcId="{4A7B6421-6FB6-4E86-B8D5-73182C5D6659}" destId="{61E13C90-B91F-4015-90A3-61B8C649715B}" srcOrd="0" destOrd="0" presId="urn:microsoft.com/office/officeart/2005/8/layout/pyramid2"/>
    <dgm:cxn modelId="{AA18D40F-6C5D-4456-A557-24748809DD92}" type="presParOf" srcId="{4A7B6421-6FB6-4E86-B8D5-73182C5D6659}" destId="{039D0FF3-BBEC-4C96-874E-8BBC50242D72}" srcOrd="1" destOrd="0" presId="urn:microsoft.com/office/officeart/2005/8/layout/pyramid2"/>
    <dgm:cxn modelId="{41EC04F4-9D57-447E-8990-EFE776608BDD}" type="presParOf" srcId="{039D0FF3-BBEC-4C96-874E-8BBC50242D72}" destId="{00803970-99A2-4936-B25E-0C1D72885B6D}" srcOrd="0" destOrd="0" presId="urn:microsoft.com/office/officeart/2005/8/layout/pyramid2"/>
    <dgm:cxn modelId="{6816B8CB-ADFE-45AF-AC35-E8FB7C1302F8}" type="presParOf" srcId="{039D0FF3-BBEC-4C96-874E-8BBC50242D72}" destId="{3EEAB33E-0769-4018-9D30-EC582B3489F5}" srcOrd="1" destOrd="0" presId="urn:microsoft.com/office/officeart/2005/8/layout/pyramid2"/>
    <dgm:cxn modelId="{BE4AA29A-219C-4AE2-B6B3-91CE7058C0D1}" type="presParOf" srcId="{039D0FF3-BBEC-4C96-874E-8BBC50242D72}" destId="{0CBF37E2-C627-4892-8C5E-86B7DF96F9D4}" srcOrd="2" destOrd="0" presId="urn:microsoft.com/office/officeart/2005/8/layout/pyramid2"/>
    <dgm:cxn modelId="{8CA88E34-0020-4A1F-8728-4C820D7A04BF}" type="presParOf" srcId="{039D0FF3-BBEC-4C96-874E-8BBC50242D72}" destId="{C534AFD7-78D6-4468-A763-AA3A5A6B5153}" srcOrd="3" destOrd="0" presId="urn:microsoft.com/office/officeart/2005/8/layout/pyramid2"/>
    <dgm:cxn modelId="{42555F1C-BD13-4DEB-9136-90499929C2D3}" type="presParOf" srcId="{039D0FF3-BBEC-4C96-874E-8BBC50242D72}" destId="{ECF628A8-6911-47FF-BEA4-01DD14BE6025}" srcOrd="4" destOrd="0" presId="urn:microsoft.com/office/officeart/2005/8/layout/pyramid2"/>
    <dgm:cxn modelId="{E5FC814C-43B2-41D6-B9FB-F16EB42AA672}" type="presParOf" srcId="{039D0FF3-BBEC-4C96-874E-8BBC50242D72}" destId="{EDC4A05C-FF28-4CA8-B06F-A191BD3C6917}" srcOrd="5" destOrd="0" presId="urn:microsoft.com/office/officeart/2005/8/layout/pyramid2"/>
    <dgm:cxn modelId="{85298376-76E3-4C06-B53F-2C406FCCCDD8}" type="presParOf" srcId="{039D0FF3-BBEC-4C96-874E-8BBC50242D72}" destId="{33C0DC00-5EF6-4FC4-B79B-1C5A07DDD5E1}" srcOrd="6" destOrd="0" presId="urn:microsoft.com/office/officeart/2005/8/layout/pyramid2"/>
    <dgm:cxn modelId="{1A7DC05D-B592-40D7-9851-CD6F5DD63366}" type="presParOf" srcId="{039D0FF3-BBEC-4C96-874E-8BBC50242D72}" destId="{2AA11F71-B7F7-45EF-9ED6-8CCB627E52E1}" srcOrd="7" destOrd="0" presId="urn:microsoft.com/office/officeart/2005/8/layout/pyramid2"/>
    <dgm:cxn modelId="{037145D6-7628-4E3C-9E2A-D59AF0C011AB}" type="presParOf" srcId="{039D0FF3-BBEC-4C96-874E-8BBC50242D72}" destId="{B5953358-4256-4AC6-BA21-EADC786751EA}" srcOrd="8" destOrd="0" presId="urn:microsoft.com/office/officeart/2005/8/layout/pyramid2"/>
    <dgm:cxn modelId="{3523D2ED-B525-4FD2-96FB-1A7153572B8A}" type="presParOf" srcId="{039D0FF3-BBEC-4C96-874E-8BBC50242D72}" destId="{844EF063-2B47-4C89-8651-496F8BB87178}" srcOrd="9" destOrd="0" presId="urn:microsoft.com/office/officeart/2005/8/layout/pyramid2"/>
    <dgm:cxn modelId="{3E8BA51E-0E64-45F5-BB46-48A7E4ACC16E}" type="presParOf" srcId="{039D0FF3-BBEC-4C96-874E-8BBC50242D72}" destId="{B812A217-706B-401C-B858-F83D679F84AE}" srcOrd="10" destOrd="0" presId="urn:microsoft.com/office/officeart/2005/8/layout/pyramid2"/>
    <dgm:cxn modelId="{6600AE3D-604B-4543-AFE3-35023D1F4350}" type="presParOf" srcId="{039D0FF3-BBEC-4C96-874E-8BBC50242D72}" destId="{1DD5C19C-FBCA-4B80-BD49-773E2BF11F0B}" srcOrd="11" destOrd="0" presId="urn:microsoft.com/office/officeart/2005/8/layout/pyramid2"/>
    <dgm:cxn modelId="{3FA87FA1-9913-43A5-96C2-3DA8047687E4}" type="presParOf" srcId="{039D0FF3-BBEC-4C96-874E-8BBC50242D72}" destId="{85186FC6-3BFB-4E8C-8035-F982C7B9813E}" srcOrd="12" destOrd="0" presId="urn:microsoft.com/office/officeart/2005/8/layout/pyramid2"/>
    <dgm:cxn modelId="{7543B579-C741-4B5A-AE21-4F970E8A218D}" type="presParOf" srcId="{039D0FF3-BBEC-4C96-874E-8BBC50242D72}" destId="{2820EE08-DF4E-42C7-8A17-D145B06B79E3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E13C90-B91F-4015-90A3-61B8C649715B}">
      <dsp:nvSpPr>
        <dsp:cNvPr id="0" name=""/>
        <dsp:cNvSpPr/>
      </dsp:nvSpPr>
      <dsp:spPr>
        <a:xfrm>
          <a:off x="0" y="0"/>
          <a:ext cx="5446131" cy="6145948"/>
        </a:xfrm>
        <a:prstGeom prst="triangle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803970-99A2-4936-B25E-0C1D72885B6D}">
      <dsp:nvSpPr>
        <dsp:cNvPr id="0" name=""/>
        <dsp:cNvSpPr/>
      </dsp:nvSpPr>
      <dsp:spPr>
        <a:xfrm>
          <a:off x="2723065" y="615194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Introduction</a:t>
          </a:r>
        </a:p>
      </dsp:txBody>
      <dsp:txXfrm>
        <a:off x="2753536" y="645665"/>
        <a:ext cx="3479043" cy="563255"/>
      </dsp:txXfrm>
    </dsp:sp>
    <dsp:sp modelId="{0CBF37E2-C627-4892-8C5E-86B7DF96F9D4}">
      <dsp:nvSpPr>
        <dsp:cNvPr id="0" name=""/>
        <dsp:cNvSpPr/>
      </dsp:nvSpPr>
      <dsp:spPr>
        <a:xfrm>
          <a:off x="2723065" y="1317417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Architectural Design</a:t>
          </a:r>
        </a:p>
      </dsp:txBody>
      <dsp:txXfrm>
        <a:off x="2753536" y="1347888"/>
        <a:ext cx="3479043" cy="563255"/>
      </dsp:txXfrm>
    </dsp:sp>
    <dsp:sp modelId="{ECF628A8-6911-47FF-BEA4-01DD14BE6025}">
      <dsp:nvSpPr>
        <dsp:cNvPr id="0" name=""/>
        <dsp:cNvSpPr/>
      </dsp:nvSpPr>
      <dsp:spPr>
        <a:xfrm>
          <a:off x="2723065" y="2006577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Environmental Design</a:t>
          </a:r>
        </a:p>
      </dsp:txBody>
      <dsp:txXfrm>
        <a:off x="2753536" y="2037048"/>
        <a:ext cx="3479043" cy="563255"/>
      </dsp:txXfrm>
    </dsp:sp>
    <dsp:sp modelId="{33C0DC00-5EF6-4FC4-B79B-1C5A07DDD5E1}">
      <dsp:nvSpPr>
        <dsp:cNvPr id="0" name=""/>
        <dsp:cNvSpPr/>
      </dsp:nvSpPr>
      <dsp:spPr>
        <a:xfrm>
          <a:off x="2723065" y="2721862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Structural Design</a:t>
          </a:r>
        </a:p>
      </dsp:txBody>
      <dsp:txXfrm>
        <a:off x="2753536" y="2752333"/>
        <a:ext cx="3479043" cy="563255"/>
      </dsp:txXfrm>
    </dsp:sp>
    <dsp:sp modelId="{B5953358-4256-4AC6-BA21-EADC786751EA}">
      <dsp:nvSpPr>
        <dsp:cNvPr id="0" name=""/>
        <dsp:cNvSpPr/>
      </dsp:nvSpPr>
      <dsp:spPr>
        <a:xfrm>
          <a:off x="2723065" y="3424085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Electrical Design</a:t>
          </a:r>
        </a:p>
      </dsp:txBody>
      <dsp:txXfrm>
        <a:off x="2753536" y="3454556"/>
        <a:ext cx="3479043" cy="563255"/>
      </dsp:txXfrm>
    </dsp:sp>
    <dsp:sp modelId="{B812A217-706B-401C-B858-F83D679F84AE}">
      <dsp:nvSpPr>
        <dsp:cNvPr id="0" name=""/>
        <dsp:cNvSpPr/>
      </dsp:nvSpPr>
      <dsp:spPr>
        <a:xfrm>
          <a:off x="2723065" y="4126307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Mechanical Design</a:t>
          </a:r>
        </a:p>
      </dsp:txBody>
      <dsp:txXfrm>
        <a:off x="2753536" y="4156778"/>
        <a:ext cx="3479043" cy="563255"/>
      </dsp:txXfrm>
    </dsp:sp>
    <dsp:sp modelId="{85186FC6-3BFB-4E8C-8035-F982C7B9813E}">
      <dsp:nvSpPr>
        <dsp:cNvPr id="0" name=""/>
        <dsp:cNvSpPr/>
      </dsp:nvSpPr>
      <dsp:spPr>
        <a:xfrm>
          <a:off x="2723065" y="4828530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Quantity Surveying and Cost Estimation</a:t>
          </a:r>
        </a:p>
      </dsp:txBody>
      <dsp:txXfrm>
        <a:off x="2753536" y="4859001"/>
        <a:ext cx="3479043" cy="563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AC8792-ABF3-466C-9864-BCA9905E20E3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B4273-B2A3-433E-8CEF-E67D67D78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094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B4273-B2A3-433E-8CEF-E67D67D787F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601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459684"/>
      </p:ext>
    </p:extLst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024390"/>
      </p:ext>
    </p:extLst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2057537"/>
      </p:ext>
    </p:extLst>
  </p:cSld>
  <p:clrMapOvr>
    <a:masterClrMapping/>
  </p:clrMapOvr>
  <p:transition spd="med"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456616"/>
      </p:ext>
    </p:extLst>
  </p:cSld>
  <p:clrMapOvr>
    <a:masterClrMapping/>
  </p:clrMapOvr>
  <p:transition spd="med"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589590"/>
      </p:ext>
    </p:extLst>
  </p:cSld>
  <p:clrMapOvr>
    <a:masterClrMapping/>
  </p:clrMapOvr>
  <p:transition spd="med">
    <p:pull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192390"/>
      </p:ext>
    </p:extLst>
  </p:cSld>
  <p:clrMapOvr>
    <a:masterClrMapping/>
  </p:clrMapOvr>
  <p:transition spd="med">
    <p:pull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762107"/>
      </p:ext>
    </p:extLst>
  </p:cSld>
  <p:clrMapOvr>
    <a:masterClrMapping/>
  </p:clrMapOvr>
  <p:transition spd="med">
    <p:pull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40763"/>
      </p:ext>
    </p:extLst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595892"/>
      </p:ext>
    </p:extLst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679213"/>
      </p:ext>
    </p:extLst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684935"/>
      </p:ext>
    </p:extLst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42716"/>
      </p:ext>
    </p:extLst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311701"/>
      </p:ext>
    </p:extLst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993805"/>
      </p:ext>
    </p:extLst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061146"/>
      </p:ext>
    </p:extLst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030406"/>
      </p:ext>
    </p:extLst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/>
              <a:t>12/21/2017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5FCBEF"/>
                </a:solidFill>
              </a:rPr>
              <a:pPr defTabSz="457200"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7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med">
    <p:pull dir="r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7" Type="http://schemas.openxmlformats.org/officeDocument/2006/relationships/image" Target="../media/image98.pn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jp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30" y="-53788"/>
            <a:ext cx="12287623" cy="691178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50800" dir="5400000" sx="1000" sy="1000" algn="ctr" rotWithShape="0">
              <a:srgbClr val="000000"/>
            </a:outerShdw>
          </a:effec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-403827" y="4986131"/>
            <a:ext cx="7766936" cy="109689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Supervised By</a:t>
            </a:r>
          </a:p>
          <a:p>
            <a:pPr algn="ctr"/>
            <a:r>
              <a:rPr lang="en-US" sz="24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Eng. </a:t>
            </a:r>
            <a:r>
              <a:rPr lang="en-US" sz="2400" b="1" dirty="0" err="1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Haitham</a:t>
            </a:r>
            <a:r>
              <a:rPr lang="en-US" sz="2400" b="1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Sawalha</a:t>
            </a:r>
            <a:endParaRPr lang="en-US" sz="2400" b="1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6445" y="307724"/>
            <a:ext cx="6543651" cy="163121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40" tIns="45720" rIns="91440" bIns="45720">
            <a:spAutoFit/>
          </a:bodyPr>
          <a:lstStyle/>
          <a:p>
            <a:pPr algn="ctr" defTabSz="457200"/>
            <a:r>
              <a:rPr lang="en-US" sz="5000" b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Integrated Design O</a:t>
            </a:r>
            <a:r>
              <a:rPr lang="en-US" sz="5000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 A</a:t>
            </a:r>
            <a:endParaRPr lang="en-US" sz="5000" b="1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/>
            <a:r>
              <a:rPr lang="en-US" sz="5000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Youth center</a:t>
            </a:r>
            <a:endParaRPr lang="en-US" sz="5000" b="1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74447" y="2528211"/>
            <a:ext cx="281038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en-US" sz="24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br>
              <a:rPr lang="en-US" sz="24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400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Mostafa </a:t>
            </a:r>
            <a:r>
              <a:rPr lang="en-US" sz="2400" b="1" dirty="0" err="1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Yahya</a:t>
            </a:r>
            <a:endParaRPr lang="en-US" sz="2400" b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>
              <a:lnSpc>
                <a:spcPct val="150000"/>
              </a:lnSpc>
            </a:pPr>
            <a:r>
              <a:rPr lang="en-US" sz="24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400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Imran Zaid</a:t>
            </a:r>
          </a:p>
          <a:p>
            <a:pPr algn="ctr" defTabSz="457200">
              <a:lnSpc>
                <a:spcPct val="150000"/>
              </a:lnSpc>
            </a:pPr>
            <a:r>
              <a:rPr lang="en-US" sz="2400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Mahmoud </a:t>
            </a:r>
            <a:r>
              <a:rPr lang="en-US" sz="2400" b="1" dirty="0" err="1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Hafnawi</a:t>
            </a:r>
            <a:endParaRPr lang="en-US" sz="2400" b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fld id="{7981B074-5119-4AE8-9C05-0D79E96340D8}" type="slidenum">
              <a:rPr lang="en-US">
                <a:solidFill>
                  <a:prstClr val="white"/>
                </a:solidFill>
              </a:rPr>
              <a:pPr algn="ctr" defTabSz="457200"/>
              <a:t>1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26" name="Picture 2" descr="Image result for an-najah univers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457" y="972402"/>
            <a:ext cx="1555809" cy="155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577184" y="2666710"/>
            <a:ext cx="325689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en-US" sz="24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An-</a:t>
            </a:r>
            <a:r>
              <a:rPr lang="en-US" sz="2400" b="1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Najah</a:t>
            </a:r>
            <a:r>
              <a:rPr lang="en-US" sz="24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National University</a:t>
            </a:r>
          </a:p>
          <a:p>
            <a:pPr algn="ctr" defTabSz="457200">
              <a:lnSpc>
                <a:spcPct val="150000"/>
              </a:lnSpc>
            </a:pPr>
            <a:endParaRPr lang="en-US" sz="2400" b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 defTabSz="457200">
              <a:lnSpc>
                <a:spcPct val="150000"/>
              </a:lnSpc>
            </a:pPr>
            <a:r>
              <a:rPr lang="en-US" sz="24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Faculty of Engineering</a:t>
            </a:r>
          </a:p>
          <a:p>
            <a:pPr algn="ctr" defTabSz="457200">
              <a:lnSpc>
                <a:spcPct val="150000"/>
              </a:lnSpc>
            </a:pPr>
            <a:r>
              <a:rPr lang="en-US" sz="24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Building Engineering Department</a:t>
            </a:r>
          </a:p>
        </p:txBody>
      </p:sp>
    </p:spTree>
    <p:extLst>
      <p:ext uri="{BB962C8B-B14F-4D97-AF65-F5344CB8AC3E}">
        <p14:creationId xmlns:p14="http://schemas.microsoft.com/office/powerpoint/2010/main" val="41021734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10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616" y="1495425"/>
            <a:ext cx="30753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East Elevation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113" t="31165" r="282" b="34452"/>
          <a:stretch/>
        </p:blipFill>
        <p:spPr>
          <a:xfrm>
            <a:off x="-1" y="2563127"/>
            <a:ext cx="12028965" cy="2382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723477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616" y="1495425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South Elevation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11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487" t="44504" r="493" b="30507"/>
          <a:stretch/>
        </p:blipFill>
        <p:spPr>
          <a:xfrm>
            <a:off x="104616" y="2459866"/>
            <a:ext cx="11970958" cy="17515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715193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616" y="1495425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West Elevation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12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217" t="36074" r="493" b="27289"/>
          <a:stretch/>
        </p:blipFill>
        <p:spPr>
          <a:xfrm>
            <a:off x="0" y="2563126"/>
            <a:ext cx="12164490" cy="25755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91040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13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616" y="1495425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North Elevation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380" t="40746" r="2394" b="28253"/>
          <a:stretch/>
        </p:blipFill>
        <p:spPr>
          <a:xfrm>
            <a:off x="-5618" y="2794715"/>
            <a:ext cx="12114565" cy="22409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990842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616" y="1495425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Section A – A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14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98" t="41686" r="70" b="16603"/>
          <a:stretch/>
        </p:blipFill>
        <p:spPr>
          <a:xfrm>
            <a:off x="27963" y="2756079"/>
            <a:ext cx="12155452" cy="29621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337228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616" y="1495425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Section B – B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15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747" t="43002" r="387" b="26561"/>
          <a:stretch/>
        </p:blipFill>
        <p:spPr>
          <a:xfrm>
            <a:off x="43244" y="2897746"/>
            <a:ext cx="12101533" cy="21378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435480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20110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3D </a:t>
            </a:r>
            <a:r>
              <a:rPr lang="en-US" sz="3200" b="1" dirty="0" smtClean="0">
                <a:latin typeface="Cambria" panose="02040503050406030204" pitchFamily="18" charset="0"/>
              </a:rPr>
              <a:t>model 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082657" y="6228867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16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67" y="1322264"/>
            <a:ext cx="9841307" cy="553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7864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320058"/>
            <a:ext cx="782256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17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73583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4885" y="1806439"/>
            <a:ext cx="3650358" cy="40318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Shading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Daylight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Thermal Design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18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010" y="1322344"/>
            <a:ext cx="6846953" cy="385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4183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67460" y="1166207"/>
            <a:ext cx="6740178" cy="16696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endParaRPr lang="en-US" sz="32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</a:rPr>
              <a:t>East </a:t>
            </a:r>
            <a:r>
              <a:rPr lang="en-US" sz="3200" b="1" dirty="0">
                <a:latin typeface="Cambria" panose="02040503050406030204" pitchFamily="18" charset="0"/>
              </a:rPr>
              <a:t>windows (vertical shutters)</a:t>
            </a:r>
          </a:p>
          <a:p>
            <a:pPr>
              <a:lnSpc>
                <a:spcPct val="150000"/>
              </a:lnSpc>
            </a:pPr>
            <a:endParaRPr lang="en-US" sz="1500" b="1" dirty="0"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70230" y="1166207"/>
            <a:ext cx="27929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Shading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19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045" y="3505200"/>
            <a:ext cx="3303587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218" y="3937794"/>
            <a:ext cx="4949825" cy="248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0" y="2525070"/>
            <a:ext cx="108371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South windows (horizontal shutters and cantilever</a:t>
            </a:r>
            <a:r>
              <a:rPr lang="en-US" sz="3200" b="1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59644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83943" y="830890"/>
            <a:ext cx="7822568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0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83434770"/>
              </p:ext>
            </p:extLst>
          </p:nvPr>
        </p:nvGraphicFramePr>
        <p:xfrm>
          <a:off x="287377" y="359355"/>
          <a:ext cx="6263051" cy="6145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0485005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1E13C90-B91F-4015-90A3-61B8C64971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>
                                            <p:graphicEl>
                                              <a:dgm id="{61E13C90-B91F-4015-90A3-61B8C64971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803970-99A2-4936-B25E-0C1D72885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">
                                            <p:graphicEl>
                                              <a:dgm id="{00803970-99A2-4936-B25E-0C1D72885B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CBF37E2-C627-4892-8C5E-86B7DF96F9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dgm id="{0CBF37E2-C627-4892-8C5E-86B7DF96F9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CF628A8-6911-47FF-BEA4-01DD14BE60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>
                                            <p:graphicEl>
                                              <a:dgm id="{ECF628A8-6911-47FF-BEA4-01DD14BE60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3C0DC00-5EF6-4FC4-B79B-1C5A07DDD5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">
                                            <p:graphicEl>
                                              <a:dgm id="{33C0DC00-5EF6-4FC4-B79B-1C5A07DDD5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5953358-4256-4AC6-BA21-EADC786751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>
                                            <p:graphicEl>
                                              <a:dgm id="{B5953358-4256-4AC6-BA21-EADC786751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812A217-706B-401C-B858-F83D679F84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">
                                            <p:graphicEl>
                                              <a:dgm id="{B812A217-706B-401C-B858-F83D679F84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5186FC6-3BFB-4E8C-8035-F982C7B98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">
                                            <p:graphicEl>
                                              <a:dgm id="{85186FC6-3BFB-4E8C-8035-F982C7B98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70230" y="1166207"/>
            <a:ext cx="27929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Daylight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0717" y="4859540"/>
            <a:ext cx="2472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Compute room</a:t>
            </a:r>
          </a:p>
        </p:txBody>
      </p:sp>
      <p:sp>
        <p:nvSpPr>
          <p:cNvPr id="7" name="Rectangle 6"/>
          <p:cNvSpPr/>
          <p:nvPr/>
        </p:nvSpPr>
        <p:spPr>
          <a:xfrm>
            <a:off x="11239220" y="6113355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20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13101" y="5343046"/>
            <a:ext cx="2007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D.F = </a:t>
            </a:r>
            <a:r>
              <a:rPr lang="en-US" sz="2400" b="1" dirty="0" smtClean="0">
                <a:latin typeface="Cambria" panose="02040503050406030204" pitchFamily="18" charset="0"/>
              </a:rPr>
              <a:t>2.83 </a:t>
            </a:r>
            <a:r>
              <a:rPr lang="en-US" sz="2400" b="1" dirty="0">
                <a:latin typeface="Cambria" panose="02040503050406030204" pitchFamily="18" charset="0"/>
              </a:rPr>
              <a:t>%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865192" y="4920098"/>
            <a:ext cx="2688087" cy="106777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657394"/>
            <a:ext cx="3530600" cy="30972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586" y="1811540"/>
            <a:ext cx="3992563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437" y="4844276"/>
            <a:ext cx="3084513" cy="120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958" y="5321205"/>
            <a:ext cx="2176463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0184" y="846800"/>
            <a:ext cx="1692519" cy="47846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22771" y="4920098"/>
            <a:ext cx="2775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 Room</a:t>
            </a:r>
          </a:p>
        </p:txBody>
      </p:sp>
    </p:spTree>
    <p:extLst>
      <p:ext uri="{BB962C8B-B14F-4D97-AF65-F5344CB8AC3E}">
        <p14:creationId xmlns:p14="http://schemas.microsoft.com/office/powerpoint/2010/main" val="5914949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21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70230" y="1166207"/>
            <a:ext cx="33856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Thermal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137496" y="1865223"/>
            <a:ext cx="698204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U value </a:t>
            </a:r>
            <a:r>
              <a:rPr lang="en-US" sz="3200" b="1" dirty="0" smtClean="0">
                <a:latin typeface="Cambria" panose="02040503050406030204" pitchFamily="18" charset="0"/>
              </a:rPr>
              <a:t>for building components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206" y="3215361"/>
            <a:ext cx="595630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364" y="2823882"/>
            <a:ext cx="4746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conventional wall was used with specification shown in table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35870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70230" y="1166207"/>
            <a:ext cx="33856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Thermal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22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09093" y="2271247"/>
            <a:ext cx="8176846" cy="304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standards</a:t>
            </a:r>
            <a:r>
              <a:rPr lang="ar-SA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conditions that must be met in the design:</a:t>
            </a: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Maintain operative temperature between:</a:t>
            </a: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20.0 to 23.5o C in winter and 22.5 to 26.0o C in summer.</a:t>
            </a: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Maintaining Rh between 30 to 60%.</a:t>
            </a:r>
          </a:p>
          <a:p>
            <a:pPr marL="342900" lvl="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AIR Speed between 0.1 to 0.35 m/s.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286" y="1750982"/>
            <a:ext cx="5105357" cy="48408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-218364" y="2426499"/>
            <a:ext cx="6766788" cy="1510888"/>
            <a:chOff x="-259308" y="2441022"/>
            <a:chExt cx="6766788" cy="1510888"/>
          </a:xfrm>
        </p:grpSpPr>
        <p:sp>
          <p:nvSpPr>
            <p:cNvPr id="12" name="Rectangle 11"/>
            <p:cNvSpPr/>
            <p:nvPr/>
          </p:nvSpPr>
          <p:spPr>
            <a:xfrm>
              <a:off x="-137496" y="2441022"/>
              <a:ext cx="3385663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Cooling loads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-259308" y="3367135"/>
              <a:ext cx="6766788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Total cooling </a:t>
              </a:r>
              <a:r>
                <a:rPr lang="en-US" sz="3200" b="1" dirty="0" smtClean="0">
                  <a:latin typeface="Cambria" panose="02040503050406030204" pitchFamily="18" charset="0"/>
                </a:rPr>
                <a:t>load=149.27 </a:t>
              </a:r>
              <a:r>
                <a:rPr lang="en-US" sz="3200" b="1" dirty="0">
                  <a:latin typeface="Cambria" panose="02040503050406030204" pitchFamily="18" charset="0"/>
                </a:rPr>
                <a:t>kW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995205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70230" y="1166207"/>
            <a:ext cx="33856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Thermal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23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-259308" y="2580034"/>
            <a:ext cx="6766788" cy="1371876"/>
            <a:chOff x="-259308" y="2580034"/>
            <a:chExt cx="6766788" cy="1371876"/>
          </a:xfrm>
        </p:grpSpPr>
        <p:sp>
          <p:nvSpPr>
            <p:cNvPr id="22" name="Rectangle 21"/>
            <p:cNvSpPr/>
            <p:nvPr/>
          </p:nvSpPr>
          <p:spPr>
            <a:xfrm>
              <a:off x="-107926" y="2580034"/>
              <a:ext cx="3385663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Heating loads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-259308" y="3367135"/>
              <a:ext cx="6766788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Total heating </a:t>
              </a:r>
              <a:r>
                <a:rPr lang="en-US" sz="3200" b="1" dirty="0" smtClean="0">
                  <a:latin typeface="Cambria" panose="02040503050406030204" pitchFamily="18" charset="0"/>
                </a:rPr>
                <a:t>load=208 </a:t>
              </a:r>
              <a:r>
                <a:rPr lang="en-US" sz="3200" b="1" dirty="0">
                  <a:latin typeface="Cambria" panose="02040503050406030204" pitchFamily="18" charset="0"/>
                </a:rPr>
                <a:t>kW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4" name="Picture 2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478" y="1844158"/>
            <a:ext cx="4894138" cy="20127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346" y="3972573"/>
            <a:ext cx="6346825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74102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2663743" y="1345625"/>
            <a:ext cx="85966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en-US" sz="3200" b="1" dirty="0">
                <a:latin typeface="Cambria" panose="02040503050406030204" pitchFamily="18" charset="0"/>
              </a:rPr>
              <a:t>Thermal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923" y="2965939"/>
            <a:ext cx="3681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Site and source energy=112.77 kwh/m² </a:t>
            </a:r>
            <a:endParaRPr lang="en-US" sz="20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308" y="3076660"/>
            <a:ext cx="6659246" cy="31819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24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8299938" y="4185138"/>
            <a:ext cx="782697" cy="4824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058" y="2040731"/>
            <a:ext cx="7444153" cy="47712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107626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411298" y="122393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PPD </a:t>
            </a:r>
            <a:r>
              <a:rPr lang="en-US" sz="3200" b="1" dirty="0">
                <a:latin typeface="Cambria" panose="02040503050406030204" pitchFamily="18" charset="0"/>
              </a:rPr>
              <a:t>and PMV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25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525" y="1901811"/>
            <a:ext cx="7550760" cy="47260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37118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94636"/>
            <a:ext cx="74362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Surface material used in cafeteria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098038"/>
              </p:ext>
            </p:extLst>
          </p:nvPr>
        </p:nvGraphicFramePr>
        <p:xfrm>
          <a:off x="545124" y="2176773"/>
          <a:ext cx="10673860" cy="43314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3640"/>
                <a:gridCol w="2041645"/>
                <a:gridCol w="698457"/>
                <a:gridCol w="662639"/>
                <a:gridCol w="823821"/>
                <a:gridCol w="752185"/>
                <a:gridCol w="841731"/>
                <a:gridCol w="859640"/>
                <a:gridCol w="931277"/>
                <a:gridCol w="949185"/>
                <a:gridCol w="859640"/>
              </a:tblGrid>
              <a:tr h="8829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Freq.(HZ)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 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1000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800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16000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1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 board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6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ceiling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Acoustic Tile Suspended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2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door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Foam Core Plywood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8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terrazzo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1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Windows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Double Glazed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26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776046" y="2176773"/>
            <a:ext cx="2057400" cy="95328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44613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382393" y="1591999"/>
                <a:ext cx="5399625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3200" b="1" dirty="0">
                    <a:latin typeface="Cambria" panose="02040503050406030204" pitchFamily="18" charset="0"/>
                  </a:rPr>
                  <a:t>Reverberation Time (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𝑹</m:t>
                    </m:r>
                    <m:sSub>
                      <m:sSub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𝟔𝟎</m:t>
                        </m:r>
                      </m:sub>
                    </m:sSub>
                  </m:oMath>
                </a14:m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393" y="1591999"/>
                <a:ext cx="5399625" cy="584775"/>
              </a:xfrm>
              <a:prstGeom prst="rect">
                <a:avLst/>
              </a:prstGeom>
              <a:blipFill rotWithShape="0">
                <a:blip r:embed="rId3"/>
                <a:stretch>
                  <a:fillRect l="-1580" t="-13542" r="-135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27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9102" y="2790318"/>
            <a:ext cx="390627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Required RT60 in Cafeteria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(0.7-0.9)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496080"/>
              </p:ext>
            </p:extLst>
          </p:nvPr>
        </p:nvGraphicFramePr>
        <p:xfrm>
          <a:off x="3753233" y="2790318"/>
          <a:ext cx="6641342" cy="4526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3562"/>
                <a:gridCol w="1241727"/>
                <a:gridCol w="1350124"/>
                <a:gridCol w="1350124"/>
                <a:gridCol w="1515805"/>
              </a:tblGrid>
              <a:tr h="348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TOTAL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SABINE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NOR-ER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MIL-SE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48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FREQ. 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ABSPT.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RT(60)(sec)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RT(60)(sec)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RT(60)(sec)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8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63Hz: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197.497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8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125Hz: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189.069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8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250Hz: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196.951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8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500Hz: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158.883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8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1kHz: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172.944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8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2kHz: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202.597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8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4kHz: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221.051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8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8kHz: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165.236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88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16kHz: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173.226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131858" y="2823039"/>
            <a:ext cx="1413341" cy="39515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4298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38" grpId="0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686841" y="1469964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External wall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28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1" name="Picture 50" descr="F:\imran\external wal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734" y="2142257"/>
            <a:ext cx="5670796" cy="4365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8820222" y="1963690"/>
            <a:ext cx="587796" cy="8982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6803219" y="1544202"/>
            <a:ext cx="3305851" cy="4230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TL combined =40 dB</a:t>
            </a:r>
            <a:endParaRPr lang="en-US" sz="2400" b="1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777923" y="2885471"/>
            <a:ext cx="954157" cy="381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59" y="3183943"/>
            <a:ext cx="3739827" cy="332376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Rectangle 23"/>
          <p:cNvSpPr/>
          <p:nvPr/>
        </p:nvSpPr>
        <p:spPr>
          <a:xfrm>
            <a:off x="431371" y="2201328"/>
            <a:ext cx="3695465" cy="4230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Recommended STC=34</a:t>
            </a:r>
            <a:endParaRPr lang="en-US" sz="2400" b="1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665207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Internal wall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" name="Picture 3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862" y="3277998"/>
            <a:ext cx="3391608" cy="3282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35" descr="F:\imran\internal waLL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761" y="2319474"/>
            <a:ext cx="5324099" cy="44030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7" name="Rectangle 36"/>
          <p:cNvSpPr/>
          <p:nvPr/>
        </p:nvSpPr>
        <p:spPr>
          <a:xfrm>
            <a:off x="9618676" y="3116708"/>
            <a:ext cx="954157" cy="381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496143" y="1746086"/>
            <a:ext cx="3305851" cy="4230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STC  =50 dB</a:t>
            </a:r>
            <a:endParaRPr lang="en-US" sz="2400" b="1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022059" y="2385270"/>
            <a:ext cx="3524411" cy="4230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Recommended STC=38</a:t>
            </a:r>
            <a:endParaRPr lang="en-US" sz="2400" b="1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Straight Arrow Connector 39"/>
          <p:cNvCxnSpPr>
            <a:stCxn id="37" idx="0"/>
          </p:cNvCxnSpPr>
          <p:nvPr/>
        </p:nvCxnSpPr>
        <p:spPr>
          <a:xfrm flipH="1" flipV="1">
            <a:off x="9437779" y="2152028"/>
            <a:ext cx="657976" cy="9646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1" name="Picture 4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21" y="3563848"/>
            <a:ext cx="3754362" cy="3294152"/>
          </a:xfrm>
          <a:prstGeom prst="rect">
            <a:avLst/>
          </a:prstGeom>
        </p:spPr>
      </p:pic>
      <p:pic>
        <p:nvPicPr>
          <p:cNvPr id="42" name="Picture 41"/>
          <p:cNvPicPr/>
          <p:nvPr/>
        </p:nvPicPr>
        <p:blipFill rotWithShape="1">
          <a:blip r:embed="rId7"/>
          <a:srcRect l="31250" t="51881" r="28686" b="16476"/>
          <a:stretch/>
        </p:blipFill>
        <p:spPr bwMode="auto">
          <a:xfrm>
            <a:off x="5112658" y="2938993"/>
            <a:ext cx="4256096" cy="26019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5308560" y="4956313"/>
            <a:ext cx="1052483" cy="6697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5738191" y="2885471"/>
            <a:ext cx="631368" cy="20685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72576" y="2672838"/>
            <a:ext cx="3305851" cy="4230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Recommended IIC=50</a:t>
            </a:r>
            <a:endParaRPr lang="en-US" sz="2400" b="1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594538" y="2461329"/>
            <a:ext cx="3305851" cy="4230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IIC =64 dB</a:t>
            </a:r>
            <a:endParaRPr lang="en-US" sz="2400" b="1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-474312" y="2033418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Roof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53629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2" grpId="0" animBg="1"/>
      <p:bldP spid="53" grpId="0" animBg="1"/>
      <p:bldP spid="24" grpId="0" animBg="1"/>
      <p:bldP spid="33" grpId="0"/>
      <p:bldP spid="37" grpId="0" animBg="1"/>
      <p:bldP spid="38" grpId="0" animBg="1"/>
      <p:bldP spid="39" grpId="0" animBg="1"/>
      <p:bldP spid="43" grpId="0" animBg="1"/>
      <p:bldP spid="45" grpId="0" animBg="1"/>
      <p:bldP spid="46" grpId="0" animBg="1"/>
      <p:bldP spid="4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48747" y="1486914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Sound reinforcing system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29</a:t>
            </a:r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524453"/>
              </p:ext>
            </p:extLst>
          </p:nvPr>
        </p:nvGraphicFramePr>
        <p:xfrm>
          <a:off x="1846469" y="2441662"/>
          <a:ext cx="4236278" cy="391748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118139"/>
                <a:gridCol w="2118139"/>
              </a:tblGrid>
              <a:tr h="748574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Specifications 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48574"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speaker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compliance </a:t>
                      </a:r>
                      <a:endParaRPr lang="en-US" dirty="0"/>
                    </a:p>
                  </a:txBody>
                  <a:tcPr/>
                </a:tc>
              </a:tr>
              <a:tr h="748574">
                <a:tc>
                  <a:txBody>
                    <a:bodyPr/>
                    <a:lstStyle/>
                    <a:p>
                      <a:r>
                        <a:rPr lang="en-US" dirty="0" smtClean="0"/>
                        <a:t>Sensitivity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 dB</a:t>
                      </a:r>
                      <a:endParaRPr lang="en-US" dirty="0"/>
                    </a:p>
                  </a:txBody>
                  <a:tcPr/>
                </a:tc>
              </a:tr>
              <a:tr h="923189"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 between tow speakers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6.8m</a:t>
                      </a:r>
                      <a:endParaRPr lang="en-US" dirty="0"/>
                    </a:p>
                  </a:txBody>
                  <a:tcPr/>
                </a:tc>
              </a:tr>
              <a:tr h="748574">
                <a:tc>
                  <a:txBody>
                    <a:bodyPr/>
                    <a:lstStyle/>
                    <a:p>
                      <a:r>
                        <a:rPr lang="en-US" dirty="0" smtClean="0"/>
                        <a:t>Coverage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130°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/>
          <p:cNvPicPr/>
          <p:nvPr/>
        </p:nvPicPr>
        <p:blipFill rotWithShape="1">
          <a:blip r:embed="rId2"/>
          <a:srcRect l="31002" t="47049" r="50549" b="28745"/>
          <a:stretch/>
        </p:blipFill>
        <p:spPr bwMode="auto">
          <a:xfrm>
            <a:off x="6771861" y="2671295"/>
            <a:ext cx="3564835" cy="30844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7954" t="23421" r="19659" b="13719"/>
          <a:stretch/>
        </p:blipFill>
        <p:spPr>
          <a:xfrm>
            <a:off x="1009242" y="2246022"/>
            <a:ext cx="5167746" cy="43087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2793283" y="4349555"/>
            <a:ext cx="2897747" cy="209368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0226" t="23931" r="16376" b="14527"/>
          <a:stretch/>
        </p:blipFill>
        <p:spPr>
          <a:xfrm>
            <a:off x="6276109" y="2393576"/>
            <a:ext cx="5799350" cy="375784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8" name="Straight Arrow Connector 17"/>
          <p:cNvCxnSpPr/>
          <p:nvPr/>
        </p:nvCxnSpPr>
        <p:spPr>
          <a:xfrm flipV="1">
            <a:off x="5681814" y="4867835"/>
            <a:ext cx="594295" cy="5190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004013" y="1548164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Ceiling mounted Speaker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81976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1" y="2320058"/>
            <a:ext cx="80549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4232579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320058"/>
            <a:ext cx="78225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30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55656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54884" y="1224548"/>
            <a:ext cx="7770845" cy="42627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Codes</a:t>
            </a:r>
          </a:p>
          <a:p>
            <a:endParaRPr lang="en-US" sz="15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 (ACI 318-14) for RC Structures Design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(UBC 97) for Earthquake Loads </a:t>
            </a:r>
          </a:p>
          <a:p>
            <a:pPr lvl="0"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(ASCE 7 2010) for loads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combination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31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71717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054885" y="1191296"/>
                <a:ext cx="8222119" cy="575542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n-US" sz="3200" b="1" dirty="0" smtClean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Loads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Live Load =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𝟕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𝑲𝑵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800" b="1" dirty="0">
                  <a:solidFill>
                    <a:prstClr val="black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SID=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𝟓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𝟔𝟓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𝑲𝑵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800" b="1" dirty="0">
                  <a:solidFill>
                    <a:prstClr val="black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EQ Loads (UBC97):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v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I= </a:t>
                </a:r>
                <a:r>
                  <a:rPr lang="en-US" sz="2800" b="1" dirty="0" smtClean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1                                                  </a:t>
                </a:r>
                <a:r>
                  <a:rPr lang="en-US" sz="2800" b="1" dirty="0" err="1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Cv</a:t>
                </a: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=0.4 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v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R= 5.5                                             </a:t>
                </a:r>
                <a:r>
                  <a:rPr lang="en-US" sz="2800" b="1" dirty="0" err="1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Ca</a:t>
                </a: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=0.28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v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Z= 0.2 (2B)                                   Ct= 0.0488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885" y="1191296"/>
                <a:ext cx="8222119" cy="5755422"/>
              </a:xfrm>
              <a:prstGeom prst="rect">
                <a:avLst/>
              </a:prstGeom>
              <a:blipFill rotWithShape="0">
                <a:blip r:embed="rId2"/>
                <a:stretch>
                  <a:fillRect l="-1853" t="-1376" b="-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32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23769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690" y="1615345"/>
            <a:ext cx="45440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Material</a:t>
            </a:r>
          </a:p>
          <a:p>
            <a:endParaRPr lang="en-US" sz="1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Concrete 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28,24 (</a:t>
            </a:r>
            <a:r>
              <a:rPr lang="en-US" sz="3200" b="1" dirty="0" err="1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Mpa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  <a:endParaRPr lang="en-US" sz="3200" b="1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Steel           </a:t>
            </a:r>
            <a:r>
              <a:rPr lang="en-US" sz="3200" b="1" dirty="0" err="1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Fy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= 420MPa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082202" y="1557443"/>
                <a:ext cx="8750319" cy="35548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Final Design Sections</a:t>
                </a:r>
                <a:endParaRPr lang="en-US" sz="25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5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Slabs thickness              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0.3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Columns(rectangular)    </a:t>
                </a:r>
                <a:r>
                  <a:rPr lang="en-US" sz="2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</a:t>
                </a:r>
                <a14:m>
                  <m:oMath xmlns:m="http://schemas.openxmlformats.org/officeDocument/2006/math">
                    <m:r>
                      <a:rPr lang="en-US" sz="2000" b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0.4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),(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r>
                      <a:rPr lang="en-US" sz="2000" b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m)</a:t>
                </a: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Beams     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</m:oMath>
                </a14:m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),(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.7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</m:oMath>
                </a14:m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),(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</m:oMath>
                </a14:m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),(0.3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 </m:t>
                    </m:r>
                  </m:oMath>
                </a14:m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0.5)m</a:t>
                </a: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Walls  thicknesses       </a:t>
                </a:r>
                <a:r>
                  <a:rPr lang="en-US" sz="2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0.3 m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202" y="1557443"/>
                <a:ext cx="8750319" cy="3554819"/>
              </a:xfrm>
              <a:prstGeom prst="rect">
                <a:avLst/>
              </a:prstGeom>
              <a:blipFill rotWithShape="0">
                <a:blip r:embed="rId2"/>
                <a:stretch>
                  <a:fillRect l="-1185" t="-1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21691" y="4099444"/>
            <a:ext cx="4544079" cy="17235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Structural system</a:t>
            </a:r>
          </a:p>
          <a:p>
            <a:endParaRPr lang="en-US" sz="1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One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way ribbed slab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690" y="1569178"/>
            <a:ext cx="4544079" cy="192711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1689" y="4007121"/>
            <a:ext cx="4544079" cy="192711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82203" y="1557443"/>
            <a:ext cx="6786385" cy="437679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33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84909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34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23" y="1532587"/>
            <a:ext cx="2318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Selected block</a:t>
            </a: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32852" t="26467" r="26479" b="19422"/>
          <a:stretch/>
        </p:blipFill>
        <p:spPr>
          <a:xfrm>
            <a:off x="3144501" y="1171977"/>
            <a:ext cx="6799787" cy="50865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1823" y="2544417"/>
            <a:ext cx="2121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3D Modeling </a:t>
            </a:r>
            <a:endParaRPr lang="en-US" sz="2400" dirty="0"/>
          </a:p>
        </p:txBody>
      </p:sp>
      <p:pic>
        <p:nvPicPr>
          <p:cNvPr id="13" name="Picture 12"/>
          <p:cNvPicPr/>
          <p:nvPr/>
        </p:nvPicPr>
        <p:blipFill rotWithShape="1">
          <a:blip r:embed="rId3"/>
          <a:srcRect l="25431" t="32086" r="44633" b="29165"/>
          <a:stretch/>
        </p:blipFill>
        <p:spPr bwMode="auto">
          <a:xfrm>
            <a:off x="3824706" y="1554302"/>
            <a:ext cx="6710772" cy="5303697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6821219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8997" y="1675139"/>
            <a:ext cx="286374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Compatibility Check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35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" t="8545" r="5040" b="12471"/>
          <a:stretch/>
        </p:blipFill>
        <p:spPr bwMode="auto">
          <a:xfrm>
            <a:off x="3262744" y="1114008"/>
            <a:ext cx="4039577" cy="33292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3"/>
          <a:srcRect l="23718" t="27365" r="42148" b="17618"/>
          <a:stretch/>
        </p:blipFill>
        <p:spPr bwMode="auto">
          <a:xfrm>
            <a:off x="7423869" y="2778609"/>
            <a:ext cx="4015105" cy="3638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156440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36</a:t>
            </a:r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45521"/>
              </p:ext>
            </p:extLst>
          </p:nvPr>
        </p:nvGraphicFramePr>
        <p:xfrm>
          <a:off x="2446986" y="1040258"/>
          <a:ext cx="8991989" cy="31871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3720"/>
                <a:gridCol w="1438835"/>
                <a:gridCol w="1438835"/>
                <a:gridCol w="1021977"/>
                <a:gridCol w="1479176"/>
                <a:gridCol w="1401410"/>
                <a:gridCol w="1028036"/>
              </a:tblGrid>
              <a:tr h="3169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 dirty="0">
                          <a:effectLst/>
                        </a:rPr>
                        <a:t>Block 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 dirty="0">
                          <a:effectLst/>
                        </a:rPr>
                        <a:t>Block 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39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Load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 dirty="0">
                          <a:effectLst/>
                        </a:rPr>
                        <a:t>Manual Calculation(KN)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Etabs Calculation(KN)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 dirty="0">
                          <a:effectLst/>
                        </a:rPr>
                        <a:t>Difference (%)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Manual Calculation(KN)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Etabs Calculation(KN)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Difference (%)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339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Dead Load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18702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19609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4.6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7694.05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7829.12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1.7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329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Live Load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 dirty="0">
                          <a:effectLst/>
                        </a:rPr>
                        <a:t>5350.95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5329.12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0.4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2402.78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2489.07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3.4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508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Super Imposed Load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9570.2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9310.5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 dirty="0">
                          <a:effectLst/>
                        </a:rPr>
                        <a:t>2.7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2896.49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>
                          <a:effectLst/>
                        </a:rPr>
                        <a:t>2888.45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400" dirty="0">
                          <a:effectLst/>
                        </a:rPr>
                        <a:t>0.27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8789" y="1352282"/>
            <a:ext cx="2318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Equilibrium check </a:t>
            </a:r>
            <a:endParaRPr lang="en-US" sz="2000" dirty="0"/>
          </a:p>
        </p:txBody>
      </p:sp>
      <p:pic>
        <p:nvPicPr>
          <p:cNvPr id="15" name="Picture 14"/>
          <p:cNvPicPr/>
          <p:nvPr/>
        </p:nvPicPr>
        <p:blipFill rotWithShape="1">
          <a:blip r:embed="rId2"/>
          <a:srcRect l="33173" t="23660" r="39102" b="14481"/>
          <a:stretch/>
        </p:blipFill>
        <p:spPr bwMode="auto">
          <a:xfrm rot="16200000">
            <a:off x="5034858" y="677553"/>
            <a:ext cx="3133725" cy="3930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453854"/>
              </p:ext>
            </p:extLst>
          </p:nvPr>
        </p:nvGraphicFramePr>
        <p:xfrm>
          <a:off x="1478209" y="4068572"/>
          <a:ext cx="9108224" cy="2559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056"/>
                <a:gridCol w="2277056"/>
                <a:gridCol w="2277056"/>
                <a:gridCol w="2277056"/>
              </a:tblGrid>
              <a:tr h="639833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Hand calculation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 from </a:t>
                      </a:r>
                      <a:r>
                        <a:rPr lang="en-US" dirty="0" err="1" smtClean="0"/>
                        <a:t>Etabs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Difference %</a:t>
                      </a:r>
                      <a:endParaRPr lang="en-US" dirty="0"/>
                    </a:p>
                  </a:txBody>
                  <a:tcPr/>
                </a:tc>
              </a:tr>
              <a:tr h="6398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Column 8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1248.4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1203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398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Strip of slab 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25.5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23.75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6.86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398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MB2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1401.5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1471.91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495550" algn="l"/>
                        </a:tabLs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4.78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28789" y="2092176"/>
            <a:ext cx="218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latin typeface="Cambria" panose="02040503050406030204" pitchFamily="18" charset="0"/>
                <a:cs typeface="Times New Roman" panose="02020603050405020304" pitchFamily="18" charset="0"/>
              </a:rPr>
              <a:t>Internal Forces Check</a:t>
            </a:r>
            <a:endParaRPr lang="en-US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30569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617083"/>
            <a:ext cx="286374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Deflection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93101" y="2806443"/>
            <a:ext cx="2312592" cy="147732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Limit = </a:t>
            </a:r>
            <a:r>
              <a:rPr lang="en-US" dirty="0"/>
              <a:t>14500/240 </a:t>
            </a:r>
            <a:r>
              <a:rPr lang="en-US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= </a:t>
            </a:r>
            <a:r>
              <a:rPr lang="en-US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60.4 </a:t>
            </a:r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mm</a:t>
            </a:r>
          </a:p>
          <a:p>
            <a:pPr algn="ctr"/>
            <a:endParaRPr lang="en-US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(According to</a:t>
            </a:r>
          </a:p>
          <a:p>
            <a:pPr algn="ctr"/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ACI </a:t>
            </a:r>
            <a:r>
              <a:rPr lang="en-US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318-11)</a:t>
            </a:r>
            <a:endParaRPr lang="en-US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37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/>
          <a:srcRect l="31667" t="25612" r="48861" b="22955"/>
          <a:stretch/>
        </p:blipFill>
        <p:spPr bwMode="auto">
          <a:xfrm rot="16200000">
            <a:off x="4668231" y="758838"/>
            <a:ext cx="4513718" cy="5922065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217680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37785" y="2136886"/>
            <a:ext cx="25683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Slab:</a:t>
            </a:r>
          </a:p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one-Way 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Ribbed Slab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38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l="29022" t="24915" r="24348" b="17279"/>
          <a:stretch/>
        </p:blipFill>
        <p:spPr>
          <a:xfrm>
            <a:off x="3485321" y="1179443"/>
            <a:ext cx="7287448" cy="50791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/>
          <a:srcRect l="26630" t="25688" r="22500" b="13799"/>
          <a:stretch/>
        </p:blipFill>
        <p:spPr>
          <a:xfrm>
            <a:off x="4028035" y="1503935"/>
            <a:ext cx="7109171" cy="4754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5111" t="24497" r="15404" b="16455"/>
          <a:stretch/>
        </p:blipFill>
        <p:spPr>
          <a:xfrm>
            <a:off x="2672923" y="1682763"/>
            <a:ext cx="8471647" cy="404756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690340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584141" y="2009321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Beam Design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39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0001" t="29555" r="7608" b="19019"/>
          <a:stretch/>
        </p:blipFill>
        <p:spPr>
          <a:xfrm>
            <a:off x="1144027" y="3258184"/>
            <a:ext cx="10045148" cy="35250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2831" t="23909" r="21581" b="14296"/>
          <a:stretch/>
        </p:blipFill>
        <p:spPr>
          <a:xfrm>
            <a:off x="2347636" y="1331260"/>
            <a:ext cx="7637931" cy="47737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224878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628" y="1056639"/>
            <a:ext cx="10699310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Youth center building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3000" b="1" dirty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located in </a:t>
            </a:r>
            <a:r>
              <a:rPr lang="en-US" sz="3000" b="1" dirty="0" smtClean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Nablus</a:t>
            </a:r>
            <a:endParaRPr lang="en-US" sz="3000" b="1" dirty="0">
              <a:ln w="0"/>
              <a:solidFill>
                <a:srgbClr val="42B051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US" sz="3000" b="1" dirty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Nablus city does not have a </a:t>
            </a:r>
            <a:r>
              <a:rPr lang="en-US" sz="3000" b="1" dirty="0" smtClean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youth center </a:t>
            </a:r>
            <a:r>
              <a:rPr lang="en-US" sz="3000" b="1" dirty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a complete design that </a:t>
            </a:r>
            <a:r>
              <a:rPr lang="en-US" sz="3000" b="1" dirty="0" smtClean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 all activities.</a:t>
            </a:r>
            <a:endParaRPr lang="en-US" sz="3000" b="1" dirty="0">
              <a:ln w="0"/>
              <a:solidFill>
                <a:srgbClr val="42B051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200" dirty="0"/>
          </a:p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US" sz="3000" b="1" dirty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goal was to provide an integrated design of </a:t>
            </a:r>
            <a:r>
              <a:rPr lang="en-US" sz="3000" b="1" dirty="0" smtClean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3000" b="1" dirty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that takes into account all design aspects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1924437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312282" y="1318395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Column Design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40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782" t="40769" r="13913" b="22885"/>
          <a:stretch/>
        </p:blipFill>
        <p:spPr>
          <a:xfrm>
            <a:off x="45742" y="2395613"/>
            <a:ext cx="11822847" cy="29715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45741" y="2915478"/>
            <a:ext cx="11822847" cy="3228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1850" t="29193" r="32524" b="34826"/>
          <a:stretch/>
        </p:blipFill>
        <p:spPr>
          <a:xfrm>
            <a:off x="2256030" y="2198344"/>
            <a:ext cx="4014078" cy="31687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22065" t="25688" r="63370" b="13605"/>
          <a:stretch/>
        </p:blipFill>
        <p:spPr>
          <a:xfrm>
            <a:off x="7474224" y="1012498"/>
            <a:ext cx="2491411" cy="58380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846766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50504" y="2950232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Footing Design</a:t>
            </a:r>
          </a:p>
        </p:txBody>
      </p:sp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41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718" t="23368" r="22064" b="14765"/>
          <a:stretch/>
        </p:blipFill>
        <p:spPr>
          <a:xfrm>
            <a:off x="2117808" y="1012498"/>
            <a:ext cx="7760229" cy="5375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467116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80165" y="2917117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Footing Design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11034" y="5047408"/>
            <a:ext cx="373745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atin typeface="Cambria" panose="02040503050406030204" pitchFamily="18" charset="0"/>
                <a:cs typeface="Times New Roman" panose="02020603050405020304" pitchFamily="18" charset="0"/>
              </a:rPr>
              <a:t>Section in footing (</a:t>
            </a:r>
            <a:r>
              <a:rPr lang="en-US" sz="2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F2)</a:t>
            </a:r>
            <a:endParaRPr lang="en-US" sz="2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88579" y="5796908"/>
            <a:ext cx="294771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atin typeface="Cambria" panose="02040503050406030204" pitchFamily="18" charset="0"/>
                <a:cs typeface="Times New Roman" panose="02020603050405020304" pitchFamily="18" charset="0"/>
              </a:rPr>
              <a:t>Plan of footing (</a:t>
            </a:r>
            <a:r>
              <a:rPr lang="en-US" sz="2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F2)</a:t>
            </a:r>
            <a:endParaRPr lang="en-US" sz="2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42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4007" t="27440" r="29963" b="16847"/>
          <a:stretch/>
        </p:blipFill>
        <p:spPr>
          <a:xfrm>
            <a:off x="1788458" y="1936376"/>
            <a:ext cx="5259759" cy="29404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750" t="25871" r="63051" b="12530"/>
          <a:stretch/>
        </p:blipFill>
        <p:spPr>
          <a:xfrm>
            <a:off x="7362737" y="1012498"/>
            <a:ext cx="4586330" cy="47844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082438"/>
              </p:ext>
            </p:extLst>
          </p:nvPr>
        </p:nvGraphicFramePr>
        <p:xfrm>
          <a:off x="2188150" y="1183035"/>
          <a:ext cx="7028690" cy="50755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3773"/>
                <a:gridCol w="1383773"/>
                <a:gridCol w="1493598"/>
                <a:gridCol w="1383773"/>
                <a:gridCol w="1383773"/>
              </a:tblGrid>
              <a:tr h="3600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Footing ID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B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L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 AS Long.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As Trans.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3.0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2.1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9ø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10ø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3.0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2.3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12ø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15ø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3.0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9ø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9ø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4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2.0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1.3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5ø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6ø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5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2.0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1.6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6ø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10ø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6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2.0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1.3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5ø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6ø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1.5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1.4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4ø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16ø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8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1.5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0.8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2ø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3ø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2.0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1.1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3ø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3ø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2.0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1.1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3ø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3ø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2.0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1.2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4ø</a:t>
                      </a:r>
                      <a:r>
                        <a:rPr lang="en-US" sz="1400" b="1" u="none" strike="noStrike">
                          <a:effectLst/>
                        </a:rPr>
                        <a:t>16 mm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5ø</a:t>
                      </a:r>
                      <a:r>
                        <a:rPr lang="en-US" sz="1400" b="1" u="none" strike="noStrike" dirty="0">
                          <a:effectLst/>
                        </a:rPr>
                        <a:t>16 mm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89627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324610" y="1462318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Shear wall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43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49" t="30135" r="8567" b="16219"/>
          <a:stretch/>
        </p:blipFill>
        <p:spPr>
          <a:xfrm>
            <a:off x="2080592" y="2186610"/>
            <a:ext cx="9241832" cy="31115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1087" t="26075" r="24891" b="17279"/>
          <a:stretch/>
        </p:blipFill>
        <p:spPr>
          <a:xfrm>
            <a:off x="3763618" y="1510747"/>
            <a:ext cx="6374612" cy="46117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856324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44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6022" y="1289738"/>
            <a:ext cx="4602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Stair Design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4674" t="28009" r="15978" b="20758"/>
          <a:stretch/>
        </p:blipFill>
        <p:spPr>
          <a:xfrm>
            <a:off x="569843" y="1921565"/>
            <a:ext cx="11243844" cy="40816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898059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45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2069" y="1170468"/>
            <a:ext cx="495631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Prestressed and composite beam </a:t>
            </a: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Design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174" t="24915" r="34457" b="14765"/>
          <a:stretch/>
        </p:blipFill>
        <p:spPr>
          <a:xfrm>
            <a:off x="887895" y="2268353"/>
            <a:ext cx="3664223" cy="43802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6739" t="29168" r="39348" b="23465"/>
          <a:stretch/>
        </p:blipFill>
        <p:spPr>
          <a:xfrm>
            <a:off x="6480312" y="2289022"/>
            <a:ext cx="3896140" cy="43388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737803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5722" y="508101"/>
            <a:ext cx="601648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18964" y="1584102"/>
            <a:ext cx="4984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Cost and </a:t>
            </a:r>
            <a:r>
              <a:rPr lang="en-US" sz="2400" dirty="0" smtClean="0">
                <a:solidFill>
                  <a:srgbClr val="0070C0"/>
                </a:solidFill>
              </a:rPr>
              <a:t>optimization for beams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46</a:t>
            </a:r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070757"/>
              </p:ext>
            </p:extLst>
          </p:nvPr>
        </p:nvGraphicFramePr>
        <p:xfrm>
          <a:off x="4331446" y="2352327"/>
          <a:ext cx="4271642" cy="3731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821"/>
                <a:gridCol w="2135821"/>
              </a:tblGrid>
              <a:tr h="10424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Beam Type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Cost of material</a:t>
                      </a:r>
                      <a:endParaRPr lang="en-US" sz="2000" dirty="0"/>
                    </a:p>
                  </a:txBody>
                  <a:tcPr/>
                </a:tc>
              </a:tr>
              <a:tr h="60395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Drop beam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5572</a:t>
                      </a:r>
                      <a:endParaRPr lang="en-US" sz="2000" dirty="0"/>
                    </a:p>
                  </a:txBody>
                  <a:tcPr/>
                </a:tc>
              </a:tr>
              <a:tr h="10424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Prestressed beam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2774</a:t>
                      </a:r>
                      <a:endParaRPr lang="en-US" sz="2000" dirty="0"/>
                    </a:p>
                  </a:txBody>
                  <a:tcPr/>
                </a:tc>
              </a:tr>
              <a:tr h="10424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Composite beam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8236.6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3412" y="2514600"/>
            <a:ext cx="26759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optimum design is for prestressed beam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14704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320058"/>
            <a:ext cx="78225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47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59639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548" y="2746468"/>
            <a:ext cx="11670890" cy="742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spaces: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ceiling lamps are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on.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5187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47" y="1391697"/>
            <a:ext cx="12241161" cy="7425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lvl="0" indent="-514350" algn="just">
              <a:lnSpc>
                <a:spcPct val="150000"/>
              </a:lnSpc>
              <a:buAutoNum type="arabicPeriod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3053711" y="1050973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Light </a:t>
            </a:r>
            <a:r>
              <a:rPr lang="en-US" sz="3200" b="1" dirty="0" smtClean="0">
                <a:latin typeface="Cambria" panose="02040503050406030204" pitchFamily="18" charset="0"/>
              </a:rPr>
              <a:t>scenes 1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48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9" name="Picture 88"/>
          <p:cNvPicPr/>
          <p:nvPr/>
        </p:nvPicPr>
        <p:blipFill rotWithShape="1">
          <a:blip r:embed="rId2"/>
          <a:srcRect l="16828" t="39623" r="7530" b="29305"/>
          <a:stretch/>
        </p:blipFill>
        <p:spPr bwMode="auto">
          <a:xfrm>
            <a:off x="20547" y="3097958"/>
            <a:ext cx="7088591" cy="2038905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0" name="Picture 89" descr="C:\Users\kudos\Desktop\computer la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081" y="1635748"/>
            <a:ext cx="5086919" cy="3963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1" name="TextBox 90"/>
          <p:cNvSpPr txBox="1"/>
          <p:nvPr/>
        </p:nvSpPr>
        <p:spPr>
          <a:xfrm>
            <a:off x="399500" y="3209248"/>
            <a:ext cx="29793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Required illuminance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(500 lx)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Required uniformity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(&gt;0.60)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107465" y="5205726"/>
            <a:ext cx="29793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Required uniformity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0.6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0.6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0.4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4"/>
          <a:srcRect l="21630" t="18729" r="37609" b="10899"/>
          <a:stretch/>
        </p:blipFill>
        <p:spPr>
          <a:xfrm>
            <a:off x="3485322" y="2595287"/>
            <a:ext cx="4480280" cy="43488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4" name="Rectangle 93"/>
          <p:cNvSpPr/>
          <p:nvPr/>
        </p:nvSpPr>
        <p:spPr>
          <a:xfrm>
            <a:off x="6999885" y="6264358"/>
            <a:ext cx="438824" cy="7270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5870740" y="5599212"/>
            <a:ext cx="530087" cy="4864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8086074" y="5205726"/>
            <a:ext cx="2760520" cy="12734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407041" y="1972770"/>
            <a:ext cx="12241161" cy="7425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Results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04241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1" grpId="0"/>
      <p:bldP spid="92" grpId="0"/>
      <p:bldP spid="94" grpId="0" animBg="1"/>
      <p:bldP spid="95" grpId="0" animBg="1"/>
      <p:bldP spid="96" grpId="0" animBg="1"/>
      <p:bldP spid="9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15187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53711" y="1050973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Light </a:t>
            </a:r>
            <a:r>
              <a:rPr lang="en-US" sz="3200" b="1" dirty="0" smtClean="0">
                <a:latin typeface="Cambria" panose="02040503050406030204" pitchFamily="18" charset="0"/>
              </a:rPr>
              <a:t>scenes 1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l="21631" t="18729" r="38341" b="35968"/>
          <a:stretch/>
        </p:blipFill>
        <p:spPr>
          <a:xfrm>
            <a:off x="177010" y="2371243"/>
            <a:ext cx="5753402" cy="36610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287772" y="1506891"/>
            <a:ext cx="12241161" cy="7425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Results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 descr="C:\Users\alfalak\Desktop\23758201_1647755231948058_120616014_n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7" t="43902" r="35496" b="43650"/>
          <a:stretch/>
        </p:blipFill>
        <p:spPr bwMode="auto">
          <a:xfrm>
            <a:off x="6241400" y="2506074"/>
            <a:ext cx="5142217" cy="949538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/>
          <p:cNvPicPr/>
          <p:nvPr/>
        </p:nvPicPr>
        <p:blipFill rotWithShape="1">
          <a:blip r:embed="rId4"/>
          <a:srcRect l="22357" t="30464" r="23843" b="44533"/>
          <a:stretch/>
        </p:blipFill>
        <p:spPr bwMode="auto">
          <a:xfrm>
            <a:off x="6880234" y="4052544"/>
            <a:ext cx="4188412" cy="1182064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2179067" y="3607128"/>
            <a:ext cx="1425524" cy="6468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49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55059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1" y="2320058"/>
            <a:ext cx="805496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3963382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78198" y="1012498"/>
            <a:ext cx="12241161" cy="7425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scenes</a:t>
            </a:r>
          </a:p>
        </p:txBody>
      </p:sp>
      <p:sp>
        <p:nvSpPr>
          <p:cNvPr id="6" name="Rectangle 5"/>
          <p:cNvSpPr/>
          <p:nvPr/>
        </p:nvSpPr>
        <p:spPr>
          <a:xfrm>
            <a:off x="20548" y="1869053"/>
            <a:ext cx="12241161" cy="14811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lighting:</a:t>
            </a:r>
          </a:p>
          <a:p>
            <a:pPr lvl="0" algn="just">
              <a:lnSpc>
                <a:spcPct val="150000"/>
              </a:lnSpc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50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3" name="Picture 22"/>
          <p:cNvPicPr/>
          <p:nvPr/>
        </p:nvPicPr>
        <p:blipFill rotWithShape="1">
          <a:blip r:embed="rId2"/>
          <a:srcRect l="33351" t="47357" r="28072" b="16437"/>
          <a:stretch/>
        </p:blipFill>
        <p:spPr bwMode="auto">
          <a:xfrm>
            <a:off x="147969" y="2615155"/>
            <a:ext cx="5943600" cy="3183255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/>
          <p:cNvPicPr/>
          <p:nvPr/>
        </p:nvPicPr>
        <p:blipFill rotWithShape="1">
          <a:blip r:embed="rId3"/>
          <a:srcRect l="30972" t="55250" r="24602" b="24494"/>
          <a:stretch/>
        </p:blipFill>
        <p:spPr bwMode="auto">
          <a:xfrm>
            <a:off x="6044296" y="1739428"/>
            <a:ext cx="5943600" cy="1523365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Picture 27" descr="C:\Users\kudos\Desktop\Cafteria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926" y="3284253"/>
            <a:ext cx="4678017" cy="35737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" name="Picture 32"/>
          <p:cNvPicPr/>
          <p:nvPr/>
        </p:nvPicPr>
        <p:blipFill rotWithShape="1">
          <a:blip r:embed="rId5"/>
          <a:srcRect l="11539" t="48175" r="7212" b="15907"/>
          <a:stretch/>
        </p:blipFill>
        <p:spPr bwMode="auto">
          <a:xfrm>
            <a:off x="265484" y="2876706"/>
            <a:ext cx="6147171" cy="1903111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C:\Users\kudos\Desktop\maneger room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351" y="2652651"/>
            <a:ext cx="5098223" cy="41286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11910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78198" y="1012498"/>
            <a:ext cx="460860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Sockets and Lighting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6912" t="28813" r="30405" b="15866"/>
          <a:stretch/>
        </p:blipFill>
        <p:spPr>
          <a:xfrm>
            <a:off x="3092824" y="1843495"/>
            <a:ext cx="6440426" cy="46930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01706" y="2057400"/>
            <a:ext cx="2178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Socket Distribution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4853" t="30178" r="24339" b="15089"/>
          <a:stretch/>
        </p:blipFill>
        <p:spPr>
          <a:xfrm>
            <a:off x="3146255" y="1843495"/>
            <a:ext cx="6333564" cy="4775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1705" y="2783541"/>
            <a:ext cx="2635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lighting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51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62583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320058"/>
            <a:ext cx="82680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8974" y="6245126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52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1551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31603" y="1806439"/>
            <a:ext cx="3786806" cy="40318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</a:rPr>
              <a:t>Water Supply</a:t>
            </a:r>
            <a:endParaRPr lang="en-US" sz="3200" b="1" dirty="0">
              <a:latin typeface="Cambria" panose="02040503050406030204" pitchFamily="18" charset="0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</a:rPr>
              <a:t>Drainage System</a:t>
            </a:r>
            <a:endParaRPr lang="en-US" sz="3200" b="1" dirty="0">
              <a:latin typeface="Cambria" panose="02040503050406030204" pitchFamily="18" charset="0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</a:rPr>
              <a:t>HVAC Design</a:t>
            </a:r>
            <a:endParaRPr lang="en-US" sz="3200" b="1" dirty="0">
              <a:latin typeface="Cambria" panose="02040503050406030204" pitchFamily="18" charset="0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Cambria" panose="02040503050406030204" pitchFamily="18" charset="0"/>
              </a:rPr>
              <a:t>Safety Design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53310" y="255494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79315" y="6245126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53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81040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10000" y="1932037"/>
            <a:ext cx="16369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Water Supply System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64776" y="5858464"/>
                <a:ext cx="9587753" cy="58477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3200" b="1" dirty="0" smtClean="0">
                    <a:latin typeface="Cambria" panose="02040503050406030204" pitchFamily="18" charset="0"/>
                  </a:rPr>
                  <a:t>daily </a:t>
                </a:r>
                <a:r>
                  <a:rPr lang="en-US" sz="3200" b="1" dirty="0">
                    <a:latin typeface="Cambria" panose="02040503050406030204" pitchFamily="18" charset="0"/>
                  </a:rPr>
                  <a:t>water demand </a:t>
                </a:r>
                <a:r>
                  <a:rPr lang="en-US" sz="3200" b="1" dirty="0" smtClean="0">
                    <a:latin typeface="Cambria" panose="02040503050406030204" pitchFamily="18" charset="0"/>
                  </a:rPr>
                  <a:t>for southern block = 11.84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ar-SA" sz="3200" b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776" y="5858464"/>
                <a:ext cx="9587753" cy="584775"/>
              </a:xfrm>
              <a:prstGeom prst="rect">
                <a:avLst/>
              </a:prstGeom>
              <a:blipFill rotWithShape="0">
                <a:blip r:embed="rId2"/>
                <a:stretch>
                  <a:fillRect l="-1399" t="-1354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54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1177" t="27832" r="24890" b="20770"/>
          <a:stretch/>
        </p:blipFill>
        <p:spPr>
          <a:xfrm>
            <a:off x="2336412" y="1180470"/>
            <a:ext cx="7986443" cy="42790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848563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356523"/>
            <a:ext cx="196228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Drainage System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55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8" y="1048117"/>
            <a:ext cx="7955405" cy="23856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7" y="3542811"/>
            <a:ext cx="7955405" cy="32595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69476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306646"/>
            <a:ext cx="192903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Rain Water Drainage 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56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509" y="1304925"/>
            <a:ext cx="6334491" cy="46251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538" y="1892308"/>
            <a:ext cx="1125416" cy="71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867" y="1219814"/>
            <a:ext cx="5108575" cy="18716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30992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Size storage tank.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553" y="521676"/>
            <a:ext cx="7821613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86" y="2554043"/>
            <a:ext cx="6679222" cy="201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2373923"/>
            <a:ext cx="6848475" cy="3476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57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23914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75819" y="1305138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58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1451543" y="1834326"/>
            <a:ext cx="787318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VRF system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762489" y="3411750"/>
            <a:ext cx="6495074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 door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/>
              <a:t>Toshiba company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(108kW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(96kW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2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54" y="3757161"/>
            <a:ext cx="2114144" cy="25014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" name="Rectangle 27"/>
          <p:cNvSpPr/>
          <p:nvPr/>
        </p:nvSpPr>
        <p:spPr>
          <a:xfrm>
            <a:off x="1043110" y="3117160"/>
            <a:ext cx="649507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/>
              <a:t>Controller</a:t>
            </a:r>
            <a:r>
              <a:rPr lang="ar-SA" sz="2400" dirty="0" smtClean="0"/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/>
              <a:t>Toshiba company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en-US" sz="2400" dirty="0"/>
              <a:t>35.1KW nominal cooling </a:t>
            </a:r>
            <a:r>
              <a:rPr lang="en-US" sz="2400" dirty="0" smtClean="0"/>
              <a:t>capacity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266" y="4766820"/>
            <a:ext cx="3217986" cy="15741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3979656" y="2915141"/>
            <a:ext cx="4051370" cy="27959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Fan coil unit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(42 NH)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(3.7– 12.6 kW) cooling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(5.1– 17.5 kW) heating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Carrier company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149" y="3105791"/>
            <a:ext cx="3578225" cy="305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3210989" y="2841089"/>
            <a:ext cx="4051370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Ceiling Diffuser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(675*285*575 mm mm)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flow 144.76L/s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level 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35.8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dBA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693" y="2713953"/>
            <a:ext cx="4256088" cy="337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06136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8" grpId="0"/>
      <p:bldP spid="34" grpId="0"/>
      <p:bldP spid="3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75818" y="1181074"/>
            <a:ext cx="524428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(GF floor)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59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98" y="1886317"/>
            <a:ext cx="7078540" cy="47941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66" y="2118273"/>
            <a:ext cx="8569569" cy="4682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49700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6062" y="901521"/>
            <a:ext cx="1983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 of site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47393" t="42210" r="14399" b="12895"/>
          <a:stretch/>
        </p:blipFill>
        <p:spPr>
          <a:xfrm>
            <a:off x="2189408" y="389154"/>
            <a:ext cx="6688206" cy="44183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90152" y="2047741"/>
            <a:ext cx="1700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Site Plan</a:t>
            </a:r>
            <a:endParaRPr lang="en-US" sz="2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30471" t="23414" r="32002" b="9638"/>
          <a:stretch/>
        </p:blipFill>
        <p:spPr>
          <a:xfrm>
            <a:off x="3602518" y="901521"/>
            <a:ext cx="5941231" cy="59589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Straight Arrow Connector 4"/>
          <p:cNvCxnSpPr/>
          <p:nvPr/>
        </p:nvCxnSpPr>
        <p:spPr>
          <a:xfrm flipV="1">
            <a:off x="8877614" y="1546412"/>
            <a:ext cx="0" cy="962994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673353" y="1177080"/>
            <a:ext cx="204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670741"/>
            <a:ext cx="2098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Total </a:t>
            </a:r>
            <a:r>
              <a:rPr lang="en-US" sz="2400" dirty="0"/>
              <a:t>area =4567 </a:t>
            </a:r>
            <a:r>
              <a:rPr lang="en-US" sz="2400" dirty="0" smtClean="0"/>
              <a:t>m²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251698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77334" y="1575814"/>
            <a:ext cx="85966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51" y="2760662"/>
            <a:ext cx="4833937" cy="4097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523" y="2975553"/>
            <a:ext cx="6211887" cy="3603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760662"/>
            <a:ext cx="1453662" cy="103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60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59878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0" y="890044"/>
            <a:ext cx="12129674" cy="5842243"/>
            <a:chOff x="-40012" y="901457"/>
            <a:chExt cx="12129674" cy="5842243"/>
          </a:xfrm>
        </p:grpSpPr>
        <p:sp>
          <p:nvSpPr>
            <p:cNvPr id="2" name="Rectangle 1"/>
            <p:cNvSpPr/>
            <p:nvPr/>
          </p:nvSpPr>
          <p:spPr>
            <a:xfrm>
              <a:off x="-40012" y="1992012"/>
              <a:ext cx="2394551" cy="206210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 smtClean="0">
                  <a:latin typeface="Cambria" panose="02040503050406030204" pitchFamily="18" charset="0"/>
                </a:rPr>
                <a:t>Emergency</a:t>
              </a:r>
            </a:p>
            <a:p>
              <a:pPr algn="ctr"/>
              <a:r>
                <a:rPr lang="en-US" sz="3200" b="1" dirty="0" smtClean="0">
                  <a:latin typeface="Cambria" panose="02040503050406030204" pitchFamily="18" charset="0"/>
                </a:rPr>
                <a:t>Fire Protection System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17500" y="901457"/>
              <a:ext cx="11772162" cy="5842243"/>
              <a:chOff x="317500" y="901457"/>
              <a:chExt cx="11772162" cy="5842243"/>
            </a:xfrm>
          </p:grpSpPr>
          <p:pic>
            <p:nvPicPr>
              <p:cNvPr id="20" name="Picture 19" descr="E:\Documents\Desktop\download.jpg"/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86731" y="5635210"/>
                <a:ext cx="1466368" cy="1108490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21" name="Picture 20" descr="E:\Documents\Desktop\44_kuru-sistem-yassi-hortumlu-yangin-dolaplari_turkoz-yangin_df0820ba-78dc-4f90-8c44-71a432f3c085.jpg"/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7500" y="4520966"/>
                <a:ext cx="2210769" cy="1746483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24077" y="901457"/>
                <a:ext cx="3065585" cy="3065585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</p:grpSp>
      </p:grpSp>
      <p:sp>
        <p:nvSpPr>
          <p:cNvPr id="26" name="Rectangle 2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61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25368" t="23320" r="23677" b="13904"/>
          <a:stretch/>
        </p:blipFill>
        <p:spPr>
          <a:xfrm>
            <a:off x="2987933" y="696263"/>
            <a:ext cx="6212541" cy="43030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7" name="Oval 36"/>
          <p:cNvSpPr/>
          <p:nvPr/>
        </p:nvSpPr>
        <p:spPr>
          <a:xfrm>
            <a:off x="4899326" y="4515966"/>
            <a:ext cx="182880" cy="167640"/>
          </a:xfrm>
          <a:prstGeom prst="ellips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>
            <a:stCxn id="37" idx="2"/>
          </p:cNvCxnSpPr>
          <p:nvPr/>
        </p:nvCxnSpPr>
        <p:spPr>
          <a:xfrm flipH="1">
            <a:off x="4072323" y="4599786"/>
            <a:ext cx="827003" cy="11745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4323835" y="2260561"/>
            <a:ext cx="182880" cy="167640"/>
          </a:xfrm>
          <a:prstGeom prst="ellips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1909482" y="2391481"/>
            <a:ext cx="2414353" cy="211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7726189" y="2680153"/>
            <a:ext cx="182880" cy="167640"/>
          </a:xfrm>
          <a:prstGeom prst="ellips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>
            <a:stCxn id="41" idx="7"/>
          </p:cNvCxnSpPr>
          <p:nvPr/>
        </p:nvCxnSpPr>
        <p:spPr>
          <a:xfrm flipV="1">
            <a:off x="7882287" y="1464147"/>
            <a:ext cx="1576182" cy="12405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27028" y="1895323"/>
            <a:ext cx="239455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Emergency Egress System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l="14776" t="23071" r="34739" b="14211"/>
          <a:stretch/>
        </p:blipFill>
        <p:spPr>
          <a:xfrm>
            <a:off x="2798233" y="1719495"/>
            <a:ext cx="6155141" cy="42990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49" name="Straight Connector 48"/>
          <p:cNvCxnSpPr/>
          <p:nvPr/>
        </p:nvCxnSpPr>
        <p:spPr>
          <a:xfrm flipV="1">
            <a:off x="5380788" y="3399409"/>
            <a:ext cx="1491890" cy="10272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5197908" y="4426644"/>
            <a:ext cx="182880" cy="1676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1" name="Picture 50" descr="E:\Documents\Desktop\di9K9gzxT.gif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801" y="2143252"/>
            <a:ext cx="2914650" cy="1238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Rectangle 21"/>
          <p:cNvSpPr/>
          <p:nvPr/>
        </p:nvSpPr>
        <p:spPr>
          <a:xfrm>
            <a:off x="123550" y="618202"/>
            <a:ext cx="239455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</a:rPr>
              <a:t>Safety Design 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09436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  <p:bldP spid="41" grpId="0" animBg="1"/>
      <p:bldP spid="48" grpId="0"/>
      <p:bldP spid="5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6813" y="2337642"/>
            <a:ext cx="885230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Quantity Surveying &amp; Cost Estimation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62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42230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0" y="1396991"/>
                <a:ext cx="12485077" cy="53816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en-US" b="1" dirty="0">
                  <a:latin typeface="Cambria" panose="02040503050406030204" pitchFamily="18" charset="0"/>
                </a:endParaRPr>
              </a:p>
              <a:p>
                <a:r>
                  <a:rPr lang="en-US" sz="32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Total Cost for </a:t>
                </a:r>
                <a:r>
                  <a:rPr lang="en-US" sz="32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finishing </a:t>
                </a:r>
                <a:r>
                  <a:rPr lang="en-US" sz="32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and Structural Design</a:t>
                </a:r>
              </a:p>
              <a:p>
                <a:r>
                  <a:rPr lang="en-US" sz="32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                              = </a:t>
                </a:r>
                <a:r>
                  <a:rPr lang="en-US" sz="3200" dirty="0" smtClean="0"/>
                  <a:t>2,842,059 </a:t>
                </a:r>
                <a:r>
                  <a:rPr lang="en-US" sz="32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NIS</a:t>
                </a:r>
                <a:endParaRPr lang="en-US" sz="32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en-US" sz="32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Total Cost for Mechanical Design = </a:t>
                </a:r>
                <a:r>
                  <a:rPr lang="en-US" sz="3200" dirty="0"/>
                  <a:t>539120.5  </a:t>
                </a:r>
                <a:r>
                  <a:rPr lang="en-US" sz="32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NIS</a:t>
                </a:r>
                <a:endParaRPr lang="en-US" sz="32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en-US" sz="32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Total Cost for Electrical Design including elevators</a:t>
                </a:r>
              </a:p>
              <a:p>
                <a:r>
                  <a:rPr lang="en-US" sz="32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                              = </a:t>
                </a:r>
                <a:r>
                  <a:rPr lang="en-US" sz="3200" dirty="0" smtClean="0"/>
                  <a:t>192,948.5 </a:t>
                </a:r>
                <a:r>
                  <a:rPr lang="en-US" sz="32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NIS </a:t>
                </a:r>
              </a:p>
              <a:p>
                <a:endPara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Total Cost for </a:t>
                </a:r>
                <a:r>
                  <a:rPr lang="en-US" sz="3200" b="1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Southern </a:t>
                </a:r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block =</a:t>
                </a:r>
                <a:r>
                  <a:rPr lang="en-US" sz="3200" b="1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3,891,289 </a:t>
                </a:r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NIS </a:t>
                </a:r>
                <a:r>
                  <a:rPr lang="en-US" sz="3200" b="1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(2000 </a:t>
                </a:r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NIS/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3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endPara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96991"/>
                <a:ext cx="12485077" cy="5381601"/>
              </a:xfrm>
              <a:prstGeom prst="rect">
                <a:avLst/>
              </a:prstGeom>
              <a:blipFill rotWithShape="0">
                <a:blip r:embed="rId2"/>
                <a:stretch>
                  <a:fillRect l="-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86567" y="298939"/>
            <a:ext cx="114896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Quantity Surveying and Cost Estimation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63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43520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duation3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54A021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423081" y="232013"/>
            <a:ext cx="12192000" cy="6858000"/>
          </a:xfrm>
          <a:prstGeom prst="rect">
            <a:avLst/>
          </a:prstGeom>
          <a:solidFill>
            <a:srgbClr val="90C226">
              <a:lumMod val="60000"/>
              <a:lumOff val="40000"/>
            </a:srgbClr>
          </a:solidFill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35566" y="2208413"/>
            <a:ext cx="7498080" cy="2577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115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latin typeface="Curlz MT" panose="04040404050702020202" pitchFamily="8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1613025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7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616" y="1495425"/>
            <a:ext cx="375450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</a:rPr>
              <a:t>Basement floor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0106" t="30412" r="33028" b="20925"/>
          <a:stretch/>
        </p:blipFill>
        <p:spPr>
          <a:xfrm>
            <a:off x="3102813" y="1107583"/>
            <a:ext cx="7479640" cy="55507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27000">
              <a:schemeClr val="accent1"/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 flipV="1">
            <a:off x="10074402" y="1598703"/>
            <a:ext cx="0" cy="962994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870141" y="1229371"/>
            <a:ext cx="204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670741"/>
            <a:ext cx="2637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Area </a:t>
            </a:r>
            <a:r>
              <a:rPr lang="en-US" sz="2400" dirty="0" smtClean="0"/>
              <a:t>=1964m²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033341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8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616" y="1495425"/>
            <a:ext cx="165736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Ground 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</a:rPr>
              <a:t>floor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8099" t="29849" r="43908" b="17731"/>
          <a:stretch/>
        </p:blipFill>
        <p:spPr>
          <a:xfrm>
            <a:off x="3090929" y="1012498"/>
            <a:ext cx="5537916" cy="58304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 flipV="1">
            <a:off x="8877614" y="1546412"/>
            <a:ext cx="0" cy="962994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673353" y="1177080"/>
            <a:ext cx="204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684188"/>
            <a:ext cx="2637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Area =1550 </a:t>
            </a:r>
            <a:r>
              <a:rPr lang="en-US" sz="2400" dirty="0" smtClean="0"/>
              <a:t>m²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920035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9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617" y="1495425"/>
            <a:ext cx="24067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First </a:t>
            </a:r>
            <a:r>
              <a:rPr lang="en-US" sz="3200" b="1" dirty="0" smtClean="0">
                <a:latin typeface="Cambria" panose="02040503050406030204" pitchFamily="18" charset="0"/>
              </a:rPr>
              <a:t>floor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9789" t="26467" r="47077" b="12845"/>
          <a:stretch/>
        </p:blipFill>
        <p:spPr>
          <a:xfrm>
            <a:off x="3631841" y="1012498"/>
            <a:ext cx="3928057" cy="57934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 flipV="1">
            <a:off x="8174563" y="1495425"/>
            <a:ext cx="0" cy="962994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970302" y="1126093"/>
            <a:ext cx="204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670741"/>
            <a:ext cx="2637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Area =540 </a:t>
            </a:r>
            <a:r>
              <a:rPr lang="en-US" sz="2400" dirty="0" smtClean="0"/>
              <a:t>m²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689848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15775</TotalTime>
  <Words>1223</Words>
  <Application>Microsoft Office PowerPoint</Application>
  <PresentationFormat>Widescreen</PresentationFormat>
  <Paragraphs>577</Paragraphs>
  <Slides>64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6" baseType="lpstr">
      <vt:lpstr>Andalus</vt:lpstr>
      <vt:lpstr>Arial</vt:lpstr>
      <vt:lpstr>Calibri</vt:lpstr>
      <vt:lpstr>Cambria</vt:lpstr>
      <vt:lpstr>Cambria Math</vt:lpstr>
      <vt:lpstr>Curlz MT</vt:lpstr>
      <vt:lpstr>Tahoma</vt:lpstr>
      <vt:lpstr>Times New Roman</vt:lpstr>
      <vt:lpstr>Trebuchet MS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alfalak</cp:lastModifiedBy>
  <cp:revision>313</cp:revision>
  <dcterms:created xsi:type="dcterms:W3CDTF">2017-05-16T10:04:57Z</dcterms:created>
  <dcterms:modified xsi:type="dcterms:W3CDTF">2017-12-21T20:06:27Z</dcterms:modified>
</cp:coreProperties>
</file>