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8" r:id="rId2"/>
    <p:sldId id="259" r:id="rId3"/>
    <p:sldId id="261" r:id="rId4"/>
    <p:sldId id="293" r:id="rId5"/>
    <p:sldId id="294" r:id="rId6"/>
    <p:sldId id="295" r:id="rId7"/>
    <p:sldId id="265" r:id="rId8"/>
    <p:sldId id="296" r:id="rId9"/>
    <p:sldId id="268" r:id="rId10"/>
    <p:sldId id="303" r:id="rId11"/>
    <p:sldId id="305" r:id="rId12"/>
    <p:sldId id="315" r:id="rId13"/>
    <p:sldId id="310" r:id="rId14"/>
    <p:sldId id="304" r:id="rId15"/>
    <p:sldId id="308" r:id="rId16"/>
    <p:sldId id="307" r:id="rId17"/>
    <p:sldId id="306" r:id="rId18"/>
    <p:sldId id="311" r:id="rId19"/>
    <p:sldId id="314" r:id="rId20"/>
    <p:sldId id="312" r:id="rId21"/>
    <p:sldId id="313" r:id="rId22"/>
    <p:sldId id="309" r:id="rId23"/>
    <p:sldId id="264" r:id="rId24"/>
    <p:sldId id="302" r:id="rId25"/>
    <p:sldId id="28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88"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DAF56A1-B422-40B5-B136-F08BD76EA862}" type="datetimeFigureOut">
              <a:rPr lang="ar-JO" smtClean="0"/>
              <a:t>03/08/1435</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5163DA1-DE06-438C-9ED0-30C376197B4C}" type="slidenum">
              <a:rPr lang="ar-JO" smtClean="0"/>
              <a:t>‹#›</a:t>
            </a:fld>
            <a:endParaRPr lang="ar-JO"/>
          </a:p>
        </p:txBody>
      </p:sp>
    </p:spTree>
    <p:extLst>
      <p:ext uri="{BB962C8B-B14F-4D97-AF65-F5344CB8AC3E}">
        <p14:creationId xmlns:p14="http://schemas.microsoft.com/office/powerpoint/2010/main" val="358619070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A5163DA1-DE06-438C-9ED0-30C376197B4C}" type="slidenum">
              <a:rPr lang="ar-JO" smtClean="0"/>
              <a:t>23</a:t>
            </a:fld>
            <a:endParaRPr lang="ar-JO"/>
          </a:p>
        </p:txBody>
      </p:sp>
    </p:spTree>
    <p:extLst>
      <p:ext uri="{BB962C8B-B14F-4D97-AF65-F5344CB8AC3E}">
        <p14:creationId xmlns:p14="http://schemas.microsoft.com/office/powerpoint/2010/main" val="3632380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An-Najah National University</a:t>
            </a:r>
            <a:endParaRPr lang="ar-JO" dirty="0"/>
          </a:p>
        </p:txBody>
      </p:sp>
      <p:sp>
        <p:nvSpPr>
          <p:cNvPr id="3" name="Content Placeholder 2"/>
          <p:cNvSpPr>
            <a:spLocks noGrp="1"/>
          </p:cNvSpPr>
          <p:nvPr>
            <p:ph idx="1"/>
          </p:nvPr>
        </p:nvSpPr>
        <p:spPr>
          <a:xfrm>
            <a:off x="457200" y="1600200"/>
            <a:ext cx="8534400" cy="4953000"/>
          </a:xfrm>
        </p:spPr>
        <p:txBody>
          <a:bodyPr>
            <a:normAutofit fontScale="70000" lnSpcReduction="20000"/>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smtClean="0"/>
          </a:p>
          <a:p>
            <a:pPr marL="0" indent="0" algn="ctr">
              <a:buNone/>
            </a:pPr>
            <a:r>
              <a:rPr lang="en-US" dirty="0" smtClean="0"/>
              <a:t>Faculty </a:t>
            </a:r>
            <a:r>
              <a:rPr lang="en-US" dirty="0"/>
              <a:t>of  Engineering </a:t>
            </a:r>
            <a:br>
              <a:rPr lang="en-US" dirty="0"/>
            </a:br>
            <a:r>
              <a:rPr lang="en-US" dirty="0" smtClean="0"/>
              <a:t>Communication Department </a:t>
            </a:r>
          </a:p>
          <a:p>
            <a:pPr marL="0" indent="0" algn="ctr">
              <a:buNone/>
            </a:pPr>
            <a:endParaRPr lang="en-US" dirty="0" smtClean="0"/>
          </a:p>
          <a:p>
            <a:pPr marL="0" indent="0" algn="ctr">
              <a:buNone/>
            </a:pPr>
            <a:r>
              <a:rPr lang="en-US" dirty="0" smtClean="0"/>
              <a:t>Target </a:t>
            </a:r>
            <a:r>
              <a:rPr lang="en-US" dirty="0"/>
              <a:t>Tracking </a:t>
            </a:r>
            <a:r>
              <a:rPr lang="en-US" dirty="0" smtClean="0"/>
              <a:t>using Pulse  </a:t>
            </a:r>
            <a:r>
              <a:rPr lang="en-US" dirty="0"/>
              <a:t>Doppler Radar</a:t>
            </a:r>
          </a:p>
          <a:p>
            <a:pPr marL="0" indent="0" algn="ctr">
              <a:buNone/>
            </a:pPr>
            <a:r>
              <a:rPr lang="en-US" dirty="0" smtClean="0"/>
              <a:t> </a:t>
            </a:r>
          </a:p>
          <a:p>
            <a:pPr marL="0" indent="0">
              <a:buNone/>
            </a:pPr>
            <a:r>
              <a:rPr lang="en-US" dirty="0" smtClean="0"/>
              <a:t>Prepared by : -Bara</a:t>
            </a:r>
            <a:r>
              <a:rPr lang="en-US" dirty="0"/>
              <a:t>’ </a:t>
            </a:r>
            <a:r>
              <a:rPr lang="en-US" dirty="0" smtClean="0"/>
              <a:t>Sous, </a:t>
            </a:r>
            <a:r>
              <a:rPr lang="en-US" dirty="0" err="1" smtClean="0"/>
              <a:t>Hasan</a:t>
            </a:r>
            <a:r>
              <a:rPr lang="en-US" dirty="0" smtClean="0"/>
              <a:t> </a:t>
            </a:r>
            <a:r>
              <a:rPr lang="en-US" dirty="0" err="1" smtClean="0"/>
              <a:t>Khaled</a:t>
            </a:r>
            <a:r>
              <a:rPr lang="en-US" dirty="0" smtClean="0"/>
              <a:t>, Mohammed </a:t>
            </a:r>
            <a:r>
              <a:rPr lang="en-US" dirty="0"/>
              <a:t>Alawneh.</a:t>
            </a:r>
          </a:p>
          <a:p>
            <a:pPr marL="0" indent="0">
              <a:buNone/>
            </a:pPr>
            <a:endParaRPr lang="en-US" dirty="0" smtClean="0"/>
          </a:p>
          <a:p>
            <a:pPr marL="0" indent="0">
              <a:buNone/>
            </a:pPr>
            <a:r>
              <a:rPr lang="en-US" dirty="0" smtClean="0"/>
              <a:t>                                </a:t>
            </a:r>
          </a:p>
          <a:p>
            <a:pPr marL="0" indent="0">
              <a:buNone/>
            </a:pPr>
            <a:r>
              <a:rPr lang="en-US" dirty="0" smtClean="0"/>
              <a:t>Supervisor  : -    Dr- </a:t>
            </a:r>
            <a:r>
              <a:rPr lang="en-US" i="1" dirty="0" smtClean="0"/>
              <a:t>Youssef dame </a:t>
            </a:r>
            <a:endParaRPr lang="en-US" dirty="0"/>
          </a:p>
          <a:p>
            <a:pPr marL="0" indent="0">
              <a:buNone/>
            </a:pPr>
            <a:r>
              <a:rPr lang="en-US" i="1" dirty="0" smtClean="0"/>
              <a:t>                             </a:t>
            </a:r>
            <a:r>
              <a:rPr lang="en-US" dirty="0" smtClean="0"/>
              <a:t>Mr</a:t>
            </a:r>
            <a:r>
              <a:rPr lang="en-US" dirty="0"/>
              <a:t>. Jamal </a:t>
            </a:r>
            <a:r>
              <a:rPr lang="en-US" dirty="0" err="1" smtClean="0"/>
              <a:t>Kharosheh</a:t>
            </a:r>
            <a:endParaRPr lang="en-US" dirty="0"/>
          </a:p>
        </p:txBody>
      </p:sp>
      <p:pic>
        <p:nvPicPr>
          <p:cNvPr id="4" name="Picture 3" descr="Description: C:\Documents and Settings\admin\Desktop\NNU_Seal_logo.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29000" y="1143000"/>
            <a:ext cx="1904999" cy="1676400"/>
          </a:xfrm>
          <a:prstGeom prst="rect">
            <a:avLst/>
          </a:prstGeom>
          <a:noFill/>
        </p:spPr>
      </p:pic>
    </p:spTree>
    <p:extLst>
      <p:ext uri="{BB962C8B-B14F-4D97-AF65-F5344CB8AC3E}">
        <p14:creationId xmlns:p14="http://schemas.microsoft.com/office/powerpoint/2010/main" val="31299799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Transmitter </a:t>
            </a:r>
            <a:endParaRPr lang="ar-JO" dirty="0"/>
          </a:p>
        </p:txBody>
      </p:sp>
      <p:sp>
        <p:nvSpPr>
          <p:cNvPr id="3" name="Content Placeholder 2"/>
          <p:cNvSpPr>
            <a:spLocks noGrp="1"/>
          </p:cNvSpPr>
          <p:nvPr>
            <p:ph idx="1"/>
          </p:nvPr>
        </p:nvSpPr>
        <p:spPr/>
        <p:txBody>
          <a:bodyPr>
            <a:normAutofit fontScale="85000" lnSpcReduction="10000"/>
          </a:bodyPr>
          <a:lstStyle/>
          <a:p>
            <a:pPr algn="just"/>
            <a:r>
              <a:rPr lang="en-US" dirty="0"/>
              <a:t>The transmitter task is up converting the Pulse Generator Signal frequency to high frequency at 10.526 GHz by mixing it with carrier frequency at 10.525 GHz. </a:t>
            </a:r>
            <a:endParaRPr lang="en-US" dirty="0" smtClean="0"/>
          </a:p>
          <a:p>
            <a:pPr algn="just"/>
            <a:endParaRPr lang="en-US" dirty="0" smtClean="0"/>
          </a:p>
          <a:p>
            <a:pPr algn="just"/>
            <a:r>
              <a:rPr lang="en-US" dirty="0"/>
              <a:t>The original signal is generated by the Pulse Generator at a lower frequency1MHz and then converted to a higher frequency 10.526GHz. Then the RF signal pass through a band pass filter that have a cutoff frequency range 9.5 GHz to 10.5GHz with canter frequency at 10.0GHz, and then radiate the RF signal over the antenna.</a:t>
            </a:r>
          </a:p>
          <a:p>
            <a:endParaRPr lang="en-US" dirty="0"/>
          </a:p>
          <a:p>
            <a:endParaRPr lang="ar-JO" dirty="0"/>
          </a:p>
        </p:txBody>
      </p:sp>
    </p:spTree>
    <p:extLst>
      <p:ext uri="{BB962C8B-B14F-4D97-AF65-F5344CB8AC3E}">
        <p14:creationId xmlns:p14="http://schemas.microsoft.com/office/powerpoint/2010/main" val="20900947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Transmitter Simulink</a:t>
            </a:r>
            <a:endParaRPr lang="ar-JO" dirty="0"/>
          </a:p>
        </p:txBody>
      </p:sp>
      <p:sp>
        <p:nvSpPr>
          <p:cNvPr id="3" name="Content Placeholder 2"/>
          <p:cNvSpPr>
            <a:spLocks noGrp="1"/>
          </p:cNvSpPr>
          <p:nvPr>
            <p:ph idx="1"/>
          </p:nvPr>
        </p:nvSpPr>
        <p:spPr>
          <a:xfrm>
            <a:off x="0" y="1600200"/>
            <a:ext cx="8686800" cy="4525963"/>
          </a:xfrm>
        </p:spPr>
        <p:txBody>
          <a:bodyPr/>
          <a:lstStyle/>
          <a:p>
            <a:endParaRPr lang="ar-JO"/>
          </a:p>
        </p:txBody>
      </p:sp>
      <p:pic>
        <p:nvPicPr>
          <p:cNvPr id="4" name="Content Placeholder 3"/>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71600"/>
            <a:ext cx="9144000" cy="5486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573340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Transmit Signal in </a:t>
            </a:r>
            <a:r>
              <a:rPr lang="en-US" dirty="0" smtClean="0"/>
              <a:t>Time </a:t>
            </a:r>
            <a:r>
              <a:rPr lang="en-US" dirty="0"/>
              <a:t>Domain </a:t>
            </a:r>
            <a:endParaRPr lang="ar-JO"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1371600"/>
            <a:ext cx="9144000" cy="5486400"/>
          </a:xfrm>
          <a:prstGeom prst="rect">
            <a:avLst/>
          </a:prstGeom>
          <a:noFill/>
          <a:ln>
            <a:noFill/>
          </a:ln>
        </p:spPr>
      </p:pic>
    </p:spTree>
    <p:extLst>
      <p:ext uri="{BB962C8B-B14F-4D97-AF65-F5344CB8AC3E}">
        <p14:creationId xmlns:p14="http://schemas.microsoft.com/office/powerpoint/2010/main" val="3816145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Transmit Signal in Frequency Domain </a:t>
            </a:r>
            <a:endParaRPr lang="ar-JO" dirty="0"/>
          </a:p>
        </p:txBody>
      </p:sp>
      <p:sp>
        <p:nvSpPr>
          <p:cNvPr id="3" name="Content Placeholder 2"/>
          <p:cNvSpPr>
            <a:spLocks noGrp="1"/>
          </p:cNvSpPr>
          <p:nvPr>
            <p:ph idx="1"/>
          </p:nvPr>
        </p:nvSpPr>
        <p:spPr/>
        <p:txBody>
          <a:bodyPr/>
          <a:lstStyle/>
          <a:p>
            <a:endParaRPr lang="ar-JO"/>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219200"/>
            <a:ext cx="9144000" cy="5638800"/>
          </a:xfrm>
          <a:prstGeom prst="rect">
            <a:avLst/>
          </a:prstGeom>
          <a:noFill/>
          <a:ln>
            <a:noFill/>
          </a:ln>
        </p:spPr>
      </p:pic>
    </p:spTree>
    <p:extLst>
      <p:ext uri="{BB962C8B-B14F-4D97-AF65-F5344CB8AC3E}">
        <p14:creationId xmlns:p14="http://schemas.microsoft.com/office/powerpoint/2010/main" val="42350354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Channel Simulink </a:t>
            </a:r>
            <a:endParaRPr lang="ar-JO" dirty="0"/>
          </a:p>
        </p:txBody>
      </p:sp>
      <p:sp>
        <p:nvSpPr>
          <p:cNvPr id="3" name="Content Placeholder 2"/>
          <p:cNvSpPr>
            <a:spLocks noGrp="1"/>
          </p:cNvSpPr>
          <p:nvPr>
            <p:ph idx="1"/>
          </p:nvPr>
        </p:nvSpPr>
        <p:spPr/>
        <p:txBody>
          <a:bodyPr/>
          <a:lstStyle/>
          <a:p>
            <a:pPr algn="just"/>
            <a:r>
              <a:rPr lang="en-US" sz="2500" dirty="0" smtClean="0"/>
              <a:t>The wave propagate in free space , so a lot of effects appear on the signal such as frequency fading(frequency shift due to wave propagation</a:t>
            </a:r>
            <a:r>
              <a:rPr lang="en-US" sz="2500" dirty="0"/>
              <a:t>, ignore compare with Doppler frequency), </a:t>
            </a:r>
            <a:r>
              <a:rPr lang="en-US" sz="2500" dirty="0" smtClean="0"/>
              <a:t>multipath</a:t>
            </a:r>
            <a:r>
              <a:rPr lang="en-US" sz="2500" dirty="0"/>
              <a:t>, delay, dispersion and attenuation .but the free space loss  is a dominant factor on the channel characteristic , so can ignore anther  types off loss </a:t>
            </a:r>
            <a:r>
              <a:rPr lang="en-US" sz="2500" dirty="0" smtClean="0"/>
              <a:t>.</a:t>
            </a:r>
          </a:p>
          <a:p>
            <a:pPr algn="just"/>
            <a:endParaRPr lang="en-US" sz="2500" dirty="0" smtClean="0"/>
          </a:p>
          <a:p>
            <a:endParaRPr lang="en-US" dirty="0"/>
          </a:p>
          <a:p>
            <a:endParaRPr lang="ar-JO"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4343400"/>
            <a:ext cx="8305800" cy="23077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151683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 Simulink </a:t>
            </a:r>
            <a:endParaRPr lang="ar-JO" dirty="0"/>
          </a:p>
        </p:txBody>
      </p:sp>
      <p:sp>
        <p:nvSpPr>
          <p:cNvPr id="3" name="Content Placeholder 2"/>
          <p:cNvSpPr>
            <a:spLocks noGrp="1"/>
          </p:cNvSpPr>
          <p:nvPr>
            <p:ph idx="1"/>
          </p:nvPr>
        </p:nvSpPr>
        <p:spPr/>
        <p:txBody>
          <a:bodyPr/>
          <a:lstStyle/>
          <a:p>
            <a:pPr algn="just"/>
            <a:r>
              <a:rPr lang="en-US" sz="2500" dirty="0"/>
              <a:t>Wave propagates in free space then intercepted by target, this change in wave characteristics. frequency of signal dependent on the target motion. and power dependent on the distance of target.</a:t>
            </a:r>
          </a:p>
          <a:p>
            <a:endParaRPr lang="ar-JO"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0729" y="3454400"/>
            <a:ext cx="7239000" cy="2743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715026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Receiver </a:t>
            </a:r>
            <a:r>
              <a:rPr lang="en-US" dirty="0" smtClean="0"/>
              <a:t>  </a:t>
            </a:r>
            <a:endParaRPr lang="ar-JO" dirty="0"/>
          </a:p>
        </p:txBody>
      </p:sp>
      <p:sp>
        <p:nvSpPr>
          <p:cNvPr id="3" name="Content Placeholder 2"/>
          <p:cNvSpPr>
            <a:spLocks noGrp="1"/>
          </p:cNvSpPr>
          <p:nvPr>
            <p:ph idx="1"/>
          </p:nvPr>
        </p:nvSpPr>
        <p:spPr/>
        <p:txBody>
          <a:bodyPr>
            <a:normAutofit fontScale="77500" lnSpcReduction="20000"/>
          </a:bodyPr>
          <a:lstStyle/>
          <a:p>
            <a:r>
              <a:rPr lang="en-US" dirty="0"/>
              <a:t>The task of the receiver is pick up the reflected signal (echo) from the target then down convert it by mixing it with the Pulse Generator signal and the carrier, now the mixer output signal frequency at low frequency represent the Doppler shift frequency that concern us and another one at high frequency, which was rejected.</a:t>
            </a:r>
          </a:p>
          <a:p>
            <a:pPr>
              <a:buNone/>
            </a:pPr>
            <a:endParaRPr lang="en-US" dirty="0"/>
          </a:p>
          <a:p>
            <a:r>
              <a:rPr lang="en-US" dirty="0"/>
              <a:t>To select the Doppler frequency, the down-converted signal was passed through a low pass filter (LPF) at cutoff frequency at few kilo Hertz, then we can make some processing on the Doppler frequency to calculate the Range and speed of the target.</a:t>
            </a:r>
          </a:p>
          <a:p>
            <a:pPr marL="0" indent="0">
              <a:buNone/>
            </a:pPr>
            <a:endParaRPr lang="ar-JO" dirty="0"/>
          </a:p>
        </p:txBody>
      </p:sp>
    </p:spTree>
    <p:extLst>
      <p:ext uri="{BB962C8B-B14F-4D97-AF65-F5344CB8AC3E}">
        <p14:creationId xmlns:p14="http://schemas.microsoft.com/office/powerpoint/2010/main" val="42124127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Receiver  Simulink  </a:t>
            </a:r>
            <a:endParaRPr lang="ar-JO" dirty="0"/>
          </a:p>
        </p:txBody>
      </p:sp>
      <p:sp>
        <p:nvSpPr>
          <p:cNvPr id="3" name="Content Placeholder 2"/>
          <p:cNvSpPr>
            <a:spLocks noGrp="1"/>
          </p:cNvSpPr>
          <p:nvPr>
            <p:ph idx="1"/>
          </p:nvPr>
        </p:nvSpPr>
        <p:spPr/>
        <p:txBody>
          <a:bodyPr/>
          <a:lstStyle/>
          <a:p>
            <a:endParaRPr lang="ar-JO"/>
          </a:p>
        </p:txBody>
      </p:sp>
      <p:pic>
        <p:nvPicPr>
          <p:cNvPr id="4"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bwMode="auto">
          <a:xfrm>
            <a:off x="0" y="1219200"/>
            <a:ext cx="9144000" cy="5638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252027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dirty="0" smtClean="0"/>
              <a:t>Receive Signal in Frequency domain  </a:t>
            </a:r>
            <a:endParaRPr lang="ar-JO"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9144000" cy="5791200"/>
          </a:xfrm>
          <a:prstGeom prst="rect">
            <a:avLst/>
          </a:prstGeom>
          <a:noFill/>
          <a:ln>
            <a:noFill/>
          </a:ln>
        </p:spPr>
      </p:pic>
    </p:spTree>
    <p:extLst>
      <p:ext uri="{BB962C8B-B14F-4D97-AF65-F5344CB8AC3E}">
        <p14:creationId xmlns:p14="http://schemas.microsoft.com/office/powerpoint/2010/main" val="11952558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 </a:t>
            </a:r>
            <a:endParaRPr lang="ar-JO" dirty="0"/>
          </a:p>
        </p:txBody>
      </p:sp>
      <p:sp>
        <p:nvSpPr>
          <p:cNvPr id="3" name="Content Placeholder 2"/>
          <p:cNvSpPr>
            <a:spLocks noGrp="1"/>
          </p:cNvSpPr>
          <p:nvPr>
            <p:ph idx="1"/>
          </p:nvPr>
        </p:nvSpPr>
        <p:spPr/>
        <p:txBody>
          <a:bodyPr>
            <a:normAutofit fontScale="70000" lnSpcReduction="20000"/>
          </a:bodyPr>
          <a:lstStyle/>
          <a:p>
            <a:r>
              <a:rPr lang="en-US" dirty="0"/>
              <a:t>Pulse Doppler radar transmitter produce Radio Frequency (RF) signal ,</a:t>
            </a:r>
            <a:r>
              <a:rPr lang="en-US" dirty="0" smtClean="0"/>
              <a:t> </a:t>
            </a:r>
            <a:r>
              <a:rPr lang="en-US" dirty="0"/>
              <a:t>and sent it through the media to sense surrounding environment and estimate target information such as velocity and distance. transmit wave operate at </a:t>
            </a:r>
            <a:r>
              <a:rPr lang="en-US" dirty="0" smtClean="0"/>
              <a:t>canter </a:t>
            </a:r>
            <a:r>
              <a:rPr lang="en-US" dirty="0"/>
              <a:t>frequency at 10.525 GHz, on the other hand system produce thermal noise around 3 dB, but in worst case scenario the system keep the C/N as max as possible around </a:t>
            </a:r>
            <a:r>
              <a:rPr lang="en-US" dirty="0" smtClean="0"/>
              <a:t>10 </a:t>
            </a:r>
            <a:r>
              <a:rPr lang="en-US" dirty="0"/>
              <a:t>dB .</a:t>
            </a:r>
          </a:p>
          <a:p>
            <a:endParaRPr lang="en-US" dirty="0"/>
          </a:p>
          <a:p>
            <a:endParaRPr lang="en-US" dirty="0" smtClean="0"/>
          </a:p>
          <a:p>
            <a:r>
              <a:rPr lang="en-US" dirty="0" smtClean="0"/>
              <a:t> </a:t>
            </a:r>
            <a:r>
              <a:rPr lang="en-US" dirty="0"/>
              <a:t>Receiver estimate the echo signal (wave produce due to reflection and scattering wave from the target) .and estimate the change of frequency (Doppler frequency) to predict the target speed </a:t>
            </a:r>
            <a:r>
              <a:rPr lang="en-US" dirty="0" smtClean="0"/>
              <a:t>. </a:t>
            </a:r>
            <a:r>
              <a:rPr lang="en-US" dirty="0"/>
              <a:t>Moreover estimate max power receiver and time duration between transmit and receive pulse to predict the target distance as show in the figure (30). </a:t>
            </a:r>
            <a:endParaRPr lang="ar-JO" dirty="0"/>
          </a:p>
        </p:txBody>
      </p:sp>
    </p:spTree>
    <p:extLst>
      <p:ext uri="{BB962C8B-B14F-4D97-AF65-F5344CB8AC3E}">
        <p14:creationId xmlns:p14="http://schemas.microsoft.com/office/powerpoint/2010/main" val="27639769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t>
            </a:r>
            <a:endParaRPr lang="ar-JO" dirty="0"/>
          </a:p>
        </p:txBody>
      </p:sp>
      <p:sp>
        <p:nvSpPr>
          <p:cNvPr id="3" name="Content Placeholder 2"/>
          <p:cNvSpPr>
            <a:spLocks noGrp="1"/>
          </p:cNvSpPr>
          <p:nvPr>
            <p:ph idx="1"/>
          </p:nvPr>
        </p:nvSpPr>
        <p:spPr>
          <a:xfrm>
            <a:off x="457200" y="1219200"/>
            <a:ext cx="8229600" cy="5181600"/>
          </a:xfrm>
        </p:spPr>
        <p:txBody>
          <a:bodyPr>
            <a:normAutofit fontScale="77500" lnSpcReduction="20000"/>
          </a:bodyPr>
          <a:lstStyle/>
          <a:p>
            <a:r>
              <a:rPr lang="en-US" dirty="0" smtClean="0"/>
              <a:t>Introduction .</a:t>
            </a:r>
          </a:p>
          <a:p>
            <a:endParaRPr lang="en-US" dirty="0" smtClean="0"/>
          </a:p>
          <a:p>
            <a:r>
              <a:rPr lang="en-US" dirty="0" smtClean="0"/>
              <a:t>Radar regulation and frequency band  .</a:t>
            </a:r>
          </a:p>
          <a:p>
            <a:endParaRPr lang="en-US" dirty="0" smtClean="0"/>
          </a:p>
          <a:p>
            <a:r>
              <a:rPr lang="en-US" dirty="0" smtClean="0"/>
              <a:t>Doppler Radar principle .</a:t>
            </a:r>
          </a:p>
          <a:p>
            <a:endParaRPr lang="en-US" dirty="0" smtClean="0"/>
          </a:p>
          <a:p>
            <a:r>
              <a:rPr lang="en-US" dirty="0" smtClean="0"/>
              <a:t>Distance Measurements  .</a:t>
            </a:r>
          </a:p>
          <a:p>
            <a:endParaRPr lang="en-US" dirty="0" smtClean="0"/>
          </a:p>
          <a:p>
            <a:r>
              <a:rPr lang="en-US" dirty="0" smtClean="0"/>
              <a:t>System Implementation .</a:t>
            </a:r>
          </a:p>
          <a:p>
            <a:endParaRPr lang="en-US" dirty="0" smtClean="0"/>
          </a:p>
          <a:p>
            <a:r>
              <a:rPr lang="en-US" dirty="0" smtClean="0"/>
              <a:t>Result .</a:t>
            </a:r>
          </a:p>
          <a:p>
            <a:endParaRPr lang="en-US" dirty="0" smtClean="0"/>
          </a:p>
          <a:p>
            <a:r>
              <a:rPr lang="en-US" dirty="0" smtClean="0"/>
              <a:t>Conclusion and future work.</a:t>
            </a:r>
          </a:p>
          <a:p>
            <a:endParaRPr lang="en-US" dirty="0" smtClean="0"/>
          </a:p>
          <a:p>
            <a:endParaRPr lang="en-US" dirty="0" smtClean="0"/>
          </a:p>
          <a:p>
            <a:endParaRPr lang="ar-JO" dirty="0"/>
          </a:p>
        </p:txBody>
      </p:sp>
    </p:spTree>
    <p:extLst>
      <p:ext uri="{BB962C8B-B14F-4D97-AF65-F5344CB8AC3E}">
        <p14:creationId xmlns:p14="http://schemas.microsoft.com/office/powerpoint/2010/main" val="38212144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Doppler Wave  in Time Domain </a:t>
            </a:r>
            <a:endParaRPr lang="ar-JO" dirty="0"/>
          </a:p>
        </p:txBody>
      </p:sp>
      <p:sp>
        <p:nvSpPr>
          <p:cNvPr id="3" name="Content Placeholder 2"/>
          <p:cNvSpPr>
            <a:spLocks noGrp="1"/>
          </p:cNvSpPr>
          <p:nvPr>
            <p:ph idx="1"/>
          </p:nvPr>
        </p:nvSpPr>
        <p:spPr/>
        <p:txBody>
          <a:bodyPr/>
          <a:lstStyle/>
          <a:p>
            <a:r>
              <a:rPr lang="en-US" dirty="0"/>
              <a:t>Doppler wave after. to predict the target motion (target velocity</a:t>
            </a:r>
            <a:r>
              <a:rPr lang="en-US" dirty="0" smtClean="0"/>
              <a:t>).</a:t>
            </a:r>
          </a:p>
          <a:p>
            <a:endParaRPr lang="en-US" dirty="0"/>
          </a:p>
          <a:p>
            <a:endParaRPr lang="ar-JO"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2743200"/>
            <a:ext cx="8458200" cy="3657600"/>
          </a:xfrm>
          <a:prstGeom prst="rect">
            <a:avLst/>
          </a:prstGeom>
          <a:noFill/>
          <a:ln>
            <a:noFill/>
          </a:ln>
        </p:spPr>
      </p:pic>
    </p:spTree>
    <p:extLst>
      <p:ext uri="{BB962C8B-B14F-4D97-AF65-F5344CB8AC3E}">
        <p14:creationId xmlns:p14="http://schemas.microsoft.com/office/powerpoint/2010/main" val="6530768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Doppler Wave in </a:t>
            </a:r>
            <a:r>
              <a:rPr lang="en-US" dirty="0" smtClean="0"/>
              <a:t>Frequency Domain</a:t>
            </a:r>
            <a:endParaRPr lang="ar-JO" dirty="0"/>
          </a:p>
        </p:txBody>
      </p:sp>
      <p:sp>
        <p:nvSpPr>
          <p:cNvPr id="3" name="Content Placeholder 2"/>
          <p:cNvSpPr>
            <a:spLocks noGrp="1"/>
          </p:cNvSpPr>
          <p:nvPr>
            <p:ph idx="1"/>
          </p:nvPr>
        </p:nvSpPr>
        <p:spPr/>
        <p:txBody>
          <a:bodyPr/>
          <a:lstStyle/>
          <a:p>
            <a:r>
              <a:rPr lang="en-US" dirty="0"/>
              <a:t>The Doppler frequency appear at 10KHz, and this frequency used to calculate the motion velocity and the Range</a:t>
            </a:r>
            <a:r>
              <a:rPr lang="en-US" dirty="0" smtClean="0"/>
              <a:t>.</a:t>
            </a:r>
          </a:p>
          <a:p>
            <a:endParaRPr lang="en-US" dirty="0"/>
          </a:p>
          <a:p>
            <a:endParaRPr lang="ar-JO"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276600"/>
            <a:ext cx="8382000" cy="3276600"/>
          </a:xfrm>
          <a:prstGeom prst="rect">
            <a:avLst/>
          </a:prstGeom>
          <a:noFill/>
          <a:ln>
            <a:noFill/>
          </a:ln>
        </p:spPr>
      </p:pic>
    </p:spTree>
    <p:extLst>
      <p:ext uri="{BB962C8B-B14F-4D97-AF65-F5344CB8AC3E}">
        <p14:creationId xmlns:p14="http://schemas.microsoft.com/office/powerpoint/2010/main" val="3220139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 (Cont.)</a:t>
            </a:r>
            <a:endParaRPr lang="ar-JO"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39122578"/>
              </p:ext>
            </p:extLst>
          </p:nvPr>
        </p:nvGraphicFramePr>
        <p:xfrm>
          <a:off x="533400" y="2647124"/>
          <a:ext cx="8229600" cy="2123440"/>
        </p:xfrm>
        <a:graphic>
          <a:graphicData uri="http://schemas.openxmlformats.org/drawingml/2006/table">
            <a:tbl>
              <a:tblPr rtl="1" firstRow="1" bandRow="1">
                <a:tableStyleId>{5C22544A-7EE6-4342-B048-85BDC9FD1C3A}</a:tableStyleId>
              </a:tblPr>
              <a:tblGrid>
                <a:gridCol w="1382486"/>
                <a:gridCol w="1640114"/>
                <a:gridCol w="1357086"/>
                <a:gridCol w="2203994"/>
                <a:gridCol w="1645920"/>
              </a:tblGrid>
              <a:tr h="370840">
                <a:tc>
                  <a:txBody>
                    <a:bodyPr/>
                    <a:lstStyle/>
                    <a:p>
                      <a:pPr algn="ctr" rtl="1"/>
                      <a:r>
                        <a:rPr lang="en-US" dirty="0" smtClean="0"/>
                        <a:t>Distance</a:t>
                      </a:r>
                    </a:p>
                    <a:p>
                      <a:pPr algn="ctr" rtl="1"/>
                      <a:r>
                        <a:rPr lang="en-US" dirty="0" smtClean="0"/>
                        <a:t> (Meter</a:t>
                      </a:r>
                      <a:r>
                        <a:rPr lang="en-US" baseline="0" dirty="0" smtClean="0"/>
                        <a:t> </a:t>
                      </a:r>
                      <a:r>
                        <a:rPr lang="en-US" dirty="0" smtClean="0"/>
                        <a:t>) </a:t>
                      </a:r>
                      <a:endParaRPr lang="ar-JO" dirty="0"/>
                    </a:p>
                  </a:txBody>
                  <a:tcPr/>
                </a:tc>
                <a:tc>
                  <a:txBody>
                    <a:bodyPr/>
                    <a:lstStyle/>
                    <a:p>
                      <a:pPr algn="ctr" rtl="1"/>
                      <a:r>
                        <a:rPr lang="en-US" dirty="0" smtClean="0"/>
                        <a:t>Transmit</a:t>
                      </a:r>
                      <a:r>
                        <a:rPr lang="en-US" baseline="0" dirty="0" smtClean="0"/>
                        <a:t> Time           (MS)</a:t>
                      </a:r>
                      <a:endParaRPr lang="ar-JO" dirty="0"/>
                    </a:p>
                  </a:txBody>
                  <a:tcPr/>
                </a:tc>
                <a:tc>
                  <a:txBody>
                    <a:bodyPr/>
                    <a:lstStyle/>
                    <a:p>
                      <a:pPr algn="ctr" rtl="1"/>
                      <a:r>
                        <a:rPr lang="en-US" dirty="0" smtClean="0"/>
                        <a:t>Velocity</a:t>
                      </a:r>
                    </a:p>
                    <a:p>
                      <a:pPr algn="ctr" rtl="1"/>
                      <a:r>
                        <a:rPr lang="en-US" dirty="0" smtClean="0"/>
                        <a:t>   (M/S) </a:t>
                      </a:r>
                      <a:endParaRPr lang="ar-JO" dirty="0"/>
                    </a:p>
                  </a:txBody>
                  <a:tcPr/>
                </a:tc>
                <a:tc>
                  <a:txBody>
                    <a:bodyPr/>
                    <a:lstStyle/>
                    <a:p>
                      <a:pPr algn="ctr" rtl="1"/>
                      <a:r>
                        <a:rPr lang="en-US" dirty="0" smtClean="0"/>
                        <a:t>Doppler Frequency</a:t>
                      </a:r>
                    </a:p>
                    <a:p>
                      <a:pPr algn="ctr" rtl="1"/>
                      <a:r>
                        <a:rPr lang="en-US" dirty="0" smtClean="0"/>
                        <a:t>              (Hz) </a:t>
                      </a:r>
                      <a:endParaRPr lang="ar-JO" dirty="0"/>
                    </a:p>
                  </a:txBody>
                  <a:tcPr/>
                </a:tc>
                <a:tc>
                  <a:txBody>
                    <a:bodyPr/>
                    <a:lstStyle/>
                    <a:p>
                      <a:pPr algn="ctr" rtl="1"/>
                      <a:r>
                        <a:rPr lang="en-US" dirty="0" smtClean="0"/>
                        <a:t>Receive Power</a:t>
                      </a:r>
                    </a:p>
                    <a:p>
                      <a:pPr algn="ctr" rtl="1"/>
                      <a:r>
                        <a:rPr lang="en-US" dirty="0" smtClean="0"/>
                        <a:t>      (dBm) </a:t>
                      </a:r>
                      <a:endParaRPr lang="ar-JO" dirty="0"/>
                    </a:p>
                  </a:txBody>
                  <a:tcPr/>
                </a:tc>
              </a:tr>
              <a:tr h="370840">
                <a:tc>
                  <a:txBody>
                    <a:bodyPr/>
                    <a:lstStyle/>
                    <a:p>
                      <a:pPr algn="ctr" rtl="1"/>
                      <a:r>
                        <a:rPr lang="en-US" dirty="0" smtClean="0"/>
                        <a:t>1</a:t>
                      </a:r>
                      <a:endParaRPr lang="ar-JO" dirty="0"/>
                    </a:p>
                  </a:txBody>
                  <a:tcPr/>
                </a:tc>
                <a:tc>
                  <a:txBody>
                    <a:bodyPr/>
                    <a:lstStyle/>
                    <a:p>
                      <a:pPr algn="ctr" rtl="1"/>
                      <a:r>
                        <a:rPr lang="en-US" dirty="0" smtClean="0"/>
                        <a:t>0.0067</a:t>
                      </a:r>
                      <a:endParaRPr lang="ar-JO" dirty="0"/>
                    </a:p>
                  </a:txBody>
                  <a:tcPr/>
                </a:tc>
                <a:tc>
                  <a:txBody>
                    <a:bodyPr/>
                    <a:lstStyle/>
                    <a:p>
                      <a:pPr algn="ctr" rtl="1"/>
                      <a:r>
                        <a:rPr lang="en-US" dirty="0" smtClean="0"/>
                        <a:t>    19.8</a:t>
                      </a:r>
                      <a:endParaRPr lang="ar-JO" dirty="0"/>
                    </a:p>
                  </a:txBody>
                  <a:tcPr/>
                </a:tc>
                <a:tc>
                  <a:txBody>
                    <a:bodyPr/>
                    <a:lstStyle/>
                    <a:p>
                      <a:pPr algn="ctr" rtl="1"/>
                      <a:r>
                        <a:rPr lang="en-US" dirty="0" smtClean="0"/>
                        <a:t>1410 </a:t>
                      </a:r>
                      <a:endParaRPr lang="ar-JO" dirty="0"/>
                    </a:p>
                  </a:txBody>
                  <a:tcPr/>
                </a:tc>
                <a:tc>
                  <a:txBody>
                    <a:bodyPr/>
                    <a:lstStyle/>
                    <a:p>
                      <a:pPr algn="ctr" rtl="1"/>
                      <a:r>
                        <a:rPr lang="en-US" dirty="0" smtClean="0"/>
                        <a:t>        45</a:t>
                      </a:r>
                      <a:endParaRPr lang="ar-JO" dirty="0"/>
                    </a:p>
                  </a:txBody>
                  <a:tcPr/>
                </a:tc>
              </a:tr>
              <a:tr h="370840">
                <a:tc>
                  <a:txBody>
                    <a:bodyPr/>
                    <a:lstStyle/>
                    <a:p>
                      <a:pPr algn="ctr" rtl="1"/>
                      <a:r>
                        <a:rPr lang="en-US" dirty="0" smtClean="0"/>
                        <a:t>10</a:t>
                      </a:r>
                      <a:endParaRPr lang="ar-JO" dirty="0"/>
                    </a:p>
                  </a:txBody>
                  <a:tcPr/>
                </a:tc>
                <a:tc>
                  <a:txBody>
                    <a:bodyPr/>
                    <a:lstStyle/>
                    <a:p>
                      <a:pPr algn="ctr" rtl="1"/>
                      <a:r>
                        <a:rPr lang="en-US" dirty="0" smtClean="0"/>
                        <a:t>0.067</a:t>
                      </a:r>
                      <a:endParaRPr lang="ar-JO" dirty="0"/>
                    </a:p>
                  </a:txBody>
                  <a:tcPr/>
                </a:tc>
                <a:tc>
                  <a:txBody>
                    <a:bodyPr/>
                    <a:lstStyle/>
                    <a:p>
                      <a:pPr algn="ctr" rtl="1"/>
                      <a:r>
                        <a:rPr lang="en-US" dirty="0" smtClean="0"/>
                        <a:t>19.6</a:t>
                      </a:r>
                      <a:endParaRPr lang="ar-JO" dirty="0"/>
                    </a:p>
                  </a:txBody>
                  <a:tcPr/>
                </a:tc>
                <a:tc>
                  <a:txBody>
                    <a:bodyPr/>
                    <a:lstStyle/>
                    <a:p>
                      <a:pPr algn="ctr" rtl="1"/>
                      <a:r>
                        <a:rPr lang="en-US" dirty="0" smtClean="0"/>
                        <a:t>1450</a:t>
                      </a:r>
                      <a:endParaRPr lang="ar-JO" dirty="0"/>
                    </a:p>
                  </a:txBody>
                  <a:tcPr/>
                </a:tc>
                <a:tc>
                  <a:txBody>
                    <a:bodyPr/>
                    <a:lstStyle/>
                    <a:p>
                      <a:pPr algn="ctr" rtl="1"/>
                      <a:r>
                        <a:rPr lang="en-US" dirty="0" smtClean="0"/>
                        <a:t>        30</a:t>
                      </a:r>
                      <a:endParaRPr lang="ar-JO" dirty="0"/>
                    </a:p>
                  </a:txBody>
                  <a:tcPr/>
                </a:tc>
              </a:tr>
              <a:tr h="370840">
                <a:tc>
                  <a:txBody>
                    <a:bodyPr/>
                    <a:lstStyle/>
                    <a:p>
                      <a:pPr algn="ctr" rtl="1"/>
                      <a:r>
                        <a:rPr lang="en-US" dirty="0" smtClean="0"/>
                        <a:t>20</a:t>
                      </a:r>
                      <a:endParaRPr lang="ar-JO" dirty="0"/>
                    </a:p>
                  </a:txBody>
                  <a:tcPr/>
                </a:tc>
                <a:tc>
                  <a:txBody>
                    <a:bodyPr/>
                    <a:lstStyle/>
                    <a:p>
                      <a:pPr algn="ctr" rtl="1"/>
                      <a:r>
                        <a:rPr lang="en-US" dirty="0" smtClean="0"/>
                        <a:t>0.13</a:t>
                      </a:r>
                      <a:endParaRPr lang="ar-JO" dirty="0"/>
                    </a:p>
                  </a:txBody>
                  <a:tcPr/>
                </a:tc>
                <a:tc>
                  <a:txBody>
                    <a:bodyPr/>
                    <a:lstStyle/>
                    <a:p>
                      <a:pPr algn="ctr" rtl="1"/>
                      <a:r>
                        <a:rPr lang="en-US" dirty="0" smtClean="0"/>
                        <a:t>20.4</a:t>
                      </a:r>
                      <a:endParaRPr lang="ar-JO" dirty="0"/>
                    </a:p>
                  </a:txBody>
                  <a:tcPr/>
                </a:tc>
                <a:tc>
                  <a:txBody>
                    <a:bodyPr/>
                    <a:lstStyle/>
                    <a:p>
                      <a:pPr algn="ctr" rtl="1"/>
                      <a:r>
                        <a:rPr lang="en-US" dirty="0" smtClean="0"/>
                        <a:t>1440</a:t>
                      </a:r>
                      <a:endParaRPr lang="ar-JO" dirty="0"/>
                    </a:p>
                  </a:txBody>
                  <a:tcPr/>
                </a:tc>
                <a:tc>
                  <a:txBody>
                    <a:bodyPr/>
                    <a:lstStyle/>
                    <a:p>
                      <a:pPr algn="ctr" rtl="1"/>
                      <a:r>
                        <a:rPr lang="en-US" dirty="0" smtClean="0"/>
                        <a:t>        15</a:t>
                      </a:r>
                      <a:endParaRPr lang="ar-JO" dirty="0"/>
                    </a:p>
                  </a:txBody>
                  <a:tcPr/>
                </a:tc>
              </a:tr>
              <a:tr h="370840">
                <a:tc>
                  <a:txBody>
                    <a:bodyPr/>
                    <a:lstStyle/>
                    <a:p>
                      <a:pPr algn="ctr" rtl="1"/>
                      <a:r>
                        <a:rPr lang="en-US" dirty="0" smtClean="0"/>
                        <a:t>30 </a:t>
                      </a:r>
                      <a:endParaRPr lang="ar-JO" dirty="0"/>
                    </a:p>
                  </a:txBody>
                  <a:tcPr/>
                </a:tc>
                <a:tc>
                  <a:txBody>
                    <a:bodyPr/>
                    <a:lstStyle/>
                    <a:p>
                      <a:pPr algn="ctr" rtl="1"/>
                      <a:r>
                        <a:rPr lang="en-US" dirty="0" smtClean="0"/>
                        <a:t>0.2</a:t>
                      </a:r>
                      <a:endParaRPr lang="ar-JO" dirty="0"/>
                    </a:p>
                  </a:txBody>
                  <a:tcPr/>
                </a:tc>
                <a:tc>
                  <a:txBody>
                    <a:bodyPr/>
                    <a:lstStyle/>
                    <a:p>
                      <a:pPr algn="ctr" rtl="1"/>
                      <a:r>
                        <a:rPr lang="en-US" dirty="0" smtClean="0"/>
                        <a:t>20.9</a:t>
                      </a:r>
                      <a:endParaRPr lang="ar-JO" dirty="0"/>
                    </a:p>
                  </a:txBody>
                  <a:tcPr/>
                </a:tc>
                <a:tc>
                  <a:txBody>
                    <a:bodyPr/>
                    <a:lstStyle/>
                    <a:p>
                      <a:pPr algn="ctr" rtl="1"/>
                      <a:r>
                        <a:rPr lang="en-US" dirty="0" smtClean="0"/>
                        <a:t>1145</a:t>
                      </a:r>
                      <a:endParaRPr lang="ar-JO" dirty="0"/>
                    </a:p>
                  </a:txBody>
                  <a:tcPr/>
                </a:tc>
                <a:tc>
                  <a:txBody>
                    <a:bodyPr/>
                    <a:lstStyle/>
                    <a:p>
                      <a:pPr algn="ctr" rtl="1"/>
                      <a:r>
                        <a:rPr lang="en-US" dirty="0" smtClean="0"/>
                        <a:t>       -15</a:t>
                      </a:r>
                      <a:endParaRPr lang="ar-JO" dirty="0"/>
                    </a:p>
                  </a:txBody>
                  <a:tcPr/>
                </a:tc>
              </a:tr>
            </a:tbl>
          </a:graphicData>
        </a:graphic>
      </p:graphicFrame>
      <p:sp>
        <p:nvSpPr>
          <p:cNvPr id="7" name="TextBox 6"/>
          <p:cNvSpPr txBox="1"/>
          <p:nvPr/>
        </p:nvSpPr>
        <p:spPr>
          <a:xfrm>
            <a:off x="609600" y="5181600"/>
            <a:ext cx="8077200" cy="369332"/>
          </a:xfrm>
          <a:prstGeom prst="rect">
            <a:avLst/>
          </a:prstGeom>
          <a:noFill/>
        </p:spPr>
        <p:txBody>
          <a:bodyPr wrap="square" rtlCol="1">
            <a:spAutoFit/>
          </a:bodyPr>
          <a:lstStyle/>
          <a:p>
            <a:endParaRPr lang="ar-JO" dirty="0"/>
          </a:p>
        </p:txBody>
      </p:sp>
      <p:sp>
        <p:nvSpPr>
          <p:cNvPr id="8" name="TextBox 7"/>
          <p:cNvSpPr txBox="1"/>
          <p:nvPr/>
        </p:nvSpPr>
        <p:spPr>
          <a:xfrm>
            <a:off x="609600" y="4953000"/>
            <a:ext cx="8305800" cy="1631216"/>
          </a:xfrm>
          <a:prstGeom prst="rect">
            <a:avLst/>
          </a:prstGeom>
          <a:noFill/>
        </p:spPr>
        <p:txBody>
          <a:bodyPr wrap="square" rtlCol="1">
            <a:spAutoFit/>
          </a:bodyPr>
          <a:lstStyle/>
          <a:p>
            <a:r>
              <a:rPr lang="en-US" sz="2500" dirty="0"/>
              <a:t>To </a:t>
            </a:r>
            <a:r>
              <a:rPr lang="en-US" sz="2500" dirty="0" smtClean="0"/>
              <a:t>increase receiver sensitivity make the  </a:t>
            </a:r>
            <a:r>
              <a:rPr lang="en-US" sz="2500" dirty="0"/>
              <a:t>system operate in high C/N ratio (near </a:t>
            </a:r>
            <a:r>
              <a:rPr lang="en-US" sz="2500" dirty="0" smtClean="0"/>
              <a:t>10 dB) </a:t>
            </a:r>
            <a:r>
              <a:rPr lang="en-US" sz="2500" dirty="0"/>
              <a:t>. </a:t>
            </a:r>
            <a:endParaRPr lang="en-US" sz="2500" dirty="0" smtClean="0"/>
          </a:p>
          <a:p>
            <a:endParaRPr lang="en-US" sz="2500" dirty="0" smtClean="0"/>
          </a:p>
          <a:p>
            <a:r>
              <a:rPr lang="en-US" sz="2500" dirty="0" smtClean="0"/>
              <a:t>This result true when angel of arrival small ( AoA &lt;= 15)</a:t>
            </a:r>
            <a:endParaRPr lang="ar-JO" dirty="0"/>
          </a:p>
        </p:txBody>
      </p:sp>
      <p:sp>
        <p:nvSpPr>
          <p:cNvPr id="10" name="TextBox 9"/>
          <p:cNvSpPr txBox="1"/>
          <p:nvPr/>
        </p:nvSpPr>
        <p:spPr>
          <a:xfrm>
            <a:off x="609600" y="1371600"/>
            <a:ext cx="7924800" cy="1246495"/>
          </a:xfrm>
          <a:prstGeom prst="rect">
            <a:avLst/>
          </a:prstGeom>
          <a:noFill/>
        </p:spPr>
        <p:txBody>
          <a:bodyPr wrap="square" rtlCol="1">
            <a:spAutoFit/>
          </a:bodyPr>
          <a:lstStyle/>
          <a:p>
            <a:pPr algn="just"/>
            <a:r>
              <a:rPr lang="en-US" sz="2500" dirty="0" smtClean="0"/>
              <a:t>Deferent Measurements of power ,Doppler Frequency ,Distance and transmit time .  </a:t>
            </a:r>
          </a:p>
          <a:p>
            <a:pPr algn="just"/>
            <a:endParaRPr lang="ar-JO" sz="2500" dirty="0"/>
          </a:p>
        </p:txBody>
      </p:sp>
    </p:spTree>
    <p:extLst>
      <p:ext uri="{BB962C8B-B14F-4D97-AF65-F5344CB8AC3E}">
        <p14:creationId xmlns:p14="http://schemas.microsoft.com/office/powerpoint/2010/main" val="10202211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a:t>
            </a:r>
            <a:endParaRPr lang="ar-JO" dirty="0"/>
          </a:p>
        </p:txBody>
      </p:sp>
      <p:sp>
        <p:nvSpPr>
          <p:cNvPr id="3" name="Content Placeholder 2"/>
          <p:cNvSpPr>
            <a:spLocks noGrp="1"/>
          </p:cNvSpPr>
          <p:nvPr>
            <p:ph idx="1"/>
          </p:nvPr>
        </p:nvSpPr>
        <p:spPr/>
        <p:txBody>
          <a:bodyPr>
            <a:normAutofit fontScale="92500" lnSpcReduction="20000"/>
          </a:bodyPr>
          <a:lstStyle/>
          <a:p>
            <a:r>
              <a:rPr lang="en-GB" sz="2800" i="1" dirty="0"/>
              <a:t>This project use pulse Doppler radar system to determine the velocity and distance of target, the velocity dependent on the Doppler effect (frequency change due to target motion ),and distance dependent on the power receive .</a:t>
            </a:r>
            <a:endParaRPr lang="en-US" sz="2800" dirty="0"/>
          </a:p>
          <a:p>
            <a:endParaRPr lang="en-GB" sz="2800" i="1" dirty="0" smtClean="0"/>
          </a:p>
          <a:p>
            <a:r>
              <a:rPr lang="en-GB" sz="2800" i="1" dirty="0" smtClean="0"/>
              <a:t>The </a:t>
            </a:r>
            <a:r>
              <a:rPr lang="en-GB" sz="2800" i="1" dirty="0"/>
              <a:t>main component of the system is a filter (determine the system selectivity), and amplifiers (determine the system sensitivity).</a:t>
            </a:r>
            <a:endParaRPr lang="en-US" sz="2800" dirty="0"/>
          </a:p>
          <a:p>
            <a:endParaRPr lang="en-GB" sz="2800" i="1" dirty="0" smtClean="0"/>
          </a:p>
          <a:p>
            <a:r>
              <a:rPr lang="en-GB" sz="2800" i="1" dirty="0" smtClean="0"/>
              <a:t>This </a:t>
            </a:r>
            <a:r>
              <a:rPr lang="en-GB" sz="2800" i="1" dirty="0"/>
              <a:t>system operate in X-band frequency (10.525 GHz) because this band is high munity for noes and losses. </a:t>
            </a:r>
            <a:endParaRPr lang="en-US" sz="2800" dirty="0"/>
          </a:p>
        </p:txBody>
      </p:sp>
    </p:spTree>
    <p:extLst>
      <p:ext uri="{BB962C8B-B14F-4D97-AF65-F5344CB8AC3E}">
        <p14:creationId xmlns:p14="http://schemas.microsoft.com/office/powerpoint/2010/main" val="14859184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a:t>
            </a:r>
            <a:r>
              <a:rPr lang="en-US" dirty="0"/>
              <a:t>work</a:t>
            </a:r>
            <a:endParaRPr lang="ar-JO" dirty="0"/>
          </a:p>
        </p:txBody>
      </p:sp>
      <p:sp>
        <p:nvSpPr>
          <p:cNvPr id="3" name="Content Placeholder 2"/>
          <p:cNvSpPr>
            <a:spLocks noGrp="1"/>
          </p:cNvSpPr>
          <p:nvPr>
            <p:ph idx="1"/>
          </p:nvPr>
        </p:nvSpPr>
        <p:spPr/>
        <p:txBody>
          <a:bodyPr>
            <a:normAutofit lnSpcReduction="10000"/>
          </a:bodyPr>
          <a:lstStyle/>
          <a:p>
            <a:r>
              <a:rPr lang="en-GB" i="1" dirty="0" smtClean="0"/>
              <a:t>The </a:t>
            </a:r>
            <a:r>
              <a:rPr lang="en-GB" i="1" dirty="0"/>
              <a:t>second steps of this project try </a:t>
            </a:r>
            <a:r>
              <a:rPr lang="en-GB" i="1" dirty="0" smtClean="0"/>
              <a:t>to implement </a:t>
            </a:r>
            <a:r>
              <a:rPr lang="en-GB" i="1" dirty="0"/>
              <a:t>the radar system as hardware using HB 100 module. And determine the target information (Velocity, Distance, Angel of Arrival, and Direction of motion).</a:t>
            </a:r>
            <a:endParaRPr lang="en-US" dirty="0"/>
          </a:p>
          <a:p>
            <a:endParaRPr lang="en-GB" i="1" dirty="0" smtClean="0"/>
          </a:p>
          <a:p>
            <a:r>
              <a:rPr lang="en-GB" i="1" dirty="0" smtClean="0"/>
              <a:t>The </a:t>
            </a:r>
            <a:r>
              <a:rPr lang="en-GB" i="1" dirty="0"/>
              <a:t>final hopes try to connect radar system with WEP to determine location of target, and determine the environment Probabilities.</a:t>
            </a:r>
            <a:endParaRPr lang="en-US" dirty="0"/>
          </a:p>
          <a:p>
            <a:endParaRPr lang="ar-JO" dirty="0"/>
          </a:p>
        </p:txBody>
      </p:sp>
    </p:spTree>
    <p:extLst>
      <p:ext uri="{BB962C8B-B14F-4D97-AF65-F5344CB8AC3E}">
        <p14:creationId xmlns:p14="http://schemas.microsoft.com/office/powerpoint/2010/main" val="7732286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4000" i="1" dirty="0" smtClean="0"/>
              <a:t>Thank You </a:t>
            </a:r>
          </a:p>
          <a:p>
            <a:pPr marL="0" indent="0" algn="ctr">
              <a:buNone/>
            </a:pPr>
            <a:endParaRPr lang="en-US" sz="4000" i="1" dirty="0" smtClean="0"/>
          </a:p>
          <a:p>
            <a:pPr marL="0" indent="0" algn="ctr">
              <a:buNone/>
            </a:pPr>
            <a:endParaRPr lang="en-US" sz="4000" i="1" dirty="0"/>
          </a:p>
          <a:p>
            <a:pPr marL="0" indent="0" algn="ctr">
              <a:buNone/>
            </a:pPr>
            <a:r>
              <a:rPr lang="en-US" sz="4000" i="1" dirty="0" smtClean="0"/>
              <a:t>Any Question </a:t>
            </a:r>
          </a:p>
          <a:p>
            <a:endParaRPr lang="ar-JO" dirty="0"/>
          </a:p>
        </p:txBody>
      </p:sp>
    </p:spTree>
    <p:extLst>
      <p:ext uri="{BB962C8B-B14F-4D97-AF65-F5344CB8AC3E}">
        <p14:creationId xmlns:p14="http://schemas.microsoft.com/office/powerpoint/2010/main" val="1459584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Introduction </a:t>
            </a:r>
            <a:endParaRPr lang="ar-JO"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algn="just"/>
            <a:r>
              <a:rPr lang="en-GB" sz="2800" i="1" dirty="0"/>
              <a:t>Radar stands for radio detection and ranging. It operates by radiating electromagnetic waves and detecting the echo returned from the targets. The nature of an echo signal provides information about the target </a:t>
            </a:r>
            <a:r>
              <a:rPr lang="en-GB" sz="2800" i="1" dirty="0" smtClean="0"/>
              <a:t>range, Speed, </a:t>
            </a:r>
            <a:r>
              <a:rPr lang="en-GB" sz="2800" i="1" dirty="0"/>
              <a:t>direction, and velocity. </a:t>
            </a:r>
            <a:endParaRPr lang="en-GB" sz="2800" i="1" dirty="0" smtClean="0"/>
          </a:p>
          <a:p>
            <a:pPr algn="just"/>
            <a:endParaRPr lang="en-GB" sz="2800" i="1" dirty="0" smtClean="0"/>
          </a:p>
          <a:p>
            <a:pPr algn="just"/>
            <a:r>
              <a:rPr lang="en-GB" sz="2800" i="1" dirty="0" smtClean="0"/>
              <a:t>The </a:t>
            </a:r>
            <a:r>
              <a:rPr lang="en-GB" sz="2800" i="1" dirty="0"/>
              <a:t>velocity of target is determent from Doppler effect .</a:t>
            </a:r>
          </a:p>
          <a:p>
            <a:pPr algn="just"/>
            <a:endParaRPr lang="en-GB" sz="2800" i="1" dirty="0" smtClean="0"/>
          </a:p>
          <a:p>
            <a:pPr algn="just"/>
            <a:r>
              <a:rPr lang="en-GB" sz="2800" i="1" dirty="0" smtClean="0"/>
              <a:t>The </a:t>
            </a:r>
            <a:r>
              <a:rPr lang="en-GB" sz="2800" i="1" dirty="0"/>
              <a:t>range to the target is found from the time it takes for the transmitted signal to travel to the target and back.</a:t>
            </a:r>
          </a:p>
          <a:p>
            <a:pPr algn="just"/>
            <a:endParaRPr lang="en-GB" sz="2800" i="1" dirty="0" smtClean="0"/>
          </a:p>
          <a:p>
            <a:pPr algn="just"/>
            <a:r>
              <a:rPr lang="en-GB" sz="2800" i="1" dirty="0" smtClean="0"/>
              <a:t> </a:t>
            </a:r>
            <a:r>
              <a:rPr lang="en-GB" sz="2800" i="1" dirty="0"/>
              <a:t>The direction or angular position of the target is determined by the arrival angle of the returned signal. A directive antenna with a narrow beamwidth is generally used to find the direction</a:t>
            </a:r>
            <a:r>
              <a:rPr lang="en-GB" sz="2800" i="1" dirty="0" smtClean="0"/>
              <a:t>.</a:t>
            </a:r>
            <a:endParaRPr lang="en-US" sz="2800" dirty="0"/>
          </a:p>
        </p:txBody>
      </p:sp>
    </p:spTree>
    <p:extLst>
      <p:ext uri="{BB962C8B-B14F-4D97-AF65-F5344CB8AC3E}">
        <p14:creationId xmlns:p14="http://schemas.microsoft.com/office/powerpoint/2010/main" val="17112720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(Cont.)</a:t>
            </a:r>
            <a:endParaRPr lang="ar-JO" dirty="0"/>
          </a:p>
        </p:txBody>
      </p:sp>
      <p:sp>
        <p:nvSpPr>
          <p:cNvPr id="3" name="Content Placeholder 2"/>
          <p:cNvSpPr>
            <a:spLocks noGrp="1"/>
          </p:cNvSpPr>
          <p:nvPr>
            <p:ph idx="1"/>
          </p:nvPr>
        </p:nvSpPr>
        <p:spPr>
          <a:xfrm>
            <a:off x="457200" y="1295400"/>
            <a:ext cx="8229600" cy="5257800"/>
          </a:xfrm>
        </p:spPr>
        <p:txBody>
          <a:bodyPr>
            <a:normAutofit fontScale="70000" lnSpcReduction="20000"/>
          </a:bodyPr>
          <a:lstStyle/>
          <a:p>
            <a:r>
              <a:rPr lang="en-GB" i="1" dirty="0" smtClean="0"/>
              <a:t>Commune radar type :</a:t>
            </a:r>
          </a:p>
          <a:p>
            <a:r>
              <a:rPr lang="en-GB" i="1" dirty="0" smtClean="0"/>
              <a:t>Transceivers Type : </a:t>
            </a:r>
          </a:p>
          <a:p>
            <a:pPr marL="0" indent="0">
              <a:buNone/>
            </a:pPr>
            <a:r>
              <a:rPr lang="en-GB" i="1" dirty="0" smtClean="0"/>
              <a:t>     bistatic radar : two </a:t>
            </a:r>
            <a:r>
              <a:rPr lang="en-GB" i="1" dirty="0"/>
              <a:t>separate antennas are used </a:t>
            </a:r>
            <a:r>
              <a:rPr lang="en-GB" i="1" dirty="0" smtClean="0"/>
              <a:t>   for </a:t>
            </a:r>
            <a:r>
              <a:rPr lang="en-GB" i="1" dirty="0"/>
              <a:t>transmit and receive .</a:t>
            </a:r>
            <a:endParaRPr lang="en-GB" i="1" dirty="0" smtClean="0"/>
          </a:p>
          <a:p>
            <a:pPr marL="0" indent="0">
              <a:buNone/>
            </a:pPr>
            <a:r>
              <a:rPr lang="en-GB" i="1" dirty="0" smtClean="0"/>
              <a:t>     monostatic radar: </a:t>
            </a:r>
            <a:r>
              <a:rPr lang="en-GB" i="1" dirty="0"/>
              <a:t>the same antenna is used for these </a:t>
            </a:r>
            <a:r>
              <a:rPr lang="en-GB" i="1" dirty="0" smtClean="0"/>
              <a:t>functions.</a:t>
            </a:r>
          </a:p>
          <a:p>
            <a:pPr marL="0" indent="0">
              <a:buNone/>
            </a:pPr>
            <a:endParaRPr lang="en-GB" i="1" dirty="0" smtClean="0"/>
          </a:p>
          <a:p>
            <a:endParaRPr lang="en-GB" i="1" dirty="0" smtClean="0"/>
          </a:p>
          <a:p>
            <a:endParaRPr lang="en-GB" i="1" dirty="0"/>
          </a:p>
          <a:p>
            <a:pPr marL="0" indent="0">
              <a:buNone/>
            </a:pPr>
            <a:endParaRPr lang="en-GB" i="1" dirty="0"/>
          </a:p>
          <a:p>
            <a:pPr marL="0" indent="0">
              <a:buNone/>
            </a:pPr>
            <a:endParaRPr lang="en-GB" i="1" dirty="0" smtClean="0"/>
          </a:p>
          <a:p>
            <a:pPr marL="0" indent="0">
              <a:buNone/>
            </a:pPr>
            <a:r>
              <a:rPr lang="en-GB" i="1" dirty="0" smtClean="0"/>
              <a:t>                             (a)  Monostatic radar                       (b) Bistatic Radar  </a:t>
            </a:r>
          </a:p>
          <a:p>
            <a:endParaRPr lang="en-GB" i="1" dirty="0" smtClean="0"/>
          </a:p>
          <a:p>
            <a:r>
              <a:rPr lang="en-GB" i="1" dirty="0" smtClean="0"/>
              <a:t>Signal transmit :</a:t>
            </a:r>
          </a:p>
          <a:p>
            <a:pPr marL="0" indent="0">
              <a:buNone/>
            </a:pPr>
            <a:r>
              <a:rPr lang="en-GB" i="1" dirty="0" smtClean="0"/>
              <a:t>      Pulse Wave Radar .</a:t>
            </a:r>
          </a:p>
          <a:p>
            <a:pPr marL="0" indent="0">
              <a:buNone/>
            </a:pPr>
            <a:r>
              <a:rPr lang="en-GB" i="1" dirty="0" smtClean="0"/>
              <a:t>      Continues Wave Radar .</a:t>
            </a:r>
            <a:endParaRPr lang="ar-JO"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838200" y="2895600"/>
            <a:ext cx="7543800" cy="1314450"/>
          </a:xfrm>
          <a:prstGeom prst="rect">
            <a:avLst/>
          </a:prstGeom>
          <a:noFill/>
          <a:ln>
            <a:noFill/>
          </a:ln>
        </p:spPr>
      </p:pic>
    </p:spTree>
    <p:extLst>
      <p:ext uri="{BB962C8B-B14F-4D97-AF65-F5344CB8AC3E}">
        <p14:creationId xmlns:p14="http://schemas.microsoft.com/office/powerpoint/2010/main" val="195710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Radar regulation </a:t>
            </a:r>
            <a:endParaRPr lang="ar-JO" dirty="0"/>
          </a:p>
        </p:txBody>
      </p:sp>
      <p:sp>
        <p:nvSpPr>
          <p:cNvPr id="3" name="Content Placeholder 2"/>
          <p:cNvSpPr>
            <a:spLocks noGrp="1"/>
          </p:cNvSpPr>
          <p:nvPr>
            <p:ph idx="1"/>
          </p:nvPr>
        </p:nvSpPr>
        <p:spPr/>
        <p:txBody>
          <a:bodyPr/>
          <a:lstStyle/>
          <a:p>
            <a:r>
              <a:rPr lang="en-US" dirty="0" smtClean="0"/>
              <a:t>International Telecommunication Union (ITU).</a:t>
            </a:r>
          </a:p>
          <a:p>
            <a:endParaRPr lang="en-US" i="1" dirty="0" smtClean="0"/>
          </a:p>
          <a:p>
            <a:r>
              <a:rPr lang="en-US" i="1" dirty="0" smtClean="0"/>
              <a:t>American </a:t>
            </a:r>
            <a:r>
              <a:rPr lang="en-US" i="1" dirty="0"/>
              <a:t>Institute of Aeronautics and </a:t>
            </a:r>
            <a:r>
              <a:rPr lang="en-US" i="1" dirty="0" smtClean="0"/>
              <a:t>Astronautics(AIAA).</a:t>
            </a:r>
          </a:p>
          <a:p>
            <a:endParaRPr lang="en-US" dirty="0"/>
          </a:p>
          <a:p>
            <a:r>
              <a:rPr lang="en-US" dirty="0" smtClean="0"/>
              <a:t>The </a:t>
            </a:r>
            <a:r>
              <a:rPr lang="en-US" dirty="0"/>
              <a:t>electronic countermeasures (ECM) </a:t>
            </a:r>
            <a:r>
              <a:rPr lang="en-US" dirty="0" smtClean="0"/>
              <a:t>.</a:t>
            </a:r>
          </a:p>
          <a:p>
            <a:endParaRPr lang="en-US" i="1" dirty="0" smtClean="0"/>
          </a:p>
          <a:p>
            <a:endParaRPr lang="ar-JO" dirty="0"/>
          </a:p>
        </p:txBody>
      </p:sp>
    </p:spTree>
    <p:extLst>
      <p:ext uri="{BB962C8B-B14F-4D97-AF65-F5344CB8AC3E}">
        <p14:creationId xmlns:p14="http://schemas.microsoft.com/office/powerpoint/2010/main" val="3077014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Radar frequency </a:t>
            </a:r>
            <a:r>
              <a:rPr lang="en-US" dirty="0"/>
              <a:t>band</a:t>
            </a:r>
            <a:endParaRPr lang="ar-JO"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20559734"/>
              </p:ext>
            </p:extLst>
          </p:nvPr>
        </p:nvGraphicFramePr>
        <p:xfrm>
          <a:off x="0" y="1386976"/>
          <a:ext cx="9144000" cy="5674517"/>
        </p:xfrm>
        <a:graphic>
          <a:graphicData uri="http://schemas.openxmlformats.org/drawingml/2006/table">
            <a:tbl>
              <a:tblPr firstRow="1" firstCol="1" bandRow="1">
                <a:tableStyleId>{5C22544A-7EE6-4342-B048-85BDC9FD1C3A}</a:tableStyleId>
              </a:tblPr>
              <a:tblGrid>
                <a:gridCol w="3048000"/>
                <a:gridCol w="3048000"/>
                <a:gridCol w="3048000"/>
              </a:tblGrid>
              <a:tr h="443738">
                <a:tc>
                  <a:txBody>
                    <a:bodyPr/>
                    <a:lstStyle/>
                    <a:p>
                      <a:pPr algn="ctr">
                        <a:lnSpc>
                          <a:spcPct val="115000"/>
                        </a:lnSpc>
                        <a:spcAft>
                          <a:spcPts val="0"/>
                        </a:spcAft>
                      </a:pPr>
                      <a:r>
                        <a:rPr lang="en-US" sz="1400" i="1" dirty="0">
                          <a:effectLst/>
                          <a:cs typeface="+mj-cs"/>
                        </a:rPr>
                        <a:t>Band Designation</a:t>
                      </a:r>
                      <a:endParaRPr lang="en-US" sz="1400" i="1" dirty="0">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Frequency Range</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Typical Usage</a:t>
                      </a:r>
                      <a:endParaRPr lang="en-US" sz="1400" i="1">
                        <a:effectLst/>
                        <a:latin typeface="Calibri"/>
                        <a:ea typeface="Times New Roman"/>
                        <a:cs typeface="+mj-cs"/>
                      </a:endParaRPr>
                    </a:p>
                  </a:txBody>
                  <a:tcPr marL="55526" marR="55526" marT="0" marB="0"/>
                </a:tc>
              </a:tr>
              <a:tr h="411669">
                <a:tc>
                  <a:txBody>
                    <a:bodyPr/>
                    <a:lstStyle/>
                    <a:p>
                      <a:pPr algn="ctr">
                        <a:lnSpc>
                          <a:spcPct val="115000"/>
                        </a:lnSpc>
                        <a:spcAft>
                          <a:spcPts val="0"/>
                        </a:spcAft>
                      </a:pPr>
                      <a:r>
                        <a:rPr lang="en-US" sz="1400" i="1">
                          <a:effectLst/>
                          <a:cs typeface="+mj-cs"/>
                        </a:rPr>
                        <a:t>VHF</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50-330 MHz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Very long-range surveillance</a:t>
                      </a:r>
                      <a:endParaRPr lang="en-US" sz="1400" i="1">
                        <a:effectLst/>
                        <a:latin typeface="Calibri"/>
                        <a:ea typeface="Times New Roman"/>
                        <a:cs typeface="+mj-cs"/>
                      </a:endParaRPr>
                    </a:p>
                  </a:txBody>
                  <a:tcPr marL="55526" marR="55526" marT="0" marB="0"/>
                </a:tc>
              </a:tr>
              <a:tr h="443738">
                <a:tc>
                  <a:txBody>
                    <a:bodyPr/>
                    <a:lstStyle/>
                    <a:p>
                      <a:pPr algn="ctr">
                        <a:lnSpc>
                          <a:spcPct val="115000"/>
                        </a:lnSpc>
                        <a:spcAft>
                          <a:spcPts val="0"/>
                        </a:spcAft>
                      </a:pPr>
                      <a:r>
                        <a:rPr lang="en-US" sz="1400" i="1">
                          <a:effectLst/>
                          <a:cs typeface="+mj-cs"/>
                        </a:rPr>
                        <a:t>UHF</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300-1,000 MHz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Very long-range surveillance</a:t>
                      </a:r>
                      <a:endParaRPr lang="en-US" sz="1400" i="1">
                        <a:effectLst/>
                        <a:latin typeface="Calibri"/>
                        <a:ea typeface="Times New Roman"/>
                        <a:cs typeface="+mj-cs"/>
                      </a:endParaRPr>
                    </a:p>
                  </a:txBody>
                  <a:tcPr marL="55526" marR="55526" marT="0" marB="0"/>
                </a:tc>
              </a:tr>
              <a:tr h="423228">
                <a:tc>
                  <a:txBody>
                    <a:bodyPr/>
                    <a:lstStyle/>
                    <a:p>
                      <a:pPr algn="ctr">
                        <a:lnSpc>
                          <a:spcPct val="115000"/>
                        </a:lnSpc>
                        <a:spcAft>
                          <a:spcPts val="0"/>
                        </a:spcAft>
                      </a:pPr>
                      <a:r>
                        <a:rPr lang="en-US" sz="1400" i="1">
                          <a:effectLst/>
                          <a:cs typeface="+mj-cs"/>
                        </a:rPr>
                        <a:t>L</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1-2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Long-range surveillance, enroot traffic control</a:t>
                      </a:r>
                      <a:endParaRPr lang="en-US" sz="1400" i="1">
                        <a:effectLst/>
                        <a:latin typeface="Calibri"/>
                        <a:ea typeface="Times New Roman"/>
                        <a:cs typeface="+mj-cs"/>
                      </a:endParaRPr>
                    </a:p>
                  </a:txBody>
                  <a:tcPr marL="55526" marR="55526" marT="0" marB="0"/>
                </a:tc>
              </a:tr>
              <a:tr h="617504">
                <a:tc>
                  <a:txBody>
                    <a:bodyPr/>
                    <a:lstStyle/>
                    <a:p>
                      <a:pPr algn="ctr">
                        <a:lnSpc>
                          <a:spcPct val="115000"/>
                        </a:lnSpc>
                        <a:spcAft>
                          <a:spcPts val="0"/>
                        </a:spcAft>
                      </a:pPr>
                      <a:r>
                        <a:rPr lang="en-US" sz="1400" i="1">
                          <a:effectLst/>
                          <a:cs typeface="+mj-cs"/>
                        </a:rPr>
                        <a:t>S</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2-4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Moderate-range surveillance, terminal traffic control, long-range weather</a:t>
                      </a:r>
                      <a:endParaRPr lang="en-US" sz="1400" i="1">
                        <a:effectLst/>
                        <a:latin typeface="Calibri"/>
                        <a:ea typeface="Times New Roman"/>
                        <a:cs typeface="+mj-cs"/>
                      </a:endParaRPr>
                    </a:p>
                  </a:txBody>
                  <a:tcPr marL="55526" marR="55526" marT="0" marB="0"/>
                </a:tc>
              </a:tr>
              <a:tr h="411669">
                <a:tc>
                  <a:txBody>
                    <a:bodyPr/>
                    <a:lstStyle/>
                    <a:p>
                      <a:pPr algn="ctr">
                        <a:lnSpc>
                          <a:spcPct val="115000"/>
                        </a:lnSpc>
                        <a:spcAft>
                          <a:spcPts val="0"/>
                        </a:spcAft>
                      </a:pPr>
                      <a:r>
                        <a:rPr lang="en-US" sz="1400" i="1" dirty="0">
                          <a:effectLst/>
                          <a:cs typeface="+mj-cs"/>
                        </a:rPr>
                        <a:t>C</a:t>
                      </a:r>
                      <a:endParaRPr lang="en-US" sz="1400" i="1" dirty="0">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4-8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Long-range tracking, airborne weather</a:t>
                      </a:r>
                      <a:endParaRPr lang="en-US" sz="1400" i="1">
                        <a:effectLst/>
                        <a:latin typeface="Calibri"/>
                        <a:ea typeface="Times New Roman"/>
                        <a:cs typeface="+mj-cs"/>
                      </a:endParaRPr>
                    </a:p>
                  </a:txBody>
                  <a:tcPr marL="55526" marR="55526" marT="0" marB="0"/>
                </a:tc>
              </a:tr>
              <a:tr h="823338">
                <a:tc>
                  <a:txBody>
                    <a:bodyPr/>
                    <a:lstStyle/>
                    <a:p>
                      <a:pPr algn="ctr">
                        <a:lnSpc>
                          <a:spcPct val="115000"/>
                        </a:lnSpc>
                        <a:spcAft>
                          <a:spcPts val="0"/>
                        </a:spcAft>
                      </a:pPr>
                      <a:r>
                        <a:rPr lang="en-US" sz="1400" i="1">
                          <a:effectLst/>
                          <a:cs typeface="+mj-cs"/>
                        </a:rPr>
                        <a:t>X</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8-12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dirty="0">
                          <a:effectLst/>
                          <a:cs typeface="+mj-cs"/>
                        </a:rPr>
                        <a:t>Short-range tracking, missile guidance, mapping, marine radar, airborne intercept</a:t>
                      </a:r>
                      <a:endParaRPr lang="en-US" sz="1400" i="1" dirty="0">
                        <a:effectLst/>
                        <a:latin typeface="Calibri"/>
                        <a:ea typeface="Times New Roman"/>
                        <a:cs typeface="+mj-cs"/>
                      </a:endParaRPr>
                    </a:p>
                  </a:txBody>
                  <a:tcPr marL="55526" marR="55526" marT="0" marB="0"/>
                </a:tc>
              </a:tr>
              <a:tr h="411669">
                <a:tc>
                  <a:txBody>
                    <a:bodyPr/>
                    <a:lstStyle/>
                    <a:p>
                      <a:pPr algn="ctr">
                        <a:lnSpc>
                          <a:spcPct val="115000"/>
                        </a:lnSpc>
                        <a:spcAft>
                          <a:spcPts val="0"/>
                        </a:spcAft>
                      </a:pPr>
                      <a:r>
                        <a:rPr lang="en-US" sz="1400" i="1">
                          <a:effectLst/>
                          <a:cs typeface="+mj-cs"/>
                        </a:rPr>
                        <a:t>K </a:t>
                      </a:r>
                      <a:r>
                        <a:rPr lang="en-US" sz="1400" i="1" baseline="-25000">
                          <a:effectLst/>
                          <a:cs typeface="+mj-cs"/>
                        </a:rPr>
                        <a:t>u</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12-18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dirty="0">
                          <a:effectLst/>
                          <a:cs typeface="+mj-cs"/>
                        </a:rPr>
                        <a:t>High resolution mapping, satellite altimetry</a:t>
                      </a:r>
                      <a:endParaRPr lang="en-US" sz="1400" i="1" dirty="0">
                        <a:effectLst/>
                        <a:latin typeface="Calibri"/>
                        <a:ea typeface="Times New Roman"/>
                        <a:cs typeface="+mj-cs"/>
                      </a:endParaRPr>
                    </a:p>
                  </a:txBody>
                  <a:tcPr marL="55526" marR="55526" marT="0" marB="0"/>
                </a:tc>
              </a:tr>
              <a:tr h="216897">
                <a:tc>
                  <a:txBody>
                    <a:bodyPr/>
                    <a:lstStyle/>
                    <a:p>
                      <a:pPr algn="ctr">
                        <a:lnSpc>
                          <a:spcPct val="115000"/>
                        </a:lnSpc>
                        <a:spcAft>
                          <a:spcPts val="0"/>
                        </a:spcAft>
                      </a:pPr>
                      <a:r>
                        <a:rPr lang="en-US" sz="1400" i="1">
                          <a:effectLst/>
                          <a:cs typeface="+mj-cs"/>
                        </a:rPr>
                        <a:t>K</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18-27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Little used (H</a:t>
                      </a:r>
                      <a:r>
                        <a:rPr lang="en-US" sz="1400" i="1" baseline="-25000">
                          <a:effectLst/>
                          <a:cs typeface="+mj-cs"/>
                        </a:rPr>
                        <a:t>2</a:t>
                      </a:r>
                      <a:r>
                        <a:rPr lang="en-US" sz="1400" i="1">
                          <a:effectLst/>
                          <a:cs typeface="+mj-cs"/>
                        </a:rPr>
                        <a:t>0 absorption)</a:t>
                      </a:r>
                      <a:endParaRPr lang="en-US" sz="1400" i="1">
                        <a:effectLst/>
                        <a:latin typeface="Calibri"/>
                        <a:ea typeface="Times New Roman"/>
                        <a:cs typeface="+mj-cs"/>
                      </a:endParaRPr>
                    </a:p>
                  </a:txBody>
                  <a:tcPr marL="55526" marR="55526" marT="0" marB="0"/>
                </a:tc>
              </a:tr>
              <a:tr h="617504">
                <a:tc>
                  <a:txBody>
                    <a:bodyPr/>
                    <a:lstStyle/>
                    <a:p>
                      <a:pPr algn="ctr">
                        <a:lnSpc>
                          <a:spcPct val="115000"/>
                        </a:lnSpc>
                        <a:spcAft>
                          <a:spcPts val="0"/>
                        </a:spcAft>
                      </a:pPr>
                      <a:r>
                        <a:rPr lang="en-US" sz="1400" i="1">
                          <a:effectLst/>
                          <a:cs typeface="+mj-cs"/>
                        </a:rPr>
                        <a:t>K </a:t>
                      </a:r>
                      <a:r>
                        <a:rPr lang="en-US" sz="1400" i="1" baseline="-25000">
                          <a:effectLst/>
                          <a:cs typeface="+mj-cs"/>
                        </a:rPr>
                        <a:t>a</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27-40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Very high resolution mapping, airport surveillance</a:t>
                      </a:r>
                      <a:endParaRPr lang="en-US" sz="1400" i="1">
                        <a:effectLst/>
                        <a:latin typeface="Calibri"/>
                        <a:ea typeface="Times New Roman"/>
                        <a:cs typeface="+mj-cs"/>
                      </a:endParaRPr>
                    </a:p>
                  </a:txBody>
                  <a:tcPr marL="55526" marR="55526" marT="0" marB="0"/>
                </a:tc>
              </a:tr>
              <a:tr h="433173">
                <a:tc>
                  <a:txBody>
                    <a:bodyPr/>
                    <a:lstStyle/>
                    <a:p>
                      <a:pPr algn="ctr">
                        <a:lnSpc>
                          <a:spcPct val="115000"/>
                        </a:lnSpc>
                        <a:spcAft>
                          <a:spcPts val="0"/>
                        </a:spcAft>
                      </a:pPr>
                      <a:r>
                        <a:rPr lang="en-US" sz="1400" i="1">
                          <a:effectLst/>
                          <a:cs typeface="+mj-cs"/>
                        </a:rPr>
                        <a:t>mm</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40-100+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dirty="0">
                          <a:effectLst/>
                          <a:cs typeface="+mj-cs"/>
                        </a:rPr>
                        <a:t>Experimental</a:t>
                      </a:r>
                      <a:endParaRPr lang="en-US" sz="1400" i="1" dirty="0">
                        <a:effectLst/>
                        <a:latin typeface="Calibri"/>
                        <a:ea typeface="Times New Roman"/>
                        <a:cs typeface="+mj-cs"/>
                      </a:endParaRPr>
                    </a:p>
                  </a:txBody>
                  <a:tcPr marL="55526" marR="55526" marT="0" marB="0"/>
                </a:tc>
              </a:tr>
              <a:tr h="216897">
                <a:tc gridSpan="3">
                  <a:txBody>
                    <a:bodyPr/>
                    <a:lstStyle/>
                    <a:p>
                      <a:pPr algn="ctr">
                        <a:lnSpc>
                          <a:spcPct val="115000"/>
                        </a:lnSpc>
                        <a:spcAft>
                          <a:spcPts val="0"/>
                        </a:spcAft>
                      </a:pPr>
                      <a:r>
                        <a:rPr lang="en-US" sz="1400" i="1" dirty="0">
                          <a:effectLst/>
                          <a:cs typeface="+mj-cs"/>
                        </a:rPr>
                        <a:t>Source: AIAA (American Institute of Aeronautics and Astronautics)</a:t>
                      </a:r>
                      <a:endParaRPr lang="en-US" sz="1400" i="1" dirty="0">
                        <a:effectLst/>
                        <a:latin typeface="Calibri"/>
                        <a:ea typeface="Times New Roman"/>
                        <a:cs typeface="+mj-cs"/>
                      </a:endParaRPr>
                    </a:p>
                  </a:txBody>
                  <a:tcPr marL="55526" marR="55526" marT="0" marB="0"/>
                </a:tc>
                <a:tc hMerge="1">
                  <a:txBody>
                    <a:bodyPr/>
                    <a:lstStyle/>
                    <a:p>
                      <a:pPr rtl="1"/>
                      <a:endParaRPr lang="ar-JO"/>
                    </a:p>
                  </a:txBody>
                  <a:tcPr/>
                </a:tc>
                <a:tc hMerge="1">
                  <a:txBody>
                    <a:bodyPr/>
                    <a:lstStyle/>
                    <a:p>
                      <a:pPr rtl="1"/>
                      <a:endParaRPr lang="ar-JO"/>
                    </a:p>
                  </a:txBody>
                  <a:tcPr/>
                </a:tc>
              </a:tr>
            </a:tbl>
          </a:graphicData>
        </a:graphic>
      </p:graphicFrame>
    </p:spTree>
    <p:extLst>
      <p:ext uri="{BB962C8B-B14F-4D97-AF65-F5344CB8AC3E}">
        <p14:creationId xmlns:p14="http://schemas.microsoft.com/office/powerpoint/2010/main" val="29252092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Doppler Radar principle </a:t>
            </a:r>
            <a:endParaRPr lang="ar-J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0000" lnSpcReduction="20000"/>
              </a:bodyPr>
              <a:lstStyle/>
              <a:p>
                <a:r>
                  <a:rPr lang="en-GB" sz="2800" i="1" dirty="0"/>
                  <a:t>When microwave energy is reflected by a moving target, there is a shift in </a:t>
                </a:r>
                <a:r>
                  <a:rPr lang="en-GB" sz="2800" i="1" dirty="0" smtClean="0"/>
                  <a:t>frequency. </a:t>
                </a:r>
                <a:r>
                  <a:rPr lang="en-GB" sz="2800" i="1" dirty="0"/>
                  <a:t>The amount of frequency shift is directly proportional to the target’s velocity relative to the radar’s transmitter</a:t>
                </a:r>
                <a:r>
                  <a:rPr lang="en-GB" sz="2800" i="1" dirty="0" smtClean="0"/>
                  <a:t>. </a:t>
                </a:r>
              </a:p>
              <a:p>
                <a:endParaRPr lang="en-GB" sz="2800" i="1" dirty="0" smtClean="0"/>
              </a:p>
              <a:p>
                <a:r>
                  <a:rPr lang="en-GB" sz="2800" i="1" dirty="0" smtClean="0"/>
                  <a:t>The </a:t>
                </a:r>
                <a:r>
                  <a:rPr lang="en-GB" sz="2800" i="1" dirty="0"/>
                  <a:t>Doppler shift frequency (Fd) is given by</a:t>
                </a:r>
                <a:r>
                  <a:rPr lang="en-GB" sz="2800" i="1" dirty="0" smtClean="0"/>
                  <a:t>:</a:t>
                </a:r>
              </a:p>
              <a:p>
                <a:endParaRPr lang="en-US" sz="2800" dirty="0"/>
              </a:p>
              <a:p>
                <a:endParaRPr lang="en-US" sz="2800" dirty="0"/>
              </a:p>
              <a:p>
                <a:pPr marL="0" indent="0">
                  <a:buNone/>
                </a:pPr>
                <a:r>
                  <a:rPr lang="en-GB" sz="2800" dirty="0" smtClean="0"/>
                  <a:t>                 </a:t>
                </a:r>
                <a14:m>
                  <m:oMath xmlns:m="http://schemas.openxmlformats.org/officeDocument/2006/math">
                    <m:r>
                      <a:rPr lang="en-GB" sz="2800" i="1">
                        <a:latin typeface="Cambria Math"/>
                      </a:rPr>
                      <m:t>𝐹𝑑</m:t>
                    </m:r>
                    <m:r>
                      <a:rPr lang="en-GB" sz="2800" i="1">
                        <a:latin typeface="Cambria Math"/>
                      </a:rPr>
                      <m:t>=</m:t>
                    </m:r>
                    <m:f>
                      <m:fPr>
                        <m:ctrlPr>
                          <a:rPr lang="en-US" sz="2800" i="1">
                            <a:latin typeface="Cambria Math"/>
                          </a:rPr>
                        </m:ctrlPr>
                      </m:fPr>
                      <m:num>
                        <m:r>
                          <a:rPr lang="en-GB" sz="2800" i="1">
                            <a:latin typeface="Cambria Math"/>
                          </a:rPr>
                          <m:t>2</m:t>
                        </m:r>
                        <m:r>
                          <a:rPr lang="en-GB" sz="2800" i="1">
                            <a:latin typeface="Cambria Math"/>
                          </a:rPr>
                          <m:t>𝑉𝐹</m:t>
                        </m:r>
                        <m:r>
                          <a:rPr lang="en-GB" sz="2800" i="1">
                            <a:latin typeface="Cambria Math"/>
                          </a:rPr>
                          <m:t>0</m:t>
                        </m:r>
                        <m:r>
                          <a:rPr lang="en-GB" sz="2800" i="1">
                            <a:latin typeface="Cambria Math"/>
                          </a:rPr>
                          <m:t>𝐶𝑜𝑠</m:t>
                        </m:r>
                        <m:d>
                          <m:dPr>
                            <m:ctrlPr>
                              <a:rPr lang="en-US" sz="2800" i="1">
                                <a:latin typeface="Cambria Math"/>
                              </a:rPr>
                            </m:ctrlPr>
                          </m:dPr>
                          <m:e>
                            <m:r>
                              <a:rPr lang="en-GB" sz="2800" i="1">
                                <a:latin typeface="Cambria Math"/>
                              </a:rPr>
                              <m:t>∅</m:t>
                            </m:r>
                          </m:e>
                        </m:d>
                      </m:num>
                      <m:den>
                        <m:r>
                          <a:rPr lang="en-GB" sz="2800" i="1">
                            <a:latin typeface="Cambria Math"/>
                          </a:rPr>
                          <m:t>𝐶</m:t>
                        </m:r>
                      </m:den>
                    </m:f>
                    <m:r>
                      <a:rPr lang="en-GB" sz="2800" i="1">
                        <a:latin typeface="Cambria Math"/>
                      </a:rPr>
                      <m:t> </m:t>
                    </m:r>
                  </m:oMath>
                </a14:m>
                <a:r>
                  <a:rPr lang="en-GB" sz="2800" i="1" dirty="0"/>
                  <a:t>                                    </a:t>
                </a:r>
                <a:endParaRPr lang="en-US" sz="2800" dirty="0"/>
              </a:p>
              <a:p>
                <a:endParaRPr lang="en-GB" sz="2800" i="1" dirty="0" smtClean="0"/>
              </a:p>
              <a:p>
                <a:pPr marL="0" indent="0">
                  <a:buNone/>
                </a:pPr>
                <a:r>
                  <a:rPr lang="en-GB" sz="2800" i="1" dirty="0" smtClean="0"/>
                  <a:t>Where</a:t>
                </a:r>
                <a:endParaRPr lang="en-US" sz="2800" dirty="0"/>
              </a:p>
              <a:p>
                <a:pPr marL="0" indent="0">
                  <a:buNone/>
                </a:pPr>
                <a:r>
                  <a:rPr lang="en-GB" sz="2800" i="1" dirty="0" smtClean="0"/>
                  <a:t>          F0 </a:t>
                </a:r>
                <a:r>
                  <a:rPr lang="en-GB" sz="2800" i="1" dirty="0"/>
                  <a:t>= transmitter frequency in hertz.</a:t>
                </a:r>
                <a:endParaRPr lang="en-US" sz="2800" dirty="0"/>
              </a:p>
              <a:p>
                <a:pPr marL="0" indent="0">
                  <a:buNone/>
                </a:pPr>
                <a:r>
                  <a:rPr lang="en-GB" sz="2800" i="1" dirty="0" smtClean="0"/>
                  <a:t>          C </a:t>
                </a:r>
                <a:r>
                  <a:rPr lang="en-GB" sz="2800" i="1" dirty="0"/>
                  <a:t>= velocity of light (3 x 10^8 meters per second).</a:t>
                </a:r>
                <a:endParaRPr lang="en-US" sz="2800" dirty="0"/>
              </a:p>
              <a:p>
                <a:pPr marL="0" indent="0">
                  <a:buNone/>
                </a:pPr>
                <a:r>
                  <a:rPr lang="en-GB" sz="2800" i="1" dirty="0" smtClean="0"/>
                  <a:t>          V </a:t>
                </a:r>
                <a:r>
                  <a:rPr lang="en-GB" sz="2800" i="1" dirty="0"/>
                  <a:t>= velocity of the target (meters per second).</a:t>
                </a:r>
                <a:endParaRPr lang="en-US" sz="2800" dirty="0"/>
              </a:p>
              <a:p>
                <a:pPr marL="0" indent="0">
                  <a:buNone/>
                </a:pPr>
                <a:r>
                  <a:rPr lang="en-GB" sz="2800" i="1" dirty="0" smtClean="0"/>
                  <a:t>         ∅  = </a:t>
                </a:r>
                <a:r>
                  <a:rPr lang="en-GB" sz="2800" i="1" dirty="0"/>
                  <a:t>angle between microwave beam and target’s path.</a:t>
                </a:r>
                <a:endParaRPr lang="en-US" sz="2800" dirty="0"/>
              </a:p>
              <a:p>
                <a:endParaRPr lang="ar-JO"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741" t="-1887" b="-5660"/>
                </a:stretch>
              </a:blipFill>
            </p:spPr>
            <p:txBody>
              <a:bodyPr/>
              <a:lstStyle/>
              <a:p>
                <a:r>
                  <a:rPr lang="ar-JO">
                    <a:noFill/>
                  </a:rPr>
                  <a:t> </a:t>
                </a:r>
              </a:p>
            </p:txBody>
          </p:sp>
        </mc:Fallback>
      </mc:AlternateContent>
    </p:spTree>
    <p:extLst>
      <p:ext uri="{BB962C8B-B14F-4D97-AF65-F5344CB8AC3E}">
        <p14:creationId xmlns:p14="http://schemas.microsoft.com/office/powerpoint/2010/main" val="35563611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Distance Measurements   </a:t>
            </a:r>
            <a:endParaRPr lang="ar-J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19200"/>
                <a:ext cx="8229600" cy="5334000"/>
              </a:xfrm>
            </p:spPr>
            <p:txBody>
              <a:bodyPr>
                <a:normAutofit fontScale="25000" lnSpcReduction="20000"/>
              </a:bodyPr>
              <a:lstStyle/>
              <a:p>
                <a:pPr algn="just"/>
                <a:r>
                  <a:rPr lang="en-US" sz="8000" dirty="0" smtClean="0"/>
                  <a:t>The range of a stationary target can then be calculated by  determining </a:t>
                </a:r>
                <a:r>
                  <a:rPr lang="en-US" sz="8000" dirty="0"/>
                  <a:t>the transit time of the radar signal to and </a:t>
                </a:r>
                <a:r>
                  <a:rPr lang="en-US" sz="8000" dirty="0" smtClean="0"/>
                  <a:t>from the </a:t>
                </a:r>
                <a:r>
                  <a:rPr lang="en-US" sz="8000" dirty="0"/>
                  <a:t>target, and multiplying that by the speed of light </a:t>
                </a:r>
                <a:r>
                  <a:rPr lang="en-US" sz="8000" dirty="0" smtClean="0"/>
                  <a:t>.</a:t>
                </a:r>
              </a:p>
              <a:p>
                <a:pPr algn="just"/>
                <a:r>
                  <a:rPr lang="en-US" sz="8000" dirty="0" smtClean="0"/>
                  <a:t> The </a:t>
                </a:r>
                <a:r>
                  <a:rPr lang="en-US" sz="8000" dirty="0"/>
                  <a:t>transit time in seconds is given by </a:t>
                </a:r>
                <a:r>
                  <a:rPr lang="en-US" sz="8000" dirty="0" smtClean="0"/>
                  <a:t>the absolute </a:t>
                </a:r>
                <a:r>
                  <a:rPr lang="en-US" sz="8000" dirty="0"/>
                  <a:t>value of the difference in the transmitted </a:t>
                </a:r>
                <a:r>
                  <a:rPr lang="en-US" sz="8000" dirty="0" smtClean="0"/>
                  <a:t>and return signal.</a:t>
                </a:r>
                <a:endParaRPr lang="en-US" sz="8000" dirty="0"/>
              </a:p>
              <a:p>
                <a:r>
                  <a:rPr lang="en-US" sz="8000" dirty="0" smtClean="0"/>
                  <a:t>R = T*C / 2 </a:t>
                </a:r>
              </a:p>
              <a:p>
                <a:pPr marL="0" indent="0">
                  <a:buNone/>
                </a:pPr>
                <a:r>
                  <a:rPr lang="en-US" sz="8000" dirty="0" smtClean="0"/>
                  <a:t>Where </a:t>
                </a:r>
              </a:p>
              <a:p>
                <a:pPr marL="0" indent="0">
                  <a:buNone/>
                </a:pPr>
                <a:r>
                  <a:rPr lang="en-US" sz="7200" dirty="0" smtClean="0"/>
                  <a:t>C = speed of light (300000000),R </a:t>
                </a:r>
                <a:r>
                  <a:rPr lang="en-US" sz="7200" dirty="0"/>
                  <a:t>= </a:t>
                </a:r>
                <a:r>
                  <a:rPr lang="en-US" sz="7200" dirty="0" smtClean="0"/>
                  <a:t>Distance (meters),T </a:t>
                </a:r>
                <a:r>
                  <a:rPr lang="en-US" sz="7200" dirty="0"/>
                  <a:t>= transit </a:t>
                </a:r>
                <a:r>
                  <a:rPr lang="en-US" sz="7200" dirty="0" smtClean="0"/>
                  <a:t>time (Second).</a:t>
                </a:r>
              </a:p>
              <a:p>
                <a:pPr marL="0" indent="0">
                  <a:buNone/>
                </a:pPr>
                <a:r>
                  <a:rPr lang="en-US" sz="8000" dirty="0" smtClean="0"/>
                  <a:t> </a:t>
                </a:r>
              </a:p>
              <a:p>
                <a:pPr algn="just"/>
                <a:r>
                  <a:rPr lang="en-US" sz="8000" dirty="0" smtClean="0"/>
                  <a:t>The </a:t>
                </a:r>
                <a:r>
                  <a:rPr lang="en-US" sz="8000" dirty="0"/>
                  <a:t>radar equation provides the received power level as function of the characteristics of the </a:t>
                </a:r>
                <a:r>
                  <a:rPr lang="en-US" sz="8000" dirty="0" smtClean="0"/>
                  <a:t>system. </a:t>
                </a:r>
                <a:endParaRPr lang="en-US" sz="8000" dirty="0"/>
              </a:p>
              <a:p>
                <a:pPr algn="just"/>
                <a14:m>
                  <m:oMath xmlns:m="http://schemas.openxmlformats.org/officeDocument/2006/math">
                    <m:func>
                      <m:funcPr>
                        <m:ctrlPr>
                          <a:rPr lang="en-US" sz="8000" i="1">
                            <a:latin typeface="Cambria Math"/>
                          </a:rPr>
                        </m:ctrlPr>
                      </m:funcPr>
                      <m:fName>
                        <m:r>
                          <a:rPr lang="en-US" sz="8000">
                            <a:latin typeface="Cambria Math"/>
                          </a:rPr>
                          <m:t>                 </m:t>
                        </m:r>
                        <m:r>
                          <m:rPr>
                            <m:sty m:val="p"/>
                          </m:rPr>
                          <a:rPr lang="en-US" sz="8000">
                            <a:latin typeface="Cambria Math"/>
                          </a:rPr>
                          <m:t>R</m:t>
                        </m:r>
                      </m:fName>
                      <m:e>
                        <m:r>
                          <a:rPr lang="en-US" sz="8000">
                            <a:latin typeface="Cambria Math"/>
                          </a:rPr>
                          <m:t>=  </m:t>
                        </m:r>
                        <m:sSup>
                          <m:sSupPr>
                            <m:ctrlPr>
                              <a:rPr lang="en-US" sz="8000" i="1">
                                <a:latin typeface="Cambria Math"/>
                              </a:rPr>
                            </m:ctrlPr>
                          </m:sSupPr>
                          <m:e>
                            <m:d>
                              <m:dPr>
                                <m:begChr m:val="["/>
                                <m:endChr m:val="]"/>
                                <m:ctrlPr>
                                  <a:rPr lang="en-US" sz="8000" i="1">
                                    <a:latin typeface="Cambria Math"/>
                                  </a:rPr>
                                </m:ctrlPr>
                              </m:dPr>
                              <m:e>
                                <m:f>
                                  <m:fPr>
                                    <m:ctrlPr>
                                      <a:rPr lang="en-US" sz="8000" i="1">
                                        <a:latin typeface="Cambria Math"/>
                                      </a:rPr>
                                    </m:ctrlPr>
                                  </m:fPr>
                                  <m:num>
                                    <m:r>
                                      <m:rPr>
                                        <m:sty m:val="p"/>
                                      </m:rPr>
                                      <a:rPr lang="en-US" sz="8000">
                                        <a:latin typeface="Cambria Math"/>
                                      </a:rPr>
                                      <m:t>PtGtGr</m:t>
                                    </m:r>
                                    <m:sSup>
                                      <m:sSupPr>
                                        <m:ctrlPr>
                                          <a:rPr lang="en-US" sz="8000" i="1">
                                            <a:latin typeface="Cambria Math"/>
                                          </a:rPr>
                                        </m:ctrlPr>
                                      </m:sSupPr>
                                      <m:e>
                                        <m:r>
                                          <m:rPr>
                                            <m:sty m:val="p"/>
                                          </m:rPr>
                                          <a:rPr lang="en-US" sz="8000">
                                            <a:latin typeface="Cambria Math"/>
                                          </a:rPr>
                                          <m:t>λ</m:t>
                                        </m:r>
                                      </m:e>
                                      <m:sup>
                                        <m:r>
                                          <a:rPr lang="en-US" sz="8000">
                                            <a:latin typeface="Cambria Math"/>
                                          </a:rPr>
                                          <m:t>2</m:t>
                                        </m:r>
                                      </m:sup>
                                    </m:sSup>
                                    <m:r>
                                      <m:rPr>
                                        <m:sty m:val="p"/>
                                      </m:rPr>
                                      <a:rPr lang="en-US" sz="8000">
                                        <a:latin typeface="Cambria Math"/>
                                      </a:rPr>
                                      <m:t>σ</m:t>
                                    </m:r>
                                  </m:num>
                                  <m:den>
                                    <m:r>
                                      <a:rPr lang="en-US" sz="8000">
                                        <a:latin typeface="Cambria Math"/>
                                      </a:rPr>
                                      <m:t> </m:t>
                                    </m:r>
                                    <m:sSup>
                                      <m:sSupPr>
                                        <m:ctrlPr>
                                          <a:rPr lang="en-US" sz="8000" i="1">
                                            <a:latin typeface="Cambria Math"/>
                                          </a:rPr>
                                        </m:ctrlPr>
                                      </m:sSupPr>
                                      <m:e>
                                        <m:d>
                                          <m:dPr>
                                            <m:ctrlPr>
                                              <a:rPr lang="en-US" sz="8000" i="1">
                                                <a:latin typeface="Cambria Math"/>
                                              </a:rPr>
                                            </m:ctrlPr>
                                          </m:dPr>
                                          <m:e>
                                            <m:r>
                                              <a:rPr lang="en-US" sz="8000">
                                                <a:latin typeface="Cambria Math"/>
                                              </a:rPr>
                                              <m:t>4</m:t>
                                            </m:r>
                                            <m:r>
                                              <m:rPr>
                                                <m:sty m:val="p"/>
                                              </m:rPr>
                                              <a:rPr lang="en-US" sz="8000">
                                                <a:latin typeface="Cambria Math"/>
                                              </a:rPr>
                                              <m:t>π</m:t>
                                            </m:r>
                                          </m:e>
                                        </m:d>
                                      </m:e>
                                      <m:sup>
                                        <m:r>
                                          <a:rPr lang="en-US" sz="8000">
                                            <a:latin typeface="Cambria Math"/>
                                          </a:rPr>
                                          <m:t>3</m:t>
                                        </m:r>
                                      </m:sup>
                                    </m:sSup>
                                    <m:r>
                                      <m:rPr>
                                        <m:sty m:val="p"/>
                                      </m:rPr>
                                      <a:rPr lang="en-US" sz="8000">
                                        <a:latin typeface="Cambria Math"/>
                                      </a:rPr>
                                      <m:t>Pr</m:t>
                                    </m:r>
                                    <m:r>
                                      <a:rPr lang="en-US" sz="8000">
                                        <a:latin typeface="Cambria Math"/>
                                      </a:rPr>
                                      <m:t> </m:t>
                                    </m:r>
                                    <m:r>
                                      <m:rPr>
                                        <m:sty m:val="p"/>
                                      </m:rPr>
                                      <a:rPr lang="en-US" sz="8000">
                                        <a:latin typeface="Cambria Math"/>
                                      </a:rPr>
                                      <m:t>Lsys</m:t>
                                    </m:r>
                                  </m:den>
                                </m:f>
                              </m:e>
                            </m:d>
                          </m:e>
                          <m:sup>
                            <m:r>
                              <a:rPr lang="en-US" sz="8000">
                                <a:latin typeface="Cambria Math"/>
                              </a:rPr>
                              <m:t>1</m:t>
                            </m:r>
                            <m:r>
                              <a:rPr lang="en-US" sz="8000">
                                <a:latin typeface="Cambria Math"/>
                              </a:rPr>
                              <m:t>/</m:t>
                            </m:r>
                            <m:r>
                              <a:rPr lang="en-US" sz="8000">
                                <a:latin typeface="Cambria Math"/>
                              </a:rPr>
                              <m:t>4</m:t>
                            </m:r>
                          </m:sup>
                        </m:sSup>
                      </m:e>
                    </m:func>
                  </m:oMath>
                </a14:m>
                <a:r>
                  <a:rPr lang="en-US" sz="8000" dirty="0"/>
                  <a:t> </a:t>
                </a:r>
                <a:endParaRPr lang="en-US" sz="8000" dirty="0" smtClean="0"/>
              </a:p>
              <a:p>
                <a:pPr algn="just"/>
                <a:r>
                  <a:rPr lang="en-US" sz="8000" dirty="0" smtClean="0"/>
                  <a:t>Where </a:t>
                </a:r>
              </a:p>
              <a:p>
                <a:pPr marL="0" indent="0" algn="just">
                  <a:buNone/>
                </a:pPr>
                <a:r>
                  <a:rPr lang="en-US" sz="7200" dirty="0" err="1" smtClean="0"/>
                  <a:t>Pr</a:t>
                </a:r>
                <a:r>
                  <a:rPr lang="en-US" sz="7200" dirty="0" smtClean="0"/>
                  <a:t> </a:t>
                </a:r>
                <a:r>
                  <a:rPr lang="en-US" sz="7200" dirty="0"/>
                  <a:t>is the received </a:t>
                </a:r>
                <a:r>
                  <a:rPr lang="en-US" sz="7200" dirty="0" smtClean="0"/>
                  <a:t>power , </a:t>
                </a:r>
                <a:r>
                  <a:rPr lang="en-US" sz="7200" dirty="0" err="1" smtClean="0"/>
                  <a:t>Pt</a:t>
                </a:r>
                <a:r>
                  <a:rPr lang="en-US" sz="7200" dirty="0" smtClean="0"/>
                  <a:t> </a:t>
                </a:r>
                <a:r>
                  <a:rPr lang="en-US" sz="7200" dirty="0"/>
                  <a:t>is the transmitted </a:t>
                </a:r>
                <a:r>
                  <a:rPr lang="en-US" sz="7200" dirty="0" smtClean="0"/>
                  <a:t>power ,Gt Gain Transmitter ,</a:t>
                </a:r>
              </a:p>
              <a:p>
                <a:pPr marL="0" indent="0" algn="just">
                  <a:buNone/>
                </a:pPr>
                <a:r>
                  <a:rPr lang="en-US" sz="7200" dirty="0" smtClean="0"/>
                  <a:t>Gr Gain receiver , R </a:t>
                </a:r>
                <a:r>
                  <a:rPr lang="en-US" sz="7200" dirty="0"/>
                  <a:t>is the distance to the </a:t>
                </a:r>
                <a:r>
                  <a:rPr lang="en-US" sz="7200" dirty="0" smtClean="0"/>
                  <a:t>target,  </a:t>
                </a:r>
                <a:r>
                  <a:rPr lang="en-US" sz="7200" dirty="0"/>
                  <a:t>σ is the radar cross-section (RCS</a:t>
                </a:r>
                <a:r>
                  <a:rPr lang="en-US" sz="7200" dirty="0" smtClean="0"/>
                  <a:t>) , </a:t>
                </a:r>
                <a:r>
                  <a:rPr lang="en-US" sz="7200" dirty="0" err="1" smtClean="0"/>
                  <a:t>Lsys</a:t>
                </a:r>
                <a:r>
                  <a:rPr lang="en-US" sz="7200" dirty="0" smtClean="0"/>
                  <a:t> </a:t>
                </a:r>
                <a:r>
                  <a:rPr lang="en-US" sz="7200" dirty="0"/>
                  <a:t>is the system </a:t>
                </a:r>
                <a:r>
                  <a:rPr lang="en-US" sz="7200" dirty="0" smtClean="0"/>
                  <a:t>loss .</a:t>
                </a:r>
              </a:p>
              <a:p>
                <a:pPr marL="0" indent="0">
                  <a:buNone/>
                </a:pPr>
                <a:endParaRPr lang="ar-JO"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19200"/>
                <a:ext cx="8229600" cy="5334000"/>
              </a:xfrm>
              <a:blipFill rotWithShape="1">
                <a:blip r:embed="rId2"/>
                <a:stretch>
                  <a:fillRect l="-741" t="-1600" r="-1407"/>
                </a:stretch>
              </a:blipFill>
            </p:spPr>
            <p:txBody>
              <a:bodyPr/>
              <a:lstStyle/>
              <a:p>
                <a:r>
                  <a:rPr lang="ar-JO">
                    <a:noFill/>
                  </a:rPr>
                  <a:t> </a:t>
                </a:r>
              </a:p>
            </p:txBody>
          </p:sp>
        </mc:Fallback>
      </mc:AlternateContent>
    </p:spTree>
    <p:extLst>
      <p:ext uri="{BB962C8B-B14F-4D97-AF65-F5344CB8AC3E}">
        <p14:creationId xmlns:p14="http://schemas.microsoft.com/office/powerpoint/2010/main" val="268733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System Implementation </a:t>
            </a:r>
            <a:endParaRPr lang="ar-JO" dirty="0"/>
          </a:p>
        </p:txBody>
      </p:sp>
      <p:pic>
        <p:nvPicPr>
          <p:cNvPr id="4" name="Content Placeholder 3" descr="rad_system.gif"/>
          <p:cNvPicPr>
            <a:picLocks noGrp="1"/>
          </p:cNvPicPr>
          <p:nvPr>
            <p:ph idx="1"/>
          </p:nvPr>
        </p:nvPicPr>
        <p:blipFill>
          <a:blip r:embed="rId2" cstate="print"/>
          <a:stretch>
            <a:fillRect/>
          </a:stretch>
        </p:blipFill>
        <p:spPr>
          <a:xfrm>
            <a:off x="304800" y="1752600"/>
            <a:ext cx="8610600" cy="4724400"/>
          </a:xfrm>
          <a:prstGeom prst="rect">
            <a:avLst/>
          </a:prstGeom>
        </p:spPr>
      </p:pic>
    </p:spTree>
    <p:extLst>
      <p:ext uri="{BB962C8B-B14F-4D97-AF65-F5344CB8AC3E}">
        <p14:creationId xmlns:p14="http://schemas.microsoft.com/office/powerpoint/2010/main" val="628041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599</TotalTime>
  <Words>1371</Words>
  <Application>Microsoft Office PowerPoint</Application>
  <PresentationFormat>On-screen Show (4:3)</PresentationFormat>
  <Paragraphs>195</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An-Najah National University</vt:lpstr>
      <vt:lpstr>Outline </vt:lpstr>
      <vt:lpstr>Introduction </vt:lpstr>
      <vt:lpstr>Introduction (Cont.)</vt:lpstr>
      <vt:lpstr>Radar regulation </vt:lpstr>
      <vt:lpstr> Radar frequency band</vt:lpstr>
      <vt:lpstr>Doppler Radar principle </vt:lpstr>
      <vt:lpstr>Distance Measurements   </vt:lpstr>
      <vt:lpstr>System Implementation </vt:lpstr>
      <vt:lpstr>Transmitter </vt:lpstr>
      <vt:lpstr>Transmitter Simulink</vt:lpstr>
      <vt:lpstr>Transmit Signal in Time Domain </vt:lpstr>
      <vt:lpstr>Transmit Signal in Frequency Domain </vt:lpstr>
      <vt:lpstr>Channel Simulink </vt:lpstr>
      <vt:lpstr>Target Simulink </vt:lpstr>
      <vt:lpstr>Receiver   </vt:lpstr>
      <vt:lpstr>Receiver  Simulink  </vt:lpstr>
      <vt:lpstr>Receive Signal in Frequency domain  </vt:lpstr>
      <vt:lpstr>Result </vt:lpstr>
      <vt:lpstr>Doppler Wave  in Time Domain </vt:lpstr>
      <vt:lpstr>Doppler Wave in Frequency Domain</vt:lpstr>
      <vt:lpstr>Result (Cont.)</vt:lpstr>
      <vt:lpstr>Conclusion </vt:lpstr>
      <vt:lpstr>Future work</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ABU WAIL</dc:creator>
  <cp:lastModifiedBy>Medad</cp:lastModifiedBy>
  <cp:revision>39</cp:revision>
  <dcterms:created xsi:type="dcterms:W3CDTF">2006-08-16T00:00:00Z</dcterms:created>
  <dcterms:modified xsi:type="dcterms:W3CDTF">2014-06-01T09:37:13Z</dcterms:modified>
</cp:coreProperties>
</file>