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charts/chart13.xml" ContentType="application/vnd.openxmlformats-officedocument.drawingml.chart+xml"/>
  <Override PartName="/ppt/theme/themeOverride1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4" r:id="rId1"/>
  </p:sldMasterIdLst>
  <p:notesMasterIdLst>
    <p:notesMasterId r:id="rId26"/>
  </p:notesMasterIdLst>
  <p:sldIdLst>
    <p:sldId id="256" r:id="rId2"/>
    <p:sldId id="279" r:id="rId3"/>
    <p:sldId id="257" r:id="rId4"/>
    <p:sldId id="258" r:id="rId5"/>
    <p:sldId id="260" r:id="rId6"/>
    <p:sldId id="261" r:id="rId7"/>
    <p:sldId id="264" r:id="rId8"/>
    <p:sldId id="262" r:id="rId9"/>
    <p:sldId id="263" r:id="rId10"/>
    <p:sldId id="259" r:id="rId11"/>
    <p:sldId id="266" r:id="rId12"/>
    <p:sldId id="281" r:id="rId13"/>
    <p:sldId id="267" r:id="rId14"/>
    <p:sldId id="280" r:id="rId15"/>
    <p:sldId id="268" r:id="rId16"/>
    <p:sldId id="269" r:id="rId17"/>
    <p:sldId id="272" r:id="rId18"/>
    <p:sldId id="273" r:id="rId19"/>
    <p:sldId id="274" r:id="rId20"/>
    <p:sldId id="275" r:id="rId21"/>
    <p:sldId id="276" r:id="rId22"/>
    <p:sldId id="282" r:id="rId23"/>
    <p:sldId id="283"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نمط ذو نسُق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نمط ذو نسُق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نمط ذو نسُق 1 - تميي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نمط ذو نسُق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نمط ذو نسُق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نمط ذو نسُق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410" autoAdjust="0"/>
  </p:normalViewPr>
  <p:slideViewPr>
    <p:cSldViewPr snapToGrid="0">
      <p:cViewPr varScale="1">
        <p:scale>
          <a:sx n="75" d="100"/>
          <a:sy n="75" d="100"/>
        </p:scale>
        <p:origin x="558" y="5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embeddings/oleObject10.bin"/><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oleObject" Target="../embeddings/oleObject11.bin"/><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oleObject" Target="../embeddings/oleObject12.bin"/><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oleObject" Target="../embeddings/oleObject13.bin"/><Relationship Id="rId1" Type="http://schemas.openxmlformats.org/officeDocument/2006/relationships/themeOverride" Target="../theme/themeOverride13.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7.bin"/><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9.bin"/><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768949501718324"/>
          <c:y val="4.3214706378667429E-2"/>
          <c:w val="0.70875651295079667"/>
          <c:h val="0.57736911756136777"/>
        </c:manualLayout>
      </c:layout>
      <c:barChart>
        <c:barDir val="col"/>
        <c:grouping val="clustered"/>
        <c:varyColors val="0"/>
        <c:ser>
          <c:idx val="3"/>
          <c:order val="0"/>
          <c:tx>
            <c:v>0%</c:v>
          </c:tx>
          <c:invertIfNegative val="0"/>
          <c:cat>
            <c:strLit>
              <c:ptCount val="1"/>
              <c:pt idx="0">
                <c:v>Composition</c:v>
              </c:pt>
            </c:strLit>
          </c:cat>
          <c:val>
            <c:numRef>
              <c:f>Sheet1!$R$31</c:f>
              <c:numCache>
                <c:formatCode>0.00</c:formatCode>
                <c:ptCount val="1"/>
                <c:pt idx="0">
                  <c:v>0.54954587500000007</c:v>
                </c:pt>
              </c:numCache>
            </c:numRef>
          </c:val>
        </c:ser>
        <c:ser>
          <c:idx val="0"/>
          <c:order val="1"/>
          <c:tx>
            <c:v>2.50%</c:v>
          </c:tx>
          <c:invertIfNegative val="0"/>
          <c:cat>
            <c:strLit>
              <c:ptCount val="1"/>
              <c:pt idx="0">
                <c:v>Composition</c:v>
              </c:pt>
            </c:strLit>
          </c:cat>
          <c:val>
            <c:numRef>
              <c:f>Sheet1!$C$7</c:f>
              <c:numCache>
                <c:formatCode>0.00</c:formatCode>
                <c:ptCount val="1"/>
                <c:pt idx="0">
                  <c:v>0.3720165333333334</c:v>
                </c:pt>
              </c:numCache>
            </c:numRef>
          </c:val>
        </c:ser>
        <c:ser>
          <c:idx val="1"/>
          <c:order val="2"/>
          <c:tx>
            <c:v>5%</c:v>
          </c:tx>
          <c:invertIfNegative val="0"/>
          <c:cat>
            <c:strLit>
              <c:ptCount val="1"/>
              <c:pt idx="0">
                <c:v>Composition</c:v>
              </c:pt>
            </c:strLit>
          </c:cat>
          <c:val>
            <c:numRef>
              <c:f>Sheet1!$F$7</c:f>
              <c:numCache>
                <c:formatCode>0.00</c:formatCode>
                <c:ptCount val="1"/>
                <c:pt idx="0">
                  <c:v>0.2065519666666667</c:v>
                </c:pt>
              </c:numCache>
            </c:numRef>
          </c:val>
        </c:ser>
        <c:ser>
          <c:idx val="2"/>
          <c:order val="3"/>
          <c:tx>
            <c:v>7.50%</c:v>
          </c:tx>
          <c:invertIfNegative val="0"/>
          <c:cat>
            <c:strLit>
              <c:ptCount val="1"/>
              <c:pt idx="0">
                <c:v>Composition</c:v>
              </c:pt>
            </c:strLit>
          </c:cat>
          <c:val>
            <c:numRef>
              <c:f>Sheet1!$I$7</c:f>
              <c:numCache>
                <c:formatCode>0.00</c:formatCode>
                <c:ptCount val="1"/>
                <c:pt idx="0">
                  <c:v>0.20659183333333334</c:v>
                </c:pt>
              </c:numCache>
            </c:numRef>
          </c:val>
        </c:ser>
        <c:dLbls>
          <c:showLegendKey val="0"/>
          <c:showVal val="0"/>
          <c:showCatName val="0"/>
          <c:showSerName val="0"/>
          <c:showPercent val="0"/>
          <c:showBubbleSize val="0"/>
        </c:dLbls>
        <c:gapWidth val="150"/>
        <c:axId val="846301872"/>
        <c:axId val="846296976"/>
      </c:barChart>
      <c:catAx>
        <c:axId val="846301872"/>
        <c:scaling>
          <c:orientation val="minMax"/>
        </c:scaling>
        <c:delete val="0"/>
        <c:axPos val="b"/>
        <c:numFmt formatCode="General" sourceLinked="0"/>
        <c:majorTickMark val="none"/>
        <c:minorTickMark val="none"/>
        <c:tickLblPos val="nextTo"/>
        <c:crossAx val="846296976"/>
        <c:crosses val="autoZero"/>
        <c:auto val="1"/>
        <c:lblAlgn val="ctr"/>
        <c:lblOffset val="100"/>
        <c:noMultiLvlLbl val="0"/>
      </c:catAx>
      <c:valAx>
        <c:axId val="846296976"/>
        <c:scaling>
          <c:orientation val="minMax"/>
        </c:scaling>
        <c:delete val="0"/>
        <c:axPos val="l"/>
        <c:majorGridlines/>
        <c:title>
          <c:tx>
            <c:rich>
              <a:bodyPr/>
              <a:lstStyle/>
              <a:p>
                <a:pPr>
                  <a:defRPr/>
                </a:pPr>
                <a:r>
                  <a:rPr lang="en-US"/>
                  <a:t>Strain</a:t>
                </a:r>
              </a:p>
            </c:rich>
          </c:tx>
          <c:layout/>
          <c:overlay val="0"/>
        </c:title>
        <c:numFmt formatCode="0.00" sourceLinked="1"/>
        <c:majorTickMark val="none"/>
        <c:minorTickMark val="none"/>
        <c:tickLblPos val="nextTo"/>
        <c:crossAx val="846301872"/>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v>0%</c:v>
          </c:tx>
          <c:invertIfNegative val="0"/>
          <c:cat>
            <c:strLit>
              <c:ptCount val="1"/>
              <c:pt idx="0">
                <c:v>Composition</c:v>
              </c:pt>
            </c:strLit>
          </c:cat>
          <c:val>
            <c:numRef>
              <c:f>Sheet1!$Q$31</c:f>
              <c:numCache>
                <c:formatCode>0.00</c:formatCode>
                <c:ptCount val="1"/>
                <c:pt idx="0">
                  <c:v>8.0352762500000008</c:v>
                </c:pt>
              </c:numCache>
            </c:numRef>
          </c:val>
        </c:ser>
        <c:ser>
          <c:idx val="0"/>
          <c:order val="1"/>
          <c:tx>
            <c:v>2.50%</c:v>
          </c:tx>
          <c:invertIfNegative val="0"/>
          <c:cat>
            <c:strLit>
              <c:ptCount val="1"/>
              <c:pt idx="0">
                <c:v>Composition</c:v>
              </c:pt>
            </c:strLit>
          </c:cat>
          <c:val>
            <c:numRef>
              <c:f>Sheet1!$B$32</c:f>
              <c:numCache>
                <c:formatCode>0.00</c:formatCode>
                <c:ptCount val="1"/>
                <c:pt idx="0">
                  <c:v>7.7340653225806468</c:v>
                </c:pt>
              </c:numCache>
            </c:numRef>
          </c:val>
        </c:ser>
        <c:ser>
          <c:idx val="1"/>
          <c:order val="2"/>
          <c:tx>
            <c:v>5%</c:v>
          </c:tx>
          <c:invertIfNegative val="0"/>
          <c:cat>
            <c:strLit>
              <c:ptCount val="1"/>
              <c:pt idx="0">
                <c:v>Composition</c:v>
              </c:pt>
            </c:strLit>
          </c:cat>
          <c:val>
            <c:numRef>
              <c:f>Sheet1!$E$32</c:f>
              <c:numCache>
                <c:formatCode>0.00</c:formatCode>
                <c:ptCount val="1"/>
                <c:pt idx="0">
                  <c:v>7.6369068548387089</c:v>
                </c:pt>
              </c:numCache>
            </c:numRef>
          </c:val>
        </c:ser>
        <c:ser>
          <c:idx val="2"/>
          <c:order val="3"/>
          <c:tx>
            <c:v>7.50%</c:v>
          </c:tx>
          <c:invertIfNegative val="0"/>
          <c:cat>
            <c:strLit>
              <c:ptCount val="1"/>
              <c:pt idx="0">
                <c:v>Composition</c:v>
              </c:pt>
            </c:strLit>
          </c:cat>
          <c:val>
            <c:numRef>
              <c:f>Sheet1!$H$32</c:f>
              <c:numCache>
                <c:formatCode>0.00</c:formatCode>
                <c:ptCount val="1"/>
                <c:pt idx="0">
                  <c:v>8.5174342741935494</c:v>
                </c:pt>
              </c:numCache>
            </c:numRef>
          </c:val>
        </c:ser>
        <c:dLbls>
          <c:showLegendKey val="0"/>
          <c:showVal val="0"/>
          <c:showCatName val="0"/>
          <c:showSerName val="0"/>
          <c:showPercent val="0"/>
          <c:showBubbleSize val="0"/>
        </c:dLbls>
        <c:gapWidth val="150"/>
        <c:axId val="809941600"/>
        <c:axId val="809943232"/>
      </c:barChart>
      <c:catAx>
        <c:axId val="809941600"/>
        <c:scaling>
          <c:orientation val="minMax"/>
        </c:scaling>
        <c:delete val="0"/>
        <c:axPos val="b"/>
        <c:numFmt formatCode="General" sourceLinked="0"/>
        <c:majorTickMark val="none"/>
        <c:minorTickMark val="none"/>
        <c:tickLblPos val="nextTo"/>
        <c:crossAx val="809943232"/>
        <c:crosses val="autoZero"/>
        <c:auto val="1"/>
        <c:lblAlgn val="ctr"/>
        <c:lblOffset val="100"/>
        <c:noMultiLvlLbl val="0"/>
      </c:catAx>
      <c:valAx>
        <c:axId val="809943232"/>
        <c:scaling>
          <c:orientation val="minMax"/>
        </c:scaling>
        <c:delete val="0"/>
        <c:axPos val="l"/>
        <c:majorGridlines/>
        <c:title>
          <c:tx>
            <c:rich>
              <a:bodyPr/>
              <a:lstStyle/>
              <a:p>
                <a:pPr>
                  <a:defRPr/>
                </a:pPr>
                <a:r>
                  <a:rPr lang="en-US"/>
                  <a:t>Maximum Strength</a:t>
                </a:r>
              </a:p>
            </c:rich>
          </c:tx>
          <c:layout/>
          <c:overlay val="0"/>
        </c:title>
        <c:numFmt formatCode="0.00" sourceLinked="1"/>
        <c:majorTickMark val="none"/>
        <c:minorTickMark val="none"/>
        <c:tickLblPos val="nextTo"/>
        <c:crossAx val="809941600"/>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v>0%</c:v>
          </c:tx>
          <c:invertIfNegative val="0"/>
          <c:cat>
            <c:strLit>
              <c:ptCount val="1"/>
              <c:pt idx="0">
                <c:v>Composition</c:v>
              </c:pt>
            </c:strLit>
          </c:cat>
          <c:val>
            <c:numRef>
              <c:f>Sheet1!$R$31</c:f>
              <c:numCache>
                <c:formatCode>0.00</c:formatCode>
                <c:ptCount val="1"/>
                <c:pt idx="0">
                  <c:v>0.54954587500000007</c:v>
                </c:pt>
              </c:numCache>
            </c:numRef>
          </c:val>
        </c:ser>
        <c:ser>
          <c:idx val="0"/>
          <c:order val="1"/>
          <c:tx>
            <c:v>2.50%</c:v>
          </c:tx>
          <c:invertIfNegative val="0"/>
          <c:cat>
            <c:strLit>
              <c:ptCount val="1"/>
              <c:pt idx="0">
                <c:v>Composition</c:v>
              </c:pt>
            </c:strLit>
          </c:cat>
          <c:val>
            <c:numRef>
              <c:f>Sheet1!$C$31</c:f>
              <c:numCache>
                <c:formatCode>0.00</c:formatCode>
                <c:ptCount val="1"/>
                <c:pt idx="0">
                  <c:v>0.1552758321428572</c:v>
                </c:pt>
              </c:numCache>
            </c:numRef>
          </c:val>
        </c:ser>
        <c:ser>
          <c:idx val="1"/>
          <c:order val="2"/>
          <c:tx>
            <c:v>5%</c:v>
          </c:tx>
          <c:invertIfNegative val="0"/>
          <c:cat>
            <c:strLit>
              <c:ptCount val="1"/>
              <c:pt idx="0">
                <c:v>Composition</c:v>
              </c:pt>
            </c:strLit>
          </c:cat>
          <c:val>
            <c:numRef>
              <c:f>Sheet1!$H$31</c:f>
              <c:numCache>
                <c:formatCode>0.00</c:formatCode>
                <c:ptCount val="1"/>
                <c:pt idx="0">
                  <c:v>0.12925520714285715</c:v>
                </c:pt>
              </c:numCache>
            </c:numRef>
          </c:val>
        </c:ser>
        <c:ser>
          <c:idx val="2"/>
          <c:order val="3"/>
          <c:tx>
            <c:v>7.50%</c:v>
          </c:tx>
          <c:invertIfNegative val="0"/>
          <c:cat>
            <c:strLit>
              <c:ptCount val="1"/>
              <c:pt idx="0">
                <c:v>Composition</c:v>
              </c:pt>
            </c:strLit>
          </c:cat>
          <c:val>
            <c:numRef>
              <c:f>Sheet1!$M$31</c:f>
              <c:numCache>
                <c:formatCode>0.00</c:formatCode>
                <c:ptCount val="1"/>
                <c:pt idx="0">
                  <c:v>0.12503834285714291</c:v>
                </c:pt>
              </c:numCache>
            </c:numRef>
          </c:val>
        </c:ser>
        <c:dLbls>
          <c:showLegendKey val="0"/>
          <c:showVal val="0"/>
          <c:showCatName val="0"/>
          <c:showSerName val="0"/>
          <c:showPercent val="0"/>
          <c:showBubbleSize val="0"/>
        </c:dLbls>
        <c:gapWidth val="150"/>
        <c:axId val="809953568"/>
        <c:axId val="809942144"/>
      </c:barChart>
      <c:catAx>
        <c:axId val="809953568"/>
        <c:scaling>
          <c:orientation val="minMax"/>
        </c:scaling>
        <c:delete val="0"/>
        <c:axPos val="b"/>
        <c:numFmt formatCode="General" sourceLinked="0"/>
        <c:majorTickMark val="none"/>
        <c:minorTickMark val="none"/>
        <c:tickLblPos val="nextTo"/>
        <c:crossAx val="809942144"/>
        <c:crosses val="autoZero"/>
        <c:auto val="1"/>
        <c:lblAlgn val="ctr"/>
        <c:lblOffset val="100"/>
        <c:noMultiLvlLbl val="0"/>
      </c:catAx>
      <c:valAx>
        <c:axId val="809942144"/>
        <c:scaling>
          <c:orientation val="minMax"/>
        </c:scaling>
        <c:delete val="0"/>
        <c:axPos val="l"/>
        <c:majorGridlines/>
        <c:title>
          <c:tx>
            <c:rich>
              <a:bodyPr/>
              <a:lstStyle/>
              <a:p>
                <a:pPr>
                  <a:defRPr/>
                </a:pPr>
                <a:r>
                  <a:rPr lang="en-US"/>
                  <a:t>Ductility</a:t>
                </a:r>
              </a:p>
            </c:rich>
          </c:tx>
          <c:layout/>
          <c:overlay val="0"/>
        </c:title>
        <c:numFmt formatCode="0.00" sourceLinked="1"/>
        <c:majorTickMark val="none"/>
        <c:minorTickMark val="none"/>
        <c:tickLblPos val="nextTo"/>
        <c:crossAx val="809953568"/>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v>0%</c:v>
          </c:tx>
          <c:invertIfNegative val="0"/>
          <c:cat>
            <c:strLit>
              <c:ptCount val="1"/>
              <c:pt idx="0">
                <c:v>Composition</c:v>
              </c:pt>
            </c:strLit>
          </c:cat>
          <c:val>
            <c:numRef>
              <c:f>Sheet1!$S$31</c:f>
              <c:numCache>
                <c:formatCode>0.00</c:formatCode>
                <c:ptCount val="1"/>
                <c:pt idx="0">
                  <c:v>86.60358241737309</c:v>
                </c:pt>
              </c:numCache>
            </c:numRef>
          </c:val>
        </c:ser>
        <c:ser>
          <c:idx val="0"/>
          <c:order val="1"/>
          <c:tx>
            <c:v>2.50%</c:v>
          </c:tx>
          <c:invertIfNegative val="0"/>
          <c:cat>
            <c:strLit>
              <c:ptCount val="1"/>
              <c:pt idx="0">
                <c:v>Composition</c:v>
              </c:pt>
            </c:strLit>
          </c:cat>
          <c:val>
            <c:numRef>
              <c:f>Sheet1!$D$32</c:f>
              <c:numCache>
                <c:formatCode>0.00</c:formatCode>
                <c:ptCount val="1"/>
                <c:pt idx="0">
                  <c:v>74.139216857615622</c:v>
                </c:pt>
              </c:numCache>
            </c:numRef>
          </c:val>
        </c:ser>
        <c:ser>
          <c:idx val="1"/>
          <c:order val="2"/>
          <c:tx>
            <c:v>5%</c:v>
          </c:tx>
          <c:invertIfNegative val="0"/>
          <c:cat>
            <c:strLit>
              <c:ptCount val="1"/>
              <c:pt idx="0">
                <c:v>Composition</c:v>
              </c:pt>
            </c:strLit>
          </c:cat>
          <c:val>
            <c:numRef>
              <c:f>Sheet1!$G$32</c:f>
              <c:numCache>
                <c:formatCode>0.00</c:formatCode>
                <c:ptCount val="1"/>
                <c:pt idx="0">
                  <c:v>69.417856511346869</c:v>
                </c:pt>
              </c:numCache>
            </c:numRef>
          </c:val>
        </c:ser>
        <c:ser>
          <c:idx val="2"/>
          <c:order val="3"/>
          <c:tx>
            <c:v>7.50%</c:v>
          </c:tx>
          <c:invertIfNegative val="0"/>
          <c:cat>
            <c:strLit>
              <c:ptCount val="1"/>
              <c:pt idx="0">
                <c:v>Composition</c:v>
              </c:pt>
            </c:strLit>
          </c:cat>
          <c:val>
            <c:numRef>
              <c:f>Sheet1!$J$32</c:f>
              <c:numCache>
                <c:formatCode>0.00</c:formatCode>
                <c:ptCount val="1"/>
                <c:pt idx="0">
                  <c:v>82.527952592312957</c:v>
                </c:pt>
              </c:numCache>
            </c:numRef>
          </c:val>
        </c:ser>
        <c:dLbls>
          <c:showLegendKey val="0"/>
          <c:showVal val="0"/>
          <c:showCatName val="0"/>
          <c:showSerName val="0"/>
          <c:showPercent val="0"/>
          <c:showBubbleSize val="0"/>
        </c:dLbls>
        <c:gapWidth val="150"/>
        <c:axId val="809945408"/>
        <c:axId val="845468912"/>
      </c:barChart>
      <c:catAx>
        <c:axId val="809945408"/>
        <c:scaling>
          <c:orientation val="minMax"/>
        </c:scaling>
        <c:delete val="0"/>
        <c:axPos val="b"/>
        <c:numFmt formatCode="General" sourceLinked="0"/>
        <c:majorTickMark val="none"/>
        <c:minorTickMark val="none"/>
        <c:tickLblPos val="nextTo"/>
        <c:crossAx val="845468912"/>
        <c:crosses val="autoZero"/>
        <c:auto val="1"/>
        <c:lblAlgn val="ctr"/>
        <c:lblOffset val="100"/>
        <c:noMultiLvlLbl val="0"/>
      </c:catAx>
      <c:valAx>
        <c:axId val="845468912"/>
        <c:scaling>
          <c:orientation val="minMax"/>
        </c:scaling>
        <c:delete val="0"/>
        <c:axPos val="l"/>
        <c:majorGridlines/>
        <c:title>
          <c:tx>
            <c:rich>
              <a:bodyPr/>
              <a:lstStyle/>
              <a:p>
                <a:pPr>
                  <a:defRPr/>
                </a:pPr>
                <a:r>
                  <a:rPr lang="en-US"/>
                  <a:t>Modulus</a:t>
                </a:r>
              </a:p>
            </c:rich>
          </c:tx>
          <c:layout/>
          <c:overlay val="0"/>
        </c:title>
        <c:numFmt formatCode="0.00" sourceLinked="1"/>
        <c:majorTickMark val="none"/>
        <c:minorTickMark val="none"/>
        <c:tickLblPos val="nextTo"/>
        <c:crossAx val="809945408"/>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200373700677811"/>
          <c:y val="0.12084499854184894"/>
          <c:w val="0.31164152497639258"/>
          <c:h val="0.73444808982210552"/>
        </c:manualLayout>
      </c:layout>
      <c:barChart>
        <c:barDir val="col"/>
        <c:grouping val="clustered"/>
        <c:varyColors val="0"/>
        <c:ser>
          <c:idx val="0"/>
          <c:order val="0"/>
          <c:tx>
            <c:strRef>
              <c:f>Sheet1!$A$2</c:f>
              <c:strCache>
                <c:ptCount val="1"/>
                <c:pt idx="0">
                  <c:v>Pure LDPE</c:v>
                </c:pt>
              </c:strCache>
            </c:strRef>
          </c:tx>
          <c:invertIfNegative val="0"/>
          <c:val>
            <c:numRef>
              <c:f>Sheet1!$D$2</c:f>
              <c:numCache>
                <c:formatCode>General</c:formatCode>
                <c:ptCount val="1"/>
                <c:pt idx="0">
                  <c:v>110.16999999999999</c:v>
                </c:pt>
              </c:numCache>
            </c:numRef>
          </c:val>
        </c:ser>
        <c:ser>
          <c:idx val="1"/>
          <c:order val="1"/>
          <c:tx>
            <c:strRef>
              <c:f>Sheet1!$A$3</c:f>
              <c:strCache>
                <c:ptCount val="1"/>
                <c:pt idx="0">
                  <c:v>LDPE + Corn stalks</c:v>
                </c:pt>
              </c:strCache>
            </c:strRef>
          </c:tx>
          <c:invertIfNegative val="0"/>
          <c:val>
            <c:numRef>
              <c:f>Sheet1!$D$3</c:f>
              <c:numCache>
                <c:formatCode>General</c:formatCode>
                <c:ptCount val="1"/>
                <c:pt idx="0">
                  <c:v>111.4</c:v>
                </c:pt>
              </c:numCache>
            </c:numRef>
          </c:val>
        </c:ser>
        <c:ser>
          <c:idx val="2"/>
          <c:order val="2"/>
          <c:tx>
            <c:strRef>
              <c:f>Sheet1!$A$5</c:f>
              <c:strCache>
                <c:ptCount val="1"/>
                <c:pt idx="0">
                  <c:v>LDPE + Wood</c:v>
                </c:pt>
              </c:strCache>
            </c:strRef>
          </c:tx>
          <c:invertIfNegative val="0"/>
          <c:val>
            <c:numRef>
              <c:f>Sheet1!$D$5</c:f>
              <c:numCache>
                <c:formatCode>General</c:formatCode>
                <c:ptCount val="1"/>
                <c:pt idx="0">
                  <c:v>110.54</c:v>
                </c:pt>
              </c:numCache>
            </c:numRef>
          </c:val>
        </c:ser>
        <c:ser>
          <c:idx val="3"/>
          <c:order val="3"/>
          <c:tx>
            <c:strRef>
              <c:f>Sheet1!$A$6</c:f>
              <c:strCache>
                <c:ptCount val="1"/>
                <c:pt idx="0">
                  <c:v>LDPE + Olive waste</c:v>
                </c:pt>
              </c:strCache>
            </c:strRef>
          </c:tx>
          <c:invertIfNegative val="0"/>
          <c:val>
            <c:numRef>
              <c:f>Sheet1!$D$6</c:f>
              <c:numCache>
                <c:formatCode>General</c:formatCode>
                <c:ptCount val="1"/>
                <c:pt idx="0">
                  <c:v>111.3</c:v>
                </c:pt>
              </c:numCache>
            </c:numRef>
          </c:val>
        </c:ser>
        <c:ser>
          <c:idx val="4"/>
          <c:order val="4"/>
          <c:tx>
            <c:strRef>
              <c:f>Sheet1!$A$7</c:f>
              <c:strCache>
                <c:ptCount val="1"/>
                <c:pt idx="0">
                  <c:v>LDPE + Wood + Maleic anhydride</c:v>
                </c:pt>
              </c:strCache>
            </c:strRef>
          </c:tx>
          <c:invertIfNegative val="0"/>
          <c:val>
            <c:numRef>
              <c:f>Sheet1!$D$7</c:f>
              <c:numCache>
                <c:formatCode>General</c:formatCode>
                <c:ptCount val="1"/>
                <c:pt idx="0">
                  <c:v>112.06</c:v>
                </c:pt>
              </c:numCache>
            </c:numRef>
          </c:val>
        </c:ser>
        <c:dLbls>
          <c:showLegendKey val="0"/>
          <c:showVal val="0"/>
          <c:showCatName val="0"/>
          <c:showSerName val="0"/>
          <c:showPercent val="0"/>
          <c:showBubbleSize val="0"/>
        </c:dLbls>
        <c:gapWidth val="150"/>
        <c:axId val="850223040"/>
        <c:axId val="850223584"/>
      </c:barChart>
      <c:catAx>
        <c:axId val="850223040"/>
        <c:scaling>
          <c:orientation val="minMax"/>
        </c:scaling>
        <c:delete val="0"/>
        <c:axPos val="b"/>
        <c:title>
          <c:tx>
            <c:rich>
              <a:bodyPr/>
              <a:lstStyle/>
              <a:p>
                <a:pPr>
                  <a:defRPr lang="ar-SA"/>
                </a:pPr>
                <a:r>
                  <a:rPr lang="en-US"/>
                  <a:t>Cellulose source</a:t>
                </a:r>
              </a:p>
            </c:rich>
          </c:tx>
          <c:layout>
            <c:manualLayout>
              <c:xMode val="edge"/>
              <c:yMode val="edge"/>
              <c:x val="0.65734956586363591"/>
              <c:y val="2.6574206442658482E-2"/>
            </c:manualLayout>
          </c:layout>
          <c:overlay val="0"/>
        </c:title>
        <c:majorTickMark val="none"/>
        <c:minorTickMark val="none"/>
        <c:tickLblPos val="nextTo"/>
        <c:txPr>
          <a:bodyPr/>
          <a:lstStyle/>
          <a:p>
            <a:pPr>
              <a:defRPr lang="ar-SA"/>
            </a:pPr>
            <a:endParaRPr lang="en-US"/>
          </a:p>
        </c:txPr>
        <c:crossAx val="850223584"/>
        <c:crosses val="autoZero"/>
        <c:auto val="1"/>
        <c:lblAlgn val="ctr"/>
        <c:lblOffset val="100"/>
        <c:noMultiLvlLbl val="0"/>
      </c:catAx>
      <c:valAx>
        <c:axId val="850223584"/>
        <c:scaling>
          <c:orientation val="minMax"/>
        </c:scaling>
        <c:delete val="0"/>
        <c:axPos val="l"/>
        <c:majorGridlines/>
        <c:title>
          <c:tx>
            <c:rich>
              <a:bodyPr/>
              <a:lstStyle/>
              <a:p>
                <a:pPr>
                  <a:defRPr lang="ar-SA"/>
                </a:pPr>
                <a:r>
                  <a:rPr lang="en-US"/>
                  <a:t>Melting Temperature (</a:t>
                </a:r>
                <a:r>
                  <a:rPr lang="en-US">
                    <a:latin typeface="Calibri"/>
                  </a:rPr>
                  <a:t>°C)</a:t>
                </a:r>
                <a:endParaRPr lang="en-US"/>
              </a:p>
            </c:rich>
          </c:tx>
          <c:layout/>
          <c:overlay val="0"/>
        </c:title>
        <c:numFmt formatCode="General" sourceLinked="1"/>
        <c:majorTickMark val="out"/>
        <c:minorTickMark val="none"/>
        <c:tickLblPos val="nextTo"/>
        <c:txPr>
          <a:bodyPr/>
          <a:lstStyle/>
          <a:p>
            <a:pPr>
              <a:defRPr lang="ar-SA"/>
            </a:pPr>
            <a:endParaRPr lang="en-US"/>
          </a:p>
        </c:txPr>
        <c:crossAx val="850223040"/>
        <c:crosses val="autoZero"/>
        <c:crossBetween val="between"/>
      </c:valAx>
    </c:plotArea>
    <c:legend>
      <c:legendPos val="r"/>
      <c:layout>
        <c:manualLayout>
          <c:xMode val="edge"/>
          <c:yMode val="edge"/>
          <c:x val="0.6456960356726994"/>
          <c:y val="0.10450902065797567"/>
          <c:w val="0.3298943048933039"/>
          <c:h val="0.87355169145523481"/>
        </c:manualLayout>
      </c:layout>
      <c:overlay val="0"/>
      <c:txPr>
        <a:bodyPr/>
        <a:lstStyle/>
        <a:p>
          <a:pPr>
            <a:defRPr lang="ar-SA"/>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v>0%</c:v>
          </c:tx>
          <c:invertIfNegative val="0"/>
          <c:cat>
            <c:strLit>
              <c:ptCount val="1"/>
              <c:pt idx="0">
                <c:v>Composition</c:v>
              </c:pt>
            </c:strLit>
          </c:cat>
          <c:val>
            <c:numRef>
              <c:f>Sheet1!$S$31</c:f>
              <c:numCache>
                <c:formatCode>0.00</c:formatCode>
                <c:ptCount val="1"/>
                <c:pt idx="0">
                  <c:v>86.60358241737309</c:v>
                </c:pt>
              </c:numCache>
            </c:numRef>
          </c:val>
        </c:ser>
        <c:ser>
          <c:idx val="0"/>
          <c:order val="1"/>
          <c:tx>
            <c:v>2.50%</c:v>
          </c:tx>
          <c:invertIfNegative val="0"/>
          <c:cat>
            <c:strLit>
              <c:ptCount val="1"/>
              <c:pt idx="0">
                <c:v>Composition</c:v>
              </c:pt>
            </c:strLit>
          </c:cat>
          <c:val>
            <c:numRef>
              <c:f>Sheet1!$D$7</c:f>
              <c:numCache>
                <c:formatCode>0.00</c:formatCode>
                <c:ptCount val="1"/>
                <c:pt idx="0">
                  <c:v>117.56410059999999</c:v>
                </c:pt>
              </c:numCache>
            </c:numRef>
          </c:val>
        </c:ser>
        <c:ser>
          <c:idx val="1"/>
          <c:order val="2"/>
          <c:tx>
            <c:v>5%</c:v>
          </c:tx>
          <c:invertIfNegative val="0"/>
          <c:cat>
            <c:strLit>
              <c:ptCount val="1"/>
              <c:pt idx="0">
                <c:v>Composition</c:v>
              </c:pt>
            </c:strLit>
          </c:cat>
          <c:val>
            <c:numRef>
              <c:f>Sheet1!$G$7</c:f>
              <c:numCache>
                <c:formatCode>0.00</c:formatCode>
                <c:ptCount val="1"/>
                <c:pt idx="0">
                  <c:v>124.02526776500001</c:v>
                </c:pt>
              </c:numCache>
            </c:numRef>
          </c:val>
        </c:ser>
        <c:ser>
          <c:idx val="2"/>
          <c:order val="3"/>
          <c:tx>
            <c:v>7.50%</c:v>
          </c:tx>
          <c:invertIfNegative val="0"/>
          <c:cat>
            <c:strLit>
              <c:ptCount val="1"/>
              <c:pt idx="0">
                <c:v>Composition</c:v>
              </c:pt>
            </c:strLit>
          </c:cat>
          <c:val>
            <c:numRef>
              <c:f>Sheet1!$J$7</c:f>
              <c:numCache>
                <c:formatCode>0.00</c:formatCode>
                <c:ptCount val="1"/>
                <c:pt idx="0">
                  <c:v>142.56803150000005</c:v>
                </c:pt>
              </c:numCache>
            </c:numRef>
          </c:val>
        </c:ser>
        <c:dLbls>
          <c:showLegendKey val="0"/>
          <c:showVal val="0"/>
          <c:showCatName val="0"/>
          <c:showSerName val="0"/>
          <c:showPercent val="0"/>
          <c:showBubbleSize val="0"/>
        </c:dLbls>
        <c:gapWidth val="150"/>
        <c:axId val="846304048"/>
        <c:axId val="846307312"/>
      </c:barChart>
      <c:catAx>
        <c:axId val="846304048"/>
        <c:scaling>
          <c:orientation val="minMax"/>
        </c:scaling>
        <c:delete val="0"/>
        <c:axPos val="b"/>
        <c:numFmt formatCode="General" sourceLinked="0"/>
        <c:majorTickMark val="none"/>
        <c:minorTickMark val="none"/>
        <c:tickLblPos val="nextTo"/>
        <c:crossAx val="846307312"/>
        <c:crosses val="autoZero"/>
        <c:auto val="1"/>
        <c:lblAlgn val="ctr"/>
        <c:lblOffset val="100"/>
        <c:noMultiLvlLbl val="0"/>
      </c:catAx>
      <c:valAx>
        <c:axId val="846307312"/>
        <c:scaling>
          <c:orientation val="minMax"/>
        </c:scaling>
        <c:delete val="0"/>
        <c:axPos val="l"/>
        <c:majorGridlines/>
        <c:title>
          <c:tx>
            <c:rich>
              <a:bodyPr/>
              <a:lstStyle/>
              <a:p>
                <a:pPr>
                  <a:defRPr/>
                </a:pPr>
                <a:r>
                  <a:rPr lang="en-US"/>
                  <a:t>Modulus</a:t>
                </a:r>
              </a:p>
            </c:rich>
          </c:tx>
          <c:layout/>
          <c:overlay val="0"/>
        </c:title>
        <c:numFmt formatCode="0.00" sourceLinked="1"/>
        <c:majorTickMark val="none"/>
        <c:minorTickMark val="none"/>
        <c:tickLblPos val="nextTo"/>
        <c:crossAx val="846304048"/>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v>0%</c:v>
          </c:tx>
          <c:invertIfNegative val="0"/>
          <c:cat>
            <c:strLit>
              <c:ptCount val="1"/>
              <c:pt idx="0">
                <c:v>Composition</c:v>
              </c:pt>
            </c:strLit>
          </c:cat>
          <c:val>
            <c:numRef>
              <c:f>Sheet1!$Q$31</c:f>
              <c:numCache>
                <c:formatCode>0.00</c:formatCode>
                <c:ptCount val="1"/>
                <c:pt idx="0">
                  <c:v>8.0352762500000008</c:v>
                </c:pt>
              </c:numCache>
            </c:numRef>
          </c:val>
        </c:ser>
        <c:ser>
          <c:idx val="0"/>
          <c:order val="1"/>
          <c:tx>
            <c:v>2.50%</c:v>
          </c:tx>
          <c:invertIfNegative val="0"/>
          <c:cat>
            <c:strLit>
              <c:ptCount val="1"/>
              <c:pt idx="0">
                <c:v>Composition</c:v>
              </c:pt>
            </c:strLit>
          </c:cat>
          <c:val>
            <c:numRef>
              <c:f>Sheet1!$B$7</c:f>
              <c:numCache>
                <c:formatCode>0.00</c:formatCode>
                <c:ptCount val="1"/>
                <c:pt idx="0">
                  <c:v>6.9267132216231078</c:v>
                </c:pt>
              </c:numCache>
            </c:numRef>
          </c:val>
        </c:ser>
        <c:ser>
          <c:idx val="1"/>
          <c:order val="2"/>
          <c:tx>
            <c:v>5%</c:v>
          </c:tx>
          <c:invertIfNegative val="0"/>
          <c:cat>
            <c:strLit>
              <c:ptCount val="1"/>
              <c:pt idx="0">
                <c:v>Composition</c:v>
              </c:pt>
            </c:strLit>
          </c:cat>
          <c:val>
            <c:numRef>
              <c:f>Sheet1!$E$7</c:f>
              <c:numCache>
                <c:formatCode>0.00</c:formatCode>
                <c:ptCount val="1"/>
                <c:pt idx="0">
                  <c:v>6.0892690581338593</c:v>
                </c:pt>
              </c:numCache>
            </c:numRef>
          </c:val>
        </c:ser>
        <c:ser>
          <c:idx val="2"/>
          <c:order val="3"/>
          <c:tx>
            <c:v>7.50%</c:v>
          </c:tx>
          <c:invertIfNegative val="0"/>
          <c:cat>
            <c:strLit>
              <c:ptCount val="1"/>
              <c:pt idx="0">
                <c:v>Composition</c:v>
              </c:pt>
            </c:strLit>
          </c:cat>
          <c:val>
            <c:numRef>
              <c:f>Sheet1!$H$7</c:f>
              <c:numCache>
                <c:formatCode>0.00</c:formatCode>
                <c:ptCount val="1"/>
                <c:pt idx="0">
                  <c:v>6.5251315937463978</c:v>
                </c:pt>
              </c:numCache>
            </c:numRef>
          </c:val>
        </c:ser>
        <c:dLbls>
          <c:showLegendKey val="0"/>
          <c:showVal val="0"/>
          <c:showCatName val="0"/>
          <c:showSerName val="0"/>
          <c:showPercent val="0"/>
          <c:showBubbleSize val="0"/>
        </c:dLbls>
        <c:gapWidth val="150"/>
        <c:axId val="846296432"/>
        <c:axId val="846302416"/>
      </c:barChart>
      <c:catAx>
        <c:axId val="846296432"/>
        <c:scaling>
          <c:orientation val="minMax"/>
        </c:scaling>
        <c:delete val="0"/>
        <c:axPos val="b"/>
        <c:numFmt formatCode="General" sourceLinked="0"/>
        <c:majorTickMark val="none"/>
        <c:minorTickMark val="none"/>
        <c:tickLblPos val="nextTo"/>
        <c:crossAx val="846302416"/>
        <c:crosses val="autoZero"/>
        <c:auto val="1"/>
        <c:lblAlgn val="ctr"/>
        <c:lblOffset val="100"/>
        <c:noMultiLvlLbl val="0"/>
      </c:catAx>
      <c:valAx>
        <c:axId val="846302416"/>
        <c:scaling>
          <c:orientation val="minMax"/>
        </c:scaling>
        <c:delete val="0"/>
        <c:axPos val="l"/>
        <c:majorGridlines/>
        <c:title>
          <c:tx>
            <c:rich>
              <a:bodyPr/>
              <a:lstStyle/>
              <a:p>
                <a:pPr>
                  <a:defRPr/>
                </a:pPr>
                <a:r>
                  <a:rPr lang="en-US"/>
                  <a:t>Maximum Strength</a:t>
                </a:r>
              </a:p>
            </c:rich>
          </c:tx>
          <c:layout/>
          <c:overlay val="0"/>
        </c:title>
        <c:numFmt formatCode="0.00" sourceLinked="1"/>
        <c:majorTickMark val="none"/>
        <c:minorTickMark val="none"/>
        <c:tickLblPos val="nextTo"/>
        <c:crossAx val="846296432"/>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4"/>
          <c:order val="0"/>
          <c:tx>
            <c:v>0%</c:v>
          </c:tx>
          <c:invertIfNegative val="0"/>
          <c:cat>
            <c:strLit>
              <c:ptCount val="1"/>
              <c:pt idx="0">
                <c:v>Composition</c:v>
              </c:pt>
            </c:strLit>
          </c:cat>
          <c:val>
            <c:numRef>
              <c:f>Sheet1!$R$31</c:f>
              <c:numCache>
                <c:formatCode>0.00</c:formatCode>
                <c:ptCount val="1"/>
                <c:pt idx="0">
                  <c:v>0.54954587500000007</c:v>
                </c:pt>
              </c:numCache>
            </c:numRef>
          </c:val>
        </c:ser>
        <c:ser>
          <c:idx val="0"/>
          <c:order val="1"/>
          <c:tx>
            <c:v>2.50%</c:v>
          </c:tx>
          <c:invertIfNegative val="0"/>
          <c:cat>
            <c:strLit>
              <c:ptCount val="1"/>
              <c:pt idx="0">
                <c:v>Composition</c:v>
              </c:pt>
            </c:strLit>
          </c:cat>
          <c:val>
            <c:numRef>
              <c:f>Sheet1!$C$23</c:f>
              <c:numCache>
                <c:formatCode>0.00</c:formatCode>
                <c:ptCount val="1"/>
                <c:pt idx="0">
                  <c:v>0.22858820937499996</c:v>
                </c:pt>
              </c:numCache>
            </c:numRef>
          </c:val>
        </c:ser>
        <c:ser>
          <c:idx val="1"/>
          <c:order val="2"/>
          <c:tx>
            <c:v>5%</c:v>
          </c:tx>
          <c:invertIfNegative val="0"/>
          <c:cat>
            <c:strLit>
              <c:ptCount val="1"/>
              <c:pt idx="0">
                <c:v>Composition</c:v>
              </c:pt>
            </c:strLit>
          </c:cat>
          <c:val>
            <c:numRef>
              <c:f>Sheet1!$F$23</c:f>
              <c:numCache>
                <c:formatCode>0.00</c:formatCode>
                <c:ptCount val="1"/>
                <c:pt idx="0">
                  <c:v>0.40328114285714284</c:v>
                </c:pt>
              </c:numCache>
            </c:numRef>
          </c:val>
        </c:ser>
        <c:ser>
          <c:idx val="2"/>
          <c:order val="3"/>
          <c:tx>
            <c:v>7.50%</c:v>
          </c:tx>
          <c:invertIfNegative val="0"/>
          <c:cat>
            <c:strLit>
              <c:ptCount val="1"/>
              <c:pt idx="0">
                <c:v>Composition</c:v>
              </c:pt>
            </c:strLit>
          </c:cat>
          <c:val>
            <c:numRef>
              <c:f>Sheet1!$J$23</c:f>
              <c:numCache>
                <c:formatCode>0.00</c:formatCode>
                <c:ptCount val="1"/>
                <c:pt idx="0">
                  <c:v>0.15800240357142864</c:v>
                </c:pt>
              </c:numCache>
            </c:numRef>
          </c:val>
        </c:ser>
        <c:ser>
          <c:idx val="3"/>
          <c:order val="4"/>
          <c:tx>
            <c:v>10%</c:v>
          </c:tx>
          <c:invertIfNegative val="0"/>
          <c:cat>
            <c:strLit>
              <c:ptCount val="1"/>
              <c:pt idx="0">
                <c:v>Composition</c:v>
              </c:pt>
            </c:strLit>
          </c:cat>
          <c:val>
            <c:numRef>
              <c:f>Sheet1!$M$23</c:f>
              <c:numCache>
                <c:formatCode>0.00</c:formatCode>
                <c:ptCount val="1"/>
                <c:pt idx="0">
                  <c:v>0.10498861249999998</c:v>
                </c:pt>
              </c:numCache>
            </c:numRef>
          </c:val>
        </c:ser>
        <c:dLbls>
          <c:showLegendKey val="0"/>
          <c:showVal val="0"/>
          <c:showCatName val="0"/>
          <c:showSerName val="0"/>
          <c:showPercent val="0"/>
          <c:showBubbleSize val="0"/>
        </c:dLbls>
        <c:gapWidth val="150"/>
        <c:axId val="846307856"/>
        <c:axId val="846306224"/>
      </c:barChart>
      <c:catAx>
        <c:axId val="846307856"/>
        <c:scaling>
          <c:orientation val="minMax"/>
        </c:scaling>
        <c:delete val="0"/>
        <c:axPos val="b"/>
        <c:numFmt formatCode="General" sourceLinked="0"/>
        <c:majorTickMark val="none"/>
        <c:minorTickMark val="none"/>
        <c:tickLblPos val="nextTo"/>
        <c:crossAx val="846306224"/>
        <c:crosses val="autoZero"/>
        <c:auto val="1"/>
        <c:lblAlgn val="ctr"/>
        <c:lblOffset val="100"/>
        <c:noMultiLvlLbl val="0"/>
      </c:catAx>
      <c:valAx>
        <c:axId val="846306224"/>
        <c:scaling>
          <c:orientation val="minMax"/>
        </c:scaling>
        <c:delete val="0"/>
        <c:axPos val="l"/>
        <c:majorGridlines/>
        <c:title>
          <c:tx>
            <c:rich>
              <a:bodyPr/>
              <a:lstStyle/>
              <a:p>
                <a:pPr>
                  <a:defRPr/>
                </a:pPr>
                <a:r>
                  <a:rPr lang="en-US"/>
                  <a:t>Strain</a:t>
                </a:r>
              </a:p>
            </c:rich>
          </c:tx>
          <c:layout/>
          <c:overlay val="0"/>
        </c:title>
        <c:numFmt formatCode="0.00" sourceLinked="1"/>
        <c:majorTickMark val="none"/>
        <c:minorTickMark val="none"/>
        <c:tickLblPos val="nextTo"/>
        <c:crossAx val="846307856"/>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4"/>
          <c:order val="0"/>
          <c:tx>
            <c:v>0%</c:v>
          </c:tx>
          <c:invertIfNegative val="0"/>
          <c:cat>
            <c:strLit>
              <c:ptCount val="1"/>
              <c:pt idx="0">
                <c:v>Composition</c:v>
              </c:pt>
            </c:strLit>
          </c:cat>
          <c:val>
            <c:numRef>
              <c:f>Sheet1!$Q$31</c:f>
              <c:numCache>
                <c:formatCode>0.00</c:formatCode>
                <c:ptCount val="1"/>
                <c:pt idx="0">
                  <c:v>8.0352762500000008</c:v>
                </c:pt>
              </c:numCache>
            </c:numRef>
          </c:val>
        </c:ser>
        <c:ser>
          <c:idx val="0"/>
          <c:order val="1"/>
          <c:tx>
            <c:v>2.50%</c:v>
          </c:tx>
          <c:invertIfNegative val="0"/>
          <c:cat>
            <c:strLit>
              <c:ptCount val="1"/>
              <c:pt idx="0">
                <c:v>Composition</c:v>
              </c:pt>
            </c:strLit>
          </c:cat>
          <c:val>
            <c:numRef>
              <c:f>Sheet1!$B$23</c:f>
              <c:numCache>
                <c:formatCode>0.00</c:formatCode>
                <c:ptCount val="1"/>
                <c:pt idx="0">
                  <c:v>6.501442903225807</c:v>
                </c:pt>
              </c:numCache>
            </c:numRef>
          </c:val>
        </c:ser>
        <c:ser>
          <c:idx val="1"/>
          <c:order val="2"/>
          <c:tx>
            <c:v>5%</c:v>
          </c:tx>
          <c:invertIfNegative val="0"/>
          <c:cat>
            <c:strLit>
              <c:ptCount val="1"/>
              <c:pt idx="0">
                <c:v>Composition</c:v>
              </c:pt>
            </c:strLit>
          </c:cat>
          <c:val>
            <c:numRef>
              <c:f>Sheet1!$E$23</c:f>
              <c:numCache>
                <c:formatCode>0.00</c:formatCode>
                <c:ptCount val="1"/>
                <c:pt idx="0">
                  <c:v>7.5412987577639763</c:v>
                </c:pt>
              </c:numCache>
            </c:numRef>
          </c:val>
        </c:ser>
        <c:ser>
          <c:idx val="2"/>
          <c:order val="3"/>
          <c:tx>
            <c:v>7.50%</c:v>
          </c:tx>
          <c:invertIfNegative val="0"/>
          <c:cat>
            <c:strLit>
              <c:ptCount val="1"/>
              <c:pt idx="0">
                <c:v>Composition</c:v>
              </c:pt>
            </c:strLit>
          </c:cat>
          <c:val>
            <c:numRef>
              <c:f>Sheet1!$I$23</c:f>
              <c:numCache>
                <c:formatCode>0.00</c:formatCode>
                <c:ptCount val="1"/>
                <c:pt idx="0">
                  <c:v>7.2244449057208104</c:v>
                </c:pt>
              </c:numCache>
            </c:numRef>
          </c:val>
        </c:ser>
        <c:ser>
          <c:idx val="3"/>
          <c:order val="4"/>
          <c:tx>
            <c:v>10%</c:v>
          </c:tx>
          <c:invertIfNegative val="0"/>
          <c:cat>
            <c:strLit>
              <c:ptCount val="1"/>
              <c:pt idx="0">
                <c:v>Composition</c:v>
              </c:pt>
            </c:strLit>
          </c:cat>
          <c:val>
            <c:numRef>
              <c:f>Sheet1!$L$23</c:f>
              <c:numCache>
                <c:formatCode>0.00</c:formatCode>
                <c:ptCount val="1"/>
                <c:pt idx="0">
                  <c:v>6.3762478542626733</c:v>
                </c:pt>
              </c:numCache>
            </c:numRef>
          </c:val>
        </c:ser>
        <c:dLbls>
          <c:showLegendKey val="0"/>
          <c:showVal val="0"/>
          <c:showCatName val="0"/>
          <c:showSerName val="0"/>
          <c:showPercent val="0"/>
          <c:showBubbleSize val="0"/>
        </c:dLbls>
        <c:gapWidth val="150"/>
        <c:axId val="846298064"/>
        <c:axId val="846298608"/>
      </c:barChart>
      <c:catAx>
        <c:axId val="846298064"/>
        <c:scaling>
          <c:orientation val="minMax"/>
        </c:scaling>
        <c:delete val="0"/>
        <c:axPos val="b"/>
        <c:numFmt formatCode="General" sourceLinked="0"/>
        <c:majorTickMark val="none"/>
        <c:minorTickMark val="none"/>
        <c:tickLblPos val="nextTo"/>
        <c:crossAx val="846298608"/>
        <c:crosses val="autoZero"/>
        <c:auto val="1"/>
        <c:lblAlgn val="ctr"/>
        <c:lblOffset val="100"/>
        <c:noMultiLvlLbl val="0"/>
      </c:catAx>
      <c:valAx>
        <c:axId val="846298608"/>
        <c:scaling>
          <c:orientation val="minMax"/>
        </c:scaling>
        <c:delete val="0"/>
        <c:axPos val="l"/>
        <c:majorGridlines/>
        <c:title>
          <c:tx>
            <c:rich>
              <a:bodyPr/>
              <a:lstStyle/>
              <a:p>
                <a:pPr>
                  <a:defRPr/>
                </a:pPr>
                <a:r>
                  <a:rPr lang="en-US"/>
                  <a:t>Mximum Strength</a:t>
                </a:r>
              </a:p>
            </c:rich>
          </c:tx>
          <c:layout/>
          <c:overlay val="0"/>
        </c:title>
        <c:numFmt formatCode="0.00" sourceLinked="1"/>
        <c:majorTickMark val="none"/>
        <c:minorTickMark val="none"/>
        <c:tickLblPos val="nextTo"/>
        <c:crossAx val="846298064"/>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792322538037869"/>
          <c:y val="5.153176925058886E-2"/>
          <c:w val="0.65683812471191527"/>
          <c:h val="0.49231621053170166"/>
        </c:manualLayout>
      </c:layout>
      <c:barChart>
        <c:barDir val="col"/>
        <c:grouping val="clustered"/>
        <c:varyColors val="0"/>
        <c:ser>
          <c:idx val="4"/>
          <c:order val="0"/>
          <c:tx>
            <c:v>0%</c:v>
          </c:tx>
          <c:invertIfNegative val="0"/>
          <c:cat>
            <c:strLit>
              <c:ptCount val="1"/>
              <c:pt idx="0">
                <c:v>Composition</c:v>
              </c:pt>
            </c:strLit>
          </c:cat>
          <c:val>
            <c:numRef>
              <c:f>Sheet1!$S$31</c:f>
              <c:numCache>
                <c:formatCode>0.00</c:formatCode>
                <c:ptCount val="1"/>
                <c:pt idx="0">
                  <c:v>86.60358241737309</c:v>
                </c:pt>
              </c:numCache>
            </c:numRef>
          </c:val>
        </c:ser>
        <c:ser>
          <c:idx val="0"/>
          <c:order val="1"/>
          <c:tx>
            <c:v>2.50%</c:v>
          </c:tx>
          <c:invertIfNegative val="0"/>
          <c:cat>
            <c:strLit>
              <c:ptCount val="1"/>
              <c:pt idx="0">
                <c:v>Composition</c:v>
              </c:pt>
            </c:strLit>
          </c:cat>
          <c:val>
            <c:numRef>
              <c:f>Sheet1!$D$23</c:f>
              <c:numCache>
                <c:formatCode>0.00</c:formatCode>
                <c:ptCount val="1"/>
                <c:pt idx="0">
                  <c:v>165.00444789783867</c:v>
                </c:pt>
              </c:numCache>
            </c:numRef>
          </c:val>
        </c:ser>
        <c:ser>
          <c:idx val="1"/>
          <c:order val="2"/>
          <c:tx>
            <c:v>5%</c:v>
          </c:tx>
          <c:invertIfNegative val="0"/>
          <c:cat>
            <c:strLit>
              <c:ptCount val="1"/>
              <c:pt idx="0">
                <c:v>Composition</c:v>
              </c:pt>
            </c:strLit>
          </c:cat>
          <c:val>
            <c:numRef>
              <c:f>Sheet1!$G$23</c:f>
              <c:numCache>
                <c:formatCode>0.00</c:formatCode>
                <c:ptCount val="1"/>
                <c:pt idx="0">
                  <c:v>94.051766761864016</c:v>
                </c:pt>
              </c:numCache>
            </c:numRef>
          </c:val>
        </c:ser>
        <c:ser>
          <c:idx val="2"/>
          <c:order val="3"/>
          <c:tx>
            <c:v>7.50%</c:v>
          </c:tx>
          <c:invertIfNegative val="0"/>
          <c:cat>
            <c:strLit>
              <c:ptCount val="1"/>
              <c:pt idx="0">
                <c:v>Composition</c:v>
              </c:pt>
            </c:strLit>
          </c:cat>
          <c:val>
            <c:numRef>
              <c:f>Sheet1!$K$23</c:f>
              <c:numCache>
                <c:formatCode>0.00</c:formatCode>
                <c:ptCount val="1"/>
                <c:pt idx="0">
                  <c:v>100.52352364290083</c:v>
                </c:pt>
              </c:numCache>
            </c:numRef>
          </c:val>
        </c:ser>
        <c:ser>
          <c:idx val="3"/>
          <c:order val="4"/>
          <c:tx>
            <c:v>10%</c:v>
          </c:tx>
          <c:invertIfNegative val="0"/>
          <c:cat>
            <c:strLit>
              <c:ptCount val="1"/>
              <c:pt idx="0">
                <c:v>Composition</c:v>
              </c:pt>
            </c:strLit>
          </c:cat>
          <c:val>
            <c:numRef>
              <c:f>Sheet1!$N$23</c:f>
              <c:numCache>
                <c:formatCode>0.00</c:formatCode>
                <c:ptCount val="1"/>
                <c:pt idx="0">
                  <c:v>164.64845474816036</c:v>
                </c:pt>
              </c:numCache>
            </c:numRef>
          </c:val>
        </c:ser>
        <c:dLbls>
          <c:showLegendKey val="0"/>
          <c:showVal val="0"/>
          <c:showCatName val="0"/>
          <c:showSerName val="0"/>
          <c:showPercent val="0"/>
          <c:showBubbleSize val="0"/>
        </c:dLbls>
        <c:gapWidth val="150"/>
        <c:axId val="850209984"/>
        <c:axId val="850214336"/>
      </c:barChart>
      <c:catAx>
        <c:axId val="850209984"/>
        <c:scaling>
          <c:orientation val="minMax"/>
        </c:scaling>
        <c:delete val="0"/>
        <c:axPos val="b"/>
        <c:numFmt formatCode="General" sourceLinked="0"/>
        <c:majorTickMark val="none"/>
        <c:minorTickMark val="none"/>
        <c:tickLblPos val="nextTo"/>
        <c:crossAx val="850214336"/>
        <c:crosses val="autoZero"/>
        <c:auto val="1"/>
        <c:lblAlgn val="ctr"/>
        <c:lblOffset val="100"/>
        <c:noMultiLvlLbl val="0"/>
      </c:catAx>
      <c:valAx>
        <c:axId val="850214336"/>
        <c:scaling>
          <c:orientation val="minMax"/>
        </c:scaling>
        <c:delete val="0"/>
        <c:axPos val="l"/>
        <c:majorGridlines/>
        <c:title>
          <c:tx>
            <c:rich>
              <a:bodyPr/>
              <a:lstStyle/>
              <a:p>
                <a:pPr>
                  <a:defRPr/>
                </a:pPr>
                <a:r>
                  <a:rPr lang="en-US"/>
                  <a:t>Modulus</a:t>
                </a:r>
              </a:p>
            </c:rich>
          </c:tx>
          <c:layout/>
          <c:overlay val="0"/>
        </c:title>
        <c:numFmt formatCode="0.00" sourceLinked="1"/>
        <c:majorTickMark val="none"/>
        <c:minorTickMark val="none"/>
        <c:tickLblPos val="nextTo"/>
        <c:crossAx val="850209984"/>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4"/>
          <c:order val="0"/>
          <c:tx>
            <c:v>0%</c:v>
          </c:tx>
          <c:invertIfNegative val="0"/>
          <c:cat>
            <c:strLit>
              <c:ptCount val="1"/>
              <c:pt idx="0">
                <c:v>Composition</c:v>
              </c:pt>
            </c:strLit>
          </c:cat>
          <c:val>
            <c:numRef>
              <c:f>Sheet1!$Q$31</c:f>
              <c:numCache>
                <c:formatCode>0.00</c:formatCode>
                <c:ptCount val="1"/>
                <c:pt idx="0">
                  <c:v>8.0352762500000008</c:v>
                </c:pt>
              </c:numCache>
            </c:numRef>
          </c:val>
        </c:ser>
        <c:ser>
          <c:idx val="0"/>
          <c:order val="1"/>
          <c:tx>
            <c:v>2.50%</c:v>
          </c:tx>
          <c:invertIfNegative val="0"/>
          <c:cat>
            <c:strLit>
              <c:ptCount val="1"/>
              <c:pt idx="0">
                <c:v>Composition</c:v>
              </c:pt>
            </c:strLit>
          </c:cat>
          <c:val>
            <c:numRef>
              <c:f>Sheet1!$B$15</c:f>
              <c:numCache>
                <c:formatCode>0.00</c:formatCode>
                <c:ptCount val="1"/>
                <c:pt idx="0">
                  <c:v>8.9094450000000034</c:v>
                </c:pt>
              </c:numCache>
            </c:numRef>
          </c:val>
        </c:ser>
        <c:ser>
          <c:idx val="1"/>
          <c:order val="2"/>
          <c:tx>
            <c:v>5%</c:v>
          </c:tx>
          <c:invertIfNegative val="0"/>
          <c:cat>
            <c:strLit>
              <c:ptCount val="1"/>
              <c:pt idx="0">
                <c:v>Composition</c:v>
              </c:pt>
            </c:strLit>
          </c:cat>
          <c:val>
            <c:numRef>
              <c:f>Sheet1!$E$15</c:f>
              <c:numCache>
                <c:formatCode>0.00</c:formatCode>
                <c:ptCount val="1"/>
                <c:pt idx="0">
                  <c:v>10.457987916666669</c:v>
                </c:pt>
              </c:numCache>
            </c:numRef>
          </c:val>
        </c:ser>
        <c:ser>
          <c:idx val="2"/>
          <c:order val="3"/>
          <c:tx>
            <c:v>7.50%</c:v>
          </c:tx>
          <c:invertIfNegative val="0"/>
          <c:cat>
            <c:strLit>
              <c:ptCount val="1"/>
              <c:pt idx="0">
                <c:v>Composition</c:v>
              </c:pt>
            </c:strLit>
          </c:cat>
          <c:val>
            <c:numRef>
              <c:f>Sheet1!$L$15</c:f>
              <c:numCache>
                <c:formatCode>0.00</c:formatCode>
                <c:ptCount val="1"/>
                <c:pt idx="0">
                  <c:v>10.241727419354838</c:v>
                </c:pt>
              </c:numCache>
            </c:numRef>
          </c:val>
        </c:ser>
        <c:ser>
          <c:idx val="3"/>
          <c:order val="4"/>
          <c:tx>
            <c:v>10%</c:v>
          </c:tx>
          <c:invertIfNegative val="0"/>
          <c:cat>
            <c:strLit>
              <c:ptCount val="1"/>
              <c:pt idx="0">
                <c:v>Composition</c:v>
              </c:pt>
            </c:strLit>
          </c:cat>
          <c:val>
            <c:numRef>
              <c:f>Sheet1!$O$15</c:f>
              <c:numCache>
                <c:formatCode>0.00</c:formatCode>
                <c:ptCount val="1"/>
                <c:pt idx="0">
                  <c:v>10.81009364737274</c:v>
                </c:pt>
              </c:numCache>
            </c:numRef>
          </c:val>
        </c:ser>
        <c:dLbls>
          <c:showLegendKey val="0"/>
          <c:showVal val="0"/>
          <c:showCatName val="0"/>
          <c:showSerName val="0"/>
          <c:showPercent val="0"/>
          <c:showBubbleSize val="0"/>
        </c:dLbls>
        <c:gapWidth val="150"/>
        <c:axId val="850220864"/>
        <c:axId val="850217056"/>
      </c:barChart>
      <c:catAx>
        <c:axId val="850220864"/>
        <c:scaling>
          <c:orientation val="minMax"/>
        </c:scaling>
        <c:delete val="0"/>
        <c:axPos val="b"/>
        <c:numFmt formatCode="General" sourceLinked="0"/>
        <c:majorTickMark val="none"/>
        <c:minorTickMark val="none"/>
        <c:tickLblPos val="nextTo"/>
        <c:crossAx val="850217056"/>
        <c:crosses val="autoZero"/>
        <c:auto val="1"/>
        <c:lblAlgn val="ctr"/>
        <c:lblOffset val="100"/>
        <c:noMultiLvlLbl val="0"/>
      </c:catAx>
      <c:valAx>
        <c:axId val="850217056"/>
        <c:scaling>
          <c:orientation val="minMax"/>
        </c:scaling>
        <c:delete val="0"/>
        <c:axPos val="l"/>
        <c:majorGridlines/>
        <c:title>
          <c:tx>
            <c:rich>
              <a:bodyPr/>
              <a:lstStyle/>
              <a:p>
                <a:pPr>
                  <a:defRPr/>
                </a:pPr>
                <a:r>
                  <a:rPr lang="en-US"/>
                  <a:t>Maximum Strength</a:t>
                </a:r>
              </a:p>
            </c:rich>
          </c:tx>
          <c:layout/>
          <c:overlay val="0"/>
        </c:title>
        <c:numFmt formatCode="0.00" sourceLinked="1"/>
        <c:majorTickMark val="none"/>
        <c:minorTickMark val="none"/>
        <c:tickLblPos val="nextTo"/>
        <c:crossAx val="850220864"/>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542229980686376"/>
          <c:y val="2.8298259610662509E-2"/>
          <c:w val="0.68457770019313624"/>
          <c:h val="0.49278705105056858"/>
        </c:manualLayout>
      </c:layout>
      <c:barChart>
        <c:barDir val="col"/>
        <c:grouping val="clustered"/>
        <c:varyColors val="0"/>
        <c:ser>
          <c:idx val="4"/>
          <c:order val="0"/>
          <c:tx>
            <c:v>0%</c:v>
          </c:tx>
          <c:invertIfNegative val="0"/>
          <c:cat>
            <c:strLit>
              <c:ptCount val="1"/>
              <c:pt idx="0">
                <c:v>Composition</c:v>
              </c:pt>
            </c:strLit>
          </c:cat>
          <c:val>
            <c:numRef>
              <c:f>Sheet1!$R$31</c:f>
              <c:numCache>
                <c:formatCode>0.00</c:formatCode>
                <c:ptCount val="1"/>
                <c:pt idx="0">
                  <c:v>0.54954587500000007</c:v>
                </c:pt>
              </c:numCache>
            </c:numRef>
          </c:val>
        </c:ser>
        <c:ser>
          <c:idx val="0"/>
          <c:order val="1"/>
          <c:tx>
            <c:v>2.50%</c:v>
          </c:tx>
          <c:invertIfNegative val="0"/>
          <c:cat>
            <c:strLit>
              <c:ptCount val="1"/>
              <c:pt idx="0">
                <c:v>Composition</c:v>
              </c:pt>
            </c:strLit>
          </c:cat>
          <c:val>
            <c:numRef>
              <c:f>Sheet1!$C$15</c:f>
              <c:numCache>
                <c:formatCode>0.00</c:formatCode>
                <c:ptCount val="1"/>
                <c:pt idx="0">
                  <c:v>0.19506269047619051</c:v>
                </c:pt>
              </c:numCache>
            </c:numRef>
          </c:val>
        </c:ser>
        <c:ser>
          <c:idx val="1"/>
          <c:order val="2"/>
          <c:tx>
            <c:v>5%</c:v>
          </c:tx>
          <c:invertIfNegative val="0"/>
          <c:cat>
            <c:strLit>
              <c:ptCount val="1"/>
              <c:pt idx="0">
                <c:v>Composition</c:v>
              </c:pt>
            </c:strLit>
          </c:cat>
          <c:val>
            <c:numRef>
              <c:f>Sheet1!$F$15</c:f>
              <c:numCache>
                <c:formatCode>0.00</c:formatCode>
                <c:ptCount val="1"/>
                <c:pt idx="0">
                  <c:v>0.2167618928571429</c:v>
                </c:pt>
              </c:numCache>
            </c:numRef>
          </c:val>
        </c:ser>
        <c:ser>
          <c:idx val="2"/>
          <c:order val="3"/>
          <c:tx>
            <c:v>7.50%</c:v>
          </c:tx>
          <c:invertIfNegative val="0"/>
          <c:cat>
            <c:strLit>
              <c:ptCount val="1"/>
              <c:pt idx="0">
                <c:v>Composition</c:v>
              </c:pt>
            </c:strLit>
          </c:cat>
          <c:val>
            <c:numRef>
              <c:f>Sheet1!$M$15</c:f>
              <c:numCache>
                <c:formatCode>0.00</c:formatCode>
                <c:ptCount val="1"/>
                <c:pt idx="0">
                  <c:v>0.12028673214285716</c:v>
                </c:pt>
              </c:numCache>
            </c:numRef>
          </c:val>
        </c:ser>
        <c:ser>
          <c:idx val="3"/>
          <c:order val="4"/>
          <c:tx>
            <c:v>10%</c:v>
          </c:tx>
          <c:invertIfNegative val="0"/>
          <c:cat>
            <c:strLit>
              <c:ptCount val="1"/>
              <c:pt idx="0">
                <c:v>Composition</c:v>
              </c:pt>
            </c:strLit>
          </c:cat>
          <c:val>
            <c:numRef>
              <c:f>Sheet1!$P$15</c:f>
              <c:numCache>
                <c:formatCode>0.00</c:formatCode>
                <c:ptCount val="1"/>
                <c:pt idx="0">
                  <c:v>0.12913546428571426</c:v>
                </c:pt>
              </c:numCache>
            </c:numRef>
          </c:val>
        </c:ser>
        <c:dLbls>
          <c:showLegendKey val="0"/>
          <c:showVal val="0"/>
          <c:showCatName val="0"/>
          <c:showSerName val="0"/>
          <c:showPercent val="0"/>
          <c:showBubbleSize val="0"/>
        </c:dLbls>
        <c:gapWidth val="150"/>
        <c:axId val="850213248"/>
        <c:axId val="850218144"/>
      </c:barChart>
      <c:catAx>
        <c:axId val="850213248"/>
        <c:scaling>
          <c:orientation val="minMax"/>
        </c:scaling>
        <c:delete val="0"/>
        <c:axPos val="b"/>
        <c:numFmt formatCode="General" sourceLinked="0"/>
        <c:majorTickMark val="none"/>
        <c:minorTickMark val="none"/>
        <c:tickLblPos val="nextTo"/>
        <c:crossAx val="850218144"/>
        <c:crosses val="autoZero"/>
        <c:auto val="1"/>
        <c:lblAlgn val="ctr"/>
        <c:lblOffset val="100"/>
        <c:noMultiLvlLbl val="0"/>
      </c:catAx>
      <c:valAx>
        <c:axId val="850218144"/>
        <c:scaling>
          <c:orientation val="minMax"/>
        </c:scaling>
        <c:delete val="0"/>
        <c:axPos val="l"/>
        <c:majorGridlines/>
        <c:title>
          <c:tx>
            <c:rich>
              <a:bodyPr/>
              <a:lstStyle/>
              <a:p>
                <a:pPr>
                  <a:defRPr/>
                </a:pPr>
                <a:r>
                  <a:rPr lang="en-US"/>
                  <a:t>Strain</a:t>
                </a:r>
              </a:p>
            </c:rich>
          </c:tx>
          <c:layout/>
          <c:overlay val="0"/>
        </c:title>
        <c:numFmt formatCode="0.00" sourceLinked="1"/>
        <c:majorTickMark val="none"/>
        <c:minorTickMark val="none"/>
        <c:tickLblPos val="nextTo"/>
        <c:crossAx val="850213248"/>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4"/>
          <c:order val="0"/>
          <c:tx>
            <c:v>0%</c:v>
          </c:tx>
          <c:invertIfNegative val="0"/>
          <c:cat>
            <c:strLit>
              <c:ptCount val="1"/>
              <c:pt idx="0">
                <c:v>Composition</c:v>
              </c:pt>
            </c:strLit>
          </c:cat>
          <c:val>
            <c:numRef>
              <c:f>Sheet1!$S$31</c:f>
              <c:numCache>
                <c:formatCode>0.00</c:formatCode>
                <c:ptCount val="1"/>
                <c:pt idx="0">
                  <c:v>86.60358241737309</c:v>
                </c:pt>
              </c:numCache>
            </c:numRef>
          </c:val>
        </c:ser>
        <c:ser>
          <c:idx val="0"/>
          <c:order val="1"/>
          <c:tx>
            <c:v>2.50%</c:v>
          </c:tx>
          <c:invertIfNegative val="0"/>
          <c:cat>
            <c:strLit>
              <c:ptCount val="1"/>
              <c:pt idx="0">
                <c:v>Composition</c:v>
              </c:pt>
            </c:strLit>
          </c:cat>
          <c:val>
            <c:numRef>
              <c:f>Sheet1!$D$15</c:f>
              <c:numCache>
                <c:formatCode>0.00</c:formatCode>
                <c:ptCount val="1"/>
                <c:pt idx="0">
                  <c:v>214.64617599999994</c:v>
                </c:pt>
              </c:numCache>
            </c:numRef>
          </c:val>
        </c:ser>
        <c:ser>
          <c:idx val="1"/>
          <c:order val="2"/>
          <c:tx>
            <c:v>5%</c:v>
          </c:tx>
          <c:invertIfNegative val="0"/>
          <c:cat>
            <c:strLit>
              <c:ptCount val="1"/>
              <c:pt idx="0">
                <c:v>Composition</c:v>
              </c:pt>
            </c:strLit>
          </c:cat>
          <c:val>
            <c:numRef>
              <c:f>Sheet1!$G$15</c:f>
              <c:numCache>
                <c:formatCode>0.00</c:formatCode>
                <c:ptCount val="1"/>
                <c:pt idx="0">
                  <c:v>279.71421929999991</c:v>
                </c:pt>
              </c:numCache>
            </c:numRef>
          </c:val>
        </c:ser>
        <c:ser>
          <c:idx val="2"/>
          <c:order val="3"/>
          <c:tx>
            <c:v>7.50%</c:v>
          </c:tx>
          <c:invertIfNegative val="0"/>
          <c:cat>
            <c:strLit>
              <c:ptCount val="1"/>
              <c:pt idx="0">
                <c:v>Composition</c:v>
              </c:pt>
            </c:strLit>
          </c:cat>
          <c:val>
            <c:numRef>
              <c:f>Sheet1!$N$15</c:f>
              <c:numCache>
                <c:formatCode>0.00</c:formatCode>
                <c:ptCount val="1"/>
                <c:pt idx="0">
                  <c:v>93.064863351357104</c:v>
                </c:pt>
              </c:numCache>
            </c:numRef>
          </c:val>
        </c:ser>
        <c:ser>
          <c:idx val="3"/>
          <c:order val="4"/>
          <c:tx>
            <c:v>10%</c:v>
          </c:tx>
          <c:invertIfNegative val="0"/>
          <c:cat>
            <c:strLit>
              <c:ptCount val="1"/>
              <c:pt idx="0">
                <c:v>Composition</c:v>
              </c:pt>
            </c:strLit>
          </c:cat>
          <c:val>
            <c:numRef>
              <c:f>Sheet1!$Q$15</c:f>
              <c:numCache>
                <c:formatCode>0.00</c:formatCode>
                <c:ptCount val="1"/>
                <c:pt idx="0">
                  <c:v>324.02088292500002</c:v>
                </c:pt>
              </c:numCache>
            </c:numRef>
          </c:val>
        </c:ser>
        <c:dLbls>
          <c:showLegendKey val="0"/>
          <c:showVal val="0"/>
          <c:showCatName val="0"/>
          <c:showSerName val="0"/>
          <c:showPercent val="0"/>
          <c:showBubbleSize val="0"/>
        </c:dLbls>
        <c:gapWidth val="150"/>
        <c:axId val="850219232"/>
        <c:axId val="850222496"/>
      </c:barChart>
      <c:catAx>
        <c:axId val="850219232"/>
        <c:scaling>
          <c:orientation val="minMax"/>
        </c:scaling>
        <c:delete val="0"/>
        <c:axPos val="b"/>
        <c:numFmt formatCode="General" sourceLinked="0"/>
        <c:majorTickMark val="none"/>
        <c:minorTickMark val="none"/>
        <c:tickLblPos val="nextTo"/>
        <c:crossAx val="850222496"/>
        <c:crosses val="autoZero"/>
        <c:auto val="1"/>
        <c:lblAlgn val="ctr"/>
        <c:lblOffset val="100"/>
        <c:noMultiLvlLbl val="0"/>
      </c:catAx>
      <c:valAx>
        <c:axId val="850222496"/>
        <c:scaling>
          <c:orientation val="minMax"/>
        </c:scaling>
        <c:delete val="0"/>
        <c:axPos val="l"/>
        <c:majorGridlines/>
        <c:title>
          <c:tx>
            <c:rich>
              <a:bodyPr/>
              <a:lstStyle/>
              <a:p>
                <a:pPr>
                  <a:defRPr/>
                </a:pPr>
                <a:r>
                  <a:rPr lang="en-US"/>
                  <a:t>Modulus</a:t>
                </a:r>
              </a:p>
            </c:rich>
          </c:tx>
          <c:layout/>
          <c:overlay val="0"/>
        </c:title>
        <c:numFmt formatCode="0.00" sourceLinked="1"/>
        <c:majorTickMark val="none"/>
        <c:minorTickMark val="none"/>
        <c:tickLblPos val="nextTo"/>
        <c:crossAx val="850219232"/>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692E18-6176-47E9-B19C-0A8E1C840D0B}" type="datetimeFigureOut">
              <a:rPr lang="en-US" smtClean="0"/>
              <a:t>12/20/2017</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80D22A-1950-4435-BAC4-0E3BF83B9DE4}" type="slidenum">
              <a:rPr lang="en-US" smtClean="0"/>
              <a:t>‹#›</a:t>
            </a:fld>
            <a:endParaRPr lang="en-US"/>
          </a:p>
        </p:txBody>
      </p:sp>
    </p:spTree>
    <p:extLst>
      <p:ext uri="{BB962C8B-B14F-4D97-AF65-F5344CB8AC3E}">
        <p14:creationId xmlns:p14="http://schemas.microsoft.com/office/powerpoint/2010/main" val="3713463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180D22A-1950-4435-BAC4-0E3BF83B9DE4}" type="slidenum">
              <a:rPr lang="en-US" smtClean="0"/>
              <a:t>1</a:t>
            </a:fld>
            <a:endParaRPr lang="en-US"/>
          </a:p>
        </p:txBody>
      </p:sp>
    </p:spTree>
    <p:extLst>
      <p:ext uri="{BB962C8B-B14F-4D97-AF65-F5344CB8AC3E}">
        <p14:creationId xmlns:p14="http://schemas.microsoft.com/office/powerpoint/2010/main" val="4233374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180D22A-1950-4435-BAC4-0E3BF83B9DE4}" type="slidenum">
              <a:rPr lang="en-US" smtClean="0"/>
              <a:t>7</a:t>
            </a:fld>
            <a:endParaRPr lang="en-US"/>
          </a:p>
        </p:txBody>
      </p:sp>
    </p:spTree>
    <p:extLst>
      <p:ext uri="{BB962C8B-B14F-4D97-AF65-F5344CB8AC3E}">
        <p14:creationId xmlns:p14="http://schemas.microsoft.com/office/powerpoint/2010/main" val="4082264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180D22A-1950-4435-BAC4-0E3BF83B9DE4}" type="slidenum">
              <a:rPr lang="en-US" smtClean="0"/>
              <a:t>9</a:t>
            </a:fld>
            <a:endParaRPr lang="en-US"/>
          </a:p>
        </p:txBody>
      </p:sp>
    </p:spTree>
    <p:extLst>
      <p:ext uri="{BB962C8B-B14F-4D97-AF65-F5344CB8AC3E}">
        <p14:creationId xmlns:p14="http://schemas.microsoft.com/office/powerpoint/2010/main" val="2281290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327084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3837151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124806F-755F-40CB-8CC4-1153A3A7115F}"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024718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2171513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124806F-755F-40CB-8CC4-1153A3A7115F}"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28064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3083757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3506283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1943972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1962261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9B11A98-E234-4D3C-9154-238ABA6BAE83}"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1106541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220847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9B11A98-E234-4D3C-9154-238ABA6BAE83}"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2953692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9B11A98-E234-4D3C-9154-238ABA6BAE83}"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35634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11A98-E234-4D3C-9154-238ABA6BAE83}"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673010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2350947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9B11A98-E234-4D3C-9154-238ABA6BAE83}"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124806F-755F-40CB-8CC4-1153A3A7115F}" type="slidenum">
              <a:rPr lang="en-US" smtClean="0"/>
              <a:t>‹#›</a:t>
            </a:fld>
            <a:endParaRPr lang="en-US"/>
          </a:p>
        </p:txBody>
      </p:sp>
    </p:spTree>
    <p:extLst>
      <p:ext uri="{BB962C8B-B14F-4D97-AF65-F5344CB8AC3E}">
        <p14:creationId xmlns:p14="http://schemas.microsoft.com/office/powerpoint/2010/main" val="709675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9B11A98-E234-4D3C-9154-238ABA6BAE83}" type="datetimeFigureOut">
              <a:rPr lang="en-US" smtClean="0"/>
              <a:t>12/20/2017</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124806F-755F-40CB-8CC4-1153A3A7115F}" type="slidenum">
              <a:rPr lang="en-US" smtClean="0"/>
              <a:t>‹#›</a:t>
            </a:fld>
            <a:endParaRPr lang="en-US"/>
          </a:p>
        </p:txBody>
      </p:sp>
    </p:spTree>
    <p:extLst>
      <p:ext uri="{BB962C8B-B14F-4D97-AF65-F5344CB8AC3E}">
        <p14:creationId xmlns:p14="http://schemas.microsoft.com/office/powerpoint/2010/main" val="4225721038"/>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 id="2147484037" r:id="rId13"/>
    <p:sldLayoutId id="2147484038" r:id="rId14"/>
    <p:sldLayoutId id="2147484039" r:id="rId15"/>
    <p:sldLayoutId id="2147484040"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16751" y="1151529"/>
            <a:ext cx="7766936" cy="2107736"/>
          </a:xfrm>
        </p:spPr>
        <p:txBody>
          <a:bodyPr>
            <a:normAutofit/>
          </a:bodyPr>
          <a:lstStyle/>
          <a:p>
            <a:pPr algn="ctr"/>
            <a:r>
              <a:rPr lang="en-US" sz="2800" b="1" cap="small" dirty="0">
                <a:solidFill>
                  <a:schemeClr val="accent1">
                    <a:lumMod val="50000"/>
                  </a:schemeClr>
                </a:solidFill>
                <a:latin typeface="Times New Roman" pitchFamily="18" charset="0"/>
                <a:cs typeface="Times New Roman" pitchFamily="18" charset="0"/>
              </a:rPr>
              <a:t>Thermomechanical Properties of Polymer Matrix composites Based on Cellulose Reinforcements Derived from Biomass</a:t>
            </a:r>
            <a:r>
              <a:rPr lang="en-US" sz="2800" b="1" cap="small" dirty="0">
                <a:solidFill>
                  <a:srgbClr val="575F6D"/>
                </a:solidFill>
                <a:latin typeface="Century Schoolbook"/>
              </a:rPr>
              <a:t/>
            </a:r>
            <a:br>
              <a:rPr lang="en-US" sz="2800" b="1" cap="small" dirty="0">
                <a:solidFill>
                  <a:srgbClr val="575F6D"/>
                </a:solidFill>
                <a:latin typeface="Century Schoolbook"/>
              </a:rPr>
            </a:br>
            <a:endParaRPr lang="en-US" sz="2800" dirty="0"/>
          </a:p>
        </p:txBody>
      </p:sp>
      <p:sp>
        <p:nvSpPr>
          <p:cNvPr id="3" name="عنوان فرعي 2"/>
          <p:cNvSpPr>
            <a:spLocks noGrp="1"/>
          </p:cNvSpPr>
          <p:nvPr>
            <p:ph type="subTitle" idx="1"/>
          </p:nvPr>
        </p:nvSpPr>
        <p:spPr>
          <a:xfrm>
            <a:off x="2216751" y="3259265"/>
            <a:ext cx="7766936" cy="3207224"/>
          </a:xfrm>
        </p:spPr>
        <p:txBody>
          <a:bodyPr>
            <a:noAutofit/>
          </a:bodyPr>
          <a:lstStyle/>
          <a:p>
            <a:pPr algn="ctr"/>
            <a:r>
              <a:rPr lang="en-US" b="1" dirty="0" smtClean="0">
                <a:solidFill>
                  <a:schemeClr val="accent1">
                    <a:lumMod val="50000"/>
                  </a:schemeClr>
                </a:solidFill>
              </a:rPr>
              <a:t>Prepared by:</a:t>
            </a:r>
          </a:p>
          <a:p>
            <a:pPr algn="ctr"/>
            <a:r>
              <a:rPr lang="en-US" dirty="0" smtClean="0">
                <a:solidFill>
                  <a:schemeClr val="accent1">
                    <a:lumMod val="50000"/>
                  </a:schemeClr>
                </a:solidFill>
              </a:rPr>
              <a:t>Bayan Dardouk</a:t>
            </a:r>
          </a:p>
          <a:p>
            <a:pPr algn="ctr"/>
            <a:r>
              <a:rPr lang="en-US" dirty="0" smtClean="0">
                <a:solidFill>
                  <a:schemeClr val="accent1">
                    <a:lumMod val="50000"/>
                  </a:schemeClr>
                </a:solidFill>
              </a:rPr>
              <a:t>Deema Haj-Ahmad</a:t>
            </a:r>
          </a:p>
          <a:p>
            <a:pPr algn="ctr"/>
            <a:r>
              <a:rPr lang="en-US" dirty="0" smtClean="0">
                <a:solidFill>
                  <a:schemeClr val="accent1">
                    <a:lumMod val="50000"/>
                  </a:schemeClr>
                </a:solidFill>
              </a:rPr>
              <a:t>Heyam Walwel</a:t>
            </a:r>
          </a:p>
          <a:p>
            <a:pPr algn="ctr"/>
            <a:r>
              <a:rPr lang="en-US" dirty="0" smtClean="0">
                <a:solidFill>
                  <a:schemeClr val="accent1">
                    <a:lumMod val="50000"/>
                  </a:schemeClr>
                </a:solidFill>
              </a:rPr>
              <a:t>Mohamad </a:t>
            </a:r>
            <a:r>
              <a:rPr lang="en-US" dirty="0" smtClean="0">
                <a:solidFill>
                  <a:schemeClr val="accent1">
                    <a:lumMod val="50000"/>
                  </a:schemeClr>
                </a:solidFill>
              </a:rPr>
              <a:t>Sawalha</a:t>
            </a:r>
          </a:p>
          <a:p>
            <a:pPr algn="ctr"/>
            <a:endParaRPr lang="en-US" dirty="0">
              <a:solidFill>
                <a:schemeClr val="accent1">
                  <a:lumMod val="50000"/>
                </a:schemeClr>
              </a:solidFill>
            </a:endParaRPr>
          </a:p>
          <a:p>
            <a:pPr algn="ctr"/>
            <a:r>
              <a:rPr lang="en-US" b="1" dirty="0" smtClean="0">
                <a:solidFill>
                  <a:schemeClr val="accent1">
                    <a:lumMod val="50000"/>
                  </a:schemeClr>
                </a:solidFill>
              </a:rPr>
              <a:t>Supervisors:</a:t>
            </a:r>
          </a:p>
          <a:p>
            <a:pPr algn="ctr"/>
            <a:r>
              <a:rPr lang="en-US" dirty="0" smtClean="0">
                <a:solidFill>
                  <a:schemeClr val="accent1">
                    <a:lumMod val="50000"/>
                  </a:schemeClr>
                </a:solidFill>
              </a:rPr>
              <a:t>Dr. Shadi </a:t>
            </a:r>
            <a:r>
              <a:rPr lang="en-US" dirty="0">
                <a:solidFill>
                  <a:schemeClr val="accent1">
                    <a:lumMod val="50000"/>
                  </a:schemeClr>
                </a:solidFill>
              </a:rPr>
              <a:t>S</a:t>
            </a:r>
            <a:r>
              <a:rPr lang="en-US" dirty="0" smtClean="0">
                <a:solidFill>
                  <a:schemeClr val="accent1">
                    <a:lumMod val="50000"/>
                  </a:schemeClr>
                </a:solidFill>
              </a:rPr>
              <a:t>awalha</a:t>
            </a:r>
          </a:p>
          <a:p>
            <a:pPr algn="ctr"/>
            <a:r>
              <a:rPr lang="en-US" dirty="0" smtClean="0">
                <a:solidFill>
                  <a:schemeClr val="accent1">
                    <a:lumMod val="50000"/>
                  </a:schemeClr>
                </a:solidFill>
              </a:rPr>
              <a:t>Dr. Raed Ma’ali</a:t>
            </a:r>
          </a:p>
          <a:p>
            <a:pPr algn="l"/>
            <a:endParaRPr lang="en-US" sz="1400" dirty="0" smtClean="0">
              <a:solidFill>
                <a:schemeClr val="accent1">
                  <a:lumMod val="50000"/>
                </a:schemeClr>
              </a:solidFill>
            </a:endParaRPr>
          </a:p>
          <a:p>
            <a:pPr algn="ctr"/>
            <a:endParaRPr lang="en-US" sz="1200" dirty="0">
              <a:solidFill>
                <a:schemeClr val="accent1">
                  <a:lumMod val="50000"/>
                </a:schemeClr>
              </a:solidFill>
            </a:endParaRPr>
          </a:p>
        </p:txBody>
      </p:sp>
    </p:spTree>
    <p:extLst>
      <p:ext uri="{BB962C8B-B14F-4D97-AF65-F5344CB8AC3E}">
        <p14:creationId xmlns:p14="http://schemas.microsoft.com/office/powerpoint/2010/main" val="995132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000" dirty="0" smtClean="0">
                <a:solidFill>
                  <a:schemeClr val="tx1">
                    <a:lumMod val="75000"/>
                    <a:lumOff val="25000"/>
                  </a:schemeClr>
                </a:solidFill>
              </a:rPr>
              <a:t>EXTRACTING CELLULOSE FROM AGRICULTURAL WASTE</a:t>
            </a:r>
            <a:endParaRPr lang="en-US" sz="4000" dirty="0">
              <a:solidFill>
                <a:schemeClr val="tx1">
                  <a:lumMod val="75000"/>
                  <a:lumOff val="25000"/>
                </a:schemeClr>
              </a:solidFill>
            </a:endParaRPr>
          </a:p>
        </p:txBody>
      </p:sp>
      <p:sp>
        <p:nvSpPr>
          <p:cNvPr id="5" name="مستطيل مستدير الزوايا 4"/>
          <p:cNvSpPr/>
          <p:nvPr/>
        </p:nvSpPr>
        <p:spPr>
          <a:xfrm>
            <a:off x="2495267" y="2017316"/>
            <a:ext cx="2764366" cy="1484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latin typeface="Times New Roman" panose="02020603050405020304" pitchFamily="18" charset="0"/>
                <a:ea typeface="Calibri" panose="020F0502020204030204" pitchFamily="34" charset="0"/>
              </a:rPr>
              <a:t>The corn stalks were refluxed with formic acid on a hot plate for 15 min .</a:t>
            </a:r>
            <a:endParaRPr lang="en-US" dirty="0"/>
          </a:p>
        </p:txBody>
      </p:sp>
      <p:sp>
        <p:nvSpPr>
          <p:cNvPr id="9" name="مستطيل مستدير الزوايا 8"/>
          <p:cNvSpPr/>
          <p:nvPr/>
        </p:nvSpPr>
        <p:spPr>
          <a:xfrm>
            <a:off x="7226568" y="2017316"/>
            <a:ext cx="2764366" cy="1484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t>
            </a:r>
            <a:r>
              <a:rPr lang="en-US" dirty="0" smtClean="0"/>
              <a:t>he fibers were filtered in a Buchner funnel and washed with fresh formic acid, followed by hot distilled water.</a:t>
            </a:r>
            <a:endParaRPr lang="en-US" dirty="0"/>
          </a:p>
        </p:txBody>
      </p:sp>
      <p:sp>
        <p:nvSpPr>
          <p:cNvPr id="10" name="مستطيل مستدير الزوايا 9"/>
          <p:cNvSpPr/>
          <p:nvPr/>
        </p:nvSpPr>
        <p:spPr>
          <a:xfrm>
            <a:off x="2495267" y="4045744"/>
            <a:ext cx="2764366" cy="25146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Bleaching experiments were carried out at 10% pulp concentration. pH was adjusted to </a:t>
            </a:r>
            <a:r>
              <a:rPr lang="ar-SA" smtClean="0"/>
              <a:t>11</a:t>
            </a:r>
            <a:r>
              <a:rPr lang="en-US" smtClean="0"/>
              <a:t>, </a:t>
            </a:r>
            <a:r>
              <a:rPr lang="en-US" dirty="0" smtClean="0"/>
              <a:t>by adding the required amount of sodium hydroxide (NaOH).</a:t>
            </a:r>
            <a:endParaRPr lang="en-US" dirty="0"/>
          </a:p>
        </p:txBody>
      </p:sp>
      <p:sp>
        <p:nvSpPr>
          <p:cNvPr id="11" name="مستطيل مستدير الزوايا 10"/>
          <p:cNvSpPr/>
          <p:nvPr/>
        </p:nvSpPr>
        <p:spPr>
          <a:xfrm>
            <a:off x="7320759" y="4745832"/>
            <a:ext cx="2764366" cy="1484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latin typeface="Times New Roman" panose="02020603050405020304" pitchFamily="18" charset="0"/>
                <a:ea typeface="Calibri" panose="020F0502020204030204" pitchFamily="34" charset="0"/>
              </a:rPr>
              <a:t>The formic acid treated mass was further delignified with peroxyformic acid (PFA), at 80 °C.</a:t>
            </a:r>
            <a:endParaRPr lang="en-US" dirty="0"/>
          </a:p>
        </p:txBody>
      </p:sp>
      <p:sp>
        <p:nvSpPr>
          <p:cNvPr id="12" name="سهم إلى اليمين 11"/>
          <p:cNvSpPr/>
          <p:nvPr/>
        </p:nvSpPr>
        <p:spPr>
          <a:xfrm>
            <a:off x="5957350" y="2543571"/>
            <a:ext cx="571500"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سهم للأسفل 13"/>
          <p:cNvSpPr/>
          <p:nvPr/>
        </p:nvSpPr>
        <p:spPr>
          <a:xfrm>
            <a:off x="8608751" y="3856235"/>
            <a:ext cx="421217" cy="5349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سهم إلى اليسار 15"/>
          <p:cNvSpPr/>
          <p:nvPr/>
        </p:nvSpPr>
        <p:spPr>
          <a:xfrm>
            <a:off x="5957350" y="5074444"/>
            <a:ext cx="5715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2"/>
          <a:stretch>
            <a:fillRect/>
          </a:stretch>
        </p:blipFill>
        <p:spPr>
          <a:xfrm>
            <a:off x="528332" y="2017316"/>
            <a:ext cx="1590596" cy="1552375"/>
          </a:xfrm>
          <a:prstGeom prst="rect">
            <a:avLst/>
          </a:prstGeom>
        </p:spPr>
      </p:pic>
      <p:pic>
        <p:nvPicPr>
          <p:cNvPr id="7" name="صورة 6"/>
          <p:cNvPicPr>
            <a:picLocks noChangeAspect="1"/>
          </p:cNvPicPr>
          <p:nvPr/>
        </p:nvPicPr>
        <p:blipFill>
          <a:blip r:embed="rId3"/>
          <a:stretch>
            <a:fillRect/>
          </a:stretch>
        </p:blipFill>
        <p:spPr>
          <a:xfrm>
            <a:off x="10407659" y="1201761"/>
            <a:ext cx="1445812" cy="2652490"/>
          </a:xfrm>
          <a:prstGeom prst="rect">
            <a:avLst/>
          </a:prstGeom>
        </p:spPr>
      </p:pic>
      <p:pic>
        <p:nvPicPr>
          <p:cNvPr id="13" name="صورة 12"/>
          <p:cNvPicPr>
            <a:picLocks noChangeAspect="1"/>
          </p:cNvPicPr>
          <p:nvPr/>
        </p:nvPicPr>
        <p:blipFill>
          <a:blip r:embed="rId4"/>
          <a:stretch>
            <a:fillRect/>
          </a:stretch>
        </p:blipFill>
        <p:spPr>
          <a:xfrm>
            <a:off x="714958" y="4745832"/>
            <a:ext cx="1217344" cy="1688972"/>
          </a:xfrm>
          <a:prstGeom prst="rect">
            <a:avLst/>
          </a:prstGeom>
        </p:spPr>
      </p:pic>
      <p:pic>
        <p:nvPicPr>
          <p:cNvPr id="15" name="صورة 14"/>
          <p:cNvPicPr>
            <a:picLocks noChangeAspect="1"/>
          </p:cNvPicPr>
          <p:nvPr/>
        </p:nvPicPr>
        <p:blipFill>
          <a:blip r:embed="rId5"/>
          <a:stretch>
            <a:fillRect/>
          </a:stretch>
        </p:blipFill>
        <p:spPr>
          <a:xfrm>
            <a:off x="10459446" y="4207669"/>
            <a:ext cx="1342237" cy="2190750"/>
          </a:xfrm>
          <a:prstGeom prst="rect">
            <a:avLst/>
          </a:prstGeom>
        </p:spPr>
      </p:pic>
    </p:spTree>
    <p:extLst>
      <p:ext uri="{BB962C8B-B14F-4D97-AF65-F5344CB8AC3E}">
        <p14:creationId xmlns:p14="http://schemas.microsoft.com/office/powerpoint/2010/main" val="1429945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tx1">
                    <a:lumMod val="75000"/>
                    <a:lumOff val="25000"/>
                  </a:schemeClr>
                </a:solidFill>
              </a:rPr>
              <a:t>COMPOSITE PREPARATION</a:t>
            </a:r>
          </a:p>
        </p:txBody>
      </p:sp>
      <p:sp>
        <p:nvSpPr>
          <p:cNvPr id="5" name="عنصر نائب للمحتوى 4"/>
          <p:cNvSpPr>
            <a:spLocks noGrp="1"/>
          </p:cNvSpPr>
          <p:nvPr>
            <p:ph idx="1"/>
          </p:nvPr>
        </p:nvSpPr>
        <p:spPr/>
        <p:txBody>
          <a:bodyPr/>
          <a:lstStyle/>
          <a:p>
            <a:pPr algn="l" rtl="0"/>
            <a:r>
              <a:rPr lang="en-US" sz="2400" dirty="0" smtClean="0"/>
              <a:t>Thermal press </a:t>
            </a:r>
            <a:endParaRPr lang="en-US" sz="2400" dirty="0" smtClean="0"/>
          </a:p>
          <a:p>
            <a:pPr algn="l" rtl="0"/>
            <a:endParaRPr lang="en-US" sz="2400" dirty="0"/>
          </a:p>
          <a:p>
            <a:pPr algn="l" rtl="0"/>
            <a:r>
              <a:rPr lang="en-US" sz="2400" dirty="0" smtClean="0"/>
              <a:t>At 130 °C for 10 min</a:t>
            </a:r>
            <a:endParaRPr lang="en-US" sz="2400" dirty="0" smtClean="0"/>
          </a:p>
          <a:p>
            <a:pPr algn="l" rtl="0"/>
            <a:endParaRPr lang="en-US" dirty="0"/>
          </a:p>
        </p:txBody>
      </p:sp>
      <p:pic>
        <p:nvPicPr>
          <p:cNvPr id="6" name="Picture 2" descr="C:\Users\abdulhakim\Desktop\graduation project\thermal prss.jpg"/>
          <p:cNvPicPr>
            <a:picLocks noChangeAspect="1" noChangeArrowheads="1"/>
          </p:cNvPicPr>
          <p:nvPr/>
        </p:nvPicPr>
        <p:blipFill>
          <a:blip r:embed="rId2" cstate="print"/>
          <a:srcRect/>
          <a:stretch>
            <a:fillRect/>
          </a:stretch>
        </p:blipFill>
        <p:spPr bwMode="auto">
          <a:xfrm>
            <a:off x="6400800" y="2032000"/>
            <a:ext cx="5278452" cy="3624287"/>
          </a:xfrm>
          <a:prstGeom prst="rect">
            <a:avLst/>
          </a:prstGeom>
          <a:noFill/>
        </p:spPr>
      </p:pic>
    </p:spTree>
    <p:extLst>
      <p:ext uri="{BB962C8B-B14F-4D97-AF65-F5344CB8AC3E}">
        <p14:creationId xmlns:p14="http://schemas.microsoft.com/office/powerpoint/2010/main" val="35678399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tx1">
                    <a:lumMod val="75000"/>
                    <a:lumOff val="25000"/>
                  </a:schemeClr>
                </a:solidFill>
              </a:rPr>
              <a:t>COMPOSITE PREPARATION</a:t>
            </a:r>
            <a:endParaRPr lang="en-US" dirty="0"/>
          </a:p>
        </p:txBody>
      </p:sp>
      <p:sp>
        <p:nvSpPr>
          <p:cNvPr id="5" name="عنصر نائب للمحتوى 4"/>
          <p:cNvSpPr>
            <a:spLocks noGrp="1"/>
          </p:cNvSpPr>
          <p:nvPr>
            <p:ph idx="1"/>
          </p:nvPr>
        </p:nvSpPr>
        <p:spPr/>
        <p:txBody>
          <a:bodyPr/>
          <a:lstStyle/>
          <a:p>
            <a:pPr algn="l" rtl="0"/>
            <a:r>
              <a:rPr lang="en-US" sz="2000" dirty="0" smtClean="0"/>
              <a:t>Composite preparation by thermal press</a:t>
            </a:r>
          </a:p>
          <a:p>
            <a:pPr marL="0" indent="0" algn="l" rtl="0">
              <a:buNone/>
            </a:pPr>
            <a:endParaRPr lang="en-US"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2933072"/>
            <a:ext cx="6477000" cy="3067050"/>
          </a:xfrm>
          <a:prstGeom prst="rect">
            <a:avLst/>
          </a:prstGeom>
        </p:spPr>
      </p:pic>
    </p:spTree>
    <p:extLst>
      <p:ext uri="{BB962C8B-B14F-4D97-AF65-F5344CB8AC3E}">
        <p14:creationId xmlns:p14="http://schemas.microsoft.com/office/powerpoint/2010/main" val="1153511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tx1">
                    <a:lumMod val="75000"/>
                    <a:lumOff val="25000"/>
                  </a:schemeClr>
                </a:solidFill>
              </a:rPr>
              <a:t>COMPOSITE PREPARATION</a:t>
            </a:r>
          </a:p>
        </p:txBody>
      </p:sp>
      <p:sp>
        <p:nvSpPr>
          <p:cNvPr id="3" name="عنصر نائب للمحتوى 2"/>
          <p:cNvSpPr>
            <a:spLocks noGrp="1"/>
          </p:cNvSpPr>
          <p:nvPr>
            <p:ph idx="1"/>
          </p:nvPr>
        </p:nvSpPr>
        <p:spPr/>
        <p:txBody>
          <a:bodyPr>
            <a:normAutofit/>
          </a:bodyPr>
          <a:lstStyle/>
          <a:p>
            <a:pPr algn="l" rtl="0"/>
            <a:r>
              <a:rPr lang="en-US" sz="2400" dirty="0" smtClean="0"/>
              <a:t>Two-Roll </a:t>
            </a:r>
            <a:r>
              <a:rPr lang="en-US" sz="2400" dirty="0" smtClean="0"/>
              <a:t>mill</a:t>
            </a:r>
          </a:p>
          <a:p>
            <a:pPr algn="l" rtl="0"/>
            <a:endParaRPr lang="en-US" sz="2400" dirty="0"/>
          </a:p>
          <a:p>
            <a:pPr algn="l" rtl="0"/>
            <a:endParaRPr lang="en-US" sz="2400" dirty="0" smtClean="0"/>
          </a:p>
          <a:p>
            <a:pPr algn="l" rtl="0"/>
            <a:r>
              <a:rPr lang="en-US" sz="2400" dirty="0" smtClean="0"/>
              <a:t>140°C for 5 min</a:t>
            </a:r>
          </a:p>
          <a:p>
            <a:pPr algn="l" rtl="0"/>
            <a:r>
              <a:rPr lang="en-US" sz="2400" dirty="0" smtClean="0"/>
              <a:t>Mixing for 1 min</a:t>
            </a:r>
            <a:endParaRPr lang="en-US"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8690" y="2133600"/>
            <a:ext cx="3807619" cy="4238311"/>
          </a:xfrm>
          <a:prstGeom prst="rect">
            <a:avLst/>
          </a:prstGeom>
        </p:spPr>
      </p:pic>
    </p:spTree>
    <p:extLst>
      <p:ext uri="{BB962C8B-B14F-4D97-AF65-F5344CB8AC3E}">
        <p14:creationId xmlns:p14="http://schemas.microsoft.com/office/powerpoint/2010/main" val="3517360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prstClr val="black">
                    <a:lumMod val="75000"/>
                    <a:lumOff val="25000"/>
                  </a:prstClr>
                </a:solidFill>
              </a:rPr>
              <a:t>COMPOSITE PREPARATION</a:t>
            </a:r>
            <a:endParaRPr lang="en-US" dirty="0"/>
          </a:p>
        </p:txBody>
      </p:sp>
      <p:sp>
        <p:nvSpPr>
          <p:cNvPr id="4" name="مستطيل مستدير الزوايا 3"/>
          <p:cNvSpPr/>
          <p:nvPr/>
        </p:nvSpPr>
        <p:spPr>
          <a:xfrm>
            <a:off x="1435099" y="2952750"/>
            <a:ext cx="2901950" cy="1441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Composites were prepared by mixing the cellulose with the LDPE in a two-roller mills</a:t>
            </a:r>
          </a:p>
        </p:txBody>
      </p:sp>
      <p:sp>
        <p:nvSpPr>
          <p:cNvPr id="5" name="مستطيل مستدير الزوايا 4"/>
          <p:cNvSpPr/>
          <p:nvPr/>
        </p:nvSpPr>
        <p:spPr>
          <a:xfrm>
            <a:off x="5048250" y="2952750"/>
            <a:ext cx="2787649" cy="1441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The </a:t>
            </a:r>
            <a:r>
              <a:rPr lang="en-US" dirty="0"/>
              <a:t>mixture was produced in a thermal press mold. </a:t>
            </a:r>
          </a:p>
        </p:txBody>
      </p:sp>
      <p:sp>
        <p:nvSpPr>
          <p:cNvPr id="6" name="مستطيل مستدير الزوايا 5"/>
          <p:cNvSpPr/>
          <p:nvPr/>
        </p:nvSpPr>
        <p:spPr>
          <a:xfrm>
            <a:off x="8547100" y="2952750"/>
            <a:ext cx="3263900" cy="1441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reinforcement (cellulose) was added in different composition (2.5% to 10% v/v) and prepared at a temperature of (130ºC).</a:t>
            </a:r>
          </a:p>
        </p:txBody>
      </p:sp>
      <p:sp>
        <p:nvSpPr>
          <p:cNvPr id="7" name="سهم إلى اليمين 6"/>
          <p:cNvSpPr/>
          <p:nvPr/>
        </p:nvSpPr>
        <p:spPr>
          <a:xfrm>
            <a:off x="4572393" y="3498483"/>
            <a:ext cx="263525" cy="263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صورة 7"/>
          <p:cNvPicPr>
            <a:picLocks noChangeAspect="1"/>
          </p:cNvPicPr>
          <p:nvPr/>
        </p:nvPicPr>
        <p:blipFill>
          <a:blip r:embed="rId2"/>
          <a:stretch>
            <a:fillRect/>
          </a:stretch>
        </p:blipFill>
        <p:spPr>
          <a:xfrm>
            <a:off x="8099030" y="3468687"/>
            <a:ext cx="286537" cy="323116"/>
          </a:xfrm>
          <a:prstGeom prst="rect">
            <a:avLst/>
          </a:prstGeom>
        </p:spPr>
      </p:pic>
    </p:spTree>
    <p:extLst>
      <p:ext uri="{BB962C8B-B14F-4D97-AF65-F5344CB8AC3E}">
        <p14:creationId xmlns:p14="http://schemas.microsoft.com/office/powerpoint/2010/main" val="1295145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COMPOSITE TESTING</a:t>
            </a:r>
            <a:endParaRPr lang="en-US" dirty="0">
              <a:solidFill>
                <a:schemeClr val="tx1">
                  <a:lumMod val="75000"/>
                  <a:lumOff val="25000"/>
                </a:schemeClr>
              </a:solidFill>
            </a:endParaRPr>
          </a:p>
        </p:txBody>
      </p:sp>
      <p:sp>
        <p:nvSpPr>
          <p:cNvPr id="3" name="عنصر نائب للمحتوى 2"/>
          <p:cNvSpPr>
            <a:spLocks noGrp="1"/>
          </p:cNvSpPr>
          <p:nvPr>
            <p:ph idx="1"/>
          </p:nvPr>
        </p:nvSpPr>
        <p:spPr>
          <a:xfrm>
            <a:off x="1511300" y="1612900"/>
            <a:ext cx="9993312" cy="3777622"/>
          </a:xfrm>
        </p:spPr>
        <p:txBody>
          <a:bodyPr>
            <a:normAutofit/>
          </a:bodyPr>
          <a:lstStyle/>
          <a:p>
            <a:pPr algn="l" rtl="0"/>
            <a:r>
              <a:rPr lang="en-US" sz="2400" b="1" dirty="0" smtClean="0"/>
              <a:t>Tensile test: </a:t>
            </a:r>
            <a:r>
              <a:rPr lang="en-US" sz="2400" dirty="0" smtClean="0"/>
              <a:t>For </a:t>
            </a:r>
            <a:r>
              <a:rPr lang="en-US" sz="2400" dirty="0"/>
              <a:t>estimating strength, modulus and </a:t>
            </a:r>
            <a:r>
              <a:rPr lang="en-US" sz="2400" dirty="0" smtClean="0"/>
              <a:t>ductility</a:t>
            </a:r>
            <a:r>
              <a:rPr lang="en-US" sz="2400" dirty="0"/>
              <a:t> </a:t>
            </a:r>
            <a:r>
              <a:rPr lang="en-US" sz="2400" dirty="0" smtClean="0"/>
              <a:t>by using Universal </a:t>
            </a:r>
            <a:r>
              <a:rPr lang="en-US" sz="2400" dirty="0"/>
              <a:t>Testing </a:t>
            </a:r>
            <a:r>
              <a:rPr lang="en-US" sz="2400" dirty="0" smtClean="0"/>
              <a:t>Machine (UTM) </a:t>
            </a:r>
            <a:r>
              <a:rPr lang="en-US" sz="2400" dirty="0"/>
              <a:t>ST </a:t>
            </a:r>
            <a:r>
              <a:rPr lang="en-US" sz="2400" dirty="0" smtClean="0"/>
              <a:t>Series.</a:t>
            </a:r>
            <a:endParaRPr lang="en-US" sz="2400" dirty="0"/>
          </a:p>
          <a:p>
            <a:pPr algn="l" rtl="0"/>
            <a:endParaRPr lang="en-US" sz="2400" dirty="0" smtClean="0"/>
          </a:p>
          <a:p>
            <a:pPr algn="l" rtl="0"/>
            <a:r>
              <a:rPr lang="en-US" sz="2400" dirty="0" smtClean="0"/>
              <a:t>Strain rate : 4 mm/min</a:t>
            </a:r>
          </a:p>
          <a:p>
            <a:pPr marL="0" indent="0" algn="l" rtl="0">
              <a:buNone/>
            </a:pPr>
            <a:endParaRPr lang="en-US" sz="2400" dirty="0" smtClean="0"/>
          </a:p>
          <a:p>
            <a:pPr algn="l" rtl="0"/>
            <a:r>
              <a:rPr lang="en-US" sz="2400" dirty="0" smtClean="0"/>
              <a:t>Sheet dimensions</a:t>
            </a:r>
          </a:p>
          <a:p>
            <a:pPr algn="l" rtl="0"/>
            <a:r>
              <a:rPr lang="en-US" sz="2400" dirty="0" smtClean="0"/>
              <a:t>70x20x3 mm</a:t>
            </a:r>
            <a:endParaRPr lang="en-US" sz="2400" dirty="0" smtClean="0"/>
          </a:p>
          <a:p>
            <a:pPr marL="0" indent="0" algn="l" rtl="0">
              <a:buNone/>
            </a:pPr>
            <a:endParaRPr lang="en-US" sz="2400" dirty="0" smtClean="0">
              <a:solidFill>
                <a:schemeClr val="tx1">
                  <a:lumMod val="65000"/>
                  <a:lumOff val="35000"/>
                </a:schemeClr>
              </a:solidFill>
            </a:endParaRPr>
          </a:p>
          <a:p>
            <a:pPr algn="l" rtl="0"/>
            <a:endParaRPr lang="en-US" sz="2400" dirty="0" smtClean="0"/>
          </a:p>
          <a:p>
            <a:pPr algn="l" rtl="0"/>
            <a:endParaRPr lang="en-US" sz="2400" dirty="0"/>
          </a:p>
          <a:p>
            <a:pPr algn="l" rtl="0"/>
            <a:endParaRPr lang="en-US" sz="2400" dirty="0" smtClean="0"/>
          </a:p>
          <a:p>
            <a:pPr marL="0" indent="0" algn="l" rtl="0">
              <a:buNone/>
            </a:pPr>
            <a:endParaRPr lang="en-US"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0562" y="2346444"/>
            <a:ext cx="3621437" cy="4511555"/>
          </a:xfrm>
          <a:prstGeom prst="rect">
            <a:avLst/>
          </a:prstGeom>
        </p:spPr>
      </p:pic>
    </p:spTree>
    <p:extLst>
      <p:ext uri="{BB962C8B-B14F-4D97-AF65-F5344CB8AC3E}">
        <p14:creationId xmlns:p14="http://schemas.microsoft.com/office/powerpoint/2010/main" val="3268193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tx1">
                    <a:lumMod val="75000"/>
                    <a:lumOff val="25000"/>
                  </a:schemeClr>
                </a:solidFill>
              </a:rPr>
              <a:t>COMPOSITE TESTING</a:t>
            </a:r>
          </a:p>
        </p:txBody>
      </p:sp>
      <p:sp>
        <p:nvSpPr>
          <p:cNvPr id="3" name="عنصر نائب للمحتوى 2"/>
          <p:cNvSpPr>
            <a:spLocks noGrp="1"/>
          </p:cNvSpPr>
          <p:nvPr>
            <p:ph idx="1"/>
          </p:nvPr>
        </p:nvSpPr>
        <p:spPr>
          <a:xfrm>
            <a:off x="2592925" y="1724339"/>
            <a:ext cx="8915400" cy="3777622"/>
          </a:xfrm>
        </p:spPr>
        <p:txBody>
          <a:bodyPr/>
          <a:lstStyle/>
          <a:p>
            <a:pPr algn="l" rtl="0"/>
            <a:r>
              <a:rPr lang="en-US" sz="2000" b="1" dirty="0"/>
              <a:t>Thermal test:</a:t>
            </a:r>
            <a:r>
              <a:rPr lang="en-US" sz="2000" dirty="0"/>
              <a:t> </a:t>
            </a:r>
            <a:r>
              <a:rPr lang="en-US" sz="2000" dirty="0" smtClean="0"/>
              <a:t>For </a:t>
            </a:r>
            <a:r>
              <a:rPr lang="en-US" sz="2000" dirty="0"/>
              <a:t>estimating </a:t>
            </a:r>
            <a:r>
              <a:rPr lang="en-US" sz="2000" dirty="0" smtClean="0"/>
              <a:t>melting </a:t>
            </a:r>
            <a:r>
              <a:rPr lang="en-US" sz="2000" dirty="0" err="1" smtClean="0"/>
              <a:t>tempreture</a:t>
            </a:r>
            <a:r>
              <a:rPr lang="en-US" sz="2000" dirty="0" smtClean="0"/>
              <a:t> </a:t>
            </a:r>
            <a:r>
              <a:rPr lang="en-US" sz="2000" dirty="0"/>
              <a:t>Tm and crystallinity by using Differential Scanning Calorimeter (Jade DSC</a:t>
            </a:r>
            <a:r>
              <a:rPr lang="en-US" sz="2000" dirty="0" smtClean="0"/>
              <a:t>).</a:t>
            </a:r>
          </a:p>
          <a:p>
            <a:pPr marL="0" indent="0" algn="l" rtl="0">
              <a:buNone/>
            </a:pPr>
            <a:endParaRPr lang="en-US" sz="2400" dirty="0" smtClean="0"/>
          </a:p>
          <a:p>
            <a:pPr marL="0" indent="0" algn="l" rtl="0">
              <a:buNone/>
            </a:pPr>
            <a:r>
              <a:rPr lang="en-US" sz="2400" dirty="0" smtClean="0"/>
              <a:t>5-8 mg sample</a:t>
            </a:r>
            <a:endParaRPr lang="en-US" sz="2400" dirty="0" smtClean="0"/>
          </a:p>
          <a:p>
            <a:pPr marL="0" indent="0" algn="l" rtl="0">
              <a:buNone/>
            </a:pPr>
            <a:r>
              <a:rPr lang="en-US" sz="2400" dirty="0" smtClean="0"/>
              <a:t>10°C/min</a:t>
            </a:r>
          </a:p>
          <a:p>
            <a:pPr marL="0" indent="0" algn="l" rtl="0">
              <a:buNone/>
            </a:pPr>
            <a:r>
              <a:rPr lang="en-US" sz="2400" dirty="0" smtClean="0"/>
              <a:t>20 – </a:t>
            </a:r>
            <a:r>
              <a:rPr lang="en-US" sz="2400" dirty="0"/>
              <a:t>200 °C</a:t>
            </a:r>
            <a:endParaRPr lang="en-US" sz="2400" dirty="0"/>
          </a:p>
          <a:p>
            <a:pPr algn="l" rtl="0"/>
            <a:endParaRPr lang="en-US" dirty="0"/>
          </a:p>
          <a:p>
            <a:pPr marL="0" indent="0" algn="l" rtl="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2500" y="2705100"/>
            <a:ext cx="5041374" cy="3452590"/>
          </a:xfrm>
          <a:prstGeom prst="rect">
            <a:avLst/>
          </a:prstGeom>
        </p:spPr>
      </p:pic>
    </p:spTree>
    <p:extLst>
      <p:ext uri="{BB962C8B-B14F-4D97-AF65-F5344CB8AC3E}">
        <p14:creationId xmlns:p14="http://schemas.microsoft.com/office/powerpoint/2010/main" val="3465325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RESULTS</a:t>
            </a:r>
            <a:endParaRPr lang="en-US" dirty="0"/>
          </a:p>
        </p:txBody>
      </p:sp>
      <p:sp>
        <p:nvSpPr>
          <p:cNvPr id="3" name="عنصر نائب للمحتوى 2"/>
          <p:cNvSpPr>
            <a:spLocks noGrp="1"/>
          </p:cNvSpPr>
          <p:nvPr>
            <p:ph idx="1"/>
          </p:nvPr>
        </p:nvSpPr>
        <p:spPr>
          <a:xfrm>
            <a:off x="2171700" y="1790700"/>
            <a:ext cx="9586912" cy="4768222"/>
          </a:xfrm>
        </p:spPr>
        <p:txBody>
          <a:bodyPr>
            <a:normAutofit lnSpcReduction="10000"/>
          </a:bodyPr>
          <a:lstStyle/>
          <a:p>
            <a:pPr algn="l" rtl="0"/>
            <a:r>
              <a:rPr lang="en-US" b="1" dirty="0" smtClean="0"/>
              <a:t>Mechanical Properties</a:t>
            </a:r>
          </a:p>
          <a:p>
            <a:pPr algn="l" rtl="0"/>
            <a:r>
              <a:rPr lang="en-US" b="1" dirty="0" smtClean="0"/>
              <a:t>1- LDPE </a:t>
            </a:r>
            <a:r>
              <a:rPr lang="en-US" b="1" dirty="0"/>
              <a:t>+ Cellulose powder extracted from olive industrial solid waste (OISW</a:t>
            </a:r>
            <a:r>
              <a:rPr lang="en-US" b="1" dirty="0" smtClean="0"/>
              <a:t>)</a:t>
            </a:r>
            <a:br>
              <a:rPr lang="en-US" b="1" dirty="0" smtClean="0"/>
            </a:br>
            <a:r>
              <a:rPr lang="en-US" b="1" dirty="0" smtClean="0"/>
              <a:t/>
            </a:r>
            <a:br>
              <a:rPr lang="en-US" b="1" dirty="0" smtClean="0"/>
            </a:br>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endParaRPr lang="en-US" b="1" dirty="0" smtClean="0"/>
          </a:p>
          <a:p>
            <a:pPr algn="l" rtl="0"/>
            <a:endParaRPr lang="en-US" b="1" dirty="0"/>
          </a:p>
          <a:p>
            <a:pPr algn="l" rtl="0"/>
            <a:r>
              <a:rPr lang="en-US" b="1" dirty="0" smtClean="0"/>
              <a:t>Ps: small size, fine powder. </a:t>
            </a:r>
            <a:r>
              <a:rPr lang="en-US" b="1" dirty="0" smtClean="0"/>
              <a:t>Poor mixing, agglomeration.</a:t>
            </a:r>
            <a:endParaRPr lang="en-US" b="1" dirty="0" smtClean="0"/>
          </a:p>
        </p:txBody>
      </p:sp>
      <p:graphicFrame>
        <p:nvGraphicFramePr>
          <p:cNvPr id="13" name="Chart 2"/>
          <p:cNvGraphicFramePr/>
          <p:nvPr>
            <p:extLst>
              <p:ext uri="{D42A27DB-BD31-4B8C-83A1-F6EECF244321}">
                <p14:modId xmlns:p14="http://schemas.microsoft.com/office/powerpoint/2010/main" val="3020004398"/>
              </p:ext>
            </p:extLst>
          </p:nvPr>
        </p:nvGraphicFramePr>
        <p:xfrm>
          <a:off x="5480367" y="2387602"/>
          <a:ext cx="2915921" cy="29689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3"/>
          <p:cNvGraphicFramePr/>
          <p:nvPr>
            <p:extLst>
              <p:ext uri="{D42A27DB-BD31-4B8C-83A1-F6EECF244321}">
                <p14:modId xmlns:p14="http://schemas.microsoft.com/office/powerpoint/2010/main" val="2123668896"/>
              </p:ext>
            </p:extLst>
          </p:nvPr>
        </p:nvGraphicFramePr>
        <p:xfrm>
          <a:off x="8574722" y="2466893"/>
          <a:ext cx="2679700" cy="291608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
          <p:cNvGraphicFramePr/>
          <p:nvPr>
            <p:extLst>
              <p:ext uri="{D42A27DB-BD31-4B8C-83A1-F6EECF244321}">
                <p14:modId xmlns:p14="http://schemas.microsoft.com/office/powerpoint/2010/main" val="3007200802"/>
              </p:ext>
            </p:extLst>
          </p:nvPr>
        </p:nvGraphicFramePr>
        <p:xfrm>
          <a:off x="2532698" y="2466893"/>
          <a:ext cx="2733357" cy="288965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461112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RESULTS</a:t>
            </a:r>
            <a:endParaRPr lang="en-US" dirty="0"/>
          </a:p>
        </p:txBody>
      </p:sp>
      <p:sp>
        <p:nvSpPr>
          <p:cNvPr id="3" name="عنصر نائب للمحتوى 2"/>
          <p:cNvSpPr>
            <a:spLocks noGrp="1"/>
          </p:cNvSpPr>
          <p:nvPr>
            <p:ph idx="1"/>
          </p:nvPr>
        </p:nvSpPr>
        <p:spPr>
          <a:xfrm>
            <a:off x="2347912" y="2108200"/>
            <a:ext cx="8915400" cy="4419600"/>
          </a:xfrm>
        </p:spPr>
        <p:txBody>
          <a:bodyPr>
            <a:normAutofit/>
          </a:bodyPr>
          <a:lstStyle/>
          <a:p>
            <a:pPr algn="l" rtl="0"/>
            <a:r>
              <a:rPr lang="en-US" b="1" dirty="0"/>
              <a:t>2- LDPE + Cellulose </a:t>
            </a:r>
            <a:r>
              <a:rPr lang="en-US" b="1" dirty="0" smtClean="0"/>
              <a:t>fiber </a:t>
            </a:r>
            <a:r>
              <a:rPr lang="en-US" b="1" dirty="0"/>
              <a:t>extracted from corn </a:t>
            </a:r>
            <a:r>
              <a:rPr lang="en-US" b="1" dirty="0" smtClean="0"/>
              <a:t>stalks</a:t>
            </a:r>
          </a:p>
          <a:p>
            <a:pPr algn="l" rtl="0"/>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r>
              <a:rPr lang="en-US" b="1" dirty="0" smtClean="0"/>
              <a:t>Fiber volume fraction &lt; Critical fiber volume fraction</a:t>
            </a:r>
          </a:p>
          <a:p>
            <a:pPr algn="l" rtl="0"/>
            <a:r>
              <a:rPr lang="en-US" b="1" dirty="0" smtClean="0"/>
              <a:t>Fiber length &lt; Fiber critical length</a:t>
            </a:r>
          </a:p>
          <a:p>
            <a:pPr algn="l" rtl="0"/>
            <a:r>
              <a:rPr lang="en-US" b="1" dirty="0" smtClean="0"/>
              <a:t>Poor mixing</a:t>
            </a:r>
            <a:endParaRPr lang="en-US" b="1" dirty="0"/>
          </a:p>
          <a:p>
            <a:pPr marL="0" indent="0" algn="l" rtl="0">
              <a:buNone/>
            </a:pPr>
            <a:endParaRPr lang="en-US" b="1" dirty="0"/>
          </a:p>
          <a:p>
            <a:pPr marL="0" indent="0" algn="l" rtl="0">
              <a:buNone/>
            </a:pPr>
            <a:endParaRPr lang="en-US" dirty="0"/>
          </a:p>
        </p:txBody>
      </p:sp>
      <p:graphicFrame>
        <p:nvGraphicFramePr>
          <p:cNvPr id="6" name="Chart 14"/>
          <p:cNvGraphicFramePr/>
          <p:nvPr>
            <p:extLst>
              <p:ext uri="{D42A27DB-BD31-4B8C-83A1-F6EECF244321}">
                <p14:modId xmlns:p14="http://schemas.microsoft.com/office/powerpoint/2010/main" val="172882871"/>
              </p:ext>
            </p:extLst>
          </p:nvPr>
        </p:nvGraphicFramePr>
        <p:xfrm>
          <a:off x="5307966" y="2565406"/>
          <a:ext cx="2578100" cy="27387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13"/>
          <p:cNvGraphicFramePr/>
          <p:nvPr>
            <p:extLst>
              <p:ext uri="{D42A27DB-BD31-4B8C-83A1-F6EECF244321}">
                <p14:modId xmlns:p14="http://schemas.microsoft.com/office/powerpoint/2010/main" val="3013471249"/>
              </p:ext>
            </p:extLst>
          </p:nvPr>
        </p:nvGraphicFramePr>
        <p:xfrm>
          <a:off x="2347912" y="2565406"/>
          <a:ext cx="2705100" cy="27387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15"/>
          <p:cNvGraphicFramePr/>
          <p:nvPr>
            <p:extLst>
              <p:ext uri="{D42A27DB-BD31-4B8C-83A1-F6EECF244321}">
                <p14:modId xmlns:p14="http://schemas.microsoft.com/office/powerpoint/2010/main" val="4158835624"/>
              </p:ext>
            </p:extLst>
          </p:nvPr>
        </p:nvGraphicFramePr>
        <p:xfrm>
          <a:off x="8141020" y="2565406"/>
          <a:ext cx="2807334" cy="273621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21321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RESULTS</a:t>
            </a:r>
            <a:endParaRPr lang="en-US" dirty="0"/>
          </a:p>
        </p:txBody>
      </p:sp>
      <p:sp>
        <p:nvSpPr>
          <p:cNvPr id="3" name="عنصر نائب للمحتوى 2"/>
          <p:cNvSpPr>
            <a:spLocks noGrp="1"/>
          </p:cNvSpPr>
          <p:nvPr>
            <p:ph idx="1"/>
          </p:nvPr>
        </p:nvSpPr>
        <p:spPr>
          <a:xfrm>
            <a:off x="2360611" y="1554725"/>
            <a:ext cx="8915400" cy="5058697"/>
          </a:xfrm>
        </p:spPr>
        <p:txBody>
          <a:bodyPr>
            <a:normAutofit/>
          </a:bodyPr>
          <a:lstStyle/>
          <a:p>
            <a:pPr algn="l" rtl="0"/>
            <a:r>
              <a:rPr lang="en-US" b="1" dirty="0"/>
              <a:t>3- LDPE + Cellulose </a:t>
            </a:r>
            <a:r>
              <a:rPr lang="en-US" b="1" dirty="0" smtClean="0"/>
              <a:t>powder </a:t>
            </a:r>
            <a:r>
              <a:rPr lang="en-US" b="1" dirty="0"/>
              <a:t>extracted from </a:t>
            </a:r>
            <a:r>
              <a:rPr lang="en-US" b="1" dirty="0" smtClean="0"/>
              <a:t>wood</a:t>
            </a:r>
          </a:p>
          <a:p>
            <a:pPr marL="0" indent="0" algn="l" rtl="0">
              <a:buNone/>
            </a:pPr>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endParaRPr lang="en-US" b="1" dirty="0"/>
          </a:p>
          <a:p>
            <a:pPr algn="l" rtl="0"/>
            <a:endParaRPr lang="en-US" b="1" dirty="0" smtClean="0"/>
          </a:p>
          <a:p>
            <a:pPr algn="l" rtl="0"/>
            <a:r>
              <a:rPr lang="en-US" b="1" dirty="0" smtClean="0"/>
              <a:t>Large size powder</a:t>
            </a:r>
          </a:p>
          <a:p>
            <a:pPr algn="l" rtl="0"/>
            <a:r>
              <a:rPr lang="en-US" b="1" dirty="0" smtClean="0"/>
              <a:t>Good mixing</a:t>
            </a:r>
          </a:p>
          <a:p>
            <a:pPr algn="l" rtl="0"/>
            <a:endParaRPr lang="en-US" b="1" dirty="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p:txBody>
      </p:sp>
      <p:graphicFrame>
        <p:nvGraphicFramePr>
          <p:cNvPr id="4" name="Chart 7"/>
          <p:cNvGraphicFramePr/>
          <p:nvPr>
            <p:extLst>
              <p:ext uri="{D42A27DB-BD31-4B8C-83A1-F6EECF244321}">
                <p14:modId xmlns:p14="http://schemas.microsoft.com/office/powerpoint/2010/main" val="65263177"/>
              </p:ext>
            </p:extLst>
          </p:nvPr>
        </p:nvGraphicFramePr>
        <p:xfrm>
          <a:off x="2291824" y="1889480"/>
          <a:ext cx="2722563" cy="27387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8"/>
          <p:cNvGraphicFramePr/>
          <p:nvPr>
            <p:extLst>
              <p:ext uri="{D42A27DB-BD31-4B8C-83A1-F6EECF244321}">
                <p14:modId xmlns:p14="http://schemas.microsoft.com/office/powerpoint/2010/main" val="2177415726"/>
              </p:ext>
            </p:extLst>
          </p:nvPr>
        </p:nvGraphicFramePr>
        <p:xfrm>
          <a:off x="5232414" y="1906810"/>
          <a:ext cx="2692400" cy="27387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9"/>
          <p:cNvGraphicFramePr/>
          <p:nvPr>
            <p:extLst>
              <p:ext uri="{D42A27DB-BD31-4B8C-83A1-F6EECF244321}">
                <p14:modId xmlns:p14="http://schemas.microsoft.com/office/powerpoint/2010/main" val="2244741670"/>
              </p:ext>
            </p:extLst>
          </p:nvPr>
        </p:nvGraphicFramePr>
        <p:xfrm>
          <a:off x="8621712" y="1889480"/>
          <a:ext cx="2654299"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31251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OUTLINE</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normAutofit fontScale="92500" lnSpcReduction="20000"/>
          </a:bodyPr>
          <a:lstStyle/>
          <a:p>
            <a:pPr algn="l" rtl="0"/>
            <a:r>
              <a:rPr lang="en-US" sz="2000" dirty="0" smtClean="0"/>
              <a:t>Problem</a:t>
            </a:r>
          </a:p>
          <a:p>
            <a:pPr algn="l" rtl="0"/>
            <a:r>
              <a:rPr lang="en-US" sz="2000" dirty="0" smtClean="0"/>
              <a:t>Objective</a:t>
            </a:r>
          </a:p>
          <a:p>
            <a:pPr algn="l" rtl="0"/>
            <a:r>
              <a:rPr lang="en-US" sz="2000" dirty="0" smtClean="0"/>
              <a:t>Definition of Cellulose</a:t>
            </a:r>
          </a:p>
          <a:p>
            <a:pPr algn="l" rtl="0"/>
            <a:r>
              <a:rPr lang="en-US" sz="2000" dirty="0"/>
              <a:t>Definition of </a:t>
            </a:r>
            <a:r>
              <a:rPr lang="en-US" sz="2000" dirty="0" smtClean="0"/>
              <a:t>Composite</a:t>
            </a:r>
          </a:p>
          <a:p>
            <a:pPr algn="l" rtl="0"/>
            <a:r>
              <a:rPr lang="en-US" sz="2000" dirty="0" smtClean="0"/>
              <a:t>Literature view</a:t>
            </a:r>
          </a:p>
          <a:p>
            <a:pPr algn="l" rtl="0"/>
            <a:r>
              <a:rPr lang="en-US" sz="2000" dirty="0" smtClean="0"/>
              <a:t>Methodology</a:t>
            </a:r>
          </a:p>
          <a:p>
            <a:pPr algn="l" rtl="0"/>
            <a:r>
              <a:rPr lang="en-US" sz="2000" dirty="0" smtClean="0"/>
              <a:t>Composite </a:t>
            </a:r>
            <a:r>
              <a:rPr lang="en-US" sz="2000" dirty="0" smtClean="0"/>
              <a:t>characterization </a:t>
            </a:r>
          </a:p>
          <a:p>
            <a:pPr algn="l" rtl="0"/>
            <a:r>
              <a:rPr lang="en-US" sz="2000" dirty="0" smtClean="0"/>
              <a:t>Results</a:t>
            </a:r>
          </a:p>
          <a:p>
            <a:pPr algn="l" rtl="0"/>
            <a:r>
              <a:rPr lang="en-US" sz="2000" dirty="0" smtClean="0"/>
              <a:t>Conclusion</a:t>
            </a:r>
          </a:p>
          <a:p>
            <a:pPr algn="l" rtl="0"/>
            <a:r>
              <a:rPr lang="en-US" sz="2000" dirty="0" smtClean="0"/>
              <a:t>Recommendation</a:t>
            </a:r>
          </a:p>
          <a:p>
            <a:pPr marL="0" indent="0" algn="l" rtl="0">
              <a:buNone/>
            </a:pPr>
            <a:endParaRPr lang="en-US" sz="2000" dirty="0" smtClean="0"/>
          </a:p>
          <a:p>
            <a:pPr algn="l" rtl="0"/>
            <a:endParaRPr lang="en-US" sz="2000" dirty="0" smtClean="0"/>
          </a:p>
          <a:p>
            <a:pPr marL="0" indent="0" algn="l" rtl="0">
              <a:buNone/>
            </a:pPr>
            <a:endParaRPr lang="en-US" dirty="0"/>
          </a:p>
        </p:txBody>
      </p:sp>
    </p:spTree>
    <p:extLst>
      <p:ext uri="{BB962C8B-B14F-4D97-AF65-F5344CB8AC3E}">
        <p14:creationId xmlns:p14="http://schemas.microsoft.com/office/powerpoint/2010/main" val="3619628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RESULTS</a:t>
            </a:r>
            <a:endParaRPr lang="en-US" dirty="0"/>
          </a:p>
        </p:txBody>
      </p:sp>
      <p:sp>
        <p:nvSpPr>
          <p:cNvPr id="3" name="عنصر نائب للمحتوى 2"/>
          <p:cNvSpPr>
            <a:spLocks noGrp="1"/>
          </p:cNvSpPr>
          <p:nvPr>
            <p:ph idx="1"/>
          </p:nvPr>
        </p:nvSpPr>
        <p:spPr>
          <a:xfrm>
            <a:off x="1877193" y="1539449"/>
            <a:ext cx="8942388" cy="5270500"/>
          </a:xfrm>
        </p:spPr>
        <p:txBody>
          <a:bodyPr>
            <a:normAutofit/>
          </a:bodyPr>
          <a:lstStyle/>
          <a:p>
            <a:pPr algn="l" rtl="0"/>
            <a:r>
              <a:rPr lang="en-US" b="1" dirty="0"/>
              <a:t>4- </a:t>
            </a:r>
            <a:r>
              <a:rPr lang="en-US" b="1" dirty="0" smtClean="0"/>
              <a:t>LDPE-g-MA + </a:t>
            </a:r>
            <a:r>
              <a:rPr lang="en-US" b="1" dirty="0"/>
              <a:t>Cellulose </a:t>
            </a:r>
            <a:r>
              <a:rPr lang="en-US" b="1" dirty="0" smtClean="0"/>
              <a:t>powder </a:t>
            </a:r>
            <a:r>
              <a:rPr lang="en-US" b="1" dirty="0"/>
              <a:t>extracted from </a:t>
            </a:r>
            <a:r>
              <a:rPr lang="en-US" b="1" dirty="0" smtClean="0"/>
              <a:t>wood</a:t>
            </a:r>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r>
              <a:rPr lang="en-US" dirty="0" smtClean="0"/>
              <a:t>Low volume fraction</a:t>
            </a:r>
          </a:p>
          <a:p>
            <a:pPr algn="l" rtl="0"/>
            <a:r>
              <a:rPr lang="en-US" dirty="0" smtClean="0"/>
              <a:t>Good mixing</a:t>
            </a:r>
            <a:endParaRPr lang="en-US" dirty="0"/>
          </a:p>
          <a:p>
            <a:pPr marL="0" indent="0" algn="l" rtl="0">
              <a:buNone/>
            </a:pPr>
            <a:endParaRPr lang="en-US" dirty="0"/>
          </a:p>
        </p:txBody>
      </p:sp>
      <p:graphicFrame>
        <p:nvGraphicFramePr>
          <p:cNvPr id="5" name="Chart 10"/>
          <p:cNvGraphicFramePr/>
          <p:nvPr>
            <p:extLst>
              <p:ext uri="{D42A27DB-BD31-4B8C-83A1-F6EECF244321}">
                <p14:modId xmlns:p14="http://schemas.microsoft.com/office/powerpoint/2010/main" val="3772886373"/>
              </p:ext>
            </p:extLst>
          </p:nvPr>
        </p:nvGraphicFramePr>
        <p:xfrm>
          <a:off x="2121436" y="2040194"/>
          <a:ext cx="3302000" cy="30457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11"/>
          <p:cNvGraphicFramePr/>
          <p:nvPr>
            <p:extLst>
              <p:ext uri="{D42A27DB-BD31-4B8C-83A1-F6EECF244321}">
                <p14:modId xmlns:p14="http://schemas.microsoft.com/office/powerpoint/2010/main" val="3382986322"/>
              </p:ext>
            </p:extLst>
          </p:nvPr>
        </p:nvGraphicFramePr>
        <p:xfrm>
          <a:off x="5574615" y="2089356"/>
          <a:ext cx="2948306" cy="30457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12"/>
          <p:cNvGraphicFramePr/>
          <p:nvPr>
            <p:extLst>
              <p:ext uri="{D42A27DB-BD31-4B8C-83A1-F6EECF244321}">
                <p14:modId xmlns:p14="http://schemas.microsoft.com/office/powerpoint/2010/main" val="2731191951"/>
              </p:ext>
            </p:extLst>
          </p:nvPr>
        </p:nvGraphicFramePr>
        <p:xfrm>
          <a:off x="8522921" y="2089356"/>
          <a:ext cx="2830512" cy="304577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31104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RESULTS</a:t>
            </a:r>
            <a:endParaRPr lang="en-US" dirty="0"/>
          </a:p>
        </p:txBody>
      </p:sp>
      <p:sp>
        <p:nvSpPr>
          <p:cNvPr id="3" name="عنصر نائب للمحتوى 2"/>
          <p:cNvSpPr>
            <a:spLocks noGrp="1"/>
          </p:cNvSpPr>
          <p:nvPr>
            <p:ph idx="1"/>
          </p:nvPr>
        </p:nvSpPr>
        <p:spPr>
          <a:xfrm>
            <a:off x="2462212" y="1905000"/>
            <a:ext cx="8915400" cy="3777622"/>
          </a:xfrm>
        </p:spPr>
        <p:txBody>
          <a:bodyPr/>
          <a:lstStyle/>
          <a:p>
            <a:pPr algn="l" rtl="0"/>
            <a:r>
              <a:rPr lang="en-US" b="1" dirty="0"/>
              <a:t>Thermal </a:t>
            </a:r>
            <a:r>
              <a:rPr lang="en-US" b="1" dirty="0" smtClean="0"/>
              <a:t>Properties</a:t>
            </a:r>
            <a:endParaRPr lang="ar-SA" dirty="0"/>
          </a:p>
          <a:p>
            <a:pPr marL="0" indent="0" algn="l" rtl="0">
              <a:buNone/>
            </a:pPr>
            <a:r>
              <a:rPr lang="en-US" dirty="0" smtClean="0"/>
              <a:t>The </a:t>
            </a:r>
            <a:r>
              <a:rPr lang="en-US" dirty="0"/>
              <a:t>figures below show the results from the differential scanning calorimeter (DSC) for each composite using different reinforcement(cellulose) source:</a:t>
            </a:r>
          </a:p>
          <a:p>
            <a:pPr marL="0" indent="0" algn="l" rtl="0">
              <a:buNone/>
            </a:pPr>
            <a:endParaRPr lang="en-US" dirty="0"/>
          </a:p>
        </p:txBody>
      </p:sp>
      <p:graphicFrame>
        <p:nvGraphicFramePr>
          <p:cNvPr id="4" name="Chart 19"/>
          <p:cNvGraphicFramePr/>
          <p:nvPr>
            <p:extLst>
              <p:ext uri="{D42A27DB-BD31-4B8C-83A1-F6EECF244321}">
                <p14:modId xmlns:p14="http://schemas.microsoft.com/office/powerpoint/2010/main" val="2578835147"/>
              </p:ext>
            </p:extLst>
          </p:nvPr>
        </p:nvGraphicFramePr>
        <p:xfrm>
          <a:off x="939800" y="3035300"/>
          <a:ext cx="5473700" cy="38227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صورة 4"/>
          <p:cNvPicPr>
            <a:picLocks noChangeAspect="1"/>
          </p:cNvPicPr>
          <p:nvPr/>
        </p:nvPicPr>
        <p:blipFill>
          <a:blip r:embed="rId3"/>
          <a:stretch>
            <a:fillRect/>
          </a:stretch>
        </p:blipFill>
        <p:spPr>
          <a:xfrm>
            <a:off x="6596625" y="3035300"/>
            <a:ext cx="4907987" cy="3956647"/>
          </a:xfrm>
          <a:prstGeom prst="rect">
            <a:avLst/>
          </a:prstGeom>
        </p:spPr>
      </p:pic>
    </p:spTree>
    <p:extLst>
      <p:ext uri="{BB962C8B-B14F-4D97-AF65-F5344CB8AC3E}">
        <p14:creationId xmlns:p14="http://schemas.microsoft.com/office/powerpoint/2010/main" val="3129572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COUNCLUSION </a:t>
            </a:r>
            <a:endParaRPr lang="en-US" dirty="0">
              <a:solidFill>
                <a:schemeClr val="tx1">
                  <a:lumMod val="75000"/>
                  <a:lumOff val="25000"/>
                </a:schemeClr>
              </a:solidFill>
            </a:endParaRPr>
          </a:p>
        </p:txBody>
      </p:sp>
      <p:sp>
        <p:nvSpPr>
          <p:cNvPr id="3" name="عنصر نائب للمحتوى 2"/>
          <p:cNvSpPr>
            <a:spLocks noGrp="1"/>
          </p:cNvSpPr>
          <p:nvPr>
            <p:ph idx="1"/>
          </p:nvPr>
        </p:nvSpPr>
        <p:spPr>
          <a:xfrm>
            <a:off x="2592925" y="1638300"/>
            <a:ext cx="8915400" cy="3777622"/>
          </a:xfrm>
        </p:spPr>
        <p:txBody>
          <a:bodyPr>
            <a:noAutofit/>
          </a:bodyPr>
          <a:lstStyle/>
          <a:p>
            <a:pPr algn="l" rtl="0"/>
            <a:r>
              <a:rPr lang="en-US" dirty="0"/>
              <a:t>Cellulose reinforcements were extracted from agricultural waste ( corn stalks) and wood.</a:t>
            </a:r>
          </a:p>
          <a:p>
            <a:pPr algn="l" rtl="0"/>
            <a:r>
              <a:rPr lang="en-US" dirty="0"/>
              <a:t>Composites were prepared by mixing the cellulose with the LDPE in two-roller mills and then the mixture was produced in a thermal press mold</a:t>
            </a:r>
            <a:r>
              <a:rPr lang="en-US" dirty="0" smtClean="0"/>
              <a:t>.</a:t>
            </a:r>
            <a:endParaRPr lang="ar-SA" dirty="0" smtClean="0"/>
          </a:p>
          <a:p>
            <a:pPr algn="l" rtl="0"/>
            <a:r>
              <a:rPr lang="en-US" dirty="0"/>
              <a:t>The effect of composition on the mechanical and thermal properties was studied by using universal testing machine (UTM) and differential scanning calorimeter (DSC).</a:t>
            </a:r>
          </a:p>
          <a:p>
            <a:pPr algn="l" rtl="0"/>
            <a:r>
              <a:rPr lang="en-US" dirty="0"/>
              <a:t>The mechanical properties of the produced composites using LDPE and cellulose fibers extracted from corn stalks and OISW at different composition show that the strength of the produced composite decreased by adding cellulose</a:t>
            </a:r>
            <a:r>
              <a:rPr lang="en-US" dirty="0" smtClean="0"/>
              <a:t>.</a:t>
            </a:r>
            <a:endParaRPr lang="ar-SA" dirty="0" smtClean="0"/>
          </a:p>
          <a:p>
            <a:pPr algn="l" rtl="0"/>
            <a:r>
              <a:rPr lang="en-US" dirty="0"/>
              <a:t>T</a:t>
            </a:r>
            <a:r>
              <a:rPr lang="en-US" dirty="0" smtClean="0"/>
              <a:t>he </a:t>
            </a:r>
            <a:r>
              <a:rPr lang="en-US" dirty="0"/>
              <a:t>mechanical properties of LDPE and cellulose powder extracted from wood and the wood with the addition of maleic anhydride indicate that the strength of the produced composites increased</a:t>
            </a:r>
            <a:r>
              <a:rPr lang="en-US" dirty="0" smtClean="0"/>
              <a:t>.</a:t>
            </a:r>
            <a:endParaRPr lang="ar-SA" dirty="0" smtClean="0"/>
          </a:p>
          <a:p>
            <a:pPr algn="l" rtl="0"/>
            <a:r>
              <a:rPr lang="en-US" dirty="0"/>
              <a:t>The thermal properties of the composite which contains LDPE and cellulose that was extracted from wood with the addition of maleic anhydride had the highest melting point (112.06°C) and the highest percentage of crystallinity (25%).</a:t>
            </a:r>
          </a:p>
        </p:txBody>
      </p:sp>
    </p:spTree>
    <p:extLst>
      <p:ext uri="{BB962C8B-B14F-4D97-AF65-F5344CB8AC3E}">
        <p14:creationId xmlns:p14="http://schemas.microsoft.com/office/powerpoint/2010/main" val="26420679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RECOMMENDATIONS </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lstStyle/>
          <a:p>
            <a:pPr lvl="0" algn="l" rtl="0"/>
            <a:r>
              <a:rPr lang="en-US" sz="2000" dirty="0"/>
              <a:t>Use extruder or internal mixer to produce composites. </a:t>
            </a:r>
          </a:p>
          <a:p>
            <a:pPr lvl="0" algn="l" rtl="0"/>
            <a:r>
              <a:rPr lang="en-US" sz="2000" dirty="0"/>
              <a:t> Use treatment reinforcement for example alkaline treatment </a:t>
            </a:r>
            <a:r>
              <a:rPr lang="en-US" sz="2000"/>
              <a:t>with </a:t>
            </a:r>
            <a:r>
              <a:rPr lang="en-US" sz="2000" smtClean="0"/>
              <a:t>LDP-g-EMA </a:t>
            </a:r>
            <a:r>
              <a:rPr lang="en-US" sz="2000" dirty="0"/>
              <a:t>high content to have better mechanical properties of the composite.</a:t>
            </a:r>
          </a:p>
          <a:p>
            <a:pPr lvl="0" algn="l" rtl="0"/>
            <a:r>
              <a:rPr lang="en-US" sz="2000" dirty="0"/>
              <a:t>In the case of cellulose powder extracted from wood increase cellulose content more than 10% v/v to have better properties.</a:t>
            </a:r>
          </a:p>
          <a:p>
            <a:pPr marL="0" indent="0" rtl="0">
              <a:buNone/>
            </a:pPr>
            <a:r>
              <a:rPr lang="en-US" dirty="0"/>
              <a:t> </a:t>
            </a:r>
          </a:p>
          <a:p>
            <a:pPr algn="l" rtl="0"/>
            <a:endParaRPr lang="en-US" dirty="0"/>
          </a:p>
        </p:txBody>
      </p:sp>
    </p:spTree>
    <p:extLst>
      <p:ext uri="{BB962C8B-B14F-4D97-AF65-F5344CB8AC3E}">
        <p14:creationId xmlns:p14="http://schemas.microsoft.com/office/powerpoint/2010/main" val="3596233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79612" y="2806700"/>
            <a:ext cx="8915400" cy="3777622"/>
          </a:xfrm>
        </p:spPr>
        <p:txBody>
          <a:bodyPr>
            <a:normAutofit/>
          </a:bodyPr>
          <a:lstStyle/>
          <a:p>
            <a:pPr marL="0" indent="0" algn="ctr" rtl="0">
              <a:buNone/>
            </a:pPr>
            <a:r>
              <a:rPr lang="en-US" sz="6600" b="1" dirty="0" smtClean="0"/>
              <a:t>Thank You </a:t>
            </a:r>
            <a:r>
              <a:rPr lang="en-US" sz="6600" b="1" dirty="0" smtClean="0">
                <a:sym typeface="Wingdings" panose="05000000000000000000" pitchFamily="2" charset="2"/>
              </a:rPr>
              <a:t> </a:t>
            </a:r>
            <a:endParaRPr lang="en-US" sz="6600" b="1" dirty="0"/>
          </a:p>
        </p:txBody>
      </p:sp>
    </p:spTree>
    <p:extLst>
      <p:ext uri="{BB962C8B-B14F-4D97-AF65-F5344CB8AC3E}">
        <p14:creationId xmlns:p14="http://schemas.microsoft.com/office/powerpoint/2010/main" val="3643641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latin typeface="+mn-lt"/>
              </a:rPr>
              <a:t>PROBLEM </a:t>
            </a:r>
            <a:endParaRPr lang="en-US" dirty="0">
              <a:solidFill>
                <a:schemeClr val="tx1">
                  <a:lumMod val="75000"/>
                  <a:lumOff val="25000"/>
                </a:schemeClr>
              </a:solidFill>
              <a:latin typeface="+mn-lt"/>
            </a:endParaRPr>
          </a:p>
        </p:txBody>
      </p:sp>
      <p:sp>
        <p:nvSpPr>
          <p:cNvPr id="3" name="عنصر نائب للمحتوى 2"/>
          <p:cNvSpPr>
            <a:spLocks noGrp="1"/>
          </p:cNvSpPr>
          <p:nvPr>
            <p:ph idx="1"/>
          </p:nvPr>
        </p:nvSpPr>
        <p:spPr/>
        <p:txBody>
          <a:bodyPr/>
          <a:lstStyle/>
          <a:p>
            <a:pPr algn="l" rtl="0"/>
            <a:r>
              <a:rPr lang="en-US" sz="2400" dirty="0"/>
              <a:t>As known, agriculture produces significant amounts of wastes such as olive waste, wood and agricultural straws, which contain high quantities of organic matter. The agricultural </a:t>
            </a:r>
            <a:r>
              <a:rPr lang="en-US" sz="2400" dirty="0" smtClean="0"/>
              <a:t>wastes are </a:t>
            </a:r>
            <a:r>
              <a:rPr lang="en-US" sz="2400" dirty="0"/>
              <a:t>causing pollution problems specially when they are </a:t>
            </a:r>
            <a:r>
              <a:rPr lang="en-US" sz="2400" dirty="0" smtClean="0"/>
              <a:t>burned </a:t>
            </a:r>
            <a:r>
              <a:rPr lang="en-US" sz="2400" dirty="0"/>
              <a:t>or thrown in landfills</a:t>
            </a:r>
            <a:r>
              <a:rPr lang="en-US" sz="2400" dirty="0" smtClean="0"/>
              <a:t>.</a:t>
            </a:r>
          </a:p>
          <a:p>
            <a:pPr marL="0" indent="0" algn="l" rtl="0">
              <a:buNone/>
            </a:pPr>
            <a:endParaRPr lang="en-US" sz="2400" dirty="0"/>
          </a:p>
          <a:p>
            <a:endParaRPr lang="en-US" sz="2400" dirty="0"/>
          </a:p>
        </p:txBody>
      </p:sp>
    </p:spTree>
    <p:extLst>
      <p:ext uri="{BB962C8B-B14F-4D97-AF65-F5344CB8AC3E}">
        <p14:creationId xmlns:p14="http://schemas.microsoft.com/office/powerpoint/2010/main" val="3898994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OBJECTIVES </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normAutofit lnSpcReduction="10000"/>
          </a:bodyPr>
          <a:lstStyle/>
          <a:p>
            <a:pPr algn="l" rtl="0"/>
            <a:r>
              <a:rPr lang="en-US" sz="2400" dirty="0" smtClean="0"/>
              <a:t>To extract cellulose </a:t>
            </a:r>
            <a:r>
              <a:rPr lang="en-US" sz="2400" dirty="0"/>
              <a:t>fibers or particles from different sources such as olive industry solid </a:t>
            </a:r>
            <a:r>
              <a:rPr lang="en-US" sz="2400" dirty="0" smtClean="0"/>
              <a:t>waste,</a:t>
            </a:r>
            <a:r>
              <a:rPr lang="ar-SA" sz="2400" dirty="0" smtClean="0"/>
              <a:t> </a:t>
            </a:r>
            <a:r>
              <a:rPr lang="en-US" sz="2400" dirty="0" smtClean="0"/>
              <a:t>agricultural straws</a:t>
            </a:r>
            <a:r>
              <a:rPr lang="ar-SA" sz="2400" dirty="0" smtClean="0"/>
              <a:t> </a:t>
            </a:r>
            <a:r>
              <a:rPr lang="en-US" sz="2400" dirty="0" smtClean="0"/>
              <a:t>(Corn straw)  </a:t>
            </a:r>
            <a:r>
              <a:rPr lang="en-US" sz="2400" dirty="0"/>
              <a:t>and wood.</a:t>
            </a:r>
          </a:p>
          <a:p>
            <a:pPr marL="0" indent="0" algn="l" rtl="0">
              <a:buNone/>
            </a:pPr>
            <a:endParaRPr lang="en-US" sz="2400" dirty="0"/>
          </a:p>
          <a:p>
            <a:pPr algn="l" rtl="0"/>
            <a:r>
              <a:rPr lang="en-US" sz="2400" dirty="0" smtClean="0"/>
              <a:t> </a:t>
            </a:r>
            <a:r>
              <a:rPr lang="en-US" sz="2400" dirty="0"/>
              <a:t>T</a:t>
            </a:r>
            <a:r>
              <a:rPr lang="en-US" sz="2400" dirty="0" smtClean="0"/>
              <a:t>o use </a:t>
            </a:r>
            <a:r>
              <a:rPr lang="en-US" sz="2400" dirty="0"/>
              <a:t>the extracted cellulose as reinforcement for polyethylene matrix to produce composites.</a:t>
            </a:r>
          </a:p>
          <a:p>
            <a:pPr algn="l" rtl="0"/>
            <a:endParaRPr lang="en-US" sz="2400" dirty="0"/>
          </a:p>
          <a:p>
            <a:pPr algn="l" rtl="0"/>
            <a:r>
              <a:rPr lang="en-US" sz="2400" dirty="0" smtClean="0"/>
              <a:t>To investigate </a:t>
            </a:r>
            <a:r>
              <a:rPr lang="en-US" sz="2400" dirty="0"/>
              <a:t>the thermal and mechanical properties of the produced composites.</a:t>
            </a:r>
          </a:p>
          <a:p>
            <a:pPr marL="0" indent="0" algn="l" rtl="0">
              <a:buNone/>
            </a:pPr>
            <a:endParaRPr lang="en-US" sz="2400" dirty="0"/>
          </a:p>
          <a:p>
            <a:endParaRPr lang="en-US" dirty="0"/>
          </a:p>
        </p:txBody>
      </p:sp>
    </p:spTree>
    <p:extLst>
      <p:ext uri="{BB962C8B-B14F-4D97-AF65-F5344CB8AC3E}">
        <p14:creationId xmlns:p14="http://schemas.microsoft.com/office/powerpoint/2010/main" val="2463198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solidFill>
                  <a:schemeClr val="tx1">
                    <a:lumMod val="75000"/>
                    <a:lumOff val="25000"/>
                  </a:schemeClr>
                </a:solidFill>
              </a:rPr>
              <a:t>CELLULOSE</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lstStyle/>
          <a:p>
            <a:pPr algn="l" rtl="0"/>
            <a:r>
              <a:rPr lang="en-US" sz="2400" dirty="0"/>
              <a:t>Cellulose is a polysaccharide polymer consisting of tens to hundreds to several thousands of the repeating unit anhydroglucose. It is a biopolymer composed of ß-D-glucopyranose units linked together by (1–4)-glycosidic bonds.</a:t>
            </a:r>
          </a:p>
          <a:p>
            <a:endParaRPr lang="en-US" dirty="0"/>
          </a:p>
          <a:p>
            <a:pPr marL="0" indent="0">
              <a:buNone/>
            </a:pPr>
            <a:endParaRPr lang="en-US" dirty="0"/>
          </a:p>
        </p:txBody>
      </p:sp>
      <p:pic>
        <p:nvPicPr>
          <p:cNvPr id="4" name="Picture 3" descr="C:\Users\abdulhakim\AppData\Local\Microsoft\Windows\INetCache\Content.Word\cellulose_2.gif"/>
          <p:cNvPicPr/>
          <p:nvPr/>
        </p:nvPicPr>
        <p:blipFill>
          <a:blip r:embed="rId2" cstate="print"/>
          <a:srcRect/>
          <a:stretch>
            <a:fillRect/>
          </a:stretch>
        </p:blipFill>
        <p:spPr bwMode="auto">
          <a:xfrm>
            <a:off x="3122181" y="4149761"/>
            <a:ext cx="7200800" cy="2304256"/>
          </a:xfrm>
          <a:prstGeom prst="rect">
            <a:avLst/>
          </a:prstGeom>
          <a:noFill/>
          <a:ln w="9525">
            <a:noFill/>
            <a:miter lim="800000"/>
            <a:headEnd/>
            <a:tailEnd/>
          </a:ln>
        </p:spPr>
      </p:pic>
    </p:spTree>
    <p:extLst>
      <p:ext uri="{BB962C8B-B14F-4D97-AF65-F5344CB8AC3E}">
        <p14:creationId xmlns:p14="http://schemas.microsoft.com/office/powerpoint/2010/main" val="2246667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COMPOSITE</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lstStyle/>
          <a:p>
            <a:pPr algn="l" rtl="0"/>
            <a:r>
              <a:rPr lang="en-US" sz="2400" dirty="0"/>
              <a:t>Two or more distinct materials that </a:t>
            </a:r>
            <a:r>
              <a:rPr lang="en-US" sz="2400" dirty="0" smtClean="0"/>
              <a:t>do </a:t>
            </a:r>
            <a:r>
              <a:rPr lang="en-US" sz="2400" dirty="0"/>
              <a:t>not lose their individual </a:t>
            </a:r>
            <a:r>
              <a:rPr lang="en-US" sz="2400" dirty="0" smtClean="0"/>
              <a:t>identities </a:t>
            </a:r>
            <a:r>
              <a:rPr lang="en-US" sz="2400" dirty="0"/>
              <a:t>but still impart their properties to the product resulting from their combination.</a:t>
            </a:r>
            <a:br>
              <a:rPr lang="en-US" sz="2400" dirty="0"/>
            </a:br>
            <a:endParaRPr lang="en-US" sz="2400" dirty="0"/>
          </a:p>
          <a:p>
            <a:pPr algn="l" rtl="0"/>
            <a:r>
              <a:rPr lang="en-US" sz="2400" dirty="0"/>
              <a:t>Composite materials consist of two main components:</a:t>
            </a:r>
          </a:p>
          <a:p>
            <a:pPr algn="l" rtl="0"/>
            <a:r>
              <a:rPr lang="en-US" sz="2400" dirty="0"/>
              <a:t>1- Matrix</a:t>
            </a:r>
          </a:p>
          <a:p>
            <a:pPr algn="l" rtl="0"/>
            <a:r>
              <a:rPr lang="en-US" sz="2400" dirty="0"/>
              <a:t>2- Reinforcement</a:t>
            </a:r>
          </a:p>
          <a:p>
            <a:pPr algn="l" rtl="0"/>
            <a:endParaRPr lang="en-US" dirty="0"/>
          </a:p>
        </p:txBody>
      </p:sp>
    </p:spTree>
    <p:extLst>
      <p:ext uri="{BB962C8B-B14F-4D97-AF65-F5344CB8AC3E}">
        <p14:creationId xmlns:p14="http://schemas.microsoft.com/office/powerpoint/2010/main" val="330533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LITERATURE VIEW</a:t>
            </a:r>
            <a:endParaRPr lang="en-US" dirty="0">
              <a:solidFill>
                <a:schemeClr val="tx1">
                  <a:lumMod val="75000"/>
                  <a:lumOff val="25000"/>
                </a:schemeClr>
              </a:solidFill>
            </a:endParaRPr>
          </a:p>
        </p:txBody>
      </p:sp>
      <p:sp>
        <p:nvSpPr>
          <p:cNvPr id="3" name="عنصر نائب للمحتوى 2"/>
          <p:cNvSpPr>
            <a:spLocks noGrp="1"/>
          </p:cNvSpPr>
          <p:nvPr>
            <p:ph idx="1"/>
          </p:nvPr>
        </p:nvSpPr>
        <p:spPr>
          <a:xfrm>
            <a:off x="2592925" y="1600200"/>
            <a:ext cx="8915400" cy="3777622"/>
          </a:xfrm>
        </p:spPr>
        <p:txBody>
          <a:bodyPr>
            <a:noAutofit/>
          </a:bodyPr>
          <a:lstStyle/>
          <a:p>
            <a:pPr algn="l" rtl="0"/>
            <a:r>
              <a:rPr lang="en-US" sz="2400" dirty="0" smtClean="0"/>
              <a:t>Hamed </a:t>
            </a:r>
            <a:r>
              <a:rPr lang="en-US" sz="2400" dirty="0"/>
              <a:t>et. al. (2013) and Thaib. Sh (2015</a:t>
            </a:r>
            <a:r>
              <a:rPr lang="en-US" sz="2400" dirty="0" smtClean="0"/>
              <a:t>) extracted </a:t>
            </a:r>
            <a:r>
              <a:rPr lang="en-US" sz="2400" dirty="0"/>
              <a:t>cellulose from olive industry solid waste (OISW</a:t>
            </a:r>
            <a:r>
              <a:rPr lang="en-US" sz="2400" dirty="0" smtClean="0"/>
              <a:t>).</a:t>
            </a:r>
          </a:p>
          <a:p>
            <a:pPr algn="l" rtl="0"/>
            <a:r>
              <a:rPr lang="en-US" sz="2400" dirty="0" smtClean="0"/>
              <a:t>Hattab</a:t>
            </a:r>
            <a:r>
              <a:rPr lang="en-US" sz="2400" dirty="0"/>
              <a:t>. R (2016), </a:t>
            </a:r>
            <a:r>
              <a:rPr lang="en-US" sz="2400" dirty="0" smtClean="0"/>
              <a:t>extracted </a:t>
            </a:r>
            <a:r>
              <a:rPr lang="en-US" sz="2400" dirty="0"/>
              <a:t>cellulose powder from Argania Sponia (Stems and seeds) Trees</a:t>
            </a:r>
            <a:r>
              <a:rPr lang="en-US" sz="2400" dirty="0" smtClean="0"/>
              <a:t>.</a:t>
            </a:r>
          </a:p>
          <a:p>
            <a:pPr algn="l" rtl="0"/>
            <a:r>
              <a:rPr lang="en-US" sz="2400" dirty="0" smtClean="0"/>
              <a:t>F </a:t>
            </a:r>
            <a:r>
              <a:rPr lang="en-US" sz="2400" dirty="0"/>
              <a:t>Yan Yan et al (2009</a:t>
            </a:r>
            <a:r>
              <a:rPr lang="en-US" sz="2400" dirty="0" smtClean="0"/>
              <a:t>), used liquid </a:t>
            </a:r>
            <a:r>
              <a:rPr lang="en-US" sz="2400" dirty="0"/>
              <a:t>phase oxidation </a:t>
            </a:r>
            <a:r>
              <a:rPr lang="en-US" sz="2400" dirty="0" smtClean="0"/>
              <a:t>to </a:t>
            </a:r>
            <a:r>
              <a:rPr lang="en-US" sz="2400" dirty="0"/>
              <a:t>extract cellulose from palm kernel cake to separate hemi-cellulose, cellulose and lignin</a:t>
            </a:r>
            <a:r>
              <a:rPr lang="en-US" sz="2400" dirty="0" smtClean="0"/>
              <a:t>. </a:t>
            </a:r>
          </a:p>
          <a:p>
            <a:pPr algn="l" rtl="0"/>
            <a:r>
              <a:rPr lang="en-US" sz="2400" dirty="0" smtClean="0">
                <a:latin typeface="Times New Roman" panose="02020603050405020304" pitchFamily="18" charset="0"/>
                <a:ea typeface="Calibri" panose="020F0502020204030204" pitchFamily="34" charset="0"/>
              </a:rPr>
              <a:t>J</a:t>
            </a:r>
            <a:r>
              <a:rPr lang="en-US" sz="2400" dirty="0">
                <a:latin typeface="Times New Roman" panose="02020603050405020304" pitchFamily="18" charset="0"/>
                <a:ea typeface="Calibri" panose="020F0502020204030204" pitchFamily="34" charset="0"/>
              </a:rPr>
              <a:t>. Mora´n et al (2008), </a:t>
            </a:r>
            <a:r>
              <a:rPr lang="en-US" sz="2400" dirty="0" smtClean="0">
                <a:latin typeface="Times New Roman" panose="02020603050405020304" pitchFamily="18" charset="0"/>
                <a:ea typeface="Calibri" panose="020F0502020204030204" pitchFamily="34" charset="0"/>
              </a:rPr>
              <a:t>extracted </a:t>
            </a:r>
            <a:r>
              <a:rPr lang="en-US" sz="2400" dirty="0">
                <a:latin typeface="Times New Roman" panose="02020603050405020304" pitchFamily="18" charset="0"/>
                <a:ea typeface="Calibri" panose="020F0502020204030204" pitchFamily="34" charset="0"/>
              </a:rPr>
              <a:t>cellulose from sisal </a:t>
            </a:r>
            <a:r>
              <a:rPr lang="en-US" sz="2400" dirty="0" smtClean="0">
                <a:latin typeface="Times New Roman" panose="02020603050405020304" pitchFamily="18" charset="0"/>
                <a:ea typeface="Calibri" panose="020F0502020204030204" pitchFamily="34" charset="0"/>
              </a:rPr>
              <a:t>fibers. </a:t>
            </a:r>
          </a:p>
          <a:p>
            <a:pPr algn="l" rtl="0"/>
            <a:r>
              <a:rPr lang="en-US" sz="2400" dirty="0"/>
              <a:t>Graupner. N (2009), studied the mechanical properties of natural and man-made cellulose fiber-reinforced poly(lactic acid) (PLA) </a:t>
            </a:r>
            <a:endParaRPr lang="en-US" sz="2400" dirty="0"/>
          </a:p>
        </p:txBody>
      </p:sp>
    </p:spTree>
    <p:extLst>
      <p:ext uri="{BB962C8B-B14F-4D97-AF65-F5344CB8AC3E}">
        <p14:creationId xmlns:p14="http://schemas.microsoft.com/office/powerpoint/2010/main" val="1267387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lumMod val="75000"/>
                    <a:lumOff val="25000"/>
                  </a:schemeClr>
                </a:solidFill>
              </a:rPr>
              <a:t>METHODOLEGY </a:t>
            </a:r>
            <a:endParaRPr lang="en-US" dirty="0">
              <a:solidFill>
                <a:schemeClr val="tx1">
                  <a:lumMod val="75000"/>
                  <a:lumOff val="25000"/>
                </a:schemeClr>
              </a:solidFill>
            </a:endParaRPr>
          </a:p>
        </p:txBody>
      </p:sp>
      <p:sp>
        <p:nvSpPr>
          <p:cNvPr id="3" name="عنصر نائب للمحتوى 2"/>
          <p:cNvSpPr>
            <a:spLocks noGrp="1"/>
          </p:cNvSpPr>
          <p:nvPr>
            <p:ph idx="1"/>
          </p:nvPr>
        </p:nvSpPr>
        <p:spPr/>
        <p:txBody>
          <a:bodyPr>
            <a:normAutofit/>
          </a:bodyPr>
          <a:lstStyle/>
          <a:p>
            <a:pPr algn="l" rtl="0"/>
            <a:r>
              <a:rPr lang="en-US" sz="2400" dirty="0" smtClean="0"/>
              <a:t>A) </a:t>
            </a:r>
            <a:r>
              <a:rPr lang="en-US" sz="2400" dirty="0"/>
              <a:t>Cellulose extraction</a:t>
            </a:r>
          </a:p>
          <a:p>
            <a:pPr algn="l" rtl="0"/>
            <a:endParaRPr lang="en-US" sz="2400" dirty="0"/>
          </a:p>
          <a:p>
            <a:pPr algn="l" rtl="0"/>
            <a:r>
              <a:rPr lang="en-US" sz="2400" dirty="0" smtClean="0"/>
              <a:t>Extracting </a:t>
            </a:r>
            <a:r>
              <a:rPr lang="en-US" sz="2400" dirty="0"/>
              <a:t>cellulose from wood</a:t>
            </a:r>
          </a:p>
          <a:p>
            <a:pPr algn="l" rtl="0"/>
            <a:r>
              <a:rPr lang="en-US" sz="2400" dirty="0" smtClean="0"/>
              <a:t>Extracting </a:t>
            </a:r>
            <a:r>
              <a:rPr lang="en-US" sz="2400" dirty="0"/>
              <a:t>cellulose from agricultural </a:t>
            </a:r>
            <a:r>
              <a:rPr lang="en-US" sz="2400" dirty="0" smtClean="0"/>
              <a:t>wastes (Corn straw)</a:t>
            </a:r>
            <a:endParaRPr lang="ar-SA" sz="2400" dirty="0" smtClean="0"/>
          </a:p>
          <a:p>
            <a:pPr algn="l" rtl="0"/>
            <a:r>
              <a:rPr lang="en-US" sz="2400" dirty="0"/>
              <a:t>Extraction cellulose from olive industry solid waste (OISW)</a:t>
            </a:r>
          </a:p>
          <a:p>
            <a:pPr marL="0" indent="0" algn="l" rtl="0">
              <a:buNone/>
            </a:pPr>
            <a:endParaRPr lang="en-US" sz="2400" dirty="0" smtClean="0"/>
          </a:p>
          <a:p>
            <a:pPr algn="l" rtl="0"/>
            <a:r>
              <a:rPr lang="en-US" sz="2400" dirty="0" smtClean="0"/>
              <a:t>B) Composite production </a:t>
            </a:r>
          </a:p>
          <a:p>
            <a:pPr algn="l" rtl="0"/>
            <a:endParaRPr lang="en-US" sz="2000" dirty="0"/>
          </a:p>
          <a:p>
            <a:pPr algn="l" rtl="0"/>
            <a:endParaRPr lang="en-US" sz="2000" dirty="0"/>
          </a:p>
        </p:txBody>
      </p:sp>
    </p:spTree>
    <p:extLst>
      <p:ext uri="{BB962C8B-B14F-4D97-AF65-F5344CB8AC3E}">
        <p14:creationId xmlns:p14="http://schemas.microsoft.com/office/powerpoint/2010/main" val="1692336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chemeClr val="tx1">
                    <a:lumMod val="75000"/>
                    <a:lumOff val="25000"/>
                  </a:schemeClr>
                </a:solidFill>
              </a:rPr>
              <a:t>EXTRACTION CELLULOSE FROM WOOD</a:t>
            </a:r>
            <a:br>
              <a:rPr lang="en-US" dirty="0" smtClean="0">
                <a:solidFill>
                  <a:schemeClr val="tx1">
                    <a:lumMod val="75000"/>
                    <a:lumOff val="25000"/>
                  </a:schemeClr>
                </a:solidFill>
              </a:rPr>
            </a:br>
            <a:r>
              <a:rPr lang="en-US" dirty="0" smtClean="0">
                <a:solidFill>
                  <a:schemeClr val="tx1">
                    <a:lumMod val="75000"/>
                    <a:lumOff val="25000"/>
                  </a:schemeClr>
                </a:solidFill>
              </a:rPr>
              <a:t>(MODIFIDE DIGLYME-HCL METHOD)</a:t>
            </a:r>
            <a:endParaRPr lang="en-US" dirty="0">
              <a:solidFill>
                <a:schemeClr val="tx1">
                  <a:lumMod val="75000"/>
                  <a:lumOff val="25000"/>
                </a:schemeClr>
              </a:solidFill>
            </a:endParaRPr>
          </a:p>
        </p:txBody>
      </p:sp>
      <p:sp>
        <p:nvSpPr>
          <p:cNvPr id="6" name="مستطيل مستدير الزوايا 5"/>
          <p:cNvSpPr/>
          <p:nvPr/>
        </p:nvSpPr>
        <p:spPr>
          <a:xfrm>
            <a:off x="4640237" y="2265530"/>
            <a:ext cx="3780430" cy="1146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Samples (0.15--0.25 g) of oven-dried (105 °C) ground wood</a:t>
            </a:r>
          </a:p>
        </p:txBody>
      </p:sp>
      <p:sp>
        <p:nvSpPr>
          <p:cNvPr id="8" name="مستطيل مستدير الزوايا 7"/>
          <p:cNvSpPr/>
          <p:nvPr/>
        </p:nvSpPr>
        <p:spPr>
          <a:xfrm>
            <a:off x="4121623" y="3788394"/>
            <a:ext cx="4817659" cy="1146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Two ml of diglyme and 0.5 ml of 10 M HCl </a:t>
            </a:r>
            <a:r>
              <a:rPr lang="en-US" sz="2000" dirty="0" smtClean="0"/>
              <a:t>was added </a:t>
            </a:r>
            <a:r>
              <a:rPr lang="en-US" sz="2000" dirty="0"/>
              <a:t>to each vial and shake for 1 hour in a water bath at 90 °C</a:t>
            </a:r>
          </a:p>
        </p:txBody>
      </p:sp>
      <p:sp>
        <p:nvSpPr>
          <p:cNvPr id="9" name="مستطيل مستدير الزوايا 8"/>
          <p:cNvSpPr/>
          <p:nvPr/>
        </p:nvSpPr>
        <p:spPr>
          <a:xfrm>
            <a:off x="3739487" y="5295334"/>
            <a:ext cx="5581934" cy="1146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Gravity filtration, About 20 ml of methanol </a:t>
            </a:r>
            <a:r>
              <a:rPr lang="en-US" sz="2000" dirty="0" smtClean="0"/>
              <a:t>was used </a:t>
            </a:r>
            <a:r>
              <a:rPr lang="en-US" sz="2000" dirty="0"/>
              <a:t>to rinse the vials and wash the residue on the filter paper </a:t>
            </a:r>
          </a:p>
        </p:txBody>
      </p:sp>
      <p:cxnSp>
        <p:nvCxnSpPr>
          <p:cNvPr id="11" name="رابط كسهم مستقيم 10"/>
          <p:cNvCxnSpPr>
            <a:endCxn id="8" idx="0"/>
          </p:cNvCxnSpPr>
          <p:nvPr/>
        </p:nvCxnSpPr>
        <p:spPr>
          <a:xfrm>
            <a:off x="6530453" y="3427864"/>
            <a:ext cx="0" cy="360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a:stCxn id="8" idx="2"/>
            <a:endCxn id="9" idx="0"/>
          </p:cNvCxnSpPr>
          <p:nvPr/>
        </p:nvCxnSpPr>
        <p:spPr>
          <a:xfrm>
            <a:off x="6530453" y="4934804"/>
            <a:ext cx="1" cy="360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 name="صورة 2"/>
          <p:cNvPicPr>
            <a:picLocks noChangeAspect="1"/>
          </p:cNvPicPr>
          <p:nvPr/>
        </p:nvPicPr>
        <p:blipFill>
          <a:blip r:embed="rId3"/>
          <a:stretch>
            <a:fillRect/>
          </a:stretch>
        </p:blipFill>
        <p:spPr>
          <a:xfrm>
            <a:off x="10085601" y="5085503"/>
            <a:ext cx="1644650" cy="1356241"/>
          </a:xfrm>
          <a:prstGeom prst="rect">
            <a:avLst/>
          </a:prstGeom>
        </p:spPr>
      </p:pic>
      <p:pic>
        <p:nvPicPr>
          <p:cNvPr id="4" name="صورة 3"/>
          <p:cNvPicPr>
            <a:picLocks noChangeAspect="1"/>
          </p:cNvPicPr>
          <p:nvPr/>
        </p:nvPicPr>
        <p:blipFill>
          <a:blip r:embed="rId4"/>
          <a:stretch>
            <a:fillRect/>
          </a:stretch>
        </p:blipFill>
        <p:spPr>
          <a:xfrm>
            <a:off x="1937947" y="3346169"/>
            <a:ext cx="1576387" cy="1739334"/>
          </a:xfrm>
          <a:prstGeom prst="rect">
            <a:avLst/>
          </a:prstGeom>
        </p:spPr>
      </p:pic>
    </p:spTree>
    <p:extLst>
      <p:ext uri="{BB962C8B-B14F-4D97-AF65-F5344CB8AC3E}">
        <p14:creationId xmlns:p14="http://schemas.microsoft.com/office/powerpoint/2010/main" val="378891589"/>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Presentation1</Template>
  <TotalTime>1046</TotalTime>
  <Words>1008</Words>
  <Application>Microsoft Office PowerPoint</Application>
  <PresentationFormat>ملء الشاشة</PresentationFormat>
  <Paragraphs>180</Paragraphs>
  <Slides>24</Slides>
  <Notes>3</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24</vt:i4>
      </vt:variant>
    </vt:vector>
  </HeadingPairs>
  <TitlesOfParts>
    <vt:vector size="32" baseType="lpstr">
      <vt:lpstr>Arial</vt:lpstr>
      <vt:lpstr>Calibri</vt:lpstr>
      <vt:lpstr>Cambria</vt:lpstr>
      <vt:lpstr>Century Schoolbook</vt:lpstr>
      <vt:lpstr>Times New Roman</vt:lpstr>
      <vt:lpstr>Wingdings</vt:lpstr>
      <vt:lpstr>Wingdings 3</vt:lpstr>
      <vt:lpstr>ربطة</vt:lpstr>
      <vt:lpstr>Thermomechanical Properties of Polymer Matrix composites Based on Cellulose Reinforcements Derived from Biomass </vt:lpstr>
      <vt:lpstr>OUTLINE</vt:lpstr>
      <vt:lpstr>PROBLEM </vt:lpstr>
      <vt:lpstr>OBJECTIVES </vt:lpstr>
      <vt:lpstr>CELLULOSE</vt:lpstr>
      <vt:lpstr>COMPOSITE</vt:lpstr>
      <vt:lpstr>LITERATURE VIEW</vt:lpstr>
      <vt:lpstr>METHODOLEGY </vt:lpstr>
      <vt:lpstr>EXTRACTION CELLULOSE FROM WOOD (MODIFIDE DIGLYME-HCL METHOD)</vt:lpstr>
      <vt:lpstr>EXTRACTING CELLULOSE FROM AGRICULTURAL WASTE</vt:lpstr>
      <vt:lpstr>COMPOSITE PREPARATION</vt:lpstr>
      <vt:lpstr>COMPOSITE PREPARATION</vt:lpstr>
      <vt:lpstr>COMPOSITE PREPARATION</vt:lpstr>
      <vt:lpstr>COMPOSITE PREPARATION</vt:lpstr>
      <vt:lpstr>COMPOSITE TESTING</vt:lpstr>
      <vt:lpstr>COMPOSITE TESTING</vt:lpstr>
      <vt:lpstr>RESULTS</vt:lpstr>
      <vt:lpstr>RESULTS</vt:lpstr>
      <vt:lpstr>RESULTS</vt:lpstr>
      <vt:lpstr>RESULTS</vt:lpstr>
      <vt:lpstr>RESULTS</vt:lpstr>
      <vt:lpstr>COUNCLUSION </vt:lpstr>
      <vt:lpstr>RECOMMENDATIONS </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Windows User</dc:creator>
  <cp:lastModifiedBy>Windows User</cp:lastModifiedBy>
  <cp:revision>85</cp:revision>
  <dcterms:created xsi:type="dcterms:W3CDTF">2017-12-05T19:32:37Z</dcterms:created>
  <dcterms:modified xsi:type="dcterms:W3CDTF">2017-12-20T11:42:51Z</dcterms:modified>
</cp:coreProperties>
</file>