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7">
  <p:sldMasterIdLst>
    <p:sldMasterId id="2147483800" r:id="rId1"/>
  </p:sldMasterIdLst>
  <p:notesMasterIdLst>
    <p:notesMasterId r:id="rId77"/>
  </p:notesMasterIdLst>
  <p:sldIdLst>
    <p:sldId id="258" r:id="rId2"/>
    <p:sldId id="259" r:id="rId3"/>
    <p:sldId id="256" r:id="rId4"/>
    <p:sldId id="257" r:id="rId5"/>
    <p:sldId id="261" r:id="rId6"/>
    <p:sldId id="260" r:id="rId7"/>
    <p:sldId id="263" r:id="rId8"/>
    <p:sldId id="262" r:id="rId9"/>
    <p:sldId id="264" r:id="rId10"/>
    <p:sldId id="266" r:id="rId11"/>
    <p:sldId id="268" r:id="rId12"/>
    <p:sldId id="265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318" r:id="rId22"/>
    <p:sldId id="322" r:id="rId23"/>
    <p:sldId id="319" r:id="rId24"/>
    <p:sldId id="320" r:id="rId25"/>
    <p:sldId id="321" r:id="rId26"/>
    <p:sldId id="276" r:id="rId27"/>
    <p:sldId id="277" r:id="rId28"/>
    <p:sldId id="278" r:id="rId29"/>
    <p:sldId id="279" r:id="rId30"/>
    <p:sldId id="289" r:id="rId31"/>
    <p:sldId id="290" r:id="rId32"/>
    <p:sldId id="334" r:id="rId33"/>
    <p:sldId id="335" r:id="rId34"/>
    <p:sldId id="336" r:id="rId35"/>
    <p:sldId id="337" r:id="rId36"/>
    <p:sldId id="338" r:id="rId37"/>
    <p:sldId id="339" r:id="rId38"/>
    <p:sldId id="284" r:id="rId39"/>
    <p:sldId id="287" r:id="rId40"/>
    <p:sldId id="288" r:id="rId41"/>
    <p:sldId id="323" r:id="rId42"/>
    <p:sldId id="291" r:id="rId43"/>
    <p:sldId id="324" r:id="rId44"/>
    <p:sldId id="333" r:id="rId45"/>
    <p:sldId id="292" r:id="rId46"/>
    <p:sldId id="328" r:id="rId47"/>
    <p:sldId id="325" r:id="rId48"/>
    <p:sldId id="326" r:id="rId49"/>
    <p:sldId id="327" r:id="rId50"/>
    <p:sldId id="329" r:id="rId51"/>
    <p:sldId id="293" r:id="rId52"/>
    <p:sldId id="297" r:id="rId53"/>
    <p:sldId id="294" r:id="rId54"/>
    <p:sldId id="330" r:id="rId55"/>
    <p:sldId id="331" r:id="rId56"/>
    <p:sldId id="300" r:id="rId57"/>
    <p:sldId id="301" r:id="rId58"/>
    <p:sldId id="302" r:id="rId59"/>
    <p:sldId id="303" r:id="rId60"/>
    <p:sldId id="304" r:id="rId61"/>
    <p:sldId id="317" r:id="rId62"/>
    <p:sldId id="305" r:id="rId63"/>
    <p:sldId id="316" r:id="rId64"/>
    <p:sldId id="314" r:id="rId65"/>
    <p:sldId id="306" r:id="rId66"/>
    <p:sldId id="307" r:id="rId67"/>
    <p:sldId id="313" r:id="rId68"/>
    <p:sldId id="308" r:id="rId69"/>
    <p:sldId id="312" r:id="rId70"/>
    <p:sldId id="310" r:id="rId71"/>
    <p:sldId id="311" r:id="rId72"/>
    <p:sldId id="295" r:id="rId73"/>
    <p:sldId id="296" r:id="rId74"/>
    <p:sldId id="340" r:id="rId75"/>
    <p:sldId id="299" r:id="rId7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4" autoAdjust="0"/>
    <p:restoredTop sz="95394" autoAdjust="0"/>
  </p:normalViewPr>
  <p:slideViewPr>
    <p:cSldViewPr snapToGrid="0">
      <p:cViewPr varScale="1">
        <p:scale>
          <a:sx n="85" d="100"/>
          <a:sy n="85" d="100"/>
        </p:scale>
        <p:origin x="634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97B66-C12A-4CA5-8942-4C115B8BC053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465BC-2D5E-4B03-B022-0E22C1AB2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23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465BC-2D5E-4B03-B022-0E22C1AB27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33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465BC-2D5E-4B03-B022-0E22C1AB27AE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02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465BC-2D5E-4B03-B022-0E22C1AB27AE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1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4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99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9560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665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1534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42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971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4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4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52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61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0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16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31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9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56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fif"/><Relationship Id="rId3" Type="http://schemas.openxmlformats.org/officeDocument/2006/relationships/image" Target="../media/image1.png"/><Relationship Id="rId7" Type="http://schemas.openxmlformats.org/officeDocument/2006/relationships/image" Target="../media/image5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fif"/><Relationship Id="rId5" Type="http://schemas.openxmlformats.org/officeDocument/2006/relationships/image" Target="../media/image3.jpg"/><Relationship Id="rId10" Type="http://schemas.openxmlformats.org/officeDocument/2006/relationships/image" Target="../media/image8.jpg"/><Relationship Id="rId4" Type="http://schemas.openxmlformats.org/officeDocument/2006/relationships/image" Target="../media/image2.jfif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ebp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fif"/><Relationship Id="rId4" Type="http://schemas.openxmlformats.org/officeDocument/2006/relationships/image" Target="../media/image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624" y="0"/>
            <a:ext cx="3294926" cy="3152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341" y="0"/>
            <a:ext cx="6236632" cy="36736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8181974" y="3718679"/>
            <a:ext cx="40862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Graduation Project – </a:t>
            </a:r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II 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10611591)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Re-Design of the Businessmen Forum Building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 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Submitted By: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Ameed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“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Qasem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Suliman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”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Abrar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Sweileh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Supervisor Name: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Dr.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Luay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Dwaikat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2019-2020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062" y="5028796"/>
            <a:ext cx="2384912" cy="17841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718678"/>
            <a:ext cx="5797063" cy="30943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25" y="3718678"/>
            <a:ext cx="2343149" cy="13101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398848" y="3307467"/>
            <a:ext cx="386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An-</a:t>
            </a:r>
            <a:r>
              <a:rPr lang="en-US" b="1" dirty="0" err="1">
                <a:latin typeface="Andalus" panose="02020603050405020304" pitchFamily="18" charset="-78"/>
                <a:cs typeface="Andalus" panose="02020603050405020304" pitchFamily="18" charset="-78"/>
              </a:rPr>
              <a:t>Najah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National University</a:t>
            </a:r>
            <a:b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Building Engineering Department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945339" cy="13088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53856"/>
            <a:ext cx="1945340" cy="1288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87631"/>
            <a:ext cx="1945339" cy="969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088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21" y="1186601"/>
            <a:ext cx="5851761" cy="4734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683" y="2245815"/>
            <a:ext cx="4457700" cy="4584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09725" y="724937"/>
            <a:ext cx="4057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Basement Floor after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848599" y="1784150"/>
            <a:ext cx="3762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Basement Floor before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28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24" y="1110483"/>
            <a:ext cx="7902182" cy="57685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48004" y="491609"/>
            <a:ext cx="3905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Basement floor 2 new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63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87" y="945640"/>
            <a:ext cx="6279788" cy="3527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4950" y="353588"/>
            <a:ext cx="507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Ground floor after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547" y="2847975"/>
            <a:ext cx="4467578" cy="3918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43874" y="2386310"/>
            <a:ext cx="3257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Ground </a:t>
            </a:r>
            <a:r>
              <a:rPr lang="en-US" sz="2400" dirty="0"/>
              <a:t>f</a:t>
            </a:r>
            <a:r>
              <a:rPr lang="en-US" sz="2400" dirty="0" smtClean="0"/>
              <a:t>loor before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74" y="2386310"/>
            <a:ext cx="2656202" cy="2216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583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6" y="510964"/>
            <a:ext cx="5728333" cy="41612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274" y="3057525"/>
            <a:ext cx="4337520" cy="3667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710135" y="0"/>
            <a:ext cx="2292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First Floor </a:t>
            </a:r>
            <a:r>
              <a:rPr lang="en-US" sz="2400" dirty="0" smtClean="0"/>
              <a:t>after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8067243" y="2443789"/>
            <a:ext cx="2675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First Floor before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144" y="2443789"/>
            <a:ext cx="2511306" cy="2423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76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6" y="3438196"/>
            <a:ext cx="7772399" cy="3266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7" y="134471"/>
            <a:ext cx="7772399" cy="3303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124949" y="5316070"/>
            <a:ext cx="256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East Elevation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035303" y="1786333"/>
            <a:ext cx="256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South Elevation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51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333129" cy="3600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450"/>
            <a:ext cx="7333129" cy="3257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9503028" y="1615560"/>
            <a:ext cx="24449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North </a:t>
            </a:r>
            <a:r>
              <a:rPr lang="en-US" sz="2400" dirty="0"/>
              <a:t>Elevation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9503028" y="5229225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West Elevation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52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Environmental aspects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32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725" y="643453"/>
            <a:ext cx="9008526" cy="128089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Times New Roman" pitchFamily="18" charset="0"/>
              </a:rPr>
              <a:t>The important parameter of environmental assessment </a:t>
            </a:r>
            <a:r>
              <a:rPr lang="en-US" b="1" dirty="0">
                <a:latin typeface="+mn-lt"/>
                <a:cs typeface="Times New Roman" pitchFamily="18" charset="0"/>
              </a:rPr>
              <a:t/>
            </a:r>
            <a:br>
              <a:rPr lang="en-US" b="1" dirty="0">
                <a:latin typeface="+mn-lt"/>
                <a:cs typeface="Times New Roman" pitchFamily="18" charset="0"/>
              </a:rPr>
            </a:b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4449" y="2311672"/>
            <a:ext cx="5926138" cy="33540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/>
              <a:t>The orientation of the </a:t>
            </a:r>
            <a:r>
              <a:rPr lang="en-US" sz="2800" dirty="0" smtClean="0"/>
              <a:t>faculty</a:t>
            </a:r>
          </a:p>
          <a:p>
            <a:r>
              <a:rPr lang="en-US" sz="2800" dirty="0"/>
              <a:t>Shading</a:t>
            </a:r>
          </a:p>
          <a:p>
            <a:pPr lvl="0"/>
            <a:r>
              <a:rPr lang="en-US" sz="2800" dirty="0" smtClean="0"/>
              <a:t>Thermal Design</a:t>
            </a:r>
            <a:endParaRPr lang="ar-SA" sz="2800" dirty="0" smtClean="0"/>
          </a:p>
          <a:p>
            <a:r>
              <a:rPr lang="en-US" sz="2800" dirty="0" smtClean="0"/>
              <a:t>Daylight factor</a:t>
            </a:r>
          </a:p>
          <a:p>
            <a:r>
              <a:rPr lang="en-US" sz="2800" dirty="0" smtClean="0"/>
              <a:t>Acoustic Design</a:t>
            </a:r>
          </a:p>
          <a:p>
            <a:endParaRPr lang="en-US" sz="2800" dirty="0"/>
          </a:p>
          <a:p>
            <a:pPr marL="0" lvl="0" indent="0">
              <a:buNone/>
            </a:pPr>
            <a:r>
              <a:rPr lang="en-US" dirty="0" smtClean="0"/>
              <a:t> </a:t>
            </a:r>
            <a:endParaRPr lang="en-US" dirty="0">
              <a:ea typeface="Tahoma" pitchFamily="34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313" y="4675526"/>
            <a:ext cx="2110837" cy="17396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11" y="4659533"/>
            <a:ext cx="2195195" cy="1755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76" y="2785446"/>
            <a:ext cx="2592656" cy="1425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22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11900" y="576485"/>
            <a:ext cx="9599075" cy="128089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The Orientation and sun path of the faculty </a:t>
            </a:r>
            <a:endParaRPr lang="en-US" dirty="0"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775" y="1343063"/>
            <a:ext cx="5962649" cy="53785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852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681" y="618038"/>
            <a:ext cx="8911687" cy="64878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Sun Path</a:t>
            </a:r>
            <a:br>
              <a:rPr lang="en-US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70" y="2060575"/>
            <a:ext cx="4834255" cy="4198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010" y="2060575"/>
            <a:ext cx="4805602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7145213" y="1590159"/>
            <a:ext cx="4009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cs typeface="Times New Roman" pitchFamily="18" charset="0"/>
              </a:rPr>
              <a:t>Sun path in </a:t>
            </a:r>
            <a:r>
              <a:rPr lang="en-US" dirty="0" smtClean="0">
                <a:cs typeface="Times New Roman" pitchFamily="18" charset="0"/>
              </a:rPr>
              <a:t>summer </a:t>
            </a:r>
            <a:r>
              <a:rPr lang="en-US" dirty="0">
                <a:cs typeface="Times New Roman" pitchFamily="18" charset="0"/>
              </a:rPr>
              <a:t>at </a:t>
            </a:r>
            <a:r>
              <a:rPr lang="en-US" dirty="0" smtClean="0">
                <a:cs typeface="Times New Roman" pitchFamily="18" charset="0"/>
              </a:rPr>
              <a:t>12:00 pm</a:t>
            </a:r>
            <a:endParaRPr lang="en-US" i="1" dirty="0"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96963" y="1570593"/>
            <a:ext cx="3735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cs typeface="Times New Roman" pitchFamily="18" charset="0"/>
              </a:rPr>
              <a:t>Sun path in winter at </a:t>
            </a:r>
            <a:r>
              <a:rPr lang="en-US" dirty="0" smtClean="0">
                <a:cs typeface="Times New Roman" pitchFamily="18" charset="0"/>
              </a:rPr>
              <a:t>12:00 pm</a:t>
            </a:r>
            <a:endParaRPr lang="en-US" i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9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Introduction </a:t>
            </a:r>
          </a:p>
          <a:p>
            <a:r>
              <a:rPr lang="en-US" sz="2400" dirty="0" smtClean="0"/>
              <a:t>Site Analysis </a:t>
            </a:r>
          </a:p>
          <a:p>
            <a:r>
              <a:rPr lang="en-US" sz="2400" dirty="0"/>
              <a:t>Architectural aspects </a:t>
            </a:r>
            <a:endParaRPr lang="en-US" sz="2400" dirty="0" smtClean="0"/>
          </a:p>
          <a:p>
            <a:r>
              <a:rPr lang="en-US" sz="2400" dirty="0" smtClean="0"/>
              <a:t>Environmental aspects </a:t>
            </a:r>
          </a:p>
          <a:p>
            <a:r>
              <a:rPr lang="en-US" sz="2400" dirty="0" smtClean="0"/>
              <a:t>Structural aspects </a:t>
            </a:r>
            <a:endParaRPr lang="ar-SA" sz="2400" dirty="0" smtClean="0"/>
          </a:p>
          <a:p>
            <a:r>
              <a:rPr lang="en-US" sz="2400" dirty="0" smtClean="0"/>
              <a:t>Electro mechanic aspects</a:t>
            </a:r>
          </a:p>
          <a:p>
            <a:r>
              <a:rPr lang="en-US" sz="2400" dirty="0"/>
              <a:t>Cost </a:t>
            </a:r>
            <a:r>
              <a:rPr lang="en-US" sz="2400" dirty="0" smtClean="0"/>
              <a:t>Estimation</a:t>
            </a:r>
          </a:p>
          <a:p>
            <a:r>
              <a:rPr lang="en-US" sz="2400" dirty="0" smtClean="0"/>
              <a:t>Conclusion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88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Shading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93578"/>
            <a:ext cx="4938583" cy="28401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15" y="1766046"/>
            <a:ext cx="5200559" cy="34704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7" y="3694049"/>
            <a:ext cx="4933949" cy="30847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86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8510" y="3033584"/>
            <a:ext cx="8915399" cy="2262781"/>
          </a:xfrm>
        </p:spPr>
        <p:txBody>
          <a:bodyPr/>
          <a:lstStyle/>
          <a:p>
            <a:pPr lvl="0"/>
            <a:r>
              <a:rPr lang="en-US" dirty="0"/>
              <a:t>Thermal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7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080" y="1297460"/>
            <a:ext cx="5814283" cy="37935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393876" y="5487771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19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abrar\ديزاين بلدر\122038314_1807325596112686_2021416794565529647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56" y="815546"/>
            <a:ext cx="5445125" cy="526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abrar\ديزاين بلدر\122086661_2511070395852417_6267226923458986362_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064" y="815546"/>
            <a:ext cx="5381625" cy="526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18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872" y="410367"/>
            <a:ext cx="3156585" cy="2487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627185" y="2989652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wall layers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55" y="436402"/>
            <a:ext cx="3112770" cy="24618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983833" y="2952581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Floor layers</a:t>
            </a:r>
            <a:endParaRPr lang="en-US" dirty="0"/>
          </a:p>
        </p:txBody>
      </p:sp>
      <p:pic>
        <p:nvPicPr>
          <p:cNvPr id="7170" name="Picture 2" descr="D:\abrar\ديزاين بلدر\122050127_1015446138919070_7235016397332478431_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83" y="3788633"/>
            <a:ext cx="79914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71728" y="5731481"/>
            <a:ext cx="97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PMV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abrar\ديزاين بلدر\122059048_2962420930525718_7845117107588049165_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761" y="829748"/>
            <a:ext cx="790575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425" y="624110"/>
            <a:ext cx="8911687" cy="1280890"/>
          </a:xfrm>
        </p:spPr>
        <p:txBody>
          <a:bodyPr>
            <a:noAutofit/>
          </a:bodyPr>
          <a:lstStyle/>
          <a:p>
            <a:r>
              <a:rPr lang="en-US" sz="4000" dirty="0">
                <a:latin typeface="+mn-lt"/>
                <a:cs typeface="Times New Roman" pitchFamily="18" charset="0"/>
              </a:rPr>
              <a:t>Daylight analysis</a:t>
            </a: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endParaRPr lang="en-US" sz="40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41224" y="1905000"/>
            <a:ext cx="6076949" cy="48600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877175" y="1362075"/>
            <a:ext cx="326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Ground Floor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341" y="1905000"/>
            <a:ext cx="2232441" cy="3504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386696" y="5409288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Legend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29" y="1905000"/>
            <a:ext cx="2222502" cy="3452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39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424" y="614585"/>
            <a:ext cx="8911687" cy="128089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Daylight analysis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840" y="2128295"/>
            <a:ext cx="6314760" cy="4729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925" y="2128294"/>
            <a:ext cx="1937597" cy="3248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229475" y="1526143"/>
            <a:ext cx="2790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</a:t>
            </a:r>
            <a:r>
              <a:rPr lang="en-US" sz="2400" dirty="0"/>
              <a:t>Floor 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45819" y="542447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Legend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16" y="2114412"/>
            <a:ext cx="2108616" cy="32757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36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250" y="586010"/>
            <a:ext cx="10342025" cy="128089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  <a:cs typeface="Times New Roman" pitchFamily="18" charset="0"/>
              </a:rPr>
              <a:t>Sun shading will be used in east and south </a:t>
            </a:r>
            <a:r>
              <a:rPr lang="en-US" dirty="0" smtClean="0">
                <a:latin typeface="+mn-lt"/>
                <a:cs typeface="Times New Roman" pitchFamily="18" charset="0"/>
              </a:rPr>
              <a:t>and west elevation</a:t>
            </a:r>
            <a:r>
              <a:rPr lang="en-US" dirty="0">
                <a:latin typeface="+mn-lt"/>
                <a:cs typeface="Times New Roman" pitchFamily="18" charset="0"/>
              </a:rPr>
              <a:t/>
            </a:r>
            <a:br>
              <a:rPr lang="en-US" dirty="0">
                <a:latin typeface="+mn-lt"/>
                <a:cs typeface="Times New Roman" pitchFamily="18" charset="0"/>
              </a:rPr>
            </a:br>
            <a:endParaRPr lang="en-US" dirty="0">
              <a:latin typeface="+mn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71" y="2041527"/>
            <a:ext cx="5816600" cy="4362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2041526"/>
            <a:ext cx="4362450" cy="4362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3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501" y="605060"/>
            <a:ext cx="10265824" cy="128089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The model after adding vertical and horizontal louvers.</a:t>
            </a:r>
            <a:endParaRPr lang="en-US" sz="2800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926" y="1274081"/>
            <a:ext cx="6248400" cy="2802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948416"/>
            <a:ext cx="5407411" cy="34904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86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529" y="2514600"/>
            <a:ext cx="9633083" cy="2561602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75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Ventilation </a:t>
            </a:r>
            <a:endParaRPr lang="en-US" dirty="0"/>
          </a:p>
        </p:txBody>
      </p:sp>
      <p:pic>
        <p:nvPicPr>
          <p:cNvPr id="4" name="Content Placeholder 3" descr="C:\Users\user\Desktop\مشروع تخرج 1\بيئي\فينتيلشن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248" y="2600325"/>
            <a:ext cx="6852364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user\Desktop\مشروع تخرج 1\بيئي\فينتيلشن 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47" y="1905000"/>
            <a:ext cx="2631440" cy="2181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user\Desktop\مشروع تخرج 1\بيئي\فينتيليشن 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782" y="4387215"/>
            <a:ext cx="2630805" cy="21983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43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Ventilation </a:t>
            </a:r>
            <a:r>
              <a:rPr lang="en-US" dirty="0" smtClean="0"/>
              <a:t>Used In The Project </a:t>
            </a:r>
            <a:endParaRPr lang="en-US" dirty="0"/>
          </a:p>
        </p:txBody>
      </p:sp>
      <p:pic>
        <p:nvPicPr>
          <p:cNvPr id="4" name="Content Placeholder 3" descr="C:\Users\user\Desktop\مشروع تخرج 1\بيئي\واجهات\ventilation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7" y="2471308"/>
            <a:ext cx="4519768" cy="3300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364" y="2471308"/>
            <a:ext cx="6948069" cy="3300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0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Acoustical Design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6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Frequency's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83" y="1712258"/>
            <a:ext cx="8915400" cy="3777622"/>
          </a:xfrm>
        </p:spPr>
        <p:txBody>
          <a:bodyPr/>
          <a:lstStyle/>
          <a:p>
            <a:r>
              <a:rPr lang="en-US" u="sng" dirty="0"/>
              <a:t>Material Choices </a:t>
            </a:r>
            <a:endParaRPr lang="en-US" dirty="0"/>
          </a:p>
          <a:p>
            <a:pPr lvl="0"/>
            <a:r>
              <a:rPr lang="en-US" dirty="0"/>
              <a:t>Walls →  Wood panel 2 sides + Plaster another sides </a:t>
            </a:r>
            <a:endParaRPr lang="en-US" dirty="0"/>
          </a:p>
          <a:p>
            <a:pPr lvl="0"/>
            <a:r>
              <a:rPr lang="en-US" dirty="0"/>
              <a:t>Floor  → Carpet </a:t>
            </a:r>
            <a:endParaRPr lang="en-US" dirty="0"/>
          </a:p>
          <a:p>
            <a:pPr lvl="0"/>
            <a:r>
              <a:rPr lang="en-US" dirty="0"/>
              <a:t>Ceiling → Gypsum </a:t>
            </a:r>
            <a:r>
              <a:rPr lang="en-US" dirty="0" smtClean="0"/>
              <a:t>board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9049"/>
              </p:ext>
            </p:extLst>
          </p:nvPr>
        </p:nvGraphicFramePr>
        <p:xfrm>
          <a:off x="2286269" y="3720354"/>
          <a:ext cx="7834885" cy="2563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5200"/>
                <a:gridCol w="1276902"/>
                <a:gridCol w="726318"/>
                <a:gridCol w="695394"/>
                <a:gridCol w="760259"/>
                <a:gridCol w="760259"/>
                <a:gridCol w="776851"/>
                <a:gridCol w="776851"/>
                <a:gridCol w="776851"/>
              </a:tblGrid>
              <a:tr h="422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Material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frequency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755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Wall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22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22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Ceiling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3755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Window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222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Door 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0.08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</a:t>
                      </a:r>
                      <a:endParaRPr lang="en-US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0.06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760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Ecotect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777" y="5880846"/>
            <a:ext cx="8815200" cy="528918"/>
          </a:xfrm>
        </p:spPr>
        <p:txBody>
          <a:bodyPr/>
          <a:lstStyle/>
          <a:p>
            <a:r>
              <a:rPr lang="en-US" dirty="0" smtClean="0"/>
              <a:t>Shows the RT60 By SABINE 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570" y="1990165"/>
            <a:ext cx="6277087" cy="4419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034960"/>
              </p:ext>
            </p:extLst>
          </p:nvPr>
        </p:nvGraphicFramePr>
        <p:xfrm>
          <a:off x="852278" y="2008095"/>
          <a:ext cx="3746616" cy="3508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872"/>
                <a:gridCol w="1248872"/>
                <a:gridCol w="1248872"/>
              </a:tblGrid>
              <a:tr h="438598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FREQ.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ABSPT.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RT(60)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 Hz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141.711	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1.08	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125 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122.511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1.23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250 </a:t>
                      </a:r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83.554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1.39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500 </a:t>
                      </a:r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79.588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1.42	 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1000 </a:t>
                      </a:r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75.082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1.45	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2000 </a:t>
                      </a:r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83.434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1.24	 </a:t>
                      </a:r>
                      <a:endParaRPr lang="en-US" dirty="0"/>
                    </a:p>
                  </a:txBody>
                  <a:tcPr/>
                </a:tc>
              </a:tr>
              <a:tr h="438598">
                <a:tc>
                  <a:txBody>
                    <a:bodyPr/>
                    <a:lstStyle/>
                    <a:p>
                      <a:r>
                        <a:rPr lang="en-US" dirty="0" smtClean="0"/>
                        <a:t>4000 </a:t>
                      </a:r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90.285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1.15	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72354" y="1364539"/>
            <a:ext cx="1116105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the values of RT60 in this analysis its in the avg. in the a reverberation time in the range (1.2 to 1.7 )seconds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095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EASE program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40" y="2315736"/>
            <a:ext cx="2836331" cy="28927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271" y="1905000"/>
            <a:ext cx="6167718" cy="37464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5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7843" y="627324"/>
            <a:ext cx="8911687" cy="1280890"/>
          </a:xfrm>
        </p:spPr>
        <p:txBody>
          <a:bodyPr/>
          <a:lstStyle/>
          <a:p>
            <a:r>
              <a:rPr lang="en-US" dirty="0" smtClean="0"/>
              <a:t>Total and direct SPL on seats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83" y="1425920"/>
            <a:ext cx="5970905" cy="2659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83" y="4243451"/>
            <a:ext cx="5970905" cy="2474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5" y="1425920"/>
            <a:ext cx="5223052" cy="2659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56" y="4227258"/>
            <a:ext cx="5223052" cy="2506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809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ISUL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768" y="5817973"/>
            <a:ext cx="4219867" cy="1339227"/>
          </a:xfrm>
        </p:spPr>
        <p:txBody>
          <a:bodyPr>
            <a:normAutofit/>
          </a:bodyPr>
          <a:lstStyle/>
          <a:p>
            <a:pPr lvl="0"/>
            <a:r>
              <a:rPr lang="en-US" sz="1200" dirty="0"/>
              <a:t>The material used in outside → Stone 5cm → concrete 10 cm → Block 10 cm     → plaster 2 cm             STC = 53 Ok !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512424" y="2596903"/>
            <a:ext cx="161365" cy="143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124636" y="2596902"/>
            <a:ext cx="161365" cy="143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69" y="3026092"/>
            <a:ext cx="4518025" cy="2634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206" y="3026091"/>
            <a:ext cx="4518025" cy="2634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694328" y="1562470"/>
            <a:ext cx="835501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400"/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STC used in the offices = 45 and the same of conference room </a:t>
            </a:r>
            <a:endParaRPr lang="en-US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94327" y="5495553"/>
            <a:ext cx="3164543" cy="118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SzPts val="1400"/>
            </a:pP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The material used in inside → plaster 2 cm → Block 20 cm → plaster 2 cm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smtClean="0">
                <a:ea typeface="Calibri" panose="020F0502020204030204" pitchFamily="34" charset="0"/>
                <a:cs typeface="Arial" panose="020B0604020202020204" pitchFamily="34" charset="0"/>
              </a:rPr>
              <a:t>STC </a:t>
            </a:r>
            <a:r>
              <a:rPr lang="en-US" sz="1200" dirty="0">
                <a:ea typeface="Calibri" panose="020F0502020204030204" pitchFamily="34" charset="0"/>
                <a:cs typeface="Arial" panose="020B0604020202020204" pitchFamily="34" charset="0"/>
              </a:rPr>
              <a:t>= 48 Ok !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532963" y="5979818"/>
            <a:ext cx="161365" cy="143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7126942" y="5874741"/>
            <a:ext cx="161365" cy="143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99446" y="2474028"/>
            <a:ext cx="2097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INSIDE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73789" y="2483953"/>
            <a:ext cx="129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Structural aspects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9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40449" y="595828"/>
            <a:ext cx="8911687" cy="1280890"/>
          </a:xfrm>
        </p:spPr>
        <p:txBody>
          <a:bodyPr/>
          <a:lstStyle/>
          <a:p>
            <a:r>
              <a:rPr lang="en-US" dirty="0" smtClean="0"/>
              <a:t>Marital, Codes &amp; Loads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Marital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592924" y="2548966"/>
            <a:ext cx="4339181" cy="1556309"/>
          </a:xfrm>
        </p:spPr>
        <p:txBody>
          <a:bodyPr/>
          <a:lstStyle/>
          <a:p>
            <a:pPr lvl="0"/>
            <a:r>
              <a:rPr lang="en-US" dirty="0">
                <a:cs typeface="Times New Roman" pitchFamily="18" charset="0"/>
              </a:rPr>
              <a:t>Concrete with compressive strength of </a:t>
            </a:r>
            <a:r>
              <a:rPr lang="en-US" dirty="0" smtClean="0">
                <a:cs typeface="Times New Roman" pitchFamily="18" charset="0"/>
              </a:rPr>
              <a:t>35 </a:t>
            </a:r>
            <a:r>
              <a:rPr lang="en-US" dirty="0" err="1">
                <a:cs typeface="Times New Roman" pitchFamily="18" charset="0"/>
              </a:rPr>
              <a:t>MPa</a:t>
            </a:r>
            <a:r>
              <a:rPr lang="en-US" dirty="0">
                <a:cs typeface="Times New Roman" pitchFamily="18" charset="0"/>
              </a:rPr>
              <a:t> (</a:t>
            </a:r>
            <a:r>
              <a:rPr lang="en-US" dirty="0" smtClean="0">
                <a:cs typeface="Times New Roman" pitchFamily="18" charset="0"/>
              </a:rPr>
              <a:t>B450), </a:t>
            </a:r>
            <a:endParaRPr lang="en-US" dirty="0">
              <a:cs typeface="Times New Roman" pitchFamily="18" charset="0"/>
            </a:endParaRPr>
          </a:p>
          <a:p>
            <a:pPr lvl="0"/>
            <a:r>
              <a:rPr lang="en-US" dirty="0">
                <a:cs typeface="Times New Roman" pitchFamily="18" charset="0"/>
              </a:rPr>
              <a:t>Steel rebar with yielding strength of 420 </a:t>
            </a:r>
            <a:r>
              <a:rPr lang="en-US" dirty="0" err="1">
                <a:cs typeface="Times New Roman" pitchFamily="18" charset="0"/>
              </a:rPr>
              <a:t>MPa</a:t>
            </a:r>
            <a:r>
              <a:rPr lang="en-US" dirty="0">
                <a:cs typeface="Times New Roman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Design </a:t>
            </a:r>
            <a:r>
              <a:rPr lang="en-US" dirty="0" smtClean="0">
                <a:cs typeface="Times New Roman" pitchFamily="18" charset="0"/>
              </a:rPr>
              <a:t>Codes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7166956" y="2638494"/>
            <a:ext cx="4899538" cy="3354060"/>
          </a:xfrm>
        </p:spPr>
        <p:txBody>
          <a:bodyPr>
            <a:normAutofit/>
          </a:bodyPr>
          <a:lstStyle/>
          <a:p>
            <a:pPr lvl="0"/>
            <a:r>
              <a:rPr lang="en-US" u="sng" dirty="0"/>
              <a:t>ACI 318-14</a:t>
            </a:r>
            <a:r>
              <a:rPr lang="en-US" dirty="0"/>
              <a:t>, </a:t>
            </a:r>
            <a:r>
              <a:rPr lang="en-US" dirty="0" smtClean="0"/>
              <a:t>( Building </a:t>
            </a:r>
            <a:r>
              <a:rPr lang="en-US" dirty="0"/>
              <a:t>Code Requirements for Structural </a:t>
            </a:r>
            <a:r>
              <a:rPr lang="en-US" dirty="0" smtClean="0"/>
              <a:t>Concrete )</a:t>
            </a:r>
          </a:p>
          <a:p>
            <a:r>
              <a:rPr lang="en-US" u="sng" dirty="0"/>
              <a:t>IBC 2012: </a:t>
            </a:r>
            <a:r>
              <a:rPr lang="en-US" dirty="0" smtClean="0"/>
              <a:t>(International </a:t>
            </a:r>
            <a:r>
              <a:rPr lang="en-US" dirty="0"/>
              <a:t>Building </a:t>
            </a:r>
            <a:r>
              <a:rPr lang="en-US" dirty="0" smtClean="0"/>
              <a:t>Code)</a:t>
            </a:r>
            <a:endParaRPr lang="en-US" dirty="0"/>
          </a:p>
          <a:p>
            <a:r>
              <a:rPr lang="en-US" u="sng" dirty="0"/>
              <a:t>ASCE 7-10: </a:t>
            </a:r>
            <a:r>
              <a:rPr lang="en-US" dirty="0" smtClean="0"/>
              <a:t>( American </a:t>
            </a:r>
            <a:r>
              <a:rPr lang="en-US" dirty="0"/>
              <a:t>Society of Civil </a:t>
            </a:r>
            <a:r>
              <a:rPr lang="en-US" dirty="0" smtClean="0"/>
              <a:t>Engineering )</a:t>
            </a:r>
          </a:p>
          <a:p>
            <a:r>
              <a:rPr lang="en-US" u="sng" dirty="0" smtClean="0"/>
              <a:t>AASHTO</a:t>
            </a:r>
            <a:r>
              <a:rPr lang="en-US" u="sng" dirty="0"/>
              <a:t>: </a:t>
            </a:r>
            <a:r>
              <a:rPr lang="en-US" dirty="0" smtClean="0"/>
              <a:t>( American </a:t>
            </a:r>
            <a:r>
              <a:rPr lang="en-US" dirty="0"/>
              <a:t>Association of State Highway and Transportation </a:t>
            </a:r>
            <a:r>
              <a:rPr lang="en-US" dirty="0" smtClean="0"/>
              <a:t>Official )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2592924" y="5339166"/>
            <a:ext cx="4339181" cy="1556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   5 KN/m² For Parking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Live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KN/m² For another floors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SID     2.7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KN/m²</a:t>
            </a:r>
          </a:p>
          <a:p>
            <a:endParaRPr lang="en-US" dirty="0" smtClean="0"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39373" y="4733091"/>
            <a:ext cx="13945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Loads</a:t>
            </a:r>
            <a:endParaRPr lang="en-US" sz="2400" dirty="0"/>
          </a:p>
        </p:txBody>
      </p:sp>
      <p:sp>
        <p:nvSpPr>
          <p:cNvPr id="11" name="Right Arrow 10"/>
          <p:cNvSpPr/>
          <p:nvPr/>
        </p:nvSpPr>
        <p:spPr>
          <a:xfrm>
            <a:off x="2592924" y="2257606"/>
            <a:ext cx="346448" cy="184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592924" y="4871710"/>
            <a:ext cx="346448" cy="184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7163569" y="2247540"/>
            <a:ext cx="346448" cy="184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8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3412" y="4070985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08187" y="590550"/>
            <a:ext cx="62103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cs typeface="Times New Roman" pitchFamily="18" charset="0"/>
              </a:rPr>
              <a:t>Objectives of the work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2" y="2373295"/>
            <a:ext cx="8755623" cy="4180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903411" y="1299583"/>
            <a:ext cx="10449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Redesigning and development the building</a:t>
            </a:r>
            <a:r>
              <a:rPr lang="en-US" dirty="0"/>
              <a:t>, all aspects and engineering systems will be included where all weaknesses and problems of the building will be taken into account during the operation process </a:t>
            </a:r>
          </a:p>
        </p:txBody>
      </p:sp>
    </p:spTree>
    <p:extLst>
      <p:ext uri="{BB962C8B-B14F-4D97-AF65-F5344CB8AC3E}">
        <p14:creationId xmlns:p14="http://schemas.microsoft.com/office/powerpoint/2010/main" val="42263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System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one – way ribbed slab with dropped beams between all supports used as the slab system</a:t>
            </a:r>
            <a:r>
              <a:rPr lang="en-US" dirty="0"/>
              <a:t> 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Thickness </a:t>
            </a:r>
            <a:r>
              <a:rPr lang="en-US" dirty="0"/>
              <a:t>of slab = </a:t>
            </a:r>
            <a:r>
              <a:rPr lang="en-US" dirty="0" err="1" smtClean="0"/>
              <a:t>ln</a:t>
            </a:r>
            <a:r>
              <a:rPr lang="en-US" dirty="0" smtClean="0"/>
              <a:t>\21   </a:t>
            </a:r>
            <a:r>
              <a:rPr lang="en-US" dirty="0"/>
              <a:t>= </a:t>
            </a:r>
            <a:r>
              <a:rPr lang="en-US" dirty="0" smtClean="0"/>
              <a:t>5.4/21 </a:t>
            </a:r>
            <a:r>
              <a:rPr lang="en-US" dirty="0"/>
              <a:t>= </a:t>
            </a:r>
            <a:r>
              <a:rPr lang="en-US" dirty="0" smtClean="0"/>
              <a:t>0.257 m </a:t>
            </a:r>
            <a:r>
              <a:rPr lang="en-US" dirty="0"/>
              <a:t>→ </a:t>
            </a:r>
            <a:r>
              <a:rPr lang="en-US" dirty="0" smtClean="0"/>
              <a:t>30 </a:t>
            </a:r>
            <a:r>
              <a:rPr lang="en-US" dirty="0"/>
              <a:t>cm </a:t>
            </a:r>
          </a:p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682" y="3460377"/>
            <a:ext cx="7046260" cy="3137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338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Footing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824" y="1640541"/>
            <a:ext cx="8915400" cy="3777622"/>
          </a:xfrm>
        </p:spPr>
        <p:txBody>
          <a:bodyPr/>
          <a:lstStyle/>
          <a:p>
            <a:r>
              <a:rPr lang="en-US" dirty="0"/>
              <a:t>The type of foundation used is mat foundation</a:t>
            </a:r>
          </a:p>
          <a:p>
            <a:r>
              <a:rPr lang="en-US" dirty="0" smtClean="0"/>
              <a:t>The thickness = expected area of footing / area of building </a:t>
            </a:r>
          </a:p>
          <a:p>
            <a:r>
              <a:rPr lang="en-US" dirty="0"/>
              <a:t>expected area of </a:t>
            </a:r>
            <a:r>
              <a:rPr lang="en-US" dirty="0" smtClean="0"/>
              <a:t>footing = 520 m² </a:t>
            </a:r>
          </a:p>
          <a:p>
            <a:r>
              <a:rPr lang="en-US" dirty="0"/>
              <a:t>area of building </a:t>
            </a:r>
            <a:r>
              <a:rPr lang="en-US" dirty="0" smtClean="0"/>
              <a:t>= 929 m²</a:t>
            </a:r>
          </a:p>
          <a:p>
            <a:endParaRPr lang="en-US" dirty="0"/>
          </a:p>
          <a:p>
            <a:r>
              <a:rPr lang="en-US" dirty="0" smtClean="0"/>
              <a:t>The thickness = 520/929 = 55 cm  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366" y="2645699"/>
            <a:ext cx="7262608" cy="3788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42188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Dimensions of </a:t>
            </a:r>
            <a:r>
              <a:rPr lang="en-US" b="1" dirty="0" smtClean="0"/>
              <a:t>Beams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58" y="2016088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b="1" dirty="0"/>
              <a:t>Beams</a:t>
            </a:r>
            <a:r>
              <a:rPr lang="en-US" dirty="0"/>
              <a:t> :</a:t>
            </a:r>
          </a:p>
          <a:p>
            <a:r>
              <a:rPr lang="en-US" dirty="0" smtClean="0"/>
              <a:t>The </a:t>
            </a:r>
            <a:r>
              <a:rPr lang="en-US" dirty="0"/>
              <a:t>secondary beams assume = </a:t>
            </a:r>
            <a:r>
              <a:rPr lang="en-US" dirty="0" smtClean="0"/>
              <a:t>50*30 </a:t>
            </a:r>
            <a:r>
              <a:rPr lang="en-US" dirty="0"/>
              <a:t>cm </a:t>
            </a:r>
          </a:p>
          <a:p>
            <a:r>
              <a:rPr lang="en-US" dirty="0"/>
              <a:t>The girder dimension  assume = </a:t>
            </a:r>
            <a:r>
              <a:rPr lang="en-US" dirty="0" smtClean="0"/>
              <a:t>65*100 </a:t>
            </a:r>
            <a:r>
              <a:rPr lang="en-US" dirty="0"/>
              <a:t>cm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76365" y="1527813"/>
            <a:ext cx="5943600" cy="4915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43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 and Beams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85" y="1453245"/>
            <a:ext cx="5583104" cy="51555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94" y="1453245"/>
            <a:ext cx="5084100" cy="51555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300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9207" y="552392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dirty="0"/>
              <a:t>The following figure shows the results of program of floor </a:t>
            </a:r>
            <a:r>
              <a:rPr lang="en-US" sz="2400" dirty="0" smtClean="0"/>
              <a:t>GF &amp; F1  </a:t>
            </a:r>
            <a:r>
              <a:rPr lang="en-US" sz="2400" dirty="0"/>
              <a:t>as a sample of </a:t>
            </a:r>
            <a:r>
              <a:rPr lang="en-US" sz="2400" dirty="0" smtClean="0"/>
              <a:t>results By </a:t>
            </a:r>
            <a:r>
              <a:rPr lang="en-US" sz="2400" dirty="0" err="1" smtClean="0"/>
              <a:t>Etabs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33600" y="1676400"/>
            <a:ext cx="7906870" cy="5109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12570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784" y="482666"/>
            <a:ext cx="8911687" cy="1280890"/>
          </a:xfrm>
        </p:spPr>
        <p:txBody>
          <a:bodyPr/>
          <a:lstStyle/>
          <a:p>
            <a:r>
              <a:rPr lang="en-US" b="1" dirty="0"/>
              <a:t>Dimensions of </a:t>
            </a:r>
            <a:r>
              <a:rPr lang="en-US" b="1" dirty="0" smtClean="0"/>
              <a:t>Columns and shear walls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7430" y="2079813"/>
            <a:ext cx="8915400" cy="3777622"/>
          </a:xfrm>
        </p:spPr>
        <p:txBody>
          <a:bodyPr/>
          <a:lstStyle/>
          <a:p>
            <a:r>
              <a:rPr lang="en-US" b="1" dirty="0" smtClean="0"/>
              <a:t>Columns</a:t>
            </a:r>
            <a:r>
              <a:rPr lang="en-US" dirty="0" smtClean="0"/>
              <a:t> </a:t>
            </a:r>
            <a:r>
              <a:rPr lang="en-US" dirty="0"/>
              <a:t>:</a:t>
            </a:r>
          </a:p>
          <a:p>
            <a:r>
              <a:rPr lang="en-US" dirty="0"/>
              <a:t>C1 = </a:t>
            </a:r>
            <a:r>
              <a:rPr lang="en-US" dirty="0" smtClean="0"/>
              <a:t>70*35 cm</a:t>
            </a:r>
          </a:p>
          <a:p>
            <a:r>
              <a:rPr lang="en-US" dirty="0" smtClean="0"/>
              <a:t>C2 </a:t>
            </a:r>
            <a:r>
              <a:rPr lang="en-US" dirty="0"/>
              <a:t>= 70*35 cm</a:t>
            </a:r>
          </a:p>
          <a:p>
            <a:endParaRPr lang="en-US" dirty="0"/>
          </a:p>
          <a:p>
            <a:r>
              <a:rPr lang="en-US" dirty="0" smtClean="0"/>
              <a:t>Shear walls </a:t>
            </a:r>
          </a:p>
          <a:p>
            <a:r>
              <a:rPr lang="en-US" dirty="0" smtClean="0"/>
              <a:t>L section =  150*30 cm</a:t>
            </a:r>
          </a:p>
          <a:p>
            <a:r>
              <a:rPr lang="en-US" dirty="0" smtClean="0"/>
              <a:t>I </a:t>
            </a:r>
            <a:r>
              <a:rPr lang="en-US" dirty="0"/>
              <a:t>section = 150*30 cm</a:t>
            </a:r>
            <a:endParaRPr lang="en-US" dirty="0" smtClean="0"/>
          </a:p>
          <a:p>
            <a:pPr marL="0" indent="0">
              <a:buNone/>
            </a:pP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071" y="1267968"/>
            <a:ext cx="6240684" cy="5169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508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553" y="624110"/>
            <a:ext cx="9613059" cy="1280890"/>
          </a:xfrm>
        </p:spPr>
        <p:txBody>
          <a:bodyPr>
            <a:normAutofit/>
          </a:bodyPr>
          <a:lstStyle/>
          <a:p>
            <a:r>
              <a:rPr lang="en-US" sz="2000" dirty="0"/>
              <a:t>ETABS design the columns, and after finished the design the following results obtained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9364" y="1483659"/>
            <a:ext cx="6562165" cy="5006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85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Detailing of column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36" y="1488142"/>
            <a:ext cx="9585386" cy="507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769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677" y="570322"/>
            <a:ext cx="9150840" cy="1280890"/>
          </a:xfrm>
        </p:spPr>
        <p:txBody>
          <a:bodyPr/>
          <a:lstStyle/>
          <a:p>
            <a:r>
              <a:rPr lang="en-US" dirty="0"/>
              <a:t>Detailing of </a:t>
            </a:r>
            <a:r>
              <a:rPr lang="en-US" dirty="0" err="1" smtClean="0"/>
              <a:t>Shar</a:t>
            </a:r>
            <a:r>
              <a:rPr lang="en-US" dirty="0" smtClean="0"/>
              <a:t> walls and retaining wall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682" y="1312078"/>
            <a:ext cx="3331995" cy="5438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1" y="2178423"/>
            <a:ext cx="5917940" cy="3711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70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7489" y="651004"/>
            <a:ext cx="8911687" cy="1280890"/>
          </a:xfrm>
        </p:spPr>
        <p:txBody>
          <a:bodyPr/>
          <a:lstStyle/>
          <a:p>
            <a:r>
              <a:rPr lang="en-US" dirty="0" smtClean="0"/>
              <a:t>CIS Detailing of Beams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56" y="1931894"/>
            <a:ext cx="7623520" cy="47074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25" y="2057399"/>
            <a:ext cx="3982162" cy="29090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01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8663" y="2886075"/>
            <a:ext cx="8915399" cy="226278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Site analysis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1266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183" y="552392"/>
            <a:ext cx="8911687" cy="1280890"/>
          </a:xfrm>
        </p:spPr>
        <p:txBody>
          <a:bodyPr/>
          <a:lstStyle/>
          <a:p>
            <a:r>
              <a:rPr lang="en-US" dirty="0" smtClean="0"/>
              <a:t>STAIRCASE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584" y="1255591"/>
            <a:ext cx="7564087" cy="5509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42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720" y="561357"/>
            <a:ext cx="8911687" cy="1280890"/>
          </a:xfrm>
        </p:spPr>
        <p:txBody>
          <a:bodyPr/>
          <a:lstStyle/>
          <a:p>
            <a:r>
              <a:rPr lang="en-US" dirty="0">
                <a:latin typeface="+mn-lt"/>
                <a:cs typeface="Times New Roman" pitchFamily="18" charset="0"/>
              </a:rPr>
              <a:t>ETABS </a:t>
            </a:r>
            <a:r>
              <a:rPr lang="en-US" dirty="0" smtClean="0">
                <a:latin typeface="+mn-lt"/>
                <a:cs typeface="Times New Roman" pitchFamily="18" charset="0"/>
              </a:rPr>
              <a:t>model</a:t>
            </a:r>
            <a:r>
              <a:rPr lang="en-US" dirty="0">
                <a:latin typeface="+mn-lt"/>
                <a:cs typeface="Times New Roman" pitchFamily="18" charset="0"/>
              </a:rPr>
              <a:t/>
            </a:r>
            <a:br>
              <a:rPr lang="en-US" dirty="0">
                <a:latin typeface="+mn-lt"/>
                <a:cs typeface="Times New Roman" pitchFamily="18" charset="0"/>
              </a:rPr>
            </a:br>
            <a:endParaRPr lang="en-US" dirty="0">
              <a:latin typeface="+mn-lt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925" y="1264555"/>
            <a:ext cx="7081278" cy="55217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36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5250" y="576485"/>
            <a:ext cx="8911687" cy="1280890"/>
          </a:xfrm>
        </p:spPr>
        <p:txBody>
          <a:bodyPr/>
          <a:lstStyle/>
          <a:p>
            <a:r>
              <a:rPr lang="en-US" dirty="0"/>
              <a:t>Compatibility check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47364" y="1586753"/>
            <a:ext cx="7521389" cy="4787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21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Equilibrium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Checks</a:t>
            </a:r>
            <a:b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446367"/>
              </p:ext>
            </p:extLst>
          </p:nvPr>
        </p:nvGraphicFramePr>
        <p:xfrm>
          <a:off x="2183350" y="2157286"/>
          <a:ext cx="7994468" cy="297288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970468">
                  <a:extLst>
                    <a:ext uri="{9D8B030D-6E8A-4147-A177-3AD203B41FA5}">
                      <a16:colId xmlns:a16="http://schemas.microsoft.com/office/drawing/2014/main" xmlns="" val="3563812191"/>
                    </a:ext>
                  </a:extLst>
                </a:gridCol>
                <a:gridCol w="2420859">
                  <a:extLst>
                    <a:ext uri="{9D8B030D-6E8A-4147-A177-3AD203B41FA5}">
                      <a16:colId xmlns:a16="http://schemas.microsoft.com/office/drawing/2014/main" xmlns="" val="2983594663"/>
                    </a:ext>
                  </a:extLst>
                </a:gridCol>
                <a:gridCol w="1463776">
                  <a:extLst>
                    <a:ext uri="{9D8B030D-6E8A-4147-A177-3AD203B41FA5}">
                      <a16:colId xmlns:a16="http://schemas.microsoft.com/office/drawing/2014/main" xmlns="" val="2394494631"/>
                    </a:ext>
                  </a:extLst>
                </a:gridCol>
                <a:gridCol w="2139365">
                  <a:extLst>
                    <a:ext uri="{9D8B030D-6E8A-4147-A177-3AD203B41FA5}">
                      <a16:colId xmlns:a16="http://schemas.microsoft.com/office/drawing/2014/main" xmlns="" val="859279395"/>
                    </a:ext>
                  </a:extLst>
                </a:gridCol>
              </a:tblGrid>
              <a:tr h="678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Load (KN)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ETABS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MANUAL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% Difference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2900237552"/>
                  </a:ext>
                </a:extLst>
              </a:tr>
              <a:tr h="6780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Live load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13943.83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12770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0.95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462395776"/>
                  </a:ext>
                </a:extLst>
              </a:tr>
              <a:tr h="8782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SID load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7996.48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7380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4.55%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641746254"/>
                  </a:ext>
                </a:extLst>
              </a:tr>
              <a:tr h="7385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Dead load 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21376.67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21580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4.16%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xmlns="" val="1748812080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716839" y="5701784"/>
            <a:ext cx="5269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Difference </a:t>
            </a:r>
            <a:r>
              <a:rPr lang="en-US" sz="2400" b="1" dirty="0" smtClean="0">
                <a:cs typeface="Times New Roman" pitchFamily="18" charset="0"/>
              </a:rPr>
              <a:t>% </a:t>
            </a:r>
            <a:r>
              <a:rPr lang="en-US" sz="2400" dirty="0" smtClean="0"/>
              <a:t> </a:t>
            </a:r>
            <a:r>
              <a:rPr lang="en-US" sz="2400" dirty="0"/>
              <a:t>Doesn’t exceed 5</a:t>
            </a:r>
            <a:r>
              <a:rPr lang="en-US" sz="2400" b="1" dirty="0">
                <a:cs typeface="Times New Roman" pitchFamily="18" charset="0"/>
              </a:rPr>
              <a:t> 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35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7137" y="570322"/>
            <a:ext cx="8911687" cy="1280890"/>
          </a:xfrm>
        </p:spPr>
        <p:txBody>
          <a:bodyPr/>
          <a:lstStyle/>
          <a:p>
            <a:r>
              <a:rPr lang="en-US" b="1" dirty="0" smtClean="0"/>
              <a:t>Period and Diaphragm </a:t>
            </a:r>
            <a:r>
              <a:rPr lang="en-US" b="1" dirty="0"/>
              <a:t>Check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964001"/>
              </p:ext>
            </p:extLst>
          </p:nvPr>
        </p:nvGraphicFramePr>
        <p:xfrm>
          <a:off x="932330" y="2196354"/>
          <a:ext cx="7046258" cy="30103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5661"/>
                <a:gridCol w="1366644"/>
                <a:gridCol w="1366644"/>
                <a:gridCol w="1367984"/>
                <a:gridCol w="1369325"/>
              </a:tblGrid>
              <a:tr h="7708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Direction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Floor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r>
                        <a:rPr lang="en-US" sz="1200" baseline="30000">
                          <a:effectLst/>
                        </a:rPr>
                        <a:t>st</a:t>
                      </a:r>
                      <a:r>
                        <a:rPr lang="en-US" sz="1200">
                          <a:effectLst/>
                        </a:rPr>
                        <a:t> side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4.00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r>
                        <a:rPr lang="en-US" sz="1200" baseline="30000">
                          <a:effectLst/>
                        </a:rPr>
                        <a:t>nd</a:t>
                      </a:r>
                      <a:r>
                        <a:rPr lang="en-US" sz="1200">
                          <a:effectLst/>
                        </a:rPr>
                        <a:t> side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3.96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Mid.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5.95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2.64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4.05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Ang. x2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11.77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4.93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7.96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2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Type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Rigid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Rigid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Rigid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Rigid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50893" y="5459506"/>
            <a:ext cx="3908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So, the diaphragm is rigid.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301317" y="2581835"/>
            <a:ext cx="3334870" cy="1649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95018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537" y="552392"/>
            <a:ext cx="8911687" cy="1280890"/>
          </a:xfrm>
        </p:spPr>
        <p:txBody>
          <a:bodyPr/>
          <a:lstStyle/>
          <a:p>
            <a:r>
              <a:rPr lang="en-US" dirty="0" smtClean="0"/>
              <a:t>Diaphragm Check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193455"/>
              </p:ext>
            </p:extLst>
          </p:nvPr>
        </p:nvGraphicFramePr>
        <p:xfrm>
          <a:off x="1802984" y="1833282"/>
          <a:ext cx="8528480" cy="3605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2848"/>
                <a:gridCol w="852848"/>
                <a:gridCol w="852848"/>
                <a:gridCol w="852848"/>
                <a:gridCol w="852848"/>
                <a:gridCol w="852848"/>
                <a:gridCol w="852848"/>
                <a:gridCol w="852848"/>
                <a:gridCol w="852848"/>
                <a:gridCol w="852848"/>
              </a:tblGrid>
              <a:tr h="12017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Floor: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Height: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Dis.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Dis.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Drift 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Drift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Delta 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Delta 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Delta Limit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Check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08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0.04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Okay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08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1.28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Okay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08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GF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3.78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2.48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2.03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8.12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Okay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08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2.47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1.52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9.88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Okay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85054" y="5760696"/>
            <a:ext cx="12229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Note: all unit used in the above table in mm.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995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6218" y="3231291"/>
            <a:ext cx="8915399" cy="2262781"/>
          </a:xfrm>
        </p:spPr>
        <p:txBody>
          <a:bodyPr/>
          <a:lstStyle/>
          <a:p>
            <a:r>
              <a:rPr lang="en-US" dirty="0"/>
              <a:t>Electro mechanic aspects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9001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876" y="470300"/>
            <a:ext cx="8911687" cy="1280890"/>
          </a:xfrm>
        </p:spPr>
        <p:txBody>
          <a:bodyPr/>
          <a:lstStyle/>
          <a:p>
            <a:r>
              <a:rPr lang="en-US" dirty="0" smtClean="0"/>
              <a:t>Mechanical aspect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25362" y="1110745"/>
            <a:ext cx="3805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Supply System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11" y="1872304"/>
            <a:ext cx="5725297" cy="451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8285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854" y="685894"/>
            <a:ext cx="8911687" cy="1280890"/>
          </a:xfrm>
        </p:spPr>
        <p:txBody>
          <a:bodyPr/>
          <a:lstStyle/>
          <a:p>
            <a:r>
              <a:rPr lang="en-US" dirty="0" smtClean="0"/>
              <a:t>First Floor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403" y="1651815"/>
            <a:ext cx="5811666" cy="416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1480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864" y="36651"/>
            <a:ext cx="8911687" cy="1280890"/>
          </a:xfrm>
        </p:spPr>
        <p:txBody>
          <a:bodyPr/>
          <a:lstStyle/>
          <a:p>
            <a:pPr algn="ctr"/>
            <a:r>
              <a:rPr lang="en-US" smtClean="0"/>
              <a:t>Draining 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79" y="677096"/>
            <a:ext cx="5375189" cy="2858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609" y="677096"/>
            <a:ext cx="6248400" cy="2858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3" y="3719188"/>
            <a:ext cx="5934075" cy="30956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6374798" y="3725017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1. Horizontal pipe for the water closet is 4 ̎</a:t>
            </a:r>
          </a:p>
          <a:p>
            <a:r>
              <a:rPr lang="en-US" dirty="0"/>
              <a:t> with slope 1%</a:t>
            </a:r>
          </a:p>
          <a:p>
            <a:r>
              <a:rPr lang="en-US" dirty="0"/>
              <a:t>2. Horizontal pipe for the lavatory is 2 ̎</a:t>
            </a:r>
          </a:p>
          <a:p>
            <a:r>
              <a:rPr lang="en-US" dirty="0"/>
              <a:t> with slope 2%</a:t>
            </a:r>
          </a:p>
          <a:p>
            <a:r>
              <a:rPr lang="en-US" dirty="0"/>
              <a:t>3. Horizontal pipe for the kitchen sink is </a:t>
            </a:r>
            <a:r>
              <a:rPr lang="en-US" dirty="0" smtClean="0"/>
              <a:t>4 </a:t>
            </a:r>
            <a:r>
              <a:rPr lang="en-US" dirty="0"/>
              <a:t>̎</a:t>
            </a:r>
          </a:p>
          <a:p>
            <a:r>
              <a:rPr lang="en-US" dirty="0"/>
              <a:t> with slope 2%</a:t>
            </a:r>
          </a:p>
          <a:p>
            <a:r>
              <a:rPr lang="en-US" dirty="0"/>
              <a:t>4. Vent pipe is 2 ̎</a:t>
            </a:r>
          </a:p>
          <a:p>
            <a:endParaRPr lang="en-US" dirty="0"/>
          </a:p>
          <a:p>
            <a:r>
              <a:rPr lang="en-US" dirty="0"/>
              <a:t>5. The pipe between the manholes is 6 ̎</a:t>
            </a:r>
          </a:p>
          <a:p>
            <a:r>
              <a:rPr lang="en-US" dirty="0"/>
              <a:t> with slope1%</a:t>
            </a:r>
          </a:p>
          <a:p>
            <a:r>
              <a:rPr lang="en-US" dirty="0"/>
              <a:t>6. The rain water main vertical stack 4</a:t>
            </a:r>
          </a:p>
        </p:txBody>
      </p:sp>
    </p:spTree>
    <p:extLst>
      <p:ext uri="{BB962C8B-B14F-4D97-AF65-F5344CB8AC3E}">
        <p14:creationId xmlns:p14="http://schemas.microsoft.com/office/powerpoint/2010/main" val="153007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47910"/>
            <a:ext cx="9056872" cy="1280890"/>
          </a:xfrm>
        </p:spPr>
        <p:txBody>
          <a:bodyPr>
            <a:noAutofit/>
          </a:bodyPr>
          <a:lstStyle/>
          <a:p>
            <a:r>
              <a:rPr lang="en-US" sz="1800" dirty="0"/>
              <a:t>The building is </a:t>
            </a:r>
            <a:r>
              <a:rPr lang="en-US" sz="1800" dirty="0" smtClean="0"/>
              <a:t>located </a:t>
            </a:r>
            <a:r>
              <a:rPr lang="en-US" sz="1800" dirty="0"/>
              <a:t>from the Rafidia district, Tunis Street. The building is surrounded by two streets, the main entrance to the building on the south </a:t>
            </a:r>
            <a:r>
              <a:rPr lang="en-US" sz="1800" dirty="0" smtClean="0"/>
              <a:t>side . 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748" y="2167467"/>
            <a:ext cx="9368864" cy="4595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24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713" y="525256"/>
            <a:ext cx="8911687" cy="1280890"/>
          </a:xfrm>
        </p:spPr>
        <p:txBody>
          <a:bodyPr/>
          <a:lstStyle/>
          <a:p>
            <a:pPr algn="ctr"/>
            <a:r>
              <a:rPr lang="en-US" dirty="0" smtClean="0"/>
              <a:t>		HVAC System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506" y="1306985"/>
            <a:ext cx="5372100" cy="409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89" y="1306985"/>
            <a:ext cx="5105400" cy="409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4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3719" y="14227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•	OUTDOOR UNIT: Unit put in roof</a:t>
            </a:r>
          </a:p>
          <a:p>
            <a:r>
              <a:rPr lang="en-US" dirty="0"/>
              <a:t>•	INDOOR UNIT : Diffuser and Return unit</a:t>
            </a:r>
          </a:p>
          <a:p>
            <a:r>
              <a:rPr lang="en-US" dirty="0"/>
              <a:t>•	FAN COIL: Fresh air source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695847" y="762673"/>
            <a:ext cx="182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VRF system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49" y="196936"/>
            <a:ext cx="3650907" cy="2805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719" y="2520907"/>
            <a:ext cx="4548830" cy="2124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719" y="4644982"/>
            <a:ext cx="4548830" cy="1866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099963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643" y="1007170"/>
            <a:ext cx="8911687" cy="1280890"/>
          </a:xfrm>
        </p:spPr>
        <p:txBody>
          <a:bodyPr/>
          <a:lstStyle/>
          <a:p>
            <a:pPr algn="ctr"/>
            <a:r>
              <a:rPr lang="en-US" dirty="0"/>
              <a:t>Fire fighting system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367" y="2498924"/>
            <a:ext cx="4909236" cy="3680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914" y="2498924"/>
            <a:ext cx="4716935" cy="3637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28" y="1506734"/>
            <a:ext cx="1666875" cy="3152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96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Ya Kareem\Desktop\اتش فاك\4040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864" y="1494265"/>
            <a:ext cx="2927136" cy="29541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" name="Picture 2" descr="C:\Users\Ya Kareem\Desktop\اتش فاك\fsa-210bt-dsc-hardwired-2-wire-photoelectric-smoke-detector-w-heat-sensor-1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0" y="700857"/>
            <a:ext cx="2886075" cy="2886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 descr="C:\Users\Ya Kareem\Desktop\اتش فاك\apollo-55000-193-mai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51" y="1417226"/>
            <a:ext cx="2998188" cy="31082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6" y="3698143"/>
            <a:ext cx="4238625" cy="26574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578047" y="668501"/>
            <a:ext cx="3352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Detectors Types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48743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16218" y="2734962"/>
            <a:ext cx="8915400" cy="2724845"/>
          </a:xfrm>
        </p:spPr>
        <p:txBody>
          <a:bodyPr/>
          <a:lstStyle/>
          <a:p>
            <a:r>
              <a:rPr lang="en-US" dirty="0" smtClean="0"/>
              <a:t>Electrical aspect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3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323" y="1300161"/>
            <a:ext cx="4349579" cy="3980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701" y="1300160"/>
            <a:ext cx="4151871" cy="3896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604" y="3923269"/>
            <a:ext cx="2456163" cy="25469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81713" y="278121"/>
            <a:ext cx="8911687" cy="1280890"/>
          </a:xfrm>
        </p:spPr>
        <p:txBody>
          <a:bodyPr/>
          <a:lstStyle/>
          <a:p>
            <a:pPr algn="ctr"/>
            <a:r>
              <a:rPr lang="en-US" dirty="0" smtClean="0"/>
              <a:t>Power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8212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030" y="611753"/>
            <a:ext cx="8911687" cy="1280890"/>
          </a:xfrm>
        </p:spPr>
        <p:txBody>
          <a:bodyPr/>
          <a:lstStyle/>
          <a:p>
            <a:pPr algn="ctr"/>
            <a:r>
              <a:rPr lang="en-US" dirty="0" smtClean="0"/>
              <a:t>Lighting and Switch plan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74" y="1771778"/>
            <a:ext cx="5943600" cy="41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541" y="1771778"/>
            <a:ext cx="5768546" cy="3915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28931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11883" y="2784389"/>
            <a:ext cx="8915400" cy="2724845"/>
          </a:xfrm>
        </p:spPr>
        <p:txBody>
          <a:bodyPr/>
          <a:lstStyle/>
          <a:p>
            <a:r>
              <a:rPr lang="en-US" dirty="0" smtClean="0"/>
              <a:t>Artificial Lighting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266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تخرج\jaadeeeeeeeeed\مشروع تخرج 2\دبالوكس\اوفس\Sit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660" y="1351777"/>
            <a:ext cx="3810000" cy="2857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تخرج\jaadeeeeeeeeed\مشروع تخرج 2\دبالوكس\اوفس\افا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660" y="4209276"/>
            <a:ext cx="3810000" cy="2648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تخرج\jaadeeeeeeeeed\مشروع تخرج 2\دبالوكس\اوفس\فت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660" y="2080826"/>
            <a:ext cx="3810000" cy="2857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Room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43925" y="4969649"/>
            <a:ext cx="32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Daylight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581783" y="822409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Artificial Lighting </a:t>
            </a:r>
          </a:p>
        </p:txBody>
      </p:sp>
    </p:spTree>
    <p:extLst>
      <p:ext uri="{BB962C8B-B14F-4D97-AF65-F5344CB8AC3E}">
        <p14:creationId xmlns:p14="http://schemas.microsoft.com/office/powerpoint/2010/main" val="195840976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815" y="2718487"/>
            <a:ext cx="2162435" cy="2644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752419"/>
              </p:ext>
            </p:extLst>
          </p:nvPr>
        </p:nvGraphicFramePr>
        <p:xfrm>
          <a:off x="5869459" y="777786"/>
          <a:ext cx="5894175" cy="1804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3116"/>
                <a:gridCol w="834836"/>
                <a:gridCol w="1289824"/>
                <a:gridCol w="699029"/>
                <a:gridCol w="1068535"/>
                <a:gridCol w="1178835"/>
              </a:tblGrid>
              <a:tr h="34238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Space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 Lux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Required   Lux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UGR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Required UGR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Type of lighting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26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Office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227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Artificial lighting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715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666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12.7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Artificial lighting +Daylight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26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212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150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Daylight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3716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371600" y="29622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14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95" y="1206543"/>
            <a:ext cx="2019300" cy="25050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14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517" y="3711618"/>
            <a:ext cx="2003425" cy="2497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14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695" y="1206543"/>
            <a:ext cx="1819275" cy="2497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92303" y="679622"/>
            <a:ext cx="2231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/>
              <a:t>Luminaire </a:t>
            </a:r>
            <a:r>
              <a:rPr lang="en-US" dirty="0" smtClean="0"/>
              <a:t>list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92701" y="317154"/>
            <a:ext cx="3443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	Result Offices  </a:t>
            </a:r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133069" y="55643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/>
            <a:r>
              <a:rPr lang="en-US" dirty="0"/>
              <a:t>The recommended and standard for office space equal </a:t>
            </a:r>
            <a:r>
              <a:rPr lang="en-US" b="1" dirty="0"/>
              <a:t>150 LUX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919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22487" y="639860"/>
            <a:ext cx="3867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Climatic conditions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712" y="1163080"/>
            <a:ext cx="8364538" cy="385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5185301"/>
            <a:ext cx="10058400" cy="16726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52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0178" y="241051"/>
            <a:ext cx="8911687" cy="1280890"/>
          </a:xfrm>
        </p:spPr>
        <p:txBody>
          <a:bodyPr/>
          <a:lstStyle/>
          <a:p>
            <a:r>
              <a:rPr lang="en-US" dirty="0" smtClean="0"/>
              <a:t>Render</a:t>
            </a:r>
            <a:r>
              <a:rPr lang="en-US" dirty="0"/>
              <a:t> Artificial </a:t>
            </a:r>
            <a:r>
              <a:rPr lang="en-US" dirty="0" smtClean="0"/>
              <a:t>and Daylight</a:t>
            </a:r>
            <a:endParaRPr lang="en-US" dirty="0"/>
          </a:p>
        </p:txBody>
      </p:sp>
      <p:pic>
        <p:nvPicPr>
          <p:cNvPr id="2050" name="Picture 2" descr="خ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52" y="3612344"/>
            <a:ext cx="3620607" cy="271725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torey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53" y="896889"/>
            <a:ext cx="3620607" cy="27154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Ya Kareem\AppData\Local\Microsoft\Windows\INetCache\Content.Word\عنغ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261" y="1340216"/>
            <a:ext cx="3373392" cy="2500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Picture 7" descr="غف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04" y="3840944"/>
            <a:ext cx="3556215" cy="2488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816875" y="2590580"/>
            <a:ext cx="1168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Daylight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75858" y="6329602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Artificial Lighting </a:t>
            </a:r>
          </a:p>
        </p:txBody>
      </p:sp>
    </p:spTree>
    <p:extLst>
      <p:ext uri="{BB962C8B-B14F-4D97-AF65-F5344CB8AC3E}">
        <p14:creationId xmlns:p14="http://schemas.microsoft.com/office/powerpoint/2010/main" val="288270044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01" y="1546465"/>
            <a:ext cx="2353945" cy="2051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58" y="3838077"/>
            <a:ext cx="2400300" cy="2047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00" y="3838077"/>
            <a:ext cx="2353299" cy="20478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58" y="1490902"/>
            <a:ext cx="2400300" cy="216281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185162"/>
              </p:ext>
            </p:extLst>
          </p:nvPr>
        </p:nvGraphicFramePr>
        <p:xfrm>
          <a:off x="5857104" y="2051224"/>
          <a:ext cx="5684106" cy="2810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0317"/>
                <a:gridCol w="728870"/>
                <a:gridCol w="1126107"/>
                <a:gridCol w="610301"/>
                <a:gridCol w="1126107"/>
                <a:gridCol w="1092404"/>
              </a:tblGrid>
              <a:tr h="54678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Space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 Lux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Required   Lux 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UGR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Required UGR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Type of lighting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717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Reception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491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400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18.8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Artificial lighting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6965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974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400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Artificial lighting +Daylight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717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484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400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900" dirty="0">
                          <a:effectLst/>
                        </a:rPr>
                        <a:t>Daylight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053328" y="1020118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dirty="0"/>
              <a:t>Luminaire list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49475" y="1497766"/>
            <a:ext cx="3379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	Result Offices  simulation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91200" y="51199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 The recommended and standard for reception space equal </a:t>
            </a:r>
            <a:r>
              <a:rPr lang="en-US" b="1" dirty="0"/>
              <a:t>400 LUX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0245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84363" y="3638550"/>
            <a:ext cx="9021762" cy="2262781"/>
          </a:xfrm>
        </p:spPr>
        <p:txBody>
          <a:bodyPr/>
          <a:lstStyle/>
          <a:p>
            <a:pPr algn="ctr"/>
            <a:r>
              <a:rPr lang="en-US" dirty="0"/>
              <a:t>Quantity surveying &amp; Cost        Estimate</a:t>
            </a:r>
          </a:p>
        </p:txBody>
      </p:sp>
    </p:spTree>
    <p:extLst>
      <p:ext uri="{BB962C8B-B14F-4D97-AF65-F5344CB8AC3E}">
        <p14:creationId xmlns:p14="http://schemas.microsoft.com/office/powerpoint/2010/main" val="298374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75" y="614585"/>
            <a:ext cx="8911687" cy="128089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Concrete </a:t>
            </a:r>
            <a:r>
              <a:rPr lang="en-US" dirty="0" smtClean="0"/>
              <a:t>skeleton and finishing </a:t>
            </a:r>
            <a:r>
              <a:rPr lang="en-US" dirty="0"/>
              <a:t>work :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162539"/>
              </p:ext>
            </p:extLst>
          </p:nvPr>
        </p:nvGraphicFramePr>
        <p:xfrm>
          <a:off x="2116675" y="1450973"/>
          <a:ext cx="6686665" cy="2323168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473055"/>
                <a:gridCol w="1737548"/>
                <a:gridCol w="1737548"/>
                <a:gridCol w="1738514"/>
              </a:tblGrid>
              <a:tr h="506504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floor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Area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Cost for 1 m²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Total cost floor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73388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Basement 1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929.8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230$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213,854$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49222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Basement 0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720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230$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154,330$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91552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Ground floor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230$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103,063$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1251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First floor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450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230$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103,033$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51251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Total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2497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230$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574,310$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449220"/>
              </p:ext>
            </p:extLst>
          </p:nvPr>
        </p:nvGraphicFramePr>
        <p:xfrm>
          <a:off x="2116675" y="4057650"/>
          <a:ext cx="6665374" cy="2514600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666112"/>
                <a:gridCol w="1666112"/>
                <a:gridCol w="1666112"/>
                <a:gridCol w="1667038"/>
              </a:tblGrid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floor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Area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Cost for 1 m²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Total cost floor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Basement 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929.8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316,132$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Basement 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720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228,140$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Ground floor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152,354$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First floor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450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152,354$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19100"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Total 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2497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</a:rPr>
                        <a:t>340$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848,980$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039493" y="2990850"/>
            <a:ext cx="291438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total cost for this project expected  =  1,423,290 Almost equal</a:t>
            </a:r>
            <a:r>
              <a:rPr lang="ar-SA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1,500,000 $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2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PROJECT COST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218407"/>
              </p:ext>
            </p:extLst>
          </p:nvPr>
        </p:nvGraphicFramePr>
        <p:xfrm>
          <a:off x="1879600" y="3101789"/>
          <a:ext cx="8128000" cy="268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670111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COST ( NIS )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3306471 </a:t>
                      </a:r>
                      <a:endParaRPr lang="en-US" dirty="0"/>
                    </a:p>
                  </a:txBody>
                  <a:tcPr/>
                </a:tc>
              </a:tr>
              <a:tr h="670111">
                <a:tc>
                  <a:txBody>
                    <a:bodyPr/>
                    <a:lstStyle/>
                    <a:p>
                      <a:r>
                        <a:rPr lang="en-US" dirty="0" smtClean="0"/>
                        <a:t>Unit cost (NIS/SM)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1312 </a:t>
                      </a:r>
                      <a:endParaRPr lang="en-US" dirty="0"/>
                    </a:p>
                  </a:txBody>
                  <a:tcPr/>
                </a:tc>
              </a:tr>
              <a:tr h="670111">
                <a:tc>
                  <a:txBody>
                    <a:bodyPr/>
                    <a:lstStyle/>
                    <a:p>
                      <a:r>
                        <a:rPr lang="en-US" dirty="0" smtClean="0"/>
                        <a:t>Unit cost ($/SM)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386</a:t>
                      </a:r>
                      <a:endParaRPr lang="en-US" dirty="0"/>
                    </a:p>
                  </a:txBody>
                  <a:tcPr/>
                </a:tc>
              </a:tr>
              <a:tr h="670111">
                <a:tc>
                  <a:txBody>
                    <a:bodyPr/>
                    <a:lstStyle/>
                    <a:p>
                      <a:r>
                        <a:rPr lang="en-US" dirty="0" smtClean="0"/>
                        <a:t>Unit cost</a:t>
                      </a:r>
                      <a:r>
                        <a:rPr lang="en-US" baseline="0" dirty="0" smtClean="0"/>
                        <a:t> (JOD/SM)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266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645459"/>
          </a:xfrm>
        </p:spPr>
        <p:txBody>
          <a:bodyPr/>
          <a:lstStyle/>
          <a:p>
            <a:r>
              <a:rPr lang="en-US" dirty="0" smtClean="0"/>
              <a:t>The total cost its less than the expected cost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48739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438401" y="2209800"/>
            <a:ext cx="8915399" cy="2262781"/>
          </a:xfrm>
        </p:spPr>
        <p:txBody>
          <a:bodyPr>
            <a:normAutofit/>
          </a:bodyPr>
          <a:lstStyle/>
          <a:p>
            <a:r>
              <a:rPr lang="en-US" sz="9600" dirty="0" smtClean="0"/>
              <a:t>Thank you </a:t>
            </a:r>
            <a:r>
              <a:rPr lang="en-US" sz="9600" dirty="0" smtClean="0">
                <a:sym typeface="Wingdings" panose="05000000000000000000" pitchFamily="2" charset="2"/>
              </a:rPr>
              <a:t></a:t>
            </a:r>
            <a:endParaRPr lang="en-US" sz="9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36" y="72387"/>
            <a:ext cx="2938278" cy="294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Architectural aspects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54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096"/>
            <a:ext cx="5853214" cy="37927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052" y="-26098"/>
            <a:ext cx="6635767" cy="37927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04344"/>
            <a:ext cx="5853214" cy="3053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053" y="3804343"/>
            <a:ext cx="6635766" cy="3053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585719" y="191303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South elevation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85202" y="342900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S-E elevation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487025" y="3931293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-W elevation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49952" y="4053467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N-E elevation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10254</TotalTime>
  <Words>1203</Words>
  <Application>Microsoft Office PowerPoint</Application>
  <PresentationFormat>Widescreen</PresentationFormat>
  <Paragraphs>470</Paragraphs>
  <Slides>75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5" baseType="lpstr">
      <vt:lpstr>Andalus</vt:lpstr>
      <vt:lpstr>Arial</vt:lpstr>
      <vt:lpstr>Calibri</vt:lpstr>
      <vt:lpstr>Century Gothic</vt:lpstr>
      <vt:lpstr>Symbol</vt:lpstr>
      <vt:lpstr>Tahoma</vt:lpstr>
      <vt:lpstr>Times New Roman</vt:lpstr>
      <vt:lpstr>Wingdings</vt:lpstr>
      <vt:lpstr>Wingdings 3</vt:lpstr>
      <vt:lpstr>Wisp</vt:lpstr>
      <vt:lpstr>PowerPoint Presentation</vt:lpstr>
      <vt:lpstr>Contents </vt:lpstr>
      <vt:lpstr>Introduction </vt:lpstr>
      <vt:lpstr>PowerPoint Presentation</vt:lpstr>
      <vt:lpstr>Site analysis</vt:lpstr>
      <vt:lpstr>The building is located from the Rafidia district, Tunis Street. The building is surrounded by two streets, the main entrance to the building on the south side . </vt:lpstr>
      <vt:lpstr>PowerPoint Presentation</vt:lpstr>
      <vt:lpstr>Architectural aspects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aspects </vt:lpstr>
      <vt:lpstr>The important parameter of environmental assessment  </vt:lpstr>
      <vt:lpstr>The Orientation and sun path of the faculty </vt:lpstr>
      <vt:lpstr>Sun Path </vt:lpstr>
      <vt:lpstr>Shading </vt:lpstr>
      <vt:lpstr>Thermal Design </vt:lpstr>
      <vt:lpstr>PowerPoint Presentation</vt:lpstr>
      <vt:lpstr>PowerPoint Presentation</vt:lpstr>
      <vt:lpstr>PowerPoint Presentation</vt:lpstr>
      <vt:lpstr>PowerPoint Presentation</vt:lpstr>
      <vt:lpstr>Daylight analysis </vt:lpstr>
      <vt:lpstr>Daylight analysis </vt:lpstr>
      <vt:lpstr>Sun shading will be used in east and south and west elevation </vt:lpstr>
      <vt:lpstr>The model after adding vertical and horizontal louvers.</vt:lpstr>
      <vt:lpstr>Ventilation </vt:lpstr>
      <vt:lpstr>Ventilation Used In The Project </vt:lpstr>
      <vt:lpstr>Acoustical Design  </vt:lpstr>
      <vt:lpstr>Materials and Frequency's </vt:lpstr>
      <vt:lpstr>Ecotect program</vt:lpstr>
      <vt:lpstr>EASE program </vt:lpstr>
      <vt:lpstr>Total and direct SPL on seats </vt:lpstr>
      <vt:lpstr>ISUL program </vt:lpstr>
      <vt:lpstr>Structural aspects </vt:lpstr>
      <vt:lpstr>Marital, Codes &amp; Loads  </vt:lpstr>
      <vt:lpstr>Slab System</vt:lpstr>
      <vt:lpstr>Footing Design </vt:lpstr>
      <vt:lpstr>Dimensions of Beams </vt:lpstr>
      <vt:lpstr>Slab and Beams</vt:lpstr>
      <vt:lpstr>The following figure shows the results of program of floor GF &amp; F1  as a sample of results By Etabs </vt:lpstr>
      <vt:lpstr>Dimensions of Columns and shear walls </vt:lpstr>
      <vt:lpstr>ETABS design the columns, and after finished the design the following results obtained</vt:lpstr>
      <vt:lpstr>Detailing of column </vt:lpstr>
      <vt:lpstr>Detailing of Shar walls and retaining wall</vt:lpstr>
      <vt:lpstr>CIS Detailing of Beams </vt:lpstr>
      <vt:lpstr>STAIRCASE </vt:lpstr>
      <vt:lpstr>ETABS model </vt:lpstr>
      <vt:lpstr>Compatibility check</vt:lpstr>
      <vt:lpstr>Equilibrium Checks </vt:lpstr>
      <vt:lpstr>Period and Diaphragm Check</vt:lpstr>
      <vt:lpstr>Diaphragm Check </vt:lpstr>
      <vt:lpstr>Electro mechanic aspects </vt:lpstr>
      <vt:lpstr>Mechanical aspect</vt:lpstr>
      <vt:lpstr>First Floor</vt:lpstr>
      <vt:lpstr>Draining </vt:lpstr>
      <vt:lpstr>  HVAC System</vt:lpstr>
      <vt:lpstr>PowerPoint Presentation</vt:lpstr>
      <vt:lpstr>Fire fighting system</vt:lpstr>
      <vt:lpstr>PowerPoint Presentation</vt:lpstr>
      <vt:lpstr>Electrical aspect</vt:lpstr>
      <vt:lpstr>Power Design</vt:lpstr>
      <vt:lpstr>Lighting and Switch plan</vt:lpstr>
      <vt:lpstr>Artificial Lighting Design </vt:lpstr>
      <vt:lpstr>Office Room</vt:lpstr>
      <vt:lpstr>PowerPoint Presentation</vt:lpstr>
      <vt:lpstr>Render Artificial and Daylight</vt:lpstr>
      <vt:lpstr>PowerPoint Presentation</vt:lpstr>
      <vt:lpstr>Quantity surveying &amp; Cost        Estimate</vt:lpstr>
      <vt:lpstr> Concrete skeleton and finishing work : </vt:lpstr>
      <vt:lpstr>TOTAL PROJECT COST </vt:lpstr>
      <vt:lpstr>Thank you 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ameed alqasem</dc:creator>
  <cp:lastModifiedBy>ameed alqasem</cp:lastModifiedBy>
  <cp:revision>121</cp:revision>
  <dcterms:created xsi:type="dcterms:W3CDTF">2020-07-26T19:37:52Z</dcterms:created>
  <dcterms:modified xsi:type="dcterms:W3CDTF">2021-01-05T15:44:45Z</dcterms:modified>
</cp:coreProperties>
</file>