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4" r:id="rId6"/>
    <p:sldId id="273" r:id="rId7"/>
    <p:sldId id="271" r:id="rId8"/>
    <p:sldId id="274" r:id="rId9"/>
    <p:sldId id="267" r:id="rId10"/>
    <p:sldId id="268" r:id="rId11"/>
    <p:sldId id="269" r:id="rId12"/>
    <p:sldId id="27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2AD45-7EBF-4BC1-8000-4ED7045799FB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CC95A-D44B-42D1-9CB4-08D9853AE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1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C95A-D44B-42D1-9CB4-08D9853AED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356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C95A-D44B-42D1-9CB4-08D9853AED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28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0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6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18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3912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096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55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5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09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664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521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3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55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98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4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1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99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61E71A4-977B-4AFF-946A-C30431ADC788}" type="datetimeFigureOut">
              <a:rPr lang="en-US" smtClean="0"/>
              <a:t>05-Jun-21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C0424-219E-42E5-A836-DA40BD593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10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  <p:sldLayoutId id="214748373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12" Type="http://schemas.openxmlformats.org/officeDocument/2006/relationships/image" Target="../media/image28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emf"/><Relationship Id="rId5" Type="http://schemas.openxmlformats.org/officeDocument/2006/relationships/image" Target="../media/image21.png"/><Relationship Id="rId10" Type="http://schemas.openxmlformats.org/officeDocument/2006/relationships/image" Target="../media/image26.emf"/><Relationship Id="rId4" Type="http://schemas.openxmlformats.org/officeDocument/2006/relationships/image" Target="../media/image20.jpg"/><Relationship Id="rId9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680" y="1855961"/>
            <a:ext cx="11261199" cy="198270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Generating power using speed Bumps in Nablus City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89409"/>
            <a:ext cx="9144000" cy="1655762"/>
          </a:xfrm>
        </p:spPr>
        <p:txBody>
          <a:bodyPr numCol="2"/>
          <a:lstStyle/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Submitted by:</a:t>
            </a:r>
          </a:p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Dawood Khraim</a:t>
            </a:r>
          </a:p>
          <a:p>
            <a:pPr algn="ctr"/>
            <a:r>
              <a:rPr lang="en-US" dirty="0" smtClean="0">
                <a:latin typeface="Baskerville Old Face" panose="02020602080505020303" pitchFamily="18" charset="0"/>
              </a:rPr>
              <a:t>Sanad Shafie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Supervisor:</a:t>
            </a:r>
          </a:p>
          <a:p>
            <a:pPr algn="ctr"/>
            <a:r>
              <a:rPr lang="en-US" dirty="0">
                <a:latin typeface="Baskerville Old Face" panose="02020602080505020303" pitchFamily="18" charset="0"/>
              </a:rPr>
              <a:t>Dr. Mahmoud Assad</a:t>
            </a:r>
          </a:p>
          <a:p>
            <a:endParaRPr lang="en-US" dirty="0" smtClean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98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52718"/>
            <a:ext cx="12192000" cy="140053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rototype calculations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453" y="1152983"/>
            <a:ext cx="8946541" cy="4195481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170793"/>
              </p:ext>
            </p:extLst>
          </p:nvPr>
        </p:nvGraphicFramePr>
        <p:xfrm>
          <a:off x="94890" y="2869952"/>
          <a:ext cx="9193965" cy="383866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663500"/>
                <a:gridCol w="930128"/>
                <a:gridCol w="1108999"/>
                <a:gridCol w="1264074"/>
                <a:gridCol w="1186458"/>
                <a:gridCol w="1735048"/>
                <a:gridCol w="1305758"/>
              </a:tblGrid>
              <a:tr h="91706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Power output (watt)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Rad/s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Time (sec)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Revolutions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Deflection (cm)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Torque output (N.m)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EXP #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8693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13.847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6.924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8693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19.968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9.984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8693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20.944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10.472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8693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22.848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11.424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8693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25.046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12.523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8693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25.089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12.545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78795"/>
              </p:ext>
            </p:extLst>
          </p:nvPr>
        </p:nvGraphicFramePr>
        <p:xfrm>
          <a:off x="9309220" y="2869947"/>
          <a:ext cx="2747645" cy="384313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927100"/>
                <a:gridCol w="779145"/>
                <a:gridCol w="1041400"/>
              </a:tblGrid>
              <a:tr h="91440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Ratio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Revs</a:t>
                      </a:r>
                      <a:br>
                        <a:rPr lang="en-US" sz="1100" dirty="0" smtClean="0">
                          <a:effectLst/>
                        </a:rPr>
                      </a:br>
                      <a:r>
                        <a:rPr lang="en-US" sz="1100" dirty="0" smtClean="0">
                          <a:effectLst/>
                        </a:rPr>
                        <a:t>(</a:t>
                      </a:r>
                      <a:r>
                        <a:rPr lang="en-US" sz="1100" dirty="0">
                          <a:effectLst/>
                        </a:rPr>
                        <a:t>Shaft)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Revs (Flywheel)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979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6.283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9794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6.651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1.364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798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8.018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1.273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619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5.921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1.273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2063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7.438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619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6.872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8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2718"/>
            <a:ext cx="12191999" cy="140053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uture work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ideas will be added to improve the system</a:t>
            </a:r>
            <a:r>
              <a:rPr lang="en-US" dirty="0" smtClean="0"/>
              <a:t>.</a:t>
            </a:r>
            <a:endParaRPr lang="ar-SA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the project with solar panels</a:t>
            </a:r>
            <a:r>
              <a:rPr lang="en-US" dirty="0" smtClean="0"/>
              <a:t>.</a:t>
            </a:r>
            <a:endParaRPr lang="ar-SA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Trying to implement the project on the ground.</a:t>
            </a:r>
            <a:endParaRPr lang="ar-S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Submit the project to the municipalities and start it as a commercial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56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" r="2177" b="2353"/>
          <a:stretch/>
        </p:blipFill>
        <p:spPr>
          <a:xfrm>
            <a:off x="371194" y="2049788"/>
            <a:ext cx="11389258" cy="43570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376" y="2155339"/>
            <a:ext cx="3629076" cy="312914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731" y="3277693"/>
            <a:ext cx="4431227" cy="2097326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73" y="2760777"/>
            <a:ext cx="3131158" cy="3131158"/>
          </a:xfrm>
        </p:spPr>
      </p:pic>
    </p:spTree>
    <p:extLst>
      <p:ext uri="{BB962C8B-B14F-4D97-AF65-F5344CB8AC3E}">
        <p14:creationId xmlns:p14="http://schemas.microsoft.com/office/powerpoint/2010/main" val="112549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2718"/>
            <a:ext cx="12192000" cy="1448510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Topics to be explained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862" y="1901228"/>
            <a:ext cx="8946541" cy="419548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Nablus city.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of speed bumps.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 used.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process.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 manufacturing.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future work.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01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background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much is the annual electricity consumption?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resources of electricity available?</a:t>
            </a:r>
            <a:endParaRPr lang="ar-SA" dirty="0" smtClean="0"/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alternative sources of electricity?</a:t>
            </a:r>
            <a:endParaRPr lang="ar-SA" dirty="0" smtClean="0"/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</a:rPr>
              <a:t>What is the point of having bumps?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can bumps be harnessed in power generation?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8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6" y="979565"/>
            <a:ext cx="9613861" cy="10809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speed breakers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86" y="2251139"/>
            <a:ext cx="2864667" cy="218505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 Bumps.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 Humps.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 Tables.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 cushion.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peed bump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848" y="1536192"/>
            <a:ext cx="3705343" cy="4048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Speed Cushion | National Association of City Transportation Officia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943" y="3106699"/>
            <a:ext cx="3303905" cy="247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7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19" y="2688879"/>
            <a:ext cx="10515600" cy="1557196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2718"/>
            <a:ext cx="12192000" cy="1400530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tandards and Constraints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effectLst>
                  <a:glow>
                    <a:srgbClr val="000000"/>
                  </a:glow>
                  <a:reflection stA="0" endPos="0" fadeDir="0" sx="0" sy="0"/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Standards: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AGMA.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ASM.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Courtesy of Associated Spring.</a:t>
            </a:r>
          </a:p>
          <a:p>
            <a:pPr marL="514350" indent="-514350">
              <a:buFont typeface="+mj-lt"/>
              <a:buAutoNum type="alphaLcPeriod"/>
            </a:pPr>
            <a:endParaRPr lang="ar-SA" dirty="0">
              <a:effectLst>
                <a:glow>
                  <a:srgbClr val="000000"/>
                </a:glow>
                <a:reflection stA="0" endPos="0" fadeDir="0" sx="0" sy="0"/>
              </a:effectLst>
            </a:endParaRPr>
          </a:p>
          <a:p>
            <a:pPr marL="0" indent="0">
              <a:buNone/>
            </a:pPr>
            <a:endParaRPr lang="ar-SA" dirty="0">
              <a:effectLst>
                <a:glow>
                  <a:srgbClr val="000000"/>
                </a:glow>
                <a:reflection stA="0" endPos="0" fadeDir="0" sx="0" sy="0"/>
              </a:effectLst>
            </a:endParaRPr>
          </a:p>
          <a:p>
            <a:pPr marL="0" indent="0">
              <a:buNone/>
            </a:pPr>
            <a:endParaRPr lang="ar-SA" dirty="0">
              <a:effectLst>
                <a:glow>
                  <a:srgbClr val="000000"/>
                </a:glow>
                <a:reflection stA="0" endPos="0" fadeDir="0" sx="0" sy="0"/>
              </a:effectLst>
            </a:endParaRPr>
          </a:p>
          <a:p>
            <a:pPr marL="0" indent="0">
              <a:buNone/>
            </a:pPr>
            <a:endParaRPr lang="en-US" dirty="0">
              <a:effectLst>
                <a:glow>
                  <a:srgbClr val="000000"/>
                </a:glow>
                <a:reflection stA="0" endPos="0" fadeDir="0" sx="0" sy="0"/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Constraints: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Fully sized unit.</a:t>
            </a:r>
            <a:endParaRPr lang="en-US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Materials </a:t>
            </a:r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and specified </a:t>
            </a:r>
            <a:r>
              <a:rPr lang="en-US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dimensions of components.</a:t>
            </a:r>
            <a:endParaRPr lang="en-US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85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2718"/>
            <a:ext cx="12192001" cy="140053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system components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484" y="3103115"/>
            <a:ext cx="2094807" cy="2094807"/>
          </a:xfr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1981" y="4572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112319" y="446563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49921"/>
            <a:ext cx="12192000" cy="5431432"/>
          </a:xfrm>
          <a:prstGeom prst="rect">
            <a:avLst/>
          </a:prstGeom>
        </p:spPr>
      </p:pic>
      <p:pic>
        <p:nvPicPr>
          <p:cNvPr id="5" name="Picture 4" descr="Precision and Commercial 32 Pitch Spur Gears | SDP/SI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932" y="1863738"/>
            <a:ext cx="3676387" cy="2142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C:\Users\pc\AppData\Local\Microsoft\Windows\INetCache\Content.Word\pillow-block-housing-unit-ucp316-shaft-80-mm_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809" y="4180637"/>
            <a:ext cx="2694940" cy="1989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Amazon.com: LuK LFW112 Flywheel: Automotive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502" y="2195401"/>
            <a:ext cx="2441553" cy="168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88" y="4367499"/>
            <a:ext cx="2683423" cy="2146738"/>
          </a:xfrm>
          <a:prstGeom prst="rect">
            <a:avLst/>
          </a:prstGeom>
        </p:spPr>
      </p:pic>
      <p:pic>
        <p:nvPicPr>
          <p:cNvPr id="1027" name="Picture 3" descr="emd-traction-motor-pinion-gear-500x5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220" y="2122835"/>
            <a:ext cx="1820863" cy="161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304-stainless-steel-rack-gears-with-bolt-hole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81" y="2176350"/>
            <a:ext cx="2484438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920" y="4469794"/>
            <a:ext cx="2118360" cy="1700530"/>
          </a:xfrm>
          <a:prstGeom prst="rect">
            <a:avLst/>
          </a:prstGeom>
        </p:spPr>
      </p:pic>
      <p:pic>
        <p:nvPicPr>
          <p:cNvPr id="2050" name="Picture 2" descr="True flatness of diamond hones. | BladeForums.com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54" y="4367499"/>
            <a:ext cx="1950003" cy="195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C:\Users\pc\AppData\Local\Microsoft\Windows\INetCache\Content.Word\HTB15jTUkm_I8KJjy0Foq6yFnVXab.jpg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9" t="13011" r="4833" b="5205"/>
          <a:stretch/>
        </p:blipFill>
        <p:spPr bwMode="auto">
          <a:xfrm>
            <a:off x="6979621" y="4310646"/>
            <a:ext cx="2168937" cy="19862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646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Prototype Manufacturing </a:t>
            </a:r>
            <a:endParaRPr lang="en-US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using solidworks.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of components.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Assembling and calibrating.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196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63885" y="299195"/>
            <a:ext cx="3483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287" y="0"/>
            <a:ext cx="6216713" cy="687610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683" y="2651605"/>
            <a:ext cx="2506555" cy="174665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845" y="2399025"/>
            <a:ext cx="2617548" cy="204742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5"/>
          <a:srcRect t="6703" b="10703"/>
          <a:stretch/>
        </p:blipFill>
        <p:spPr bwMode="auto">
          <a:xfrm>
            <a:off x="9223883" y="0"/>
            <a:ext cx="2833370" cy="23469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571" y="4470134"/>
            <a:ext cx="2390989" cy="23679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977" y="128890"/>
            <a:ext cx="2409965" cy="2393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273" y="4332478"/>
            <a:ext cx="2440370" cy="2505638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1951871" y="4332478"/>
            <a:ext cx="4325774" cy="2559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4398264"/>
            <a:ext cx="2035118" cy="25144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61797" y="1570128"/>
            <a:ext cx="4385918" cy="284650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1570125"/>
            <a:ext cx="1695511" cy="284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54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3001</TotalTime>
  <Words>288</Words>
  <Application>Microsoft Office PowerPoint</Application>
  <PresentationFormat>Widescreen</PresentationFormat>
  <Paragraphs>132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Baskerville Old Face</vt:lpstr>
      <vt:lpstr>Calibri</vt:lpstr>
      <vt:lpstr>Century Gothic</vt:lpstr>
      <vt:lpstr>Tahoma</vt:lpstr>
      <vt:lpstr>Times New Roman</vt:lpstr>
      <vt:lpstr>Wingdings</vt:lpstr>
      <vt:lpstr>Wingdings 3</vt:lpstr>
      <vt:lpstr>Ion</vt:lpstr>
      <vt:lpstr>Generating power using speed Bumps in Nablus City</vt:lpstr>
      <vt:lpstr>Topics to be explained</vt:lpstr>
      <vt:lpstr>General background </vt:lpstr>
      <vt:lpstr>Types of speed breakers  </vt:lpstr>
      <vt:lpstr>Methodology </vt:lpstr>
      <vt:lpstr>Standards and Constraints</vt:lpstr>
      <vt:lpstr>Mechanical system components </vt:lpstr>
      <vt:lpstr>Prototype Manufacturing </vt:lpstr>
      <vt:lpstr>PowerPoint Presentation</vt:lpstr>
      <vt:lpstr>Prototype calculations  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 bump generating power </dc:title>
  <dc:creator>احمد محمود</dc:creator>
  <cp:lastModifiedBy>user</cp:lastModifiedBy>
  <cp:revision>48</cp:revision>
  <dcterms:created xsi:type="dcterms:W3CDTF">2020-12-31T11:13:25Z</dcterms:created>
  <dcterms:modified xsi:type="dcterms:W3CDTF">2021-06-05T19:58:03Z</dcterms:modified>
</cp:coreProperties>
</file>