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44"/>
  </p:notesMasterIdLst>
  <p:sldIdLst>
    <p:sldId id="302" r:id="rId2"/>
    <p:sldId id="260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300" r:id="rId13"/>
    <p:sldId id="268" r:id="rId14"/>
    <p:sldId id="269" r:id="rId15"/>
    <p:sldId id="286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97" r:id="rId25"/>
    <p:sldId id="298" r:id="rId26"/>
    <p:sldId id="287" r:id="rId27"/>
    <p:sldId id="289" r:id="rId28"/>
    <p:sldId id="290" r:id="rId29"/>
    <p:sldId id="291" r:id="rId30"/>
    <p:sldId id="292" r:id="rId31"/>
    <p:sldId id="299" r:id="rId32"/>
    <p:sldId id="293" r:id="rId33"/>
    <p:sldId id="294" r:id="rId34"/>
    <p:sldId id="295" r:id="rId35"/>
    <p:sldId id="301" r:id="rId36"/>
    <p:sldId id="279" r:id="rId37"/>
    <p:sldId id="280" r:id="rId38"/>
    <p:sldId id="281" r:id="rId39"/>
    <p:sldId id="282" r:id="rId40"/>
    <p:sldId id="283" r:id="rId41"/>
    <p:sldId id="284" r:id="rId42"/>
    <p:sldId id="285" r:id="rId43"/>
  </p:sldIdLst>
  <p:sldSz cx="12192000" cy="6858000"/>
  <p:notesSz cx="6858000" cy="12192000"/>
  <p:embeddedFontLst>
    <p:embeddedFont>
      <p:font typeface="MiSans" panose="020B0604020202020204" charset="-122"/>
      <p:regular r:id="rId45"/>
    </p:embeddedFont>
    <p:embeddedFont>
      <p:font typeface="Noto Sans SC" panose="020B0604020202020204" charset="-128"/>
      <p:regular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10"/>
  </p:normalViewPr>
  <p:slideViewPr>
    <p:cSldViewPr snapToGrid="0" snapToObjects="1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ker Yaeesh" userId="1d66c0b93caee95a" providerId="LiveId" clId="{B9E07566-08C7-4C3E-B6C4-8AB3C8D01704}"/>
    <pc:docChg chg="custSel delSld modSld">
      <pc:chgData name="Baker Yaeesh" userId="1d66c0b93caee95a" providerId="LiveId" clId="{B9E07566-08C7-4C3E-B6C4-8AB3C8D01704}" dt="2026-01-16T20:50:08.160" v="17" actId="20577"/>
      <pc:docMkLst>
        <pc:docMk/>
      </pc:docMkLst>
      <pc:sldChg chg="delSp modSp mod">
        <pc:chgData name="Baker Yaeesh" userId="1d66c0b93caee95a" providerId="LiveId" clId="{B9E07566-08C7-4C3E-B6C4-8AB3C8D01704}" dt="2026-01-16T20:49:39.347" v="12" actId="20577"/>
        <pc:sldMkLst>
          <pc:docMk/>
          <pc:sldMk cId="0" sldId="257"/>
        </pc:sldMkLst>
        <pc:spChg chg="mod">
          <ac:chgData name="Baker Yaeesh" userId="1d66c0b93caee95a" providerId="LiveId" clId="{B9E07566-08C7-4C3E-B6C4-8AB3C8D01704}" dt="2026-01-16T20:49:36.677" v="10" actId="20577"/>
          <ac:spMkLst>
            <pc:docMk/>
            <pc:sldMk cId="0" sldId="257"/>
            <ac:spMk id="20" creationId="{901FA4B3-61BA-44DF-C0BA-12FF672BB4C1}"/>
          </ac:spMkLst>
        </pc:spChg>
        <pc:spChg chg="del">
          <ac:chgData name="Baker Yaeesh" userId="1d66c0b93caee95a" providerId="LiveId" clId="{B9E07566-08C7-4C3E-B6C4-8AB3C8D01704}" dt="2026-01-16T20:49:30.427" v="7" actId="478"/>
          <ac:spMkLst>
            <pc:docMk/>
            <pc:sldMk cId="0" sldId="257"/>
            <ac:spMk id="22" creationId="{C390E224-9671-DDB9-7599-AD8D50C0EF80}"/>
          </ac:spMkLst>
        </pc:spChg>
        <pc:spChg chg="del">
          <ac:chgData name="Baker Yaeesh" userId="1d66c0b93caee95a" providerId="LiveId" clId="{B9E07566-08C7-4C3E-B6C4-8AB3C8D01704}" dt="2026-01-16T20:49:27.894" v="6" actId="478"/>
          <ac:spMkLst>
            <pc:docMk/>
            <pc:sldMk cId="0" sldId="257"/>
            <ac:spMk id="23" creationId="{01735EF7-B910-8899-34D4-8EDECF0AD14C}"/>
          </ac:spMkLst>
        </pc:spChg>
        <pc:spChg chg="del">
          <ac:chgData name="Baker Yaeesh" userId="1d66c0b93caee95a" providerId="LiveId" clId="{B9E07566-08C7-4C3E-B6C4-8AB3C8D01704}" dt="2026-01-16T20:49:33.361" v="8" actId="478"/>
          <ac:spMkLst>
            <pc:docMk/>
            <pc:sldMk cId="0" sldId="257"/>
            <ac:spMk id="24" creationId="{7995A0AF-E0D0-0038-3846-48FE1CB24B07}"/>
          </ac:spMkLst>
        </pc:spChg>
        <pc:spChg chg="mod">
          <ac:chgData name="Baker Yaeesh" userId="1d66c0b93caee95a" providerId="LiveId" clId="{B9E07566-08C7-4C3E-B6C4-8AB3C8D01704}" dt="2026-01-16T20:49:39.347" v="12" actId="20577"/>
          <ac:spMkLst>
            <pc:docMk/>
            <pc:sldMk cId="0" sldId="257"/>
            <ac:spMk id="26" creationId="{F4AE67B5-628E-FB14-7A56-BC75CD423408}"/>
          </ac:spMkLst>
        </pc:spChg>
        <pc:spChg chg="mod">
          <ac:chgData name="Baker Yaeesh" userId="1d66c0b93caee95a" providerId="LiveId" clId="{B9E07566-08C7-4C3E-B6C4-8AB3C8D01704}" dt="2026-01-16T20:49:20.683" v="3"/>
          <ac:spMkLst>
            <pc:docMk/>
            <pc:sldMk cId="0" sldId="257"/>
            <ac:spMk id="27" creationId="{A5BE04B9-0263-7A0A-B503-239C685C43B1}"/>
          </ac:spMkLst>
        </pc:spChg>
        <pc:spChg chg="mod">
          <ac:chgData name="Baker Yaeesh" userId="1d66c0b93caee95a" providerId="LiveId" clId="{B9E07566-08C7-4C3E-B6C4-8AB3C8D01704}" dt="2026-01-16T20:49:17.199" v="2"/>
          <ac:spMkLst>
            <pc:docMk/>
            <pc:sldMk cId="0" sldId="257"/>
            <ac:spMk id="28" creationId="{05338DD9-DDAC-8DBA-2D5A-D1D631897846}"/>
          </ac:spMkLst>
        </pc:spChg>
      </pc:sldChg>
      <pc:sldChg chg="del">
        <pc:chgData name="Baker Yaeesh" userId="1d66c0b93caee95a" providerId="LiveId" clId="{B9E07566-08C7-4C3E-B6C4-8AB3C8D01704}" dt="2026-01-16T20:49:58.776" v="13" actId="47"/>
        <pc:sldMkLst>
          <pc:docMk/>
          <pc:sldMk cId="0" sldId="278"/>
        </pc:sldMkLst>
      </pc:sldChg>
      <pc:sldChg chg="modSp mod">
        <pc:chgData name="Baker Yaeesh" userId="1d66c0b93caee95a" providerId="LiveId" clId="{B9E07566-08C7-4C3E-B6C4-8AB3C8D01704}" dt="2026-01-16T20:50:08.160" v="17" actId="20577"/>
        <pc:sldMkLst>
          <pc:docMk/>
          <pc:sldMk cId="0" sldId="281"/>
        </pc:sldMkLst>
        <pc:spChg chg="mod">
          <ac:chgData name="Baker Yaeesh" userId="1d66c0b93caee95a" providerId="LiveId" clId="{B9E07566-08C7-4C3E-B6C4-8AB3C8D01704}" dt="2026-01-16T20:50:08.160" v="17" actId="20577"/>
          <ac:spMkLst>
            <pc:docMk/>
            <pc:sldMk cId="0" sldId="281"/>
            <ac:spMk id="3" creationId="{00000000-0000-0000-0000-000000000000}"/>
          </ac:spMkLst>
        </pc:spChg>
      </pc:sldChg>
      <pc:sldChg chg="modSp mod">
        <pc:chgData name="Baker Yaeesh" userId="1d66c0b93caee95a" providerId="LiveId" clId="{B9E07566-08C7-4C3E-B6C4-8AB3C8D01704}" dt="2026-01-16T20:50:01.627" v="15" actId="20577"/>
        <pc:sldMkLst>
          <pc:docMk/>
          <pc:sldMk cId="3210671441" sldId="301"/>
        </pc:sldMkLst>
        <pc:spChg chg="mod">
          <ac:chgData name="Baker Yaeesh" userId="1d66c0b93caee95a" providerId="LiveId" clId="{B9E07566-08C7-4C3E-B6C4-8AB3C8D01704}" dt="2026-01-16T20:50:01.627" v="15" actId="20577"/>
          <ac:spMkLst>
            <pc:docMk/>
            <pc:sldMk cId="3210671441" sldId="301"/>
            <ac:spMk id="3" creationId="{FE03E99A-CB51-09DA-C5A2-309066F45E53}"/>
          </ac:spMkLst>
        </pc:spChg>
      </pc:sldChg>
      <pc:sldChg chg="del">
        <pc:chgData name="Baker Yaeesh" userId="1d66c0b93caee95a" providerId="LiveId" clId="{B9E07566-08C7-4C3E-B6C4-8AB3C8D01704}" dt="2026-01-16T20:49:58.776" v="13" actId="47"/>
        <pc:sldMkLst>
          <pc:docMk/>
          <pc:sldMk cId="2487426549" sldId="30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277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D9A110-2C9F-C9EB-E884-3FEDDAE43A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DD7378-5607-42CC-DD07-B29BF0E585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B0A8DA-0511-2F78-8BB6-4BA411333E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2ECFC1-0912-72FB-4959-79C26B2327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73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0E41B-A1AE-6B75-A372-4BDDA898D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466B6A-2266-AA93-1E4B-193719754E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F710E0-E85A-CF93-C4A6-FEA8B9A423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3AE31-14C1-8D1E-5D69-D94000774E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03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089073-A186-D841-6315-6021AEFBD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52C550-2F2A-E2F0-44A1-531AEA9CCB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1C7D4B-8962-84A0-0103-DBEDC56AD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DCB85F-D8D0-55F9-DF22-1B99004DC9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685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110FA-0B1E-984E-9348-4264D7FE1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988776-64AF-A0CE-A00A-50FB196AFA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BE81D9-78E8-9933-8366-6EE143D2F9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1EC6D-37E5-A093-DAEF-5A1C213CB8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514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7DFFC4-58B4-E974-8FA6-7F857F8DB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36BB6A-3DA3-9AB8-6CFA-06E0AA4C23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9184B4-AEE4-D699-7059-7BCEE7253F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C7D88-AE4F-4615-5C4D-9B3876CD3D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1174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E8A22-C5E3-8674-587C-E21537593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F46131-19F5-E192-2A70-D24CA3F0E2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043B84-56A4-043B-AEFB-B80397E943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DAF32-1EE4-08E8-A6A3-6F1F2825D8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3633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A2DB0D-0841-FE2D-A22F-305EA092E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1D614E-968A-8FD2-86FF-232434B67A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6F83B0-4284-27EB-28B9-03C372EE8B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564F54-B00A-9235-C470-FBEC0277A4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5786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D6E9C-63C8-AB73-C0E3-747EF9F55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90CE61-798C-DF0E-C4FA-CE1E35716C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EEEA6B-35A7-E077-AE88-C62E64BD0F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51654D-B6F1-152F-BAD0-390FA0CD1C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8393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D8D2A-E7E3-120F-5550-B3836C060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EDDB03-535C-1289-C7CA-06CF694DA9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EFD052-D2C2-9760-1190-16AA4A20BB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5F15C-1EE6-9B2D-ABBB-704690C5B5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66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F7B031-60F9-407B-1352-DAA07F86E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94ADC7-A604-2C9C-2B2E-2B761E37CA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E9BAF0-19F8-C114-0CB1-D6E965E80E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1ED142-7C84-12B1-E51B-7AEDD298DA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856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1190A-F74C-A19A-1B0D-3613C39593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F8D0E5-842C-9258-BA3D-FFCFE8BB09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274FB4-25B4-89FA-7498-600E724DA8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821A8E-29BC-E2AC-AE29-0C0D9A25C2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453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C5D6A-FA89-A75D-6E51-039AEC9D8E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D8CBED-4163-7926-2116-03B330E323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5550BD-133F-DAD5-5C1A-9BE0B4EFDC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E8282-11C6-B2C6-85FB-DF2123F758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924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EE492-DC08-3EB5-3110-A02D69044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C90C48-B101-1CF8-9B40-6E9244C261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1D3942-4409-447E-F4D0-BB38DA023D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5D248E-DFFD-88B0-4AEF-3055FD9DCE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770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67CCA2-A7E5-468B-20C2-DFFF295A6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A49FF0-DBD4-AFAE-7655-C58767FBCD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9271B7-FE68-6730-72D0-F3DD8314B5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36A427-9C15-4E85-3ACD-300DA12C28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098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4C54CF-F1EA-7D2F-A8FF-11451D64A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03EB40-DBFA-B1F5-4FE7-73FC82CAD0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F777AA-5985-11F5-DA0A-DA0F661022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6C25BA-F9A8-CD76-C864-7B83BA955E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12398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PTIST_MAST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5.wdp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6" Type="http://schemas.microsoft.com/office/2007/relationships/hdphoto" Target="../media/hdphoto6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microsoft.com/office/2007/relationships/hdphoto" Target="../media/hdphoto8.wd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microsoft.com/office/2007/relationships/hdphoto" Target="../media/hdphoto7.wdp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9D2596-DC3C-66D4-7005-C4DE69CEEE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7CABBB9A-A17C-30E6-2BCE-041E6D2424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4101B9CD-1644-4B32-3EDC-1DB4BF578982}"/>
              </a:ext>
            </a:extLst>
          </p:cNvPr>
          <p:cNvSpPr/>
          <p:nvPr/>
        </p:nvSpPr>
        <p:spPr>
          <a:xfrm>
            <a:off x="4114165" y="1854200"/>
            <a:ext cx="39624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90000"/>
              </a:lnSpc>
            </a:pP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Nablus Vet Care</a:t>
            </a:r>
            <a:endParaRPr lang="en-US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19DB7782-BCA0-BD37-A57D-C7D3779C6598}"/>
              </a:ext>
            </a:extLst>
          </p:cNvPr>
          <p:cNvSpPr/>
          <p:nvPr/>
        </p:nvSpPr>
        <p:spPr>
          <a:xfrm>
            <a:off x="2742724" y="2463800"/>
            <a:ext cx="6705600" cy="406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A Unified Solution for Veterinary Operations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hape 2">
            <a:extLst>
              <a:ext uri="{FF2B5EF4-FFF2-40B4-BE49-F238E27FC236}">
                <a16:creationId xmlns:a16="http://schemas.microsoft.com/office/drawing/2014/main" id="{C21159F5-D0B8-765F-B9F4-1A435911ECD1}"/>
              </a:ext>
            </a:extLst>
          </p:cNvPr>
          <p:cNvSpPr/>
          <p:nvPr/>
        </p:nvSpPr>
        <p:spPr>
          <a:xfrm>
            <a:off x="5486400" y="3174841"/>
            <a:ext cx="1219200" cy="50800"/>
          </a:xfrm>
          <a:custGeom>
            <a:avLst/>
            <a:gdLst/>
            <a:ahLst/>
            <a:cxnLst/>
            <a:rect l="l" t="t" r="r" b="b"/>
            <a:pathLst>
              <a:path w="1219200" h="50800">
                <a:moveTo>
                  <a:pt x="0" y="0"/>
                </a:moveTo>
                <a:lnTo>
                  <a:pt x="1219200" y="0"/>
                </a:lnTo>
                <a:lnTo>
                  <a:pt x="1219200" y="50800"/>
                </a:lnTo>
                <a:lnTo>
                  <a:pt x="0" y="50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/>
        </p:spPr>
      </p:sp>
      <p:sp>
        <p:nvSpPr>
          <p:cNvPr id="6" name="Text 3">
            <a:extLst>
              <a:ext uri="{FF2B5EF4-FFF2-40B4-BE49-F238E27FC236}">
                <a16:creationId xmlns:a16="http://schemas.microsoft.com/office/drawing/2014/main" id="{946A5FB4-A0A3-647E-4B98-4C9A189D2235}"/>
              </a:ext>
            </a:extLst>
          </p:cNvPr>
          <p:cNvSpPr/>
          <p:nvPr/>
        </p:nvSpPr>
        <p:spPr>
          <a:xfrm>
            <a:off x="2963863" y="3530441"/>
            <a:ext cx="626110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Baker Razi Wael Yaeesh &amp; Yousef Faed Mahmoud Salman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08D29A2E-8EF0-93F0-F0C0-DCFC280C6BDB}"/>
              </a:ext>
            </a:extLst>
          </p:cNvPr>
          <p:cNvSpPr/>
          <p:nvPr/>
        </p:nvSpPr>
        <p:spPr>
          <a:xfrm>
            <a:off x="4622006" y="3987641"/>
            <a:ext cx="29464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Supervisor: Dr. Hanal Abuzant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 5">
            <a:extLst>
              <a:ext uri="{FF2B5EF4-FFF2-40B4-BE49-F238E27FC236}">
                <a16:creationId xmlns:a16="http://schemas.microsoft.com/office/drawing/2014/main" id="{944BAF65-18E4-9563-42DA-8F4B784F1A2D}"/>
              </a:ext>
            </a:extLst>
          </p:cNvPr>
          <p:cNvSpPr/>
          <p:nvPr/>
        </p:nvSpPr>
        <p:spPr>
          <a:xfrm>
            <a:off x="3936683" y="4495641"/>
            <a:ext cx="43180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An-Najah National University, Faculty of Engineering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 6">
            <a:extLst>
              <a:ext uri="{FF2B5EF4-FFF2-40B4-BE49-F238E27FC236}">
                <a16:creationId xmlns:a16="http://schemas.microsoft.com/office/drawing/2014/main" id="{A7D43991-0BC3-0DFD-CA60-301AF2005448}"/>
              </a:ext>
            </a:extLst>
          </p:cNvPr>
          <p:cNvSpPr/>
          <p:nvPr/>
        </p:nvSpPr>
        <p:spPr>
          <a:xfrm>
            <a:off x="3936683" y="4978081"/>
            <a:ext cx="4305300" cy="1078589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Department of Computer Engineering,</a:t>
            </a:r>
            <a:endParaRPr lang="ar-EG" sz="1400" dirty="0">
              <a:solidFill>
                <a:schemeClr val="tx1">
                  <a:lumMod val="95000"/>
                  <a:lumOff val="5000"/>
                </a:schemeClr>
              </a:solidFill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January 2026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43102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2-d2nf8a18bjvh7rlj09n0.png"/>
          <p:cNvPicPr>
            <a:picLocks noChangeAspect="1"/>
          </p:cNvPicPr>
          <p:nvPr/>
        </p:nvPicPr>
        <p:blipFill>
          <a:blip r:embed="rId3"/>
          <a:srcRect l="5" r="5"/>
          <a:stretch/>
        </p:blipFill>
        <p:spPr>
          <a:xfrm>
            <a:off x="0" y="0"/>
            <a:ext cx="12202795" cy="685101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84163" y="2536825"/>
            <a:ext cx="2642870" cy="1778198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15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03</a:t>
            </a:r>
            <a:endParaRPr lang="en-US" sz="1600" dirty="0"/>
          </a:p>
        </p:txBody>
      </p:sp>
      <p:sp>
        <p:nvSpPr>
          <p:cNvPr id="4" name="Text 1"/>
          <p:cNvSpPr/>
          <p:nvPr/>
        </p:nvSpPr>
        <p:spPr>
          <a:xfrm>
            <a:off x="3789998" y="3014345"/>
            <a:ext cx="8116570" cy="68183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Technical Architecture</a:t>
            </a:r>
            <a:endParaRPr lang="en-US" sz="1600" dirty="0"/>
          </a:p>
        </p:txBody>
      </p:sp>
      <p:sp>
        <p:nvSpPr>
          <p:cNvPr id="5" name="Shape 2"/>
          <p:cNvSpPr/>
          <p:nvPr/>
        </p:nvSpPr>
        <p:spPr>
          <a:xfrm>
            <a:off x="3322638" y="2781300"/>
            <a:ext cx="71755" cy="137223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/>
        </p:spPr>
      </p:sp>
      <p:sp>
        <p:nvSpPr>
          <p:cNvPr id="6" name="Text 3"/>
          <p:cNvSpPr/>
          <p:nvPr/>
        </p:nvSpPr>
        <p:spPr>
          <a:xfrm>
            <a:off x="3322638" y="2781300"/>
            <a:ext cx="71755" cy="1372235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>
              <a:lnSpc>
                <a:spcPct val="100000"/>
              </a:lnSpc>
            </a:pP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0" y="26924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Technology Stack Overview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190500" y="1031240"/>
            <a:ext cx="3759200" cy="1778000"/>
          </a:xfrm>
          <a:custGeom>
            <a:avLst/>
            <a:gdLst/>
            <a:ahLst/>
            <a:cxnLst/>
            <a:rect l="l" t="t" r="r" b="b"/>
            <a:pathLst>
              <a:path w="3759200" h="1778000">
                <a:moveTo>
                  <a:pt x="101595" y="0"/>
                </a:moveTo>
                <a:lnTo>
                  <a:pt x="3657605" y="0"/>
                </a:lnTo>
                <a:cubicBezTo>
                  <a:pt x="3713714" y="0"/>
                  <a:pt x="3759200" y="45486"/>
                  <a:pt x="3759200" y="101595"/>
                </a:cubicBezTo>
                <a:lnTo>
                  <a:pt x="3759200" y="1676405"/>
                </a:lnTo>
                <a:cubicBezTo>
                  <a:pt x="3759200" y="1732514"/>
                  <a:pt x="3713714" y="1778000"/>
                  <a:pt x="3657605" y="1778000"/>
                </a:cubicBezTo>
                <a:lnTo>
                  <a:pt x="101595" y="1778000"/>
                </a:lnTo>
                <a:cubicBezTo>
                  <a:pt x="45486" y="1778000"/>
                  <a:pt x="0" y="1732514"/>
                  <a:pt x="0" y="1676405"/>
                </a:cubicBezTo>
                <a:lnTo>
                  <a:pt x="0" y="101595"/>
                </a:lnTo>
                <a:cubicBezTo>
                  <a:pt x="0" y="45523"/>
                  <a:pt x="45523" y="0"/>
                  <a:pt x="101595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5" name="Text 2"/>
          <p:cNvSpPr/>
          <p:nvPr/>
        </p:nvSpPr>
        <p:spPr>
          <a:xfrm>
            <a:off x="279400" y="1234440"/>
            <a:ext cx="358140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Frontend</a:t>
            </a:r>
          </a:p>
        </p:txBody>
      </p:sp>
      <p:sp>
        <p:nvSpPr>
          <p:cNvPr id="6" name="Text 3"/>
          <p:cNvSpPr/>
          <p:nvPr/>
        </p:nvSpPr>
        <p:spPr>
          <a:xfrm>
            <a:off x="292100" y="16916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React 18 (TypeScript)</a:t>
            </a:r>
            <a:endParaRPr lang="en-US" sz="1600" dirty="0"/>
          </a:p>
        </p:txBody>
      </p:sp>
      <p:sp>
        <p:nvSpPr>
          <p:cNvPr id="7" name="Text 4"/>
          <p:cNvSpPr/>
          <p:nvPr/>
        </p:nvSpPr>
        <p:spPr>
          <a:xfrm>
            <a:off x="292100" y="19964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Tailwind CSS</a:t>
            </a:r>
            <a:endParaRPr lang="en-US" sz="1600" dirty="0"/>
          </a:p>
        </p:txBody>
      </p:sp>
      <p:sp>
        <p:nvSpPr>
          <p:cNvPr id="8" name="Text 5"/>
          <p:cNvSpPr/>
          <p:nvPr/>
        </p:nvSpPr>
        <p:spPr>
          <a:xfrm>
            <a:off x="292100" y="23012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React Native</a:t>
            </a:r>
            <a:endParaRPr lang="en-US" sz="1600" dirty="0"/>
          </a:p>
        </p:txBody>
      </p:sp>
      <p:sp>
        <p:nvSpPr>
          <p:cNvPr id="9" name="Shape 6"/>
          <p:cNvSpPr/>
          <p:nvPr/>
        </p:nvSpPr>
        <p:spPr>
          <a:xfrm>
            <a:off x="4152900" y="1031240"/>
            <a:ext cx="3759200" cy="1778000"/>
          </a:xfrm>
          <a:custGeom>
            <a:avLst/>
            <a:gdLst/>
            <a:ahLst/>
            <a:cxnLst/>
            <a:rect l="l" t="t" r="r" b="b"/>
            <a:pathLst>
              <a:path w="3759200" h="1778000">
                <a:moveTo>
                  <a:pt x="101595" y="0"/>
                </a:moveTo>
                <a:lnTo>
                  <a:pt x="3657605" y="0"/>
                </a:lnTo>
                <a:cubicBezTo>
                  <a:pt x="3713714" y="0"/>
                  <a:pt x="3759200" y="45486"/>
                  <a:pt x="3759200" y="101595"/>
                </a:cubicBezTo>
                <a:lnTo>
                  <a:pt x="3759200" y="1676405"/>
                </a:lnTo>
                <a:cubicBezTo>
                  <a:pt x="3759200" y="1732514"/>
                  <a:pt x="3713714" y="1778000"/>
                  <a:pt x="3657605" y="1778000"/>
                </a:cubicBezTo>
                <a:lnTo>
                  <a:pt x="101595" y="1778000"/>
                </a:lnTo>
                <a:cubicBezTo>
                  <a:pt x="45486" y="1778000"/>
                  <a:pt x="0" y="1732514"/>
                  <a:pt x="0" y="1676405"/>
                </a:cubicBezTo>
                <a:lnTo>
                  <a:pt x="0" y="101595"/>
                </a:lnTo>
                <a:cubicBezTo>
                  <a:pt x="0" y="45523"/>
                  <a:pt x="45523" y="0"/>
                  <a:pt x="101595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10" name="Text 7"/>
          <p:cNvSpPr/>
          <p:nvPr/>
        </p:nvSpPr>
        <p:spPr>
          <a:xfrm>
            <a:off x="4241800" y="1234440"/>
            <a:ext cx="358140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Backend</a:t>
            </a:r>
          </a:p>
        </p:txBody>
      </p:sp>
      <p:sp>
        <p:nvSpPr>
          <p:cNvPr id="11" name="Text 8"/>
          <p:cNvSpPr/>
          <p:nvPr/>
        </p:nvSpPr>
        <p:spPr>
          <a:xfrm>
            <a:off x="4254500" y="16916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Node.js</a:t>
            </a:r>
            <a:endParaRPr lang="en-US" sz="1600" dirty="0"/>
          </a:p>
        </p:txBody>
      </p:sp>
      <p:sp>
        <p:nvSpPr>
          <p:cNvPr id="12" name="Text 9"/>
          <p:cNvSpPr/>
          <p:nvPr/>
        </p:nvSpPr>
        <p:spPr>
          <a:xfrm>
            <a:off x="4254500" y="19964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Express.js</a:t>
            </a:r>
            <a:endParaRPr lang="en-US" sz="1600" dirty="0"/>
          </a:p>
        </p:txBody>
      </p:sp>
      <p:sp>
        <p:nvSpPr>
          <p:cNvPr id="13" name="Text 10"/>
          <p:cNvSpPr/>
          <p:nvPr/>
        </p:nvSpPr>
        <p:spPr>
          <a:xfrm>
            <a:off x="4254500" y="23012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RESTful API</a:t>
            </a:r>
            <a:endParaRPr lang="en-US" sz="1600" dirty="0"/>
          </a:p>
        </p:txBody>
      </p:sp>
      <p:sp>
        <p:nvSpPr>
          <p:cNvPr id="14" name="Shape 11"/>
          <p:cNvSpPr/>
          <p:nvPr/>
        </p:nvSpPr>
        <p:spPr>
          <a:xfrm>
            <a:off x="8115300" y="1031240"/>
            <a:ext cx="3759200" cy="1778000"/>
          </a:xfrm>
          <a:custGeom>
            <a:avLst/>
            <a:gdLst/>
            <a:ahLst/>
            <a:cxnLst/>
            <a:rect l="l" t="t" r="r" b="b"/>
            <a:pathLst>
              <a:path w="3759200" h="1778000">
                <a:moveTo>
                  <a:pt x="101595" y="0"/>
                </a:moveTo>
                <a:lnTo>
                  <a:pt x="3657605" y="0"/>
                </a:lnTo>
                <a:cubicBezTo>
                  <a:pt x="3713714" y="0"/>
                  <a:pt x="3759200" y="45486"/>
                  <a:pt x="3759200" y="101595"/>
                </a:cubicBezTo>
                <a:lnTo>
                  <a:pt x="3759200" y="1676405"/>
                </a:lnTo>
                <a:cubicBezTo>
                  <a:pt x="3759200" y="1732514"/>
                  <a:pt x="3713714" y="1778000"/>
                  <a:pt x="3657605" y="1778000"/>
                </a:cubicBezTo>
                <a:lnTo>
                  <a:pt x="101595" y="1778000"/>
                </a:lnTo>
                <a:cubicBezTo>
                  <a:pt x="45486" y="1778000"/>
                  <a:pt x="0" y="1732514"/>
                  <a:pt x="0" y="1676405"/>
                </a:cubicBezTo>
                <a:lnTo>
                  <a:pt x="0" y="101595"/>
                </a:lnTo>
                <a:cubicBezTo>
                  <a:pt x="0" y="45523"/>
                  <a:pt x="45523" y="0"/>
                  <a:pt x="101595" y="0"/>
                </a:cubicBezTo>
                <a:close/>
              </a:path>
            </a:pathLst>
          </a:custGeom>
          <a:solidFill>
            <a:srgbClr val="A8C3A0">
              <a:alpha val="13333"/>
            </a:srgbClr>
          </a:solidFill>
          <a:ln/>
        </p:spPr>
      </p:sp>
      <p:sp>
        <p:nvSpPr>
          <p:cNvPr id="15" name="Text 12"/>
          <p:cNvSpPr/>
          <p:nvPr/>
        </p:nvSpPr>
        <p:spPr>
          <a:xfrm>
            <a:off x="8204200" y="1234440"/>
            <a:ext cx="358140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Database</a:t>
            </a:r>
          </a:p>
        </p:txBody>
      </p:sp>
      <p:sp>
        <p:nvSpPr>
          <p:cNvPr id="16" name="Text 13"/>
          <p:cNvSpPr/>
          <p:nvPr/>
        </p:nvSpPr>
        <p:spPr>
          <a:xfrm>
            <a:off x="8216900" y="16916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PostgreSQL</a:t>
            </a:r>
            <a:endParaRPr lang="en-US" sz="1600" dirty="0"/>
          </a:p>
        </p:txBody>
      </p:sp>
      <p:sp>
        <p:nvSpPr>
          <p:cNvPr id="17" name="Text 14"/>
          <p:cNvSpPr/>
          <p:nvPr/>
        </p:nvSpPr>
        <p:spPr>
          <a:xfrm>
            <a:off x="8216900" y="19964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Relational Schema</a:t>
            </a:r>
            <a:endParaRPr lang="en-US" sz="1600" dirty="0"/>
          </a:p>
        </p:txBody>
      </p:sp>
      <p:sp>
        <p:nvSpPr>
          <p:cNvPr id="18" name="Shape 15"/>
          <p:cNvSpPr/>
          <p:nvPr/>
        </p:nvSpPr>
        <p:spPr>
          <a:xfrm>
            <a:off x="190500" y="3012440"/>
            <a:ext cx="3759200" cy="1473200"/>
          </a:xfrm>
          <a:custGeom>
            <a:avLst/>
            <a:gdLst/>
            <a:ahLst/>
            <a:cxnLst/>
            <a:rect l="l" t="t" r="r" b="b"/>
            <a:pathLst>
              <a:path w="3759200" h="1473200">
                <a:moveTo>
                  <a:pt x="101607" y="0"/>
                </a:moveTo>
                <a:lnTo>
                  <a:pt x="3657593" y="0"/>
                </a:lnTo>
                <a:cubicBezTo>
                  <a:pt x="3713709" y="0"/>
                  <a:pt x="3759200" y="45491"/>
                  <a:pt x="3759200" y="101607"/>
                </a:cubicBezTo>
                <a:lnTo>
                  <a:pt x="3759200" y="1371593"/>
                </a:lnTo>
                <a:cubicBezTo>
                  <a:pt x="3759200" y="1427709"/>
                  <a:pt x="3713709" y="1473200"/>
                  <a:pt x="3657593" y="1473200"/>
                </a:cubicBezTo>
                <a:lnTo>
                  <a:pt x="101607" y="1473200"/>
                </a:lnTo>
                <a:cubicBezTo>
                  <a:pt x="45491" y="1473200"/>
                  <a:pt x="0" y="1427709"/>
                  <a:pt x="0" y="1371593"/>
                </a:cubicBezTo>
                <a:lnTo>
                  <a:pt x="0" y="101607"/>
                </a:lnTo>
                <a:cubicBezTo>
                  <a:pt x="0" y="45528"/>
                  <a:pt x="45528" y="0"/>
                  <a:pt x="101607" y="0"/>
                </a:cubicBezTo>
                <a:close/>
              </a:path>
            </a:pathLst>
          </a:custGeom>
          <a:solidFill>
            <a:srgbClr val="A8C3A0">
              <a:alpha val="13333"/>
            </a:srgbClr>
          </a:solidFill>
          <a:ln/>
        </p:spPr>
      </p:sp>
      <p:sp>
        <p:nvSpPr>
          <p:cNvPr id="19" name="Text 16"/>
          <p:cNvSpPr/>
          <p:nvPr/>
        </p:nvSpPr>
        <p:spPr>
          <a:xfrm>
            <a:off x="279400" y="3215640"/>
            <a:ext cx="358140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Real-Time</a:t>
            </a:r>
          </a:p>
        </p:txBody>
      </p:sp>
      <p:sp>
        <p:nvSpPr>
          <p:cNvPr id="20" name="Text 17"/>
          <p:cNvSpPr/>
          <p:nvPr/>
        </p:nvSpPr>
        <p:spPr>
          <a:xfrm>
            <a:off x="292100" y="36728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Socket.io</a:t>
            </a:r>
            <a:endParaRPr lang="en-US" sz="1600" dirty="0"/>
          </a:p>
        </p:txBody>
      </p:sp>
      <p:sp>
        <p:nvSpPr>
          <p:cNvPr id="21" name="Text 18"/>
          <p:cNvSpPr/>
          <p:nvPr/>
        </p:nvSpPr>
        <p:spPr>
          <a:xfrm>
            <a:off x="292100" y="39776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Firebase Cloud Messaging</a:t>
            </a:r>
            <a:endParaRPr lang="en-US" sz="1600" dirty="0"/>
          </a:p>
        </p:txBody>
      </p:sp>
      <p:sp>
        <p:nvSpPr>
          <p:cNvPr id="22" name="Shape 19"/>
          <p:cNvSpPr/>
          <p:nvPr/>
        </p:nvSpPr>
        <p:spPr>
          <a:xfrm>
            <a:off x="4152900" y="3012440"/>
            <a:ext cx="3759200" cy="1473200"/>
          </a:xfrm>
          <a:custGeom>
            <a:avLst/>
            <a:gdLst/>
            <a:ahLst/>
            <a:cxnLst/>
            <a:rect l="l" t="t" r="r" b="b"/>
            <a:pathLst>
              <a:path w="3759200" h="1473200">
                <a:moveTo>
                  <a:pt x="101607" y="0"/>
                </a:moveTo>
                <a:lnTo>
                  <a:pt x="3657593" y="0"/>
                </a:lnTo>
                <a:cubicBezTo>
                  <a:pt x="3713709" y="0"/>
                  <a:pt x="3759200" y="45491"/>
                  <a:pt x="3759200" y="101607"/>
                </a:cubicBezTo>
                <a:lnTo>
                  <a:pt x="3759200" y="1371593"/>
                </a:lnTo>
                <a:cubicBezTo>
                  <a:pt x="3759200" y="1427709"/>
                  <a:pt x="3713709" y="1473200"/>
                  <a:pt x="3657593" y="1473200"/>
                </a:cubicBezTo>
                <a:lnTo>
                  <a:pt x="101607" y="1473200"/>
                </a:lnTo>
                <a:cubicBezTo>
                  <a:pt x="45491" y="1473200"/>
                  <a:pt x="0" y="1427709"/>
                  <a:pt x="0" y="1371593"/>
                </a:cubicBezTo>
                <a:lnTo>
                  <a:pt x="0" y="101607"/>
                </a:lnTo>
                <a:cubicBezTo>
                  <a:pt x="0" y="45528"/>
                  <a:pt x="45528" y="0"/>
                  <a:pt x="101607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23" name="Text 20"/>
          <p:cNvSpPr/>
          <p:nvPr/>
        </p:nvSpPr>
        <p:spPr>
          <a:xfrm>
            <a:off x="4241800" y="3215640"/>
            <a:ext cx="358140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8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Payment</a:t>
            </a:r>
            <a:endParaRPr lang="en-US" sz="1600" dirty="0"/>
          </a:p>
        </p:txBody>
      </p:sp>
      <p:sp>
        <p:nvSpPr>
          <p:cNvPr id="24" name="Text 21"/>
          <p:cNvSpPr/>
          <p:nvPr/>
        </p:nvSpPr>
        <p:spPr>
          <a:xfrm>
            <a:off x="4254500" y="36728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Stripe API</a:t>
            </a:r>
            <a:endParaRPr lang="en-US" sz="1600" dirty="0"/>
          </a:p>
        </p:txBody>
      </p:sp>
      <p:sp>
        <p:nvSpPr>
          <p:cNvPr id="25" name="Shape 22"/>
          <p:cNvSpPr/>
          <p:nvPr/>
        </p:nvSpPr>
        <p:spPr>
          <a:xfrm>
            <a:off x="8115300" y="3012440"/>
            <a:ext cx="3759200" cy="1473200"/>
          </a:xfrm>
          <a:custGeom>
            <a:avLst/>
            <a:gdLst/>
            <a:ahLst/>
            <a:cxnLst/>
            <a:rect l="l" t="t" r="r" b="b"/>
            <a:pathLst>
              <a:path w="3759200" h="1473200">
                <a:moveTo>
                  <a:pt x="101607" y="0"/>
                </a:moveTo>
                <a:lnTo>
                  <a:pt x="3657593" y="0"/>
                </a:lnTo>
                <a:cubicBezTo>
                  <a:pt x="3713709" y="0"/>
                  <a:pt x="3759200" y="45491"/>
                  <a:pt x="3759200" y="101607"/>
                </a:cubicBezTo>
                <a:lnTo>
                  <a:pt x="3759200" y="1371593"/>
                </a:lnTo>
                <a:cubicBezTo>
                  <a:pt x="3759200" y="1427709"/>
                  <a:pt x="3713709" y="1473200"/>
                  <a:pt x="3657593" y="1473200"/>
                </a:cubicBezTo>
                <a:lnTo>
                  <a:pt x="101607" y="1473200"/>
                </a:lnTo>
                <a:cubicBezTo>
                  <a:pt x="45491" y="1473200"/>
                  <a:pt x="0" y="1427709"/>
                  <a:pt x="0" y="1371593"/>
                </a:cubicBezTo>
                <a:lnTo>
                  <a:pt x="0" y="101607"/>
                </a:lnTo>
                <a:cubicBezTo>
                  <a:pt x="0" y="45528"/>
                  <a:pt x="45528" y="0"/>
                  <a:pt x="101607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26" name="Text 23"/>
          <p:cNvSpPr/>
          <p:nvPr/>
        </p:nvSpPr>
        <p:spPr>
          <a:xfrm>
            <a:off x="8204200" y="3215640"/>
            <a:ext cx="358140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AI</a:t>
            </a:r>
            <a:r>
              <a:rPr lang="en-US" sz="1800" b="1" dirty="0">
                <a:solidFill>
                  <a:srgbClr val="93A475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</a:t>
            </a:r>
            <a:r>
              <a:rPr lang="en-US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Integration</a:t>
            </a:r>
          </a:p>
        </p:txBody>
      </p:sp>
      <p:sp>
        <p:nvSpPr>
          <p:cNvPr id="27" name="Text 24"/>
          <p:cNvSpPr/>
          <p:nvPr/>
        </p:nvSpPr>
        <p:spPr>
          <a:xfrm>
            <a:off x="8216900" y="3672840"/>
            <a:ext cx="35560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Custom AI Assistants</a:t>
            </a:r>
            <a:endParaRPr lang="en-US" sz="16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F4AEF9D-4A62-6234-87EA-04E0D1F93A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00" b="96400" l="10000" r="90000">
                        <a14:foregroundMark x1="55778" y1="49600" x2="55778" y2="49600"/>
                        <a14:foregroundMark x1="72778" y1="29600" x2="72778" y2="29600"/>
                        <a14:foregroundMark x1="49556" y1="2000" x2="49556" y2="2000"/>
                        <a14:foregroundMark x1="51333" y1="96400" x2="51333" y2="964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6649" y="5337765"/>
            <a:ext cx="1961908" cy="108994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5451D15-69EA-9FC4-9F40-497D755683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184" b="89943" l="6897" r="93678">
                        <a14:foregroundMark x1="6897" y1="43678" x2="6897" y2="43678"/>
                        <a14:foregroundMark x1="50575" y1="45115" x2="50575" y2="45115"/>
                        <a14:foregroundMark x1="69828" y1="7471" x2="69828" y2="7471"/>
                        <a14:foregroundMark x1="93678" y1="46264" x2="93678" y2="46264"/>
                        <a14:foregroundMark x1="69828" y1="89655" x2="69828" y2="89655"/>
                        <a14:foregroundMark x1="30460" y1="89368" x2="30460" y2="893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313" y="5204996"/>
            <a:ext cx="1315786" cy="131578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95A11C6-3595-16D7-873F-1DFD123F71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565" b="93981" l="10000" r="90000">
                        <a14:foregroundMark x1="42625" y1="26389" x2="42625" y2="26389"/>
                        <a14:foregroundMark x1="44875" y1="21065" x2="44875" y2="21065"/>
                        <a14:foregroundMark x1="48625" y1="8565" x2="48625" y2="8565"/>
                        <a14:foregroundMark x1="54000" y1="93981" x2="54000" y2="93981"/>
                        <a14:foregroundMark x1="56125" y1="57870" x2="56125" y2="57870"/>
                        <a14:foregroundMark x1="63250" y1="37037" x2="63250" y2="37037"/>
                        <a14:foregroundMark x1="63250" y1="38426" x2="59375" y2="50231"/>
                        <a14:foregroundMark x1="59375" y1="50926" x2="59375" y2="50926"/>
                        <a14:foregroundMark x1="46750" y1="48380" x2="43250" y2="35417"/>
                        <a14:foregroundMark x1="43250" y1="35417" x2="43250" y2="34954"/>
                        <a14:foregroundMark x1="43000" y1="33565" x2="36125" y2="36574"/>
                        <a14:foregroundMark x1="35750" y1="36574" x2="32875" y2="48843"/>
                        <a14:foregroundMark x1="32875" y1="48843" x2="32875" y2="53935"/>
                        <a14:foregroundMark x1="45125" y1="62963" x2="39250" y2="652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22686" y="5314205"/>
            <a:ext cx="2176385" cy="117524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695801D-A9F5-0BF0-DFBA-8C2A45CD7E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348" b="97464" l="2609" r="99457">
                        <a14:foregroundMark x1="66630" y1="23913" x2="46196" y2="9420"/>
                        <a14:foregroundMark x1="65326" y1="26087" x2="58478" y2="23732"/>
                        <a14:foregroundMark x1="58478" y1="23732" x2="77065" y2="43478"/>
                        <a14:foregroundMark x1="83913" y1="36775" x2="52391" y2="23551"/>
                        <a14:foregroundMark x1="52391" y1="23551" x2="51522" y2="23551"/>
                        <a14:foregroundMark x1="44783" y1="8877" x2="44348" y2="8877"/>
                        <a14:foregroundMark x1="38370" y1="12681" x2="38370" y2="12681"/>
                        <a14:foregroundMark x1="38043" y1="12681" x2="38043" y2="12681"/>
                        <a14:foregroundMark x1="38043" y1="12681" x2="38043" y2="12681"/>
                        <a14:foregroundMark x1="38043" y1="12681" x2="38043" y2="12681"/>
                        <a14:foregroundMark x1="38043" y1="12681" x2="38043" y2="12681"/>
                        <a14:foregroundMark x1="25870" y1="29167" x2="41196" y2="9783"/>
                        <a14:foregroundMark x1="41196" y1="9783" x2="49783" y2="7971"/>
                        <a14:foregroundMark x1="49783" y1="7971" x2="52391" y2="8514"/>
                        <a14:foregroundMark x1="55543" y1="4348" x2="41196" y2="5616"/>
                        <a14:foregroundMark x1="98587" y1="21739" x2="93696" y2="34420"/>
                        <a14:foregroundMark x1="93696" y1="34420" x2="95978" y2="26268"/>
                        <a14:foregroundMark x1="99239" y1="20652" x2="99565" y2="18297"/>
                        <a14:foregroundMark x1="73261" y1="73732" x2="55109" y2="97464"/>
                        <a14:foregroundMark x1="55109" y1="97464" x2="37717" y2="74457"/>
                        <a14:foregroundMark x1="37717" y1="74457" x2="53804" y2="90761"/>
                        <a14:foregroundMark x1="53804" y1="90761" x2="38152" y2="66848"/>
                        <a14:foregroundMark x1="38152" y1="66848" x2="10870" y2="61957"/>
                        <a14:foregroundMark x1="10870" y1="61957" x2="8478" y2="64130"/>
                        <a14:foregroundMark x1="6630" y1="66123" x2="2717" y2="77174"/>
                        <a14:foregroundMark x1="54130" y1="96558" x2="49130" y2="97464"/>
                        <a14:backgroundMark x1="15761" y1="27899" x2="46304" y2="4710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90386" y="5456010"/>
            <a:ext cx="1356263" cy="81375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883355C-DC30-A1B2-65DB-75FEEC0CA9A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>
                        <a14:foregroundMark x1="29964" y1="29189" x2="29964" y2="31171"/>
                        <a14:foregroundMark x1="43863" y1="34234" x2="42058" y2="38378"/>
                        <a14:foregroundMark x1="45848" y1="49730" x2="44585" y2="50631"/>
                        <a14:foregroundMark x1="64621" y1="37838" x2="64079" y2="36396"/>
                        <a14:foregroundMark x1="70036" y1="31351" x2="70036" y2="25946"/>
                        <a14:foregroundMark x1="69495" y1="49730" x2="69495" y2="49730"/>
                        <a14:foregroundMark x1="64079" y1="60000" x2="64079" y2="60000"/>
                        <a14:foregroundMark x1="63538" y1="60541" x2="63538" y2="6360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59146" y="5106855"/>
            <a:ext cx="1915962" cy="191942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7FBA3F5-2B56-786D-A96E-075FB9D306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75108" y="5456010"/>
            <a:ext cx="2190907" cy="91230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702CF6F-2364-703A-76C3-83C5AE616C3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9228" b="91337" l="10000" r="90000">
                        <a14:foregroundMark x1="44302" y1="19209" x2="44302" y2="19209"/>
                        <a14:foregroundMark x1="51163" y1="9416" x2="51163" y2="9416"/>
                        <a14:foregroundMark x1="58721" y1="90207" x2="58721" y2="90207"/>
                        <a14:foregroundMark x1="41395" y1="90772" x2="41395" y2="90772"/>
                        <a14:foregroundMark x1="58023" y1="91337" x2="58023" y2="91337"/>
                        <a14:foregroundMark x1="42442" y1="91337" x2="42442" y2="9133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95107" y="5127467"/>
            <a:ext cx="2105862" cy="1300247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9AB1A3-85BE-2944-7866-C86A67E46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1AEB0AEE-E11C-CC56-2C72-D1B6E881FE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8A2AF61C-9ADB-9E25-E7A6-017588799EF1}"/>
              </a:ext>
            </a:extLst>
          </p:cNvPr>
          <p:cNvSpPr/>
          <p:nvPr/>
        </p:nvSpPr>
        <p:spPr>
          <a:xfrm>
            <a:off x="0" y="49784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 err="1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Github</a:t>
            </a:r>
            <a:endParaRPr lang="en-US" sz="16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BBD13D8-0CE5-9E71-029D-3579CF9FC9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91" y="1556119"/>
            <a:ext cx="6001209" cy="3911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21FA28AD-5CE2-0B33-79FA-4091F6CC81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8236" y="1556118"/>
            <a:ext cx="5824228" cy="3911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2864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0" y="149860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System Architecture Design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945674" y="2260600"/>
            <a:ext cx="1219200" cy="1219200"/>
          </a:xfrm>
          <a:custGeom>
            <a:avLst/>
            <a:gdLst/>
            <a:ahLst/>
            <a:cxnLst/>
            <a:rect l="l" t="t" r="r" b="b"/>
            <a:pathLst>
              <a:path w="1219200" h="1219200">
                <a:moveTo>
                  <a:pt x="609600" y="0"/>
                </a:moveTo>
                <a:lnTo>
                  <a:pt x="609600" y="0"/>
                </a:lnTo>
                <a:cubicBezTo>
                  <a:pt x="946047" y="0"/>
                  <a:pt x="1219200" y="273153"/>
                  <a:pt x="1219200" y="609600"/>
                </a:cubicBezTo>
                <a:lnTo>
                  <a:pt x="1219200" y="609600"/>
                </a:lnTo>
                <a:cubicBezTo>
                  <a:pt x="1219200" y="946047"/>
                  <a:pt x="946047" y="1219200"/>
                  <a:pt x="609600" y="1219200"/>
                </a:cubicBezTo>
                <a:lnTo>
                  <a:pt x="609600" y="1219200"/>
                </a:lnTo>
                <a:cubicBezTo>
                  <a:pt x="273153" y="1219200"/>
                  <a:pt x="0" y="946047"/>
                  <a:pt x="0" y="609600"/>
                </a:cubicBezTo>
                <a:lnTo>
                  <a:pt x="0" y="609600"/>
                </a:lnTo>
                <a:cubicBezTo>
                  <a:pt x="0" y="273153"/>
                  <a:pt x="273153" y="0"/>
                  <a:pt x="6096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5" name="Shape 2"/>
          <p:cNvSpPr/>
          <p:nvPr/>
        </p:nvSpPr>
        <p:spPr>
          <a:xfrm>
            <a:off x="1326674" y="26416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57150" y="28575"/>
                </a:moveTo>
                <a:cubicBezTo>
                  <a:pt x="25628" y="28575"/>
                  <a:pt x="0" y="54203"/>
                  <a:pt x="0" y="85725"/>
                </a:cubicBezTo>
                <a:lnTo>
                  <a:pt x="0" y="314325"/>
                </a:lnTo>
                <a:cubicBezTo>
                  <a:pt x="0" y="345847"/>
                  <a:pt x="25628" y="371475"/>
                  <a:pt x="57150" y="371475"/>
                </a:cubicBezTo>
                <a:lnTo>
                  <a:pt x="185738" y="371475"/>
                </a:lnTo>
                <a:lnTo>
                  <a:pt x="171450" y="414338"/>
                </a:lnTo>
                <a:lnTo>
                  <a:pt x="107156" y="414338"/>
                </a:lnTo>
                <a:cubicBezTo>
                  <a:pt x="95280" y="414338"/>
                  <a:pt x="85725" y="423892"/>
                  <a:pt x="85725" y="435769"/>
                </a:cubicBezTo>
                <a:cubicBezTo>
                  <a:pt x="85725" y="447645"/>
                  <a:pt x="95280" y="457200"/>
                  <a:pt x="107156" y="457200"/>
                </a:cubicBezTo>
                <a:lnTo>
                  <a:pt x="350044" y="457200"/>
                </a:lnTo>
                <a:cubicBezTo>
                  <a:pt x="361920" y="457200"/>
                  <a:pt x="371475" y="447645"/>
                  <a:pt x="371475" y="435769"/>
                </a:cubicBezTo>
                <a:cubicBezTo>
                  <a:pt x="371475" y="423892"/>
                  <a:pt x="361920" y="414338"/>
                  <a:pt x="350044" y="414338"/>
                </a:cubicBezTo>
                <a:lnTo>
                  <a:pt x="285750" y="414338"/>
                </a:lnTo>
                <a:lnTo>
                  <a:pt x="271463" y="371475"/>
                </a:lnTo>
                <a:lnTo>
                  <a:pt x="400050" y="371475"/>
                </a:lnTo>
                <a:cubicBezTo>
                  <a:pt x="431572" y="371475"/>
                  <a:pt x="457200" y="345847"/>
                  <a:pt x="457200" y="314325"/>
                </a:cubicBezTo>
                <a:lnTo>
                  <a:pt x="457200" y="85725"/>
                </a:lnTo>
                <a:cubicBezTo>
                  <a:pt x="457200" y="54203"/>
                  <a:pt x="431572" y="28575"/>
                  <a:pt x="400050" y="28575"/>
                </a:cubicBezTo>
                <a:lnTo>
                  <a:pt x="57150" y="28575"/>
                </a:lnTo>
                <a:close/>
                <a:moveTo>
                  <a:pt x="85725" y="85725"/>
                </a:moveTo>
                <a:lnTo>
                  <a:pt x="371475" y="85725"/>
                </a:lnTo>
                <a:cubicBezTo>
                  <a:pt x="387281" y="85725"/>
                  <a:pt x="400050" y="98494"/>
                  <a:pt x="400050" y="114300"/>
                </a:cubicBezTo>
                <a:lnTo>
                  <a:pt x="400050" y="257175"/>
                </a:lnTo>
                <a:cubicBezTo>
                  <a:pt x="400050" y="272981"/>
                  <a:pt x="387281" y="285750"/>
                  <a:pt x="371475" y="285750"/>
                </a:cubicBezTo>
                <a:lnTo>
                  <a:pt x="85725" y="285750"/>
                </a:lnTo>
                <a:cubicBezTo>
                  <a:pt x="69919" y="285750"/>
                  <a:pt x="57150" y="272981"/>
                  <a:pt x="57150" y="257175"/>
                </a:cubicBezTo>
                <a:lnTo>
                  <a:pt x="57150" y="114300"/>
                </a:lnTo>
                <a:cubicBezTo>
                  <a:pt x="57150" y="98494"/>
                  <a:pt x="69919" y="85725"/>
                  <a:pt x="85725" y="85725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6" name="Text 3"/>
          <p:cNvSpPr/>
          <p:nvPr/>
        </p:nvSpPr>
        <p:spPr>
          <a:xfrm>
            <a:off x="844074" y="3581400"/>
            <a:ext cx="14224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Clients</a:t>
            </a:r>
            <a:endParaRPr lang="en-US" sz="1600" dirty="0"/>
          </a:p>
        </p:txBody>
      </p:sp>
      <p:sp>
        <p:nvSpPr>
          <p:cNvPr id="7" name="Text 4"/>
          <p:cNvSpPr/>
          <p:nvPr/>
        </p:nvSpPr>
        <p:spPr>
          <a:xfrm>
            <a:off x="856774" y="3886200"/>
            <a:ext cx="13970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(Web, Mobile)</a:t>
            </a:r>
            <a:endParaRPr lang="en-US" sz="1600" dirty="0"/>
          </a:p>
        </p:txBody>
      </p:sp>
      <p:sp>
        <p:nvSpPr>
          <p:cNvPr id="8" name="Text 5"/>
          <p:cNvSpPr/>
          <p:nvPr/>
        </p:nvSpPr>
        <p:spPr>
          <a:xfrm>
            <a:off x="3548380" y="2946400"/>
            <a:ext cx="9144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rgbClr val="93A475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→</a:t>
            </a:r>
            <a:endParaRPr lang="en-US" sz="1600" dirty="0"/>
          </a:p>
        </p:txBody>
      </p:sp>
      <p:sp>
        <p:nvSpPr>
          <p:cNvPr id="9" name="Shape 6"/>
          <p:cNvSpPr/>
          <p:nvPr/>
        </p:nvSpPr>
        <p:spPr>
          <a:xfrm>
            <a:off x="5389086" y="2260600"/>
            <a:ext cx="1219200" cy="1219200"/>
          </a:xfrm>
          <a:custGeom>
            <a:avLst/>
            <a:gdLst/>
            <a:ahLst/>
            <a:cxnLst/>
            <a:rect l="l" t="t" r="r" b="b"/>
            <a:pathLst>
              <a:path w="1219200" h="1219200">
                <a:moveTo>
                  <a:pt x="609600" y="0"/>
                </a:moveTo>
                <a:lnTo>
                  <a:pt x="609600" y="0"/>
                </a:lnTo>
                <a:cubicBezTo>
                  <a:pt x="946047" y="0"/>
                  <a:pt x="1219200" y="273153"/>
                  <a:pt x="1219200" y="609600"/>
                </a:cubicBezTo>
                <a:lnTo>
                  <a:pt x="1219200" y="609600"/>
                </a:lnTo>
                <a:cubicBezTo>
                  <a:pt x="1219200" y="946047"/>
                  <a:pt x="946047" y="1219200"/>
                  <a:pt x="609600" y="1219200"/>
                </a:cubicBezTo>
                <a:lnTo>
                  <a:pt x="609600" y="1219200"/>
                </a:lnTo>
                <a:cubicBezTo>
                  <a:pt x="273153" y="1219200"/>
                  <a:pt x="0" y="946047"/>
                  <a:pt x="0" y="609600"/>
                </a:cubicBezTo>
                <a:lnTo>
                  <a:pt x="0" y="609600"/>
                </a:lnTo>
                <a:cubicBezTo>
                  <a:pt x="0" y="273153"/>
                  <a:pt x="273153" y="0"/>
                  <a:pt x="609600" y="0"/>
                </a:cubicBezTo>
                <a:close/>
              </a:path>
            </a:pathLst>
          </a:custGeom>
          <a:solidFill>
            <a:srgbClr val="93A475">
              <a:alpha val="20000"/>
            </a:srgbClr>
          </a:solidFill>
          <a:ln/>
        </p:spPr>
      </p:sp>
      <p:sp>
        <p:nvSpPr>
          <p:cNvPr id="10" name="Shape 7"/>
          <p:cNvSpPr/>
          <p:nvPr/>
        </p:nvSpPr>
        <p:spPr>
          <a:xfrm>
            <a:off x="5798661" y="2641600"/>
            <a:ext cx="400050" cy="457200"/>
          </a:xfrm>
          <a:custGeom>
            <a:avLst/>
            <a:gdLst/>
            <a:ahLst/>
            <a:cxnLst/>
            <a:rect l="l" t="t" r="r" b="b"/>
            <a:pathLst>
              <a:path w="400050" h="457200">
                <a:moveTo>
                  <a:pt x="57150" y="28575"/>
                </a:moveTo>
                <a:cubicBezTo>
                  <a:pt x="25628" y="28575"/>
                  <a:pt x="0" y="54203"/>
                  <a:pt x="0" y="85725"/>
                </a:cubicBezTo>
                <a:lnTo>
                  <a:pt x="0" y="142875"/>
                </a:lnTo>
                <a:cubicBezTo>
                  <a:pt x="0" y="174397"/>
                  <a:pt x="25628" y="200025"/>
                  <a:pt x="57150" y="200025"/>
                </a:cubicBezTo>
                <a:lnTo>
                  <a:pt x="342900" y="200025"/>
                </a:lnTo>
                <a:cubicBezTo>
                  <a:pt x="374422" y="200025"/>
                  <a:pt x="400050" y="174397"/>
                  <a:pt x="400050" y="142875"/>
                </a:cubicBezTo>
                <a:lnTo>
                  <a:pt x="400050" y="85725"/>
                </a:lnTo>
                <a:cubicBezTo>
                  <a:pt x="400050" y="54203"/>
                  <a:pt x="374422" y="28575"/>
                  <a:pt x="342900" y="28575"/>
                </a:cubicBezTo>
                <a:lnTo>
                  <a:pt x="57150" y="28575"/>
                </a:lnTo>
                <a:close/>
                <a:moveTo>
                  <a:pt x="250031" y="92869"/>
                </a:moveTo>
                <a:cubicBezTo>
                  <a:pt x="261859" y="92869"/>
                  <a:pt x="271463" y="102472"/>
                  <a:pt x="271463" y="114300"/>
                </a:cubicBezTo>
                <a:cubicBezTo>
                  <a:pt x="271463" y="126128"/>
                  <a:pt x="261859" y="135731"/>
                  <a:pt x="250031" y="135731"/>
                </a:cubicBezTo>
                <a:cubicBezTo>
                  <a:pt x="238203" y="135731"/>
                  <a:pt x="228600" y="126128"/>
                  <a:pt x="228600" y="114300"/>
                </a:cubicBezTo>
                <a:cubicBezTo>
                  <a:pt x="228600" y="102472"/>
                  <a:pt x="238203" y="92869"/>
                  <a:pt x="250031" y="92869"/>
                </a:cubicBezTo>
                <a:close/>
                <a:moveTo>
                  <a:pt x="300038" y="114300"/>
                </a:moveTo>
                <a:cubicBezTo>
                  <a:pt x="300038" y="102472"/>
                  <a:pt x="309641" y="92869"/>
                  <a:pt x="321469" y="92869"/>
                </a:cubicBezTo>
                <a:cubicBezTo>
                  <a:pt x="333297" y="92869"/>
                  <a:pt x="342900" y="102472"/>
                  <a:pt x="342900" y="114300"/>
                </a:cubicBezTo>
                <a:cubicBezTo>
                  <a:pt x="342900" y="126128"/>
                  <a:pt x="333297" y="135731"/>
                  <a:pt x="321469" y="135731"/>
                </a:cubicBezTo>
                <a:cubicBezTo>
                  <a:pt x="309641" y="135731"/>
                  <a:pt x="300038" y="126128"/>
                  <a:pt x="300038" y="114300"/>
                </a:cubicBezTo>
                <a:close/>
                <a:moveTo>
                  <a:pt x="57150" y="257175"/>
                </a:moveTo>
                <a:cubicBezTo>
                  <a:pt x="25628" y="257175"/>
                  <a:pt x="0" y="282803"/>
                  <a:pt x="0" y="314325"/>
                </a:cubicBezTo>
                <a:lnTo>
                  <a:pt x="0" y="371475"/>
                </a:lnTo>
                <a:cubicBezTo>
                  <a:pt x="0" y="402997"/>
                  <a:pt x="25628" y="428625"/>
                  <a:pt x="57150" y="428625"/>
                </a:cubicBezTo>
                <a:lnTo>
                  <a:pt x="342900" y="428625"/>
                </a:lnTo>
                <a:cubicBezTo>
                  <a:pt x="374422" y="428625"/>
                  <a:pt x="400050" y="402997"/>
                  <a:pt x="400050" y="371475"/>
                </a:cubicBezTo>
                <a:lnTo>
                  <a:pt x="400050" y="314325"/>
                </a:lnTo>
                <a:cubicBezTo>
                  <a:pt x="400050" y="282803"/>
                  <a:pt x="374422" y="257175"/>
                  <a:pt x="342900" y="257175"/>
                </a:cubicBezTo>
                <a:lnTo>
                  <a:pt x="57150" y="257175"/>
                </a:lnTo>
                <a:close/>
                <a:moveTo>
                  <a:pt x="250031" y="321469"/>
                </a:moveTo>
                <a:cubicBezTo>
                  <a:pt x="261859" y="321469"/>
                  <a:pt x="271463" y="331072"/>
                  <a:pt x="271463" y="342900"/>
                </a:cubicBezTo>
                <a:cubicBezTo>
                  <a:pt x="271463" y="354728"/>
                  <a:pt x="261859" y="364331"/>
                  <a:pt x="250031" y="364331"/>
                </a:cubicBezTo>
                <a:cubicBezTo>
                  <a:pt x="238203" y="364331"/>
                  <a:pt x="228600" y="354728"/>
                  <a:pt x="228600" y="342900"/>
                </a:cubicBezTo>
                <a:cubicBezTo>
                  <a:pt x="228600" y="331072"/>
                  <a:pt x="238203" y="321469"/>
                  <a:pt x="250031" y="321469"/>
                </a:cubicBezTo>
                <a:close/>
                <a:moveTo>
                  <a:pt x="300038" y="342900"/>
                </a:moveTo>
                <a:cubicBezTo>
                  <a:pt x="300038" y="331072"/>
                  <a:pt x="309641" y="321469"/>
                  <a:pt x="321469" y="321469"/>
                </a:cubicBezTo>
                <a:cubicBezTo>
                  <a:pt x="333297" y="321469"/>
                  <a:pt x="342900" y="331072"/>
                  <a:pt x="342900" y="342900"/>
                </a:cubicBezTo>
                <a:cubicBezTo>
                  <a:pt x="342900" y="354728"/>
                  <a:pt x="333297" y="364331"/>
                  <a:pt x="321469" y="364331"/>
                </a:cubicBezTo>
                <a:cubicBezTo>
                  <a:pt x="309641" y="364331"/>
                  <a:pt x="300038" y="354728"/>
                  <a:pt x="300038" y="342900"/>
                </a:cubicBezTo>
                <a:close/>
              </a:path>
            </a:pathLst>
          </a:custGeom>
          <a:solidFill>
            <a:srgbClr val="93A475"/>
          </a:solidFill>
          <a:ln/>
        </p:spPr>
      </p:sp>
      <p:sp>
        <p:nvSpPr>
          <p:cNvPr id="11" name="Text 8"/>
          <p:cNvSpPr/>
          <p:nvPr/>
        </p:nvSpPr>
        <p:spPr>
          <a:xfrm>
            <a:off x="5287486" y="3581400"/>
            <a:ext cx="16129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Backend API</a:t>
            </a:r>
            <a:endParaRPr lang="en-US" sz="1600" dirty="0"/>
          </a:p>
        </p:txBody>
      </p:sp>
      <p:sp>
        <p:nvSpPr>
          <p:cNvPr id="12" name="Text 9"/>
          <p:cNvSpPr/>
          <p:nvPr/>
        </p:nvSpPr>
        <p:spPr>
          <a:xfrm>
            <a:off x="5300186" y="3886200"/>
            <a:ext cx="15875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(Node.js/Express)</a:t>
            </a:r>
            <a:endParaRPr lang="en-US" sz="1600" dirty="0"/>
          </a:p>
        </p:txBody>
      </p:sp>
      <p:sp>
        <p:nvSpPr>
          <p:cNvPr id="13" name="Text 10"/>
          <p:cNvSpPr/>
          <p:nvPr/>
        </p:nvSpPr>
        <p:spPr>
          <a:xfrm>
            <a:off x="8185627" y="2946400"/>
            <a:ext cx="9144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rgbClr val="93A475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→</a:t>
            </a:r>
            <a:endParaRPr lang="en-US" sz="1600" dirty="0"/>
          </a:p>
        </p:txBody>
      </p:sp>
      <p:sp>
        <p:nvSpPr>
          <p:cNvPr id="14" name="Shape 11"/>
          <p:cNvSpPr/>
          <p:nvPr/>
        </p:nvSpPr>
        <p:spPr>
          <a:xfrm>
            <a:off x="10026333" y="2260600"/>
            <a:ext cx="1219200" cy="1219200"/>
          </a:xfrm>
          <a:custGeom>
            <a:avLst/>
            <a:gdLst/>
            <a:ahLst/>
            <a:cxnLst/>
            <a:rect l="l" t="t" r="r" b="b"/>
            <a:pathLst>
              <a:path w="1219200" h="1219200">
                <a:moveTo>
                  <a:pt x="609600" y="0"/>
                </a:moveTo>
                <a:lnTo>
                  <a:pt x="609600" y="0"/>
                </a:lnTo>
                <a:cubicBezTo>
                  <a:pt x="946047" y="0"/>
                  <a:pt x="1219200" y="273153"/>
                  <a:pt x="1219200" y="609600"/>
                </a:cubicBezTo>
                <a:lnTo>
                  <a:pt x="1219200" y="609600"/>
                </a:lnTo>
                <a:cubicBezTo>
                  <a:pt x="1219200" y="946047"/>
                  <a:pt x="946047" y="1219200"/>
                  <a:pt x="609600" y="1219200"/>
                </a:cubicBezTo>
                <a:lnTo>
                  <a:pt x="609600" y="1219200"/>
                </a:lnTo>
                <a:cubicBezTo>
                  <a:pt x="273153" y="1219200"/>
                  <a:pt x="0" y="946047"/>
                  <a:pt x="0" y="609600"/>
                </a:cubicBezTo>
                <a:lnTo>
                  <a:pt x="0" y="609600"/>
                </a:lnTo>
                <a:cubicBezTo>
                  <a:pt x="0" y="273153"/>
                  <a:pt x="273153" y="0"/>
                  <a:pt x="609600" y="0"/>
                </a:cubicBezTo>
                <a:close/>
              </a:path>
            </a:pathLst>
          </a:custGeom>
          <a:solidFill>
            <a:srgbClr val="6A8B61">
              <a:alpha val="20000"/>
            </a:srgbClr>
          </a:solidFill>
          <a:ln/>
        </p:spPr>
      </p:sp>
      <p:sp>
        <p:nvSpPr>
          <p:cNvPr id="15" name="Shape 12"/>
          <p:cNvSpPr/>
          <p:nvPr/>
        </p:nvSpPr>
        <p:spPr>
          <a:xfrm>
            <a:off x="10435908" y="2641600"/>
            <a:ext cx="400050" cy="457200"/>
          </a:xfrm>
          <a:custGeom>
            <a:avLst/>
            <a:gdLst/>
            <a:ahLst/>
            <a:cxnLst/>
            <a:rect l="l" t="t" r="r" b="b"/>
            <a:pathLst>
              <a:path w="400050" h="457200">
                <a:moveTo>
                  <a:pt x="400050" y="183773"/>
                </a:moveTo>
                <a:cubicBezTo>
                  <a:pt x="386834" y="192524"/>
                  <a:pt x="371654" y="199579"/>
                  <a:pt x="355848" y="205204"/>
                </a:cubicBezTo>
                <a:cubicBezTo>
                  <a:pt x="313879" y="220206"/>
                  <a:pt x="258782" y="228600"/>
                  <a:pt x="200025" y="228600"/>
                </a:cubicBezTo>
                <a:cubicBezTo>
                  <a:pt x="141268" y="228600"/>
                  <a:pt x="86082" y="220117"/>
                  <a:pt x="44202" y="205204"/>
                </a:cubicBezTo>
                <a:cubicBezTo>
                  <a:pt x="28486" y="199579"/>
                  <a:pt x="13216" y="192524"/>
                  <a:pt x="0" y="183773"/>
                </a:cubicBezTo>
                <a:lnTo>
                  <a:pt x="0" y="257175"/>
                </a:lnTo>
                <a:cubicBezTo>
                  <a:pt x="0" y="296644"/>
                  <a:pt x="89565" y="328613"/>
                  <a:pt x="200025" y="328613"/>
                </a:cubicBezTo>
                <a:cubicBezTo>
                  <a:pt x="310485" y="328613"/>
                  <a:pt x="400050" y="296644"/>
                  <a:pt x="400050" y="257175"/>
                </a:cubicBezTo>
                <a:lnTo>
                  <a:pt x="400050" y="183773"/>
                </a:lnTo>
                <a:close/>
                <a:moveTo>
                  <a:pt x="400050" y="114300"/>
                </a:moveTo>
                <a:lnTo>
                  <a:pt x="400050" y="71438"/>
                </a:lnTo>
                <a:cubicBezTo>
                  <a:pt x="400050" y="31968"/>
                  <a:pt x="310485" y="0"/>
                  <a:pt x="200025" y="0"/>
                </a:cubicBezTo>
                <a:cubicBezTo>
                  <a:pt x="89565" y="0"/>
                  <a:pt x="0" y="31968"/>
                  <a:pt x="0" y="71438"/>
                </a:cubicBezTo>
                <a:lnTo>
                  <a:pt x="0" y="114300"/>
                </a:lnTo>
                <a:cubicBezTo>
                  <a:pt x="0" y="153769"/>
                  <a:pt x="89565" y="185738"/>
                  <a:pt x="200025" y="185738"/>
                </a:cubicBezTo>
                <a:cubicBezTo>
                  <a:pt x="310485" y="185738"/>
                  <a:pt x="400050" y="153769"/>
                  <a:pt x="400050" y="114300"/>
                </a:cubicBezTo>
                <a:close/>
                <a:moveTo>
                  <a:pt x="355848" y="348079"/>
                </a:moveTo>
                <a:cubicBezTo>
                  <a:pt x="313968" y="362992"/>
                  <a:pt x="258872" y="371475"/>
                  <a:pt x="200025" y="371475"/>
                </a:cubicBezTo>
                <a:cubicBezTo>
                  <a:pt x="141178" y="371475"/>
                  <a:pt x="86082" y="362992"/>
                  <a:pt x="44202" y="348079"/>
                </a:cubicBezTo>
                <a:cubicBezTo>
                  <a:pt x="28486" y="342454"/>
                  <a:pt x="13216" y="335399"/>
                  <a:pt x="0" y="326648"/>
                </a:cubicBezTo>
                <a:lnTo>
                  <a:pt x="0" y="385763"/>
                </a:lnTo>
                <a:cubicBezTo>
                  <a:pt x="0" y="425232"/>
                  <a:pt x="89565" y="457200"/>
                  <a:pt x="200025" y="457200"/>
                </a:cubicBezTo>
                <a:cubicBezTo>
                  <a:pt x="310485" y="457200"/>
                  <a:pt x="400050" y="425232"/>
                  <a:pt x="400050" y="385763"/>
                </a:cubicBezTo>
                <a:lnTo>
                  <a:pt x="400050" y="326648"/>
                </a:lnTo>
                <a:cubicBezTo>
                  <a:pt x="386834" y="335399"/>
                  <a:pt x="371654" y="342454"/>
                  <a:pt x="355848" y="348079"/>
                </a:cubicBezTo>
                <a:close/>
              </a:path>
            </a:pathLst>
          </a:custGeom>
          <a:solidFill>
            <a:srgbClr val="6A8B61"/>
          </a:solidFill>
          <a:ln/>
        </p:spPr>
      </p:sp>
      <p:sp>
        <p:nvSpPr>
          <p:cNvPr id="16" name="Text 13"/>
          <p:cNvSpPr/>
          <p:nvPr/>
        </p:nvSpPr>
        <p:spPr>
          <a:xfrm>
            <a:off x="9924733" y="3581400"/>
            <a:ext cx="14224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Database</a:t>
            </a:r>
            <a:endParaRPr lang="en-US" sz="1600" dirty="0"/>
          </a:p>
        </p:txBody>
      </p:sp>
      <p:sp>
        <p:nvSpPr>
          <p:cNvPr id="17" name="Text 14"/>
          <p:cNvSpPr/>
          <p:nvPr/>
        </p:nvSpPr>
        <p:spPr>
          <a:xfrm>
            <a:off x="9937433" y="3886200"/>
            <a:ext cx="13970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(PostgreSQL)</a:t>
            </a:r>
            <a:endParaRPr lang="en-US" sz="1600" dirty="0"/>
          </a:p>
        </p:txBody>
      </p:sp>
      <p:sp>
        <p:nvSpPr>
          <p:cNvPr id="18" name="Shape 15"/>
          <p:cNvSpPr/>
          <p:nvPr/>
        </p:nvSpPr>
        <p:spPr>
          <a:xfrm>
            <a:off x="254000" y="4445000"/>
            <a:ext cx="11684000" cy="914400"/>
          </a:xfrm>
          <a:custGeom>
            <a:avLst/>
            <a:gdLst/>
            <a:ahLst/>
            <a:cxnLst/>
            <a:rect l="l" t="t" r="r" b="b"/>
            <a:pathLst>
              <a:path w="11684000" h="914400">
                <a:moveTo>
                  <a:pt x="101599" y="0"/>
                </a:moveTo>
                <a:lnTo>
                  <a:pt x="11582401" y="0"/>
                </a:lnTo>
                <a:cubicBezTo>
                  <a:pt x="11638513" y="0"/>
                  <a:pt x="11684000" y="45487"/>
                  <a:pt x="11684000" y="101599"/>
                </a:cubicBezTo>
                <a:lnTo>
                  <a:pt x="11684000" y="812801"/>
                </a:lnTo>
                <a:cubicBezTo>
                  <a:pt x="11684000" y="868913"/>
                  <a:pt x="11638513" y="914400"/>
                  <a:pt x="11582401" y="914400"/>
                </a:cubicBezTo>
                <a:lnTo>
                  <a:pt x="101599" y="914400"/>
                </a:lnTo>
                <a:cubicBezTo>
                  <a:pt x="45487" y="914400"/>
                  <a:pt x="0" y="868913"/>
                  <a:pt x="0" y="812801"/>
                </a:cubicBezTo>
                <a:lnTo>
                  <a:pt x="0" y="101599"/>
                </a:lnTo>
                <a:cubicBezTo>
                  <a:pt x="0" y="45525"/>
                  <a:pt x="45525" y="0"/>
                  <a:pt x="101599" y="0"/>
                </a:cubicBezTo>
                <a:close/>
              </a:path>
            </a:pathLst>
          </a:custGeom>
          <a:solidFill>
            <a:srgbClr val="333333">
              <a:alpha val="10196"/>
            </a:srgbClr>
          </a:solidFill>
          <a:ln/>
        </p:spPr>
      </p:sp>
      <p:sp>
        <p:nvSpPr>
          <p:cNvPr id="19" name="Text 16"/>
          <p:cNvSpPr/>
          <p:nvPr/>
        </p:nvSpPr>
        <p:spPr>
          <a:xfrm>
            <a:off x="406400" y="4597400"/>
            <a:ext cx="113792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 </a:t>
            </a:r>
            <a:r>
              <a:rPr lang="en-US" sz="16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client-server architecture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with a unified API, supporting REST and WebSockets, secured by JWT-based </a:t>
            </a:r>
            <a:r>
              <a:rPr lang="en-US" sz="16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Role-Based Access Control (RBAC)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405840" y="1739900"/>
            <a:ext cx="60706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Database Schema Design</a:t>
            </a:r>
            <a:endParaRPr lang="en-US" sz="1600" dirty="0"/>
          </a:p>
        </p:txBody>
      </p:sp>
      <p:sp>
        <p:nvSpPr>
          <p:cNvPr id="4" name="Text 1"/>
          <p:cNvSpPr/>
          <p:nvPr/>
        </p:nvSpPr>
        <p:spPr>
          <a:xfrm>
            <a:off x="596340" y="2616200"/>
            <a:ext cx="56896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 robust PostgreSQL database ensures data integrity and supports complex clinic operations.</a:t>
            </a:r>
            <a:endParaRPr lang="en-US" sz="1600" dirty="0"/>
          </a:p>
        </p:txBody>
      </p:sp>
      <p:sp>
        <p:nvSpPr>
          <p:cNvPr id="5" name="Shape 2"/>
          <p:cNvSpPr/>
          <p:nvPr/>
        </p:nvSpPr>
        <p:spPr>
          <a:xfrm>
            <a:off x="612532" y="3500437"/>
            <a:ext cx="177800" cy="177800"/>
          </a:xfrm>
          <a:custGeom>
            <a:avLst/>
            <a:gdLst/>
            <a:ahLst/>
            <a:cxnLst/>
            <a:rect l="l" t="t" r="r" b="b"/>
            <a:pathLst>
              <a:path w="177800" h="177800">
                <a:moveTo>
                  <a:pt x="88900" y="177800"/>
                </a:moveTo>
                <a:cubicBezTo>
                  <a:pt x="137965" y="177800"/>
                  <a:pt x="177800" y="137965"/>
                  <a:pt x="177800" y="88900"/>
                </a:cubicBezTo>
                <a:cubicBezTo>
                  <a:pt x="177800" y="39835"/>
                  <a:pt x="137965" y="0"/>
                  <a:pt x="88900" y="0"/>
                </a:cubicBezTo>
                <a:cubicBezTo>
                  <a:pt x="39835" y="0"/>
                  <a:pt x="0" y="39835"/>
                  <a:pt x="0" y="88900"/>
                </a:cubicBezTo>
                <a:cubicBezTo>
                  <a:pt x="0" y="137965"/>
                  <a:pt x="39835" y="177800"/>
                  <a:pt x="88900" y="177800"/>
                </a:cubicBezTo>
                <a:close/>
                <a:moveTo>
                  <a:pt x="118209" y="73863"/>
                </a:moveTo>
                <a:lnTo>
                  <a:pt x="90428" y="118313"/>
                </a:lnTo>
                <a:cubicBezTo>
                  <a:pt x="88969" y="120640"/>
                  <a:pt x="86469" y="122099"/>
                  <a:pt x="83726" y="122238"/>
                </a:cubicBezTo>
                <a:cubicBezTo>
                  <a:pt x="80982" y="122376"/>
                  <a:pt x="78343" y="121126"/>
                  <a:pt x="76711" y="118904"/>
                </a:cubicBezTo>
                <a:lnTo>
                  <a:pt x="60042" y="96679"/>
                </a:lnTo>
                <a:cubicBezTo>
                  <a:pt x="57264" y="92998"/>
                  <a:pt x="58028" y="87789"/>
                  <a:pt x="61709" y="85011"/>
                </a:cubicBezTo>
                <a:cubicBezTo>
                  <a:pt x="65390" y="82233"/>
                  <a:pt x="70599" y="82996"/>
                  <a:pt x="73377" y="86678"/>
                </a:cubicBezTo>
                <a:lnTo>
                  <a:pt x="82753" y="99179"/>
                </a:lnTo>
                <a:lnTo>
                  <a:pt x="104076" y="65043"/>
                </a:lnTo>
                <a:cubicBezTo>
                  <a:pt x="106506" y="61153"/>
                  <a:pt x="111646" y="59938"/>
                  <a:pt x="115570" y="62404"/>
                </a:cubicBezTo>
                <a:cubicBezTo>
                  <a:pt x="119494" y="64869"/>
                  <a:pt x="120675" y="69974"/>
                  <a:pt x="118209" y="73898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6" name="Text 3"/>
          <p:cNvSpPr/>
          <p:nvPr/>
        </p:nvSpPr>
        <p:spPr>
          <a:xfrm>
            <a:off x="913840" y="3449637"/>
            <a:ext cx="53721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Core Tables:</a:t>
            </a: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Users, Pets, Appointments, Medical Records, Invoices.</a:t>
            </a:r>
            <a:endParaRPr lang="en-US" sz="1600" dirty="0"/>
          </a:p>
        </p:txBody>
      </p:sp>
      <p:sp>
        <p:nvSpPr>
          <p:cNvPr id="7" name="Shape 4"/>
          <p:cNvSpPr/>
          <p:nvPr/>
        </p:nvSpPr>
        <p:spPr>
          <a:xfrm>
            <a:off x="615390" y="4105274"/>
            <a:ext cx="177800" cy="177800"/>
          </a:xfrm>
          <a:custGeom>
            <a:avLst/>
            <a:gdLst/>
            <a:ahLst/>
            <a:cxnLst/>
            <a:rect l="l" t="t" r="r" b="b"/>
            <a:pathLst>
              <a:path w="177800" h="177800">
                <a:moveTo>
                  <a:pt x="88900" y="177800"/>
                </a:moveTo>
                <a:cubicBezTo>
                  <a:pt x="137965" y="177800"/>
                  <a:pt x="177800" y="137965"/>
                  <a:pt x="177800" y="88900"/>
                </a:cubicBezTo>
                <a:cubicBezTo>
                  <a:pt x="177800" y="39835"/>
                  <a:pt x="137965" y="0"/>
                  <a:pt x="88900" y="0"/>
                </a:cubicBezTo>
                <a:cubicBezTo>
                  <a:pt x="39835" y="0"/>
                  <a:pt x="0" y="39835"/>
                  <a:pt x="0" y="88900"/>
                </a:cubicBezTo>
                <a:cubicBezTo>
                  <a:pt x="0" y="137965"/>
                  <a:pt x="39835" y="177800"/>
                  <a:pt x="88900" y="177800"/>
                </a:cubicBezTo>
                <a:close/>
                <a:moveTo>
                  <a:pt x="118209" y="73863"/>
                </a:moveTo>
                <a:lnTo>
                  <a:pt x="90428" y="118313"/>
                </a:lnTo>
                <a:cubicBezTo>
                  <a:pt x="88969" y="120640"/>
                  <a:pt x="86469" y="122099"/>
                  <a:pt x="83726" y="122238"/>
                </a:cubicBezTo>
                <a:cubicBezTo>
                  <a:pt x="80982" y="122376"/>
                  <a:pt x="78343" y="121126"/>
                  <a:pt x="76711" y="118904"/>
                </a:cubicBezTo>
                <a:lnTo>
                  <a:pt x="60042" y="96679"/>
                </a:lnTo>
                <a:cubicBezTo>
                  <a:pt x="57264" y="92998"/>
                  <a:pt x="58028" y="87789"/>
                  <a:pt x="61709" y="85011"/>
                </a:cubicBezTo>
                <a:cubicBezTo>
                  <a:pt x="65390" y="82233"/>
                  <a:pt x="70599" y="82996"/>
                  <a:pt x="73377" y="86678"/>
                </a:cubicBezTo>
                <a:lnTo>
                  <a:pt x="82753" y="99179"/>
                </a:lnTo>
                <a:lnTo>
                  <a:pt x="104076" y="65043"/>
                </a:lnTo>
                <a:cubicBezTo>
                  <a:pt x="106506" y="61153"/>
                  <a:pt x="111646" y="59938"/>
                  <a:pt x="115570" y="62404"/>
                </a:cubicBezTo>
                <a:cubicBezTo>
                  <a:pt x="119494" y="64869"/>
                  <a:pt x="120675" y="69974"/>
                  <a:pt x="118209" y="73898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8" name="Text 5"/>
          <p:cNvSpPr/>
          <p:nvPr/>
        </p:nvSpPr>
        <p:spPr>
          <a:xfrm>
            <a:off x="913840" y="4054474"/>
            <a:ext cx="52578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Relationships:</a:t>
            </a: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Carefully defined foreign keys for data cohesion.</a:t>
            </a:r>
            <a:endParaRPr lang="en-US" sz="1600" dirty="0"/>
          </a:p>
        </p:txBody>
      </p:sp>
      <p:sp>
        <p:nvSpPr>
          <p:cNvPr id="9" name="Shape 6"/>
          <p:cNvSpPr/>
          <p:nvPr/>
        </p:nvSpPr>
        <p:spPr>
          <a:xfrm>
            <a:off x="630789" y="4620419"/>
            <a:ext cx="177800" cy="177800"/>
          </a:xfrm>
          <a:custGeom>
            <a:avLst/>
            <a:gdLst/>
            <a:ahLst/>
            <a:cxnLst/>
            <a:rect l="l" t="t" r="r" b="b"/>
            <a:pathLst>
              <a:path w="177800" h="177800">
                <a:moveTo>
                  <a:pt x="88900" y="177800"/>
                </a:moveTo>
                <a:cubicBezTo>
                  <a:pt x="137965" y="177800"/>
                  <a:pt x="177800" y="137965"/>
                  <a:pt x="177800" y="88900"/>
                </a:cubicBezTo>
                <a:cubicBezTo>
                  <a:pt x="177800" y="39835"/>
                  <a:pt x="137965" y="0"/>
                  <a:pt x="88900" y="0"/>
                </a:cubicBezTo>
                <a:cubicBezTo>
                  <a:pt x="39835" y="0"/>
                  <a:pt x="0" y="39835"/>
                  <a:pt x="0" y="88900"/>
                </a:cubicBezTo>
                <a:cubicBezTo>
                  <a:pt x="0" y="137965"/>
                  <a:pt x="39835" y="177800"/>
                  <a:pt x="88900" y="177800"/>
                </a:cubicBezTo>
                <a:close/>
                <a:moveTo>
                  <a:pt x="118209" y="73863"/>
                </a:moveTo>
                <a:lnTo>
                  <a:pt x="90428" y="118313"/>
                </a:lnTo>
                <a:cubicBezTo>
                  <a:pt x="88969" y="120640"/>
                  <a:pt x="86469" y="122099"/>
                  <a:pt x="83726" y="122238"/>
                </a:cubicBezTo>
                <a:cubicBezTo>
                  <a:pt x="80982" y="122376"/>
                  <a:pt x="78343" y="121126"/>
                  <a:pt x="76711" y="118904"/>
                </a:cubicBezTo>
                <a:lnTo>
                  <a:pt x="60042" y="96679"/>
                </a:lnTo>
                <a:cubicBezTo>
                  <a:pt x="57264" y="92998"/>
                  <a:pt x="58028" y="87789"/>
                  <a:pt x="61709" y="85011"/>
                </a:cubicBezTo>
                <a:cubicBezTo>
                  <a:pt x="65390" y="82233"/>
                  <a:pt x="70599" y="82996"/>
                  <a:pt x="73377" y="86678"/>
                </a:cubicBezTo>
                <a:lnTo>
                  <a:pt x="82753" y="99179"/>
                </a:lnTo>
                <a:lnTo>
                  <a:pt x="104076" y="65043"/>
                </a:lnTo>
                <a:cubicBezTo>
                  <a:pt x="106506" y="61153"/>
                  <a:pt x="111646" y="59938"/>
                  <a:pt x="115570" y="62404"/>
                </a:cubicBezTo>
                <a:cubicBezTo>
                  <a:pt x="119494" y="64869"/>
                  <a:pt x="120675" y="69974"/>
                  <a:pt x="118209" y="73898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0" name="Text 7"/>
          <p:cNvSpPr/>
          <p:nvPr/>
        </p:nvSpPr>
        <p:spPr>
          <a:xfrm>
            <a:off x="913840" y="4569619"/>
            <a:ext cx="54102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Integrity:</a:t>
            </a: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Constraints, unique fields, and cascading deletes prevent data anomalies.</a:t>
            </a:r>
            <a:endParaRPr lang="en-US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E512079-45BF-DEB6-3493-C4CEA9C33B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10" b="92252" l="9928" r="93502">
                        <a14:foregroundMark x1="29603" y1="29550" x2="29603" y2="29550"/>
                        <a14:foregroundMark x1="19675" y1="21081" x2="19675" y2="21081"/>
                        <a14:foregroundMark x1="42780" y1="40541" x2="42780" y2="40541"/>
                        <a14:foregroundMark x1="64801" y1="33333" x2="64801" y2="33333"/>
                        <a14:foregroundMark x1="72022" y1="28649" x2="72022" y2="28649"/>
                        <a14:foregroundMark x1="66245" y1="49009" x2="66245" y2="49009"/>
                        <a14:foregroundMark x1="44946" y1="50090" x2="44946" y2="50090"/>
                        <a14:foregroundMark x1="13538" y1="86667" x2="13538" y2="86667"/>
                        <a14:foregroundMark x1="21661" y1="84505" x2="21661" y2="84505"/>
                        <a14:foregroundMark x1="27437" y1="87387" x2="27437" y2="87387"/>
                        <a14:foregroundMark x1="34838" y1="84144" x2="34838" y2="84144"/>
                        <a14:foregroundMark x1="43863" y1="86667" x2="43863" y2="86667"/>
                        <a14:foregroundMark x1="44224" y1="92432" x2="44224" y2="92432"/>
                        <a14:foregroundMark x1="46751" y1="86126" x2="46751" y2="86126"/>
                        <a14:foregroundMark x1="57220" y1="87027" x2="57220" y2="87027"/>
                        <a14:foregroundMark x1="67690" y1="86306" x2="67690" y2="86306"/>
                        <a14:foregroundMark x1="60650" y1="83964" x2="60650" y2="83964"/>
                        <a14:foregroundMark x1="82130" y1="81802" x2="82130" y2="81802"/>
                        <a14:foregroundMark x1="85379" y1="83243" x2="85379" y2="83243"/>
                        <a14:foregroundMark x1="93502" y1="91532" x2="93502" y2="9153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7229" y="1810262"/>
            <a:ext cx="3333058" cy="333907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049594-DF3D-A397-D7A6-C477014A0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9BDF92EA-C451-2012-B30C-EE3392C753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871ADB-CF19-0627-94BB-BF26137F2B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" y="0"/>
            <a:ext cx="12192000" cy="7889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0895038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2-d2nf8a18bjvh7rlj09n0.png"/>
          <p:cNvPicPr>
            <a:picLocks noChangeAspect="1"/>
          </p:cNvPicPr>
          <p:nvPr/>
        </p:nvPicPr>
        <p:blipFill>
          <a:blip r:embed="rId3"/>
          <a:srcRect l="5" r="5"/>
          <a:stretch/>
        </p:blipFill>
        <p:spPr>
          <a:xfrm>
            <a:off x="0" y="0"/>
            <a:ext cx="12202795" cy="685101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84163" y="2536825"/>
            <a:ext cx="2642870" cy="1778198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15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04</a:t>
            </a:r>
            <a:endParaRPr lang="en-US" sz="1600" dirty="0"/>
          </a:p>
        </p:txBody>
      </p:sp>
      <p:sp>
        <p:nvSpPr>
          <p:cNvPr id="4" name="Text 1"/>
          <p:cNvSpPr/>
          <p:nvPr/>
        </p:nvSpPr>
        <p:spPr>
          <a:xfrm>
            <a:off x="3789998" y="3014345"/>
            <a:ext cx="8116570" cy="68183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User Management</a:t>
            </a:r>
            <a:endParaRPr lang="en-US" sz="1600" dirty="0"/>
          </a:p>
        </p:txBody>
      </p:sp>
      <p:sp>
        <p:nvSpPr>
          <p:cNvPr id="5" name="Shape 2"/>
          <p:cNvSpPr/>
          <p:nvPr/>
        </p:nvSpPr>
        <p:spPr>
          <a:xfrm>
            <a:off x="3322638" y="2781300"/>
            <a:ext cx="71755" cy="137223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/>
        </p:spPr>
      </p:sp>
      <p:sp>
        <p:nvSpPr>
          <p:cNvPr id="6" name="Text 3"/>
          <p:cNvSpPr/>
          <p:nvPr/>
        </p:nvSpPr>
        <p:spPr>
          <a:xfrm>
            <a:off x="3322638" y="2781300"/>
            <a:ext cx="71755" cy="1372235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>
              <a:lnSpc>
                <a:spcPct val="100000"/>
              </a:lnSpc>
            </a:pP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0" y="193040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System User Roles Overview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1541463" y="2692400"/>
            <a:ext cx="1701800" cy="1778000"/>
          </a:xfrm>
          <a:custGeom>
            <a:avLst/>
            <a:gdLst/>
            <a:ahLst/>
            <a:cxnLst/>
            <a:rect l="l" t="t" r="r" b="b"/>
            <a:pathLst>
              <a:path w="1701800" h="1778000">
                <a:moveTo>
                  <a:pt x="101597" y="0"/>
                </a:moveTo>
                <a:lnTo>
                  <a:pt x="1600203" y="0"/>
                </a:lnTo>
                <a:cubicBezTo>
                  <a:pt x="1656313" y="0"/>
                  <a:pt x="1701800" y="45487"/>
                  <a:pt x="1701800" y="101597"/>
                </a:cubicBezTo>
                <a:lnTo>
                  <a:pt x="1701800" y="1676403"/>
                </a:lnTo>
                <a:cubicBezTo>
                  <a:pt x="1701800" y="1732513"/>
                  <a:pt x="1656313" y="1778000"/>
                  <a:pt x="1600203" y="1778000"/>
                </a:cubicBezTo>
                <a:lnTo>
                  <a:pt x="101597" y="1778000"/>
                </a:lnTo>
                <a:cubicBezTo>
                  <a:pt x="45487" y="1778000"/>
                  <a:pt x="0" y="1732513"/>
                  <a:pt x="0" y="1676403"/>
                </a:cubicBezTo>
                <a:lnTo>
                  <a:pt x="0" y="101597"/>
                </a:lnTo>
                <a:cubicBezTo>
                  <a:pt x="0" y="45487"/>
                  <a:pt x="45487" y="0"/>
                  <a:pt x="101597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5" name="Shape 2"/>
          <p:cNvSpPr/>
          <p:nvPr/>
        </p:nvSpPr>
        <p:spPr>
          <a:xfrm>
            <a:off x="1988979" y="28448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6A8B61">
              <a:alpha val="20000"/>
            </a:srgbClr>
          </a:solidFill>
          <a:ln/>
        </p:spPr>
      </p:sp>
      <p:sp>
        <p:nvSpPr>
          <p:cNvPr id="6" name="Shape 3"/>
          <p:cNvSpPr/>
          <p:nvPr/>
        </p:nvSpPr>
        <p:spPr>
          <a:xfrm>
            <a:off x="2184241" y="3060700"/>
            <a:ext cx="428625" cy="381000"/>
          </a:xfrm>
          <a:custGeom>
            <a:avLst/>
            <a:gdLst/>
            <a:ahLst/>
            <a:cxnLst/>
            <a:rect l="l" t="t" r="r" b="b"/>
            <a:pathLst>
              <a:path w="428625" h="381000">
                <a:moveTo>
                  <a:pt x="166688" y="184547"/>
                </a:moveTo>
                <a:cubicBezTo>
                  <a:pt x="215972" y="184547"/>
                  <a:pt x="255984" y="144534"/>
                  <a:pt x="255984" y="95250"/>
                </a:cubicBezTo>
                <a:cubicBezTo>
                  <a:pt x="255984" y="45966"/>
                  <a:pt x="215972" y="5953"/>
                  <a:pt x="166688" y="5953"/>
                </a:cubicBezTo>
                <a:cubicBezTo>
                  <a:pt x="117403" y="5953"/>
                  <a:pt x="77391" y="45966"/>
                  <a:pt x="77391" y="95250"/>
                </a:cubicBezTo>
                <a:cubicBezTo>
                  <a:pt x="77391" y="144534"/>
                  <a:pt x="117403" y="184547"/>
                  <a:pt x="166687" y="184547"/>
                </a:cubicBezTo>
                <a:close/>
                <a:moveTo>
                  <a:pt x="144587" y="226219"/>
                </a:moveTo>
                <a:cubicBezTo>
                  <a:pt x="71289" y="226219"/>
                  <a:pt x="11906" y="285601"/>
                  <a:pt x="11906" y="358899"/>
                </a:cubicBezTo>
                <a:cubicBezTo>
                  <a:pt x="11906" y="371103"/>
                  <a:pt x="21803" y="381000"/>
                  <a:pt x="34007" y="381000"/>
                </a:cubicBezTo>
                <a:lnTo>
                  <a:pt x="221159" y="381000"/>
                </a:lnTo>
                <a:cubicBezTo>
                  <a:pt x="194221" y="349300"/>
                  <a:pt x="178594" y="308446"/>
                  <a:pt x="178594" y="265212"/>
                </a:cubicBezTo>
                <a:lnTo>
                  <a:pt x="178594" y="242069"/>
                </a:lnTo>
                <a:cubicBezTo>
                  <a:pt x="178594" y="236637"/>
                  <a:pt x="179338" y="231279"/>
                  <a:pt x="180752" y="226219"/>
                </a:cubicBezTo>
                <a:lnTo>
                  <a:pt x="144587" y="226219"/>
                </a:lnTo>
                <a:close/>
                <a:moveTo>
                  <a:pt x="331366" y="363513"/>
                </a:moveTo>
                <a:lnTo>
                  <a:pt x="321469" y="368201"/>
                </a:lnTo>
                <a:lnTo>
                  <a:pt x="321469" y="228228"/>
                </a:lnTo>
                <a:lnTo>
                  <a:pt x="392906" y="252040"/>
                </a:lnTo>
                <a:lnTo>
                  <a:pt x="392906" y="266626"/>
                </a:lnTo>
                <a:cubicBezTo>
                  <a:pt x="392906" y="308149"/>
                  <a:pt x="368945" y="345877"/>
                  <a:pt x="331366" y="363587"/>
                </a:cubicBezTo>
                <a:close/>
                <a:moveTo>
                  <a:pt x="313953" y="193104"/>
                </a:moveTo>
                <a:lnTo>
                  <a:pt x="230609" y="220861"/>
                </a:lnTo>
                <a:cubicBezTo>
                  <a:pt x="220861" y="224135"/>
                  <a:pt x="214313" y="233214"/>
                  <a:pt x="214313" y="243483"/>
                </a:cubicBezTo>
                <a:lnTo>
                  <a:pt x="214313" y="266626"/>
                </a:lnTo>
                <a:cubicBezTo>
                  <a:pt x="214313" y="321990"/>
                  <a:pt x="246311" y="372368"/>
                  <a:pt x="296317" y="395883"/>
                </a:cubicBezTo>
                <a:lnTo>
                  <a:pt x="310083" y="402357"/>
                </a:lnTo>
                <a:cubicBezTo>
                  <a:pt x="313655" y="403994"/>
                  <a:pt x="317525" y="404887"/>
                  <a:pt x="321394" y="404887"/>
                </a:cubicBezTo>
                <a:cubicBezTo>
                  <a:pt x="325264" y="404887"/>
                  <a:pt x="329208" y="403994"/>
                  <a:pt x="332705" y="402357"/>
                </a:cubicBezTo>
                <a:lnTo>
                  <a:pt x="346472" y="395883"/>
                </a:lnTo>
                <a:cubicBezTo>
                  <a:pt x="396627" y="372294"/>
                  <a:pt x="428625" y="321915"/>
                  <a:pt x="428625" y="266551"/>
                </a:cubicBezTo>
                <a:lnTo>
                  <a:pt x="428625" y="243408"/>
                </a:lnTo>
                <a:cubicBezTo>
                  <a:pt x="428625" y="233139"/>
                  <a:pt x="422077" y="224061"/>
                  <a:pt x="412328" y="220787"/>
                </a:cubicBezTo>
                <a:lnTo>
                  <a:pt x="328985" y="193030"/>
                </a:lnTo>
                <a:cubicBezTo>
                  <a:pt x="324073" y="191393"/>
                  <a:pt x="318790" y="191393"/>
                  <a:pt x="313953" y="193030"/>
                </a:cubicBezTo>
                <a:close/>
              </a:path>
            </a:pathLst>
          </a:custGeom>
          <a:solidFill>
            <a:srgbClr val="6A8B61"/>
          </a:solidFill>
          <a:ln/>
        </p:spPr>
      </p:sp>
      <p:sp>
        <p:nvSpPr>
          <p:cNvPr id="7" name="Text 4"/>
          <p:cNvSpPr/>
          <p:nvPr/>
        </p:nvSpPr>
        <p:spPr>
          <a:xfrm>
            <a:off x="1627664" y="3759200"/>
            <a:ext cx="15367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Administrator</a:t>
            </a:r>
            <a:endParaRPr lang="en-US" sz="1600" dirty="0"/>
          </a:p>
        </p:txBody>
      </p:sp>
      <p:sp>
        <p:nvSpPr>
          <p:cNvPr id="8" name="Text 5"/>
          <p:cNvSpPr/>
          <p:nvPr/>
        </p:nvSpPr>
        <p:spPr>
          <a:xfrm>
            <a:off x="1604963" y="4064000"/>
            <a:ext cx="15748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System Oversight</a:t>
            </a:r>
            <a:endParaRPr lang="en-US" sz="1600" dirty="0"/>
          </a:p>
        </p:txBody>
      </p:sp>
      <p:sp>
        <p:nvSpPr>
          <p:cNvPr id="9" name="Shape 6"/>
          <p:cNvSpPr/>
          <p:nvPr/>
        </p:nvSpPr>
        <p:spPr>
          <a:xfrm>
            <a:off x="3452654" y="2692400"/>
            <a:ext cx="1473200" cy="1778000"/>
          </a:xfrm>
          <a:custGeom>
            <a:avLst/>
            <a:gdLst/>
            <a:ahLst/>
            <a:cxnLst/>
            <a:rect l="l" t="t" r="r" b="b"/>
            <a:pathLst>
              <a:path w="1473200" h="1778000">
                <a:moveTo>
                  <a:pt x="101607" y="0"/>
                </a:moveTo>
                <a:lnTo>
                  <a:pt x="1371593" y="0"/>
                </a:lnTo>
                <a:cubicBezTo>
                  <a:pt x="1427709" y="0"/>
                  <a:pt x="1473200" y="45491"/>
                  <a:pt x="1473200" y="101607"/>
                </a:cubicBezTo>
                <a:lnTo>
                  <a:pt x="1473200" y="1676393"/>
                </a:lnTo>
                <a:cubicBezTo>
                  <a:pt x="1473200" y="1732509"/>
                  <a:pt x="1427709" y="1778000"/>
                  <a:pt x="1371593" y="1778000"/>
                </a:cubicBezTo>
                <a:lnTo>
                  <a:pt x="101607" y="1778000"/>
                </a:lnTo>
                <a:cubicBezTo>
                  <a:pt x="45491" y="1778000"/>
                  <a:pt x="0" y="1732509"/>
                  <a:pt x="0" y="1676393"/>
                </a:cubicBezTo>
                <a:lnTo>
                  <a:pt x="0" y="101607"/>
                </a:lnTo>
                <a:cubicBezTo>
                  <a:pt x="0" y="45528"/>
                  <a:pt x="45528" y="0"/>
                  <a:pt x="101607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10" name="Shape 7"/>
          <p:cNvSpPr/>
          <p:nvPr/>
        </p:nvSpPr>
        <p:spPr>
          <a:xfrm>
            <a:off x="3785870" y="28448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93A475">
              <a:alpha val="20000"/>
            </a:srgbClr>
          </a:solidFill>
          <a:ln/>
        </p:spPr>
      </p:sp>
      <p:sp>
        <p:nvSpPr>
          <p:cNvPr id="11" name="Shape 8"/>
          <p:cNvSpPr/>
          <p:nvPr/>
        </p:nvSpPr>
        <p:spPr>
          <a:xfrm>
            <a:off x="4028758" y="3060700"/>
            <a:ext cx="333375" cy="381000"/>
          </a:xfrm>
          <a:custGeom>
            <a:avLst/>
            <a:gdLst/>
            <a:ahLst/>
            <a:cxnLst/>
            <a:rect l="l" t="t" r="r" b="b"/>
            <a:pathLst>
              <a:path w="333375" h="381000">
                <a:moveTo>
                  <a:pt x="166688" y="5953"/>
                </a:moveTo>
                <a:cubicBezTo>
                  <a:pt x="117403" y="5953"/>
                  <a:pt x="77391" y="45966"/>
                  <a:pt x="77391" y="95250"/>
                </a:cubicBezTo>
                <a:cubicBezTo>
                  <a:pt x="77391" y="144534"/>
                  <a:pt x="117403" y="184547"/>
                  <a:pt x="166687" y="184547"/>
                </a:cubicBezTo>
                <a:cubicBezTo>
                  <a:pt x="215972" y="184547"/>
                  <a:pt x="255984" y="144534"/>
                  <a:pt x="255984" y="95250"/>
                </a:cubicBezTo>
                <a:cubicBezTo>
                  <a:pt x="255984" y="45966"/>
                  <a:pt x="215972" y="5953"/>
                  <a:pt x="166688" y="5953"/>
                </a:cubicBezTo>
                <a:close/>
                <a:moveTo>
                  <a:pt x="211336" y="238720"/>
                </a:moveTo>
                <a:cubicBezTo>
                  <a:pt x="207318" y="238348"/>
                  <a:pt x="203150" y="238125"/>
                  <a:pt x="198983" y="238125"/>
                </a:cubicBezTo>
                <a:lnTo>
                  <a:pt x="134317" y="238125"/>
                </a:lnTo>
                <a:cubicBezTo>
                  <a:pt x="130150" y="238125"/>
                  <a:pt x="126057" y="238348"/>
                  <a:pt x="121965" y="238720"/>
                </a:cubicBezTo>
                <a:lnTo>
                  <a:pt x="121965" y="288950"/>
                </a:lnTo>
                <a:cubicBezTo>
                  <a:pt x="134243" y="294605"/>
                  <a:pt x="142801" y="307032"/>
                  <a:pt x="142801" y="321394"/>
                </a:cubicBezTo>
                <a:cubicBezTo>
                  <a:pt x="142801" y="341114"/>
                  <a:pt x="126802" y="357113"/>
                  <a:pt x="107082" y="357113"/>
                </a:cubicBezTo>
                <a:cubicBezTo>
                  <a:pt x="87362" y="357113"/>
                  <a:pt x="71363" y="341114"/>
                  <a:pt x="71363" y="321394"/>
                </a:cubicBezTo>
                <a:cubicBezTo>
                  <a:pt x="71363" y="306958"/>
                  <a:pt x="79921" y="294531"/>
                  <a:pt x="92199" y="288950"/>
                </a:cubicBezTo>
                <a:lnTo>
                  <a:pt x="92199" y="245492"/>
                </a:lnTo>
                <a:cubicBezTo>
                  <a:pt x="45393" y="262682"/>
                  <a:pt x="11906" y="307777"/>
                  <a:pt x="11906" y="360611"/>
                </a:cubicBezTo>
                <a:cubicBezTo>
                  <a:pt x="11906" y="371847"/>
                  <a:pt x="21059" y="381000"/>
                  <a:pt x="32296" y="381000"/>
                </a:cubicBezTo>
                <a:lnTo>
                  <a:pt x="301005" y="381000"/>
                </a:lnTo>
                <a:cubicBezTo>
                  <a:pt x="312241" y="381000"/>
                  <a:pt x="321394" y="371847"/>
                  <a:pt x="321394" y="360611"/>
                </a:cubicBezTo>
                <a:cubicBezTo>
                  <a:pt x="321394" y="307777"/>
                  <a:pt x="287908" y="262756"/>
                  <a:pt x="241027" y="245566"/>
                </a:cubicBezTo>
                <a:lnTo>
                  <a:pt x="241027" y="273397"/>
                </a:lnTo>
                <a:cubicBezTo>
                  <a:pt x="258366" y="279499"/>
                  <a:pt x="270793" y="296094"/>
                  <a:pt x="270793" y="315516"/>
                </a:cubicBezTo>
                <a:lnTo>
                  <a:pt x="270793" y="339328"/>
                </a:lnTo>
                <a:cubicBezTo>
                  <a:pt x="270793" y="347514"/>
                  <a:pt x="264096" y="354211"/>
                  <a:pt x="255910" y="354211"/>
                </a:cubicBezTo>
                <a:cubicBezTo>
                  <a:pt x="247724" y="354211"/>
                  <a:pt x="241027" y="347514"/>
                  <a:pt x="241027" y="339328"/>
                </a:cubicBezTo>
                <a:lnTo>
                  <a:pt x="241027" y="315516"/>
                </a:lnTo>
                <a:cubicBezTo>
                  <a:pt x="241027" y="307330"/>
                  <a:pt x="234330" y="300633"/>
                  <a:pt x="226144" y="300633"/>
                </a:cubicBezTo>
                <a:cubicBezTo>
                  <a:pt x="217959" y="300633"/>
                  <a:pt x="211262" y="307330"/>
                  <a:pt x="211262" y="315516"/>
                </a:cubicBezTo>
                <a:lnTo>
                  <a:pt x="211262" y="339328"/>
                </a:lnTo>
                <a:cubicBezTo>
                  <a:pt x="211262" y="347514"/>
                  <a:pt x="204564" y="354211"/>
                  <a:pt x="196379" y="354211"/>
                </a:cubicBezTo>
                <a:cubicBezTo>
                  <a:pt x="188193" y="354211"/>
                  <a:pt x="181496" y="347514"/>
                  <a:pt x="181496" y="339328"/>
                </a:cubicBezTo>
                <a:lnTo>
                  <a:pt x="181496" y="315516"/>
                </a:lnTo>
                <a:cubicBezTo>
                  <a:pt x="181496" y="296094"/>
                  <a:pt x="193923" y="279574"/>
                  <a:pt x="211262" y="273397"/>
                </a:cubicBezTo>
                <a:lnTo>
                  <a:pt x="211262" y="238720"/>
                </a:lnTo>
                <a:close/>
              </a:path>
            </a:pathLst>
          </a:custGeom>
          <a:solidFill>
            <a:srgbClr val="93A475"/>
          </a:solidFill>
          <a:ln/>
        </p:spPr>
      </p:sp>
      <p:sp>
        <p:nvSpPr>
          <p:cNvPr id="12" name="Text 9"/>
          <p:cNvSpPr/>
          <p:nvPr/>
        </p:nvSpPr>
        <p:spPr>
          <a:xfrm>
            <a:off x="3503454" y="3759200"/>
            <a:ext cx="13716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Veterinarian</a:t>
            </a:r>
            <a:endParaRPr lang="en-US" sz="1600" dirty="0"/>
          </a:p>
        </p:txBody>
      </p:sp>
      <p:sp>
        <p:nvSpPr>
          <p:cNvPr id="13" name="Text 10"/>
          <p:cNvSpPr/>
          <p:nvPr/>
        </p:nvSpPr>
        <p:spPr>
          <a:xfrm>
            <a:off x="3579654" y="4064000"/>
            <a:ext cx="12192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Medical Care</a:t>
            </a:r>
            <a:endParaRPr lang="en-US" sz="1600" dirty="0"/>
          </a:p>
        </p:txBody>
      </p:sp>
      <p:sp>
        <p:nvSpPr>
          <p:cNvPr id="14" name="Shape 11"/>
          <p:cNvSpPr/>
          <p:nvPr/>
        </p:nvSpPr>
        <p:spPr>
          <a:xfrm>
            <a:off x="5135245" y="2692400"/>
            <a:ext cx="1524000" cy="1778000"/>
          </a:xfrm>
          <a:custGeom>
            <a:avLst/>
            <a:gdLst/>
            <a:ahLst/>
            <a:cxnLst/>
            <a:rect l="l" t="t" r="r" b="b"/>
            <a:pathLst>
              <a:path w="1524000" h="1778000">
                <a:moveTo>
                  <a:pt x="101605" y="0"/>
                </a:moveTo>
                <a:lnTo>
                  <a:pt x="1422395" y="0"/>
                </a:lnTo>
                <a:cubicBezTo>
                  <a:pt x="1478510" y="0"/>
                  <a:pt x="1524000" y="45490"/>
                  <a:pt x="1524000" y="101605"/>
                </a:cubicBezTo>
                <a:lnTo>
                  <a:pt x="1524000" y="1676395"/>
                </a:lnTo>
                <a:cubicBezTo>
                  <a:pt x="1524000" y="1732510"/>
                  <a:pt x="1478510" y="1778000"/>
                  <a:pt x="1422395" y="1778000"/>
                </a:cubicBezTo>
                <a:lnTo>
                  <a:pt x="101605" y="1778000"/>
                </a:lnTo>
                <a:cubicBezTo>
                  <a:pt x="45490" y="1778000"/>
                  <a:pt x="0" y="1732510"/>
                  <a:pt x="0" y="1676395"/>
                </a:cubicBezTo>
                <a:lnTo>
                  <a:pt x="0" y="101605"/>
                </a:lnTo>
                <a:cubicBezTo>
                  <a:pt x="0" y="45528"/>
                  <a:pt x="45528" y="0"/>
                  <a:pt x="101605" y="0"/>
                </a:cubicBezTo>
                <a:close/>
              </a:path>
            </a:pathLst>
          </a:custGeom>
          <a:solidFill>
            <a:srgbClr val="A8C3A0">
              <a:alpha val="13333"/>
            </a:srgbClr>
          </a:solidFill>
          <a:ln/>
        </p:spPr>
      </p:sp>
      <p:sp>
        <p:nvSpPr>
          <p:cNvPr id="15" name="Shape 12"/>
          <p:cNvSpPr/>
          <p:nvPr/>
        </p:nvSpPr>
        <p:spPr>
          <a:xfrm>
            <a:off x="5491004" y="28448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16" name="Shape 13"/>
          <p:cNvSpPr/>
          <p:nvPr/>
        </p:nvSpPr>
        <p:spPr>
          <a:xfrm>
            <a:off x="5733891" y="3060700"/>
            <a:ext cx="333375" cy="381000"/>
          </a:xfrm>
          <a:custGeom>
            <a:avLst/>
            <a:gdLst/>
            <a:ahLst/>
            <a:cxnLst/>
            <a:rect l="l" t="t" r="r" b="b"/>
            <a:pathLst>
              <a:path w="333375" h="381000">
                <a:moveTo>
                  <a:pt x="166688" y="184547"/>
                </a:moveTo>
                <a:cubicBezTo>
                  <a:pt x="117403" y="184547"/>
                  <a:pt x="77391" y="144534"/>
                  <a:pt x="77391" y="95250"/>
                </a:cubicBezTo>
                <a:cubicBezTo>
                  <a:pt x="77391" y="45966"/>
                  <a:pt x="117403" y="5953"/>
                  <a:pt x="166687" y="5953"/>
                </a:cubicBezTo>
                <a:cubicBezTo>
                  <a:pt x="215972" y="5953"/>
                  <a:pt x="255984" y="45966"/>
                  <a:pt x="255984" y="95250"/>
                </a:cubicBezTo>
                <a:cubicBezTo>
                  <a:pt x="255984" y="144534"/>
                  <a:pt x="215972" y="184547"/>
                  <a:pt x="166688" y="184547"/>
                </a:cubicBezTo>
                <a:close/>
                <a:moveTo>
                  <a:pt x="143991" y="226219"/>
                </a:moveTo>
                <a:lnTo>
                  <a:pt x="189384" y="226219"/>
                </a:lnTo>
                <a:cubicBezTo>
                  <a:pt x="196602" y="226219"/>
                  <a:pt x="202406" y="232023"/>
                  <a:pt x="202406" y="239241"/>
                </a:cubicBezTo>
                <a:cubicBezTo>
                  <a:pt x="202406" y="242367"/>
                  <a:pt x="201290" y="245343"/>
                  <a:pt x="199281" y="247724"/>
                </a:cubicBezTo>
                <a:lnTo>
                  <a:pt x="178891" y="271537"/>
                </a:lnTo>
                <a:lnTo>
                  <a:pt x="201960" y="357188"/>
                </a:lnTo>
                <a:lnTo>
                  <a:pt x="202406" y="357188"/>
                </a:lnTo>
                <a:lnTo>
                  <a:pt x="228154" y="254124"/>
                </a:lnTo>
                <a:cubicBezTo>
                  <a:pt x="229791" y="247650"/>
                  <a:pt x="236413" y="243706"/>
                  <a:pt x="242664" y="246087"/>
                </a:cubicBezTo>
                <a:cubicBezTo>
                  <a:pt x="288727" y="263649"/>
                  <a:pt x="321469" y="308297"/>
                  <a:pt x="321469" y="360536"/>
                </a:cubicBezTo>
                <a:cubicBezTo>
                  <a:pt x="321469" y="371773"/>
                  <a:pt x="312316" y="380926"/>
                  <a:pt x="301079" y="380926"/>
                </a:cubicBezTo>
                <a:lnTo>
                  <a:pt x="32296" y="381000"/>
                </a:lnTo>
                <a:cubicBezTo>
                  <a:pt x="21059" y="381000"/>
                  <a:pt x="11906" y="371847"/>
                  <a:pt x="11906" y="360611"/>
                </a:cubicBezTo>
                <a:cubicBezTo>
                  <a:pt x="11906" y="308372"/>
                  <a:pt x="44648" y="263723"/>
                  <a:pt x="90711" y="246162"/>
                </a:cubicBezTo>
                <a:cubicBezTo>
                  <a:pt x="96962" y="243780"/>
                  <a:pt x="103584" y="247724"/>
                  <a:pt x="105221" y="254198"/>
                </a:cubicBezTo>
                <a:lnTo>
                  <a:pt x="130969" y="357262"/>
                </a:lnTo>
                <a:lnTo>
                  <a:pt x="131415" y="357262"/>
                </a:lnTo>
                <a:lnTo>
                  <a:pt x="154484" y="271611"/>
                </a:lnTo>
                <a:lnTo>
                  <a:pt x="134094" y="247799"/>
                </a:lnTo>
                <a:cubicBezTo>
                  <a:pt x="132085" y="245418"/>
                  <a:pt x="130969" y="242441"/>
                  <a:pt x="130969" y="239316"/>
                </a:cubicBezTo>
                <a:cubicBezTo>
                  <a:pt x="130969" y="232097"/>
                  <a:pt x="136773" y="226293"/>
                  <a:pt x="143991" y="226293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7" name="Text 14"/>
          <p:cNvSpPr/>
          <p:nvPr/>
        </p:nvSpPr>
        <p:spPr>
          <a:xfrm>
            <a:off x="5186045" y="3759200"/>
            <a:ext cx="14224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Receptionist</a:t>
            </a:r>
            <a:endParaRPr lang="en-US" sz="1600" dirty="0"/>
          </a:p>
        </p:txBody>
      </p:sp>
      <p:sp>
        <p:nvSpPr>
          <p:cNvPr id="18" name="Text 15"/>
          <p:cNvSpPr/>
          <p:nvPr/>
        </p:nvSpPr>
        <p:spPr>
          <a:xfrm>
            <a:off x="5215573" y="4064000"/>
            <a:ext cx="13589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Client Services</a:t>
            </a:r>
            <a:endParaRPr lang="en-US" sz="1600" dirty="0"/>
          </a:p>
        </p:txBody>
      </p:sp>
      <p:sp>
        <p:nvSpPr>
          <p:cNvPr id="19" name="Shape 16"/>
          <p:cNvSpPr/>
          <p:nvPr/>
        </p:nvSpPr>
        <p:spPr>
          <a:xfrm>
            <a:off x="6862763" y="2692400"/>
            <a:ext cx="1485900" cy="1778000"/>
          </a:xfrm>
          <a:custGeom>
            <a:avLst/>
            <a:gdLst/>
            <a:ahLst/>
            <a:cxnLst/>
            <a:rect l="l" t="t" r="r" b="b"/>
            <a:pathLst>
              <a:path w="1485900" h="1778000">
                <a:moveTo>
                  <a:pt x="101606" y="0"/>
                </a:moveTo>
                <a:lnTo>
                  <a:pt x="1384294" y="0"/>
                </a:lnTo>
                <a:cubicBezTo>
                  <a:pt x="1440410" y="0"/>
                  <a:pt x="1485900" y="45490"/>
                  <a:pt x="1485900" y="101606"/>
                </a:cubicBezTo>
                <a:lnTo>
                  <a:pt x="1485900" y="1676394"/>
                </a:lnTo>
                <a:cubicBezTo>
                  <a:pt x="1485900" y="1732510"/>
                  <a:pt x="1440410" y="1778000"/>
                  <a:pt x="1384294" y="1778000"/>
                </a:cubicBezTo>
                <a:lnTo>
                  <a:pt x="101606" y="1778000"/>
                </a:lnTo>
                <a:cubicBezTo>
                  <a:pt x="45490" y="1778000"/>
                  <a:pt x="0" y="1732510"/>
                  <a:pt x="0" y="1676394"/>
                </a:cubicBezTo>
                <a:lnTo>
                  <a:pt x="0" y="101606"/>
                </a:lnTo>
                <a:cubicBezTo>
                  <a:pt x="0" y="45528"/>
                  <a:pt x="45528" y="0"/>
                  <a:pt x="101606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20" name="Shape 17"/>
          <p:cNvSpPr/>
          <p:nvPr/>
        </p:nvSpPr>
        <p:spPr>
          <a:xfrm>
            <a:off x="7196772" y="28448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93A475">
              <a:alpha val="20000"/>
            </a:srgbClr>
          </a:solidFill>
          <a:ln/>
        </p:spPr>
      </p:sp>
      <p:sp>
        <p:nvSpPr>
          <p:cNvPr id="21" name="Shape 18"/>
          <p:cNvSpPr/>
          <p:nvPr/>
        </p:nvSpPr>
        <p:spPr>
          <a:xfrm>
            <a:off x="7439660" y="3060700"/>
            <a:ext cx="333375" cy="381000"/>
          </a:xfrm>
          <a:custGeom>
            <a:avLst/>
            <a:gdLst/>
            <a:ahLst/>
            <a:cxnLst/>
            <a:rect l="l" t="t" r="r" b="b"/>
            <a:pathLst>
              <a:path w="333375" h="381000">
                <a:moveTo>
                  <a:pt x="166688" y="184547"/>
                </a:moveTo>
                <a:cubicBezTo>
                  <a:pt x="215972" y="184547"/>
                  <a:pt x="255984" y="144534"/>
                  <a:pt x="255984" y="95250"/>
                </a:cubicBezTo>
                <a:cubicBezTo>
                  <a:pt x="255984" y="45966"/>
                  <a:pt x="215972" y="5953"/>
                  <a:pt x="166688" y="5953"/>
                </a:cubicBezTo>
                <a:cubicBezTo>
                  <a:pt x="117403" y="5953"/>
                  <a:pt x="77391" y="45966"/>
                  <a:pt x="77391" y="95250"/>
                </a:cubicBezTo>
                <a:cubicBezTo>
                  <a:pt x="77391" y="144534"/>
                  <a:pt x="117403" y="184547"/>
                  <a:pt x="166687" y="184547"/>
                </a:cubicBezTo>
                <a:close/>
                <a:moveTo>
                  <a:pt x="144587" y="226219"/>
                </a:moveTo>
                <a:cubicBezTo>
                  <a:pt x="71289" y="226219"/>
                  <a:pt x="11906" y="285601"/>
                  <a:pt x="11906" y="358899"/>
                </a:cubicBezTo>
                <a:cubicBezTo>
                  <a:pt x="11906" y="371103"/>
                  <a:pt x="21803" y="381000"/>
                  <a:pt x="34007" y="381000"/>
                </a:cubicBezTo>
                <a:lnTo>
                  <a:pt x="299368" y="381000"/>
                </a:lnTo>
                <a:cubicBezTo>
                  <a:pt x="311572" y="381000"/>
                  <a:pt x="321469" y="371103"/>
                  <a:pt x="321469" y="358899"/>
                </a:cubicBezTo>
                <a:cubicBezTo>
                  <a:pt x="321469" y="285601"/>
                  <a:pt x="262086" y="226219"/>
                  <a:pt x="188788" y="226219"/>
                </a:cubicBezTo>
                <a:lnTo>
                  <a:pt x="144587" y="226219"/>
                </a:lnTo>
                <a:close/>
              </a:path>
            </a:pathLst>
          </a:custGeom>
          <a:solidFill>
            <a:srgbClr val="93A475"/>
          </a:solidFill>
          <a:ln/>
        </p:spPr>
      </p:sp>
      <p:sp>
        <p:nvSpPr>
          <p:cNvPr id="22" name="Text 19"/>
          <p:cNvSpPr/>
          <p:nvPr/>
        </p:nvSpPr>
        <p:spPr>
          <a:xfrm>
            <a:off x="6999129" y="3759200"/>
            <a:ext cx="12065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Pet Owner</a:t>
            </a:r>
            <a:endParaRPr lang="en-US" sz="1600" dirty="0"/>
          </a:p>
        </p:txBody>
      </p:sp>
      <p:sp>
        <p:nvSpPr>
          <p:cNvPr id="23" name="Text 20"/>
          <p:cNvSpPr/>
          <p:nvPr/>
        </p:nvSpPr>
        <p:spPr>
          <a:xfrm>
            <a:off x="6926263" y="4064000"/>
            <a:ext cx="13589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Pet Healthcare</a:t>
            </a:r>
            <a:endParaRPr lang="en-US" sz="1600" dirty="0"/>
          </a:p>
        </p:txBody>
      </p:sp>
      <p:sp>
        <p:nvSpPr>
          <p:cNvPr id="24" name="Shape 21"/>
          <p:cNvSpPr/>
          <p:nvPr/>
        </p:nvSpPr>
        <p:spPr>
          <a:xfrm>
            <a:off x="8546941" y="2692400"/>
            <a:ext cx="2108200" cy="1778000"/>
          </a:xfrm>
          <a:custGeom>
            <a:avLst/>
            <a:gdLst/>
            <a:ahLst/>
            <a:cxnLst/>
            <a:rect l="l" t="t" r="r" b="b"/>
            <a:pathLst>
              <a:path w="2108200" h="1778000">
                <a:moveTo>
                  <a:pt x="101595" y="0"/>
                </a:moveTo>
                <a:lnTo>
                  <a:pt x="2006605" y="0"/>
                </a:lnTo>
                <a:cubicBezTo>
                  <a:pt x="2062714" y="0"/>
                  <a:pt x="2108200" y="45486"/>
                  <a:pt x="2108200" y="101595"/>
                </a:cubicBezTo>
                <a:lnTo>
                  <a:pt x="2108200" y="1676405"/>
                </a:lnTo>
                <a:cubicBezTo>
                  <a:pt x="2108200" y="1732514"/>
                  <a:pt x="2062714" y="1778000"/>
                  <a:pt x="2006605" y="1778000"/>
                </a:cubicBezTo>
                <a:lnTo>
                  <a:pt x="101595" y="1778000"/>
                </a:lnTo>
                <a:cubicBezTo>
                  <a:pt x="45486" y="1778000"/>
                  <a:pt x="0" y="1732514"/>
                  <a:pt x="0" y="1676405"/>
                </a:cubicBezTo>
                <a:lnTo>
                  <a:pt x="0" y="101595"/>
                </a:lnTo>
                <a:cubicBezTo>
                  <a:pt x="0" y="45523"/>
                  <a:pt x="45523" y="0"/>
                  <a:pt x="101595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25" name="Shape 22"/>
          <p:cNvSpPr/>
          <p:nvPr/>
        </p:nvSpPr>
        <p:spPr>
          <a:xfrm>
            <a:off x="9192260" y="28448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6A8B61">
              <a:alpha val="20000"/>
            </a:srgbClr>
          </a:solidFill>
          <a:ln/>
        </p:spPr>
      </p:sp>
      <p:sp>
        <p:nvSpPr>
          <p:cNvPr id="26" name="Shape 23"/>
          <p:cNvSpPr/>
          <p:nvPr/>
        </p:nvSpPr>
        <p:spPr>
          <a:xfrm>
            <a:off x="9435147" y="3060700"/>
            <a:ext cx="333375" cy="381000"/>
          </a:xfrm>
          <a:custGeom>
            <a:avLst/>
            <a:gdLst/>
            <a:ahLst/>
            <a:cxnLst/>
            <a:rect l="l" t="t" r="r" b="b"/>
            <a:pathLst>
              <a:path w="333375" h="381000">
                <a:moveTo>
                  <a:pt x="179561" y="-9674"/>
                </a:moveTo>
                <a:cubicBezTo>
                  <a:pt x="171078" y="-11385"/>
                  <a:pt x="162371" y="-11385"/>
                  <a:pt x="153888" y="-9674"/>
                </a:cubicBezTo>
                <a:lnTo>
                  <a:pt x="14362" y="18231"/>
                </a:lnTo>
                <a:cubicBezTo>
                  <a:pt x="6028" y="19869"/>
                  <a:pt x="0" y="27236"/>
                  <a:pt x="0" y="35719"/>
                </a:cubicBezTo>
                <a:cubicBezTo>
                  <a:pt x="0" y="43383"/>
                  <a:pt x="4837" y="50081"/>
                  <a:pt x="11906" y="52536"/>
                </a:cubicBezTo>
                <a:lnTo>
                  <a:pt x="11906" y="107156"/>
                </a:lnTo>
                <a:lnTo>
                  <a:pt x="223" y="165646"/>
                </a:lnTo>
                <a:cubicBezTo>
                  <a:pt x="74" y="166315"/>
                  <a:pt x="0" y="167060"/>
                  <a:pt x="0" y="167804"/>
                </a:cubicBezTo>
                <a:cubicBezTo>
                  <a:pt x="0" y="173757"/>
                  <a:pt x="4837" y="178668"/>
                  <a:pt x="10864" y="178668"/>
                </a:cubicBezTo>
                <a:lnTo>
                  <a:pt x="36835" y="178668"/>
                </a:lnTo>
                <a:cubicBezTo>
                  <a:pt x="42788" y="178668"/>
                  <a:pt x="47699" y="173831"/>
                  <a:pt x="47699" y="167804"/>
                </a:cubicBezTo>
                <a:cubicBezTo>
                  <a:pt x="47699" y="167060"/>
                  <a:pt x="47625" y="166390"/>
                  <a:pt x="47476" y="165646"/>
                </a:cubicBezTo>
                <a:lnTo>
                  <a:pt x="35719" y="107156"/>
                </a:lnTo>
                <a:lnTo>
                  <a:pt x="35719" y="57522"/>
                </a:lnTo>
                <a:lnTo>
                  <a:pt x="71438" y="64666"/>
                </a:lnTo>
                <a:lnTo>
                  <a:pt x="71438" y="107156"/>
                </a:lnTo>
                <a:cubicBezTo>
                  <a:pt x="71438" y="159767"/>
                  <a:pt x="114077" y="202406"/>
                  <a:pt x="166688" y="202406"/>
                </a:cubicBezTo>
                <a:cubicBezTo>
                  <a:pt x="219298" y="202406"/>
                  <a:pt x="261938" y="159767"/>
                  <a:pt x="261938" y="107156"/>
                </a:cubicBezTo>
                <a:lnTo>
                  <a:pt x="261938" y="64666"/>
                </a:lnTo>
                <a:lnTo>
                  <a:pt x="319013" y="53280"/>
                </a:lnTo>
                <a:cubicBezTo>
                  <a:pt x="327347" y="51569"/>
                  <a:pt x="333375" y="44202"/>
                  <a:pt x="333375" y="35719"/>
                </a:cubicBezTo>
                <a:cubicBezTo>
                  <a:pt x="333375" y="27236"/>
                  <a:pt x="327347" y="19869"/>
                  <a:pt x="319013" y="18231"/>
                </a:cubicBezTo>
                <a:lnTo>
                  <a:pt x="179561" y="-9674"/>
                </a:lnTo>
                <a:close/>
                <a:moveTo>
                  <a:pt x="166688" y="166688"/>
                </a:moveTo>
                <a:cubicBezTo>
                  <a:pt x="133796" y="166688"/>
                  <a:pt x="107156" y="140047"/>
                  <a:pt x="107156" y="107156"/>
                </a:cubicBezTo>
                <a:lnTo>
                  <a:pt x="226219" y="107156"/>
                </a:lnTo>
                <a:cubicBezTo>
                  <a:pt x="226219" y="140047"/>
                  <a:pt x="199579" y="166688"/>
                  <a:pt x="166688" y="166688"/>
                </a:cubicBezTo>
                <a:close/>
                <a:moveTo>
                  <a:pt x="89371" y="238199"/>
                </a:moveTo>
                <a:cubicBezTo>
                  <a:pt x="43681" y="259184"/>
                  <a:pt x="11906" y="305321"/>
                  <a:pt x="11906" y="358899"/>
                </a:cubicBezTo>
                <a:cubicBezTo>
                  <a:pt x="11906" y="371103"/>
                  <a:pt x="21803" y="381000"/>
                  <a:pt x="34007" y="381000"/>
                </a:cubicBezTo>
                <a:lnTo>
                  <a:pt x="148828" y="381000"/>
                </a:lnTo>
                <a:lnTo>
                  <a:pt x="148828" y="272355"/>
                </a:lnTo>
                <a:lnTo>
                  <a:pt x="106114" y="240357"/>
                </a:lnTo>
                <a:cubicBezTo>
                  <a:pt x="101278" y="236711"/>
                  <a:pt x="94804" y="235744"/>
                  <a:pt x="89297" y="238274"/>
                </a:cubicBezTo>
                <a:close/>
                <a:moveTo>
                  <a:pt x="184547" y="381000"/>
                </a:moveTo>
                <a:lnTo>
                  <a:pt x="299368" y="381000"/>
                </a:lnTo>
                <a:cubicBezTo>
                  <a:pt x="311572" y="381000"/>
                  <a:pt x="321469" y="371103"/>
                  <a:pt x="321469" y="358899"/>
                </a:cubicBezTo>
                <a:cubicBezTo>
                  <a:pt x="321469" y="305321"/>
                  <a:pt x="289694" y="259184"/>
                  <a:pt x="244004" y="238274"/>
                </a:cubicBezTo>
                <a:cubicBezTo>
                  <a:pt x="238497" y="235744"/>
                  <a:pt x="232023" y="236711"/>
                  <a:pt x="227186" y="240357"/>
                </a:cubicBezTo>
                <a:lnTo>
                  <a:pt x="184472" y="272355"/>
                </a:lnTo>
                <a:lnTo>
                  <a:pt x="184472" y="381000"/>
                </a:lnTo>
                <a:close/>
              </a:path>
            </a:pathLst>
          </a:custGeom>
          <a:solidFill>
            <a:srgbClr val="6A8B61"/>
          </a:solidFill>
          <a:ln/>
        </p:spPr>
      </p:sp>
      <p:sp>
        <p:nvSpPr>
          <p:cNvPr id="27" name="Text 24"/>
          <p:cNvSpPr/>
          <p:nvPr/>
        </p:nvSpPr>
        <p:spPr>
          <a:xfrm>
            <a:off x="8938260" y="3759200"/>
            <a:ext cx="13208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Accountant</a:t>
            </a:r>
            <a:endParaRPr lang="en-US" sz="1600" dirty="0"/>
          </a:p>
        </p:txBody>
      </p:sp>
      <p:sp>
        <p:nvSpPr>
          <p:cNvPr id="28" name="Text 25"/>
          <p:cNvSpPr/>
          <p:nvPr/>
        </p:nvSpPr>
        <p:spPr>
          <a:xfrm>
            <a:off x="8610441" y="4064000"/>
            <a:ext cx="19812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Financial Management</a:t>
            </a:r>
            <a:endParaRPr lang="en-US" sz="1600" dirty="0"/>
          </a:p>
        </p:txBody>
      </p:sp>
      <p:sp>
        <p:nvSpPr>
          <p:cNvPr id="29" name="Text 26"/>
          <p:cNvSpPr/>
          <p:nvPr/>
        </p:nvSpPr>
        <p:spPr>
          <a:xfrm>
            <a:off x="165100" y="4673600"/>
            <a:ext cx="118618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Each role has a tailored portal with specialized functionality and granular permissions.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54000" y="1270000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Role Functions &amp; Permissions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254000" y="1930400"/>
            <a:ext cx="5638800" cy="1117600"/>
          </a:xfrm>
          <a:custGeom>
            <a:avLst/>
            <a:gdLst/>
            <a:ahLst/>
            <a:cxnLst/>
            <a:rect l="l" t="t" r="r" b="b"/>
            <a:pathLst>
              <a:path w="5638800" h="1117600">
                <a:moveTo>
                  <a:pt x="101601" y="0"/>
                </a:moveTo>
                <a:lnTo>
                  <a:pt x="5537199" y="0"/>
                </a:lnTo>
                <a:cubicBezTo>
                  <a:pt x="5593312" y="0"/>
                  <a:pt x="5638800" y="45488"/>
                  <a:pt x="5638800" y="101601"/>
                </a:cubicBezTo>
                <a:lnTo>
                  <a:pt x="5638800" y="1015999"/>
                </a:lnTo>
                <a:cubicBezTo>
                  <a:pt x="5638800" y="1072112"/>
                  <a:pt x="5593312" y="1117600"/>
                  <a:pt x="5537199" y="1117600"/>
                </a:cubicBezTo>
                <a:lnTo>
                  <a:pt x="101601" y="1117600"/>
                </a:lnTo>
                <a:cubicBezTo>
                  <a:pt x="45488" y="1117600"/>
                  <a:pt x="0" y="1072112"/>
                  <a:pt x="0" y="1015999"/>
                </a:cubicBezTo>
                <a:lnTo>
                  <a:pt x="0" y="101601"/>
                </a:lnTo>
                <a:cubicBezTo>
                  <a:pt x="0" y="45526"/>
                  <a:pt x="45526" y="0"/>
                  <a:pt x="101601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5" name="Text 2"/>
          <p:cNvSpPr/>
          <p:nvPr/>
        </p:nvSpPr>
        <p:spPr>
          <a:xfrm>
            <a:off x="406400" y="2082800"/>
            <a:ext cx="55372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Administrator</a:t>
            </a:r>
            <a:endParaRPr lang="en-US" sz="1600" dirty="0"/>
          </a:p>
        </p:txBody>
      </p:sp>
      <p:sp>
        <p:nvSpPr>
          <p:cNvPr id="6" name="Text 3"/>
          <p:cNvSpPr/>
          <p:nvPr/>
        </p:nvSpPr>
        <p:spPr>
          <a:xfrm>
            <a:off x="406400" y="2387600"/>
            <a:ext cx="53340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Manages users, vets, staff, pets, and has full system oversight with access to performance analytics.</a:t>
            </a:r>
            <a:endParaRPr lang="en-US" sz="1600" dirty="0"/>
          </a:p>
        </p:txBody>
      </p:sp>
      <p:sp>
        <p:nvSpPr>
          <p:cNvPr id="7" name="Shape 4"/>
          <p:cNvSpPr/>
          <p:nvPr/>
        </p:nvSpPr>
        <p:spPr>
          <a:xfrm>
            <a:off x="254000" y="3200400"/>
            <a:ext cx="5638800" cy="1117600"/>
          </a:xfrm>
          <a:custGeom>
            <a:avLst/>
            <a:gdLst/>
            <a:ahLst/>
            <a:cxnLst/>
            <a:rect l="l" t="t" r="r" b="b"/>
            <a:pathLst>
              <a:path w="5638800" h="1117600">
                <a:moveTo>
                  <a:pt x="101601" y="0"/>
                </a:moveTo>
                <a:lnTo>
                  <a:pt x="5537199" y="0"/>
                </a:lnTo>
                <a:cubicBezTo>
                  <a:pt x="5593312" y="0"/>
                  <a:pt x="5638800" y="45488"/>
                  <a:pt x="5638800" y="101601"/>
                </a:cubicBezTo>
                <a:lnTo>
                  <a:pt x="5638800" y="1015999"/>
                </a:lnTo>
                <a:cubicBezTo>
                  <a:pt x="5638800" y="1072112"/>
                  <a:pt x="5593312" y="1117600"/>
                  <a:pt x="5537199" y="1117600"/>
                </a:cubicBezTo>
                <a:lnTo>
                  <a:pt x="101601" y="1117600"/>
                </a:lnTo>
                <a:cubicBezTo>
                  <a:pt x="45488" y="1117600"/>
                  <a:pt x="0" y="1072112"/>
                  <a:pt x="0" y="1015999"/>
                </a:cubicBezTo>
                <a:lnTo>
                  <a:pt x="0" y="101601"/>
                </a:lnTo>
                <a:cubicBezTo>
                  <a:pt x="0" y="45526"/>
                  <a:pt x="45526" y="0"/>
                  <a:pt x="101601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8" name="Text 5"/>
          <p:cNvSpPr/>
          <p:nvPr/>
        </p:nvSpPr>
        <p:spPr>
          <a:xfrm>
            <a:off x="406400" y="3352800"/>
            <a:ext cx="55372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93A475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Veterinarian</a:t>
            </a:r>
            <a:endParaRPr lang="en-US" sz="1600" dirty="0"/>
          </a:p>
        </p:txBody>
      </p:sp>
      <p:sp>
        <p:nvSpPr>
          <p:cNvPr id="9" name="Text 6"/>
          <p:cNvSpPr/>
          <p:nvPr/>
        </p:nvSpPr>
        <p:spPr>
          <a:xfrm>
            <a:off x="406400" y="3657600"/>
            <a:ext cx="53340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Accesses appointments, medical records, AI diagnostic tools, and manages pet files.</a:t>
            </a:r>
            <a:endParaRPr lang="en-US" sz="1600" dirty="0"/>
          </a:p>
        </p:txBody>
      </p:sp>
      <p:sp>
        <p:nvSpPr>
          <p:cNvPr id="10" name="Shape 7"/>
          <p:cNvSpPr/>
          <p:nvPr/>
        </p:nvSpPr>
        <p:spPr>
          <a:xfrm>
            <a:off x="254000" y="4470400"/>
            <a:ext cx="5638800" cy="1117600"/>
          </a:xfrm>
          <a:custGeom>
            <a:avLst/>
            <a:gdLst/>
            <a:ahLst/>
            <a:cxnLst/>
            <a:rect l="l" t="t" r="r" b="b"/>
            <a:pathLst>
              <a:path w="5638800" h="1117600">
                <a:moveTo>
                  <a:pt x="101601" y="0"/>
                </a:moveTo>
                <a:lnTo>
                  <a:pt x="5537199" y="0"/>
                </a:lnTo>
                <a:cubicBezTo>
                  <a:pt x="5593312" y="0"/>
                  <a:pt x="5638800" y="45488"/>
                  <a:pt x="5638800" y="101601"/>
                </a:cubicBezTo>
                <a:lnTo>
                  <a:pt x="5638800" y="1015999"/>
                </a:lnTo>
                <a:cubicBezTo>
                  <a:pt x="5638800" y="1072112"/>
                  <a:pt x="5593312" y="1117600"/>
                  <a:pt x="5537199" y="1117600"/>
                </a:cubicBezTo>
                <a:lnTo>
                  <a:pt x="101601" y="1117600"/>
                </a:lnTo>
                <a:cubicBezTo>
                  <a:pt x="45488" y="1117600"/>
                  <a:pt x="0" y="1072112"/>
                  <a:pt x="0" y="1015999"/>
                </a:cubicBezTo>
                <a:lnTo>
                  <a:pt x="0" y="101601"/>
                </a:lnTo>
                <a:cubicBezTo>
                  <a:pt x="0" y="45526"/>
                  <a:pt x="45526" y="0"/>
                  <a:pt x="101601" y="0"/>
                </a:cubicBezTo>
                <a:close/>
              </a:path>
            </a:pathLst>
          </a:custGeom>
          <a:solidFill>
            <a:srgbClr val="A8C3A0">
              <a:alpha val="13333"/>
            </a:srgbClr>
          </a:solidFill>
          <a:ln/>
        </p:spPr>
      </p:sp>
      <p:sp>
        <p:nvSpPr>
          <p:cNvPr id="11" name="Text 8"/>
          <p:cNvSpPr/>
          <p:nvPr/>
        </p:nvSpPr>
        <p:spPr>
          <a:xfrm>
            <a:off x="406400" y="4622800"/>
            <a:ext cx="55372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A8C3A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Receptionist</a:t>
            </a:r>
            <a:endParaRPr lang="en-US" sz="1600" dirty="0"/>
          </a:p>
        </p:txBody>
      </p:sp>
      <p:sp>
        <p:nvSpPr>
          <p:cNvPr id="12" name="Text 9"/>
          <p:cNvSpPr/>
          <p:nvPr/>
        </p:nvSpPr>
        <p:spPr>
          <a:xfrm>
            <a:off x="406400" y="4927600"/>
            <a:ext cx="53340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Schedules appointments, registers new clients, processes payments, and manages invoices.</a:t>
            </a:r>
            <a:endParaRPr lang="en-US" sz="1600" dirty="0"/>
          </a:p>
        </p:txBody>
      </p:sp>
      <p:sp>
        <p:nvSpPr>
          <p:cNvPr id="13" name="Shape 10"/>
          <p:cNvSpPr/>
          <p:nvPr/>
        </p:nvSpPr>
        <p:spPr>
          <a:xfrm>
            <a:off x="6299200" y="2540000"/>
            <a:ext cx="5638800" cy="1117600"/>
          </a:xfrm>
          <a:custGeom>
            <a:avLst/>
            <a:gdLst/>
            <a:ahLst/>
            <a:cxnLst/>
            <a:rect l="l" t="t" r="r" b="b"/>
            <a:pathLst>
              <a:path w="5638800" h="1117600">
                <a:moveTo>
                  <a:pt x="101601" y="0"/>
                </a:moveTo>
                <a:lnTo>
                  <a:pt x="5537199" y="0"/>
                </a:lnTo>
                <a:cubicBezTo>
                  <a:pt x="5593312" y="0"/>
                  <a:pt x="5638800" y="45488"/>
                  <a:pt x="5638800" y="101601"/>
                </a:cubicBezTo>
                <a:lnTo>
                  <a:pt x="5638800" y="1015999"/>
                </a:lnTo>
                <a:cubicBezTo>
                  <a:pt x="5638800" y="1072112"/>
                  <a:pt x="5593312" y="1117600"/>
                  <a:pt x="5537199" y="1117600"/>
                </a:cubicBezTo>
                <a:lnTo>
                  <a:pt x="101601" y="1117600"/>
                </a:lnTo>
                <a:cubicBezTo>
                  <a:pt x="45488" y="1117600"/>
                  <a:pt x="0" y="1072112"/>
                  <a:pt x="0" y="1015999"/>
                </a:cubicBezTo>
                <a:lnTo>
                  <a:pt x="0" y="101601"/>
                </a:lnTo>
                <a:cubicBezTo>
                  <a:pt x="0" y="45526"/>
                  <a:pt x="45526" y="0"/>
                  <a:pt x="101601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14" name="Text 11"/>
          <p:cNvSpPr/>
          <p:nvPr/>
        </p:nvSpPr>
        <p:spPr>
          <a:xfrm>
            <a:off x="6451600" y="2692400"/>
            <a:ext cx="55372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93A475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Pet Owner</a:t>
            </a:r>
            <a:endParaRPr lang="en-US" sz="1600" dirty="0"/>
          </a:p>
        </p:txBody>
      </p:sp>
      <p:sp>
        <p:nvSpPr>
          <p:cNvPr id="15" name="Text 12"/>
          <p:cNvSpPr/>
          <p:nvPr/>
        </p:nvSpPr>
        <p:spPr>
          <a:xfrm>
            <a:off x="6451600" y="2997200"/>
            <a:ext cx="53340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Books appointments, accesses pet medical history, uses AI assistant, and manages subscriptions.</a:t>
            </a:r>
            <a:endParaRPr lang="en-US" sz="1600" dirty="0"/>
          </a:p>
        </p:txBody>
      </p:sp>
      <p:sp>
        <p:nvSpPr>
          <p:cNvPr id="16" name="Shape 13"/>
          <p:cNvSpPr/>
          <p:nvPr/>
        </p:nvSpPr>
        <p:spPr>
          <a:xfrm>
            <a:off x="6299200" y="3810000"/>
            <a:ext cx="5638800" cy="1117600"/>
          </a:xfrm>
          <a:custGeom>
            <a:avLst/>
            <a:gdLst/>
            <a:ahLst/>
            <a:cxnLst/>
            <a:rect l="l" t="t" r="r" b="b"/>
            <a:pathLst>
              <a:path w="5638800" h="1117600">
                <a:moveTo>
                  <a:pt x="101601" y="0"/>
                </a:moveTo>
                <a:lnTo>
                  <a:pt x="5537199" y="0"/>
                </a:lnTo>
                <a:cubicBezTo>
                  <a:pt x="5593312" y="0"/>
                  <a:pt x="5638800" y="45488"/>
                  <a:pt x="5638800" y="101601"/>
                </a:cubicBezTo>
                <a:lnTo>
                  <a:pt x="5638800" y="1015999"/>
                </a:lnTo>
                <a:cubicBezTo>
                  <a:pt x="5638800" y="1072112"/>
                  <a:pt x="5593312" y="1117600"/>
                  <a:pt x="5537199" y="1117600"/>
                </a:cubicBezTo>
                <a:lnTo>
                  <a:pt x="101601" y="1117600"/>
                </a:lnTo>
                <a:cubicBezTo>
                  <a:pt x="45488" y="1117600"/>
                  <a:pt x="0" y="1072112"/>
                  <a:pt x="0" y="1015999"/>
                </a:cubicBezTo>
                <a:lnTo>
                  <a:pt x="0" y="101601"/>
                </a:lnTo>
                <a:cubicBezTo>
                  <a:pt x="0" y="45526"/>
                  <a:pt x="45526" y="0"/>
                  <a:pt x="101601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17" name="Text 14"/>
          <p:cNvSpPr/>
          <p:nvPr/>
        </p:nvSpPr>
        <p:spPr>
          <a:xfrm>
            <a:off x="6451600" y="3962400"/>
            <a:ext cx="55372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Accountant</a:t>
            </a:r>
            <a:endParaRPr lang="en-US" sz="1600" dirty="0"/>
          </a:p>
        </p:txBody>
      </p:sp>
      <p:sp>
        <p:nvSpPr>
          <p:cNvPr id="18" name="Text 15"/>
          <p:cNvSpPr/>
          <p:nvPr/>
        </p:nvSpPr>
        <p:spPr>
          <a:xfrm>
            <a:off x="6451600" y="4267200"/>
            <a:ext cx="53340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Manages all financial operations including invoices, expenses, salaries, and generates reports.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2-d2nf8a18bjvh7rlj09n0.png"/>
          <p:cNvPicPr>
            <a:picLocks noChangeAspect="1"/>
          </p:cNvPicPr>
          <p:nvPr/>
        </p:nvPicPr>
        <p:blipFill>
          <a:blip r:embed="rId3"/>
          <a:srcRect l="5" r="5"/>
          <a:stretch/>
        </p:blipFill>
        <p:spPr>
          <a:xfrm>
            <a:off x="0" y="0"/>
            <a:ext cx="12202795" cy="685101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84163" y="2536825"/>
            <a:ext cx="2642870" cy="1778198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15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05</a:t>
            </a:r>
            <a:endParaRPr lang="en-US" sz="1600" dirty="0"/>
          </a:p>
        </p:txBody>
      </p:sp>
      <p:sp>
        <p:nvSpPr>
          <p:cNvPr id="4" name="Text 1"/>
          <p:cNvSpPr/>
          <p:nvPr/>
        </p:nvSpPr>
        <p:spPr>
          <a:xfrm>
            <a:off x="3789998" y="3014345"/>
            <a:ext cx="8116570" cy="68183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Implementation Details</a:t>
            </a:r>
            <a:endParaRPr lang="en-US" sz="1600" dirty="0"/>
          </a:p>
        </p:txBody>
      </p:sp>
      <p:sp>
        <p:nvSpPr>
          <p:cNvPr id="5" name="Shape 2"/>
          <p:cNvSpPr/>
          <p:nvPr/>
        </p:nvSpPr>
        <p:spPr>
          <a:xfrm>
            <a:off x="3322638" y="2781300"/>
            <a:ext cx="71755" cy="137223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/>
        </p:spPr>
      </p:sp>
      <p:sp>
        <p:nvSpPr>
          <p:cNvPr id="6" name="Text 3"/>
          <p:cNvSpPr/>
          <p:nvPr/>
        </p:nvSpPr>
        <p:spPr>
          <a:xfrm>
            <a:off x="3322638" y="2781300"/>
            <a:ext cx="71755" cy="1372235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>
              <a:lnSpc>
                <a:spcPct val="100000"/>
              </a:lnSpc>
            </a:pP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2038630" y="826018"/>
            <a:ext cx="8127439" cy="52059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dirty="0"/>
              <a:t>The authors declare and emphasize that all data</a:t>
            </a:r>
            <a:r>
              <a:rPr lang="en-US" sz="2800" dirty="0"/>
              <a:t> (including but not limited to: names of clients, veterinarians, and staff; pet and patient details; medical records; appointments; invoices; financial transactions; contact information; and any associated images) presented within this presentation—whether in system screenshots, diagrams, example outputs, or descriptive scenarios—are </a:t>
            </a:r>
            <a:r>
              <a:rPr lang="en-US" sz="2800" b="1" dirty="0"/>
              <a:t>entirely synthetic, fictitious, and generated for simulation purposes only (100% Fake/Dummy Data)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-36830"/>
            <a:ext cx="12204700" cy="6873875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5760929" y="741350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Authentication &amp; Security</a:t>
            </a:r>
            <a:endParaRPr lang="en-US" sz="1600" dirty="0"/>
          </a:p>
        </p:txBody>
      </p:sp>
      <p:sp>
        <p:nvSpPr>
          <p:cNvPr id="5" name="Shape 1"/>
          <p:cNvSpPr/>
          <p:nvPr/>
        </p:nvSpPr>
        <p:spPr>
          <a:xfrm>
            <a:off x="5773629" y="1452550"/>
            <a:ext cx="203200" cy="2032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101600" y="0"/>
                </a:moveTo>
                <a:cubicBezTo>
                  <a:pt x="103426" y="0"/>
                  <a:pt x="105251" y="397"/>
                  <a:pt x="106918" y="1151"/>
                </a:cubicBezTo>
                <a:lnTo>
                  <a:pt x="181689" y="32861"/>
                </a:lnTo>
                <a:cubicBezTo>
                  <a:pt x="190421" y="36552"/>
                  <a:pt x="196929" y="45164"/>
                  <a:pt x="196890" y="55563"/>
                </a:cubicBezTo>
                <a:cubicBezTo>
                  <a:pt x="196691" y="94932"/>
                  <a:pt x="180499" y="166965"/>
                  <a:pt x="112117" y="199708"/>
                </a:cubicBezTo>
                <a:cubicBezTo>
                  <a:pt x="105489" y="202883"/>
                  <a:pt x="97790" y="202883"/>
                  <a:pt x="91162" y="199708"/>
                </a:cubicBezTo>
                <a:cubicBezTo>
                  <a:pt x="22741" y="166965"/>
                  <a:pt x="6588" y="94932"/>
                  <a:pt x="6390" y="55563"/>
                </a:cubicBezTo>
                <a:cubicBezTo>
                  <a:pt x="6350" y="45164"/>
                  <a:pt x="12859" y="36552"/>
                  <a:pt x="21590" y="32861"/>
                </a:cubicBezTo>
                <a:lnTo>
                  <a:pt x="96322" y="1151"/>
                </a:lnTo>
                <a:cubicBezTo>
                  <a:pt x="97988" y="397"/>
                  <a:pt x="99774" y="0"/>
                  <a:pt x="101600" y="0"/>
                </a:cubicBezTo>
                <a:close/>
                <a:moveTo>
                  <a:pt x="101600" y="26511"/>
                </a:moveTo>
                <a:lnTo>
                  <a:pt x="101600" y="176570"/>
                </a:lnTo>
                <a:cubicBezTo>
                  <a:pt x="156369" y="150058"/>
                  <a:pt x="171093" y="91321"/>
                  <a:pt x="171450" y="56158"/>
                </a:cubicBezTo>
                <a:lnTo>
                  <a:pt x="101600" y="26551"/>
                </a:lnTo>
                <a:lnTo>
                  <a:pt x="101600" y="26551"/>
                </a:ln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6" name="Text 2"/>
          <p:cNvSpPr/>
          <p:nvPr/>
        </p:nvSpPr>
        <p:spPr>
          <a:xfrm>
            <a:off x="6140024" y="1401750"/>
            <a:ext cx="52578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Two-Step Auth: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Login followed by role-specific portal redirection.</a:t>
            </a:r>
            <a:endParaRPr lang="en-US" sz="1600" dirty="0"/>
          </a:p>
        </p:txBody>
      </p:sp>
      <p:sp>
        <p:nvSpPr>
          <p:cNvPr id="7" name="Shape 3"/>
          <p:cNvSpPr/>
          <p:nvPr/>
        </p:nvSpPr>
        <p:spPr>
          <a:xfrm>
            <a:off x="5786329" y="2214550"/>
            <a:ext cx="203200" cy="2032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133350" y="139700"/>
                </a:moveTo>
                <a:cubicBezTo>
                  <a:pt x="171926" y="139700"/>
                  <a:pt x="203200" y="108426"/>
                  <a:pt x="203200" y="69850"/>
                </a:cubicBezTo>
                <a:cubicBezTo>
                  <a:pt x="203200" y="31274"/>
                  <a:pt x="171926" y="0"/>
                  <a:pt x="133350" y="0"/>
                </a:cubicBezTo>
                <a:cubicBezTo>
                  <a:pt x="94774" y="0"/>
                  <a:pt x="63500" y="31274"/>
                  <a:pt x="63500" y="69850"/>
                </a:cubicBezTo>
                <a:cubicBezTo>
                  <a:pt x="63500" y="77272"/>
                  <a:pt x="64651" y="84455"/>
                  <a:pt x="66794" y="91162"/>
                </a:cubicBezTo>
                <a:lnTo>
                  <a:pt x="2778" y="155178"/>
                </a:lnTo>
                <a:cubicBezTo>
                  <a:pt x="992" y="156964"/>
                  <a:pt x="0" y="159385"/>
                  <a:pt x="0" y="161925"/>
                </a:cubicBezTo>
                <a:lnTo>
                  <a:pt x="0" y="193675"/>
                </a:lnTo>
                <a:cubicBezTo>
                  <a:pt x="0" y="198953"/>
                  <a:pt x="4247" y="203200"/>
                  <a:pt x="9525" y="203200"/>
                </a:cubicBezTo>
                <a:lnTo>
                  <a:pt x="41275" y="203200"/>
                </a:lnTo>
                <a:cubicBezTo>
                  <a:pt x="46553" y="203200"/>
                  <a:pt x="50800" y="198953"/>
                  <a:pt x="50800" y="193675"/>
                </a:cubicBezTo>
                <a:lnTo>
                  <a:pt x="50800" y="177800"/>
                </a:lnTo>
                <a:lnTo>
                  <a:pt x="66675" y="177800"/>
                </a:lnTo>
                <a:cubicBezTo>
                  <a:pt x="71953" y="177800"/>
                  <a:pt x="76200" y="173553"/>
                  <a:pt x="76200" y="168275"/>
                </a:cubicBezTo>
                <a:lnTo>
                  <a:pt x="76200" y="152400"/>
                </a:lnTo>
                <a:lnTo>
                  <a:pt x="92075" y="152400"/>
                </a:lnTo>
                <a:cubicBezTo>
                  <a:pt x="94615" y="152400"/>
                  <a:pt x="97036" y="151408"/>
                  <a:pt x="98822" y="149622"/>
                </a:cubicBezTo>
                <a:lnTo>
                  <a:pt x="112038" y="136406"/>
                </a:lnTo>
                <a:cubicBezTo>
                  <a:pt x="118745" y="138549"/>
                  <a:pt x="125928" y="139700"/>
                  <a:pt x="133350" y="139700"/>
                </a:cubicBezTo>
                <a:close/>
                <a:moveTo>
                  <a:pt x="149225" y="38100"/>
                </a:moveTo>
                <a:cubicBezTo>
                  <a:pt x="157987" y="38100"/>
                  <a:pt x="165100" y="45213"/>
                  <a:pt x="165100" y="53975"/>
                </a:cubicBezTo>
                <a:cubicBezTo>
                  <a:pt x="165100" y="62737"/>
                  <a:pt x="157987" y="69850"/>
                  <a:pt x="149225" y="69850"/>
                </a:cubicBezTo>
                <a:cubicBezTo>
                  <a:pt x="140463" y="69850"/>
                  <a:pt x="133350" y="62737"/>
                  <a:pt x="133350" y="53975"/>
                </a:cubicBezTo>
                <a:cubicBezTo>
                  <a:pt x="133350" y="45213"/>
                  <a:pt x="140463" y="38100"/>
                  <a:pt x="149225" y="38100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8" name="Text 4"/>
          <p:cNvSpPr/>
          <p:nvPr/>
        </p:nvSpPr>
        <p:spPr>
          <a:xfrm>
            <a:off x="6166535" y="2163750"/>
            <a:ext cx="52324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JWT Management: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Secure tokens with automatic refresh.</a:t>
            </a:r>
            <a:endParaRPr lang="en-US" sz="1600" dirty="0"/>
          </a:p>
        </p:txBody>
      </p:sp>
      <p:sp>
        <p:nvSpPr>
          <p:cNvPr id="9" name="Shape 5"/>
          <p:cNvSpPr/>
          <p:nvPr/>
        </p:nvSpPr>
        <p:spPr>
          <a:xfrm>
            <a:off x="5773629" y="2976550"/>
            <a:ext cx="228600" cy="203200"/>
          </a:xfrm>
          <a:custGeom>
            <a:avLst/>
            <a:gdLst/>
            <a:ahLst/>
            <a:cxnLst/>
            <a:rect l="l" t="t" r="r" b="b"/>
            <a:pathLst>
              <a:path w="228600" h="203200">
                <a:moveTo>
                  <a:pt x="88900" y="3175"/>
                </a:moveTo>
                <a:cubicBezTo>
                  <a:pt x="115185" y="3175"/>
                  <a:pt x="136525" y="24515"/>
                  <a:pt x="136525" y="50800"/>
                </a:cubicBezTo>
                <a:cubicBezTo>
                  <a:pt x="136525" y="77085"/>
                  <a:pt x="115185" y="98425"/>
                  <a:pt x="88900" y="98425"/>
                </a:cubicBezTo>
                <a:cubicBezTo>
                  <a:pt x="62615" y="98425"/>
                  <a:pt x="41275" y="77085"/>
                  <a:pt x="41275" y="50800"/>
                </a:cubicBezTo>
                <a:cubicBezTo>
                  <a:pt x="41275" y="24515"/>
                  <a:pt x="62615" y="3175"/>
                  <a:pt x="88900" y="3175"/>
                </a:cubicBezTo>
                <a:close/>
                <a:moveTo>
                  <a:pt x="77113" y="120650"/>
                </a:moveTo>
                <a:lnTo>
                  <a:pt x="100687" y="120650"/>
                </a:lnTo>
                <a:cubicBezTo>
                  <a:pt x="112474" y="120650"/>
                  <a:pt x="123587" y="123547"/>
                  <a:pt x="133350" y="128627"/>
                </a:cubicBezTo>
                <a:lnTo>
                  <a:pt x="133350" y="130334"/>
                </a:lnTo>
                <a:cubicBezTo>
                  <a:pt x="125571" y="137319"/>
                  <a:pt x="120650" y="147439"/>
                  <a:pt x="120650" y="158710"/>
                </a:cubicBezTo>
                <a:lnTo>
                  <a:pt x="120650" y="196810"/>
                </a:lnTo>
                <a:cubicBezTo>
                  <a:pt x="120650" y="198993"/>
                  <a:pt x="120848" y="201136"/>
                  <a:pt x="121166" y="203200"/>
                </a:cubicBezTo>
                <a:lnTo>
                  <a:pt x="18137" y="203200"/>
                </a:lnTo>
                <a:cubicBezTo>
                  <a:pt x="11628" y="203200"/>
                  <a:pt x="6350" y="197922"/>
                  <a:pt x="6350" y="191413"/>
                </a:cubicBezTo>
                <a:cubicBezTo>
                  <a:pt x="6350" y="152321"/>
                  <a:pt x="38021" y="120650"/>
                  <a:pt x="77113" y="120650"/>
                </a:cubicBezTo>
                <a:close/>
                <a:moveTo>
                  <a:pt x="196850" y="120690"/>
                </a:moveTo>
                <a:cubicBezTo>
                  <a:pt x="196850" y="113665"/>
                  <a:pt x="191175" y="107990"/>
                  <a:pt x="184150" y="107990"/>
                </a:cubicBezTo>
                <a:cubicBezTo>
                  <a:pt x="177125" y="107990"/>
                  <a:pt x="171450" y="113665"/>
                  <a:pt x="171450" y="120690"/>
                </a:cubicBezTo>
                <a:lnTo>
                  <a:pt x="171450" y="139700"/>
                </a:lnTo>
                <a:lnTo>
                  <a:pt x="196850" y="139700"/>
                </a:lnTo>
                <a:lnTo>
                  <a:pt x="196850" y="120690"/>
                </a:lnTo>
                <a:close/>
                <a:moveTo>
                  <a:pt x="139700" y="158750"/>
                </a:moveTo>
                <a:cubicBezTo>
                  <a:pt x="139700" y="150455"/>
                  <a:pt x="145018" y="143391"/>
                  <a:pt x="152400" y="140772"/>
                </a:cubicBezTo>
                <a:lnTo>
                  <a:pt x="152400" y="120690"/>
                </a:lnTo>
                <a:cubicBezTo>
                  <a:pt x="152400" y="103148"/>
                  <a:pt x="166608" y="88940"/>
                  <a:pt x="184150" y="88940"/>
                </a:cubicBezTo>
                <a:cubicBezTo>
                  <a:pt x="201692" y="88940"/>
                  <a:pt x="215900" y="103148"/>
                  <a:pt x="215900" y="120690"/>
                </a:cubicBezTo>
                <a:lnTo>
                  <a:pt x="215900" y="140772"/>
                </a:lnTo>
                <a:cubicBezTo>
                  <a:pt x="223282" y="143391"/>
                  <a:pt x="228600" y="150455"/>
                  <a:pt x="228600" y="158750"/>
                </a:cubicBezTo>
                <a:lnTo>
                  <a:pt x="228600" y="196850"/>
                </a:lnTo>
                <a:cubicBezTo>
                  <a:pt x="228600" y="207367"/>
                  <a:pt x="220067" y="215900"/>
                  <a:pt x="209550" y="215900"/>
                </a:cubicBezTo>
                <a:lnTo>
                  <a:pt x="158750" y="215900"/>
                </a:lnTo>
                <a:cubicBezTo>
                  <a:pt x="148233" y="215900"/>
                  <a:pt x="139700" y="207367"/>
                  <a:pt x="139700" y="196850"/>
                </a:cubicBezTo>
                <a:lnTo>
                  <a:pt x="139700" y="158750"/>
                </a:ln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0" name="Text 6"/>
          <p:cNvSpPr/>
          <p:nvPr/>
        </p:nvSpPr>
        <p:spPr>
          <a:xfrm>
            <a:off x="6162884" y="2925750"/>
            <a:ext cx="52324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RBAC: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Granular, role-based access control for all features.</a:t>
            </a:r>
            <a:endParaRPr lang="en-US" sz="1600" dirty="0"/>
          </a:p>
        </p:txBody>
      </p:sp>
      <p:sp>
        <p:nvSpPr>
          <p:cNvPr id="11" name="Shape 7"/>
          <p:cNvSpPr/>
          <p:nvPr/>
        </p:nvSpPr>
        <p:spPr>
          <a:xfrm>
            <a:off x="5786329" y="3738550"/>
            <a:ext cx="203200" cy="2032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26154" y="90686"/>
                </a:moveTo>
                <a:cubicBezTo>
                  <a:pt x="31433" y="53777"/>
                  <a:pt x="63222" y="25400"/>
                  <a:pt x="101600" y="25400"/>
                </a:cubicBezTo>
                <a:cubicBezTo>
                  <a:pt x="122634" y="25400"/>
                  <a:pt x="141684" y="33933"/>
                  <a:pt x="155496" y="47704"/>
                </a:cubicBezTo>
                <a:cubicBezTo>
                  <a:pt x="155575" y="47784"/>
                  <a:pt x="155654" y="47863"/>
                  <a:pt x="155734" y="47943"/>
                </a:cubicBezTo>
                <a:lnTo>
                  <a:pt x="158750" y="50800"/>
                </a:lnTo>
                <a:lnTo>
                  <a:pt x="139740" y="50800"/>
                </a:lnTo>
                <a:cubicBezTo>
                  <a:pt x="132715" y="50800"/>
                  <a:pt x="127040" y="56475"/>
                  <a:pt x="127040" y="63500"/>
                </a:cubicBezTo>
                <a:cubicBezTo>
                  <a:pt x="127040" y="70525"/>
                  <a:pt x="132715" y="76200"/>
                  <a:pt x="139740" y="76200"/>
                </a:cubicBezTo>
                <a:lnTo>
                  <a:pt x="190540" y="76200"/>
                </a:lnTo>
                <a:cubicBezTo>
                  <a:pt x="197564" y="76200"/>
                  <a:pt x="203240" y="70525"/>
                  <a:pt x="203240" y="63500"/>
                </a:cubicBezTo>
                <a:lnTo>
                  <a:pt x="203240" y="12700"/>
                </a:lnTo>
                <a:cubicBezTo>
                  <a:pt x="203240" y="5675"/>
                  <a:pt x="197564" y="0"/>
                  <a:pt x="190540" y="0"/>
                </a:cubicBezTo>
                <a:cubicBezTo>
                  <a:pt x="183515" y="0"/>
                  <a:pt x="177840" y="5675"/>
                  <a:pt x="177840" y="12700"/>
                </a:cubicBezTo>
                <a:lnTo>
                  <a:pt x="177840" y="33893"/>
                </a:lnTo>
                <a:lnTo>
                  <a:pt x="173355" y="29647"/>
                </a:lnTo>
                <a:cubicBezTo>
                  <a:pt x="154980" y="11351"/>
                  <a:pt x="129580" y="0"/>
                  <a:pt x="101600" y="0"/>
                </a:cubicBezTo>
                <a:cubicBezTo>
                  <a:pt x="50403" y="0"/>
                  <a:pt x="8057" y="37862"/>
                  <a:pt x="1032" y="87114"/>
                </a:cubicBezTo>
                <a:cubicBezTo>
                  <a:pt x="40" y="94059"/>
                  <a:pt x="4842" y="100489"/>
                  <a:pt x="11787" y="101481"/>
                </a:cubicBezTo>
                <a:cubicBezTo>
                  <a:pt x="18733" y="102473"/>
                  <a:pt x="25162" y="97631"/>
                  <a:pt x="26154" y="90726"/>
                </a:cubicBezTo>
                <a:close/>
                <a:moveTo>
                  <a:pt x="202168" y="116086"/>
                </a:moveTo>
                <a:cubicBezTo>
                  <a:pt x="203160" y="109141"/>
                  <a:pt x="198318" y="102711"/>
                  <a:pt x="191413" y="101719"/>
                </a:cubicBezTo>
                <a:cubicBezTo>
                  <a:pt x="184507" y="100727"/>
                  <a:pt x="178038" y="105569"/>
                  <a:pt x="177046" y="112474"/>
                </a:cubicBezTo>
                <a:cubicBezTo>
                  <a:pt x="171767" y="149384"/>
                  <a:pt x="139978" y="177760"/>
                  <a:pt x="101600" y="177760"/>
                </a:cubicBezTo>
                <a:cubicBezTo>
                  <a:pt x="80566" y="177760"/>
                  <a:pt x="61516" y="169228"/>
                  <a:pt x="47704" y="155456"/>
                </a:cubicBezTo>
                <a:cubicBezTo>
                  <a:pt x="47625" y="155377"/>
                  <a:pt x="47546" y="155297"/>
                  <a:pt x="47466" y="155218"/>
                </a:cubicBezTo>
                <a:lnTo>
                  <a:pt x="44450" y="152360"/>
                </a:lnTo>
                <a:lnTo>
                  <a:pt x="63460" y="152360"/>
                </a:lnTo>
                <a:cubicBezTo>
                  <a:pt x="70485" y="152360"/>
                  <a:pt x="76160" y="146685"/>
                  <a:pt x="76160" y="139660"/>
                </a:cubicBezTo>
                <a:cubicBezTo>
                  <a:pt x="76160" y="132636"/>
                  <a:pt x="70485" y="126960"/>
                  <a:pt x="63460" y="126960"/>
                </a:cubicBezTo>
                <a:lnTo>
                  <a:pt x="12700" y="127000"/>
                </a:lnTo>
                <a:cubicBezTo>
                  <a:pt x="9327" y="127000"/>
                  <a:pt x="6072" y="128349"/>
                  <a:pt x="3691" y="130770"/>
                </a:cubicBezTo>
                <a:cubicBezTo>
                  <a:pt x="1310" y="133191"/>
                  <a:pt x="-40" y="136406"/>
                  <a:pt x="0" y="139819"/>
                </a:cubicBezTo>
                <a:lnTo>
                  <a:pt x="397" y="190222"/>
                </a:lnTo>
                <a:cubicBezTo>
                  <a:pt x="437" y="197247"/>
                  <a:pt x="6191" y="202883"/>
                  <a:pt x="13216" y="202803"/>
                </a:cubicBezTo>
                <a:cubicBezTo>
                  <a:pt x="20241" y="202724"/>
                  <a:pt x="25876" y="197009"/>
                  <a:pt x="25797" y="189984"/>
                </a:cubicBezTo>
                <a:lnTo>
                  <a:pt x="25638" y="169545"/>
                </a:lnTo>
                <a:lnTo>
                  <a:pt x="29885" y="173553"/>
                </a:lnTo>
                <a:cubicBezTo>
                  <a:pt x="48260" y="191849"/>
                  <a:pt x="73620" y="203200"/>
                  <a:pt x="101600" y="203200"/>
                </a:cubicBezTo>
                <a:cubicBezTo>
                  <a:pt x="152797" y="203200"/>
                  <a:pt x="195143" y="165338"/>
                  <a:pt x="202168" y="116086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2" name="Text 8"/>
          <p:cNvSpPr/>
          <p:nvPr/>
        </p:nvSpPr>
        <p:spPr>
          <a:xfrm>
            <a:off x="6167329" y="3687750"/>
            <a:ext cx="53467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OAuth Integration: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Alternative secure login with Google.</a:t>
            </a:r>
            <a:endParaRPr lang="en-US" sz="1600" dirty="0"/>
          </a:p>
        </p:txBody>
      </p:sp>
      <p:sp>
        <p:nvSpPr>
          <p:cNvPr id="13" name="Shape 9"/>
          <p:cNvSpPr/>
          <p:nvPr/>
        </p:nvSpPr>
        <p:spPr>
          <a:xfrm>
            <a:off x="5792679" y="4195750"/>
            <a:ext cx="152400" cy="203200"/>
          </a:xfrm>
          <a:custGeom>
            <a:avLst/>
            <a:gdLst/>
            <a:ahLst/>
            <a:cxnLst/>
            <a:rect l="l" t="t" r="r" b="b"/>
            <a:pathLst>
              <a:path w="152400" h="203200">
                <a:moveTo>
                  <a:pt x="50800" y="38100"/>
                </a:moveTo>
                <a:lnTo>
                  <a:pt x="50800" y="63500"/>
                </a:lnTo>
                <a:lnTo>
                  <a:pt x="101600" y="63500"/>
                </a:lnTo>
                <a:lnTo>
                  <a:pt x="101600" y="38100"/>
                </a:lnTo>
                <a:cubicBezTo>
                  <a:pt x="101600" y="24090"/>
                  <a:pt x="90210" y="12700"/>
                  <a:pt x="76200" y="12700"/>
                </a:cubicBezTo>
                <a:cubicBezTo>
                  <a:pt x="62190" y="12700"/>
                  <a:pt x="50800" y="24090"/>
                  <a:pt x="50800" y="38100"/>
                </a:cubicBezTo>
                <a:close/>
                <a:moveTo>
                  <a:pt x="25400" y="63500"/>
                </a:moveTo>
                <a:lnTo>
                  <a:pt x="25400" y="38100"/>
                </a:lnTo>
                <a:cubicBezTo>
                  <a:pt x="25400" y="10041"/>
                  <a:pt x="48141" y="-12700"/>
                  <a:pt x="76200" y="-12700"/>
                </a:cubicBezTo>
                <a:cubicBezTo>
                  <a:pt x="104259" y="-12700"/>
                  <a:pt x="127000" y="10041"/>
                  <a:pt x="127000" y="38100"/>
                </a:cubicBezTo>
                <a:lnTo>
                  <a:pt x="127000" y="63500"/>
                </a:lnTo>
                <a:cubicBezTo>
                  <a:pt x="141010" y="63500"/>
                  <a:pt x="152400" y="74890"/>
                  <a:pt x="152400" y="88900"/>
                </a:cubicBezTo>
                <a:lnTo>
                  <a:pt x="152400" y="177800"/>
                </a:lnTo>
                <a:cubicBezTo>
                  <a:pt x="152400" y="191810"/>
                  <a:pt x="141010" y="203200"/>
                  <a:pt x="127000" y="203200"/>
                </a:cubicBezTo>
                <a:lnTo>
                  <a:pt x="25400" y="203200"/>
                </a:lnTo>
                <a:cubicBezTo>
                  <a:pt x="11390" y="203200"/>
                  <a:pt x="0" y="191810"/>
                  <a:pt x="0" y="177800"/>
                </a:cubicBezTo>
                <a:lnTo>
                  <a:pt x="0" y="88900"/>
                </a:lnTo>
                <a:cubicBezTo>
                  <a:pt x="0" y="74890"/>
                  <a:pt x="11390" y="63500"/>
                  <a:pt x="25400" y="63500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4" name="Text 10"/>
          <p:cNvSpPr/>
          <p:nvPr/>
        </p:nvSpPr>
        <p:spPr>
          <a:xfrm>
            <a:off x="6133039" y="4144950"/>
            <a:ext cx="52705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Multi-Layer Validation: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Especially for critical financial transactions.</a:t>
            </a:r>
            <a:endParaRPr lang="en-US" sz="16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38B43A8-9A6D-714D-D924-B5647A608C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895" y="855980"/>
            <a:ext cx="3723139" cy="17997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51B6D8F-7BB8-8375-09B6-2BF5D938A9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057" y="2836738"/>
            <a:ext cx="4950460" cy="150666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8FEDDE8-40C0-5133-7A79-6D69C95ABA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786" y="4343400"/>
            <a:ext cx="2641295" cy="264129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718EC6-E965-1109-2723-F6AD7A302F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0062" y="5144940"/>
            <a:ext cx="2883943" cy="150666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A0B53CA-1209-8E1B-2F5E-68C5744785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3916" y="4957750"/>
            <a:ext cx="5880784" cy="2108347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0" y="180340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AI-Powered Features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254000" y="2565400"/>
            <a:ext cx="3695700" cy="2489200"/>
          </a:xfrm>
          <a:custGeom>
            <a:avLst/>
            <a:gdLst/>
            <a:ahLst/>
            <a:cxnLst/>
            <a:rect l="l" t="t" r="r" b="b"/>
            <a:pathLst>
              <a:path w="3695700" h="2489200">
                <a:moveTo>
                  <a:pt x="101609" y="0"/>
                </a:moveTo>
                <a:lnTo>
                  <a:pt x="3594091" y="0"/>
                </a:lnTo>
                <a:cubicBezTo>
                  <a:pt x="3650208" y="0"/>
                  <a:pt x="3695700" y="45492"/>
                  <a:pt x="3695700" y="101609"/>
                </a:cubicBezTo>
                <a:lnTo>
                  <a:pt x="3695700" y="2387591"/>
                </a:lnTo>
                <a:cubicBezTo>
                  <a:pt x="3695700" y="2443708"/>
                  <a:pt x="3650208" y="2489200"/>
                  <a:pt x="3594091" y="2489200"/>
                </a:cubicBezTo>
                <a:lnTo>
                  <a:pt x="101609" y="2489200"/>
                </a:lnTo>
                <a:cubicBezTo>
                  <a:pt x="45492" y="2489200"/>
                  <a:pt x="0" y="2443708"/>
                  <a:pt x="0" y="2387591"/>
                </a:cubicBezTo>
                <a:lnTo>
                  <a:pt x="0" y="101609"/>
                </a:lnTo>
                <a:cubicBezTo>
                  <a:pt x="0" y="45492"/>
                  <a:pt x="45492" y="0"/>
                  <a:pt x="101609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5" name="Shape 2"/>
          <p:cNvSpPr/>
          <p:nvPr/>
        </p:nvSpPr>
        <p:spPr>
          <a:xfrm>
            <a:off x="1693227" y="27686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6A8B61">
              <a:alpha val="20000"/>
            </a:srgbClr>
          </a:solidFill>
          <a:ln/>
        </p:spPr>
      </p:sp>
      <p:sp>
        <p:nvSpPr>
          <p:cNvPr id="6" name="Shape 3"/>
          <p:cNvSpPr/>
          <p:nvPr/>
        </p:nvSpPr>
        <p:spPr>
          <a:xfrm>
            <a:off x="1888490" y="2984500"/>
            <a:ext cx="428625" cy="381000"/>
          </a:xfrm>
          <a:custGeom>
            <a:avLst/>
            <a:gdLst/>
            <a:ahLst/>
            <a:cxnLst/>
            <a:rect l="l" t="t" r="r" b="b"/>
            <a:pathLst>
              <a:path w="428625" h="381000">
                <a:moveTo>
                  <a:pt x="23812" y="35719"/>
                </a:moveTo>
                <a:cubicBezTo>
                  <a:pt x="23812" y="15999"/>
                  <a:pt x="39812" y="0"/>
                  <a:pt x="59531" y="0"/>
                </a:cubicBezTo>
                <a:lnTo>
                  <a:pt x="95250" y="0"/>
                </a:lnTo>
                <a:cubicBezTo>
                  <a:pt x="108421" y="0"/>
                  <a:pt x="119063" y="10641"/>
                  <a:pt x="119063" y="23812"/>
                </a:cubicBezTo>
                <a:cubicBezTo>
                  <a:pt x="119063" y="36984"/>
                  <a:pt x="108421" y="47625"/>
                  <a:pt x="95250" y="47625"/>
                </a:cubicBezTo>
                <a:lnTo>
                  <a:pt x="71438" y="47625"/>
                </a:lnTo>
                <a:lnTo>
                  <a:pt x="71438" y="142875"/>
                </a:lnTo>
                <a:cubicBezTo>
                  <a:pt x="71438" y="182314"/>
                  <a:pt x="103436" y="214313"/>
                  <a:pt x="142875" y="214313"/>
                </a:cubicBezTo>
                <a:cubicBezTo>
                  <a:pt x="182314" y="214313"/>
                  <a:pt x="214313" y="182314"/>
                  <a:pt x="214313" y="142875"/>
                </a:cubicBezTo>
                <a:lnTo>
                  <a:pt x="214313" y="47625"/>
                </a:lnTo>
                <a:lnTo>
                  <a:pt x="190500" y="47625"/>
                </a:lnTo>
                <a:cubicBezTo>
                  <a:pt x="177329" y="47625"/>
                  <a:pt x="166688" y="36984"/>
                  <a:pt x="166688" y="23812"/>
                </a:cubicBezTo>
                <a:cubicBezTo>
                  <a:pt x="166688" y="10641"/>
                  <a:pt x="177329" y="0"/>
                  <a:pt x="190500" y="0"/>
                </a:cubicBezTo>
                <a:lnTo>
                  <a:pt x="226219" y="0"/>
                </a:lnTo>
                <a:cubicBezTo>
                  <a:pt x="245938" y="0"/>
                  <a:pt x="261938" y="15999"/>
                  <a:pt x="261938" y="35719"/>
                </a:cubicBezTo>
                <a:lnTo>
                  <a:pt x="261938" y="142875"/>
                </a:lnTo>
                <a:cubicBezTo>
                  <a:pt x="261938" y="200471"/>
                  <a:pt x="221010" y="248543"/>
                  <a:pt x="166688" y="259556"/>
                </a:cubicBezTo>
                <a:lnTo>
                  <a:pt x="166688" y="273844"/>
                </a:lnTo>
                <a:cubicBezTo>
                  <a:pt x="166688" y="319906"/>
                  <a:pt x="203969" y="357188"/>
                  <a:pt x="250031" y="357188"/>
                </a:cubicBezTo>
                <a:cubicBezTo>
                  <a:pt x="296094" y="357188"/>
                  <a:pt x="333375" y="319906"/>
                  <a:pt x="333375" y="273844"/>
                </a:cubicBezTo>
                <a:lnTo>
                  <a:pt x="333375" y="210220"/>
                </a:lnTo>
                <a:cubicBezTo>
                  <a:pt x="305619" y="200397"/>
                  <a:pt x="285750" y="173980"/>
                  <a:pt x="285750" y="142875"/>
                </a:cubicBezTo>
                <a:cubicBezTo>
                  <a:pt x="285750" y="103436"/>
                  <a:pt x="317748" y="71438"/>
                  <a:pt x="357188" y="71438"/>
                </a:cubicBezTo>
                <a:cubicBezTo>
                  <a:pt x="396627" y="71438"/>
                  <a:pt x="428625" y="103436"/>
                  <a:pt x="428625" y="142875"/>
                </a:cubicBezTo>
                <a:cubicBezTo>
                  <a:pt x="428625" y="173980"/>
                  <a:pt x="408756" y="200471"/>
                  <a:pt x="381000" y="210220"/>
                </a:cubicBezTo>
                <a:lnTo>
                  <a:pt x="381000" y="273844"/>
                </a:lnTo>
                <a:cubicBezTo>
                  <a:pt x="381000" y="346174"/>
                  <a:pt x="322362" y="404813"/>
                  <a:pt x="250031" y="404813"/>
                </a:cubicBezTo>
                <a:cubicBezTo>
                  <a:pt x="177701" y="404813"/>
                  <a:pt x="119063" y="346174"/>
                  <a:pt x="119063" y="273844"/>
                </a:cubicBezTo>
                <a:lnTo>
                  <a:pt x="119063" y="259556"/>
                </a:lnTo>
                <a:cubicBezTo>
                  <a:pt x="64740" y="248543"/>
                  <a:pt x="23812" y="200471"/>
                  <a:pt x="23812" y="142875"/>
                </a:cubicBezTo>
                <a:lnTo>
                  <a:pt x="23812" y="35719"/>
                </a:lnTo>
                <a:close/>
                <a:moveTo>
                  <a:pt x="357188" y="166688"/>
                </a:moveTo>
                <a:cubicBezTo>
                  <a:pt x="370330" y="166688"/>
                  <a:pt x="381000" y="156017"/>
                  <a:pt x="381000" y="142875"/>
                </a:cubicBezTo>
                <a:cubicBezTo>
                  <a:pt x="381000" y="129733"/>
                  <a:pt x="370330" y="119063"/>
                  <a:pt x="357188" y="119063"/>
                </a:cubicBezTo>
                <a:cubicBezTo>
                  <a:pt x="344045" y="119063"/>
                  <a:pt x="333375" y="129733"/>
                  <a:pt x="333375" y="142875"/>
                </a:cubicBezTo>
                <a:cubicBezTo>
                  <a:pt x="333375" y="156017"/>
                  <a:pt x="344045" y="166688"/>
                  <a:pt x="357188" y="166688"/>
                </a:cubicBezTo>
                <a:close/>
              </a:path>
            </a:pathLst>
          </a:custGeom>
          <a:solidFill>
            <a:srgbClr val="6A8B61"/>
          </a:solidFill>
          <a:ln/>
        </p:spPr>
      </p:sp>
      <p:sp>
        <p:nvSpPr>
          <p:cNvPr id="7" name="Text 4"/>
          <p:cNvSpPr/>
          <p:nvPr/>
        </p:nvSpPr>
        <p:spPr>
          <a:xfrm>
            <a:off x="355600" y="3733800"/>
            <a:ext cx="34925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Veterinary AI</a:t>
            </a:r>
            <a:endParaRPr lang="en-US" sz="1600" dirty="0"/>
          </a:p>
        </p:txBody>
      </p:sp>
      <p:sp>
        <p:nvSpPr>
          <p:cNvPr id="8" name="Text 5"/>
          <p:cNvSpPr/>
          <p:nvPr/>
        </p:nvSpPr>
        <p:spPr>
          <a:xfrm>
            <a:off x="457200" y="4089400"/>
            <a:ext cx="3289300" cy="762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Clinical decision support, diagnostic assistance, and treatment recommendations.</a:t>
            </a:r>
            <a:endParaRPr lang="en-US" sz="1600" dirty="0"/>
          </a:p>
        </p:txBody>
      </p:sp>
      <p:sp>
        <p:nvSpPr>
          <p:cNvPr id="9" name="Shape 6"/>
          <p:cNvSpPr/>
          <p:nvPr/>
        </p:nvSpPr>
        <p:spPr>
          <a:xfrm>
            <a:off x="4250214" y="2565400"/>
            <a:ext cx="3695700" cy="2489200"/>
          </a:xfrm>
          <a:custGeom>
            <a:avLst/>
            <a:gdLst/>
            <a:ahLst/>
            <a:cxnLst/>
            <a:rect l="l" t="t" r="r" b="b"/>
            <a:pathLst>
              <a:path w="3695700" h="2489200">
                <a:moveTo>
                  <a:pt x="101609" y="0"/>
                </a:moveTo>
                <a:lnTo>
                  <a:pt x="3594091" y="0"/>
                </a:lnTo>
                <a:cubicBezTo>
                  <a:pt x="3650208" y="0"/>
                  <a:pt x="3695700" y="45492"/>
                  <a:pt x="3695700" y="101609"/>
                </a:cubicBezTo>
                <a:lnTo>
                  <a:pt x="3695700" y="2387591"/>
                </a:lnTo>
                <a:cubicBezTo>
                  <a:pt x="3695700" y="2443708"/>
                  <a:pt x="3650208" y="2489200"/>
                  <a:pt x="3594091" y="2489200"/>
                </a:cubicBezTo>
                <a:lnTo>
                  <a:pt x="101609" y="2489200"/>
                </a:lnTo>
                <a:cubicBezTo>
                  <a:pt x="45492" y="2489200"/>
                  <a:pt x="0" y="2443708"/>
                  <a:pt x="0" y="2387591"/>
                </a:cubicBezTo>
                <a:lnTo>
                  <a:pt x="0" y="101609"/>
                </a:lnTo>
                <a:cubicBezTo>
                  <a:pt x="0" y="45492"/>
                  <a:pt x="45492" y="0"/>
                  <a:pt x="101609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10" name="Shape 7"/>
          <p:cNvSpPr/>
          <p:nvPr/>
        </p:nvSpPr>
        <p:spPr>
          <a:xfrm>
            <a:off x="5689441" y="27686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93A475">
              <a:alpha val="20000"/>
            </a:srgbClr>
          </a:solidFill>
          <a:ln/>
        </p:spPr>
      </p:sp>
      <p:sp>
        <p:nvSpPr>
          <p:cNvPr id="11" name="Shape 8"/>
          <p:cNvSpPr/>
          <p:nvPr/>
        </p:nvSpPr>
        <p:spPr>
          <a:xfrm>
            <a:off x="5908516" y="29845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174501" y="69131"/>
                </a:moveTo>
                <a:cubicBezTo>
                  <a:pt x="185142" y="101054"/>
                  <a:pt x="174278" y="133276"/>
                  <a:pt x="150242" y="141163"/>
                </a:cubicBezTo>
                <a:cubicBezTo>
                  <a:pt x="126206" y="149051"/>
                  <a:pt x="98078" y="129555"/>
                  <a:pt x="87437" y="97631"/>
                </a:cubicBezTo>
                <a:cubicBezTo>
                  <a:pt x="76795" y="65708"/>
                  <a:pt x="87660" y="33486"/>
                  <a:pt x="111696" y="25598"/>
                </a:cubicBezTo>
                <a:cubicBezTo>
                  <a:pt x="135731" y="17711"/>
                  <a:pt x="163860" y="37207"/>
                  <a:pt x="174501" y="69131"/>
                </a:cubicBezTo>
                <a:close/>
                <a:moveTo>
                  <a:pt x="74712" y="147786"/>
                </a:moveTo>
                <a:cubicBezTo>
                  <a:pt x="88776" y="171896"/>
                  <a:pt x="85353" y="199951"/>
                  <a:pt x="67121" y="210369"/>
                </a:cubicBezTo>
                <a:cubicBezTo>
                  <a:pt x="48890" y="220787"/>
                  <a:pt x="22696" y="209699"/>
                  <a:pt x="8706" y="185589"/>
                </a:cubicBezTo>
                <a:cubicBezTo>
                  <a:pt x="-5283" y="161479"/>
                  <a:pt x="-1935" y="133424"/>
                  <a:pt x="16297" y="123006"/>
                </a:cubicBezTo>
                <a:cubicBezTo>
                  <a:pt x="34528" y="112588"/>
                  <a:pt x="60722" y="123676"/>
                  <a:pt x="74712" y="147786"/>
                </a:cubicBezTo>
                <a:close/>
                <a:moveTo>
                  <a:pt x="51495" y="298549"/>
                </a:moveTo>
                <a:cubicBezTo>
                  <a:pt x="90488" y="193402"/>
                  <a:pt x="159767" y="166688"/>
                  <a:pt x="190500" y="166688"/>
                </a:cubicBezTo>
                <a:cubicBezTo>
                  <a:pt x="221233" y="166688"/>
                  <a:pt x="290513" y="193402"/>
                  <a:pt x="329505" y="298549"/>
                </a:cubicBezTo>
                <a:cubicBezTo>
                  <a:pt x="332184" y="305767"/>
                  <a:pt x="333375" y="313506"/>
                  <a:pt x="333375" y="321246"/>
                </a:cubicBezTo>
                <a:lnTo>
                  <a:pt x="333375" y="322436"/>
                </a:lnTo>
                <a:cubicBezTo>
                  <a:pt x="333375" y="341635"/>
                  <a:pt x="317822" y="357188"/>
                  <a:pt x="298624" y="357188"/>
                </a:cubicBezTo>
                <a:cubicBezTo>
                  <a:pt x="290066" y="357188"/>
                  <a:pt x="281583" y="356146"/>
                  <a:pt x="273323" y="354062"/>
                </a:cubicBezTo>
                <a:lnTo>
                  <a:pt x="207838" y="337691"/>
                </a:lnTo>
                <a:cubicBezTo>
                  <a:pt x="196453" y="334863"/>
                  <a:pt x="184547" y="334863"/>
                  <a:pt x="173162" y="337691"/>
                </a:cubicBezTo>
                <a:lnTo>
                  <a:pt x="107677" y="354062"/>
                </a:lnTo>
                <a:cubicBezTo>
                  <a:pt x="99417" y="356146"/>
                  <a:pt x="90934" y="357188"/>
                  <a:pt x="82376" y="357188"/>
                </a:cubicBezTo>
                <a:cubicBezTo>
                  <a:pt x="63178" y="357188"/>
                  <a:pt x="47625" y="341635"/>
                  <a:pt x="47625" y="322436"/>
                </a:cubicBezTo>
                <a:lnTo>
                  <a:pt x="47625" y="321246"/>
                </a:lnTo>
                <a:cubicBezTo>
                  <a:pt x="47625" y="313506"/>
                  <a:pt x="48816" y="305767"/>
                  <a:pt x="51495" y="298549"/>
                </a:cubicBezTo>
                <a:close/>
                <a:moveTo>
                  <a:pt x="313879" y="210369"/>
                </a:moveTo>
                <a:cubicBezTo>
                  <a:pt x="295647" y="199951"/>
                  <a:pt x="292224" y="171896"/>
                  <a:pt x="306288" y="147786"/>
                </a:cubicBezTo>
                <a:cubicBezTo>
                  <a:pt x="320353" y="123676"/>
                  <a:pt x="346472" y="112588"/>
                  <a:pt x="364703" y="123006"/>
                </a:cubicBezTo>
                <a:cubicBezTo>
                  <a:pt x="382935" y="133424"/>
                  <a:pt x="386358" y="161479"/>
                  <a:pt x="372294" y="185589"/>
                </a:cubicBezTo>
                <a:cubicBezTo>
                  <a:pt x="358229" y="209699"/>
                  <a:pt x="332110" y="220787"/>
                  <a:pt x="313879" y="210369"/>
                </a:cubicBezTo>
                <a:close/>
                <a:moveTo>
                  <a:pt x="230758" y="141163"/>
                </a:moveTo>
                <a:cubicBezTo>
                  <a:pt x="206722" y="133276"/>
                  <a:pt x="195858" y="101054"/>
                  <a:pt x="206499" y="69131"/>
                </a:cubicBezTo>
                <a:cubicBezTo>
                  <a:pt x="217140" y="37207"/>
                  <a:pt x="245269" y="17711"/>
                  <a:pt x="269304" y="25598"/>
                </a:cubicBezTo>
                <a:cubicBezTo>
                  <a:pt x="293340" y="33486"/>
                  <a:pt x="304205" y="65708"/>
                  <a:pt x="293563" y="97631"/>
                </a:cubicBezTo>
                <a:cubicBezTo>
                  <a:pt x="282922" y="129555"/>
                  <a:pt x="254794" y="149051"/>
                  <a:pt x="230758" y="141163"/>
                </a:cubicBezTo>
                <a:close/>
              </a:path>
            </a:pathLst>
          </a:custGeom>
          <a:solidFill>
            <a:srgbClr val="93A475"/>
          </a:solidFill>
          <a:ln/>
        </p:spPr>
      </p:sp>
      <p:sp>
        <p:nvSpPr>
          <p:cNvPr id="12" name="Text 9"/>
          <p:cNvSpPr/>
          <p:nvPr/>
        </p:nvSpPr>
        <p:spPr>
          <a:xfrm>
            <a:off x="4351814" y="3733800"/>
            <a:ext cx="34925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Pet Owner AI</a:t>
            </a:r>
            <a:endParaRPr lang="en-US" sz="1600" dirty="0"/>
          </a:p>
        </p:txBody>
      </p:sp>
      <p:sp>
        <p:nvSpPr>
          <p:cNvPr id="13" name="Text 10"/>
          <p:cNvSpPr/>
          <p:nvPr/>
        </p:nvSpPr>
        <p:spPr>
          <a:xfrm>
            <a:off x="4453414" y="4089400"/>
            <a:ext cx="3289300" cy="762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Care guidance, health monitoring, emergency assistance, and behavioral support.</a:t>
            </a:r>
            <a:endParaRPr lang="en-US" sz="1600" dirty="0"/>
          </a:p>
        </p:txBody>
      </p:sp>
      <p:sp>
        <p:nvSpPr>
          <p:cNvPr id="14" name="Shape 11"/>
          <p:cNvSpPr/>
          <p:nvPr/>
        </p:nvSpPr>
        <p:spPr>
          <a:xfrm>
            <a:off x="8246428" y="2565400"/>
            <a:ext cx="3695700" cy="2489200"/>
          </a:xfrm>
          <a:custGeom>
            <a:avLst/>
            <a:gdLst/>
            <a:ahLst/>
            <a:cxnLst/>
            <a:rect l="l" t="t" r="r" b="b"/>
            <a:pathLst>
              <a:path w="3695700" h="2489200">
                <a:moveTo>
                  <a:pt x="101609" y="0"/>
                </a:moveTo>
                <a:lnTo>
                  <a:pt x="3594091" y="0"/>
                </a:lnTo>
                <a:cubicBezTo>
                  <a:pt x="3650208" y="0"/>
                  <a:pt x="3695700" y="45492"/>
                  <a:pt x="3695700" y="101609"/>
                </a:cubicBezTo>
                <a:lnTo>
                  <a:pt x="3695700" y="2387591"/>
                </a:lnTo>
                <a:cubicBezTo>
                  <a:pt x="3695700" y="2443708"/>
                  <a:pt x="3650208" y="2489200"/>
                  <a:pt x="3594091" y="2489200"/>
                </a:cubicBezTo>
                <a:lnTo>
                  <a:pt x="101609" y="2489200"/>
                </a:lnTo>
                <a:cubicBezTo>
                  <a:pt x="45492" y="2489200"/>
                  <a:pt x="0" y="2443708"/>
                  <a:pt x="0" y="2387591"/>
                </a:cubicBezTo>
                <a:lnTo>
                  <a:pt x="0" y="101609"/>
                </a:lnTo>
                <a:cubicBezTo>
                  <a:pt x="0" y="45492"/>
                  <a:pt x="45492" y="0"/>
                  <a:pt x="101609" y="0"/>
                </a:cubicBezTo>
                <a:close/>
              </a:path>
            </a:pathLst>
          </a:custGeom>
          <a:solidFill>
            <a:srgbClr val="A8C3A0">
              <a:alpha val="13333"/>
            </a:srgbClr>
          </a:solidFill>
          <a:ln/>
        </p:spPr>
      </p:sp>
      <p:sp>
        <p:nvSpPr>
          <p:cNvPr id="15" name="Shape 12"/>
          <p:cNvSpPr/>
          <p:nvPr/>
        </p:nvSpPr>
        <p:spPr>
          <a:xfrm>
            <a:off x="9685655" y="27686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16" name="Shape 13"/>
          <p:cNvSpPr/>
          <p:nvPr/>
        </p:nvSpPr>
        <p:spPr>
          <a:xfrm>
            <a:off x="9904730" y="29845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47625" y="47625"/>
                </a:moveTo>
                <a:cubicBezTo>
                  <a:pt x="47625" y="34454"/>
                  <a:pt x="36984" y="23812"/>
                  <a:pt x="23812" y="23812"/>
                </a:cubicBezTo>
                <a:cubicBezTo>
                  <a:pt x="10641" y="23812"/>
                  <a:pt x="0" y="34454"/>
                  <a:pt x="0" y="47625"/>
                </a:cubicBezTo>
                <a:lnTo>
                  <a:pt x="0" y="297656"/>
                </a:lnTo>
                <a:cubicBezTo>
                  <a:pt x="0" y="330547"/>
                  <a:pt x="26640" y="357188"/>
                  <a:pt x="59531" y="357188"/>
                </a:cubicBezTo>
                <a:lnTo>
                  <a:pt x="357188" y="357188"/>
                </a:lnTo>
                <a:cubicBezTo>
                  <a:pt x="370359" y="357188"/>
                  <a:pt x="381000" y="346546"/>
                  <a:pt x="381000" y="333375"/>
                </a:cubicBezTo>
                <a:cubicBezTo>
                  <a:pt x="381000" y="320204"/>
                  <a:pt x="370359" y="309563"/>
                  <a:pt x="357188" y="309563"/>
                </a:cubicBezTo>
                <a:lnTo>
                  <a:pt x="59531" y="309563"/>
                </a:lnTo>
                <a:cubicBezTo>
                  <a:pt x="52983" y="309563"/>
                  <a:pt x="47625" y="304205"/>
                  <a:pt x="47625" y="297656"/>
                </a:cubicBezTo>
                <a:lnTo>
                  <a:pt x="47625" y="47625"/>
                </a:lnTo>
                <a:close/>
                <a:moveTo>
                  <a:pt x="350193" y="112068"/>
                </a:moveTo>
                <a:cubicBezTo>
                  <a:pt x="359494" y="102766"/>
                  <a:pt x="359494" y="87660"/>
                  <a:pt x="350193" y="78358"/>
                </a:cubicBezTo>
                <a:cubicBezTo>
                  <a:pt x="340891" y="69056"/>
                  <a:pt x="325785" y="69056"/>
                  <a:pt x="316483" y="78358"/>
                </a:cubicBezTo>
                <a:lnTo>
                  <a:pt x="238125" y="156790"/>
                </a:lnTo>
                <a:lnTo>
                  <a:pt x="195411" y="114151"/>
                </a:lnTo>
                <a:cubicBezTo>
                  <a:pt x="186110" y="104849"/>
                  <a:pt x="171004" y="104849"/>
                  <a:pt x="161702" y="114151"/>
                </a:cubicBezTo>
                <a:lnTo>
                  <a:pt x="90264" y="185589"/>
                </a:lnTo>
                <a:cubicBezTo>
                  <a:pt x="80963" y="194890"/>
                  <a:pt x="80963" y="209996"/>
                  <a:pt x="90264" y="219298"/>
                </a:cubicBezTo>
                <a:cubicBezTo>
                  <a:pt x="99566" y="228600"/>
                  <a:pt x="114672" y="228600"/>
                  <a:pt x="123974" y="219298"/>
                </a:cubicBezTo>
                <a:lnTo>
                  <a:pt x="178594" y="164678"/>
                </a:lnTo>
                <a:lnTo>
                  <a:pt x="221307" y="207392"/>
                </a:lnTo>
                <a:cubicBezTo>
                  <a:pt x="230609" y="216694"/>
                  <a:pt x="245715" y="216694"/>
                  <a:pt x="255017" y="207392"/>
                </a:cubicBezTo>
                <a:lnTo>
                  <a:pt x="350267" y="112142"/>
                </a:ln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7" name="Text 14"/>
          <p:cNvSpPr/>
          <p:nvPr/>
        </p:nvSpPr>
        <p:spPr>
          <a:xfrm>
            <a:off x="8348028" y="3733800"/>
            <a:ext cx="34925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Business Intelligence</a:t>
            </a:r>
            <a:endParaRPr lang="en-US" sz="1600" dirty="0"/>
          </a:p>
        </p:txBody>
      </p:sp>
      <p:sp>
        <p:nvSpPr>
          <p:cNvPr id="18" name="Text 15"/>
          <p:cNvSpPr/>
          <p:nvPr/>
        </p:nvSpPr>
        <p:spPr>
          <a:xfrm>
            <a:off x="8449628" y="4089400"/>
            <a:ext cx="3289300" cy="762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AI-optimized scheduling, smart forum categorization, and predictive financial analytics.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54000" y="1244600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Real-Time Communication</a:t>
            </a:r>
            <a:endParaRPr lang="en-US" sz="1600" dirty="0"/>
          </a:p>
        </p:txBody>
      </p:sp>
      <p:sp>
        <p:nvSpPr>
          <p:cNvPr id="4" name="Text 1"/>
          <p:cNvSpPr/>
          <p:nvPr/>
        </p:nvSpPr>
        <p:spPr>
          <a:xfrm>
            <a:off x="254000" y="1905000"/>
            <a:ext cx="56388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 comprehensive system to keep all users connected and informed.</a:t>
            </a:r>
            <a:endParaRPr lang="en-US" sz="1600" dirty="0"/>
          </a:p>
        </p:txBody>
      </p:sp>
      <p:sp>
        <p:nvSpPr>
          <p:cNvPr id="5" name="Shape 2"/>
          <p:cNvSpPr/>
          <p:nvPr/>
        </p:nvSpPr>
        <p:spPr>
          <a:xfrm>
            <a:off x="247650" y="2768600"/>
            <a:ext cx="228600" cy="203200"/>
          </a:xfrm>
          <a:custGeom>
            <a:avLst/>
            <a:gdLst/>
            <a:ahLst/>
            <a:cxnLst/>
            <a:rect l="l" t="t" r="r" b="b"/>
            <a:pathLst>
              <a:path w="228600" h="203200">
                <a:moveTo>
                  <a:pt x="152400" y="57150"/>
                </a:moveTo>
                <a:cubicBezTo>
                  <a:pt x="152400" y="95726"/>
                  <a:pt x="118269" y="127000"/>
                  <a:pt x="76200" y="127000"/>
                </a:cubicBezTo>
                <a:cubicBezTo>
                  <a:pt x="65603" y="127000"/>
                  <a:pt x="55523" y="125016"/>
                  <a:pt x="46355" y="121444"/>
                </a:cubicBezTo>
                <a:lnTo>
                  <a:pt x="13970" y="138589"/>
                </a:lnTo>
                <a:cubicBezTo>
                  <a:pt x="10279" y="140533"/>
                  <a:pt x="5755" y="139859"/>
                  <a:pt x="2778" y="136922"/>
                </a:cubicBezTo>
                <a:cubicBezTo>
                  <a:pt x="-198" y="133985"/>
                  <a:pt x="-873" y="129421"/>
                  <a:pt x="1111" y="125730"/>
                </a:cubicBezTo>
                <a:lnTo>
                  <a:pt x="15240" y="99060"/>
                </a:lnTo>
                <a:cubicBezTo>
                  <a:pt x="5675" y="87392"/>
                  <a:pt x="0" y="72866"/>
                  <a:pt x="0" y="57150"/>
                </a:cubicBezTo>
                <a:cubicBezTo>
                  <a:pt x="0" y="18574"/>
                  <a:pt x="34131" y="-12700"/>
                  <a:pt x="76200" y="-12700"/>
                </a:cubicBezTo>
                <a:cubicBezTo>
                  <a:pt x="118269" y="-12700"/>
                  <a:pt x="152400" y="18574"/>
                  <a:pt x="152400" y="57150"/>
                </a:cubicBezTo>
                <a:close/>
                <a:moveTo>
                  <a:pt x="152400" y="203200"/>
                </a:moveTo>
                <a:cubicBezTo>
                  <a:pt x="115054" y="203200"/>
                  <a:pt x="83979" y="178554"/>
                  <a:pt x="77470" y="146050"/>
                </a:cubicBezTo>
                <a:cubicBezTo>
                  <a:pt x="125095" y="145455"/>
                  <a:pt x="166489" y="111562"/>
                  <a:pt x="171053" y="65603"/>
                </a:cubicBezTo>
                <a:cubicBezTo>
                  <a:pt x="204113" y="73223"/>
                  <a:pt x="228600" y="100648"/>
                  <a:pt x="228600" y="133350"/>
                </a:cubicBezTo>
                <a:cubicBezTo>
                  <a:pt x="228600" y="149066"/>
                  <a:pt x="222925" y="163592"/>
                  <a:pt x="213360" y="175260"/>
                </a:cubicBezTo>
                <a:lnTo>
                  <a:pt x="227489" y="201930"/>
                </a:lnTo>
                <a:cubicBezTo>
                  <a:pt x="229433" y="205621"/>
                  <a:pt x="228759" y="210145"/>
                  <a:pt x="225822" y="213122"/>
                </a:cubicBezTo>
                <a:cubicBezTo>
                  <a:pt x="222885" y="216098"/>
                  <a:pt x="218321" y="216773"/>
                  <a:pt x="214630" y="214789"/>
                </a:cubicBezTo>
                <a:lnTo>
                  <a:pt x="182245" y="197644"/>
                </a:lnTo>
                <a:cubicBezTo>
                  <a:pt x="173077" y="201216"/>
                  <a:pt x="162997" y="203200"/>
                  <a:pt x="152400" y="203200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6" name="Text 3"/>
          <p:cNvSpPr/>
          <p:nvPr/>
        </p:nvSpPr>
        <p:spPr>
          <a:xfrm>
            <a:off x="625793" y="2717800"/>
            <a:ext cx="52705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Multi-User Chat: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Real-time messaging with file sharing and history.</a:t>
            </a:r>
            <a:endParaRPr lang="en-US" sz="1600" dirty="0"/>
          </a:p>
        </p:txBody>
      </p:sp>
      <p:sp>
        <p:nvSpPr>
          <p:cNvPr id="7" name="Shape 4"/>
          <p:cNvSpPr/>
          <p:nvPr/>
        </p:nvSpPr>
        <p:spPr>
          <a:xfrm>
            <a:off x="273050" y="3530600"/>
            <a:ext cx="203200" cy="2032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139621" y="9922"/>
                </a:moveTo>
                <a:cubicBezTo>
                  <a:pt x="142716" y="2461"/>
                  <a:pt x="150892" y="-1548"/>
                  <a:pt x="158710" y="595"/>
                </a:cubicBezTo>
                <a:lnTo>
                  <a:pt x="160893" y="1191"/>
                </a:lnTo>
                <a:cubicBezTo>
                  <a:pt x="186531" y="8176"/>
                  <a:pt x="208439" y="33020"/>
                  <a:pt x="202049" y="63262"/>
                </a:cubicBezTo>
                <a:cubicBezTo>
                  <a:pt x="187325" y="132715"/>
                  <a:pt x="132675" y="187365"/>
                  <a:pt x="63222" y="202089"/>
                </a:cubicBezTo>
                <a:cubicBezTo>
                  <a:pt x="32941" y="208518"/>
                  <a:pt x="8136" y="186571"/>
                  <a:pt x="1151" y="160933"/>
                </a:cubicBezTo>
                <a:lnTo>
                  <a:pt x="556" y="158750"/>
                </a:lnTo>
                <a:cubicBezTo>
                  <a:pt x="-1587" y="150932"/>
                  <a:pt x="2421" y="142756"/>
                  <a:pt x="9882" y="139660"/>
                </a:cubicBezTo>
                <a:lnTo>
                  <a:pt x="48498" y="123587"/>
                </a:lnTo>
                <a:cubicBezTo>
                  <a:pt x="55047" y="120848"/>
                  <a:pt x="62627" y="122753"/>
                  <a:pt x="67151" y="128270"/>
                </a:cubicBezTo>
                <a:lnTo>
                  <a:pt x="82471" y="147003"/>
                </a:lnTo>
                <a:cubicBezTo>
                  <a:pt x="110371" y="133152"/>
                  <a:pt x="132794" y="109974"/>
                  <a:pt x="145693" y="81558"/>
                </a:cubicBezTo>
                <a:lnTo>
                  <a:pt x="128191" y="67231"/>
                </a:lnTo>
                <a:cubicBezTo>
                  <a:pt x="122674" y="62746"/>
                  <a:pt x="120809" y="55166"/>
                  <a:pt x="123507" y="48578"/>
                </a:cubicBezTo>
                <a:lnTo>
                  <a:pt x="139621" y="9922"/>
                </a:ln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8" name="Text 5"/>
          <p:cNvSpPr/>
          <p:nvPr/>
        </p:nvSpPr>
        <p:spPr>
          <a:xfrm>
            <a:off x="643414" y="3479800"/>
            <a:ext cx="52451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Voice Calling: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Direct communication via WebRTC integration.</a:t>
            </a:r>
            <a:endParaRPr lang="en-US" sz="1600" dirty="0"/>
          </a:p>
        </p:txBody>
      </p:sp>
      <p:sp>
        <p:nvSpPr>
          <p:cNvPr id="9" name="Shape 6"/>
          <p:cNvSpPr/>
          <p:nvPr/>
        </p:nvSpPr>
        <p:spPr>
          <a:xfrm>
            <a:off x="266700" y="4292600"/>
            <a:ext cx="177800" cy="203200"/>
          </a:xfrm>
          <a:custGeom>
            <a:avLst/>
            <a:gdLst/>
            <a:ahLst/>
            <a:cxnLst/>
            <a:rect l="l" t="t" r="r" b="b"/>
            <a:pathLst>
              <a:path w="177800" h="203200">
                <a:moveTo>
                  <a:pt x="88900" y="0"/>
                </a:moveTo>
                <a:cubicBezTo>
                  <a:pt x="81875" y="0"/>
                  <a:pt x="76200" y="5675"/>
                  <a:pt x="76200" y="12700"/>
                </a:cubicBezTo>
                <a:lnTo>
                  <a:pt x="76200" y="13970"/>
                </a:lnTo>
                <a:cubicBezTo>
                  <a:pt x="47228" y="19844"/>
                  <a:pt x="25400" y="45482"/>
                  <a:pt x="25400" y="76200"/>
                </a:cubicBezTo>
                <a:lnTo>
                  <a:pt x="25400" y="84812"/>
                </a:lnTo>
                <a:cubicBezTo>
                  <a:pt x="25400" y="103902"/>
                  <a:pt x="18891" y="122436"/>
                  <a:pt x="6985" y="137358"/>
                </a:cubicBezTo>
                <a:lnTo>
                  <a:pt x="3096" y="142200"/>
                </a:lnTo>
                <a:cubicBezTo>
                  <a:pt x="1072" y="144701"/>
                  <a:pt x="0" y="147796"/>
                  <a:pt x="0" y="151011"/>
                </a:cubicBezTo>
                <a:cubicBezTo>
                  <a:pt x="0" y="158790"/>
                  <a:pt x="6310" y="165100"/>
                  <a:pt x="14089" y="165100"/>
                </a:cubicBezTo>
                <a:lnTo>
                  <a:pt x="163671" y="165100"/>
                </a:lnTo>
                <a:cubicBezTo>
                  <a:pt x="171450" y="165100"/>
                  <a:pt x="177760" y="158790"/>
                  <a:pt x="177760" y="151011"/>
                </a:cubicBezTo>
                <a:cubicBezTo>
                  <a:pt x="177760" y="147796"/>
                  <a:pt x="176689" y="144701"/>
                  <a:pt x="174665" y="142200"/>
                </a:cubicBezTo>
                <a:lnTo>
                  <a:pt x="170775" y="137358"/>
                </a:lnTo>
                <a:cubicBezTo>
                  <a:pt x="158909" y="122436"/>
                  <a:pt x="152400" y="103902"/>
                  <a:pt x="152400" y="84812"/>
                </a:cubicBezTo>
                <a:lnTo>
                  <a:pt x="152400" y="76200"/>
                </a:lnTo>
                <a:cubicBezTo>
                  <a:pt x="152400" y="45482"/>
                  <a:pt x="130572" y="19844"/>
                  <a:pt x="101600" y="13970"/>
                </a:cubicBezTo>
                <a:lnTo>
                  <a:pt x="101600" y="12700"/>
                </a:lnTo>
                <a:cubicBezTo>
                  <a:pt x="101600" y="5675"/>
                  <a:pt x="95925" y="0"/>
                  <a:pt x="88900" y="0"/>
                </a:cubicBezTo>
                <a:close/>
                <a:moveTo>
                  <a:pt x="64294" y="184150"/>
                </a:moveTo>
                <a:cubicBezTo>
                  <a:pt x="67112" y="195104"/>
                  <a:pt x="77073" y="203200"/>
                  <a:pt x="88900" y="203200"/>
                </a:cubicBezTo>
                <a:cubicBezTo>
                  <a:pt x="100727" y="203200"/>
                  <a:pt x="110688" y="195104"/>
                  <a:pt x="113506" y="184150"/>
                </a:cubicBezTo>
                <a:lnTo>
                  <a:pt x="64294" y="184150"/>
                </a:ln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0" name="Text 7"/>
          <p:cNvSpPr/>
          <p:nvPr/>
        </p:nvSpPr>
        <p:spPr>
          <a:xfrm>
            <a:off x="608489" y="4241800"/>
            <a:ext cx="52832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Smart Notifications: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Categorized alerts for appointments, payments, etc.</a:t>
            </a:r>
            <a:endParaRPr lang="en-US" sz="1600" dirty="0"/>
          </a:p>
        </p:txBody>
      </p:sp>
      <p:sp>
        <p:nvSpPr>
          <p:cNvPr id="11" name="Shape 8"/>
          <p:cNvSpPr/>
          <p:nvPr/>
        </p:nvSpPr>
        <p:spPr>
          <a:xfrm>
            <a:off x="260350" y="5054600"/>
            <a:ext cx="228600" cy="203200"/>
          </a:xfrm>
          <a:custGeom>
            <a:avLst/>
            <a:gdLst/>
            <a:ahLst/>
            <a:cxnLst/>
            <a:rect l="l" t="t" r="r" b="b"/>
            <a:pathLst>
              <a:path w="228600" h="203200">
                <a:moveTo>
                  <a:pt x="0" y="133350"/>
                </a:moveTo>
                <a:cubicBezTo>
                  <a:pt x="0" y="164902"/>
                  <a:pt x="25598" y="190500"/>
                  <a:pt x="57150" y="190500"/>
                </a:cubicBezTo>
                <a:lnTo>
                  <a:pt x="177800" y="190500"/>
                </a:lnTo>
                <a:cubicBezTo>
                  <a:pt x="205859" y="190500"/>
                  <a:pt x="228600" y="167759"/>
                  <a:pt x="228600" y="139700"/>
                </a:cubicBezTo>
                <a:cubicBezTo>
                  <a:pt x="228600" y="119221"/>
                  <a:pt x="216495" y="101560"/>
                  <a:pt x="199033" y="93543"/>
                </a:cubicBezTo>
                <a:cubicBezTo>
                  <a:pt x="201692" y="88344"/>
                  <a:pt x="203200" y="82431"/>
                  <a:pt x="203200" y="76200"/>
                </a:cubicBezTo>
                <a:cubicBezTo>
                  <a:pt x="203200" y="55166"/>
                  <a:pt x="186134" y="38100"/>
                  <a:pt x="165100" y="38100"/>
                </a:cubicBezTo>
                <a:cubicBezTo>
                  <a:pt x="158075" y="38100"/>
                  <a:pt x="151527" y="40005"/>
                  <a:pt x="145891" y="43299"/>
                </a:cubicBezTo>
                <a:cubicBezTo>
                  <a:pt x="136327" y="25122"/>
                  <a:pt x="117237" y="12700"/>
                  <a:pt x="95250" y="12700"/>
                </a:cubicBezTo>
                <a:cubicBezTo>
                  <a:pt x="63698" y="12700"/>
                  <a:pt x="38100" y="38298"/>
                  <a:pt x="38100" y="69850"/>
                </a:cubicBezTo>
                <a:cubicBezTo>
                  <a:pt x="38100" y="73025"/>
                  <a:pt x="38378" y="76160"/>
                  <a:pt x="38854" y="79177"/>
                </a:cubicBezTo>
                <a:cubicBezTo>
                  <a:pt x="16272" y="86797"/>
                  <a:pt x="0" y="108188"/>
                  <a:pt x="0" y="133350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2" name="Text 9"/>
          <p:cNvSpPr/>
          <p:nvPr/>
        </p:nvSpPr>
        <p:spPr>
          <a:xfrm>
            <a:off x="652463" y="5003800"/>
            <a:ext cx="52451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Push Messaging: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Cross-platform notifications via Firebase.</a:t>
            </a:r>
            <a:endParaRPr lang="en-US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969E9F-0373-2E89-4DC6-B55C2FBB76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88" b="89766" l="9375" r="90914">
                        <a14:foregroundMark x1="9375" y1="58940" x2="9375" y2="58940"/>
                        <a14:foregroundMark x1="21296" y1="39457" x2="21296" y2="39457"/>
                        <a14:foregroundMark x1="19329" y1="51541" x2="19329" y2="51541"/>
                        <a14:foregroundMark x1="53762" y1="45993" x2="53762" y2="45993"/>
                        <a14:foregroundMark x1="43519" y1="44143" x2="43519" y2="44143"/>
                        <a14:foregroundMark x1="56539" y1="45993" x2="56539" y2="45993"/>
                        <a14:foregroundMark x1="63079" y1="47842" x2="63079" y2="47842"/>
                        <a14:foregroundMark x1="68981" y1="47349" x2="68981" y2="47349"/>
                        <a14:foregroundMark x1="77025" y1="44636" x2="77025" y2="44636"/>
                        <a14:foregroundMark x1="80903" y1="53884" x2="80903" y2="53884"/>
                        <a14:foregroundMark x1="83565" y1="47842" x2="83565" y2="47842"/>
                        <a14:foregroundMark x1="83565" y1="36745" x2="83565" y2="36745"/>
                        <a14:foregroundMark x1="90914" y1="44636" x2="90914" y2="44636"/>
                        <a14:backgroundMark x1="71586" y1="45993" x2="71586" y2="45993"/>
                        <a14:backgroundMark x1="63715" y1="47349" x2="63715" y2="4734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85550" y="-70592"/>
            <a:ext cx="4858838" cy="228039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FE0DBF5-07DB-25AC-3432-624C32C962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5625" y1="76563" x2="25625" y2="76563"/>
                        <a14:foregroundMark x1="32188" y1="77031" x2="32188" y2="77031"/>
                        <a14:foregroundMark x1="32656" y1="72031" x2="32656" y2="72031"/>
                        <a14:foregroundMark x1="35625" y1="79063" x2="35625" y2="79063"/>
                        <a14:foregroundMark x1="39844" y1="77813" x2="39844" y2="77813"/>
                        <a14:foregroundMark x1="47656" y1="77813" x2="47656" y2="77813"/>
                        <a14:foregroundMark x1="60625" y1="78438" x2="60625" y2="78438"/>
                        <a14:foregroundMark x1="63125" y1="76563" x2="63125" y2="76563"/>
                        <a14:foregroundMark x1="69688" y1="77656" x2="69688" y2="77656"/>
                        <a14:backgroundMark x1="58594" y1="79531" x2="58594" y2="79531"/>
                        <a14:backgroundMark x1="72813" y1="76563" x2="72813" y2="76563"/>
                        <a14:backgroundMark x1="42813" y1="76875" x2="42813" y2="7687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7813" y="3768181"/>
            <a:ext cx="3270658" cy="327065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8581F3-18BE-E2DB-F033-E666CCED38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2162" y="1508760"/>
            <a:ext cx="5556810" cy="313354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0" y="114300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Payment &amp; Financial Systems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254000" y="1905000"/>
            <a:ext cx="5740400" cy="1016000"/>
          </a:xfrm>
          <a:custGeom>
            <a:avLst/>
            <a:gdLst/>
            <a:ahLst/>
            <a:cxnLst/>
            <a:rect l="l" t="t" r="r" b="b"/>
            <a:pathLst>
              <a:path w="5740400" h="1016000">
                <a:moveTo>
                  <a:pt x="101600" y="0"/>
                </a:moveTo>
                <a:lnTo>
                  <a:pt x="5638800" y="0"/>
                </a:lnTo>
                <a:cubicBezTo>
                  <a:pt x="5694875" y="0"/>
                  <a:pt x="5740400" y="45525"/>
                  <a:pt x="5740400" y="101600"/>
                </a:cubicBezTo>
                <a:lnTo>
                  <a:pt x="5740400" y="914400"/>
                </a:lnTo>
                <a:cubicBezTo>
                  <a:pt x="5740400" y="970475"/>
                  <a:pt x="5694875" y="1016000"/>
                  <a:pt x="5638800" y="1016000"/>
                </a:cubicBezTo>
                <a:lnTo>
                  <a:pt x="101600" y="1016000"/>
                </a:lnTo>
                <a:cubicBezTo>
                  <a:pt x="45525" y="1016000"/>
                  <a:pt x="0" y="970475"/>
                  <a:pt x="0" y="914400"/>
                </a:cubicBezTo>
                <a:lnTo>
                  <a:pt x="0" y="101600"/>
                </a:lnTo>
                <a:cubicBezTo>
                  <a:pt x="0" y="45525"/>
                  <a:pt x="45525" y="0"/>
                  <a:pt x="101600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5" name="Shape 2"/>
          <p:cNvSpPr/>
          <p:nvPr/>
        </p:nvSpPr>
        <p:spPr>
          <a:xfrm>
            <a:off x="457200" y="21082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304800" y="0"/>
                </a:lnTo>
                <a:cubicBezTo>
                  <a:pt x="473024" y="0"/>
                  <a:pt x="609600" y="136576"/>
                  <a:pt x="609600" y="304800"/>
                </a:cubicBezTo>
                <a:lnTo>
                  <a:pt x="609600" y="304800"/>
                </a:lnTo>
                <a:cubicBezTo>
                  <a:pt x="609600" y="473024"/>
                  <a:pt x="473024" y="609600"/>
                  <a:pt x="304800" y="609600"/>
                </a:cubicBezTo>
                <a:lnTo>
                  <a:pt x="304800" y="609600"/>
                </a:lnTo>
                <a:cubicBezTo>
                  <a:pt x="136576" y="609600"/>
                  <a:pt x="0" y="473024"/>
                  <a:pt x="0" y="304800"/>
                </a:cubicBezTo>
                <a:lnTo>
                  <a:pt x="0" y="304800"/>
                </a:lnTo>
                <a:cubicBezTo>
                  <a:pt x="0" y="136576"/>
                  <a:pt x="136576" y="0"/>
                  <a:pt x="304800" y="0"/>
                </a:cubicBezTo>
                <a:close/>
              </a:path>
            </a:pathLst>
          </a:custGeom>
          <a:solidFill>
            <a:srgbClr val="6A8B61">
              <a:alpha val="20000"/>
            </a:srgbClr>
          </a:solidFill>
          <a:ln/>
        </p:spPr>
      </p:sp>
      <p:sp>
        <p:nvSpPr>
          <p:cNvPr id="6" name="Shape 3"/>
          <p:cNvSpPr/>
          <p:nvPr/>
        </p:nvSpPr>
        <p:spPr>
          <a:xfrm>
            <a:off x="571500" y="2260600"/>
            <a:ext cx="381000" cy="304800"/>
          </a:xfrm>
          <a:custGeom>
            <a:avLst/>
            <a:gdLst/>
            <a:ahLst/>
            <a:cxnLst/>
            <a:rect l="l" t="t" r="r" b="b"/>
            <a:pathLst>
              <a:path w="381000" h="304800">
                <a:moveTo>
                  <a:pt x="98227" y="86142"/>
                </a:moveTo>
                <a:lnTo>
                  <a:pt x="72450" y="91619"/>
                </a:lnTo>
                <a:lnTo>
                  <a:pt x="72330" y="176391"/>
                </a:lnTo>
                <a:cubicBezTo>
                  <a:pt x="72330" y="192048"/>
                  <a:pt x="84118" y="202168"/>
                  <a:pt x="99774" y="202168"/>
                </a:cubicBezTo>
                <a:cubicBezTo>
                  <a:pt x="108466" y="202168"/>
                  <a:pt x="114836" y="200561"/>
                  <a:pt x="118348" y="198656"/>
                </a:cubicBezTo>
                <a:lnTo>
                  <a:pt x="118348" y="178534"/>
                </a:lnTo>
                <a:cubicBezTo>
                  <a:pt x="114955" y="179903"/>
                  <a:pt x="98286" y="184785"/>
                  <a:pt x="98286" y="169188"/>
                </a:cubicBezTo>
                <a:lnTo>
                  <a:pt x="98286" y="131564"/>
                </a:lnTo>
                <a:lnTo>
                  <a:pt x="118348" y="131564"/>
                </a:lnTo>
                <a:lnTo>
                  <a:pt x="118348" y="109061"/>
                </a:lnTo>
                <a:lnTo>
                  <a:pt x="98286" y="109061"/>
                </a:lnTo>
                <a:lnTo>
                  <a:pt x="98227" y="86142"/>
                </a:lnTo>
                <a:close/>
                <a:moveTo>
                  <a:pt x="151269" y="116860"/>
                </a:moveTo>
                <a:lnTo>
                  <a:pt x="149662" y="109061"/>
                </a:lnTo>
                <a:lnTo>
                  <a:pt x="126802" y="109061"/>
                </a:lnTo>
                <a:lnTo>
                  <a:pt x="126802" y="200263"/>
                </a:lnTo>
                <a:lnTo>
                  <a:pt x="153174" y="200263"/>
                </a:lnTo>
                <a:lnTo>
                  <a:pt x="153174" y="138886"/>
                </a:lnTo>
                <a:cubicBezTo>
                  <a:pt x="159425" y="130671"/>
                  <a:pt x="169962" y="132278"/>
                  <a:pt x="173355" y="133350"/>
                </a:cubicBezTo>
                <a:lnTo>
                  <a:pt x="173355" y="109061"/>
                </a:lnTo>
                <a:cubicBezTo>
                  <a:pt x="169783" y="107811"/>
                  <a:pt x="157460" y="105489"/>
                  <a:pt x="151269" y="116860"/>
                </a:cubicBezTo>
                <a:close/>
                <a:moveTo>
                  <a:pt x="206216" y="73819"/>
                </a:moveTo>
                <a:lnTo>
                  <a:pt x="179665" y="79474"/>
                </a:lnTo>
                <a:lnTo>
                  <a:pt x="179665" y="101025"/>
                </a:lnTo>
                <a:lnTo>
                  <a:pt x="206216" y="95369"/>
                </a:lnTo>
                <a:lnTo>
                  <a:pt x="206216" y="73819"/>
                </a:lnTo>
                <a:close/>
                <a:moveTo>
                  <a:pt x="26730" y="135910"/>
                </a:moveTo>
                <a:cubicBezTo>
                  <a:pt x="26730" y="131802"/>
                  <a:pt x="30182" y="130195"/>
                  <a:pt x="35719" y="130135"/>
                </a:cubicBezTo>
                <a:cubicBezTo>
                  <a:pt x="43755" y="130135"/>
                  <a:pt x="53995" y="132576"/>
                  <a:pt x="62032" y="136922"/>
                </a:cubicBezTo>
                <a:lnTo>
                  <a:pt x="62032" y="112038"/>
                </a:lnTo>
                <a:cubicBezTo>
                  <a:pt x="53280" y="108585"/>
                  <a:pt x="44529" y="107216"/>
                  <a:pt x="35778" y="107216"/>
                </a:cubicBezTo>
                <a:cubicBezTo>
                  <a:pt x="14347" y="107216"/>
                  <a:pt x="60" y="118408"/>
                  <a:pt x="60" y="137100"/>
                </a:cubicBezTo>
                <a:cubicBezTo>
                  <a:pt x="60" y="166390"/>
                  <a:pt x="40243" y="161627"/>
                  <a:pt x="40243" y="174248"/>
                </a:cubicBezTo>
                <a:cubicBezTo>
                  <a:pt x="40243" y="179130"/>
                  <a:pt x="36016" y="180737"/>
                  <a:pt x="30123" y="180737"/>
                </a:cubicBezTo>
                <a:cubicBezTo>
                  <a:pt x="21372" y="180737"/>
                  <a:pt x="10061" y="177105"/>
                  <a:pt x="1191" y="172283"/>
                </a:cubicBezTo>
                <a:lnTo>
                  <a:pt x="1191" y="196096"/>
                </a:lnTo>
                <a:cubicBezTo>
                  <a:pt x="11013" y="200323"/>
                  <a:pt x="20955" y="202109"/>
                  <a:pt x="30063" y="202109"/>
                </a:cubicBezTo>
                <a:cubicBezTo>
                  <a:pt x="52030" y="202109"/>
                  <a:pt x="67151" y="192703"/>
                  <a:pt x="67151" y="173653"/>
                </a:cubicBezTo>
                <a:cubicBezTo>
                  <a:pt x="67151" y="142161"/>
                  <a:pt x="26730" y="147816"/>
                  <a:pt x="26730" y="135910"/>
                </a:cubicBezTo>
                <a:close/>
                <a:moveTo>
                  <a:pt x="381000" y="155734"/>
                </a:moveTo>
                <a:cubicBezTo>
                  <a:pt x="381000" y="128647"/>
                  <a:pt x="367903" y="107275"/>
                  <a:pt x="342781" y="107275"/>
                </a:cubicBezTo>
                <a:cubicBezTo>
                  <a:pt x="317659" y="107275"/>
                  <a:pt x="302359" y="128647"/>
                  <a:pt x="302359" y="155555"/>
                </a:cubicBezTo>
                <a:cubicBezTo>
                  <a:pt x="302359" y="187404"/>
                  <a:pt x="320397" y="202109"/>
                  <a:pt x="346115" y="202109"/>
                </a:cubicBezTo>
                <a:cubicBezTo>
                  <a:pt x="358735" y="202109"/>
                  <a:pt x="368201" y="199251"/>
                  <a:pt x="375404" y="195263"/>
                </a:cubicBezTo>
                <a:lnTo>
                  <a:pt x="375404" y="175379"/>
                </a:lnTo>
                <a:cubicBezTo>
                  <a:pt x="368201" y="179010"/>
                  <a:pt x="359926" y="181213"/>
                  <a:pt x="349448" y="181213"/>
                </a:cubicBezTo>
                <a:cubicBezTo>
                  <a:pt x="339150" y="181213"/>
                  <a:pt x="330101" y="177582"/>
                  <a:pt x="328910" y="165199"/>
                </a:cubicBezTo>
                <a:lnTo>
                  <a:pt x="380643" y="165199"/>
                </a:lnTo>
                <a:cubicBezTo>
                  <a:pt x="380762" y="163830"/>
                  <a:pt x="381000" y="158294"/>
                  <a:pt x="381000" y="155734"/>
                </a:cubicBezTo>
                <a:close/>
                <a:moveTo>
                  <a:pt x="328672" y="145733"/>
                </a:moveTo>
                <a:cubicBezTo>
                  <a:pt x="328672" y="133826"/>
                  <a:pt x="335994" y="128826"/>
                  <a:pt x="342602" y="128826"/>
                </a:cubicBezTo>
                <a:cubicBezTo>
                  <a:pt x="349091" y="128826"/>
                  <a:pt x="355997" y="133826"/>
                  <a:pt x="355997" y="145733"/>
                </a:cubicBezTo>
                <a:lnTo>
                  <a:pt x="328672" y="145733"/>
                </a:lnTo>
                <a:close/>
                <a:moveTo>
                  <a:pt x="261461" y="107275"/>
                </a:moveTo>
                <a:cubicBezTo>
                  <a:pt x="251103" y="107275"/>
                  <a:pt x="244435" y="112157"/>
                  <a:pt x="240744" y="115550"/>
                </a:cubicBezTo>
                <a:lnTo>
                  <a:pt x="239375" y="109002"/>
                </a:lnTo>
                <a:lnTo>
                  <a:pt x="216098" y="109002"/>
                </a:lnTo>
                <a:lnTo>
                  <a:pt x="216098" y="230922"/>
                </a:lnTo>
                <a:lnTo>
                  <a:pt x="242530" y="225326"/>
                </a:lnTo>
                <a:lnTo>
                  <a:pt x="242590" y="195441"/>
                </a:lnTo>
                <a:cubicBezTo>
                  <a:pt x="246400" y="198239"/>
                  <a:pt x="252055" y="202109"/>
                  <a:pt x="261283" y="202109"/>
                </a:cubicBezTo>
                <a:cubicBezTo>
                  <a:pt x="280214" y="202109"/>
                  <a:pt x="297478" y="188297"/>
                  <a:pt x="297478" y="154722"/>
                </a:cubicBezTo>
                <a:cubicBezTo>
                  <a:pt x="297537" y="124004"/>
                  <a:pt x="280035" y="107275"/>
                  <a:pt x="261461" y="107275"/>
                </a:cubicBezTo>
                <a:close/>
                <a:moveTo>
                  <a:pt x="255151" y="180201"/>
                </a:moveTo>
                <a:cubicBezTo>
                  <a:pt x="248960" y="180201"/>
                  <a:pt x="245269" y="177939"/>
                  <a:pt x="242709" y="175200"/>
                </a:cubicBezTo>
                <a:lnTo>
                  <a:pt x="242530" y="135910"/>
                </a:lnTo>
                <a:cubicBezTo>
                  <a:pt x="245269" y="132874"/>
                  <a:pt x="249079" y="130671"/>
                  <a:pt x="255151" y="130671"/>
                </a:cubicBezTo>
                <a:cubicBezTo>
                  <a:pt x="264795" y="130671"/>
                  <a:pt x="271463" y="141506"/>
                  <a:pt x="271463" y="155317"/>
                </a:cubicBezTo>
                <a:cubicBezTo>
                  <a:pt x="271522" y="169545"/>
                  <a:pt x="264974" y="180201"/>
                  <a:pt x="255151" y="180201"/>
                </a:cubicBezTo>
                <a:close/>
                <a:moveTo>
                  <a:pt x="179725" y="200263"/>
                </a:moveTo>
                <a:lnTo>
                  <a:pt x="206276" y="200263"/>
                </a:lnTo>
                <a:lnTo>
                  <a:pt x="206276" y="109061"/>
                </a:lnTo>
                <a:lnTo>
                  <a:pt x="179725" y="109061"/>
                </a:lnTo>
                <a:lnTo>
                  <a:pt x="179725" y="200263"/>
                </a:lnTo>
                <a:close/>
              </a:path>
            </a:pathLst>
          </a:custGeom>
          <a:solidFill>
            <a:srgbClr val="6A8B61"/>
          </a:solidFill>
          <a:ln/>
        </p:spPr>
      </p:sp>
      <p:sp>
        <p:nvSpPr>
          <p:cNvPr id="7" name="Text 4"/>
          <p:cNvSpPr/>
          <p:nvPr/>
        </p:nvSpPr>
        <p:spPr>
          <a:xfrm>
            <a:off x="1270000" y="2112347"/>
            <a:ext cx="39751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Secure Payments</a:t>
            </a:r>
            <a:endParaRPr lang="en-US" sz="1600" dirty="0"/>
          </a:p>
        </p:txBody>
      </p:sp>
      <p:sp>
        <p:nvSpPr>
          <p:cNvPr id="8" name="Text 5"/>
          <p:cNvSpPr/>
          <p:nvPr/>
        </p:nvSpPr>
        <p:spPr>
          <a:xfrm>
            <a:off x="1270000" y="2438400"/>
            <a:ext cx="3949700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Stripe integration for invoices and subscriptions.</a:t>
            </a:r>
            <a:endParaRPr lang="en-US" sz="1600" dirty="0"/>
          </a:p>
        </p:txBody>
      </p:sp>
      <p:sp>
        <p:nvSpPr>
          <p:cNvPr id="9" name="Shape 6"/>
          <p:cNvSpPr/>
          <p:nvPr/>
        </p:nvSpPr>
        <p:spPr>
          <a:xfrm>
            <a:off x="6197600" y="1905000"/>
            <a:ext cx="5740400" cy="1016000"/>
          </a:xfrm>
          <a:custGeom>
            <a:avLst/>
            <a:gdLst/>
            <a:ahLst/>
            <a:cxnLst/>
            <a:rect l="l" t="t" r="r" b="b"/>
            <a:pathLst>
              <a:path w="5740400" h="1016000">
                <a:moveTo>
                  <a:pt x="101600" y="0"/>
                </a:moveTo>
                <a:lnTo>
                  <a:pt x="5638800" y="0"/>
                </a:lnTo>
                <a:cubicBezTo>
                  <a:pt x="5694875" y="0"/>
                  <a:pt x="5740400" y="45525"/>
                  <a:pt x="5740400" y="101600"/>
                </a:cubicBezTo>
                <a:lnTo>
                  <a:pt x="5740400" y="914400"/>
                </a:lnTo>
                <a:cubicBezTo>
                  <a:pt x="5740400" y="970475"/>
                  <a:pt x="5694875" y="1016000"/>
                  <a:pt x="5638800" y="1016000"/>
                </a:cubicBezTo>
                <a:lnTo>
                  <a:pt x="101600" y="1016000"/>
                </a:lnTo>
                <a:cubicBezTo>
                  <a:pt x="45525" y="1016000"/>
                  <a:pt x="0" y="970475"/>
                  <a:pt x="0" y="914400"/>
                </a:cubicBezTo>
                <a:lnTo>
                  <a:pt x="0" y="101600"/>
                </a:lnTo>
                <a:cubicBezTo>
                  <a:pt x="0" y="45525"/>
                  <a:pt x="45525" y="0"/>
                  <a:pt x="101600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10" name="Shape 7"/>
          <p:cNvSpPr/>
          <p:nvPr/>
        </p:nvSpPr>
        <p:spPr>
          <a:xfrm>
            <a:off x="6400800" y="21082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304800" y="0"/>
                </a:lnTo>
                <a:cubicBezTo>
                  <a:pt x="473024" y="0"/>
                  <a:pt x="609600" y="136576"/>
                  <a:pt x="609600" y="304800"/>
                </a:cubicBezTo>
                <a:lnTo>
                  <a:pt x="609600" y="304800"/>
                </a:lnTo>
                <a:cubicBezTo>
                  <a:pt x="609600" y="473024"/>
                  <a:pt x="473024" y="609600"/>
                  <a:pt x="304800" y="609600"/>
                </a:cubicBezTo>
                <a:lnTo>
                  <a:pt x="304800" y="609600"/>
                </a:lnTo>
                <a:cubicBezTo>
                  <a:pt x="136576" y="609600"/>
                  <a:pt x="0" y="473024"/>
                  <a:pt x="0" y="304800"/>
                </a:cubicBezTo>
                <a:lnTo>
                  <a:pt x="0" y="304800"/>
                </a:lnTo>
                <a:cubicBezTo>
                  <a:pt x="0" y="136576"/>
                  <a:pt x="136576" y="0"/>
                  <a:pt x="304800" y="0"/>
                </a:cubicBezTo>
                <a:close/>
              </a:path>
            </a:pathLst>
          </a:custGeom>
          <a:solidFill>
            <a:srgbClr val="93A475">
              <a:alpha val="20000"/>
            </a:srgbClr>
          </a:solidFill>
          <a:ln/>
        </p:spPr>
      </p:sp>
      <p:sp>
        <p:nvSpPr>
          <p:cNvPr id="11" name="Shape 8"/>
          <p:cNvSpPr/>
          <p:nvPr/>
        </p:nvSpPr>
        <p:spPr>
          <a:xfrm>
            <a:off x="6591300" y="2260600"/>
            <a:ext cx="228600" cy="304800"/>
          </a:xfrm>
          <a:custGeom>
            <a:avLst/>
            <a:gdLst/>
            <a:ahLst/>
            <a:cxnLst/>
            <a:rect l="l" t="t" r="r" b="b"/>
            <a:pathLst>
              <a:path w="228600" h="304800">
                <a:moveTo>
                  <a:pt x="0" y="38100"/>
                </a:moveTo>
                <a:cubicBezTo>
                  <a:pt x="0" y="17085"/>
                  <a:pt x="17085" y="0"/>
                  <a:pt x="38100" y="0"/>
                </a:cubicBezTo>
                <a:lnTo>
                  <a:pt x="127099" y="0"/>
                </a:lnTo>
                <a:cubicBezTo>
                  <a:pt x="137220" y="0"/>
                  <a:pt x="146923" y="3989"/>
                  <a:pt x="154067" y="11132"/>
                </a:cubicBezTo>
                <a:lnTo>
                  <a:pt x="217468" y="74593"/>
                </a:lnTo>
                <a:cubicBezTo>
                  <a:pt x="224611" y="81736"/>
                  <a:pt x="228600" y="91440"/>
                  <a:pt x="228600" y="101560"/>
                </a:cubicBezTo>
                <a:lnTo>
                  <a:pt x="228600" y="266700"/>
                </a:lnTo>
                <a:cubicBezTo>
                  <a:pt x="228600" y="287715"/>
                  <a:pt x="211515" y="304800"/>
                  <a:pt x="190500" y="304800"/>
                </a:cubicBezTo>
                <a:lnTo>
                  <a:pt x="38100" y="304800"/>
                </a:lnTo>
                <a:cubicBezTo>
                  <a:pt x="17085" y="304800"/>
                  <a:pt x="0" y="287715"/>
                  <a:pt x="0" y="266700"/>
                </a:cubicBezTo>
                <a:lnTo>
                  <a:pt x="0" y="38100"/>
                </a:lnTo>
                <a:close/>
                <a:moveTo>
                  <a:pt x="123825" y="34826"/>
                </a:moveTo>
                <a:lnTo>
                  <a:pt x="123825" y="90488"/>
                </a:lnTo>
                <a:cubicBezTo>
                  <a:pt x="123825" y="98405"/>
                  <a:pt x="130195" y="104775"/>
                  <a:pt x="138113" y="104775"/>
                </a:cubicBezTo>
                <a:lnTo>
                  <a:pt x="193774" y="104775"/>
                </a:lnTo>
                <a:lnTo>
                  <a:pt x="123825" y="34826"/>
                </a:lnTo>
                <a:close/>
                <a:moveTo>
                  <a:pt x="38100" y="52388"/>
                </a:moveTo>
                <a:cubicBezTo>
                  <a:pt x="38100" y="60305"/>
                  <a:pt x="44470" y="66675"/>
                  <a:pt x="52388" y="66675"/>
                </a:cubicBezTo>
                <a:lnTo>
                  <a:pt x="80962" y="66675"/>
                </a:lnTo>
                <a:cubicBezTo>
                  <a:pt x="88880" y="66675"/>
                  <a:pt x="95250" y="60305"/>
                  <a:pt x="95250" y="52388"/>
                </a:cubicBezTo>
                <a:cubicBezTo>
                  <a:pt x="95250" y="44470"/>
                  <a:pt x="88880" y="38100"/>
                  <a:pt x="80962" y="38100"/>
                </a:cubicBezTo>
                <a:lnTo>
                  <a:pt x="52388" y="38100"/>
                </a:lnTo>
                <a:cubicBezTo>
                  <a:pt x="44470" y="38100"/>
                  <a:pt x="38100" y="44470"/>
                  <a:pt x="38100" y="52388"/>
                </a:cubicBezTo>
                <a:close/>
                <a:moveTo>
                  <a:pt x="38100" y="109537"/>
                </a:moveTo>
                <a:cubicBezTo>
                  <a:pt x="38100" y="117455"/>
                  <a:pt x="44470" y="123825"/>
                  <a:pt x="52388" y="123825"/>
                </a:cubicBezTo>
                <a:lnTo>
                  <a:pt x="80962" y="123825"/>
                </a:lnTo>
                <a:cubicBezTo>
                  <a:pt x="88880" y="123825"/>
                  <a:pt x="95250" y="117455"/>
                  <a:pt x="95250" y="109537"/>
                </a:cubicBezTo>
                <a:cubicBezTo>
                  <a:pt x="95250" y="101620"/>
                  <a:pt x="88880" y="95250"/>
                  <a:pt x="80962" y="95250"/>
                </a:cubicBezTo>
                <a:lnTo>
                  <a:pt x="52388" y="95250"/>
                </a:lnTo>
                <a:cubicBezTo>
                  <a:pt x="44470" y="95250"/>
                  <a:pt x="38100" y="101620"/>
                  <a:pt x="38100" y="109537"/>
                </a:cubicBezTo>
                <a:close/>
                <a:moveTo>
                  <a:pt x="104775" y="154781"/>
                </a:moveTo>
                <a:lnTo>
                  <a:pt x="104775" y="157163"/>
                </a:lnTo>
                <a:cubicBezTo>
                  <a:pt x="87630" y="157341"/>
                  <a:pt x="73819" y="171271"/>
                  <a:pt x="73819" y="188416"/>
                </a:cubicBezTo>
                <a:cubicBezTo>
                  <a:pt x="73819" y="203716"/>
                  <a:pt x="84832" y="216753"/>
                  <a:pt x="99953" y="219254"/>
                </a:cubicBezTo>
                <a:lnTo>
                  <a:pt x="124778" y="223421"/>
                </a:lnTo>
                <a:cubicBezTo>
                  <a:pt x="128349" y="224016"/>
                  <a:pt x="130969" y="227112"/>
                  <a:pt x="130969" y="230743"/>
                </a:cubicBezTo>
                <a:cubicBezTo>
                  <a:pt x="130969" y="234851"/>
                  <a:pt x="127635" y="238185"/>
                  <a:pt x="123527" y="238185"/>
                </a:cubicBezTo>
                <a:lnTo>
                  <a:pt x="90488" y="238125"/>
                </a:lnTo>
                <a:cubicBezTo>
                  <a:pt x="83939" y="238125"/>
                  <a:pt x="78581" y="243483"/>
                  <a:pt x="78581" y="250031"/>
                </a:cubicBezTo>
                <a:cubicBezTo>
                  <a:pt x="78581" y="256580"/>
                  <a:pt x="83939" y="261937"/>
                  <a:pt x="90488" y="261937"/>
                </a:cubicBezTo>
                <a:lnTo>
                  <a:pt x="104775" y="261937"/>
                </a:lnTo>
                <a:lnTo>
                  <a:pt x="104775" y="264319"/>
                </a:lnTo>
                <a:cubicBezTo>
                  <a:pt x="104775" y="270867"/>
                  <a:pt x="110133" y="276225"/>
                  <a:pt x="116681" y="276225"/>
                </a:cubicBezTo>
                <a:cubicBezTo>
                  <a:pt x="123230" y="276225"/>
                  <a:pt x="128588" y="270867"/>
                  <a:pt x="128588" y="264319"/>
                </a:cubicBezTo>
                <a:lnTo>
                  <a:pt x="128588" y="261521"/>
                </a:lnTo>
                <a:cubicBezTo>
                  <a:pt x="143470" y="259080"/>
                  <a:pt x="154781" y="246221"/>
                  <a:pt x="154781" y="230684"/>
                </a:cubicBezTo>
                <a:cubicBezTo>
                  <a:pt x="154781" y="215384"/>
                  <a:pt x="143768" y="202347"/>
                  <a:pt x="128647" y="199846"/>
                </a:cubicBezTo>
                <a:lnTo>
                  <a:pt x="103822" y="195679"/>
                </a:lnTo>
                <a:cubicBezTo>
                  <a:pt x="100251" y="195084"/>
                  <a:pt x="97631" y="191988"/>
                  <a:pt x="97631" y="188357"/>
                </a:cubicBezTo>
                <a:cubicBezTo>
                  <a:pt x="97631" y="184249"/>
                  <a:pt x="100965" y="180915"/>
                  <a:pt x="105073" y="180915"/>
                </a:cubicBezTo>
                <a:lnTo>
                  <a:pt x="133350" y="180915"/>
                </a:lnTo>
                <a:cubicBezTo>
                  <a:pt x="139898" y="180915"/>
                  <a:pt x="145256" y="175558"/>
                  <a:pt x="145256" y="169009"/>
                </a:cubicBezTo>
                <a:cubicBezTo>
                  <a:pt x="145256" y="162461"/>
                  <a:pt x="139898" y="157103"/>
                  <a:pt x="133350" y="157103"/>
                </a:cubicBezTo>
                <a:lnTo>
                  <a:pt x="128587" y="157103"/>
                </a:lnTo>
                <a:lnTo>
                  <a:pt x="128587" y="154722"/>
                </a:lnTo>
                <a:cubicBezTo>
                  <a:pt x="128587" y="148173"/>
                  <a:pt x="123230" y="142815"/>
                  <a:pt x="116681" y="142815"/>
                </a:cubicBezTo>
                <a:cubicBezTo>
                  <a:pt x="110133" y="142815"/>
                  <a:pt x="104775" y="148173"/>
                  <a:pt x="104775" y="154722"/>
                </a:cubicBezTo>
                <a:close/>
              </a:path>
            </a:pathLst>
          </a:custGeom>
          <a:solidFill>
            <a:srgbClr val="93A475"/>
          </a:solidFill>
          <a:ln/>
        </p:spPr>
      </p:sp>
      <p:sp>
        <p:nvSpPr>
          <p:cNvPr id="12" name="Text 9"/>
          <p:cNvSpPr/>
          <p:nvPr/>
        </p:nvSpPr>
        <p:spPr>
          <a:xfrm>
            <a:off x="7213600" y="2108200"/>
            <a:ext cx="41402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Invoice Management</a:t>
            </a:r>
            <a:endParaRPr lang="en-US" sz="1600" dirty="0"/>
          </a:p>
        </p:txBody>
      </p:sp>
      <p:sp>
        <p:nvSpPr>
          <p:cNvPr id="13" name="Text 10"/>
          <p:cNvSpPr/>
          <p:nvPr/>
        </p:nvSpPr>
        <p:spPr>
          <a:xfrm>
            <a:off x="7213600" y="2438400"/>
            <a:ext cx="4114800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Automated generation and tracking of all invoices.</a:t>
            </a:r>
            <a:endParaRPr lang="en-US" sz="1600" dirty="0"/>
          </a:p>
        </p:txBody>
      </p:sp>
      <p:sp>
        <p:nvSpPr>
          <p:cNvPr id="14" name="Shape 11"/>
          <p:cNvSpPr/>
          <p:nvPr/>
        </p:nvSpPr>
        <p:spPr>
          <a:xfrm>
            <a:off x="254000" y="3124200"/>
            <a:ext cx="5740400" cy="1219200"/>
          </a:xfrm>
          <a:custGeom>
            <a:avLst/>
            <a:gdLst/>
            <a:ahLst/>
            <a:cxnLst/>
            <a:rect l="l" t="t" r="r" b="b"/>
            <a:pathLst>
              <a:path w="5740400" h="1219200">
                <a:moveTo>
                  <a:pt x="101596" y="0"/>
                </a:moveTo>
                <a:lnTo>
                  <a:pt x="5638804" y="0"/>
                </a:lnTo>
                <a:cubicBezTo>
                  <a:pt x="5694914" y="0"/>
                  <a:pt x="5740400" y="45486"/>
                  <a:pt x="5740400" y="101596"/>
                </a:cubicBezTo>
                <a:lnTo>
                  <a:pt x="5740400" y="1117604"/>
                </a:lnTo>
                <a:cubicBezTo>
                  <a:pt x="5740400" y="1173714"/>
                  <a:pt x="5694914" y="1219200"/>
                  <a:pt x="5638804" y="1219200"/>
                </a:cubicBezTo>
                <a:lnTo>
                  <a:pt x="101596" y="1219200"/>
                </a:lnTo>
                <a:cubicBezTo>
                  <a:pt x="45486" y="1219200"/>
                  <a:pt x="0" y="1173714"/>
                  <a:pt x="0" y="1117604"/>
                </a:cubicBezTo>
                <a:lnTo>
                  <a:pt x="0" y="101596"/>
                </a:lnTo>
                <a:cubicBezTo>
                  <a:pt x="0" y="45486"/>
                  <a:pt x="45486" y="0"/>
                  <a:pt x="101596" y="0"/>
                </a:cubicBezTo>
                <a:close/>
              </a:path>
            </a:pathLst>
          </a:custGeom>
          <a:solidFill>
            <a:srgbClr val="A8C3A0">
              <a:alpha val="13333"/>
            </a:srgbClr>
          </a:solidFill>
          <a:ln/>
        </p:spPr>
      </p:sp>
      <p:sp>
        <p:nvSpPr>
          <p:cNvPr id="15" name="Shape 12"/>
          <p:cNvSpPr/>
          <p:nvPr/>
        </p:nvSpPr>
        <p:spPr>
          <a:xfrm>
            <a:off x="457200" y="34290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304800" y="0"/>
                </a:lnTo>
                <a:cubicBezTo>
                  <a:pt x="473024" y="0"/>
                  <a:pt x="609600" y="136576"/>
                  <a:pt x="609600" y="304800"/>
                </a:cubicBezTo>
                <a:lnTo>
                  <a:pt x="609600" y="304800"/>
                </a:lnTo>
                <a:cubicBezTo>
                  <a:pt x="609600" y="473024"/>
                  <a:pt x="473024" y="609600"/>
                  <a:pt x="304800" y="609600"/>
                </a:cubicBezTo>
                <a:lnTo>
                  <a:pt x="304800" y="609600"/>
                </a:lnTo>
                <a:cubicBezTo>
                  <a:pt x="136576" y="609600"/>
                  <a:pt x="0" y="473024"/>
                  <a:pt x="0" y="304800"/>
                </a:cubicBezTo>
                <a:lnTo>
                  <a:pt x="0" y="304800"/>
                </a:lnTo>
                <a:cubicBezTo>
                  <a:pt x="0" y="136576"/>
                  <a:pt x="136576" y="0"/>
                  <a:pt x="3048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16" name="Shape 13"/>
          <p:cNvSpPr/>
          <p:nvPr/>
        </p:nvSpPr>
        <p:spPr>
          <a:xfrm>
            <a:off x="609600" y="3581400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38100" y="38100"/>
                </a:moveTo>
                <a:cubicBezTo>
                  <a:pt x="17085" y="38100"/>
                  <a:pt x="0" y="55185"/>
                  <a:pt x="0" y="76200"/>
                </a:cubicBezTo>
                <a:lnTo>
                  <a:pt x="0" y="228600"/>
                </a:lnTo>
                <a:cubicBezTo>
                  <a:pt x="0" y="249615"/>
                  <a:pt x="17085" y="266700"/>
                  <a:pt x="38100" y="266700"/>
                </a:cubicBezTo>
                <a:lnTo>
                  <a:pt x="266700" y="266700"/>
                </a:lnTo>
                <a:cubicBezTo>
                  <a:pt x="287715" y="266700"/>
                  <a:pt x="304800" y="249615"/>
                  <a:pt x="304800" y="228600"/>
                </a:cubicBezTo>
                <a:lnTo>
                  <a:pt x="304800" y="76200"/>
                </a:lnTo>
                <a:cubicBezTo>
                  <a:pt x="304800" y="55185"/>
                  <a:pt x="287715" y="38100"/>
                  <a:pt x="266700" y="38100"/>
                </a:cubicBezTo>
                <a:lnTo>
                  <a:pt x="38100" y="38100"/>
                </a:lnTo>
                <a:close/>
                <a:moveTo>
                  <a:pt x="176212" y="171450"/>
                </a:moveTo>
                <a:lnTo>
                  <a:pt x="252413" y="171450"/>
                </a:lnTo>
                <a:cubicBezTo>
                  <a:pt x="260330" y="171450"/>
                  <a:pt x="266700" y="177820"/>
                  <a:pt x="266700" y="185738"/>
                </a:cubicBezTo>
                <a:cubicBezTo>
                  <a:pt x="266700" y="193655"/>
                  <a:pt x="260330" y="200025"/>
                  <a:pt x="252413" y="200025"/>
                </a:cubicBezTo>
                <a:lnTo>
                  <a:pt x="176212" y="200025"/>
                </a:lnTo>
                <a:cubicBezTo>
                  <a:pt x="168295" y="200025"/>
                  <a:pt x="161925" y="193655"/>
                  <a:pt x="161925" y="185738"/>
                </a:cubicBezTo>
                <a:cubicBezTo>
                  <a:pt x="161925" y="177820"/>
                  <a:pt x="168295" y="171450"/>
                  <a:pt x="176212" y="171450"/>
                </a:cubicBezTo>
                <a:close/>
                <a:moveTo>
                  <a:pt x="161925" y="119062"/>
                </a:moveTo>
                <a:cubicBezTo>
                  <a:pt x="161925" y="111145"/>
                  <a:pt x="168295" y="104775"/>
                  <a:pt x="176212" y="104775"/>
                </a:cubicBezTo>
                <a:lnTo>
                  <a:pt x="252413" y="104775"/>
                </a:lnTo>
                <a:cubicBezTo>
                  <a:pt x="260330" y="104775"/>
                  <a:pt x="266700" y="111145"/>
                  <a:pt x="266700" y="119062"/>
                </a:cubicBezTo>
                <a:cubicBezTo>
                  <a:pt x="266700" y="126980"/>
                  <a:pt x="260330" y="133350"/>
                  <a:pt x="252413" y="133350"/>
                </a:cubicBezTo>
                <a:lnTo>
                  <a:pt x="176212" y="133350"/>
                </a:lnTo>
                <a:cubicBezTo>
                  <a:pt x="168295" y="133350"/>
                  <a:pt x="161925" y="126980"/>
                  <a:pt x="161925" y="119062"/>
                </a:cubicBezTo>
                <a:close/>
                <a:moveTo>
                  <a:pt x="88106" y="85725"/>
                </a:moveTo>
                <a:cubicBezTo>
                  <a:pt x="94655" y="85725"/>
                  <a:pt x="100013" y="91083"/>
                  <a:pt x="100013" y="97631"/>
                </a:cubicBezTo>
                <a:lnTo>
                  <a:pt x="100013" y="100013"/>
                </a:lnTo>
                <a:lnTo>
                  <a:pt x="104775" y="100013"/>
                </a:lnTo>
                <a:cubicBezTo>
                  <a:pt x="111323" y="100013"/>
                  <a:pt x="116681" y="105370"/>
                  <a:pt x="116681" y="111919"/>
                </a:cubicBezTo>
                <a:cubicBezTo>
                  <a:pt x="116681" y="118467"/>
                  <a:pt x="111323" y="123825"/>
                  <a:pt x="104775" y="123825"/>
                </a:cubicBezTo>
                <a:lnTo>
                  <a:pt x="76498" y="123825"/>
                </a:lnTo>
                <a:cubicBezTo>
                  <a:pt x="72390" y="123825"/>
                  <a:pt x="69056" y="127159"/>
                  <a:pt x="69056" y="131266"/>
                </a:cubicBezTo>
                <a:cubicBezTo>
                  <a:pt x="69056" y="134898"/>
                  <a:pt x="71676" y="137993"/>
                  <a:pt x="75248" y="138589"/>
                </a:cubicBezTo>
                <a:lnTo>
                  <a:pt x="100072" y="142756"/>
                </a:lnTo>
                <a:cubicBezTo>
                  <a:pt x="115133" y="145256"/>
                  <a:pt x="126206" y="158294"/>
                  <a:pt x="126206" y="173593"/>
                </a:cubicBezTo>
                <a:cubicBezTo>
                  <a:pt x="126206" y="189131"/>
                  <a:pt x="114895" y="201990"/>
                  <a:pt x="100013" y="204430"/>
                </a:cubicBezTo>
                <a:lnTo>
                  <a:pt x="100013" y="207228"/>
                </a:lnTo>
                <a:cubicBezTo>
                  <a:pt x="100013" y="213777"/>
                  <a:pt x="94655" y="219135"/>
                  <a:pt x="88106" y="219135"/>
                </a:cubicBezTo>
                <a:cubicBezTo>
                  <a:pt x="81558" y="219135"/>
                  <a:pt x="76200" y="213777"/>
                  <a:pt x="76200" y="207228"/>
                </a:cubicBezTo>
                <a:lnTo>
                  <a:pt x="76200" y="204847"/>
                </a:lnTo>
                <a:lnTo>
                  <a:pt x="61913" y="204847"/>
                </a:lnTo>
                <a:cubicBezTo>
                  <a:pt x="55364" y="204847"/>
                  <a:pt x="50006" y="199489"/>
                  <a:pt x="50006" y="192941"/>
                </a:cubicBezTo>
                <a:cubicBezTo>
                  <a:pt x="50006" y="186392"/>
                  <a:pt x="55364" y="181035"/>
                  <a:pt x="61913" y="181035"/>
                </a:cubicBezTo>
                <a:lnTo>
                  <a:pt x="94952" y="181035"/>
                </a:lnTo>
                <a:cubicBezTo>
                  <a:pt x="99060" y="181035"/>
                  <a:pt x="102394" y="177701"/>
                  <a:pt x="102394" y="173593"/>
                </a:cubicBezTo>
                <a:cubicBezTo>
                  <a:pt x="102394" y="169962"/>
                  <a:pt x="99774" y="166866"/>
                  <a:pt x="96203" y="166271"/>
                </a:cubicBezTo>
                <a:lnTo>
                  <a:pt x="71378" y="162104"/>
                </a:lnTo>
                <a:cubicBezTo>
                  <a:pt x="56257" y="159544"/>
                  <a:pt x="45244" y="146506"/>
                  <a:pt x="45244" y="131266"/>
                </a:cubicBezTo>
                <a:cubicBezTo>
                  <a:pt x="45244" y="114121"/>
                  <a:pt x="59055" y="100191"/>
                  <a:pt x="76200" y="100013"/>
                </a:cubicBezTo>
                <a:lnTo>
                  <a:pt x="76200" y="97631"/>
                </a:lnTo>
                <a:cubicBezTo>
                  <a:pt x="76200" y="91083"/>
                  <a:pt x="81558" y="85725"/>
                  <a:pt x="88106" y="85725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7" name="Text 14"/>
          <p:cNvSpPr/>
          <p:nvPr/>
        </p:nvSpPr>
        <p:spPr>
          <a:xfrm>
            <a:off x="1270000" y="3454400"/>
            <a:ext cx="42164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Salary &amp; Expenses</a:t>
            </a:r>
            <a:endParaRPr lang="en-US" sz="1600" dirty="0"/>
          </a:p>
        </p:txBody>
      </p:sp>
      <p:sp>
        <p:nvSpPr>
          <p:cNvPr id="18" name="Text 15"/>
          <p:cNvSpPr/>
          <p:nvPr/>
        </p:nvSpPr>
        <p:spPr>
          <a:xfrm>
            <a:off x="1270000" y="3759200"/>
            <a:ext cx="41910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Manages staff salaries and clinic operational costs.</a:t>
            </a:r>
            <a:endParaRPr lang="en-US" sz="1600" dirty="0"/>
          </a:p>
        </p:txBody>
      </p:sp>
      <p:sp>
        <p:nvSpPr>
          <p:cNvPr id="19" name="Shape 16"/>
          <p:cNvSpPr/>
          <p:nvPr/>
        </p:nvSpPr>
        <p:spPr>
          <a:xfrm>
            <a:off x="6197600" y="3124200"/>
            <a:ext cx="5740400" cy="1219200"/>
          </a:xfrm>
          <a:custGeom>
            <a:avLst/>
            <a:gdLst/>
            <a:ahLst/>
            <a:cxnLst/>
            <a:rect l="l" t="t" r="r" b="b"/>
            <a:pathLst>
              <a:path w="5740400" h="1219200">
                <a:moveTo>
                  <a:pt x="101596" y="0"/>
                </a:moveTo>
                <a:lnTo>
                  <a:pt x="5638804" y="0"/>
                </a:lnTo>
                <a:cubicBezTo>
                  <a:pt x="5694914" y="0"/>
                  <a:pt x="5740400" y="45486"/>
                  <a:pt x="5740400" y="101596"/>
                </a:cubicBezTo>
                <a:lnTo>
                  <a:pt x="5740400" y="1117604"/>
                </a:lnTo>
                <a:cubicBezTo>
                  <a:pt x="5740400" y="1173714"/>
                  <a:pt x="5694914" y="1219200"/>
                  <a:pt x="5638804" y="1219200"/>
                </a:cubicBezTo>
                <a:lnTo>
                  <a:pt x="101596" y="1219200"/>
                </a:lnTo>
                <a:cubicBezTo>
                  <a:pt x="45486" y="1219200"/>
                  <a:pt x="0" y="1173714"/>
                  <a:pt x="0" y="1117604"/>
                </a:cubicBezTo>
                <a:lnTo>
                  <a:pt x="0" y="101596"/>
                </a:lnTo>
                <a:cubicBezTo>
                  <a:pt x="0" y="45486"/>
                  <a:pt x="45486" y="0"/>
                  <a:pt x="101596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20" name="Shape 17"/>
          <p:cNvSpPr/>
          <p:nvPr/>
        </p:nvSpPr>
        <p:spPr>
          <a:xfrm>
            <a:off x="6400800" y="34290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304800" y="0"/>
                </a:lnTo>
                <a:cubicBezTo>
                  <a:pt x="473024" y="0"/>
                  <a:pt x="609600" y="136576"/>
                  <a:pt x="609600" y="304800"/>
                </a:cubicBezTo>
                <a:lnTo>
                  <a:pt x="609600" y="304800"/>
                </a:lnTo>
                <a:cubicBezTo>
                  <a:pt x="609600" y="473024"/>
                  <a:pt x="473024" y="609600"/>
                  <a:pt x="304800" y="609600"/>
                </a:cubicBezTo>
                <a:lnTo>
                  <a:pt x="304800" y="609600"/>
                </a:lnTo>
                <a:cubicBezTo>
                  <a:pt x="136576" y="609600"/>
                  <a:pt x="0" y="473024"/>
                  <a:pt x="0" y="304800"/>
                </a:cubicBezTo>
                <a:lnTo>
                  <a:pt x="0" y="304800"/>
                </a:lnTo>
                <a:cubicBezTo>
                  <a:pt x="0" y="136576"/>
                  <a:pt x="136576" y="0"/>
                  <a:pt x="304800" y="0"/>
                </a:cubicBezTo>
                <a:close/>
              </a:path>
            </a:pathLst>
          </a:custGeom>
          <a:solidFill>
            <a:srgbClr val="6A8B61">
              <a:alpha val="20000"/>
            </a:srgbClr>
          </a:solidFill>
          <a:ln/>
        </p:spPr>
      </p:sp>
      <p:sp>
        <p:nvSpPr>
          <p:cNvPr id="21" name="Shape 18"/>
          <p:cNvSpPr/>
          <p:nvPr/>
        </p:nvSpPr>
        <p:spPr>
          <a:xfrm>
            <a:off x="6534150" y="3581400"/>
            <a:ext cx="342900" cy="304800"/>
          </a:xfrm>
          <a:custGeom>
            <a:avLst/>
            <a:gdLst/>
            <a:ahLst/>
            <a:cxnLst/>
            <a:rect l="l" t="t" r="r" b="b"/>
            <a:pathLst>
              <a:path w="342900" h="304800">
                <a:moveTo>
                  <a:pt x="305038" y="142875"/>
                </a:moveTo>
                <a:lnTo>
                  <a:pt x="200263" y="142875"/>
                </a:lnTo>
                <a:cubicBezTo>
                  <a:pt x="189726" y="142875"/>
                  <a:pt x="181213" y="134362"/>
                  <a:pt x="181213" y="123825"/>
                </a:cubicBezTo>
                <a:lnTo>
                  <a:pt x="181213" y="19050"/>
                </a:lnTo>
                <a:cubicBezTo>
                  <a:pt x="181213" y="8513"/>
                  <a:pt x="189786" y="-119"/>
                  <a:pt x="200204" y="1250"/>
                </a:cubicBezTo>
                <a:cubicBezTo>
                  <a:pt x="263902" y="9704"/>
                  <a:pt x="314385" y="60186"/>
                  <a:pt x="322838" y="123885"/>
                </a:cubicBezTo>
                <a:cubicBezTo>
                  <a:pt x="324207" y="134303"/>
                  <a:pt x="315575" y="142875"/>
                  <a:pt x="305038" y="142875"/>
                </a:cubicBezTo>
                <a:close/>
                <a:moveTo>
                  <a:pt x="132517" y="22146"/>
                </a:moveTo>
                <a:cubicBezTo>
                  <a:pt x="143292" y="19883"/>
                  <a:pt x="152638" y="28694"/>
                  <a:pt x="152638" y="39707"/>
                </a:cubicBezTo>
                <a:lnTo>
                  <a:pt x="152638" y="157163"/>
                </a:lnTo>
                <a:cubicBezTo>
                  <a:pt x="152638" y="160496"/>
                  <a:pt x="153829" y="163711"/>
                  <a:pt x="155912" y="166271"/>
                </a:cubicBezTo>
                <a:lnTo>
                  <a:pt x="234553" y="261164"/>
                </a:lnTo>
                <a:cubicBezTo>
                  <a:pt x="241518" y="269558"/>
                  <a:pt x="240030" y="282238"/>
                  <a:pt x="230445" y="287417"/>
                </a:cubicBezTo>
                <a:cubicBezTo>
                  <a:pt x="210145" y="298490"/>
                  <a:pt x="186869" y="304800"/>
                  <a:pt x="162163" y="304800"/>
                </a:cubicBezTo>
                <a:cubicBezTo>
                  <a:pt x="83284" y="304800"/>
                  <a:pt x="19288" y="240804"/>
                  <a:pt x="19288" y="161925"/>
                </a:cubicBezTo>
                <a:cubicBezTo>
                  <a:pt x="19288" y="93166"/>
                  <a:pt x="67806" y="35778"/>
                  <a:pt x="132517" y="22146"/>
                </a:cubicBezTo>
                <a:close/>
                <a:moveTo>
                  <a:pt x="284440" y="171450"/>
                </a:moveTo>
                <a:lnTo>
                  <a:pt x="322540" y="171450"/>
                </a:lnTo>
                <a:cubicBezTo>
                  <a:pt x="333554" y="171450"/>
                  <a:pt x="342364" y="180796"/>
                  <a:pt x="340102" y="191572"/>
                </a:cubicBezTo>
                <a:cubicBezTo>
                  <a:pt x="334030" y="220385"/>
                  <a:pt x="319266" y="245983"/>
                  <a:pt x="298668" y="265509"/>
                </a:cubicBezTo>
                <a:cubicBezTo>
                  <a:pt x="291346" y="272475"/>
                  <a:pt x="279856" y="270986"/>
                  <a:pt x="273427" y="263188"/>
                </a:cubicBezTo>
                <a:lnTo>
                  <a:pt x="223183" y="202644"/>
                </a:lnTo>
                <a:cubicBezTo>
                  <a:pt x="212884" y="190202"/>
                  <a:pt x="221754" y="171450"/>
                  <a:pt x="237827" y="171450"/>
                </a:cubicBezTo>
                <a:lnTo>
                  <a:pt x="284381" y="171450"/>
                </a:lnTo>
                <a:close/>
              </a:path>
            </a:pathLst>
          </a:custGeom>
          <a:solidFill>
            <a:srgbClr val="6A8B61"/>
          </a:solidFill>
          <a:ln/>
        </p:spPr>
      </p:sp>
      <p:sp>
        <p:nvSpPr>
          <p:cNvPr id="22" name="Text 19"/>
          <p:cNvSpPr/>
          <p:nvPr/>
        </p:nvSpPr>
        <p:spPr>
          <a:xfrm>
            <a:off x="7213600" y="3327400"/>
            <a:ext cx="47244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AI Reporting</a:t>
            </a:r>
            <a:endParaRPr lang="en-US" sz="1600" dirty="0"/>
          </a:p>
        </p:txBody>
      </p:sp>
      <p:sp>
        <p:nvSpPr>
          <p:cNvPr id="23" name="Text 20"/>
          <p:cNvSpPr/>
          <p:nvPr/>
        </p:nvSpPr>
        <p:spPr>
          <a:xfrm>
            <a:off x="7213600" y="3632200"/>
            <a:ext cx="45212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Generates comprehensive financial reports and analytics.</a:t>
            </a:r>
            <a:endParaRPr lang="en-US" sz="16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7F182D6-DEFF-0B2F-EBF4-B70D69B43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1225" y="5079140"/>
            <a:ext cx="2543175" cy="105899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978E9F5-7AAB-1F71-2B30-9C1813EF2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400" y="4648200"/>
            <a:ext cx="2133600" cy="21336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BB0A4E-014D-1E46-0FD3-63FE139D7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DBE651EC-D3C5-3542-381E-9D96420328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86C128C6-7106-3823-6EBE-36839CF3C538}"/>
              </a:ext>
            </a:extLst>
          </p:cNvPr>
          <p:cNvSpPr/>
          <p:nvPr/>
        </p:nvSpPr>
        <p:spPr>
          <a:xfrm>
            <a:off x="254000" y="258864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</a:rPr>
              <a:t>Landing Page</a:t>
            </a:r>
            <a:endParaRPr lang="en-US" sz="16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DDFB239-98F0-E21D-BD86-1034DBD51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780143"/>
            <a:ext cx="5788479" cy="2922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71147DE-C9B8-6967-D87C-CE0F899D70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830588"/>
            <a:ext cx="5788479" cy="2915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2CC329B-DB27-932A-45B4-F2F2688C6A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1403" y="780143"/>
            <a:ext cx="5606597" cy="2922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B068D6C-C5A7-8D18-BE77-919104DAA7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1403" y="3830588"/>
            <a:ext cx="5606597" cy="2915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3936597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E150AA-5FF2-B7FE-756F-91964B41B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BA8CAA56-031B-A5A2-D213-1BEEBD8383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0CD4DE34-5275-4543-145C-623274C309B5}"/>
              </a:ext>
            </a:extLst>
          </p:cNvPr>
          <p:cNvSpPr/>
          <p:nvPr/>
        </p:nvSpPr>
        <p:spPr>
          <a:xfrm>
            <a:off x="254000" y="258864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</a:rPr>
              <a:t>Login and signup 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F9C32E-9918-A562-B1BD-2BA891F74C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01" y="887998"/>
            <a:ext cx="6019800" cy="29221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EB6B55-1ECC-A1F2-FF7A-1DEAC165FE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3801" y="887999"/>
            <a:ext cx="5858506" cy="29221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477C80-F29A-5168-CF68-9DBB342315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01" y="3935842"/>
            <a:ext cx="6035299" cy="2799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9122CD-8970-44B3-7480-F5280F8444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3801" y="3982092"/>
            <a:ext cx="5857498" cy="28759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2F8BFE-9603-C949-50C0-02BE3E88D7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94" y="887998"/>
            <a:ext cx="6019800" cy="29221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E49BC54-F51C-99DD-A51B-A01F919F23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3494" y="887999"/>
            <a:ext cx="5858506" cy="29221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3E90C01-A9F0-70C7-9965-83C14A4BE7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4809" y="3982092"/>
            <a:ext cx="5857498" cy="275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975241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A6CE1C-427E-FDA3-6725-01470E2FD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56F15E17-010E-75A0-24C6-D92C5C4177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4A8A5B0C-0306-2D7B-E3C6-D56155CF3BBF}"/>
              </a:ext>
            </a:extLst>
          </p:cNvPr>
          <p:cNvSpPr/>
          <p:nvPr/>
        </p:nvSpPr>
        <p:spPr>
          <a:xfrm>
            <a:off x="494030" y="287020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Admin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F0F955-36D7-B62E-19F4-096A229C1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233" y="812029"/>
            <a:ext cx="5928852" cy="2867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9148E7-A286-F31B-594D-E6B01640D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0233" y="812029"/>
            <a:ext cx="5604388" cy="2867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416D27-D941-50D5-A3D4-E0F40D0CF2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233" y="3938578"/>
            <a:ext cx="5928852" cy="2867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BABA4E-87BF-E119-EA60-0A503FA820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2933" y="3938578"/>
            <a:ext cx="5604388" cy="2867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5944244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4ADE91-FE68-ECA4-4B51-3E55D759E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3811E431-0742-8D91-DE6B-7611B07204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0C174863-17FA-ED8F-99A2-0485BB999577}"/>
              </a:ext>
            </a:extLst>
          </p:cNvPr>
          <p:cNvSpPr/>
          <p:nvPr/>
        </p:nvSpPr>
        <p:spPr>
          <a:xfrm>
            <a:off x="494030" y="287020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</a:rPr>
              <a:t>Veterinarian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BDC944-E087-0206-D6BB-F47F6682D4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44220"/>
            <a:ext cx="5900057" cy="3065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7DE1DC-5471-6CF8-48C8-07CED3B6C7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1946" y="744220"/>
            <a:ext cx="5798562" cy="3065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3453B8-E2E8-B231-BFAE-578A35B0F2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4017805"/>
            <a:ext cx="5900057" cy="28401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D51270-6F8C-7530-1A56-C8B3CAC417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1945" y="4033680"/>
            <a:ext cx="5798563" cy="28401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4680357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DD94F5-AA59-F8B5-68ED-947FAB896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C69776D6-5072-53BE-6284-8EBF20F565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A92C45F2-1CB9-C85B-9706-EE6D4592C8F1}"/>
              </a:ext>
            </a:extLst>
          </p:cNvPr>
          <p:cNvSpPr/>
          <p:nvPr/>
        </p:nvSpPr>
        <p:spPr>
          <a:xfrm>
            <a:off x="494030" y="287020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</a:rPr>
              <a:t>Veterinarian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1A975C-C139-3DF0-17F1-7298111C8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7973" y="646636"/>
            <a:ext cx="3278351" cy="6211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40084E-C2DC-5B80-21A5-4CBD7EA32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8396" y="662122"/>
            <a:ext cx="3278351" cy="62117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56BB4E-9C96-7A4C-BA77-2DF6049B86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4765" y="662124"/>
            <a:ext cx="3278351" cy="62117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68092E-09C4-553B-A43E-681C8D6316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22755" y="662125"/>
            <a:ext cx="3269972" cy="619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246677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D78B31-75E5-447F-79F4-5DC11EFA2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F07BC663-9A01-9518-8496-7BC3428C87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E1894243-51C1-2D5A-5BB8-BE08461D5799}"/>
              </a:ext>
            </a:extLst>
          </p:cNvPr>
          <p:cNvSpPr/>
          <p:nvPr/>
        </p:nvSpPr>
        <p:spPr>
          <a:xfrm>
            <a:off x="494030" y="287020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</a:rPr>
              <a:t>Pet Owner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325CCD-FECC-D447-5990-29BFEC38B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9" y="921075"/>
            <a:ext cx="6096001" cy="2736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33E8F7-CDE8-5108-A4E1-EC4FA687FF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1944" y="917621"/>
            <a:ext cx="5725886" cy="2736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A22B35-96D2-E081-20AA-5E0D5DCFCE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9" y="3998971"/>
            <a:ext cx="6102349" cy="2745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AFDEE6C-14EC-18EC-12FE-11FE5B450E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1944" y="3973604"/>
            <a:ext cx="5725885" cy="2771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155375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/>
          <a:stretch/>
        </p:blipFill>
        <p:spPr>
          <a:xfrm>
            <a:off x="0" y="-12065"/>
            <a:ext cx="12204700" cy="6870065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 flipH="1">
            <a:off x="1787637" y="1886430"/>
            <a:ext cx="12700" cy="467995"/>
          </a:xfrm>
          <a:prstGeom prst="line">
            <a:avLst/>
          </a:prstGeom>
          <a:noFill/>
          <a:ln w="19050">
            <a:solidFill>
              <a:srgbClr val="9FC35D"/>
            </a:solidFill>
            <a:prstDash val="solid"/>
            <a:headEnd type="none"/>
            <a:tailEnd type="none"/>
          </a:ln>
        </p:spPr>
      </p:sp>
      <p:sp>
        <p:nvSpPr>
          <p:cNvPr id="4" name="Shape 1"/>
          <p:cNvSpPr/>
          <p:nvPr/>
        </p:nvSpPr>
        <p:spPr>
          <a:xfrm flipH="1">
            <a:off x="1787637" y="2847185"/>
            <a:ext cx="12700" cy="467995"/>
          </a:xfrm>
          <a:prstGeom prst="line">
            <a:avLst/>
          </a:prstGeom>
          <a:noFill/>
          <a:ln w="19050">
            <a:solidFill>
              <a:srgbClr val="9FC35D"/>
            </a:solidFill>
            <a:prstDash val="solid"/>
            <a:headEnd type="none"/>
            <a:tailEnd type="none"/>
          </a:ln>
        </p:spPr>
      </p:sp>
      <p:sp>
        <p:nvSpPr>
          <p:cNvPr id="5" name="Shape 2"/>
          <p:cNvSpPr/>
          <p:nvPr/>
        </p:nvSpPr>
        <p:spPr>
          <a:xfrm flipH="1">
            <a:off x="1787637" y="3807940"/>
            <a:ext cx="12700" cy="467995"/>
          </a:xfrm>
          <a:prstGeom prst="line">
            <a:avLst/>
          </a:prstGeom>
          <a:noFill/>
          <a:ln w="19050">
            <a:solidFill>
              <a:srgbClr val="9FC35D"/>
            </a:solidFill>
            <a:prstDash val="solid"/>
            <a:headEnd type="none"/>
            <a:tailEnd type="none"/>
          </a:ln>
        </p:spPr>
      </p:sp>
      <p:sp>
        <p:nvSpPr>
          <p:cNvPr id="6" name="Shape 3"/>
          <p:cNvSpPr/>
          <p:nvPr/>
        </p:nvSpPr>
        <p:spPr>
          <a:xfrm flipH="1">
            <a:off x="1779859" y="4664320"/>
            <a:ext cx="12700" cy="467995"/>
          </a:xfrm>
          <a:prstGeom prst="line">
            <a:avLst/>
          </a:prstGeom>
          <a:noFill/>
          <a:ln w="19050">
            <a:solidFill>
              <a:srgbClr val="9FC35D"/>
            </a:solidFill>
            <a:prstDash val="solid"/>
            <a:headEnd type="none"/>
            <a:tailEnd type="none"/>
          </a:ln>
        </p:spPr>
      </p:sp>
      <p:sp>
        <p:nvSpPr>
          <p:cNvPr id="7" name="Shape 4"/>
          <p:cNvSpPr/>
          <p:nvPr/>
        </p:nvSpPr>
        <p:spPr>
          <a:xfrm flipH="1">
            <a:off x="7503590" y="1881985"/>
            <a:ext cx="12700" cy="467995"/>
          </a:xfrm>
          <a:prstGeom prst="line">
            <a:avLst/>
          </a:prstGeom>
          <a:noFill/>
          <a:ln w="19050">
            <a:solidFill>
              <a:srgbClr val="9FC35D"/>
            </a:solidFill>
            <a:prstDash val="solid"/>
            <a:headEnd type="none"/>
            <a:tailEnd type="none"/>
          </a:ln>
        </p:spPr>
      </p:sp>
      <p:sp>
        <p:nvSpPr>
          <p:cNvPr id="8" name="Text 5"/>
          <p:cNvSpPr/>
          <p:nvPr/>
        </p:nvSpPr>
        <p:spPr>
          <a:xfrm>
            <a:off x="3874882" y="574520"/>
            <a:ext cx="4629150" cy="68961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4000" b="1" dirty="0">
                <a:solidFill>
                  <a:srgbClr val="00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CONTENTS</a:t>
            </a:r>
            <a:endParaRPr lang="en-US" sz="1600" dirty="0"/>
          </a:p>
        </p:txBody>
      </p:sp>
      <p:sp>
        <p:nvSpPr>
          <p:cNvPr id="9" name="Text 6"/>
          <p:cNvSpPr/>
          <p:nvPr/>
        </p:nvSpPr>
        <p:spPr>
          <a:xfrm>
            <a:off x="851805" y="1856186"/>
            <a:ext cx="885825" cy="48756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dirty="0">
                <a:solidFill>
                  <a:srgbClr val="9FC35D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01</a:t>
            </a:r>
            <a:endParaRPr lang="en-US" sz="1600" dirty="0"/>
          </a:p>
        </p:txBody>
      </p:sp>
      <p:sp>
        <p:nvSpPr>
          <p:cNvPr id="10" name="Text 7"/>
          <p:cNvSpPr/>
          <p:nvPr/>
        </p:nvSpPr>
        <p:spPr>
          <a:xfrm>
            <a:off x="1856217" y="1890875"/>
            <a:ext cx="5547360" cy="36830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40404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Project Overview</a:t>
            </a:r>
            <a:endParaRPr lang="en-US" sz="1600" dirty="0"/>
          </a:p>
        </p:txBody>
      </p:sp>
      <p:sp>
        <p:nvSpPr>
          <p:cNvPr id="11" name="Text 8"/>
          <p:cNvSpPr/>
          <p:nvPr/>
        </p:nvSpPr>
        <p:spPr>
          <a:xfrm>
            <a:off x="891017" y="2793199"/>
            <a:ext cx="835025" cy="48756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dirty="0">
                <a:solidFill>
                  <a:srgbClr val="9FC35D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02</a:t>
            </a:r>
            <a:endParaRPr lang="en-US" sz="1600" dirty="0"/>
          </a:p>
        </p:txBody>
      </p:sp>
      <p:sp>
        <p:nvSpPr>
          <p:cNvPr id="12" name="Text 9"/>
          <p:cNvSpPr/>
          <p:nvPr/>
        </p:nvSpPr>
        <p:spPr>
          <a:xfrm>
            <a:off x="1856217" y="2851630"/>
            <a:ext cx="5598160" cy="36830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40404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System Features</a:t>
            </a:r>
            <a:endParaRPr lang="en-US" sz="1600" dirty="0"/>
          </a:p>
        </p:txBody>
      </p:sp>
      <p:sp>
        <p:nvSpPr>
          <p:cNvPr id="13" name="Text 10"/>
          <p:cNvSpPr/>
          <p:nvPr/>
        </p:nvSpPr>
        <p:spPr>
          <a:xfrm>
            <a:off x="877682" y="3750790"/>
            <a:ext cx="855980" cy="48756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dirty="0">
                <a:solidFill>
                  <a:srgbClr val="9FC35D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03</a:t>
            </a:r>
            <a:endParaRPr lang="en-US" sz="1600" dirty="0"/>
          </a:p>
        </p:txBody>
      </p:sp>
      <p:sp>
        <p:nvSpPr>
          <p:cNvPr id="14" name="Text 11"/>
          <p:cNvSpPr/>
          <p:nvPr/>
        </p:nvSpPr>
        <p:spPr>
          <a:xfrm>
            <a:off x="1856217" y="3812385"/>
            <a:ext cx="5547360" cy="36830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40404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Technical Architecture</a:t>
            </a:r>
            <a:endParaRPr lang="en-US" sz="1600" dirty="0"/>
          </a:p>
        </p:txBody>
      </p:sp>
      <p:sp>
        <p:nvSpPr>
          <p:cNvPr id="15" name="Text 12"/>
          <p:cNvSpPr/>
          <p:nvPr/>
        </p:nvSpPr>
        <p:spPr>
          <a:xfrm>
            <a:off x="863077" y="4631255"/>
            <a:ext cx="885190" cy="48756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dirty="0">
                <a:solidFill>
                  <a:srgbClr val="9FC35D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04</a:t>
            </a:r>
            <a:endParaRPr lang="en-US" sz="1600" dirty="0"/>
          </a:p>
        </p:txBody>
      </p:sp>
      <p:sp>
        <p:nvSpPr>
          <p:cNvPr id="16" name="Text 13"/>
          <p:cNvSpPr/>
          <p:nvPr/>
        </p:nvSpPr>
        <p:spPr>
          <a:xfrm>
            <a:off x="1905430" y="4714168"/>
            <a:ext cx="5598160" cy="36830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40404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User Management</a:t>
            </a:r>
            <a:endParaRPr lang="en-US" sz="1600" dirty="0"/>
          </a:p>
        </p:txBody>
      </p:sp>
      <p:sp>
        <p:nvSpPr>
          <p:cNvPr id="17" name="Text 14"/>
          <p:cNvSpPr/>
          <p:nvPr/>
        </p:nvSpPr>
        <p:spPr>
          <a:xfrm>
            <a:off x="6582205" y="1824061"/>
            <a:ext cx="788670" cy="48756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dirty="0">
                <a:solidFill>
                  <a:srgbClr val="9FC35D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05</a:t>
            </a:r>
            <a:endParaRPr lang="en-US" sz="1600" dirty="0"/>
          </a:p>
        </p:txBody>
      </p:sp>
      <p:sp>
        <p:nvSpPr>
          <p:cNvPr id="18" name="Text 15"/>
          <p:cNvSpPr/>
          <p:nvPr/>
        </p:nvSpPr>
        <p:spPr>
          <a:xfrm>
            <a:off x="7572170" y="1886430"/>
            <a:ext cx="4125199" cy="461665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40404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Implementation Details</a:t>
            </a:r>
            <a:endParaRPr lang="en-US" sz="1600" dirty="0"/>
          </a:p>
        </p:txBody>
      </p:sp>
      <p:sp>
        <p:nvSpPr>
          <p:cNvPr id="19" name="Shape 4">
            <a:extLst>
              <a:ext uri="{FF2B5EF4-FFF2-40B4-BE49-F238E27FC236}">
                <a16:creationId xmlns:a16="http://schemas.microsoft.com/office/drawing/2014/main" id="{239739EC-D9EB-3F78-41F6-1A10AA41D13F}"/>
              </a:ext>
            </a:extLst>
          </p:cNvPr>
          <p:cNvSpPr/>
          <p:nvPr/>
        </p:nvSpPr>
        <p:spPr>
          <a:xfrm flipH="1">
            <a:off x="7491208" y="2788312"/>
            <a:ext cx="12700" cy="467995"/>
          </a:xfrm>
          <a:prstGeom prst="line">
            <a:avLst/>
          </a:prstGeom>
          <a:noFill/>
          <a:ln w="19050">
            <a:solidFill>
              <a:srgbClr val="9FC35D"/>
            </a:solidFill>
            <a:prstDash val="solid"/>
            <a:headEnd type="none"/>
            <a:tailEnd type="none"/>
          </a:ln>
        </p:spPr>
      </p:sp>
      <p:sp>
        <p:nvSpPr>
          <p:cNvPr id="20" name="Text 14">
            <a:extLst>
              <a:ext uri="{FF2B5EF4-FFF2-40B4-BE49-F238E27FC236}">
                <a16:creationId xmlns:a16="http://schemas.microsoft.com/office/drawing/2014/main" id="{901FA4B3-61BA-44DF-C0BA-12FF672BB4C1}"/>
              </a:ext>
            </a:extLst>
          </p:cNvPr>
          <p:cNvSpPr/>
          <p:nvPr/>
        </p:nvSpPr>
        <p:spPr>
          <a:xfrm>
            <a:off x="6580617" y="2727289"/>
            <a:ext cx="788670" cy="830997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dirty="0">
                <a:solidFill>
                  <a:srgbClr val="9FC35D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06</a:t>
            </a:r>
          </a:p>
          <a:p>
            <a:pPr algn="ctr"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21" name="Text 15">
            <a:extLst>
              <a:ext uri="{FF2B5EF4-FFF2-40B4-BE49-F238E27FC236}">
                <a16:creationId xmlns:a16="http://schemas.microsoft.com/office/drawing/2014/main" id="{FF9A3047-8BBA-8D0F-B16E-8C034CD3C919}"/>
              </a:ext>
            </a:extLst>
          </p:cNvPr>
          <p:cNvSpPr/>
          <p:nvPr/>
        </p:nvSpPr>
        <p:spPr>
          <a:xfrm>
            <a:off x="7572170" y="3786246"/>
            <a:ext cx="4499293" cy="338554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25" name="Shape 4">
            <a:extLst>
              <a:ext uri="{FF2B5EF4-FFF2-40B4-BE49-F238E27FC236}">
                <a16:creationId xmlns:a16="http://schemas.microsoft.com/office/drawing/2014/main" id="{B47FC7BF-62C4-5368-6B5F-8DB3A9646897}"/>
              </a:ext>
            </a:extLst>
          </p:cNvPr>
          <p:cNvSpPr/>
          <p:nvPr/>
        </p:nvSpPr>
        <p:spPr>
          <a:xfrm flipH="1">
            <a:off x="7503908" y="3746345"/>
            <a:ext cx="12700" cy="467995"/>
          </a:xfrm>
          <a:prstGeom prst="line">
            <a:avLst/>
          </a:prstGeom>
          <a:noFill/>
          <a:ln w="19050">
            <a:solidFill>
              <a:srgbClr val="9FC35D"/>
            </a:solidFill>
            <a:prstDash val="solid"/>
            <a:headEnd type="none"/>
            <a:tailEnd type="none"/>
          </a:ln>
        </p:spPr>
      </p:sp>
      <p:sp>
        <p:nvSpPr>
          <p:cNvPr id="26" name="Text 14">
            <a:extLst>
              <a:ext uri="{FF2B5EF4-FFF2-40B4-BE49-F238E27FC236}">
                <a16:creationId xmlns:a16="http://schemas.microsoft.com/office/drawing/2014/main" id="{F4AE67B5-628E-FB14-7A56-BC75CD423408}"/>
              </a:ext>
            </a:extLst>
          </p:cNvPr>
          <p:cNvSpPr/>
          <p:nvPr/>
        </p:nvSpPr>
        <p:spPr>
          <a:xfrm>
            <a:off x="6614907" y="3700253"/>
            <a:ext cx="788670" cy="830997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dirty="0">
                <a:solidFill>
                  <a:srgbClr val="9FC35D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07</a:t>
            </a:r>
          </a:p>
          <a:p>
            <a:pPr algn="ctr"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27" name="Text 15">
            <a:extLst>
              <a:ext uri="{FF2B5EF4-FFF2-40B4-BE49-F238E27FC236}">
                <a16:creationId xmlns:a16="http://schemas.microsoft.com/office/drawing/2014/main" id="{A5BE04B9-0263-7A0A-B503-239C685C43B1}"/>
              </a:ext>
            </a:extLst>
          </p:cNvPr>
          <p:cNvSpPr/>
          <p:nvPr/>
        </p:nvSpPr>
        <p:spPr>
          <a:xfrm>
            <a:off x="7572488" y="3750790"/>
            <a:ext cx="4473575" cy="707886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2400" b="1" dirty="0">
                <a:solidFill>
                  <a:srgbClr val="40404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Conclusion and Thanks</a:t>
            </a:r>
            <a:endParaRPr lang="en-US" sz="1600" dirty="0"/>
          </a:p>
          <a:p>
            <a:pPr algn="just"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28" name="Text 15">
            <a:extLst>
              <a:ext uri="{FF2B5EF4-FFF2-40B4-BE49-F238E27FC236}">
                <a16:creationId xmlns:a16="http://schemas.microsoft.com/office/drawing/2014/main" id="{05338DD9-DDAC-8DBA-2D5A-D1D631897846}"/>
              </a:ext>
            </a:extLst>
          </p:cNvPr>
          <p:cNvSpPr/>
          <p:nvPr/>
        </p:nvSpPr>
        <p:spPr>
          <a:xfrm>
            <a:off x="7572170" y="2809061"/>
            <a:ext cx="4396105" cy="461665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n-US" sz="2400" b="1" dirty="0">
                <a:solidFill>
                  <a:srgbClr val="40404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Future Development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2A4529-4B69-6D59-8A22-3F74E9152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884491EA-793E-F10B-55B1-1898AFB3FF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D710758C-BEB6-A4AB-33FB-112B781B6CC0}"/>
              </a:ext>
            </a:extLst>
          </p:cNvPr>
          <p:cNvSpPr/>
          <p:nvPr/>
        </p:nvSpPr>
        <p:spPr>
          <a:xfrm>
            <a:off x="494030" y="535950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</a:rPr>
              <a:t>Pet Owner</a:t>
            </a:r>
          </a:p>
          <a:p>
            <a:pPr>
              <a:lnSpc>
                <a:spcPct val="100000"/>
              </a:lnSpc>
            </a:pPr>
            <a:endParaRPr lang="en-US" sz="3000" b="1" dirty="0">
              <a:solidFill>
                <a:srgbClr val="6A8B61"/>
              </a:solidFill>
              <a:latin typeface="Noto Sans SC" pitchFamily="34" charset="0"/>
              <a:ea typeface="Noto Sans SC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42A2B6-2549-3C71-9A94-959726BD85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41171"/>
            <a:ext cx="3331029" cy="39887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0A5476-EB99-F6CE-B418-8AC39B132C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3930" y="941171"/>
            <a:ext cx="3346477" cy="50888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AB43BE-8320-DD7F-9089-22257693AF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3452" y="941171"/>
            <a:ext cx="4666305" cy="317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81623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DA5A6D-8C2C-105C-53C8-6EE41B932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92A89A36-A097-364E-D1F5-1B348D07340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56418" y="-105745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E0017BB1-C06A-8CB0-C558-913F40A88DD5}"/>
              </a:ext>
            </a:extLst>
          </p:cNvPr>
          <p:cNvSpPr/>
          <p:nvPr/>
        </p:nvSpPr>
        <p:spPr>
          <a:xfrm>
            <a:off x="494030" y="535950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</a:rPr>
              <a:t>Pet Owner</a:t>
            </a:r>
          </a:p>
          <a:p>
            <a:pPr>
              <a:lnSpc>
                <a:spcPct val="100000"/>
              </a:lnSpc>
            </a:pPr>
            <a:endParaRPr lang="en-US" sz="3000" b="1" dirty="0">
              <a:solidFill>
                <a:srgbClr val="6A8B61"/>
              </a:solidFill>
              <a:latin typeface="Noto Sans SC" pitchFamily="34" charset="0"/>
              <a:ea typeface="Noto Sans SC" pitchFamily="34" charset="-12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441C0A-F475-498A-05AB-26A5D53EB7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5781" y="3095981"/>
            <a:ext cx="4234683" cy="3602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0D639A-CB99-8E70-CA27-4200C35B91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589" y="1369786"/>
            <a:ext cx="4942464" cy="4475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C1959D-BB22-34EC-2EA5-0F81998E09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3223" y="159314"/>
            <a:ext cx="6019800" cy="273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3534134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B87E73-FF82-1453-066D-38D872DC35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55F29993-A624-1E5C-C3AC-9D22D61A57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5648B47F-C34C-1572-C857-838B4637375B}"/>
              </a:ext>
            </a:extLst>
          </p:cNvPr>
          <p:cNvSpPr/>
          <p:nvPr/>
        </p:nvSpPr>
        <p:spPr>
          <a:xfrm>
            <a:off x="494030" y="350541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</a:rPr>
              <a:t>Accountant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62001E-1750-98EB-B94F-068DB3526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71" y="894827"/>
            <a:ext cx="5780315" cy="3010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679ED7-0AC8-8112-4A70-E19FCDEF1E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4345" y="894827"/>
            <a:ext cx="5819684" cy="3010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6BCA25-5980-B76A-05C0-F271E8057C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71" y="4090093"/>
            <a:ext cx="5780315" cy="2767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630AEF-9346-1F30-5EC7-13F7350B10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4345" y="4063579"/>
            <a:ext cx="5819684" cy="2794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8428014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3B69B0-0EA8-45D0-59C6-70D46448E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7A9D4FD6-ADE3-A60C-BAA5-44BAE981C4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0CB5B3D8-F2CF-4D16-76AB-1C221CD0B705}"/>
              </a:ext>
            </a:extLst>
          </p:cNvPr>
          <p:cNvSpPr/>
          <p:nvPr/>
        </p:nvSpPr>
        <p:spPr>
          <a:xfrm>
            <a:off x="494030" y="437627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</a:rPr>
              <a:t>Accountant</a:t>
            </a:r>
          </a:p>
          <a:p>
            <a:pPr>
              <a:lnSpc>
                <a:spcPct val="100000"/>
              </a:lnSpc>
            </a:pPr>
            <a:endParaRPr lang="en-US" sz="3000" b="1" dirty="0">
              <a:solidFill>
                <a:srgbClr val="6A8B61"/>
              </a:solidFill>
              <a:latin typeface="Noto Sans SC" pitchFamily="34" charset="0"/>
              <a:ea typeface="Noto Sans SC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2D8628-1AF5-6868-011B-0EDAEC334B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9221" y="1332454"/>
            <a:ext cx="9786257" cy="4693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0214213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6978A-7659-F59E-0F4B-9E697A1B3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>
            <a:extLst>
              <a:ext uri="{FF2B5EF4-FFF2-40B4-BE49-F238E27FC236}">
                <a16:creationId xmlns:a16="http://schemas.microsoft.com/office/drawing/2014/main" id="{3C4E0CFC-BF6C-112E-0AD2-E330D24F66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64494615-4BB8-471F-8B49-463585DC65C3}"/>
              </a:ext>
            </a:extLst>
          </p:cNvPr>
          <p:cNvSpPr/>
          <p:nvPr/>
        </p:nvSpPr>
        <p:spPr>
          <a:xfrm>
            <a:off x="494030" y="437627"/>
            <a:ext cx="6019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</a:rPr>
              <a:t>Receptionist</a:t>
            </a:r>
          </a:p>
          <a:p>
            <a:pPr>
              <a:lnSpc>
                <a:spcPct val="100000"/>
              </a:lnSpc>
            </a:pPr>
            <a:endParaRPr lang="en-US" sz="3000" b="1" dirty="0">
              <a:solidFill>
                <a:srgbClr val="6A8B61"/>
              </a:solidFill>
              <a:latin typeface="Noto Sans SC" pitchFamily="34" charset="0"/>
              <a:ea typeface="Noto Sans SC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FFFCF8-0B4F-40D8-A88A-A11D6B061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59" y="894828"/>
            <a:ext cx="5203372" cy="2794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D0D144-CFFD-8F63-E5C3-6256671E17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3829" y="894828"/>
            <a:ext cx="5449571" cy="2794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6FECA5-35A2-7882-8041-30C157D0B2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59" y="3945322"/>
            <a:ext cx="5203372" cy="2776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EC4515-2837-6687-D6A3-94F721100D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3829" y="3945322"/>
            <a:ext cx="5449570" cy="2776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0568635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E5F4F8E-12D3-EA96-19B6-33636AAEA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2-d2nf8a18bjvh7rlj09n0.png">
            <a:extLst>
              <a:ext uri="{FF2B5EF4-FFF2-40B4-BE49-F238E27FC236}">
                <a16:creationId xmlns:a16="http://schemas.microsoft.com/office/drawing/2014/main" id="{1AD5F180-861E-CE4E-834F-90DF9F7198B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" r="5"/>
          <a:stretch/>
        </p:blipFill>
        <p:spPr>
          <a:xfrm>
            <a:off x="0" y="0"/>
            <a:ext cx="12202795" cy="6851015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FE03E99A-CB51-09DA-C5A2-309066F45E53}"/>
              </a:ext>
            </a:extLst>
          </p:cNvPr>
          <p:cNvSpPr/>
          <p:nvPr/>
        </p:nvSpPr>
        <p:spPr>
          <a:xfrm>
            <a:off x="284163" y="2536825"/>
            <a:ext cx="2642870" cy="1862048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15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06</a:t>
            </a:r>
            <a:endParaRPr lang="en-US" sz="160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2DF765AC-E4AF-07A4-46A6-915258B88F57}"/>
              </a:ext>
            </a:extLst>
          </p:cNvPr>
          <p:cNvSpPr/>
          <p:nvPr/>
        </p:nvSpPr>
        <p:spPr>
          <a:xfrm>
            <a:off x="3789998" y="3014345"/>
            <a:ext cx="8116570" cy="68183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Future Development</a:t>
            </a:r>
            <a:endParaRPr lang="en-US" sz="1600" dirty="0"/>
          </a:p>
        </p:txBody>
      </p:sp>
      <p:sp>
        <p:nvSpPr>
          <p:cNvPr id="5" name="Shape 2">
            <a:extLst>
              <a:ext uri="{FF2B5EF4-FFF2-40B4-BE49-F238E27FC236}">
                <a16:creationId xmlns:a16="http://schemas.microsoft.com/office/drawing/2014/main" id="{611AD763-DD4C-FACD-02B7-E898AAECC9F6}"/>
              </a:ext>
            </a:extLst>
          </p:cNvPr>
          <p:cNvSpPr/>
          <p:nvPr/>
        </p:nvSpPr>
        <p:spPr>
          <a:xfrm>
            <a:off x="3322638" y="2781300"/>
            <a:ext cx="71755" cy="137223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/>
        </p:spPr>
      </p:sp>
      <p:sp>
        <p:nvSpPr>
          <p:cNvPr id="6" name="Text 3">
            <a:extLst>
              <a:ext uri="{FF2B5EF4-FFF2-40B4-BE49-F238E27FC236}">
                <a16:creationId xmlns:a16="http://schemas.microsoft.com/office/drawing/2014/main" id="{F007DFF3-B91A-D0E2-7D65-2E0BF732C5A7}"/>
              </a:ext>
            </a:extLst>
          </p:cNvPr>
          <p:cNvSpPr/>
          <p:nvPr/>
        </p:nvSpPr>
        <p:spPr>
          <a:xfrm>
            <a:off x="3322638" y="2781300"/>
            <a:ext cx="71755" cy="1372235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>
              <a:lnSpc>
                <a:spcPct val="10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10671441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0" y="142240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Suggested Improvements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254000" y="2286000"/>
            <a:ext cx="11684000" cy="914400"/>
          </a:xfrm>
          <a:custGeom>
            <a:avLst/>
            <a:gdLst/>
            <a:ahLst/>
            <a:cxnLst/>
            <a:rect l="l" t="t" r="r" b="b"/>
            <a:pathLst>
              <a:path w="11684000" h="914400">
                <a:moveTo>
                  <a:pt x="101599" y="0"/>
                </a:moveTo>
                <a:lnTo>
                  <a:pt x="11582401" y="0"/>
                </a:lnTo>
                <a:cubicBezTo>
                  <a:pt x="11638513" y="0"/>
                  <a:pt x="11684000" y="45487"/>
                  <a:pt x="11684000" y="101599"/>
                </a:cubicBezTo>
                <a:lnTo>
                  <a:pt x="11684000" y="812801"/>
                </a:lnTo>
                <a:cubicBezTo>
                  <a:pt x="11684000" y="868913"/>
                  <a:pt x="11638513" y="914400"/>
                  <a:pt x="11582401" y="914400"/>
                </a:cubicBezTo>
                <a:lnTo>
                  <a:pt x="101599" y="914400"/>
                </a:lnTo>
                <a:cubicBezTo>
                  <a:pt x="45487" y="914400"/>
                  <a:pt x="0" y="868913"/>
                  <a:pt x="0" y="812801"/>
                </a:cubicBezTo>
                <a:lnTo>
                  <a:pt x="0" y="101599"/>
                </a:lnTo>
                <a:cubicBezTo>
                  <a:pt x="0" y="45525"/>
                  <a:pt x="45525" y="0"/>
                  <a:pt x="101599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5" name="Shape 2"/>
          <p:cNvSpPr/>
          <p:nvPr/>
        </p:nvSpPr>
        <p:spPr>
          <a:xfrm>
            <a:off x="406400" y="2438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304800" y="0"/>
                </a:lnTo>
                <a:cubicBezTo>
                  <a:pt x="473024" y="0"/>
                  <a:pt x="609600" y="136576"/>
                  <a:pt x="609600" y="304800"/>
                </a:cubicBezTo>
                <a:lnTo>
                  <a:pt x="609600" y="304800"/>
                </a:lnTo>
                <a:cubicBezTo>
                  <a:pt x="609600" y="473024"/>
                  <a:pt x="473024" y="609600"/>
                  <a:pt x="304800" y="609600"/>
                </a:cubicBezTo>
                <a:lnTo>
                  <a:pt x="304800" y="609600"/>
                </a:lnTo>
                <a:cubicBezTo>
                  <a:pt x="136576" y="609600"/>
                  <a:pt x="0" y="473024"/>
                  <a:pt x="0" y="304800"/>
                </a:cubicBezTo>
                <a:lnTo>
                  <a:pt x="0" y="304800"/>
                </a:lnTo>
                <a:cubicBezTo>
                  <a:pt x="0" y="136576"/>
                  <a:pt x="136576" y="0"/>
                  <a:pt x="304800" y="0"/>
                </a:cubicBezTo>
                <a:close/>
              </a:path>
            </a:pathLst>
          </a:custGeom>
          <a:solidFill>
            <a:srgbClr val="6A8B61">
              <a:alpha val="20000"/>
            </a:srgbClr>
          </a:solidFill>
          <a:ln/>
        </p:spPr>
      </p:sp>
      <p:sp>
        <p:nvSpPr>
          <p:cNvPr id="6" name="Shape 3"/>
          <p:cNvSpPr/>
          <p:nvPr/>
        </p:nvSpPr>
        <p:spPr>
          <a:xfrm>
            <a:off x="558800" y="2590800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71438" y="33338"/>
                </a:moveTo>
                <a:cubicBezTo>
                  <a:pt x="71438" y="14942"/>
                  <a:pt x="86380" y="0"/>
                  <a:pt x="104775" y="0"/>
                </a:cubicBezTo>
                <a:lnTo>
                  <a:pt x="119062" y="0"/>
                </a:lnTo>
                <a:cubicBezTo>
                  <a:pt x="129600" y="0"/>
                  <a:pt x="138113" y="8513"/>
                  <a:pt x="138113" y="19050"/>
                </a:cubicBezTo>
                <a:lnTo>
                  <a:pt x="138113" y="285750"/>
                </a:lnTo>
                <a:cubicBezTo>
                  <a:pt x="138113" y="296287"/>
                  <a:pt x="129600" y="304800"/>
                  <a:pt x="119062" y="304800"/>
                </a:cubicBezTo>
                <a:lnTo>
                  <a:pt x="100013" y="304800"/>
                </a:lnTo>
                <a:cubicBezTo>
                  <a:pt x="82272" y="304800"/>
                  <a:pt x="67330" y="292656"/>
                  <a:pt x="63103" y="276225"/>
                </a:cubicBezTo>
                <a:cubicBezTo>
                  <a:pt x="62686" y="276225"/>
                  <a:pt x="62329" y="276225"/>
                  <a:pt x="61912" y="276225"/>
                </a:cubicBezTo>
                <a:cubicBezTo>
                  <a:pt x="35600" y="276225"/>
                  <a:pt x="14288" y="254913"/>
                  <a:pt x="14288" y="228600"/>
                </a:cubicBezTo>
                <a:cubicBezTo>
                  <a:pt x="14288" y="217884"/>
                  <a:pt x="17859" y="208002"/>
                  <a:pt x="23813" y="200025"/>
                </a:cubicBezTo>
                <a:cubicBezTo>
                  <a:pt x="12263" y="191333"/>
                  <a:pt x="4763" y="177522"/>
                  <a:pt x="4763" y="161925"/>
                </a:cubicBezTo>
                <a:cubicBezTo>
                  <a:pt x="4763" y="143530"/>
                  <a:pt x="15240" y="127516"/>
                  <a:pt x="30480" y="119598"/>
                </a:cubicBezTo>
                <a:cubicBezTo>
                  <a:pt x="26253" y="112455"/>
                  <a:pt x="23813" y="104120"/>
                  <a:pt x="23813" y="95250"/>
                </a:cubicBezTo>
                <a:cubicBezTo>
                  <a:pt x="23813" y="68937"/>
                  <a:pt x="45125" y="47625"/>
                  <a:pt x="71438" y="47625"/>
                </a:cubicBezTo>
                <a:lnTo>
                  <a:pt x="71438" y="33338"/>
                </a:lnTo>
                <a:close/>
                <a:moveTo>
                  <a:pt x="233363" y="33338"/>
                </a:moveTo>
                <a:lnTo>
                  <a:pt x="233363" y="47625"/>
                </a:lnTo>
                <a:cubicBezTo>
                  <a:pt x="259675" y="47625"/>
                  <a:pt x="280987" y="68937"/>
                  <a:pt x="280987" y="95250"/>
                </a:cubicBezTo>
                <a:cubicBezTo>
                  <a:pt x="280987" y="104180"/>
                  <a:pt x="278547" y="112514"/>
                  <a:pt x="274320" y="119598"/>
                </a:cubicBezTo>
                <a:cubicBezTo>
                  <a:pt x="289620" y="127516"/>
                  <a:pt x="300038" y="143470"/>
                  <a:pt x="300038" y="161925"/>
                </a:cubicBezTo>
                <a:cubicBezTo>
                  <a:pt x="300038" y="177522"/>
                  <a:pt x="292537" y="191333"/>
                  <a:pt x="280987" y="200025"/>
                </a:cubicBezTo>
                <a:cubicBezTo>
                  <a:pt x="286941" y="208002"/>
                  <a:pt x="290513" y="217884"/>
                  <a:pt x="290513" y="228600"/>
                </a:cubicBezTo>
                <a:cubicBezTo>
                  <a:pt x="290513" y="254913"/>
                  <a:pt x="269200" y="276225"/>
                  <a:pt x="242888" y="276225"/>
                </a:cubicBezTo>
                <a:cubicBezTo>
                  <a:pt x="242471" y="276225"/>
                  <a:pt x="242114" y="276225"/>
                  <a:pt x="241697" y="276225"/>
                </a:cubicBezTo>
                <a:cubicBezTo>
                  <a:pt x="237470" y="292656"/>
                  <a:pt x="222528" y="304800"/>
                  <a:pt x="204787" y="304800"/>
                </a:cubicBezTo>
                <a:lnTo>
                  <a:pt x="185738" y="304800"/>
                </a:lnTo>
                <a:cubicBezTo>
                  <a:pt x="175200" y="304800"/>
                  <a:pt x="166688" y="296287"/>
                  <a:pt x="166688" y="285750"/>
                </a:cubicBezTo>
                <a:lnTo>
                  <a:pt x="166688" y="19050"/>
                </a:lnTo>
                <a:cubicBezTo>
                  <a:pt x="166688" y="8513"/>
                  <a:pt x="175200" y="0"/>
                  <a:pt x="185738" y="0"/>
                </a:cubicBezTo>
                <a:lnTo>
                  <a:pt x="200025" y="0"/>
                </a:lnTo>
                <a:cubicBezTo>
                  <a:pt x="218420" y="0"/>
                  <a:pt x="233363" y="14942"/>
                  <a:pt x="233363" y="33338"/>
                </a:cubicBezTo>
                <a:close/>
              </a:path>
            </a:pathLst>
          </a:custGeom>
          <a:solidFill>
            <a:srgbClr val="6A8B61"/>
          </a:solidFill>
          <a:ln/>
        </p:spPr>
      </p:sp>
      <p:sp>
        <p:nvSpPr>
          <p:cNvPr id="7" name="Text 4"/>
          <p:cNvSpPr/>
          <p:nvPr/>
        </p:nvSpPr>
        <p:spPr>
          <a:xfrm>
            <a:off x="1219200" y="2374900"/>
            <a:ext cx="53467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Predictive Analytics</a:t>
            </a:r>
            <a:endParaRPr lang="en-US" sz="1600" dirty="0"/>
          </a:p>
        </p:txBody>
      </p:sp>
      <p:sp>
        <p:nvSpPr>
          <p:cNvPr id="8" name="Text 5"/>
          <p:cNvSpPr/>
          <p:nvPr/>
        </p:nvSpPr>
        <p:spPr>
          <a:xfrm>
            <a:off x="1219200" y="2768600"/>
            <a:ext cx="53213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Expand AI for proactive health monitoring and early interventions.</a:t>
            </a:r>
            <a:endParaRPr lang="en-US" sz="1600" dirty="0"/>
          </a:p>
        </p:txBody>
      </p:sp>
      <p:sp>
        <p:nvSpPr>
          <p:cNvPr id="9" name="Shape 6"/>
          <p:cNvSpPr/>
          <p:nvPr/>
        </p:nvSpPr>
        <p:spPr>
          <a:xfrm>
            <a:off x="254000" y="3403600"/>
            <a:ext cx="11684000" cy="914400"/>
          </a:xfrm>
          <a:custGeom>
            <a:avLst/>
            <a:gdLst/>
            <a:ahLst/>
            <a:cxnLst/>
            <a:rect l="l" t="t" r="r" b="b"/>
            <a:pathLst>
              <a:path w="11684000" h="914400">
                <a:moveTo>
                  <a:pt x="101599" y="0"/>
                </a:moveTo>
                <a:lnTo>
                  <a:pt x="11582401" y="0"/>
                </a:lnTo>
                <a:cubicBezTo>
                  <a:pt x="11638513" y="0"/>
                  <a:pt x="11684000" y="45487"/>
                  <a:pt x="11684000" y="101599"/>
                </a:cubicBezTo>
                <a:lnTo>
                  <a:pt x="11684000" y="812801"/>
                </a:lnTo>
                <a:cubicBezTo>
                  <a:pt x="11684000" y="868913"/>
                  <a:pt x="11638513" y="914400"/>
                  <a:pt x="11582401" y="914400"/>
                </a:cubicBezTo>
                <a:lnTo>
                  <a:pt x="101599" y="914400"/>
                </a:lnTo>
                <a:cubicBezTo>
                  <a:pt x="45487" y="914400"/>
                  <a:pt x="0" y="868913"/>
                  <a:pt x="0" y="812801"/>
                </a:cubicBezTo>
                <a:lnTo>
                  <a:pt x="0" y="101599"/>
                </a:lnTo>
                <a:cubicBezTo>
                  <a:pt x="0" y="45525"/>
                  <a:pt x="45525" y="0"/>
                  <a:pt x="101599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10" name="Shape 7"/>
          <p:cNvSpPr/>
          <p:nvPr/>
        </p:nvSpPr>
        <p:spPr>
          <a:xfrm>
            <a:off x="406400" y="35560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304800" y="0"/>
                </a:lnTo>
                <a:cubicBezTo>
                  <a:pt x="473024" y="0"/>
                  <a:pt x="609600" y="136576"/>
                  <a:pt x="609600" y="304800"/>
                </a:cubicBezTo>
                <a:lnTo>
                  <a:pt x="609600" y="304800"/>
                </a:lnTo>
                <a:cubicBezTo>
                  <a:pt x="609600" y="473024"/>
                  <a:pt x="473024" y="609600"/>
                  <a:pt x="304800" y="609600"/>
                </a:cubicBezTo>
                <a:lnTo>
                  <a:pt x="304800" y="609600"/>
                </a:lnTo>
                <a:cubicBezTo>
                  <a:pt x="136576" y="609600"/>
                  <a:pt x="0" y="473024"/>
                  <a:pt x="0" y="304800"/>
                </a:cubicBezTo>
                <a:lnTo>
                  <a:pt x="0" y="304800"/>
                </a:lnTo>
                <a:cubicBezTo>
                  <a:pt x="0" y="136576"/>
                  <a:pt x="136576" y="0"/>
                  <a:pt x="304800" y="0"/>
                </a:cubicBezTo>
                <a:close/>
              </a:path>
            </a:pathLst>
          </a:custGeom>
          <a:solidFill>
            <a:srgbClr val="93A475">
              <a:alpha val="20000"/>
            </a:srgbClr>
          </a:solidFill>
          <a:ln/>
        </p:spPr>
      </p:sp>
      <p:sp>
        <p:nvSpPr>
          <p:cNvPr id="11" name="Shape 8"/>
          <p:cNvSpPr/>
          <p:nvPr/>
        </p:nvSpPr>
        <p:spPr>
          <a:xfrm>
            <a:off x="539750" y="3708400"/>
            <a:ext cx="342900" cy="304800"/>
          </a:xfrm>
          <a:custGeom>
            <a:avLst/>
            <a:gdLst/>
            <a:ahLst/>
            <a:cxnLst/>
            <a:rect l="l" t="t" r="r" b="b"/>
            <a:pathLst>
              <a:path w="342900" h="304800">
                <a:moveTo>
                  <a:pt x="57150" y="38100"/>
                </a:moveTo>
                <a:cubicBezTo>
                  <a:pt x="36135" y="38100"/>
                  <a:pt x="19050" y="55185"/>
                  <a:pt x="19050" y="76200"/>
                </a:cubicBezTo>
                <a:lnTo>
                  <a:pt x="19050" y="228600"/>
                </a:lnTo>
                <a:cubicBezTo>
                  <a:pt x="19050" y="249615"/>
                  <a:pt x="36135" y="266700"/>
                  <a:pt x="57150" y="266700"/>
                </a:cubicBezTo>
                <a:lnTo>
                  <a:pt x="209550" y="266700"/>
                </a:lnTo>
                <a:cubicBezTo>
                  <a:pt x="230565" y="266700"/>
                  <a:pt x="247650" y="249615"/>
                  <a:pt x="247650" y="228600"/>
                </a:cubicBezTo>
                <a:lnTo>
                  <a:pt x="247650" y="76200"/>
                </a:lnTo>
                <a:cubicBezTo>
                  <a:pt x="247650" y="55185"/>
                  <a:pt x="230565" y="38100"/>
                  <a:pt x="209550" y="38100"/>
                </a:cubicBezTo>
                <a:lnTo>
                  <a:pt x="57150" y="38100"/>
                </a:lnTo>
                <a:close/>
                <a:moveTo>
                  <a:pt x="276225" y="200025"/>
                </a:moveTo>
                <a:lnTo>
                  <a:pt x="319980" y="235029"/>
                </a:lnTo>
                <a:cubicBezTo>
                  <a:pt x="322481" y="237053"/>
                  <a:pt x="325576" y="238125"/>
                  <a:pt x="328791" y="238125"/>
                </a:cubicBezTo>
                <a:cubicBezTo>
                  <a:pt x="336590" y="238125"/>
                  <a:pt x="342900" y="231815"/>
                  <a:pt x="342900" y="224016"/>
                </a:cubicBezTo>
                <a:lnTo>
                  <a:pt x="342900" y="80784"/>
                </a:lnTo>
                <a:cubicBezTo>
                  <a:pt x="342900" y="72985"/>
                  <a:pt x="336590" y="66675"/>
                  <a:pt x="328791" y="66675"/>
                </a:cubicBezTo>
                <a:cubicBezTo>
                  <a:pt x="325576" y="66675"/>
                  <a:pt x="322481" y="67747"/>
                  <a:pt x="319980" y="69771"/>
                </a:cubicBezTo>
                <a:lnTo>
                  <a:pt x="276225" y="104775"/>
                </a:lnTo>
                <a:lnTo>
                  <a:pt x="276225" y="200025"/>
                </a:lnTo>
                <a:close/>
              </a:path>
            </a:pathLst>
          </a:custGeom>
          <a:solidFill>
            <a:srgbClr val="93A475"/>
          </a:solidFill>
          <a:ln/>
        </p:spPr>
      </p:sp>
      <p:sp>
        <p:nvSpPr>
          <p:cNvPr id="12" name="Text 9"/>
          <p:cNvSpPr/>
          <p:nvPr/>
        </p:nvSpPr>
        <p:spPr>
          <a:xfrm>
            <a:off x="1219200" y="3538376"/>
            <a:ext cx="43307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Enhanced Telemedicine</a:t>
            </a:r>
            <a:endParaRPr lang="en-US" sz="1600" dirty="0"/>
          </a:p>
        </p:txBody>
      </p:sp>
      <p:sp>
        <p:nvSpPr>
          <p:cNvPr id="13" name="Text 10"/>
          <p:cNvSpPr/>
          <p:nvPr/>
        </p:nvSpPr>
        <p:spPr>
          <a:xfrm>
            <a:off x="1219200" y="3886200"/>
            <a:ext cx="430530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Add video consultations and remote vital monitoring.</a:t>
            </a:r>
            <a:endParaRPr lang="en-US" sz="1600" dirty="0"/>
          </a:p>
        </p:txBody>
      </p:sp>
      <p:sp>
        <p:nvSpPr>
          <p:cNvPr id="14" name="Shape 11"/>
          <p:cNvSpPr/>
          <p:nvPr/>
        </p:nvSpPr>
        <p:spPr>
          <a:xfrm>
            <a:off x="254000" y="4521200"/>
            <a:ext cx="11684000" cy="914400"/>
          </a:xfrm>
          <a:custGeom>
            <a:avLst/>
            <a:gdLst/>
            <a:ahLst/>
            <a:cxnLst/>
            <a:rect l="l" t="t" r="r" b="b"/>
            <a:pathLst>
              <a:path w="11684000" h="914400">
                <a:moveTo>
                  <a:pt x="101599" y="0"/>
                </a:moveTo>
                <a:lnTo>
                  <a:pt x="11582401" y="0"/>
                </a:lnTo>
                <a:cubicBezTo>
                  <a:pt x="11638513" y="0"/>
                  <a:pt x="11684000" y="45487"/>
                  <a:pt x="11684000" y="101599"/>
                </a:cubicBezTo>
                <a:lnTo>
                  <a:pt x="11684000" y="812801"/>
                </a:lnTo>
                <a:cubicBezTo>
                  <a:pt x="11684000" y="868913"/>
                  <a:pt x="11638513" y="914400"/>
                  <a:pt x="11582401" y="914400"/>
                </a:cubicBezTo>
                <a:lnTo>
                  <a:pt x="101599" y="914400"/>
                </a:lnTo>
                <a:cubicBezTo>
                  <a:pt x="45487" y="914400"/>
                  <a:pt x="0" y="868913"/>
                  <a:pt x="0" y="812801"/>
                </a:cubicBezTo>
                <a:lnTo>
                  <a:pt x="0" y="101599"/>
                </a:lnTo>
                <a:cubicBezTo>
                  <a:pt x="0" y="45525"/>
                  <a:pt x="45525" y="0"/>
                  <a:pt x="101599" y="0"/>
                </a:cubicBezTo>
                <a:close/>
              </a:path>
            </a:pathLst>
          </a:custGeom>
          <a:solidFill>
            <a:srgbClr val="A8C3A0">
              <a:alpha val="13333"/>
            </a:srgbClr>
          </a:solidFill>
          <a:ln/>
        </p:spPr>
      </p:sp>
      <p:sp>
        <p:nvSpPr>
          <p:cNvPr id="15" name="Shape 12"/>
          <p:cNvSpPr/>
          <p:nvPr/>
        </p:nvSpPr>
        <p:spPr>
          <a:xfrm>
            <a:off x="406400" y="46736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304800" y="0"/>
                </a:lnTo>
                <a:cubicBezTo>
                  <a:pt x="473024" y="0"/>
                  <a:pt x="609600" y="136576"/>
                  <a:pt x="609600" y="304800"/>
                </a:cubicBezTo>
                <a:lnTo>
                  <a:pt x="609600" y="304800"/>
                </a:lnTo>
                <a:cubicBezTo>
                  <a:pt x="609600" y="473024"/>
                  <a:pt x="473024" y="609600"/>
                  <a:pt x="304800" y="609600"/>
                </a:cubicBezTo>
                <a:lnTo>
                  <a:pt x="304800" y="609600"/>
                </a:lnTo>
                <a:cubicBezTo>
                  <a:pt x="136576" y="609600"/>
                  <a:pt x="0" y="473024"/>
                  <a:pt x="0" y="304800"/>
                </a:cubicBezTo>
                <a:lnTo>
                  <a:pt x="0" y="304800"/>
                </a:lnTo>
                <a:cubicBezTo>
                  <a:pt x="0" y="136576"/>
                  <a:pt x="136576" y="0"/>
                  <a:pt x="3048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16" name="Shape 13"/>
          <p:cNvSpPr/>
          <p:nvPr/>
        </p:nvSpPr>
        <p:spPr>
          <a:xfrm>
            <a:off x="577850" y="4826000"/>
            <a:ext cx="266700" cy="304800"/>
          </a:xfrm>
          <a:custGeom>
            <a:avLst/>
            <a:gdLst/>
            <a:ahLst/>
            <a:cxnLst/>
            <a:rect l="l" t="t" r="r" b="b"/>
            <a:pathLst>
              <a:path w="266700" h="304800">
                <a:moveTo>
                  <a:pt x="76200" y="-19050"/>
                </a:moveTo>
                <a:cubicBezTo>
                  <a:pt x="86737" y="-19050"/>
                  <a:pt x="95250" y="-10537"/>
                  <a:pt x="95250" y="0"/>
                </a:cubicBezTo>
                <a:lnTo>
                  <a:pt x="95250" y="57150"/>
                </a:lnTo>
                <a:lnTo>
                  <a:pt x="171450" y="57150"/>
                </a:lnTo>
                <a:lnTo>
                  <a:pt x="171450" y="0"/>
                </a:lnTo>
                <a:cubicBezTo>
                  <a:pt x="171450" y="-10537"/>
                  <a:pt x="179963" y="-19050"/>
                  <a:pt x="190500" y="-19050"/>
                </a:cubicBezTo>
                <a:cubicBezTo>
                  <a:pt x="201037" y="-19050"/>
                  <a:pt x="209550" y="-10537"/>
                  <a:pt x="209550" y="0"/>
                </a:cubicBezTo>
                <a:lnTo>
                  <a:pt x="209550" y="57150"/>
                </a:lnTo>
                <a:lnTo>
                  <a:pt x="247650" y="57150"/>
                </a:lnTo>
                <a:cubicBezTo>
                  <a:pt x="258187" y="57150"/>
                  <a:pt x="266700" y="65663"/>
                  <a:pt x="266700" y="76200"/>
                </a:cubicBezTo>
                <a:cubicBezTo>
                  <a:pt x="266700" y="86737"/>
                  <a:pt x="258187" y="95250"/>
                  <a:pt x="247650" y="95250"/>
                </a:cubicBezTo>
                <a:lnTo>
                  <a:pt x="247650" y="133350"/>
                </a:lnTo>
                <a:cubicBezTo>
                  <a:pt x="247650" y="189964"/>
                  <a:pt x="206454" y="236994"/>
                  <a:pt x="152400" y="246043"/>
                </a:cubicBezTo>
                <a:lnTo>
                  <a:pt x="152400" y="285750"/>
                </a:lnTo>
                <a:cubicBezTo>
                  <a:pt x="152400" y="296287"/>
                  <a:pt x="143887" y="304800"/>
                  <a:pt x="133350" y="304800"/>
                </a:cubicBezTo>
                <a:cubicBezTo>
                  <a:pt x="122813" y="304800"/>
                  <a:pt x="114300" y="296287"/>
                  <a:pt x="114300" y="285750"/>
                </a:cubicBezTo>
                <a:lnTo>
                  <a:pt x="114300" y="246043"/>
                </a:lnTo>
                <a:cubicBezTo>
                  <a:pt x="60246" y="236994"/>
                  <a:pt x="19050" y="189964"/>
                  <a:pt x="19050" y="133350"/>
                </a:cubicBezTo>
                <a:lnTo>
                  <a:pt x="19050" y="95250"/>
                </a:lnTo>
                <a:cubicBezTo>
                  <a:pt x="8513" y="95250"/>
                  <a:pt x="0" y="86737"/>
                  <a:pt x="0" y="76200"/>
                </a:cubicBezTo>
                <a:cubicBezTo>
                  <a:pt x="0" y="65663"/>
                  <a:pt x="8513" y="57150"/>
                  <a:pt x="19050" y="57150"/>
                </a:cubicBezTo>
                <a:lnTo>
                  <a:pt x="57150" y="57150"/>
                </a:lnTo>
                <a:lnTo>
                  <a:pt x="57150" y="0"/>
                </a:lnTo>
                <a:cubicBezTo>
                  <a:pt x="57150" y="-10537"/>
                  <a:pt x="65663" y="-19050"/>
                  <a:pt x="76200" y="-19050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7" name="Text 14"/>
          <p:cNvSpPr/>
          <p:nvPr/>
        </p:nvSpPr>
        <p:spPr>
          <a:xfrm>
            <a:off x="1219200" y="4610100"/>
            <a:ext cx="44577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System Interoperability</a:t>
            </a:r>
            <a:endParaRPr lang="en-US" sz="1600" dirty="0"/>
          </a:p>
        </p:txBody>
      </p:sp>
      <p:sp>
        <p:nvSpPr>
          <p:cNvPr id="18" name="Text 15"/>
          <p:cNvSpPr/>
          <p:nvPr/>
        </p:nvSpPr>
        <p:spPr>
          <a:xfrm>
            <a:off x="1219200" y="5003800"/>
            <a:ext cx="44323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Integrate with external labs and diagnostic equipment.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0" y="167640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Potential Extensions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254000" y="2540000"/>
            <a:ext cx="5740400" cy="1219200"/>
          </a:xfrm>
          <a:custGeom>
            <a:avLst/>
            <a:gdLst/>
            <a:ahLst/>
            <a:cxnLst/>
            <a:rect l="l" t="t" r="r" b="b"/>
            <a:pathLst>
              <a:path w="5740400" h="1219200">
                <a:moveTo>
                  <a:pt x="101596" y="0"/>
                </a:moveTo>
                <a:lnTo>
                  <a:pt x="5638804" y="0"/>
                </a:lnTo>
                <a:cubicBezTo>
                  <a:pt x="5694914" y="0"/>
                  <a:pt x="5740400" y="45486"/>
                  <a:pt x="5740400" y="101596"/>
                </a:cubicBezTo>
                <a:lnTo>
                  <a:pt x="5740400" y="1117604"/>
                </a:lnTo>
                <a:cubicBezTo>
                  <a:pt x="5740400" y="1173714"/>
                  <a:pt x="5694914" y="1219200"/>
                  <a:pt x="5638804" y="1219200"/>
                </a:cubicBezTo>
                <a:lnTo>
                  <a:pt x="101596" y="1219200"/>
                </a:lnTo>
                <a:cubicBezTo>
                  <a:pt x="45486" y="1219200"/>
                  <a:pt x="0" y="1173714"/>
                  <a:pt x="0" y="1117604"/>
                </a:cubicBezTo>
                <a:lnTo>
                  <a:pt x="0" y="101596"/>
                </a:lnTo>
                <a:cubicBezTo>
                  <a:pt x="0" y="45486"/>
                  <a:pt x="45486" y="0"/>
                  <a:pt x="101596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5" name="Shape 2"/>
          <p:cNvSpPr/>
          <p:nvPr/>
        </p:nvSpPr>
        <p:spPr>
          <a:xfrm>
            <a:off x="457200" y="28448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304800" y="0"/>
                </a:lnTo>
                <a:cubicBezTo>
                  <a:pt x="473024" y="0"/>
                  <a:pt x="609600" y="136576"/>
                  <a:pt x="609600" y="304800"/>
                </a:cubicBezTo>
                <a:lnTo>
                  <a:pt x="609600" y="304800"/>
                </a:lnTo>
                <a:cubicBezTo>
                  <a:pt x="609600" y="473024"/>
                  <a:pt x="473024" y="609600"/>
                  <a:pt x="304800" y="609600"/>
                </a:cubicBezTo>
                <a:lnTo>
                  <a:pt x="304800" y="609600"/>
                </a:lnTo>
                <a:cubicBezTo>
                  <a:pt x="136576" y="609600"/>
                  <a:pt x="0" y="473024"/>
                  <a:pt x="0" y="304800"/>
                </a:cubicBezTo>
                <a:lnTo>
                  <a:pt x="0" y="304800"/>
                </a:lnTo>
                <a:cubicBezTo>
                  <a:pt x="0" y="136576"/>
                  <a:pt x="136576" y="0"/>
                  <a:pt x="304800" y="0"/>
                </a:cubicBezTo>
                <a:close/>
              </a:path>
            </a:pathLst>
          </a:custGeom>
          <a:solidFill>
            <a:srgbClr val="6A8B61">
              <a:alpha val="20000"/>
            </a:srgbClr>
          </a:solidFill>
          <a:ln/>
        </p:spPr>
      </p:sp>
      <p:sp>
        <p:nvSpPr>
          <p:cNvPr id="6" name="Shape 3"/>
          <p:cNvSpPr/>
          <p:nvPr/>
        </p:nvSpPr>
        <p:spPr>
          <a:xfrm>
            <a:off x="609600" y="2997200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104775" y="14288"/>
                </a:moveTo>
                <a:cubicBezTo>
                  <a:pt x="104775" y="6370"/>
                  <a:pt x="98405" y="0"/>
                  <a:pt x="90488" y="0"/>
                </a:cubicBezTo>
                <a:cubicBezTo>
                  <a:pt x="82570" y="0"/>
                  <a:pt x="76200" y="6370"/>
                  <a:pt x="76200" y="14288"/>
                </a:cubicBezTo>
                <a:lnTo>
                  <a:pt x="76200" y="38100"/>
                </a:lnTo>
                <a:cubicBezTo>
                  <a:pt x="55185" y="38100"/>
                  <a:pt x="38100" y="55185"/>
                  <a:pt x="38100" y="76200"/>
                </a:cubicBezTo>
                <a:lnTo>
                  <a:pt x="14288" y="76200"/>
                </a:lnTo>
                <a:cubicBezTo>
                  <a:pt x="6370" y="76200"/>
                  <a:pt x="0" y="82570"/>
                  <a:pt x="0" y="90488"/>
                </a:cubicBezTo>
                <a:cubicBezTo>
                  <a:pt x="0" y="98405"/>
                  <a:pt x="6370" y="104775"/>
                  <a:pt x="14288" y="104775"/>
                </a:cubicBezTo>
                <a:lnTo>
                  <a:pt x="38100" y="104775"/>
                </a:lnTo>
                <a:lnTo>
                  <a:pt x="38100" y="138113"/>
                </a:lnTo>
                <a:lnTo>
                  <a:pt x="14288" y="138113"/>
                </a:lnTo>
                <a:cubicBezTo>
                  <a:pt x="6370" y="138113"/>
                  <a:pt x="0" y="144482"/>
                  <a:pt x="0" y="152400"/>
                </a:cubicBezTo>
                <a:cubicBezTo>
                  <a:pt x="0" y="160318"/>
                  <a:pt x="6370" y="166688"/>
                  <a:pt x="14288" y="166688"/>
                </a:cubicBezTo>
                <a:lnTo>
                  <a:pt x="38100" y="166688"/>
                </a:lnTo>
                <a:lnTo>
                  <a:pt x="38100" y="200025"/>
                </a:lnTo>
                <a:lnTo>
                  <a:pt x="14288" y="200025"/>
                </a:lnTo>
                <a:cubicBezTo>
                  <a:pt x="6370" y="200025"/>
                  <a:pt x="0" y="206395"/>
                  <a:pt x="0" y="214313"/>
                </a:cubicBezTo>
                <a:cubicBezTo>
                  <a:pt x="0" y="222230"/>
                  <a:pt x="6370" y="228600"/>
                  <a:pt x="14288" y="228600"/>
                </a:cubicBezTo>
                <a:lnTo>
                  <a:pt x="38100" y="228600"/>
                </a:lnTo>
                <a:cubicBezTo>
                  <a:pt x="38100" y="249615"/>
                  <a:pt x="55185" y="266700"/>
                  <a:pt x="76200" y="266700"/>
                </a:cubicBezTo>
                <a:lnTo>
                  <a:pt x="76200" y="290513"/>
                </a:lnTo>
                <a:cubicBezTo>
                  <a:pt x="76200" y="298430"/>
                  <a:pt x="82570" y="304800"/>
                  <a:pt x="90488" y="304800"/>
                </a:cubicBezTo>
                <a:cubicBezTo>
                  <a:pt x="98405" y="304800"/>
                  <a:pt x="104775" y="298430"/>
                  <a:pt x="104775" y="290513"/>
                </a:cubicBezTo>
                <a:lnTo>
                  <a:pt x="104775" y="266700"/>
                </a:lnTo>
                <a:lnTo>
                  <a:pt x="138113" y="266700"/>
                </a:lnTo>
                <a:lnTo>
                  <a:pt x="138113" y="290513"/>
                </a:lnTo>
                <a:cubicBezTo>
                  <a:pt x="138113" y="298430"/>
                  <a:pt x="144482" y="304800"/>
                  <a:pt x="152400" y="304800"/>
                </a:cubicBezTo>
                <a:cubicBezTo>
                  <a:pt x="160318" y="304800"/>
                  <a:pt x="166688" y="298430"/>
                  <a:pt x="166688" y="290513"/>
                </a:cubicBezTo>
                <a:lnTo>
                  <a:pt x="166688" y="266700"/>
                </a:lnTo>
                <a:lnTo>
                  <a:pt x="200025" y="266700"/>
                </a:lnTo>
                <a:lnTo>
                  <a:pt x="200025" y="290513"/>
                </a:lnTo>
                <a:cubicBezTo>
                  <a:pt x="200025" y="298430"/>
                  <a:pt x="206395" y="304800"/>
                  <a:pt x="214313" y="304800"/>
                </a:cubicBezTo>
                <a:cubicBezTo>
                  <a:pt x="222230" y="304800"/>
                  <a:pt x="228600" y="298430"/>
                  <a:pt x="228600" y="290513"/>
                </a:cubicBezTo>
                <a:lnTo>
                  <a:pt x="228600" y="266700"/>
                </a:lnTo>
                <a:cubicBezTo>
                  <a:pt x="249615" y="266700"/>
                  <a:pt x="266700" y="249615"/>
                  <a:pt x="266700" y="228600"/>
                </a:cubicBezTo>
                <a:lnTo>
                  <a:pt x="290513" y="228600"/>
                </a:lnTo>
                <a:cubicBezTo>
                  <a:pt x="298430" y="228600"/>
                  <a:pt x="304800" y="222230"/>
                  <a:pt x="304800" y="214313"/>
                </a:cubicBezTo>
                <a:cubicBezTo>
                  <a:pt x="304800" y="206395"/>
                  <a:pt x="298430" y="200025"/>
                  <a:pt x="290513" y="200025"/>
                </a:cubicBezTo>
                <a:lnTo>
                  <a:pt x="266700" y="200025"/>
                </a:lnTo>
                <a:lnTo>
                  <a:pt x="266700" y="166688"/>
                </a:lnTo>
                <a:lnTo>
                  <a:pt x="290513" y="166688"/>
                </a:lnTo>
                <a:cubicBezTo>
                  <a:pt x="298430" y="166688"/>
                  <a:pt x="304800" y="160318"/>
                  <a:pt x="304800" y="152400"/>
                </a:cubicBezTo>
                <a:cubicBezTo>
                  <a:pt x="304800" y="144482"/>
                  <a:pt x="298430" y="138113"/>
                  <a:pt x="290513" y="138113"/>
                </a:cubicBezTo>
                <a:lnTo>
                  <a:pt x="266700" y="138113"/>
                </a:lnTo>
                <a:lnTo>
                  <a:pt x="266700" y="104775"/>
                </a:lnTo>
                <a:lnTo>
                  <a:pt x="290513" y="104775"/>
                </a:lnTo>
                <a:cubicBezTo>
                  <a:pt x="298430" y="104775"/>
                  <a:pt x="304800" y="98405"/>
                  <a:pt x="304800" y="90488"/>
                </a:cubicBezTo>
                <a:cubicBezTo>
                  <a:pt x="304800" y="82570"/>
                  <a:pt x="298430" y="76200"/>
                  <a:pt x="290513" y="76200"/>
                </a:cubicBezTo>
                <a:lnTo>
                  <a:pt x="266700" y="76200"/>
                </a:lnTo>
                <a:cubicBezTo>
                  <a:pt x="266700" y="55185"/>
                  <a:pt x="249615" y="38100"/>
                  <a:pt x="228600" y="38100"/>
                </a:cubicBezTo>
                <a:lnTo>
                  <a:pt x="228600" y="14288"/>
                </a:lnTo>
                <a:cubicBezTo>
                  <a:pt x="228600" y="6370"/>
                  <a:pt x="222230" y="0"/>
                  <a:pt x="214313" y="0"/>
                </a:cubicBezTo>
                <a:cubicBezTo>
                  <a:pt x="206395" y="0"/>
                  <a:pt x="200025" y="6370"/>
                  <a:pt x="200025" y="14288"/>
                </a:cubicBezTo>
                <a:lnTo>
                  <a:pt x="200025" y="38100"/>
                </a:lnTo>
                <a:lnTo>
                  <a:pt x="166688" y="38100"/>
                </a:lnTo>
                <a:lnTo>
                  <a:pt x="166688" y="14288"/>
                </a:lnTo>
                <a:cubicBezTo>
                  <a:pt x="166688" y="6370"/>
                  <a:pt x="160318" y="0"/>
                  <a:pt x="152400" y="0"/>
                </a:cubicBezTo>
                <a:cubicBezTo>
                  <a:pt x="144482" y="0"/>
                  <a:pt x="138113" y="6370"/>
                  <a:pt x="138113" y="14288"/>
                </a:cubicBezTo>
                <a:lnTo>
                  <a:pt x="138113" y="38100"/>
                </a:lnTo>
                <a:lnTo>
                  <a:pt x="104775" y="38100"/>
                </a:lnTo>
                <a:lnTo>
                  <a:pt x="104775" y="14288"/>
                </a:lnTo>
                <a:close/>
                <a:moveTo>
                  <a:pt x="95250" y="76200"/>
                </a:moveTo>
                <a:lnTo>
                  <a:pt x="209550" y="76200"/>
                </a:lnTo>
                <a:cubicBezTo>
                  <a:pt x="220087" y="76200"/>
                  <a:pt x="228600" y="84713"/>
                  <a:pt x="228600" y="95250"/>
                </a:cubicBezTo>
                <a:lnTo>
                  <a:pt x="228600" y="209550"/>
                </a:lnTo>
                <a:cubicBezTo>
                  <a:pt x="228600" y="220087"/>
                  <a:pt x="220087" y="228600"/>
                  <a:pt x="209550" y="228600"/>
                </a:cubicBezTo>
                <a:lnTo>
                  <a:pt x="95250" y="228600"/>
                </a:lnTo>
                <a:cubicBezTo>
                  <a:pt x="84713" y="228600"/>
                  <a:pt x="76200" y="220087"/>
                  <a:pt x="76200" y="209550"/>
                </a:cubicBezTo>
                <a:lnTo>
                  <a:pt x="76200" y="95250"/>
                </a:lnTo>
                <a:cubicBezTo>
                  <a:pt x="76200" y="84713"/>
                  <a:pt x="84713" y="76200"/>
                  <a:pt x="95250" y="76200"/>
                </a:cubicBezTo>
                <a:close/>
                <a:moveTo>
                  <a:pt x="104775" y="104775"/>
                </a:moveTo>
                <a:lnTo>
                  <a:pt x="104775" y="200025"/>
                </a:lnTo>
                <a:lnTo>
                  <a:pt x="200025" y="200025"/>
                </a:lnTo>
                <a:lnTo>
                  <a:pt x="200025" y="104775"/>
                </a:lnTo>
                <a:lnTo>
                  <a:pt x="104775" y="104775"/>
                </a:lnTo>
                <a:close/>
              </a:path>
            </a:pathLst>
          </a:custGeom>
          <a:solidFill>
            <a:srgbClr val="6A8B61"/>
          </a:solidFill>
          <a:ln/>
        </p:spPr>
      </p:sp>
      <p:sp>
        <p:nvSpPr>
          <p:cNvPr id="7" name="Text 4"/>
          <p:cNvSpPr/>
          <p:nvPr/>
        </p:nvSpPr>
        <p:spPr>
          <a:xfrm>
            <a:off x="1270000" y="2743200"/>
            <a:ext cx="47244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IoT Integration</a:t>
            </a:r>
            <a:endParaRPr lang="en-US" sz="1600" dirty="0"/>
          </a:p>
        </p:txBody>
      </p:sp>
      <p:sp>
        <p:nvSpPr>
          <p:cNvPr id="8" name="Text 5"/>
          <p:cNvSpPr/>
          <p:nvPr/>
        </p:nvSpPr>
        <p:spPr>
          <a:xfrm>
            <a:off x="1270000" y="3048000"/>
            <a:ext cx="45212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Connect with wearable pet health monitors for real-time tracking.</a:t>
            </a:r>
            <a:endParaRPr lang="en-US" sz="1600" dirty="0"/>
          </a:p>
        </p:txBody>
      </p:sp>
      <p:sp>
        <p:nvSpPr>
          <p:cNvPr id="9" name="Shape 6"/>
          <p:cNvSpPr/>
          <p:nvPr/>
        </p:nvSpPr>
        <p:spPr>
          <a:xfrm>
            <a:off x="6197600" y="2540000"/>
            <a:ext cx="5740400" cy="1219200"/>
          </a:xfrm>
          <a:custGeom>
            <a:avLst/>
            <a:gdLst/>
            <a:ahLst/>
            <a:cxnLst/>
            <a:rect l="l" t="t" r="r" b="b"/>
            <a:pathLst>
              <a:path w="5740400" h="1219200">
                <a:moveTo>
                  <a:pt x="101596" y="0"/>
                </a:moveTo>
                <a:lnTo>
                  <a:pt x="5638804" y="0"/>
                </a:lnTo>
                <a:cubicBezTo>
                  <a:pt x="5694914" y="0"/>
                  <a:pt x="5740400" y="45486"/>
                  <a:pt x="5740400" y="101596"/>
                </a:cubicBezTo>
                <a:lnTo>
                  <a:pt x="5740400" y="1117604"/>
                </a:lnTo>
                <a:cubicBezTo>
                  <a:pt x="5740400" y="1173714"/>
                  <a:pt x="5694914" y="1219200"/>
                  <a:pt x="5638804" y="1219200"/>
                </a:cubicBezTo>
                <a:lnTo>
                  <a:pt x="101596" y="1219200"/>
                </a:lnTo>
                <a:cubicBezTo>
                  <a:pt x="45486" y="1219200"/>
                  <a:pt x="0" y="1173714"/>
                  <a:pt x="0" y="1117604"/>
                </a:cubicBezTo>
                <a:lnTo>
                  <a:pt x="0" y="101596"/>
                </a:lnTo>
                <a:cubicBezTo>
                  <a:pt x="0" y="45486"/>
                  <a:pt x="45486" y="0"/>
                  <a:pt x="101596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10" name="Shape 7"/>
          <p:cNvSpPr/>
          <p:nvPr/>
        </p:nvSpPr>
        <p:spPr>
          <a:xfrm>
            <a:off x="6400800" y="28448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304800" y="0"/>
                </a:lnTo>
                <a:cubicBezTo>
                  <a:pt x="473024" y="0"/>
                  <a:pt x="609600" y="136576"/>
                  <a:pt x="609600" y="304800"/>
                </a:cubicBezTo>
                <a:lnTo>
                  <a:pt x="609600" y="304800"/>
                </a:lnTo>
                <a:cubicBezTo>
                  <a:pt x="609600" y="473024"/>
                  <a:pt x="473024" y="609600"/>
                  <a:pt x="304800" y="609600"/>
                </a:cubicBezTo>
                <a:lnTo>
                  <a:pt x="304800" y="609600"/>
                </a:lnTo>
                <a:cubicBezTo>
                  <a:pt x="136576" y="609600"/>
                  <a:pt x="0" y="473024"/>
                  <a:pt x="0" y="304800"/>
                </a:cubicBezTo>
                <a:lnTo>
                  <a:pt x="0" y="304800"/>
                </a:lnTo>
                <a:cubicBezTo>
                  <a:pt x="0" y="136576"/>
                  <a:pt x="136576" y="0"/>
                  <a:pt x="304800" y="0"/>
                </a:cubicBezTo>
                <a:close/>
              </a:path>
            </a:pathLst>
          </a:custGeom>
          <a:solidFill>
            <a:srgbClr val="93A475">
              <a:alpha val="20000"/>
            </a:srgbClr>
          </a:solidFill>
          <a:ln/>
        </p:spPr>
      </p:sp>
      <p:sp>
        <p:nvSpPr>
          <p:cNvPr id="11" name="Shape 8"/>
          <p:cNvSpPr/>
          <p:nvPr/>
        </p:nvSpPr>
        <p:spPr>
          <a:xfrm>
            <a:off x="6553200" y="2997200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152400" y="84118"/>
                </a:moveTo>
                <a:lnTo>
                  <a:pt x="152400" y="268248"/>
                </a:lnTo>
                <a:lnTo>
                  <a:pt x="152698" y="268129"/>
                </a:lnTo>
                <a:cubicBezTo>
                  <a:pt x="185202" y="254615"/>
                  <a:pt x="220087" y="247650"/>
                  <a:pt x="255270" y="247650"/>
                </a:cubicBezTo>
                <a:lnTo>
                  <a:pt x="266700" y="247650"/>
                </a:lnTo>
                <a:lnTo>
                  <a:pt x="266700" y="57150"/>
                </a:lnTo>
                <a:lnTo>
                  <a:pt x="255270" y="57150"/>
                </a:lnTo>
                <a:cubicBezTo>
                  <a:pt x="230148" y="57150"/>
                  <a:pt x="205204" y="62151"/>
                  <a:pt x="181987" y="71795"/>
                </a:cubicBezTo>
                <a:cubicBezTo>
                  <a:pt x="171986" y="75962"/>
                  <a:pt x="162104" y="80070"/>
                  <a:pt x="152400" y="84118"/>
                </a:cubicBezTo>
                <a:close/>
                <a:moveTo>
                  <a:pt x="137458" y="36612"/>
                </a:moveTo>
                <a:lnTo>
                  <a:pt x="152400" y="42863"/>
                </a:lnTo>
                <a:lnTo>
                  <a:pt x="167342" y="36612"/>
                </a:lnTo>
                <a:cubicBezTo>
                  <a:pt x="195203" y="25003"/>
                  <a:pt x="225088" y="19050"/>
                  <a:pt x="255270" y="19050"/>
                </a:cubicBezTo>
                <a:lnTo>
                  <a:pt x="276225" y="19050"/>
                </a:lnTo>
                <a:cubicBezTo>
                  <a:pt x="292001" y="19050"/>
                  <a:pt x="304800" y="31849"/>
                  <a:pt x="304800" y="47625"/>
                </a:cubicBezTo>
                <a:lnTo>
                  <a:pt x="304800" y="257175"/>
                </a:lnTo>
                <a:cubicBezTo>
                  <a:pt x="304800" y="272951"/>
                  <a:pt x="292001" y="285750"/>
                  <a:pt x="276225" y="285750"/>
                </a:cubicBezTo>
                <a:lnTo>
                  <a:pt x="255270" y="285750"/>
                </a:lnTo>
                <a:cubicBezTo>
                  <a:pt x="225088" y="285750"/>
                  <a:pt x="195203" y="291703"/>
                  <a:pt x="167342" y="303312"/>
                </a:cubicBezTo>
                <a:lnTo>
                  <a:pt x="159722" y="306467"/>
                </a:lnTo>
                <a:cubicBezTo>
                  <a:pt x="155019" y="308431"/>
                  <a:pt x="149781" y="308431"/>
                  <a:pt x="145078" y="306467"/>
                </a:cubicBezTo>
                <a:lnTo>
                  <a:pt x="137458" y="303312"/>
                </a:lnTo>
                <a:cubicBezTo>
                  <a:pt x="109597" y="291703"/>
                  <a:pt x="79712" y="285750"/>
                  <a:pt x="49530" y="285750"/>
                </a:cubicBezTo>
                <a:lnTo>
                  <a:pt x="28575" y="285750"/>
                </a:lnTo>
                <a:cubicBezTo>
                  <a:pt x="12799" y="285750"/>
                  <a:pt x="0" y="272951"/>
                  <a:pt x="0" y="257175"/>
                </a:cubicBezTo>
                <a:lnTo>
                  <a:pt x="0" y="47625"/>
                </a:lnTo>
                <a:cubicBezTo>
                  <a:pt x="0" y="31849"/>
                  <a:pt x="12799" y="19050"/>
                  <a:pt x="28575" y="19050"/>
                </a:cubicBezTo>
                <a:lnTo>
                  <a:pt x="49530" y="19050"/>
                </a:lnTo>
                <a:cubicBezTo>
                  <a:pt x="79712" y="19050"/>
                  <a:pt x="109597" y="25003"/>
                  <a:pt x="137458" y="36612"/>
                </a:cubicBezTo>
                <a:close/>
              </a:path>
            </a:pathLst>
          </a:custGeom>
          <a:solidFill>
            <a:srgbClr val="93A475"/>
          </a:solidFill>
          <a:ln/>
        </p:spPr>
      </p:sp>
      <p:sp>
        <p:nvSpPr>
          <p:cNvPr id="12" name="Text 9"/>
          <p:cNvSpPr/>
          <p:nvPr/>
        </p:nvSpPr>
        <p:spPr>
          <a:xfrm>
            <a:off x="7213600" y="2743200"/>
            <a:ext cx="47244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Educational Resources</a:t>
            </a:r>
            <a:endParaRPr lang="en-US" sz="1600" dirty="0"/>
          </a:p>
        </p:txBody>
      </p:sp>
      <p:sp>
        <p:nvSpPr>
          <p:cNvPr id="13" name="Text 10"/>
          <p:cNvSpPr/>
          <p:nvPr/>
        </p:nvSpPr>
        <p:spPr>
          <a:xfrm>
            <a:off x="7213600" y="3048000"/>
            <a:ext cx="45212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Add interactive pet care guides and nutritional planning tools.</a:t>
            </a:r>
            <a:endParaRPr lang="en-US" sz="1600" dirty="0"/>
          </a:p>
        </p:txBody>
      </p:sp>
      <p:sp>
        <p:nvSpPr>
          <p:cNvPr id="14" name="Shape 11"/>
          <p:cNvSpPr/>
          <p:nvPr/>
        </p:nvSpPr>
        <p:spPr>
          <a:xfrm>
            <a:off x="254000" y="3962400"/>
            <a:ext cx="5740400" cy="1219200"/>
          </a:xfrm>
          <a:custGeom>
            <a:avLst/>
            <a:gdLst/>
            <a:ahLst/>
            <a:cxnLst/>
            <a:rect l="l" t="t" r="r" b="b"/>
            <a:pathLst>
              <a:path w="5740400" h="1219200">
                <a:moveTo>
                  <a:pt x="101596" y="0"/>
                </a:moveTo>
                <a:lnTo>
                  <a:pt x="5638804" y="0"/>
                </a:lnTo>
                <a:cubicBezTo>
                  <a:pt x="5694914" y="0"/>
                  <a:pt x="5740400" y="45486"/>
                  <a:pt x="5740400" y="101596"/>
                </a:cubicBezTo>
                <a:lnTo>
                  <a:pt x="5740400" y="1117604"/>
                </a:lnTo>
                <a:cubicBezTo>
                  <a:pt x="5740400" y="1173714"/>
                  <a:pt x="5694914" y="1219200"/>
                  <a:pt x="5638804" y="1219200"/>
                </a:cubicBezTo>
                <a:lnTo>
                  <a:pt x="101596" y="1219200"/>
                </a:lnTo>
                <a:cubicBezTo>
                  <a:pt x="45486" y="1219200"/>
                  <a:pt x="0" y="1173714"/>
                  <a:pt x="0" y="1117604"/>
                </a:cubicBezTo>
                <a:lnTo>
                  <a:pt x="0" y="101596"/>
                </a:lnTo>
                <a:cubicBezTo>
                  <a:pt x="0" y="45486"/>
                  <a:pt x="45486" y="0"/>
                  <a:pt x="101596" y="0"/>
                </a:cubicBezTo>
                <a:close/>
              </a:path>
            </a:pathLst>
          </a:custGeom>
          <a:solidFill>
            <a:srgbClr val="A8C3A0">
              <a:alpha val="13333"/>
            </a:srgbClr>
          </a:solidFill>
          <a:ln/>
        </p:spPr>
      </p:sp>
      <p:sp>
        <p:nvSpPr>
          <p:cNvPr id="15" name="Shape 12"/>
          <p:cNvSpPr/>
          <p:nvPr/>
        </p:nvSpPr>
        <p:spPr>
          <a:xfrm>
            <a:off x="457200" y="42672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304800" y="0"/>
                </a:lnTo>
                <a:cubicBezTo>
                  <a:pt x="473024" y="0"/>
                  <a:pt x="609600" y="136576"/>
                  <a:pt x="609600" y="304800"/>
                </a:cubicBezTo>
                <a:lnTo>
                  <a:pt x="609600" y="304800"/>
                </a:lnTo>
                <a:cubicBezTo>
                  <a:pt x="609600" y="473024"/>
                  <a:pt x="473024" y="609600"/>
                  <a:pt x="304800" y="609600"/>
                </a:cubicBezTo>
                <a:lnTo>
                  <a:pt x="304800" y="609600"/>
                </a:lnTo>
                <a:cubicBezTo>
                  <a:pt x="136576" y="609600"/>
                  <a:pt x="0" y="473024"/>
                  <a:pt x="0" y="304800"/>
                </a:cubicBezTo>
                <a:lnTo>
                  <a:pt x="0" y="304800"/>
                </a:lnTo>
                <a:cubicBezTo>
                  <a:pt x="0" y="136576"/>
                  <a:pt x="136576" y="0"/>
                  <a:pt x="3048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16" name="Shape 13"/>
          <p:cNvSpPr/>
          <p:nvPr/>
        </p:nvSpPr>
        <p:spPr>
          <a:xfrm>
            <a:off x="590550" y="4419600"/>
            <a:ext cx="342900" cy="304800"/>
          </a:xfrm>
          <a:custGeom>
            <a:avLst/>
            <a:gdLst/>
            <a:ahLst/>
            <a:cxnLst/>
            <a:rect l="l" t="t" r="r" b="b"/>
            <a:pathLst>
              <a:path w="342900" h="304800">
                <a:moveTo>
                  <a:pt x="249734" y="57150"/>
                </a:moveTo>
                <a:cubicBezTo>
                  <a:pt x="239851" y="57150"/>
                  <a:pt x="230267" y="59829"/>
                  <a:pt x="221873" y="64710"/>
                </a:cubicBezTo>
                <a:cubicBezTo>
                  <a:pt x="212467" y="55185"/>
                  <a:pt x="201513" y="47208"/>
                  <a:pt x="189428" y="41196"/>
                </a:cubicBezTo>
                <a:cubicBezTo>
                  <a:pt x="206216" y="26908"/>
                  <a:pt x="227588" y="19050"/>
                  <a:pt x="249734" y="19050"/>
                </a:cubicBezTo>
                <a:cubicBezTo>
                  <a:pt x="301169" y="19050"/>
                  <a:pt x="342900" y="60722"/>
                  <a:pt x="342900" y="112216"/>
                </a:cubicBezTo>
                <a:cubicBezTo>
                  <a:pt x="342900" y="136922"/>
                  <a:pt x="333077" y="160615"/>
                  <a:pt x="315635" y="178058"/>
                </a:cubicBezTo>
                <a:lnTo>
                  <a:pt x="273308" y="220385"/>
                </a:lnTo>
                <a:cubicBezTo>
                  <a:pt x="255865" y="237827"/>
                  <a:pt x="232172" y="247650"/>
                  <a:pt x="207466" y="247650"/>
                </a:cubicBezTo>
                <a:cubicBezTo>
                  <a:pt x="156031" y="247650"/>
                  <a:pt x="114300" y="205978"/>
                  <a:pt x="114300" y="154484"/>
                </a:cubicBezTo>
                <a:cubicBezTo>
                  <a:pt x="114300" y="153591"/>
                  <a:pt x="114300" y="152698"/>
                  <a:pt x="114360" y="151805"/>
                </a:cubicBezTo>
                <a:cubicBezTo>
                  <a:pt x="114657" y="141268"/>
                  <a:pt x="123408" y="132993"/>
                  <a:pt x="133945" y="133290"/>
                </a:cubicBezTo>
                <a:cubicBezTo>
                  <a:pt x="144482" y="133588"/>
                  <a:pt x="152757" y="142339"/>
                  <a:pt x="152460" y="152876"/>
                </a:cubicBezTo>
                <a:cubicBezTo>
                  <a:pt x="152460" y="153412"/>
                  <a:pt x="152460" y="153948"/>
                  <a:pt x="152460" y="154424"/>
                </a:cubicBezTo>
                <a:cubicBezTo>
                  <a:pt x="152460" y="184845"/>
                  <a:pt x="177105" y="209490"/>
                  <a:pt x="207526" y="209490"/>
                </a:cubicBezTo>
                <a:cubicBezTo>
                  <a:pt x="222111" y="209490"/>
                  <a:pt x="236101" y="203716"/>
                  <a:pt x="246459" y="193358"/>
                </a:cubicBezTo>
                <a:lnTo>
                  <a:pt x="288786" y="151031"/>
                </a:lnTo>
                <a:cubicBezTo>
                  <a:pt x="299085" y="140732"/>
                  <a:pt x="304919" y="126683"/>
                  <a:pt x="304919" y="112097"/>
                </a:cubicBezTo>
                <a:cubicBezTo>
                  <a:pt x="304919" y="81677"/>
                  <a:pt x="280273" y="57031"/>
                  <a:pt x="249853" y="57031"/>
                </a:cubicBezTo>
                <a:close/>
                <a:moveTo>
                  <a:pt x="163830" y="103168"/>
                </a:moveTo>
                <a:cubicBezTo>
                  <a:pt x="162699" y="102691"/>
                  <a:pt x="161568" y="102037"/>
                  <a:pt x="160556" y="101322"/>
                </a:cubicBezTo>
                <a:cubicBezTo>
                  <a:pt x="153055" y="97453"/>
                  <a:pt x="144482" y="95250"/>
                  <a:pt x="135493" y="95250"/>
                </a:cubicBezTo>
                <a:cubicBezTo>
                  <a:pt x="120908" y="95250"/>
                  <a:pt x="106918" y="101025"/>
                  <a:pt x="96560" y="111383"/>
                </a:cubicBezTo>
                <a:lnTo>
                  <a:pt x="54233" y="153710"/>
                </a:lnTo>
                <a:cubicBezTo>
                  <a:pt x="43934" y="164009"/>
                  <a:pt x="38100" y="178058"/>
                  <a:pt x="38100" y="192643"/>
                </a:cubicBezTo>
                <a:cubicBezTo>
                  <a:pt x="38100" y="223064"/>
                  <a:pt x="62746" y="247710"/>
                  <a:pt x="93166" y="247710"/>
                </a:cubicBezTo>
                <a:cubicBezTo>
                  <a:pt x="102989" y="247710"/>
                  <a:pt x="112574" y="245090"/>
                  <a:pt x="120967" y="240209"/>
                </a:cubicBezTo>
                <a:cubicBezTo>
                  <a:pt x="130373" y="249734"/>
                  <a:pt x="141327" y="257711"/>
                  <a:pt x="153472" y="263723"/>
                </a:cubicBezTo>
                <a:cubicBezTo>
                  <a:pt x="136684" y="277951"/>
                  <a:pt x="115372" y="285869"/>
                  <a:pt x="93166" y="285869"/>
                </a:cubicBezTo>
                <a:cubicBezTo>
                  <a:pt x="41731" y="285869"/>
                  <a:pt x="0" y="244197"/>
                  <a:pt x="0" y="192703"/>
                </a:cubicBezTo>
                <a:cubicBezTo>
                  <a:pt x="0" y="167997"/>
                  <a:pt x="9823" y="144304"/>
                  <a:pt x="27265" y="126861"/>
                </a:cubicBezTo>
                <a:lnTo>
                  <a:pt x="69592" y="84534"/>
                </a:lnTo>
                <a:cubicBezTo>
                  <a:pt x="87035" y="67092"/>
                  <a:pt x="110728" y="57269"/>
                  <a:pt x="135434" y="57269"/>
                </a:cubicBezTo>
                <a:cubicBezTo>
                  <a:pt x="186988" y="57269"/>
                  <a:pt x="228600" y="99298"/>
                  <a:pt x="228600" y="150674"/>
                </a:cubicBezTo>
                <a:cubicBezTo>
                  <a:pt x="228600" y="151448"/>
                  <a:pt x="228600" y="152221"/>
                  <a:pt x="228600" y="152995"/>
                </a:cubicBezTo>
                <a:cubicBezTo>
                  <a:pt x="228362" y="163532"/>
                  <a:pt x="219611" y="171807"/>
                  <a:pt x="209074" y="171569"/>
                </a:cubicBezTo>
                <a:cubicBezTo>
                  <a:pt x="198537" y="171331"/>
                  <a:pt x="190262" y="162580"/>
                  <a:pt x="190500" y="152043"/>
                </a:cubicBezTo>
                <a:cubicBezTo>
                  <a:pt x="190500" y="151567"/>
                  <a:pt x="190500" y="151150"/>
                  <a:pt x="190500" y="150674"/>
                </a:cubicBezTo>
                <a:cubicBezTo>
                  <a:pt x="190500" y="130612"/>
                  <a:pt x="179784" y="112990"/>
                  <a:pt x="163830" y="103287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7" name="Text 14"/>
          <p:cNvSpPr/>
          <p:nvPr/>
        </p:nvSpPr>
        <p:spPr>
          <a:xfrm>
            <a:off x="1270000" y="4165600"/>
            <a:ext cx="47244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Blockchain for Records</a:t>
            </a:r>
            <a:endParaRPr lang="en-US" sz="1600" dirty="0"/>
          </a:p>
        </p:txBody>
      </p:sp>
      <p:sp>
        <p:nvSpPr>
          <p:cNvPr id="18" name="Text 15"/>
          <p:cNvSpPr/>
          <p:nvPr/>
        </p:nvSpPr>
        <p:spPr>
          <a:xfrm>
            <a:off x="1270000" y="4470400"/>
            <a:ext cx="45212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Explore secure, immutable medical record sharing between clinics.</a:t>
            </a:r>
            <a:endParaRPr lang="en-US" sz="1600" dirty="0"/>
          </a:p>
        </p:txBody>
      </p:sp>
      <p:sp>
        <p:nvSpPr>
          <p:cNvPr id="19" name="Shape 16"/>
          <p:cNvSpPr/>
          <p:nvPr/>
        </p:nvSpPr>
        <p:spPr>
          <a:xfrm>
            <a:off x="6197600" y="3962400"/>
            <a:ext cx="5740400" cy="1219200"/>
          </a:xfrm>
          <a:custGeom>
            <a:avLst/>
            <a:gdLst/>
            <a:ahLst/>
            <a:cxnLst/>
            <a:rect l="l" t="t" r="r" b="b"/>
            <a:pathLst>
              <a:path w="5740400" h="1219200">
                <a:moveTo>
                  <a:pt x="101596" y="0"/>
                </a:moveTo>
                <a:lnTo>
                  <a:pt x="5638804" y="0"/>
                </a:lnTo>
                <a:cubicBezTo>
                  <a:pt x="5694914" y="0"/>
                  <a:pt x="5740400" y="45486"/>
                  <a:pt x="5740400" y="101596"/>
                </a:cubicBezTo>
                <a:lnTo>
                  <a:pt x="5740400" y="1117604"/>
                </a:lnTo>
                <a:cubicBezTo>
                  <a:pt x="5740400" y="1173714"/>
                  <a:pt x="5694914" y="1219200"/>
                  <a:pt x="5638804" y="1219200"/>
                </a:cubicBezTo>
                <a:lnTo>
                  <a:pt x="101596" y="1219200"/>
                </a:lnTo>
                <a:cubicBezTo>
                  <a:pt x="45486" y="1219200"/>
                  <a:pt x="0" y="1173714"/>
                  <a:pt x="0" y="1117604"/>
                </a:cubicBezTo>
                <a:lnTo>
                  <a:pt x="0" y="101596"/>
                </a:lnTo>
                <a:cubicBezTo>
                  <a:pt x="0" y="45486"/>
                  <a:pt x="45486" y="0"/>
                  <a:pt x="101596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20" name="Shape 17"/>
          <p:cNvSpPr/>
          <p:nvPr/>
        </p:nvSpPr>
        <p:spPr>
          <a:xfrm>
            <a:off x="6400800" y="42672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304800" y="0"/>
                </a:lnTo>
                <a:cubicBezTo>
                  <a:pt x="473024" y="0"/>
                  <a:pt x="609600" y="136576"/>
                  <a:pt x="609600" y="304800"/>
                </a:cubicBezTo>
                <a:lnTo>
                  <a:pt x="609600" y="304800"/>
                </a:lnTo>
                <a:cubicBezTo>
                  <a:pt x="609600" y="473024"/>
                  <a:pt x="473024" y="609600"/>
                  <a:pt x="304800" y="609600"/>
                </a:cubicBezTo>
                <a:lnTo>
                  <a:pt x="304800" y="609600"/>
                </a:lnTo>
                <a:cubicBezTo>
                  <a:pt x="136576" y="609600"/>
                  <a:pt x="0" y="473024"/>
                  <a:pt x="0" y="304800"/>
                </a:cubicBezTo>
                <a:lnTo>
                  <a:pt x="0" y="304800"/>
                </a:lnTo>
                <a:cubicBezTo>
                  <a:pt x="0" y="136576"/>
                  <a:pt x="136576" y="0"/>
                  <a:pt x="304800" y="0"/>
                </a:cubicBezTo>
                <a:close/>
              </a:path>
            </a:pathLst>
          </a:custGeom>
          <a:solidFill>
            <a:srgbClr val="6A8B61">
              <a:alpha val="20000"/>
            </a:srgbClr>
          </a:solidFill>
          <a:ln/>
        </p:spPr>
      </p:sp>
      <p:sp>
        <p:nvSpPr>
          <p:cNvPr id="21" name="Shape 18"/>
          <p:cNvSpPr/>
          <p:nvPr/>
        </p:nvSpPr>
        <p:spPr>
          <a:xfrm>
            <a:off x="6553200" y="4419600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33159" y="118884"/>
                </a:moveTo>
                <a:lnTo>
                  <a:pt x="51554" y="137279"/>
                </a:lnTo>
                <a:cubicBezTo>
                  <a:pt x="55126" y="140851"/>
                  <a:pt x="59948" y="142875"/>
                  <a:pt x="65008" y="142875"/>
                </a:cubicBezTo>
                <a:lnTo>
                  <a:pt x="77807" y="142875"/>
                </a:lnTo>
                <a:cubicBezTo>
                  <a:pt x="82867" y="142875"/>
                  <a:pt x="87690" y="144899"/>
                  <a:pt x="91261" y="148471"/>
                </a:cubicBezTo>
                <a:lnTo>
                  <a:pt x="108704" y="165914"/>
                </a:lnTo>
                <a:cubicBezTo>
                  <a:pt x="112276" y="169485"/>
                  <a:pt x="114300" y="174308"/>
                  <a:pt x="114300" y="179368"/>
                </a:cubicBezTo>
                <a:lnTo>
                  <a:pt x="114300" y="201692"/>
                </a:lnTo>
                <a:cubicBezTo>
                  <a:pt x="114300" y="206752"/>
                  <a:pt x="116324" y="211574"/>
                  <a:pt x="119896" y="215146"/>
                </a:cubicBezTo>
                <a:lnTo>
                  <a:pt x="127814" y="223064"/>
                </a:lnTo>
                <a:cubicBezTo>
                  <a:pt x="131385" y="226635"/>
                  <a:pt x="133410" y="231458"/>
                  <a:pt x="133410" y="236518"/>
                </a:cubicBezTo>
                <a:lnTo>
                  <a:pt x="133410" y="247650"/>
                </a:lnTo>
                <a:cubicBezTo>
                  <a:pt x="133410" y="258187"/>
                  <a:pt x="141923" y="266700"/>
                  <a:pt x="152460" y="266700"/>
                </a:cubicBezTo>
                <a:cubicBezTo>
                  <a:pt x="162997" y="266700"/>
                  <a:pt x="171510" y="258187"/>
                  <a:pt x="171510" y="247650"/>
                </a:cubicBezTo>
                <a:lnTo>
                  <a:pt x="171510" y="246043"/>
                </a:lnTo>
                <a:cubicBezTo>
                  <a:pt x="171510" y="240983"/>
                  <a:pt x="173534" y="236160"/>
                  <a:pt x="177105" y="232589"/>
                </a:cubicBezTo>
                <a:lnTo>
                  <a:pt x="204073" y="205621"/>
                </a:lnTo>
                <a:cubicBezTo>
                  <a:pt x="207645" y="202049"/>
                  <a:pt x="209669" y="197227"/>
                  <a:pt x="209669" y="192167"/>
                </a:cubicBezTo>
                <a:lnTo>
                  <a:pt x="209669" y="171510"/>
                </a:lnTo>
                <a:cubicBezTo>
                  <a:pt x="209669" y="160973"/>
                  <a:pt x="201156" y="152460"/>
                  <a:pt x="190619" y="152460"/>
                </a:cubicBezTo>
                <a:lnTo>
                  <a:pt x="141387" y="152460"/>
                </a:lnTo>
                <a:cubicBezTo>
                  <a:pt x="136327" y="152460"/>
                  <a:pt x="131505" y="150435"/>
                  <a:pt x="127933" y="146864"/>
                </a:cubicBezTo>
                <a:lnTo>
                  <a:pt x="118408" y="137339"/>
                </a:lnTo>
                <a:cubicBezTo>
                  <a:pt x="115907" y="134838"/>
                  <a:pt x="114479" y="131385"/>
                  <a:pt x="114479" y="127814"/>
                </a:cubicBezTo>
                <a:cubicBezTo>
                  <a:pt x="114479" y="120372"/>
                  <a:pt x="120491" y="114360"/>
                  <a:pt x="127933" y="114360"/>
                </a:cubicBezTo>
                <a:lnTo>
                  <a:pt x="148590" y="114360"/>
                </a:lnTo>
                <a:cubicBezTo>
                  <a:pt x="156031" y="114360"/>
                  <a:pt x="162044" y="108347"/>
                  <a:pt x="162044" y="100905"/>
                </a:cubicBezTo>
                <a:cubicBezTo>
                  <a:pt x="162044" y="97334"/>
                  <a:pt x="160615" y="93881"/>
                  <a:pt x="158115" y="91380"/>
                </a:cubicBezTo>
                <a:lnTo>
                  <a:pt x="146387" y="79653"/>
                </a:lnTo>
                <a:cubicBezTo>
                  <a:pt x="144066" y="77391"/>
                  <a:pt x="142875" y="74474"/>
                  <a:pt x="142875" y="71438"/>
                </a:cubicBezTo>
                <a:cubicBezTo>
                  <a:pt x="142875" y="68401"/>
                  <a:pt x="144066" y="65484"/>
                  <a:pt x="146268" y="63282"/>
                </a:cubicBezTo>
                <a:lnTo>
                  <a:pt x="156567" y="52983"/>
                </a:lnTo>
                <a:cubicBezTo>
                  <a:pt x="160020" y="49530"/>
                  <a:pt x="161985" y="44827"/>
                  <a:pt x="161985" y="39945"/>
                </a:cubicBezTo>
                <a:cubicBezTo>
                  <a:pt x="161985" y="35659"/>
                  <a:pt x="160556" y="31790"/>
                  <a:pt x="158175" y="28694"/>
                </a:cubicBezTo>
                <a:cubicBezTo>
                  <a:pt x="156270" y="28635"/>
                  <a:pt x="154365" y="28575"/>
                  <a:pt x="152460" y="28575"/>
                </a:cubicBezTo>
                <a:cubicBezTo>
                  <a:pt x="95667" y="28575"/>
                  <a:pt x="47863" y="66794"/>
                  <a:pt x="33218" y="118884"/>
                </a:cubicBezTo>
                <a:close/>
                <a:moveTo>
                  <a:pt x="276225" y="152400"/>
                </a:moveTo>
                <a:cubicBezTo>
                  <a:pt x="276225" y="131802"/>
                  <a:pt x="271224" y="112395"/>
                  <a:pt x="262295" y="95369"/>
                </a:cubicBezTo>
                <a:cubicBezTo>
                  <a:pt x="258485" y="95905"/>
                  <a:pt x="254734" y="97691"/>
                  <a:pt x="251639" y="100786"/>
                </a:cubicBezTo>
                <a:lnTo>
                  <a:pt x="243661" y="108764"/>
                </a:lnTo>
                <a:cubicBezTo>
                  <a:pt x="240090" y="112335"/>
                  <a:pt x="238065" y="117157"/>
                  <a:pt x="238065" y="122218"/>
                </a:cubicBezTo>
                <a:lnTo>
                  <a:pt x="238065" y="142875"/>
                </a:lnTo>
                <a:cubicBezTo>
                  <a:pt x="238065" y="153412"/>
                  <a:pt x="246578" y="161925"/>
                  <a:pt x="257115" y="161925"/>
                </a:cubicBezTo>
                <a:lnTo>
                  <a:pt x="271463" y="161925"/>
                </a:lnTo>
                <a:cubicBezTo>
                  <a:pt x="272951" y="161925"/>
                  <a:pt x="274439" y="161746"/>
                  <a:pt x="275808" y="161449"/>
                </a:cubicBezTo>
                <a:cubicBezTo>
                  <a:pt x="276046" y="158472"/>
                  <a:pt x="276106" y="155436"/>
                  <a:pt x="276106" y="152400"/>
                </a:cubicBezTo>
                <a:close/>
                <a:moveTo>
                  <a:pt x="0" y="152400"/>
                </a:moveTo>
                <a:cubicBezTo>
                  <a:pt x="0" y="68288"/>
                  <a:pt x="68288" y="0"/>
                  <a:pt x="152400" y="0"/>
                </a:cubicBezTo>
                <a:cubicBezTo>
                  <a:pt x="236512" y="0"/>
                  <a:pt x="304800" y="68288"/>
                  <a:pt x="304800" y="152400"/>
                </a:cubicBezTo>
                <a:cubicBezTo>
                  <a:pt x="304800" y="236512"/>
                  <a:pt x="236512" y="304800"/>
                  <a:pt x="152400" y="304800"/>
                </a:cubicBezTo>
                <a:cubicBezTo>
                  <a:pt x="68288" y="304800"/>
                  <a:pt x="0" y="236512"/>
                  <a:pt x="0" y="152400"/>
                </a:cubicBezTo>
                <a:close/>
              </a:path>
            </a:pathLst>
          </a:custGeom>
          <a:solidFill>
            <a:srgbClr val="6A8B61"/>
          </a:solidFill>
          <a:ln/>
        </p:spPr>
      </p:sp>
      <p:sp>
        <p:nvSpPr>
          <p:cNvPr id="22" name="Text 19"/>
          <p:cNvSpPr/>
          <p:nvPr/>
        </p:nvSpPr>
        <p:spPr>
          <a:xfrm>
            <a:off x="7213600" y="4128018"/>
            <a:ext cx="46355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Expanded Language Support</a:t>
            </a:r>
            <a:endParaRPr lang="en-US" sz="1600" dirty="0"/>
          </a:p>
        </p:txBody>
      </p:sp>
      <p:sp>
        <p:nvSpPr>
          <p:cNvPr id="23" name="Text 20"/>
          <p:cNvSpPr/>
          <p:nvPr/>
        </p:nvSpPr>
        <p:spPr>
          <a:xfrm>
            <a:off x="7213600" y="4597400"/>
            <a:ext cx="4610100" cy="254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Add more languages and regional dialects for inclusivity.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2-d2nf8a18bjvh7rlj09n0.png"/>
          <p:cNvPicPr>
            <a:picLocks noChangeAspect="1"/>
          </p:cNvPicPr>
          <p:nvPr/>
        </p:nvPicPr>
        <p:blipFill>
          <a:blip r:embed="rId3"/>
          <a:srcRect l="5" r="5"/>
          <a:stretch/>
        </p:blipFill>
        <p:spPr>
          <a:xfrm>
            <a:off x="0" y="0"/>
            <a:ext cx="12202795" cy="685101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84163" y="2536825"/>
            <a:ext cx="2642870" cy="1862048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15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07</a:t>
            </a:r>
            <a:endParaRPr lang="en-US" sz="1600" dirty="0"/>
          </a:p>
        </p:txBody>
      </p:sp>
      <p:sp>
        <p:nvSpPr>
          <p:cNvPr id="4" name="Text 1"/>
          <p:cNvSpPr/>
          <p:nvPr/>
        </p:nvSpPr>
        <p:spPr>
          <a:xfrm>
            <a:off x="3789998" y="3014345"/>
            <a:ext cx="8116570" cy="68183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Conclusion and Thanks</a:t>
            </a:r>
            <a:endParaRPr lang="en-US" sz="1600" dirty="0"/>
          </a:p>
        </p:txBody>
      </p:sp>
      <p:sp>
        <p:nvSpPr>
          <p:cNvPr id="5" name="Shape 2"/>
          <p:cNvSpPr/>
          <p:nvPr/>
        </p:nvSpPr>
        <p:spPr>
          <a:xfrm>
            <a:off x="3322638" y="2781300"/>
            <a:ext cx="71755" cy="137223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/>
        </p:spPr>
      </p:sp>
      <p:sp>
        <p:nvSpPr>
          <p:cNvPr id="6" name="Text 3"/>
          <p:cNvSpPr/>
          <p:nvPr/>
        </p:nvSpPr>
        <p:spPr>
          <a:xfrm>
            <a:off x="3322638" y="2781300"/>
            <a:ext cx="71755" cy="1372235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>
              <a:lnSpc>
                <a:spcPct val="100000"/>
              </a:lnSpc>
            </a:pP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6299200" y="1397000"/>
            <a:ext cx="56388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Project Achievements Summary</a:t>
            </a:r>
            <a:endParaRPr lang="en-US" sz="1600" dirty="0"/>
          </a:p>
        </p:txBody>
      </p:sp>
      <p:sp>
        <p:nvSpPr>
          <p:cNvPr id="5" name="Text 1"/>
          <p:cNvSpPr/>
          <p:nvPr/>
        </p:nvSpPr>
        <p:spPr>
          <a:xfrm>
            <a:off x="6299200" y="2514600"/>
            <a:ext cx="56388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Nablus Vet Care has successfully delivered a transformative digital platform for veterinary management.</a:t>
            </a:r>
            <a:endParaRPr lang="en-US" sz="1600" dirty="0"/>
          </a:p>
        </p:txBody>
      </p:sp>
      <p:sp>
        <p:nvSpPr>
          <p:cNvPr id="6" name="Shape 2"/>
          <p:cNvSpPr/>
          <p:nvPr/>
        </p:nvSpPr>
        <p:spPr>
          <a:xfrm>
            <a:off x="6311900" y="3378200"/>
            <a:ext cx="203200" cy="2032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101600" y="203200"/>
                </a:moveTo>
                <a:cubicBezTo>
                  <a:pt x="157675" y="203200"/>
                  <a:pt x="203200" y="157675"/>
                  <a:pt x="203200" y="101600"/>
                </a:cubicBezTo>
                <a:cubicBezTo>
                  <a:pt x="203200" y="45525"/>
                  <a:pt x="157675" y="0"/>
                  <a:pt x="101600" y="0"/>
                </a:cubicBezTo>
                <a:cubicBezTo>
                  <a:pt x="45525" y="0"/>
                  <a:pt x="0" y="45525"/>
                  <a:pt x="0" y="101600"/>
                </a:cubicBezTo>
                <a:cubicBezTo>
                  <a:pt x="0" y="157675"/>
                  <a:pt x="45525" y="203200"/>
                  <a:pt x="101600" y="203200"/>
                </a:cubicBezTo>
                <a:close/>
                <a:moveTo>
                  <a:pt x="135096" y="84415"/>
                </a:moveTo>
                <a:lnTo>
                  <a:pt x="103346" y="135215"/>
                </a:lnTo>
                <a:cubicBezTo>
                  <a:pt x="101679" y="137874"/>
                  <a:pt x="98822" y="139541"/>
                  <a:pt x="95687" y="139700"/>
                </a:cubicBezTo>
                <a:cubicBezTo>
                  <a:pt x="92551" y="139859"/>
                  <a:pt x="89535" y="138430"/>
                  <a:pt x="87670" y="135890"/>
                </a:cubicBezTo>
                <a:lnTo>
                  <a:pt x="68620" y="110490"/>
                </a:lnTo>
                <a:cubicBezTo>
                  <a:pt x="65445" y="106283"/>
                  <a:pt x="66318" y="100330"/>
                  <a:pt x="70525" y="97155"/>
                </a:cubicBezTo>
                <a:cubicBezTo>
                  <a:pt x="74732" y="93980"/>
                  <a:pt x="80685" y="94853"/>
                  <a:pt x="83860" y="99060"/>
                </a:cubicBezTo>
                <a:lnTo>
                  <a:pt x="94575" y="113348"/>
                </a:lnTo>
                <a:lnTo>
                  <a:pt x="118943" y="74335"/>
                </a:lnTo>
                <a:cubicBezTo>
                  <a:pt x="121722" y="69890"/>
                  <a:pt x="127595" y="68501"/>
                  <a:pt x="132080" y="71318"/>
                </a:cubicBezTo>
                <a:cubicBezTo>
                  <a:pt x="136565" y="74136"/>
                  <a:pt x="137914" y="79970"/>
                  <a:pt x="135096" y="84455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7" name="Text 3"/>
          <p:cNvSpPr/>
          <p:nvPr/>
        </p:nvSpPr>
        <p:spPr>
          <a:xfrm>
            <a:off x="6635115" y="3327400"/>
            <a:ext cx="53086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Improved </a:t>
            </a: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operational efficiency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and reduced admin overhead.</a:t>
            </a:r>
            <a:endParaRPr lang="en-US" sz="1600" dirty="0"/>
          </a:p>
        </p:txBody>
      </p:sp>
      <p:sp>
        <p:nvSpPr>
          <p:cNvPr id="8" name="Shape 4"/>
          <p:cNvSpPr/>
          <p:nvPr/>
        </p:nvSpPr>
        <p:spPr>
          <a:xfrm>
            <a:off x="6324600" y="4089400"/>
            <a:ext cx="203200" cy="2032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101600" y="203200"/>
                </a:moveTo>
                <a:cubicBezTo>
                  <a:pt x="157675" y="203200"/>
                  <a:pt x="203200" y="157675"/>
                  <a:pt x="203200" y="101600"/>
                </a:cubicBezTo>
                <a:cubicBezTo>
                  <a:pt x="203200" y="45525"/>
                  <a:pt x="157675" y="0"/>
                  <a:pt x="101600" y="0"/>
                </a:cubicBezTo>
                <a:cubicBezTo>
                  <a:pt x="45525" y="0"/>
                  <a:pt x="0" y="45525"/>
                  <a:pt x="0" y="101600"/>
                </a:cubicBezTo>
                <a:cubicBezTo>
                  <a:pt x="0" y="157675"/>
                  <a:pt x="45525" y="203200"/>
                  <a:pt x="101600" y="203200"/>
                </a:cubicBezTo>
                <a:close/>
                <a:moveTo>
                  <a:pt x="135096" y="84415"/>
                </a:moveTo>
                <a:lnTo>
                  <a:pt x="103346" y="135215"/>
                </a:lnTo>
                <a:cubicBezTo>
                  <a:pt x="101679" y="137874"/>
                  <a:pt x="98822" y="139541"/>
                  <a:pt x="95687" y="139700"/>
                </a:cubicBezTo>
                <a:cubicBezTo>
                  <a:pt x="92551" y="139859"/>
                  <a:pt x="89535" y="138430"/>
                  <a:pt x="87670" y="135890"/>
                </a:cubicBezTo>
                <a:lnTo>
                  <a:pt x="68620" y="110490"/>
                </a:lnTo>
                <a:cubicBezTo>
                  <a:pt x="65445" y="106283"/>
                  <a:pt x="66318" y="100330"/>
                  <a:pt x="70525" y="97155"/>
                </a:cubicBezTo>
                <a:cubicBezTo>
                  <a:pt x="74732" y="93980"/>
                  <a:pt x="80685" y="94853"/>
                  <a:pt x="83860" y="99060"/>
                </a:cubicBezTo>
                <a:lnTo>
                  <a:pt x="94575" y="113348"/>
                </a:lnTo>
                <a:lnTo>
                  <a:pt x="118943" y="74335"/>
                </a:lnTo>
                <a:cubicBezTo>
                  <a:pt x="121722" y="69890"/>
                  <a:pt x="127595" y="68501"/>
                  <a:pt x="132080" y="71318"/>
                </a:cubicBezTo>
                <a:cubicBezTo>
                  <a:pt x="136565" y="74136"/>
                  <a:pt x="137914" y="79970"/>
                  <a:pt x="135096" y="84455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9" name="Text 5"/>
          <p:cNvSpPr/>
          <p:nvPr/>
        </p:nvSpPr>
        <p:spPr>
          <a:xfrm>
            <a:off x="6654800" y="4038600"/>
            <a:ext cx="52578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Enhanced </a:t>
            </a: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patient care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through AI-assisted diagnostics.</a:t>
            </a:r>
            <a:endParaRPr lang="en-US" sz="1600" dirty="0"/>
          </a:p>
        </p:txBody>
      </p:sp>
      <p:sp>
        <p:nvSpPr>
          <p:cNvPr id="10" name="Shape 6"/>
          <p:cNvSpPr/>
          <p:nvPr/>
        </p:nvSpPr>
        <p:spPr>
          <a:xfrm>
            <a:off x="6324600" y="4495800"/>
            <a:ext cx="203200" cy="2032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101600" y="203200"/>
                </a:moveTo>
                <a:cubicBezTo>
                  <a:pt x="157675" y="203200"/>
                  <a:pt x="203200" y="157675"/>
                  <a:pt x="203200" y="101600"/>
                </a:cubicBezTo>
                <a:cubicBezTo>
                  <a:pt x="203200" y="45525"/>
                  <a:pt x="157675" y="0"/>
                  <a:pt x="101600" y="0"/>
                </a:cubicBezTo>
                <a:cubicBezTo>
                  <a:pt x="45525" y="0"/>
                  <a:pt x="0" y="45525"/>
                  <a:pt x="0" y="101600"/>
                </a:cubicBezTo>
                <a:cubicBezTo>
                  <a:pt x="0" y="157675"/>
                  <a:pt x="45525" y="203200"/>
                  <a:pt x="101600" y="203200"/>
                </a:cubicBezTo>
                <a:close/>
                <a:moveTo>
                  <a:pt x="135096" y="84415"/>
                </a:moveTo>
                <a:lnTo>
                  <a:pt x="103346" y="135215"/>
                </a:lnTo>
                <a:cubicBezTo>
                  <a:pt x="101679" y="137874"/>
                  <a:pt x="98822" y="139541"/>
                  <a:pt x="95687" y="139700"/>
                </a:cubicBezTo>
                <a:cubicBezTo>
                  <a:pt x="92551" y="139859"/>
                  <a:pt x="89535" y="138430"/>
                  <a:pt x="87670" y="135890"/>
                </a:cubicBezTo>
                <a:lnTo>
                  <a:pt x="68620" y="110490"/>
                </a:lnTo>
                <a:cubicBezTo>
                  <a:pt x="65445" y="106283"/>
                  <a:pt x="66318" y="100330"/>
                  <a:pt x="70525" y="97155"/>
                </a:cubicBezTo>
                <a:cubicBezTo>
                  <a:pt x="74732" y="93980"/>
                  <a:pt x="80685" y="94853"/>
                  <a:pt x="83860" y="99060"/>
                </a:cubicBezTo>
                <a:lnTo>
                  <a:pt x="94575" y="113348"/>
                </a:lnTo>
                <a:lnTo>
                  <a:pt x="118943" y="74335"/>
                </a:lnTo>
                <a:cubicBezTo>
                  <a:pt x="121722" y="69890"/>
                  <a:pt x="127595" y="68501"/>
                  <a:pt x="132080" y="71318"/>
                </a:cubicBezTo>
                <a:cubicBezTo>
                  <a:pt x="136565" y="74136"/>
                  <a:pt x="137914" y="79970"/>
                  <a:pt x="135096" y="84455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1" name="Text 7"/>
          <p:cNvSpPr/>
          <p:nvPr/>
        </p:nvSpPr>
        <p:spPr>
          <a:xfrm>
            <a:off x="6654800" y="4445000"/>
            <a:ext cx="50038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Increased satisfaction for both </a:t>
            </a: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staff and pet owners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.</a:t>
            </a:r>
            <a:endParaRPr lang="en-US" sz="1600" dirty="0"/>
          </a:p>
        </p:txBody>
      </p:sp>
      <p:sp>
        <p:nvSpPr>
          <p:cNvPr id="12" name="Shape 8"/>
          <p:cNvSpPr/>
          <p:nvPr/>
        </p:nvSpPr>
        <p:spPr>
          <a:xfrm>
            <a:off x="6299200" y="4902200"/>
            <a:ext cx="203200" cy="2032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101600" y="203200"/>
                </a:moveTo>
                <a:cubicBezTo>
                  <a:pt x="157675" y="203200"/>
                  <a:pt x="203200" y="157675"/>
                  <a:pt x="203200" y="101600"/>
                </a:cubicBezTo>
                <a:cubicBezTo>
                  <a:pt x="203200" y="45525"/>
                  <a:pt x="157675" y="0"/>
                  <a:pt x="101600" y="0"/>
                </a:cubicBezTo>
                <a:cubicBezTo>
                  <a:pt x="45525" y="0"/>
                  <a:pt x="0" y="45525"/>
                  <a:pt x="0" y="101600"/>
                </a:cubicBezTo>
                <a:cubicBezTo>
                  <a:pt x="0" y="157675"/>
                  <a:pt x="45525" y="203200"/>
                  <a:pt x="101600" y="203200"/>
                </a:cubicBezTo>
                <a:close/>
                <a:moveTo>
                  <a:pt x="135096" y="84415"/>
                </a:moveTo>
                <a:lnTo>
                  <a:pt x="103346" y="135215"/>
                </a:lnTo>
                <a:cubicBezTo>
                  <a:pt x="101679" y="137874"/>
                  <a:pt x="98822" y="139541"/>
                  <a:pt x="95687" y="139700"/>
                </a:cubicBezTo>
                <a:cubicBezTo>
                  <a:pt x="92551" y="139859"/>
                  <a:pt x="89535" y="138430"/>
                  <a:pt x="87670" y="135890"/>
                </a:cubicBezTo>
                <a:lnTo>
                  <a:pt x="68620" y="110490"/>
                </a:lnTo>
                <a:cubicBezTo>
                  <a:pt x="65445" y="106283"/>
                  <a:pt x="66318" y="100330"/>
                  <a:pt x="70525" y="97155"/>
                </a:cubicBezTo>
                <a:cubicBezTo>
                  <a:pt x="74732" y="93980"/>
                  <a:pt x="80685" y="94853"/>
                  <a:pt x="83860" y="99060"/>
                </a:cubicBezTo>
                <a:lnTo>
                  <a:pt x="94575" y="113348"/>
                </a:lnTo>
                <a:lnTo>
                  <a:pt x="118943" y="74335"/>
                </a:lnTo>
                <a:cubicBezTo>
                  <a:pt x="121722" y="69890"/>
                  <a:pt x="127595" y="68501"/>
                  <a:pt x="132080" y="71318"/>
                </a:cubicBezTo>
                <a:cubicBezTo>
                  <a:pt x="136565" y="74136"/>
                  <a:pt x="137914" y="79970"/>
                  <a:pt x="135096" y="84455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3" name="Text 9"/>
          <p:cNvSpPr/>
          <p:nvPr/>
        </p:nvSpPr>
        <p:spPr>
          <a:xfrm>
            <a:off x="6601778" y="4851400"/>
            <a:ext cx="53340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Created a seamless, organized, and effective </a:t>
            </a: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veterinary care ecosystem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.</a:t>
            </a:r>
            <a:endParaRPr lang="en-US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70CE414-B86A-D625-B111-9C3D7204D6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443" y="722471"/>
            <a:ext cx="563880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2-d2nf8a18bjvh7rlj09n0.png"/>
          <p:cNvPicPr>
            <a:picLocks noChangeAspect="1"/>
          </p:cNvPicPr>
          <p:nvPr/>
        </p:nvPicPr>
        <p:blipFill>
          <a:blip r:embed="rId3"/>
          <a:srcRect l="5" r="5"/>
          <a:stretch/>
        </p:blipFill>
        <p:spPr>
          <a:xfrm>
            <a:off x="0" y="0"/>
            <a:ext cx="12202795" cy="685101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84163" y="2536825"/>
            <a:ext cx="2642870" cy="1778198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15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01</a:t>
            </a:r>
            <a:endParaRPr lang="en-US" sz="1600" dirty="0"/>
          </a:p>
        </p:txBody>
      </p:sp>
      <p:sp>
        <p:nvSpPr>
          <p:cNvPr id="4" name="Text 1"/>
          <p:cNvSpPr/>
          <p:nvPr/>
        </p:nvSpPr>
        <p:spPr>
          <a:xfrm>
            <a:off x="3789998" y="3014345"/>
            <a:ext cx="8116570" cy="68183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Project Overview</a:t>
            </a:r>
            <a:endParaRPr lang="en-US" sz="1600" dirty="0"/>
          </a:p>
        </p:txBody>
      </p:sp>
      <p:sp>
        <p:nvSpPr>
          <p:cNvPr id="5" name="Shape 2"/>
          <p:cNvSpPr/>
          <p:nvPr/>
        </p:nvSpPr>
        <p:spPr>
          <a:xfrm>
            <a:off x="3322638" y="2781300"/>
            <a:ext cx="71755" cy="137223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/>
        </p:spPr>
      </p:sp>
      <p:sp>
        <p:nvSpPr>
          <p:cNvPr id="6" name="Text 3"/>
          <p:cNvSpPr/>
          <p:nvPr/>
        </p:nvSpPr>
        <p:spPr>
          <a:xfrm>
            <a:off x="3322638" y="2781300"/>
            <a:ext cx="71755" cy="1372235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>
              <a:lnSpc>
                <a:spcPct val="100000"/>
              </a:lnSpc>
            </a:pP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0" y="149860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Overall Impact &amp; Benefits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254000" y="2260600"/>
            <a:ext cx="5740400" cy="1574800"/>
          </a:xfrm>
          <a:custGeom>
            <a:avLst/>
            <a:gdLst/>
            <a:ahLst/>
            <a:cxnLst/>
            <a:rect l="l" t="t" r="r" b="b"/>
            <a:pathLst>
              <a:path w="5740400" h="1574800">
                <a:moveTo>
                  <a:pt x="101606" y="0"/>
                </a:moveTo>
                <a:lnTo>
                  <a:pt x="5638794" y="0"/>
                </a:lnTo>
                <a:cubicBezTo>
                  <a:pt x="5694909" y="0"/>
                  <a:pt x="5740400" y="45491"/>
                  <a:pt x="5740400" y="101606"/>
                </a:cubicBezTo>
                <a:lnTo>
                  <a:pt x="5740400" y="1473194"/>
                </a:lnTo>
                <a:cubicBezTo>
                  <a:pt x="5740400" y="1529309"/>
                  <a:pt x="5694909" y="1574800"/>
                  <a:pt x="5638794" y="1574800"/>
                </a:cubicBezTo>
                <a:lnTo>
                  <a:pt x="101606" y="1574800"/>
                </a:lnTo>
                <a:cubicBezTo>
                  <a:pt x="45491" y="1574800"/>
                  <a:pt x="0" y="1529309"/>
                  <a:pt x="0" y="1473194"/>
                </a:cubicBezTo>
                <a:lnTo>
                  <a:pt x="0" y="101606"/>
                </a:lnTo>
                <a:cubicBezTo>
                  <a:pt x="0" y="45528"/>
                  <a:pt x="45528" y="0"/>
                  <a:pt x="101606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5" name="Text 2"/>
          <p:cNvSpPr/>
          <p:nvPr/>
        </p:nvSpPr>
        <p:spPr>
          <a:xfrm>
            <a:off x="457200" y="2463800"/>
            <a:ext cx="556260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8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For Veterinary Clinics</a:t>
            </a:r>
            <a:endParaRPr lang="en-US" sz="1600" dirty="0"/>
          </a:p>
        </p:txBody>
      </p:sp>
      <p:sp>
        <p:nvSpPr>
          <p:cNvPr id="6" name="Text 3"/>
          <p:cNvSpPr/>
          <p:nvPr/>
        </p:nvSpPr>
        <p:spPr>
          <a:xfrm>
            <a:off x="457200" y="2870200"/>
            <a:ext cx="5334000" cy="762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Modernizes operations, automates routine tasks, and provides intelligent business insights, positioning them as innovative healthcare providers.</a:t>
            </a:r>
            <a:endParaRPr lang="en-US" sz="1600" dirty="0"/>
          </a:p>
        </p:txBody>
      </p:sp>
      <p:sp>
        <p:nvSpPr>
          <p:cNvPr id="7" name="Shape 4"/>
          <p:cNvSpPr/>
          <p:nvPr/>
        </p:nvSpPr>
        <p:spPr>
          <a:xfrm>
            <a:off x="6197600" y="2260600"/>
            <a:ext cx="5740400" cy="1574800"/>
          </a:xfrm>
          <a:custGeom>
            <a:avLst/>
            <a:gdLst/>
            <a:ahLst/>
            <a:cxnLst/>
            <a:rect l="l" t="t" r="r" b="b"/>
            <a:pathLst>
              <a:path w="5740400" h="1574800">
                <a:moveTo>
                  <a:pt x="101606" y="0"/>
                </a:moveTo>
                <a:lnTo>
                  <a:pt x="5638794" y="0"/>
                </a:lnTo>
                <a:cubicBezTo>
                  <a:pt x="5694909" y="0"/>
                  <a:pt x="5740400" y="45491"/>
                  <a:pt x="5740400" y="101606"/>
                </a:cubicBezTo>
                <a:lnTo>
                  <a:pt x="5740400" y="1473194"/>
                </a:lnTo>
                <a:cubicBezTo>
                  <a:pt x="5740400" y="1529309"/>
                  <a:pt x="5694909" y="1574800"/>
                  <a:pt x="5638794" y="1574800"/>
                </a:cubicBezTo>
                <a:lnTo>
                  <a:pt x="101606" y="1574800"/>
                </a:lnTo>
                <a:cubicBezTo>
                  <a:pt x="45491" y="1574800"/>
                  <a:pt x="0" y="1529309"/>
                  <a:pt x="0" y="1473194"/>
                </a:cubicBezTo>
                <a:lnTo>
                  <a:pt x="0" y="101606"/>
                </a:lnTo>
                <a:cubicBezTo>
                  <a:pt x="0" y="45528"/>
                  <a:pt x="45528" y="0"/>
                  <a:pt x="101606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8" name="Text 5"/>
          <p:cNvSpPr/>
          <p:nvPr/>
        </p:nvSpPr>
        <p:spPr>
          <a:xfrm>
            <a:off x="6400800" y="2463800"/>
            <a:ext cx="556260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800" b="1" dirty="0">
                <a:solidFill>
                  <a:srgbClr val="93A475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For Veterinary Staff</a:t>
            </a:r>
            <a:endParaRPr lang="en-US" sz="1600" dirty="0"/>
          </a:p>
        </p:txBody>
      </p:sp>
      <p:sp>
        <p:nvSpPr>
          <p:cNvPr id="9" name="Text 6"/>
          <p:cNvSpPr/>
          <p:nvPr/>
        </p:nvSpPr>
        <p:spPr>
          <a:xfrm>
            <a:off x="6400800" y="2870200"/>
            <a:ext cx="53340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Reduces administrative burden, enhances clinical decision-making with AI, and improves workflow efficiency.</a:t>
            </a:r>
            <a:endParaRPr lang="en-US" sz="1600" dirty="0"/>
          </a:p>
        </p:txBody>
      </p:sp>
      <p:sp>
        <p:nvSpPr>
          <p:cNvPr id="10" name="Shape 7"/>
          <p:cNvSpPr/>
          <p:nvPr/>
        </p:nvSpPr>
        <p:spPr>
          <a:xfrm>
            <a:off x="254000" y="4038600"/>
            <a:ext cx="5740400" cy="1320800"/>
          </a:xfrm>
          <a:custGeom>
            <a:avLst/>
            <a:gdLst/>
            <a:ahLst/>
            <a:cxnLst/>
            <a:rect l="l" t="t" r="r" b="b"/>
            <a:pathLst>
              <a:path w="5740400" h="1320800">
                <a:moveTo>
                  <a:pt x="101596" y="0"/>
                </a:moveTo>
                <a:lnTo>
                  <a:pt x="5638804" y="0"/>
                </a:lnTo>
                <a:cubicBezTo>
                  <a:pt x="5694914" y="0"/>
                  <a:pt x="5740400" y="45486"/>
                  <a:pt x="5740400" y="101596"/>
                </a:cubicBezTo>
                <a:lnTo>
                  <a:pt x="5740400" y="1219204"/>
                </a:lnTo>
                <a:cubicBezTo>
                  <a:pt x="5740400" y="1275314"/>
                  <a:pt x="5694914" y="1320800"/>
                  <a:pt x="5638804" y="1320800"/>
                </a:cubicBezTo>
                <a:lnTo>
                  <a:pt x="101596" y="1320800"/>
                </a:lnTo>
                <a:cubicBezTo>
                  <a:pt x="45486" y="1320800"/>
                  <a:pt x="0" y="1275314"/>
                  <a:pt x="0" y="1219204"/>
                </a:cubicBezTo>
                <a:lnTo>
                  <a:pt x="0" y="101596"/>
                </a:lnTo>
                <a:cubicBezTo>
                  <a:pt x="0" y="45486"/>
                  <a:pt x="45486" y="0"/>
                  <a:pt x="101596" y="0"/>
                </a:cubicBezTo>
                <a:close/>
              </a:path>
            </a:pathLst>
          </a:custGeom>
          <a:solidFill>
            <a:srgbClr val="A8C3A0">
              <a:alpha val="13333"/>
            </a:srgbClr>
          </a:solidFill>
          <a:ln/>
        </p:spPr>
      </p:sp>
      <p:sp>
        <p:nvSpPr>
          <p:cNvPr id="11" name="Text 8"/>
          <p:cNvSpPr/>
          <p:nvPr/>
        </p:nvSpPr>
        <p:spPr>
          <a:xfrm>
            <a:off x="457200" y="4241800"/>
            <a:ext cx="556260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800" b="1" dirty="0">
                <a:solidFill>
                  <a:srgbClr val="A8C3A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For Pet Owners</a:t>
            </a:r>
            <a:endParaRPr lang="en-US" sz="1600" dirty="0"/>
          </a:p>
        </p:txBody>
      </p:sp>
      <p:sp>
        <p:nvSpPr>
          <p:cNvPr id="12" name="Text 9"/>
          <p:cNvSpPr/>
          <p:nvPr/>
        </p:nvSpPr>
        <p:spPr>
          <a:xfrm>
            <a:off x="457200" y="4648200"/>
            <a:ext cx="53340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Provides convenient access to pet health information, easy appointment booking, and direct communication with their vet.</a:t>
            </a:r>
            <a:endParaRPr lang="en-US" sz="1600" dirty="0"/>
          </a:p>
        </p:txBody>
      </p:sp>
      <p:sp>
        <p:nvSpPr>
          <p:cNvPr id="13" name="Shape 10"/>
          <p:cNvSpPr/>
          <p:nvPr/>
        </p:nvSpPr>
        <p:spPr>
          <a:xfrm>
            <a:off x="6197600" y="4038600"/>
            <a:ext cx="5740400" cy="1320800"/>
          </a:xfrm>
          <a:custGeom>
            <a:avLst/>
            <a:gdLst/>
            <a:ahLst/>
            <a:cxnLst/>
            <a:rect l="l" t="t" r="r" b="b"/>
            <a:pathLst>
              <a:path w="5740400" h="1320800">
                <a:moveTo>
                  <a:pt x="101596" y="0"/>
                </a:moveTo>
                <a:lnTo>
                  <a:pt x="5638804" y="0"/>
                </a:lnTo>
                <a:cubicBezTo>
                  <a:pt x="5694914" y="0"/>
                  <a:pt x="5740400" y="45486"/>
                  <a:pt x="5740400" y="101596"/>
                </a:cubicBezTo>
                <a:lnTo>
                  <a:pt x="5740400" y="1219204"/>
                </a:lnTo>
                <a:cubicBezTo>
                  <a:pt x="5740400" y="1275314"/>
                  <a:pt x="5694914" y="1320800"/>
                  <a:pt x="5638804" y="1320800"/>
                </a:cubicBezTo>
                <a:lnTo>
                  <a:pt x="101596" y="1320800"/>
                </a:lnTo>
                <a:cubicBezTo>
                  <a:pt x="45486" y="1320800"/>
                  <a:pt x="0" y="1275314"/>
                  <a:pt x="0" y="1219204"/>
                </a:cubicBezTo>
                <a:lnTo>
                  <a:pt x="0" y="101596"/>
                </a:lnTo>
                <a:cubicBezTo>
                  <a:pt x="0" y="45486"/>
                  <a:pt x="45486" y="0"/>
                  <a:pt x="101596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14" name="Text 11"/>
          <p:cNvSpPr/>
          <p:nvPr/>
        </p:nvSpPr>
        <p:spPr>
          <a:xfrm>
            <a:off x="6400800" y="4241800"/>
            <a:ext cx="556260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8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For the Industry</a:t>
            </a:r>
            <a:endParaRPr lang="en-US" sz="1600" dirty="0"/>
          </a:p>
        </p:txBody>
      </p:sp>
      <p:sp>
        <p:nvSpPr>
          <p:cNvPr id="15" name="Text 12"/>
          <p:cNvSpPr/>
          <p:nvPr/>
        </p:nvSpPr>
        <p:spPr>
          <a:xfrm>
            <a:off x="6400800" y="4648200"/>
            <a:ext cx="53340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Represents a significant advancement in veterinary practice management, setting a new standard for care delivery.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4222750" y="716914"/>
            <a:ext cx="3746500" cy="14160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200" dirty="0"/>
              <a:t>🎓 </a:t>
            </a: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Acknowledgments  </a:t>
            </a:r>
            <a:r>
              <a:rPr lang="en-US" sz="2500" dirty="0"/>
              <a:t>🙏</a:t>
            </a:r>
          </a:p>
        </p:txBody>
      </p:sp>
      <p:sp>
        <p:nvSpPr>
          <p:cNvPr id="4" name="Text 1"/>
          <p:cNvSpPr/>
          <p:nvPr/>
        </p:nvSpPr>
        <p:spPr>
          <a:xfrm>
            <a:off x="1828800" y="2265680"/>
            <a:ext cx="85344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We express our deepest gratitude to Almighty Allah for His guidance and support throughout this project.</a:t>
            </a:r>
            <a:endParaRPr lang="en-US" sz="1600" dirty="0"/>
          </a:p>
        </p:txBody>
      </p:sp>
      <p:sp>
        <p:nvSpPr>
          <p:cNvPr id="5" name="Text 2"/>
          <p:cNvSpPr/>
          <p:nvPr/>
        </p:nvSpPr>
        <p:spPr>
          <a:xfrm>
            <a:off x="1828800" y="3078479"/>
            <a:ext cx="8534400" cy="115062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Our heartfelt appreciation goes to our supervisor,</a:t>
            </a:r>
            <a:r>
              <a:rPr lang="en-US" sz="1600" dirty="0"/>
              <a:t> </a:t>
            </a:r>
          </a:p>
          <a:p>
            <a:pPr algn="ctr">
              <a:lnSpc>
                <a:spcPct val="130000"/>
              </a:lnSpc>
            </a:pPr>
            <a:r>
              <a:rPr lang="en-US" sz="2400" dirty="0"/>
              <a:t>🌟</a:t>
            </a:r>
            <a:r>
              <a:rPr lang="en-US" sz="2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</a:t>
            </a:r>
            <a:r>
              <a:rPr lang="en-US" sz="24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Dr. Hanal </a:t>
            </a:r>
            <a:r>
              <a:rPr lang="en-US" sz="2400" b="1" dirty="0" err="1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Abuzant</a:t>
            </a:r>
            <a:r>
              <a:rPr lang="ar-EG" sz="24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</a:t>
            </a:r>
            <a:r>
              <a:rPr lang="en-US" sz="24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 </a:t>
            </a:r>
            <a:r>
              <a:rPr lang="en-US" sz="2400" dirty="0"/>
              <a:t>🌟</a:t>
            </a:r>
          </a:p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, for his continuous support and invaluable guidance.</a:t>
            </a:r>
            <a:endParaRPr lang="en-US" sz="1600" dirty="0"/>
          </a:p>
        </p:txBody>
      </p:sp>
      <p:sp>
        <p:nvSpPr>
          <p:cNvPr id="6" name="Text 3"/>
          <p:cNvSpPr/>
          <p:nvPr/>
        </p:nvSpPr>
        <p:spPr>
          <a:xfrm>
            <a:off x="1828800" y="3891280"/>
            <a:ext cx="8534400" cy="16637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We are sincerely thankful to </a:t>
            </a:r>
          </a:p>
          <a:p>
            <a:pPr algn="ctr">
              <a:lnSpc>
                <a:spcPct val="130000"/>
              </a:lnSpc>
            </a:pPr>
            <a:r>
              <a:rPr lang="en-US" sz="2400" dirty="0"/>
              <a:t>❤️ </a:t>
            </a:r>
            <a:r>
              <a:rPr lang="en-US" sz="24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our families </a:t>
            </a:r>
            <a:r>
              <a:rPr lang="en-US" sz="2400" dirty="0"/>
              <a:t>❤️ </a:t>
            </a:r>
          </a:p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for their unwavering love, patience, and encouragement.</a:t>
            </a:r>
            <a:endParaRPr lang="en-US" sz="1600" dirty="0"/>
          </a:p>
        </p:txBody>
      </p:sp>
      <p:sp>
        <p:nvSpPr>
          <p:cNvPr id="7" name="Text 4"/>
          <p:cNvSpPr/>
          <p:nvPr/>
        </p:nvSpPr>
        <p:spPr>
          <a:xfrm>
            <a:off x="1727200" y="4606290"/>
            <a:ext cx="8737600" cy="21717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Finally, we thank our friends for their collaboration and positivity throughout this journey.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5-d2nf8ap8bjvh7rlj09ng.png"/>
          <p:cNvPicPr>
            <a:picLocks noChangeAspect="1"/>
          </p:cNvPicPr>
          <p:nvPr/>
        </p:nvPicPr>
        <p:blipFill>
          <a:blip r:embed="rId3"/>
          <a:srcRect l="5" r="5"/>
          <a:stretch/>
        </p:blipFill>
        <p:spPr>
          <a:xfrm>
            <a:off x="0" y="-11430"/>
            <a:ext cx="12202795" cy="686816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715260" y="2721610"/>
            <a:ext cx="6761480" cy="141478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lang="en-US" sz="72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THANK YOU</a:t>
            </a:r>
            <a:endParaRPr lang="en-US" sz="1600" dirty="0"/>
          </a:p>
        </p:txBody>
      </p:sp>
      <p:sp>
        <p:nvSpPr>
          <p:cNvPr id="5" name="Text 2"/>
          <p:cNvSpPr/>
          <p:nvPr/>
        </p:nvSpPr>
        <p:spPr>
          <a:xfrm>
            <a:off x="3697605" y="4645660"/>
            <a:ext cx="2078990" cy="478790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8" name="Text 5"/>
          <p:cNvSpPr/>
          <p:nvPr/>
        </p:nvSpPr>
        <p:spPr>
          <a:xfrm>
            <a:off x="6415405" y="4645660"/>
            <a:ext cx="2078990" cy="478790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9" name="Text 6"/>
          <p:cNvSpPr/>
          <p:nvPr/>
        </p:nvSpPr>
        <p:spPr>
          <a:xfrm>
            <a:off x="6495415" y="4700905"/>
            <a:ext cx="1918970" cy="338554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54001" y="1152525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Project Idea &amp; Motivation</a:t>
            </a:r>
            <a:endParaRPr lang="en-US" sz="1600" dirty="0"/>
          </a:p>
        </p:txBody>
      </p:sp>
      <p:sp>
        <p:nvSpPr>
          <p:cNvPr id="5" name="Text 1"/>
          <p:cNvSpPr/>
          <p:nvPr/>
        </p:nvSpPr>
        <p:spPr>
          <a:xfrm>
            <a:off x="5043948" y="2501900"/>
            <a:ext cx="6889765" cy="990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4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Nablus Vet Care is a platform designed to modernize veterinary clinic management. It addresses the critical gap in digital transformation within the veterinary sector, which has lagged behind human healthcare.</a:t>
            </a:r>
            <a:endParaRPr lang="en-US" sz="1600" dirty="0"/>
          </a:p>
        </p:txBody>
      </p:sp>
      <p:sp>
        <p:nvSpPr>
          <p:cNvPr id="6" name="Text 2"/>
          <p:cNvSpPr/>
          <p:nvPr/>
        </p:nvSpPr>
        <p:spPr>
          <a:xfrm>
            <a:off x="5043948" y="3695700"/>
            <a:ext cx="6889766" cy="1320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40000"/>
              </a:lnSpc>
            </a:pP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Many clinics, especially in regions like Nablus, still rely on manual, paper-based systems for appointments, records, and billing. This leads to </a:t>
            </a:r>
            <a:r>
              <a:rPr lang="en-US" sz="1600" b="1" dirty="0">
                <a:solidFill>
                  <a:srgbClr val="6A8B61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operational inefficiencies, scheduling conflicts, and communication gaps</a:t>
            </a:r>
            <a:r>
              <a:rPr lang="en-US" sz="16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, ultimately impacting the quality of pet care.</a:t>
            </a:r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E3FDE6-ED87-A92F-9B17-D85725E5A1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753120"/>
            <a:ext cx="4372377" cy="43723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0" y="208280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Main Project Objectives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254000" y="2946400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203200" y="0"/>
                </a:lnTo>
                <a:cubicBezTo>
                  <a:pt x="315349" y="0"/>
                  <a:pt x="406400" y="91051"/>
                  <a:pt x="406400" y="203200"/>
                </a:cubicBezTo>
                <a:lnTo>
                  <a:pt x="406400" y="203200"/>
                </a:lnTo>
                <a:cubicBezTo>
                  <a:pt x="406400" y="315349"/>
                  <a:pt x="315349" y="406400"/>
                  <a:pt x="203200" y="406400"/>
                </a:cubicBezTo>
                <a:lnTo>
                  <a:pt x="203200" y="406400"/>
                </a:lnTo>
                <a:cubicBezTo>
                  <a:pt x="91051" y="406400"/>
                  <a:pt x="0" y="315349"/>
                  <a:pt x="0" y="203200"/>
                </a:cubicBezTo>
                <a:lnTo>
                  <a:pt x="0" y="203200"/>
                </a:lnTo>
                <a:cubicBezTo>
                  <a:pt x="0" y="91051"/>
                  <a:pt x="91051" y="0"/>
                  <a:pt x="2032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5" name="Shape 2"/>
          <p:cNvSpPr/>
          <p:nvPr/>
        </p:nvSpPr>
        <p:spPr>
          <a:xfrm>
            <a:off x="317500" y="3035300"/>
            <a:ext cx="285750" cy="228600"/>
          </a:xfrm>
          <a:custGeom>
            <a:avLst/>
            <a:gdLst/>
            <a:ahLst/>
            <a:cxnLst/>
            <a:rect l="l" t="t" r="r" b="b"/>
            <a:pathLst>
              <a:path w="285750" h="228600">
                <a:moveTo>
                  <a:pt x="185693" y="93985"/>
                </a:moveTo>
                <a:cubicBezTo>
                  <a:pt x="191140" y="92512"/>
                  <a:pt x="196855" y="95101"/>
                  <a:pt x="199311" y="100146"/>
                </a:cubicBezTo>
                <a:lnTo>
                  <a:pt x="207615" y="116934"/>
                </a:lnTo>
                <a:cubicBezTo>
                  <a:pt x="212214" y="117559"/>
                  <a:pt x="216724" y="118809"/>
                  <a:pt x="220965" y="120551"/>
                </a:cubicBezTo>
                <a:lnTo>
                  <a:pt x="236592" y="110148"/>
                </a:lnTo>
                <a:cubicBezTo>
                  <a:pt x="241280" y="107022"/>
                  <a:pt x="247486" y="107647"/>
                  <a:pt x="251460" y="111621"/>
                </a:cubicBezTo>
                <a:lnTo>
                  <a:pt x="260033" y="120194"/>
                </a:lnTo>
                <a:cubicBezTo>
                  <a:pt x="264006" y="124167"/>
                  <a:pt x="264631" y="130418"/>
                  <a:pt x="261506" y="135062"/>
                </a:cubicBezTo>
                <a:lnTo>
                  <a:pt x="251103" y="150644"/>
                </a:lnTo>
                <a:cubicBezTo>
                  <a:pt x="251951" y="152742"/>
                  <a:pt x="252710" y="154930"/>
                  <a:pt x="253335" y="157207"/>
                </a:cubicBezTo>
                <a:cubicBezTo>
                  <a:pt x="253960" y="159484"/>
                  <a:pt x="254362" y="161717"/>
                  <a:pt x="254675" y="163994"/>
                </a:cubicBezTo>
                <a:lnTo>
                  <a:pt x="271507" y="172298"/>
                </a:lnTo>
                <a:cubicBezTo>
                  <a:pt x="276552" y="174799"/>
                  <a:pt x="279142" y="180514"/>
                  <a:pt x="277669" y="185916"/>
                </a:cubicBezTo>
                <a:lnTo>
                  <a:pt x="274543" y="197614"/>
                </a:lnTo>
                <a:cubicBezTo>
                  <a:pt x="273070" y="203016"/>
                  <a:pt x="268025" y="206678"/>
                  <a:pt x="262399" y="206320"/>
                </a:cubicBezTo>
                <a:lnTo>
                  <a:pt x="243647" y="205115"/>
                </a:lnTo>
                <a:cubicBezTo>
                  <a:pt x="240834" y="208731"/>
                  <a:pt x="237574" y="212080"/>
                  <a:pt x="233869" y="214938"/>
                </a:cubicBezTo>
                <a:lnTo>
                  <a:pt x="235074" y="233645"/>
                </a:lnTo>
                <a:cubicBezTo>
                  <a:pt x="235431" y="239271"/>
                  <a:pt x="231770" y="244361"/>
                  <a:pt x="226368" y="245790"/>
                </a:cubicBezTo>
                <a:lnTo>
                  <a:pt x="214670" y="248915"/>
                </a:lnTo>
                <a:cubicBezTo>
                  <a:pt x="209223" y="250388"/>
                  <a:pt x="203552" y="247799"/>
                  <a:pt x="201052" y="242754"/>
                </a:cubicBezTo>
                <a:lnTo>
                  <a:pt x="192747" y="225966"/>
                </a:lnTo>
                <a:cubicBezTo>
                  <a:pt x="188149" y="225341"/>
                  <a:pt x="183639" y="224091"/>
                  <a:pt x="179397" y="222349"/>
                </a:cubicBezTo>
                <a:lnTo>
                  <a:pt x="163770" y="232752"/>
                </a:lnTo>
                <a:cubicBezTo>
                  <a:pt x="159082" y="235878"/>
                  <a:pt x="152876" y="235253"/>
                  <a:pt x="148903" y="231279"/>
                </a:cubicBezTo>
                <a:lnTo>
                  <a:pt x="140330" y="222706"/>
                </a:lnTo>
                <a:cubicBezTo>
                  <a:pt x="136356" y="218733"/>
                  <a:pt x="135731" y="212527"/>
                  <a:pt x="138857" y="207838"/>
                </a:cubicBezTo>
                <a:lnTo>
                  <a:pt x="149260" y="192212"/>
                </a:lnTo>
                <a:cubicBezTo>
                  <a:pt x="148411" y="190113"/>
                  <a:pt x="147652" y="187925"/>
                  <a:pt x="147027" y="185648"/>
                </a:cubicBezTo>
                <a:cubicBezTo>
                  <a:pt x="146402" y="183371"/>
                  <a:pt x="146000" y="181094"/>
                  <a:pt x="145688" y="178862"/>
                </a:cubicBezTo>
                <a:lnTo>
                  <a:pt x="128855" y="170557"/>
                </a:lnTo>
                <a:cubicBezTo>
                  <a:pt x="123810" y="168057"/>
                  <a:pt x="121265" y="162342"/>
                  <a:pt x="122694" y="156939"/>
                </a:cubicBezTo>
                <a:lnTo>
                  <a:pt x="125819" y="145241"/>
                </a:lnTo>
                <a:cubicBezTo>
                  <a:pt x="127293" y="139839"/>
                  <a:pt x="132338" y="136178"/>
                  <a:pt x="137964" y="136535"/>
                </a:cubicBezTo>
                <a:lnTo>
                  <a:pt x="156671" y="137740"/>
                </a:lnTo>
                <a:cubicBezTo>
                  <a:pt x="159484" y="134124"/>
                  <a:pt x="162744" y="130775"/>
                  <a:pt x="166449" y="127918"/>
                </a:cubicBezTo>
                <a:lnTo>
                  <a:pt x="165244" y="109255"/>
                </a:lnTo>
                <a:cubicBezTo>
                  <a:pt x="164887" y="103629"/>
                  <a:pt x="168548" y="98539"/>
                  <a:pt x="173950" y="97110"/>
                </a:cubicBezTo>
                <a:lnTo>
                  <a:pt x="185648" y="93985"/>
                </a:lnTo>
                <a:close/>
                <a:moveTo>
                  <a:pt x="200204" y="151805"/>
                </a:moveTo>
                <a:cubicBezTo>
                  <a:pt x="189361" y="151817"/>
                  <a:pt x="180568" y="160630"/>
                  <a:pt x="180581" y="171472"/>
                </a:cubicBezTo>
                <a:cubicBezTo>
                  <a:pt x="180593" y="182315"/>
                  <a:pt x="189406" y="191108"/>
                  <a:pt x="200248" y="191095"/>
                </a:cubicBezTo>
                <a:cubicBezTo>
                  <a:pt x="211091" y="191083"/>
                  <a:pt x="219884" y="182270"/>
                  <a:pt x="219871" y="171428"/>
                </a:cubicBezTo>
                <a:cubicBezTo>
                  <a:pt x="219859" y="160585"/>
                  <a:pt x="211046" y="151792"/>
                  <a:pt x="200204" y="151805"/>
                </a:cubicBezTo>
                <a:close/>
                <a:moveTo>
                  <a:pt x="100414" y="-20315"/>
                </a:moveTo>
                <a:lnTo>
                  <a:pt x="112112" y="-17190"/>
                </a:lnTo>
                <a:cubicBezTo>
                  <a:pt x="117515" y="-15716"/>
                  <a:pt x="121176" y="-10626"/>
                  <a:pt x="120819" y="-5045"/>
                </a:cubicBezTo>
                <a:lnTo>
                  <a:pt x="119613" y="13618"/>
                </a:lnTo>
                <a:cubicBezTo>
                  <a:pt x="123319" y="16475"/>
                  <a:pt x="126578" y="19779"/>
                  <a:pt x="129391" y="23440"/>
                </a:cubicBezTo>
                <a:lnTo>
                  <a:pt x="148144" y="22235"/>
                </a:lnTo>
                <a:cubicBezTo>
                  <a:pt x="153725" y="21878"/>
                  <a:pt x="158814" y="25539"/>
                  <a:pt x="160288" y="30941"/>
                </a:cubicBezTo>
                <a:lnTo>
                  <a:pt x="163413" y="42639"/>
                </a:lnTo>
                <a:cubicBezTo>
                  <a:pt x="164842" y="48042"/>
                  <a:pt x="162297" y="53757"/>
                  <a:pt x="157252" y="56257"/>
                </a:cubicBezTo>
                <a:lnTo>
                  <a:pt x="140419" y="64562"/>
                </a:lnTo>
                <a:cubicBezTo>
                  <a:pt x="140107" y="66839"/>
                  <a:pt x="139660" y="69116"/>
                  <a:pt x="139080" y="71348"/>
                </a:cubicBezTo>
                <a:cubicBezTo>
                  <a:pt x="138499" y="73581"/>
                  <a:pt x="137696" y="75813"/>
                  <a:pt x="136847" y="77912"/>
                </a:cubicBezTo>
                <a:lnTo>
                  <a:pt x="147251" y="93538"/>
                </a:lnTo>
                <a:cubicBezTo>
                  <a:pt x="150376" y="98227"/>
                  <a:pt x="149751" y="104433"/>
                  <a:pt x="145777" y="108406"/>
                </a:cubicBezTo>
                <a:lnTo>
                  <a:pt x="137205" y="116979"/>
                </a:lnTo>
                <a:cubicBezTo>
                  <a:pt x="133231" y="120953"/>
                  <a:pt x="127025" y="121578"/>
                  <a:pt x="122337" y="118452"/>
                </a:cubicBezTo>
                <a:lnTo>
                  <a:pt x="106710" y="108049"/>
                </a:lnTo>
                <a:cubicBezTo>
                  <a:pt x="102468" y="109791"/>
                  <a:pt x="97959" y="111041"/>
                  <a:pt x="93360" y="111666"/>
                </a:cubicBezTo>
                <a:lnTo>
                  <a:pt x="85055" y="128454"/>
                </a:lnTo>
                <a:cubicBezTo>
                  <a:pt x="82555" y="133499"/>
                  <a:pt x="76840" y="136044"/>
                  <a:pt x="71438" y="134615"/>
                </a:cubicBezTo>
                <a:lnTo>
                  <a:pt x="59740" y="131490"/>
                </a:lnTo>
                <a:cubicBezTo>
                  <a:pt x="54293" y="130016"/>
                  <a:pt x="50676" y="124926"/>
                  <a:pt x="51033" y="119345"/>
                </a:cubicBezTo>
                <a:lnTo>
                  <a:pt x="52239" y="100638"/>
                </a:lnTo>
                <a:cubicBezTo>
                  <a:pt x="48533" y="97780"/>
                  <a:pt x="45274" y="94476"/>
                  <a:pt x="42461" y="90815"/>
                </a:cubicBezTo>
                <a:lnTo>
                  <a:pt x="23708" y="92020"/>
                </a:lnTo>
                <a:cubicBezTo>
                  <a:pt x="18127" y="92378"/>
                  <a:pt x="13037" y="88716"/>
                  <a:pt x="11564" y="83314"/>
                </a:cubicBezTo>
                <a:lnTo>
                  <a:pt x="8439" y="71616"/>
                </a:lnTo>
                <a:cubicBezTo>
                  <a:pt x="7010" y="66214"/>
                  <a:pt x="9555" y="60499"/>
                  <a:pt x="14600" y="57998"/>
                </a:cubicBezTo>
                <a:lnTo>
                  <a:pt x="31433" y="49694"/>
                </a:lnTo>
                <a:cubicBezTo>
                  <a:pt x="31745" y="47417"/>
                  <a:pt x="32192" y="45184"/>
                  <a:pt x="32772" y="42907"/>
                </a:cubicBezTo>
                <a:cubicBezTo>
                  <a:pt x="33397" y="40630"/>
                  <a:pt x="34111" y="38442"/>
                  <a:pt x="35004" y="36344"/>
                </a:cubicBezTo>
                <a:lnTo>
                  <a:pt x="24601" y="20762"/>
                </a:lnTo>
                <a:cubicBezTo>
                  <a:pt x="21476" y="16073"/>
                  <a:pt x="22101" y="9867"/>
                  <a:pt x="26075" y="5894"/>
                </a:cubicBezTo>
                <a:lnTo>
                  <a:pt x="34647" y="-2679"/>
                </a:lnTo>
                <a:cubicBezTo>
                  <a:pt x="38621" y="-6653"/>
                  <a:pt x="44827" y="-7278"/>
                  <a:pt x="49515" y="-4152"/>
                </a:cubicBezTo>
                <a:lnTo>
                  <a:pt x="65142" y="6251"/>
                </a:lnTo>
                <a:cubicBezTo>
                  <a:pt x="69384" y="4509"/>
                  <a:pt x="73893" y="3259"/>
                  <a:pt x="78492" y="2634"/>
                </a:cubicBezTo>
                <a:lnTo>
                  <a:pt x="86797" y="-14154"/>
                </a:lnTo>
                <a:cubicBezTo>
                  <a:pt x="89297" y="-19199"/>
                  <a:pt x="94967" y="-21744"/>
                  <a:pt x="100414" y="-20315"/>
                </a:cubicBezTo>
                <a:close/>
                <a:moveTo>
                  <a:pt x="85904" y="37505"/>
                </a:moveTo>
                <a:cubicBezTo>
                  <a:pt x="75061" y="37505"/>
                  <a:pt x="66258" y="46307"/>
                  <a:pt x="66258" y="57150"/>
                </a:cubicBezTo>
                <a:cubicBezTo>
                  <a:pt x="66258" y="67993"/>
                  <a:pt x="75061" y="76795"/>
                  <a:pt x="85904" y="76795"/>
                </a:cubicBezTo>
                <a:cubicBezTo>
                  <a:pt x="96746" y="76795"/>
                  <a:pt x="105549" y="67993"/>
                  <a:pt x="105549" y="57150"/>
                </a:cubicBezTo>
                <a:cubicBezTo>
                  <a:pt x="105549" y="46307"/>
                  <a:pt x="96746" y="37505"/>
                  <a:pt x="85904" y="37505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6" name="Text 3"/>
          <p:cNvSpPr/>
          <p:nvPr/>
        </p:nvSpPr>
        <p:spPr>
          <a:xfrm>
            <a:off x="812800" y="2946400"/>
            <a:ext cx="33401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Automate Tasks</a:t>
            </a:r>
            <a:endParaRPr lang="en-US" sz="1600" dirty="0"/>
          </a:p>
        </p:txBody>
      </p:sp>
      <p:sp>
        <p:nvSpPr>
          <p:cNvPr id="7" name="Text 4"/>
          <p:cNvSpPr/>
          <p:nvPr/>
        </p:nvSpPr>
        <p:spPr>
          <a:xfrm>
            <a:off x="812800" y="3251200"/>
            <a:ext cx="31369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Streamline scheduling, records, and billing.</a:t>
            </a:r>
            <a:endParaRPr lang="en-US" sz="1600" dirty="0"/>
          </a:p>
        </p:txBody>
      </p:sp>
      <p:sp>
        <p:nvSpPr>
          <p:cNvPr id="8" name="Shape 5"/>
          <p:cNvSpPr/>
          <p:nvPr/>
        </p:nvSpPr>
        <p:spPr>
          <a:xfrm>
            <a:off x="4250214" y="2946400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203200" y="0"/>
                </a:lnTo>
                <a:cubicBezTo>
                  <a:pt x="315349" y="0"/>
                  <a:pt x="406400" y="91051"/>
                  <a:pt x="406400" y="203200"/>
                </a:cubicBezTo>
                <a:lnTo>
                  <a:pt x="406400" y="203200"/>
                </a:lnTo>
                <a:cubicBezTo>
                  <a:pt x="406400" y="315349"/>
                  <a:pt x="315349" y="406400"/>
                  <a:pt x="203200" y="406400"/>
                </a:cubicBezTo>
                <a:lnTo>
                  <a:pt x="203200" y="406400"/>
                </a:lnTo>
                <a:cubicBezTo>
                  <a:pt x="91051" y="406400"/>
                  <a:pt x="0" y="315349"/>
                  <a:pt x="0" y="203200"/>
                </a:cubicBezTo>
                <a:lnTo>
                  <a:pt x="0" y="203200"/>
                </a:lnTo>
                <a:cubicBezTo>
                  <a:pt x="0" y="91051"/>
                  <a:pt x="91051" y="0"/>
                  <a:pt x="2032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9" name="Shape 6"/>
          <p:cNvSpPr/>
          <p:nvPr/>
        </p:nvSpPr>
        <p:spPr>
          <a:xfrm>
            <a:off x="4313714" y="3035300"/>
            <a:ext cx="285750" cy="228600"/>
          </a:xfrm>
          <a:custGeom>
            <a:avLst/>
            <a:gdLst/>
            <a:ahLst/>
            <a:cxnLst/>
            <a:rect l="l" t="t" r="r" b="b"/>
            <a:pathLst>
              <a:path w="285750" h="228600">
                <a:moveTo>
                  <a:pt x="142875" y="7144"/>
                </a:moveTo>
                <a:cubicBezTo>
                  <a:pt x="168503" y="7144"/>
                  <a:pt x="189309" y="27950"/>
                  <a:pt x="189309" y="53578"/>
                </a:cubicBezTo>
                <a:cubicBezTo>
                  <a:pt x="189309" y="79206"/>
                  <a:pt x="168503" y="100013"/>
                  <a:pt x="142875" y="100013"/>
                </a:cubicBezTo>
                <a:cubicBezTo>
                  <a:pt x="117247" y="100013"/>
                  <a:pt x="96441" y="79206"/>
                  <a:pt x="96441" y="53578"/>
                </a:cubicBezTo>
                <a:cubicBezTo>
                  <a:pt x="96441" y="27950"/>
                  <a:pt x="117247" y="7144"/>
                  <a:pt x="142875" y="7144"/>
                </a:cubicBezTo>
                <a:close/>
                <a:moveTo>
                  <a:pt x="42863" y="39291"/>
                </a:moveTo>
                <a:cubicBezTo>
                  <a:pt x="60605" y="39291"/>
                  <a:pt x="75009" y="53695"/>
                  <a:pt x="75009" y="71438"/>
                </a:cubicBezTo>
                <a:cubicBezTo>
                  <a:pt x="75009" y="89180"/>
                  <a:pt x="60605" y="103584"/>
                  <a:pt x="42863" y="103584"/>
                </a:cubicBezTo>
                <a:cubicBezTo>
                  <a:pt x="25120" y="103584"/>
                  <a:pt x="10716" y="89180"/>
                  <a:pt x="10716" y="71438"/>
                </a:cubicBezTo>
                <a:cubicBezTo>
                  <a:pt x="10716" y="53695"/>
                  <a:pt x="25120" y="39291"/>
                  <a:pt x="42862" y="39291"/>
                </a:cubicBezTo>
                <a:close/>
                <a:moveTo>
                  <a:pt x="0" y="185738"/>
                </a:moveTo>
                <a:cubicBezTo>
                  <a:pt x="0" y="154171"/>
                  <a:pt x="25584" y="128588"/>
                  <a:pt x="57150" y="128588"/>
                </a:cubicBezTo>
                <a:cubicBezTo>
                  <a:pt x="62865" y="128588"/>
                  <a:pt x="68401" y="129436"/>
                  <a:pt x="73625" y="130999"/>
                </a:cubicBezTo>
                <a:cubicBezTo>
                  <a:pt x="58936" y="147429"/>
                  <a:pt x="50006" y="169128"/>
                  <a:pt x="50006" y="192881"/>
                </a:cubicBezTo>
                <a:lnTo>
                  <a:pt x="50006" y="200025"/>
                </a:lnTo>
                <a:cubicBezTo>
                  <a:pt x="50006" y="205115"/>
                  <a:pt x="51078" y="209937"/>
                  <a:pt x="52998" y="214313"/>
                </a:cubicBezTo>
                <a:lnTo>
                  <a:pt x="14288" y="214313"/>
                </a:lnTo>
                <a:cubicBezTo>
                  <a:pt x="6385" y="214313"/>
                  <a:pt x="0" y="207928"/>
                  <a:pt x="0" y="200025"/>
                </a:cubicBezTo>
                <a:lnTo>
                  <a:pt x="0" y="185738"/>
                </a:lnTo>
                <a:close/>
                <a:moveTo>
                  <a:pt x="232752" y="214313"/>
                </a:moveTo>
                <a:cubicBezTo>
                  <a:pt x="234672" y="209937"/>
                  <a:pt x="235744" y="205115"/>
                  <a:pt x="235744" y="200025"/>
                </a:cubicBezTo>
                <a:lnTo>
                  <a:pt x="235744" y="192881"/>
                </a:lnTo>
                <a:cubicBezTo>
                  <a:pt x="235744" y="169128"/>
                  <a:pt x="226814" y="147429"/>
                  <a:pt x="212125" y="130999"/>
                </a:cubicBezTo>
                <a:cubicBezTo>
                  <a:pt x="217349" y="129436"/>
                  <a:pt x="222885" y="128588"/>
                  <a:pt x="228600" y="128588"/>
                </a:cubicBezTo>
                <a:cubicBezTo>
                  <a:pt x="260166" y="128588"/>
                  <a:pt x="285750" y="154171"/>
                  <a:pt x="285750" y="185738"/>
                </a:cubicBezTo>
                <a:lnTo>
                  <a:pt x="285750" y="200025"/>
                </a:lnTo>
                <a:cubicBezTo>
                  <a:pt x="285750" y="207928"/>
                  <a:pt x="279365" y="214313"/>
                  <a:pt x="271463" y="214313"/>
                </a:cubicBezTo>
                <a:lnTo>
                  <a:pt x="232752" y="214313"/>
                </a:lnTo>
                <a:close/>
                <a:moveTo>
                  <a:pt x="210741" y="71438"/>
                </a:moveTo>
                <a:cubicBezTo>
                  <a:pt x="210741" y="53695"/>
                  <a:pt x="225145" y="39291"/>
                  <a:pt x="242888" y="39291"/>
                </a:cubicBezTo>
                <a:cubicBezTo>
                  <a:pt x="260630" y="39291"/>
                  <a:pt x="275034" y="53695"/>
                  <a:pt x="275034" y="71437"/>
                </a:cubicBezTo>
                <a:cubicBezTo>
                  <a:pt x="275034" y="89180"/>
                  <a:pt x="260630" y="103584"/>
                  <a:pt x="242888" y="103584"/>
                </a:cubicBezTo>
                <a:cubicBezTo>
                  <a:pt x="225145" y="103584"/>
                  <a:pt x="210741" y="89180"/>
                  <a:pt x="210741" y="71438"/>
                </a:cubicBezTo>
                <a:close/>
                <a:moveTo>
                  <a:pt x="71438" y="192881"/>
                </a:moveTo>
                <a:cubicBezTo>
                  <a:pt x="71438" y="153412"/>
                  <a:pt x="103406" y="121444"/>
                  <a:pt x="142875" y="121444"/>
                </a:cubicBezTo>
                <a:cubicBezTo>
                  <a:pt x="182344" y="121444"/>
                  <a:pt x="214313" y="153412"/>
                  <a:pt x="214313" y="192881"/>
                </a:cubicBezTo>
                <a:lnTo>
                  <a:pt x="214313" y="200025"/>
                </a:lnTo>
                <a:cubicBezTo>
                  <a:pt x="214313" y="207928"/>
                  <a:pt x="207928" y="214313"/>
                  <a:pt x="200025" y="214313"/>
                </a:cubicBezTo>
                <a:lnTo>
                  <a:pt x="85725" y="214313"/>
                </a:lnTo>
                <a:cubicBezTo>
                  <a:pt x="77822" y="214313"/>
                  <a:pt x="71438" y="207928"/>
                  <a:pt x="71438" y="200025"/>
                </a:cubicBezTo>
                <a:lnTo>
                  <a:pt x="71438" y="192881"/>
                </a:ln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0" name="Text 7"/>
          <p:cNvSpPr/>
          <p:nvPr/>
        </p:nvSpPr>
        <p:spPr>
          <a:xfrm>
            <a:off x="4809014" y="2946400"/>
            <a:ext cx="33401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Enhance Coordination</a:t>
            </a:r>
            <a:endParaRPr lang="en-US" sz="1600" dirty="0"/>
          </a:p>
        </p:txBody>
      </p:sp>
      <p:sp>
        <p:nvSpPr>
          <p:cNvPr id="11" name="Text 8"/>
          <p:cNvSpPr/>
          <p:nvPr/>
        </p:nvSpPr>
        <p:spPr>
          <a:xfrm>
            <a:off x="4809014" y="3251200"/>
            <a:ext cx="31369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Improve collaboration between all staff roles.</a:t>
            </a:r>
            <a:endParaRPr lang="en-US" sz="1600" dirty="0"/>
          </a:p>
        </p:txBody>
      </p:sp>
      <p:sp>
        <p:nvSpPr>
          <p:cNvPr id="12" name="Shape 9"/>
          <p:cNvSpPr/>
          <p:nvPr/>
        </p:nvSpPr>
        <p:spPr>
          <a:xfrm>
            <a:off x="8246428" y="2946400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203200" y="0"/>
                </a:lnTo>
                <a:cubicBezTo>
                  <a:pt x="315349" y="0"/>
                  <a:pt x="406400" y="91051"/>
                  <a:pt x="406400" y="203200"/>
                </a:cubicBezTo>
                <a:lnTo>
                  <a:pt x="406400" y="203200"/>
                </a:lnTo>
                <a:cubicBezTo>
                  <a:pt x="406400" y="315349"/>
                  <a:pt x="315349" y="406400"/>
                  <a:pt x="203200" y="406400"/>
                </a:cubicBezTo>
                <a:lnTo>
                  <a:pt x="203200" y="406400"/>
                </a:lnTo>
                <a:cubicBezTo>
                  <a:pt x="91051" y="406400"/>
                  <a:pt x="0" y="315349"/>
                  <a:pt x="0" y="203200"/>
                </a:cubicBezTo>
                <a:lnTo>
                  <a:pt x="0" y="203200"/>
                </a:lnTo>
                <a:cubicBezTo>
                  <a:pt x="0" y="91051"/>
                  <a:pt x="91051" y="0"/>
                  <a:pt x="2032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13" name="Shape 10"/>
          <p:cNvSpPr/>
          <p:nvPr/>
        </p:nvSpPr>
        <p:spPr>
          <a:xfrm>
            <a:off x="8324215" y="3035300"/>
            <a:ext cx="257175" cy="228600"/>
          </a:xfrm>
          <a:custGeom>
            <a:avLst/>
            <a:gdLst/>
            <a:ahLst/>
            <a:cxnLst/>
            <a:rect l="l" t="t" r="r" b="b"/>
            <a:pathLst>
              <a:path w="257175" h="228600">
                <a:moveTo>
                  <a:pt x="171450" y="64294"/>
                </a:moveTo>
                <a:cubicBezTo>
                  <a:pt x="171450" y="107692"/>
                  <a:pt x="133052" y="142875"/>
                  <a:pt x="85725" y="142875"/>
                </a:cubicBezTo>
                <a:cubicBezTo>
                  <a:pt x="73804" y="142875"/>
                  <a:pt x="62463" y="140643"/>
                  <a:pt x="52149" y="136624"/>
                </a:cubicBezTo>
                <a:lnTo>
                  <a:pt x="15716" y="155912"/>
                </a:lnTo>
                <a:cubicBezTo>
                  <a:pt x="11564" y="158100"/>
                  <a:pt x="6474" y="157341"/>
                  <a:pt x="3125" y="154037"/>
                </a:cubicBezTo>
                <a:cubicBezTo>
                  <a:pt x="-223" y="150733"/>
                  <a:pt x="-982" y="145599"/>
                  <a:pt x="1250" y="141446"/>
                </a:cubicBezTo>
                <a:lnTo>
                  <a:pt x="17145" y="111443"/>
                </a:lnTo>
                <a:cubicBezTo>
                  <a:pt x="6385" y="98316"/>
                  <a:pt x="0" y="81975"/>
                  <a:pt x="0" y="64294"/>
                </a:cubicBezTo>
                <a:cubicBezTo>
                  <a:pt x="0" y="20895"/>
                  <a:pt x="38398" y="-14287"/>
                  <a:pt x="85725" y="-14287"/>
                </a:cubicBezTo>
                <a:cubicBezTo>
                  <a:pt x="133052" y="-14287"/>
                  <a:pt x="171450" y="20895"/>
                  <a:pt x="171450" y="64294"/>
                </a:cubicBezTo>
                <a:close/>
                <a:moveTo>
                  <a:pt x="171450" y="228600"/>
                </a:moveTo>
                <a:cubicBezTo>
                  <a:pt x="129436" y="228600"/>
                  <a:pt x="94476" y="200873"/>
                  <a:pt x="87154" y="164306"/>
                </a:cubicBezTo>
                <a:cubicBezTo>
                  <a:pt x="140732" y="163637"/>
                  <a:pt x="187300" y="125507"/>
                  <a:pt x="192435" y="73804"/>
                </a:cubicBezTo>
                <a:cubicBezTo>
                  <a:pt x="229627" y="82376"/>
                  <a:pt x="257175" y="113228"/>
                  <a:pt x="257175" y="150019"/>
                </a:cubicBezTo>
                <a:cubicBezTo>
                  <a:pt x="257175" y="167700"/>
                  <a:pt x="250790" y="184041"/>
                  <a:pt x="240030" y="197168"/>
                </a:cubicBezTo>
                <a:lnTo>
                  <a:pt x="255925" y="227171"/>
                </a:lnTo>
                <a:cubicBezTo>
                  <a:pt x="258113" y="231324"/>
                  <a:pt x="257354" y="236413"/>
                  <a:pt x="254050" y="239762"/>
                </a:cubicBezTo>
                <a:cubicBezTo>
                  <a:pt x="250746" y="243111"/>
                  <a:pt x="245611" y="243870"/>
                  <a:pt x="241459" y="241637"/>
                </a:cubicBezTo>
                <a:lnTo>
                  <a:pt x="205026" y="222349"/>
                </a:lnTo>
                <a:cubicBezTo>
                  <a:pt x="194712" y="226368"/>
                  <a:pt x="183371" y="228600"/>
                  <a:pt x="171450" y="228600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4" name="Text 11"/>
          <p:cNvSpPr/>
          <p:nvPr/>
        </p:nvSpPr>
        <p:spPr>
          <a:xfrm>
            <a:off x="8805228" y="2946400"/>
            <a:ext cx="33401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Improve Communication</a:t>
            </a:r>
            <a:endParaRPr lang="en-US" sz="1600" dirty="0"/>
          </a:p>
        </p:txBody>
      </p:sp>
      <p:sp>
        <p:nvSpPr>
          <p:cNvPr id="15" name="Text 12"/>
          <p:cNvSpPr/>
          <p:nvPr/>
        </p:nvSpPr>
        <p:spPr>
          <a:xfrm>
            <a:off x="8805228" y="3251200"/>
            <a:ext cx="31369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Provide pet owners with direct access to services.</a:t>
            </a:r>
            <a:endParaRPr lang="en-US" sz="1600" dirty="0"/>
          </a:p>
        </p:txBody>
      </p:sp>
      <p:sp>
        <p:nvSpPr>
          <p:cNvPr id="16" name="Shape 13"/>
          <p:cNvSpPr/>
          <p:nvPr/>
        </p:nvSpPr>
        <p:spPr>
          <a:xfrm>
            <a:off x="254000" y="3962400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203200" y="0"/>
                </a:lnTo>
                <a:cubicBezTo>
                  <a:pt x="315349" y="0"/>
                  <a:pt x="406400" y="91051"/>
                  <a:pt x="406400" y="203200"/>
                </a:cubicBezTo>
                <a:lnTo>
                  <a:pt x="406400" y="203200"/>
                </a:lnTo>
                <a:cubicBezTo>
                  <a:pt x="406400" y="315349"/>
                  <a:pt x="315349" y="406400"/>
                  <a:pt x="203200" y="406400"/>
                </a:cubicBezTo>
                <a:lnTo>
                  <a:pt x="203200" y="406400"/>
                </a:lnTo>
                <a:cubicBezTo>
                  <a:pt x="91051" y="406400"/>
                  <a:pt x="0" y="315349"/>
                  <a:pt x="0" y="203200"/>
                </a:cubicBezTo>
                <a:lnTo>
                  <a:pt x="0" y="203200"/>
                </a:lnTo>
                <a:cubicBezTo>
                  <a:pt x="0" y="91051"/>
                  <a:pt x="91051" y="0"/>
                  <a:pt x="2032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17" name="Shape 14"/>
          <p:cNvSpPr/>
          <p:nvPr/>
        </p:nvSpPr>
        <p:spPr>
          <a:xfrm>
            <a:off x="346075" y="40513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53578" y="25003"/>
                </a:moveTo>
                <a:cubicBezTo>
                  <a:pt x="53578" y="11207"/>
                  <a:pt x="64785" y="0"/>
                  <a:pt x="78581" y="0"/>
                </a:cubicBezTo>
                <a:lnTo>
                  <a:pt x="89297" y="0"/>
                </a:lnTo>
                <a:cubicBezTo>
                  <a:pt x="97200" y="0"/>
                  <a:pt x="103584" y="6385"/>
                  <a:pt x="103584" y="14288"/>
                </a:cubicBezTo>
                <a:lnTo>
                  <a:pt x="103584" y="214313"/>
                </a:lnTo>
                <a:cubicBezTo>
                  <a:pt x="103584" y="222215"/>
                  <a:pt x="97200" y="228600"/>
                  <a:pt x="89297" y="228600"/>
                </a:cubicBezTo>
                <a:lnTo>
                  <a:pt x="75009" y="228600"/>
                </a:lnTo>
                <a:cubicBezTo>
                  <a:pt x="61704" y="228600"/>
                  <a:pt x="50497" y="219492"/>
                  <a:pt x="47327" y="207169"/>
                </a:cubicBezTo>
                <a:cubicBezTo>
                  <a:pt x="47015" y="207169"/>
                  <a:pt x="46747" y="207169"/>
                  <a:pt x="46434" y="207169"/>
                </a:cubicBezTo>
                <a:cubicBezTo>
                  <a:pt x="26700" y="207169"/>
                  <a:pt x="10716" y="191185"/>
                  <a:pt x="10716" y="171450"/>
                </a:cubicBezTo>
                <a:cubicBezTo>
                  <a:pt x="10716" y="163413"/>
                  <a:pt x="13395" y="156002"/>
                  <a:pt x="17859" y="150019"/>
                </a:cubicBezTo>
                <a:cubicBezTo>
                  <a:pt x="9198" y="143500"/>
                  <a:pt x="3572" y="133142"/>
                  <a:pt x="3572" y="121444"/>
                </a:cubicBezTo>
                <a:cubicBezTo>
                  <a:pt x="3572" y="107647"/>
                  <a:pt x="11430" y="95637"/>
                  <a:pt x="22860" y="89699"/>
                </a:cubicBezTo>
                <a:cubicBezTo>
                  <a:pt x="19690" y="84341"/>
                  <a:pt x="17859" y="78090"/>
                  <a:pt x="17859" y="71438"/>
                </a:cubicBezTo>
                <a:cubicBezTo>
                  <a:pt x="17859" y="51703"/>
                  <a:pt x="33844" y="35719"/>
                  <a:pt x="53578" y="35719"/>
                </a:cubicBezTo>
                <a:lnTo>
                  <a:pt x="53578" y="25003"/>
                </a:lnTo>
                <a:close/>
                <a:moveTo>
                  <a:pt x="175022" y="25003"/>
                </a:moveTo>
                <a:lnTo>
                  <a:pt x="175022" y="35719"/>
                </a:lnTo>
                <a:cubicBezTo>
                  <a:pt x="194756" y="35719"/>
                  <a:pt x="210741" y="51703"/>
                  <a:pt x="210741" y="71438"/>
                </a:cubicBezTo>
                <a:cubicBezTo>
                  <a:pt x="210741" y="78135"/>
                  <a:pt x="208910" y="84386"/>
                  <a:pt x="205740" y="89699"/>
                </a:cubicBezTo>
                <a:cubicBezTo>
                  <a:pt x="217215" y="95637"/>
                  <a:pt x="225028" y="107603"/>
                  <a:pt x="225028" y="121444"/>
                </a:cubicBezTo>
                <a:cubicBezTo>
                  <a:pt x="225028" y="133142"/>
                  <a:pt x="219402" y="143500"/>
                  <a:pt x="210741" y="150019"/>
                </a:cubicBezTo>
                <a:cubicBezTo>
                  <a:pt x="215205" y="156002"/>
                  <a:pt x="217884" y="163413"/>
                  <a:pt x="217884" y="171450"/>
                </a:cubicBezTo>
                <a:cubicBezTo>
                  <a:pt x="217884" y="191185"/>
                  <a:pt x="201900" y="207169"/>
                  <a:pt x="182166" y="207169"/>
                </a:cubicBezTo>
                <a:cubicBezTo>
                  <a:pt x="181853" y="207169"/>
                  <a:pt x="181585" y="207169"/>
                  <a:pt x="181273" y="207169"/>
                </a:cubicBezTo>
                <a:cubicBezTo>
                  <a:pt x="178103" y="219492"/>
                  <a:pt x="166896" y="228600"/>
                  <a:pt x="153591" y="228600"/>
                </a:cubicBezTo>
                <a:lnTo>
                  <a:pt x="139303" y="228600"/>
                </a:lnTo>
                <a:cubicBezTo>
                  <a:pt x="131400" y="228600"/>
                  <a:pt x="125016" y="222215"/>
                  <a:pt x="125016" y="214313"/>
                </a:cubicBezTo>
                <a:lnTo>
                  <a:pt x="125016" y="14288"/>
                </a:lnTo>
                <a:cubicBezTo>
                  <a:pt x="125016" y="6385"/>
                  <a:pt x="131400" y="0"/>
                  <a:pt x="139303" y="0"/>
                </a:cubicBezTo>
                <a:lnTo>
                  <a:pt x="150019" y="0"/>
                </a:lnTo>
                <a:cubicBezTo>
                  <a:pt x="163815" y="0"/>
                  <a:pt x="175022" y="11207"/>
                  <a:pt x="175022" y="25003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8" name="Text 15"/>
          <p:cNvSpPr/>
          <p:nvPr/>
        </p:nvSpPr>
        <p:spPr>
          <a:xfrm>
            <a:off x="812800" y="3962400"/>
            <a:ext cx="33401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Support Decisions</a:t>
            </a:r>
            <a:endParaRPr lang="en-US" sz="1600" dirty="0"/>
          </a:p>
        </p:txBody>
      </p:sp>
      <p:sp>
        <p:nvSpPr>
          <p:cNvPr id="19" name="Text 16"/>
          <p:cNvSpPr/>
          <p:nvPr/>
        </p:nvSpPr>
        <p:spPr>
          <a:xfrm>
            <a:off x="812800" y="4267200"/>
            <a:ext cx="31369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Integrate AI-powered diagnostic assistance.</a:t>
            </a:r>
            <a:endParaRPr lang="en-US" sz="1600" dirty="0"/>
          </a:p>
        </p:txBody>
      </p:sp>
      <p:sp>
        <p:nvSpPr>
          <p:cNvPr id="20" name="Shape 17"/>
          <p:cNvSpPr/>
          <p:nvPr/>
        </p:nvSpPr>
        <p:spPr>
          <a:xfrm>
            <a:off x="4250214" y="3962400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203200" y="0"/>
                </a:lnTo>
                <a:cubicBezTo>
                  <a:pt x="315349" y="0"/>
                  <a:pt x="406400" y="91051"/>
                  <a:pt x="406400" y="203200"/>
                </a:cubicBezTo>
                <a:lnTo>
                  <a:pt x="406400" y="203200"/>
                </a:lnTo>
                <a:cubicBezTo>
                  <a:pt x="406400" y="315349"/>
                  <a:pt x="315349" y="406400"/>
                  <a:pt x="203200" y="406400"/>
                </a:cubicBezTo>
                <a:lnTo>
                  <a:pt x="203200" y="406400"/>
                </a:lnTo>
                <a:cubicBezTo>
                  <a:pt x="91051" y="406400"/>
                  <a:pt x="0" y="315349"/>
                  <a:pt x="0" y="203200"/>
                </a:cubicBezTo>
                <a:lnTo>
                  <a:pt x="0" y="203200"/>
                </a:lnTo>
                <a:cubicBezTo>
                  <a:pt x="0" y="91051"/>
                  <a:pt x="91051" y="0"/>
                  <a:pt x="2032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21" name="Shape 18"/>
          <p:cNvSpPr/>
          <p:nvPr/>
        </p:nvSpPr>
        <p:spPr>
          <a:xfrm>
            <a:off x="4342289" y="40513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0" y="57150"/>
                </a:moveTo>
                <a:lnTo>
                  <a:pt x="0" y="71438"/>
                </a:lnTo>
                <a:lnTo>
                  <a:pt x="228600" y="71438"/>
                </a:lnTo>
                <a:lnTo>
                  <a:pt x="228600" y="57150"/>
                </a:lnTo>
                <a:cubicBezTo>
                  <a:pt x="228600" y="41389"/>
                  <a:pt x="215786" y="28575"/>
                  <a:pt x="200025" y="28575"/>
                </a:cubicBezTo>
                <a:lnTo>
                  <a:pt x="28575" y="28575"/>
                </a:lnTo>
                <a:cubicBezTo>
                  <a:pt x="12814" y="28575"/>
                  <a:pt x="0" y="41389"/>
                  <a:pt x="0" y="57150"/>
                </a:cubicBezTo>
                <a:close/>
                <a:moveTo>
                  <a:pt x="0" y="92869"/>
                </a:moveTo>
                <a:lnTo>
                  <a:pt x="0" y="171450"/>
                </a:lnTo>
                <a:cubicBezTo>
                  <a:pt x="0" y="187211"/>
                  <a:pt x="12814" y="200025"/>
                  <a:pt x="28575" y="200025"/>
                </a:cubicBezTo>
                <a:lnTo>
                  <a:pt x="200025" y="200025"/>
                </a:lnTo>
                <a:cubicBezTo>
                  <a:pt x="215786" y="200025"/>
                  <a:pt x="228600" y="187211"/>
                  <a:pt x="228600" y="171450"/>
                </a:cubicBezTo>
                <a:lnTo>
                  <a:pt x="228600" y="92869"/>
                </a:lnTo>
                <a:lnTo>
                  <a:pt x="0" y="92869"/>
                </a:lnTo>
                <a:close/>
                <a:moveTo>
                  <a:pt x="28575" y="160734"/>
                </a:moveTo>
                <a:cubicBezTo>
                  <a:pt x="28575" y="154796"/>
                  <a:pt x="33352" y="150019"/>
                  <a:pt x="39291" y="150019"/>
                </a:cubicBezTo>
                <a:lnTo>
                  <a:pt x="60722" y="150019"/>
                </a:lnTo>
                <a:cubicBezTo>
                  <a:pt x="66660" y="150019"/>
                  <a:pt x="71438" y="154796"/>
                  <a:pt x="71438" y="160734"/>
                </a:cubicBezTo>
                <a:cubicBezTo>
                  <a:pt x="71438" y="166673"/>
                  <a:pt x="66660" y="171450"/>
                  <a:pt x="60722" y="171450"/>
                </a:cubicBezTo>
                <a:lnTo>
                  <a:pt x="39291" y="171450"/>
                </a:lnTo>
                <a:cubicBezTo>
                  <a:pt x="33352" y="171450"/>
                  <a:pt x="28575" y="166673"/>
                  <a:pt x="28575" y="160734"/>
                </a:cubicBezTo>
                <a:close/>
                <a:moveTo>
                  <a:pt x="92869" y="160734"/>
                </a:moveTo>
                <a:cubicBezTo>
                  <a:pt x="92869" y="154796"/>
                  <a:pt x="97646" y="150019"/>
                  <a:pt x="103584" y="150019"/>
                </a:cubicBezTo>
                <a:lnTo>
                  <a:pt x="132159" y="150019"/>
                </a:lnTo>
                <a:cubicBezTo>
                  <a:pt x="138098" y="150019"/>
                  <a:pt x="142875" y="154796"/>
                  <a:pt x="142875" y="160734"/>
                </a:cubicBezTo>
                <a:cubicBezTo>
                  <a:pt x="142875" y="166673"/>
                  <a:pt x="138098" y="171450"/>
                  <a:pt x="132159" y="171450"/>
                </a:cubicBezTo>
                <a:lnTo>
                  <a:pt x="103584" y="171450"/>
                </a:lnTo>
                <a:cubicBezTo>
                  <a:pt x="97646" y="171450"/>
                  <a:pt x="92869" y="166673"/>
                  <a:pt x="92869" y="160734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22" name="Text 19"/>
          <p:cNvSpPr/>
          <p:nvPr/>
        </p:nvSpPr>
        <p:spPr>
          <a:xfrm>
            <a:off x="4809014" y="3962400"/>
            <a:ext cx="33401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Enable Payments</a:t>
            </a:r>
            <a:endParaRPr lang="en-US" sz="1600" dirty="0"/>
          </a:p>
        </p:txBody>
      </p:sp>
      <p:sp>
        <p:nvSpPr>
          <p:cNvPr id="23" name="Text 20"/>
          <p:cNvSpPr/>
          <p:nvPr/>
        </p:nvSpPr>
        <p:spPr>
          <a:xfrm>
            <a:off x="4809014" y="4267200"/>
            <a:ext cx="31369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Implement secure online payment processing.</a:t>
            </a:r>
            <a:endParaRPr lang="en-US" sz="1600" dirty="0"/>
          </a:p>
        </p:txBody>
      </p:sp>
      <p:sp>
        <p:nvSpPr>
          <p:cNvPr id="24" name="Shape 21"/>
          <p:cNvSpPr/>
          <p:nvPr/>
        </p:nvSpPr>
        <p:spPr>
          <a:xfrm>
            <a:off x="8246428" y="3962400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203200" y="0"/>
                </a:lnTo>
                <a:cubicBezTo>
                  <a:pt x="315349" y="0"/>
                  <a:pt x="406400" y="91051"/>
                  <a:pt x="406400" y="203200"/>
                </a:cubicBezTo>
                <a:lnTo>
                  <a:pt x="406400" y="203200"/>
                </a:lnTo>
                <a:cubicBezTo>
                  <a:pt x="406400" y="315349"/>
                  <a:pt x="315349" y="406400"/>
                  <a:pt x="203200" y="406400"/>
                </a:cubicBezTo>
                <a:lnTo>
                  <a:pt x="203200" y="406400"/>
                </a:lnTo>
                <a:cubicBezTo>
                  <a:pt x="91051" y="406400"/>
                  <a:pt x="0" y="315349"/>
                  <a:pt x="0" y="203200"/>
                </a:cubicBezTo>
                <a:lnTo>
                  <a:pt x="0" y="203200"/>
                </a:lnTo>
                <a:cubicBezTo>
                  <a:pt x="0" y="91051"/>
                  <a:pt x="91051" y="0"/>
                  <a:pt x="203200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25" name="Shape 22"/>
          <p:cNvSpPr/>
          <p:nvPr/>
        </p:nvSpPr>
        <p:spPr>
          <a:xfrm>
            <a:off x="8338503" y="40513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71450" y="85725"/>
                </a:moveTo>
                <a:cubicBezTo>
                  <a:pt x="195114" y="85725"/>
                  <a:pt x="214313" y="66526"/>
                  <a:pt x="214313" y="42863"/>
                </a:cubicBezTo>
                <a:cubicBezTo>
                  <a:pt x="214313" y="19199"/>
                  <a:pt x="195114" y="0"/>
                  <a:pt x="171450" y="0"/>
                </a:cubicBezTo>
                <a:cubicBezTo>
                  <a:pt x="147786" y="0"/>
                  <a:pt x="128588" y="19199"/>
                  <a:pt x="128588" y="42863"/>
                </a:cubicBezTo>
                <a:cubicBezTo>
                  <a:pt x="128588" y="45274"/>
                  <a:pt x="128811" y="47685"/>
                  <a:pt x="129168" y="50006"/>
                </a:cubicBezTo>
                <a:lnTo>
                  <a:pt x="71259" y="82198"/>
                </a:lnTo>
                <a:cubicBezTo>
                  <a:pt x="63713" y="75501"/>
                  <a:pt x="53757" y="71438"/>
                  <a:pt x="42863" y="71438"/>
                </a:cubicBezTo>
                <a:cubicBezTo>
                  <a:pt x="19199" y="71438"/>
                  <a:pt x="0" y="90636"/>
                  <a:pt x="0" y="114300"/>
                </a:cubicBezTo>
                <a:cubicBezTo>
                  <a:pt x="0" y="137964"/>
                  <a:pt x="19199" y="157163"/>
                  <a:pt x="42863" y="157163"/>
                </a:cubicBezTo>
                <a:cubicBezTo>
                  <a:pt x="53757" y="157163"/>
                  <a:pt x="63669" y="153099"/>
                  <a:pt x="71259" y="146402"/>
                </a:cubicBezTo>
                <a:lnTo>
                  <a:pt x="129168" y="178594"/>
                </a:lnTo>
                <a:cubicBezTo>
                  <a:pt x="128766" y="180915"/>
                  <a:pt x="128588" y="183282"/>
                  <a:pt x="128588" y="185738"/>
                </a:cubicBezTo>
                <a:cubicBezTo>
                  <a:pt x="128588" y="209401"/>
                  <a:pt x="147786" y="228600"/>
                  <a:pt x="171450" y="228600"/>
                </a:cubicBezTo>
                <a:cubicBezTo>
                  <a:pt x="195114" y="228600"/>
                  <a:pt x="214313" y="209401"/>
                  <a:pt x="214313" y="185738"/>
                </a:cubicBezTo>
                <a:cubicBezTo>
                  <a:pt x="214313" y="162074"/>
                  <a:pt x="195114" y="142875"/>
                  <a:pt x="171450" y="142875"/>
                </a:cubicBezTo>
                <a:cubicBezTo>
                  <a:pt x="160556" y="142875"/>
                  <a:pt x="150644" y="146938"/>
                  <a:pt x="143054" y="153635"/>
                </a:cubicBezTo>
                <a:lnTo>
                  <a:pt x="85145" y="121444"/>
                </a:lnTo>
                <a:cubicBezTo>
                  <a:pt x="85546" y="119122"/>
                  <a:pt x="85725" y="116756"/>
                  <a:pt x="85725" y="114300"/>
                </a:cubicBezTo>
                <a:cubicBezTo>
                  <a:pt x="85725" y="111844"/>
                  <a:pt x="85502" y="109478"/>
                  <a:pt x="85145" y="107156"/>
                </a:cubicBezTo>
                <a:lnTo>
                  <a:pt x="143054" y="74965"/>
                </a:lnTo>
                <a:cubicBezTo>
                  <a:pt x="150599" y="81662"/>
                  <a:pt x="160556" y="85725"/>
                  <a:pt x="171450" y="85725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26" name="Text 23"/>
          <p:cNvSpPr/>
          <p:nvPr/>
        </p:nvSpPr>
        <p:spPr>
          <a:xfrm>
            <a:off x="8805228" y="3962400"/>
            <a:ext cx="33401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Facilitate Sharing</a:t>
            </a:r>
            <a:endParaRPr lang="en-US" sz="1600" dirty="0"/>
          </a:p>
        </p:txBody>
      </p:sp>
      <p:sp>
        <p:nvSpPr>
          <p:cNvPr id="27" name="Text 24"/>
          <p:cNvSpPr/>
          <p:nvPr/>
        </p:nvSpPr>
        <p:spPr>
          <a:xfrm>
            <a:off x="8805228" y="4267200"/>
            <a:ext cx="31369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Create a community forum for knowledge exchange.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2-d2nf8a18bjvh7rlj09n0.png"/>
          <p:cNvPicPr>
            <a:picLocks noChangeAspect="1"/>
          </p:cNvPicPr>
          <p:nvPr/>
        </p:nvPicPr>
        <p:blipFill>
          <a:blip r:embed="rId3"/>
          <a:srcRect l="5" r="5"/>
          <a:stretch/>
        </p:blipFill>
        <p:spPr>
          <a:xfrm>
            <a:off x="0" y="0"/>
            <a:ext cx="12202795" cy="685101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84163" y="2536825"/>
            <a:ext cx="2642870" cy="1778198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15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02</a:t>
            </a:r>
            <a:endParaRPr lang="en-US" sz="1600" dirty="0"/>
          </a:p>
        </p:txBody>
      </p:sp>
      <p:sp>
        <p:nvSpPr>
          <p:cNvPr id="4" name="Text 1"/>
          <p:cNvSpPr/>
          <p:nvPr/>
        </p:nvSpPr>
        <p:spPr>
          <a:xfrm>
            <a:off x="3789998" y="3014345"/>
            <a:ext cx="8116570" cy="681831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System Features</a:t>
            </a:r>
            <a:endParaRPr lang="en-US" sz="1600" dirty="0"/>
          </a:p>
        </p:txBody>
      </p:sp>
      <p:sp>
        <p:nvSpPr>
          <p:cNvPr id="5" name="Shape 2"/>
          <p:cNvSpPr/>
          <p:nvPr/>
        </p:nvSpPr>
        <p:spPr>
          <a:xfrm>
            <a:off x="3322638" y="2781300"/>
            <a:ext cx="71755" cy="137223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/>
        </p:spPr>
      </p:sp>
      <p:sp>
        <p:nvSpPr>
          <p:cNvPr id="6" name="Text 3"/>
          <p:cNvSpPr/>
          <p:nvPr/>
        </p:nvSpPr>
        <p:spPr>
          <a:xfrm>
            <a:off x="3322638" y="2781300"/>
            <a:ext cx="71755" cy="1372235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>
              <a:lnSpc>
                <a:spcPct val="100000"/>
              </a:lnSpc>
            </a:pP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0" y="205740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Key Functional Features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1231900" y="28194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5" name="Shape 2"/>
          <p:cNvSpPr/>
          <p:nvPr/>
        </p:nvSpPr>
        <p:spPr>
          <a:xfrm>
            <a:off x="1403350" y="3035300"/>
            <a:ext cx="476250" cy="381000"/>
          </a:xfrm>
          <a:custGeom>
            <a:avLst/>
            <a:gdLst/>
            <a:ahLst/>
            <a:cxnLst/>
            <a:rect l="l" t="t" r="r" b="b"/>
            <a:pathLst>
              <a:path w="476250" h="381000">
                <a:moveTo>
                  <a:pt x="238125" y="166688"/>
                </a:moveTo>
                <a:cubicBezTo>
                  <a:pt x="280838" y="166688"/>
                  <a:pt x="315516" y="132010"/>
                  <a:pt x="315516" y="89297"/>
                </a:cubicBezTo>
                <a:cubicBezTo>
                  <a:pt x="315516" y="46584"/>
                  <a:pt x="280838" y="11906"/>
                  <a:pt x="238125" y="11906"/>
                </a:cubicBezTo>
                <a:cubicBezTo>
                  <a:pt x="195412" y="11906"/>
                  <a:pt x="160734" y="46584"/>
                  <a:pt x="160734" y="89297"/>
                </a:cubicBezTo>
                <a:cubicBezTo>
                  <a:pt x="160734" y="132010"/>
                  <a:pt x="195412" y="166688"/>
                  <a:pt x="238125" y="166688"/>
                </a:cubicBezTo>
                <a:close/>
                <a:moveTo>
                  <a:pt x="71438" y="172641"/>
                </a:moveTo>
                <a:cubicBezTo>
                  <a:pt x="101008" y="172641"/>
                  <a:pt x="125016" y="148633"/>
                  <a:pt x="125016" y="119063"/>
                </a:cubicBezTo>
                <a:cubicBezTo>
                  <a:pt x="125016" y="89492"/>
                  <a:pt x="101008" y="65484"/>
                  <a:pt x="71438" y="65484"/>
                </a:cubicBezTo>
                <a:cubicBezTo>
                  <a:pt x="41867" y="65484"/>
                  <a:pt x="17859" y="89492"/>
                  <a:pt x="17859" y="119063"/>
                </a:cubicBezTo>
                <a:cubicBezTo>
                  <a:pt x="17859" y="148633"/>
                  <a:pt x="41867" y="172641"/>
                  <a:pt x="71437" y="172641"/>
                </a:cubicBezTo>
                <a:close/>
                <a:moveTo>
                  <a:pt x="0" y="309563"/>
                </a:moveTo>
                <a:lnTo>
                  <a:pt x="0" y="333375"/>
                </a:lnTo>
                <a:cubicBezTo>
                  <a:pt x="0" y="346546"/>
                  <a:pt x="10641" y="357188"/>
                  <a:pt x="23812" y="357188"/>
                </a:cubicBezTo>
                <a:lnTo>
                  <a:pt x="88329" y="357188"/>
                </a:lnTo>
                <a:cubicBezTo>
                  <a:pt x="85130" y="349895"/>
                  <a:pt x="83344" y="341858"/>
                  <a:pt x="83344" y="333375"/>
                </a:cubicBezTo>
                <a:lnTo>
                  <a:pt x="83344" y="321469"/>
                </a:lnTo>
                <a:cubicBezTo>
                  <a:pt x="83344" y="281880"/>
                  <a:pt x="98227" y="245715"/>
                  <a:pt x="122709" y="218331"/>
                </a:cubicBezTo>
                <a:cubicBezTo>
                  <a:pt x="114002" y="215726"/>
                  <a:pt x="104775" y="214313"/>
                  <a:pt x="95250" y="214313"/>
                </a:cubicBezTo>
                <a:cubicBezTo>
                  <a:pt x="42639" y="214313"/>
                  <a:pt x="0" y="256952"/>
                  <a:pt x="0" y="309563"/>
                </a:cubicBezTo>
                <a:close/>
                <a:moveTo>
                  <a:pt x="458391" y="119063"/>
                </a:moveTo>
                <a:cubicBezTo>
                  <a:pt x="458391" y="89492"/>
                  <a:pt x="434383" y="65484"/>
                  <a:pt x="404813" y="65484"/>
                </a:cubicBezTo>
                <a:cubicBezTo>
                  <a:pt x="375242" y="65484"/>
                  <a:pt x="351234" y="89492"/>
                  <a:pt x="351234" y="119063"/>
                </a:cubicBezTo>
                <a:cubicBezTo>
                  <a:pt x="351234" y="148633"/>
                  <a:pt x="375242" y="172641"/>
                  <a:pt x="404813" y="172641"/>
                </a:cubicBezTo>
                <a:cubicBezTo>
                  <a:pt x="434383" y="172641"/>
                  <a:pt x="458391" y="148633"/>
                  <a:pt x="458391" y="119063"/>
                </a:cubicBezTo>
                <a:close/>
                <a:moveTo>
                  <a:pt x="119063" y="321469"/>
                </a:moveTo>
                <a:lnTo>
                  <a:pt x="119063" y="333375"/>
                </a:lnTo>
                <a:cubicBezTo>
                  <a:pt x="119063" y="346546"/>
                  <a:pt x="129704" y="357188"/>
                  <a:pt x="142875" y="357188"/>
                </a:cubicBezTo>
                <a:lnTo>
                  <a:pt x="259556" y="357188"/>
                </a:lnTo>
                <a:cubicBezTo>
                  <a:pt x="254273" y="341114"/>
                  <a:pt x="254868" y="324148"/>
                  <a:pt x="267519" y="309563"/>
                </a:cubicBezTo>
                <a:cubicBezTo>
                  <a:pt x="257101" y="297507"/>
                  <a:pt x="252264" y="280020"/>
                  <a:pt x="259035" y="262458"/>
                </a:cubicBezTo>
                <a:cubicBezTo>
                  <a:pt x="263947" y="249734"/>
                  <a:pt x="270867" y="237827"/>
                  <a:pt x="279425" y="227261"/>
                </a:cubicBezTo>
                <a:cubicBezTo>
                  <a:pt x="283443" y="222349"/>
                  <a:pt x="288057" y="218554"/>
                  <a:pt x="293043" y="215801"/>
                </a:cubicBezTo>
                <a:cubicBezTo>
                  <a:pt x="276597" y="207243"/>
                  <a:pt x="257919" y="202406"/>
                  <a:pt x="238125" y="202406"/>
                </a:cubicBezTo>
                <a:cubicBezTo>
                  <a:pt x="172343" y="202406"/>
                  <a:pt x="119063" y="255687"/>
                  <a:pt x="119063" y="321469"/>
                </a:cubicBezTo>
                <a:close/>
                <a:moveTo>
                  <a:pt x="464790" y="288652"/>
                </a:moveTo>
                <a:cubicBezTo>
                  <a:pt x="469478" y="285973"/>
                  <a:pt x="471860" y="280392"/>
                  <a:pt x="469850" y="275258"/>
                </a:cubicBezTo>
                <a:cubicBezTo>
                  <a:pt x="466279" y="266030"/>
                  <a:pt x="461293" y="257324"/>
                  <a:pt x="455042" y="249659"/>
                </a:cubicBezTo>
                <a:cubicBezTo>
                  <a:pt x="451619" y="245418"/>
                  <a:pt x="445591" y="244673"/>
                  <a:pt x="440903" y="247427"/>
                </a:cubicBezTo>
                <a:cubicBezTo>
                  <a:pt x="424681" y="256803"/>
                  <a:pt x="404738" y="245343"/>
                  <a:pt x="404738" y="226516"/>
                </a:cubicBezTo>
                <a:cubicBezTo>
                  <a:pt x="404738" y="221084"/>
                  <a:pt x="401092" y="216247"/>
                  <a:pt x="395734" y="215429"/>
                </a:cubicBezTo>
                <a:cubicBezTo>
                  <a:pt x="386135" y="213940"/>
                  <a:pt x="375791" y="213940"/>
                  <a:pt x="366192" y="215429"/>
                </a:cubicBezTo>
                <a:cubicBezTo>
                  <a:pt x="360834" y="216247"/>
                  <a:pt x="357187" y="221084"/>
                  <a:pt x="357187" y="226516"/>
                </a:cubicBezTo>
                <a:cubicBezTo>
                  <a:pt x="357187" y="245269"/>
                  <a:pt x="337245" y="256803"/>
                  <a:pt x="321022" y="247427"/>
                </a:cubicBezTo>
                <a:cubicBezTo>
                  <a:pt x="316334" y="244748"/>
                  <a:pt x="310307" y="245492"/>
                  <a:pt x="306884" y="249659"/>
                </a:cubicBezTo>
                <a:cubicBezTo>
                  <a:pt x="300633" y="257324"/>
                  <a:pt x="295647" y="266030"/>
                  <a:pt x="292075" y="275258"/>
                </a:cubicBezTo>
                <a:cubicBezTo>
                  <a:pt x="290140" y="280318"/>
                  <a:pt x="292447" y="285899"/>
                  <a:pt x="297135" y="288578"/>
                </a:cubicBezTo>
                <a:cubicBezTo>
                  <a:pt x="313432" y="297954"/>
                  <a:pt x="313432" y="320948"/>
                  <a:pt x="297135" y="330398"/>
                </a:cubicBezTo>
                <a:cubicBezTo>
                  <a:pt x="292447" y="333077"/>
                  <a:pt x="290066" y="338658"/>
                  <a:pt x="292075" y="343719"/>
                </a:cubicBezTo>
                <a:cubicBezTo>
                  <a:pt x="295647" y="352946"/>
                  <a:pt x="300633" y="361652"/>
                  <a:pt x="306884" y="369317"/>
                </a:cubicBezTo>
                <a:cubicBezTo>
                  <a:pt x="310307" y="373559"/>
                  <a:pt x="316334" y="374303"/>
                  <a:pt x="321022" y="371549"/>
                </a:cubicBezTo>
                <a:cubicBezTo>
                  <a:pt x="337245" y="362173"/>
                  <a:pt x="357187" y="373707"/>
                  <a:pt x="357187" y="392460"/>
                </a:cubicBezTo>
                <a:cubicBezTo>
                  <a:pt x="357187" y="397892"/>
                  <a:pt x="360834" y="402729"/>
                  <a:pt x="366192" y="403547"/>
                </a:cubicBezTo>
                <a:cubicBezTo>
                  <a:pt x="375791" y="405036"/>
                  <a:pt x="386135" y="405036"/>
                  <a:pt x="395734" y="403547"/>
                </a:cubicBezTo>
                <a:cubicBezTo>
                  <a:pt x="401092" y="402729"/>
                  <a:pt x="404738" y="397892"/>
                  <a:pt x="404738" y="392460"/>
                </a:cubicBezTo>
                <a:cubicBezTo>
                  <a:pt x="404738" y="373707"/>
                  <a:pt x="424681" y="362173"/>
                  <a:pt x="440903" y="371549"/>
                </a:cubicBezTo>
                <a:cubicBezTo>
                  <a:pt x="445591" y="374228"/>
                  <a:pt x="451619" y="373484"/>
                  <a:pt x="455042" y="369317"/>
                </a:cubicBezTo>
                <a:cubicBezTo>
                  <a:pt x="461293" y="361652"/>
                  <a:pt x="466279" y="352946"/>
                  <a:pt x="469850" y="343719"/>
                </a:cubicBezTo>
                <a:cubicBezTo>
                  <a:pt x="471785" y="338658"/>
                  <a:pt x="469478" y="333077"/>
                  <a:pt x="464790" y="330398"/>
                </a:cubicBezTo>
                <a:cubicBezTo>
                  <a:pt x="448494" y="321022"/>
                  <a:pt x="448494" y="298028"/>
                  <a:pt x="464790" y="288578"/>
                </a:cubicBezTo>
                <a:close/>
                <a:moveTo>
                  <a:pt x="351234" y="309563"/>
                </a:moveTo>
                <a:cubicBezTo>
                  <a:pt x="351234" y="293134"/>
                  <a:pt x="364572" y="279797"/>
                  <a:pt x="381000" y="279797"/>
                </a:cubicBezTo>
                <a:cubicBezTo>
                  <a:pt x="397428" y="279797"/>
                  <a:pt x="410766" y="293134"/>
                  <a:pt x="410766" y="309563"/>
                </a:cubicBezTo>
                <a:cubicBezTo>
                  <a:pt x="410766" y="325991"/>
                  <a:pt x="397428" y="339328"/>
                  <a:pt x="381000" y="339328"/>
                </a:cubicBezTo>
                <a:cubicBezTo>
                  <a:pt x="364572" y="339328"/>
                  <a:pt x="351234" y="325991"/>
                  <a:pt x="351234" y="309563"/>
                </a:cubicBezTo>
                <a:close/>
              </a:path>
            </a:pathLst>
          </a:custGeom>
          <a:solidFill>
            <a:srgbClr val="6A8B61"/>
          </a:solidFill>
          <a:ln/>
        </p:spPr>
      </p:sp>
      <p:sp>
        <p:nvSpPr>
          <p:cNvPr id="6" name="Text 3"/>
          <p:cNvSpPr/>
          <p:nvPr/>
        </p:nvSpPr>
        <p:spPr>
          <a:xfrm>
            <a:off x="396399" y="3733800"/>
            <a:ext cx="24892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Multi-Role Management</a:t>
            </a:r>
            <a:endParaRPr lang="en-US" sz="1600" dirty="0"/>
          </a:p>
        </p:txBody>
      </p:sp>
      <p:sp>
        <p:nvSpPr>
          <p:cNvPr id="7" name="Text 4"/>
          <p:cNvSpPr/>
          <p:nvPr/>
        </p:nvSpPr>
        <p:spPr>
          <a:xfrm>
            <a:off x="254000" y="4038600"/>
            <a:ext cx="2768600" cy="762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Five distinct roles: Admin, Vet, Receptionist, Pet Owner, Accountant.</a:t>
            </a:r>
            <a:endParaRPr lang="en-US" sz="1600" dirty="0"/>
          </a:p>
        </p:txBody>
      </p:sp>
      <p:sp>
        <p:nvSpPr>
          <p:cNvPr id="8" name="Shape 5"/>
          <p:cNvSpPr/>
          <p:nvPr/>
        </p:nvSpPr>
        <p:spPr>
          <a:xfrm>
            <a:off x="4203700" y="28194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93A475">
              <a:alpha val="13333"/>
            </a:srgbClr>
          </a:solidFill>
          <a:ln/>
        </p:spPr>
      </p:sp>
      <p:sp>
        <p:nvSpPr>
          <p:cNvPr id="9" name="Shape 6"/>
          <p:cNvSpPr/>
          <p:nvPr/>
        </p:nvSpPr>
        <p:spPr>
          <a:xfrm>
            <a:off x="4446588" y="3035300"/>
            <a:ext cx="333375" cy="381000"/>
          </a:xfrm>
          <a:custGeom>
            <a:avLst/>
            <a:gdLst/>
            <a:ahLst/>
            <a:cxnLst/>
            <a:rect l="l" t="t" r="r" b="b"/>
            <a:pathLst>
              <a:path w="333375" h="381000">
                <a:moveTo>
                  <a:pt x="95250" y="0"/>
                </a:moveTo>
                <a:cubicBezTo>
                  <a:pt x="108421" y="0"/>
                  <a:pt x="119063" y="10641"/>
                  <a:pt x="119063" y="23812"/>
                </a:cubicBezTo>
                <a:lnTo>
                  <a:pt x="119063" y="47625"/>
                </a:lnTo>
                <a:lnTo>
                  <a:pt x="214313" y="47625"/>
                </a:lnTo>
                <a:lnTo>
                  <a:pt x="214313" y="23812"/>
                </a:lnTo>
                <a:cubicBezTo>
                  <a:pt x="214313" y="10641"/>
                  <a:pt x="224954" y="0"/>
                  <a:pt x="238125" y="0"/>
                </a:cubicBezTo>
                <a:cubicBezTo>
                  <a:pt x="251296" y="0"/>
                  <a:pt x="261938" y="10641"/>
                  <a:pt x="261938" y="23812"/>
                </a:cubicBezTo>
                <a:lnTo>
                  <a:pt x="261938" y="47625"/>
                </a:lnTo>
                <a:lnTo>
                  <a:pt x="285750" y="47625"/>
                </a:lnTo>
                <a:cubicBezTo>
                  <a:pt x="312018" y="47625"/>
                  <a:pt x="333375" y="68982"/>
                  <a:pt x="333375" y="95250"/>
                </a:cubicBezTo>
                <a:lnTo>
                  <a:pt x="333375" y="309563"/>
                </a:lnTo>
                <a:cubicBezTo>
                  <a:pt x="333375" y="335831"/>
                  <a:pt x="312018" y="357188"/>
                  <a:pt x="285750" y="357188"/>
                </a:cubicBezTo>
                <a:lnTo>
                  <a:pt x="47625" y="357188"/>
                </a:lnTo>
                <a:cubicBezTo>
                  <a:pt x="21357" y="357188"/>
                  <a:pt x="0" y="335831"/>
                  <a:pt x="0" y="309563"/>
                </a:cubicBezTo>
                <a:lnTo>
                  <a:pt x="0" y="95250"/>
                </a:lnTo>
                <a:cubicBezTo>
                  <a:pt x="0" y="68982"/>
                  <a:pt x="21357" y="47625"/>
                  <a:pt x="47625" y="47625"/>
                </a:cubicBezTo>
                <a:lnTo>
                  <a:pt x="71438" y="47625"/>
                </a:lnTo>
                <a:lnTo>
                  <a:pt x="71438" y="23812"/>
                </a:lnTo>
                <a:cubicBezTo>
                  <a:pt x="71438" y="10641"/>
                  <a:pt x="82079" y="0"/>
                  <a:pt x="95250" y="0"/>
                </a:cubicBezTo>
                <a:close/>
                <a:moveTo>
                  <a:pt x="229493" y="170185"/>
                </a:moveTo>
                <a:cubicBezTo>
                  <a:pt x="234702" y="161851"/>
                  <a:pt x="232172" y="150837"/>
                  <a:pt x="223837" y="145554"/>
                </a:cubicBezTo>
                <a:cubicBezTo>
                  <a:pt x="215503" y="140271"/>
                  <a:pt x="204490" y="142875"/>
                  <a:pt x="199206" y="151209"/>
                </a:cubicBezTo>
                <a:lnTo>
                  <a:pt x="153516" y="224358"/>
                </a:lnTo>
                <a:lnTo>
                  <a:pt x="133424" y="197569"/>
                </a:lnTo>
                <a:cubicBezTo>
                  <a:pt x="127471" y="189681"/>
                  <a:pt x="116309" y="188044"/>
                  <a:pt x="108421" y="193997"/>
                </a:cubicBezTo>
                <a:cubicBezTo>
                  <a:pt x="100533" y="199951"/>
                  <a:pt x="98896" y="211113"/>
                  <a:pt x="104849" y="219001"/>
                </a:cubicBezTo>
                <a:lnTo>
                  <a:pt x="140568" y="266626"/>
                </a:lnTo>
                <a:cubicBezTo>
                  <a:pt x="144066" y="271314"/>
                  <a:pt x="149721" y="273993"/>
                  <a:pt x="155600" y="273769"/>
                </a:cubicBezTo>
                <a:cubicBezTo>
                  <a:pt x="161479" y="273546"/>
                  <a:pt x="166836" y="270421"/>
                  <a:pt x="169962" y="265361"/>
                </a:cubicBezTo>
                <a:lnTo>
                  <a:pt x="229493" y="170111"/>
                </a:lnTo>
                <a:close/>
              </a:path>
            </a:pathLst>
          </a:custGeom>
          <a:solidFill>
            <a:srgbClr val="93A475"/>
          </a:solidFill>
          <a:ln/>
        </p:spPr>
      </p:sp>
      <p:sp>
        <p:nvSpPr>
          <p:cNvPr id="10" name="Text 7"/>
          <p:cNvSpPr/>
          <p:nvPr/>
        </p:nvSpPr>
        <p:spPr>
          <a:xfrm>
            <a:off x="3831114" y="3733800"/>
            <a:ext cx="15621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AI Scheduling</a:t>
            </a:r>
            <a:endParaRPr lang="en-US" sz="1600" dirty="0"/>
          </a:p>
        </p:txBody>
      </p:sp>
      <p:sp>
        <p:nvSpPr>
          <p:cNvPr id="11" name="Text 8"/>
          <p:cNvSpPr/>
          <p:nvPr/>
        </p:nvSpPr>
        <p:spPr>
          <a:xfrm>
            <a:off x="3225800" y="4038600"/>
            <a:ext cx="27686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Intelligent appointment booking with AI-optimized time slots.</a:t>
            </a:r>
            <a:endParaRPr lang="en-US" sz="1600" dirty="0"/>
          </a:p>
        </p:txBody>
      </p:sp>
      <p:sp>
        <p:nvSpPr>
          <p:cNvPr id="12" name="Shape 9"/>
          <p:cNvSpPr/>
          <p:nvPr/>
        </p:nvSpPr>
        <p:spPr>
          <a:xfrm>
            <a:off x="7175500" y="28194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A8C3A0">
              <a:alpha val="13333"/>
            </a:srgbClr>
          </a:solidFill>
          <a:ln/>
        </p:spPr>
      </p:sp>
      <p:sp>
        <p:nvSpPr>
          <p:cNvPr id="13" name="Shape 10"/>
          <p:cNvSpPr/>
          <p:nvPr/>
        </p:nvSpPr>
        <p:spPr>
          <a:xfrm>
            <a:off x="7442200" y="3035300"/>
            <a:ext cx="285750" cy="381000"/>
          </a:xfrm>
          <a:custGeom>
            <a:avLst/>
            <a:gdLst/>
            <a:ahLst/>
            <a:cxnLst/>
            <a:rect l="l" t="t" r="r" b="b"/>
            <a:pathLst>
              <a:path w="285750" h="381000">
                <a:moveTo>
                  <a:pt x="0" y="47625"/>
                </a:moveTo>
                <a:cubicBezTo>
                  <a:pt x="0" y="21357"/>
                  <a:pt x="21357" y="0"/>
                  <a:pt x="47625" y="0"/>
                </a:cubicBezTo>
                <a:lnTo>
                  <a:pt x="158874" y="0"/>
                </a:lnTo>
                <a:cubicBezTo>
                  <a:pt x="171524" y="0"/>
                  <a:pt x="183654" y="4986"/>
                  <a:pt x="192584" y="13915"/>
                </a:cubicBezTo>
                <a:lnTo>
                  <a:pt x="271835" y="93241"/>
                </a:lnTo>
                <a:cubicBezTo>
                  <a:pt x="280764" y="102171"/>
                  <a:pt x="285750" y="114300"/>
                  <a:pt x="285750" y="126950"/>
                </a:cubicBezTo>
                <a:lnTo>
                  <a:pt x="285750" y="333375"/>
                </a:lnTo>
                <a:cubicBezTo>
                  <a:pt x="285750" y="359643"/>
                  <a:pt x="264393" y="381000"/>
                  <a:pt x="238125" y="381000"/>
                </a:cubicBezTo>
                <a:lnTo>
                  <a:pt x="47625" y="381000"/>
                </a:lnTo>
                <a:cubicBezTo>
                  <a:pt x="21357" y="381000"/>
                  <a:pt x="0" y="359643"/>
                  <a:pt x="0" y="333375"/>
                </a:cubicBezTo>
                <a:lnTo>
                  <a:pt x="0" y="47625"/>
                </a:lnTo>
                <a:close/>
                <a:moveTo>
                  <a:pt x="154781" y="43532"/>
                </a:moveTo>
                <a:lnTo>
                  <a:pt x="154781" y="113109"/>
                </a:lnTo>
                <a:cubicBezTo>
                  <a:pt x="154781" y="123006"/>
                  <a:pt x="162744" y="130969"/>
                  <a:pt x="172641" y="130969"/>
                </a:cubicBezTo>
                <a:lnTo>
                  <a:pt x="242218" y="130969"/>
                </a:lnTo>
                <a:lnTo>
                  <a:pt x="154781" y="43532"/>
                </a:lnTo>
                <a:close/>
                <a:moveTo>
                  <a:pt x="119063" y="208359"/>
                </a:moveTo>
                <a:lnTo>
                  <a:pt x="119063" y="238125"/>
                </a:lnTo>
                <a:lnTo>
                  <a:pt x="89297" y="238125"/>
                </a:lnTo>
                <a:cubicBezTo>
                  <a:pt x="82748" y="238125"/>
                  <a:pt x="77391" y="243483"/>
                  <a:pt x="77391" y="250031"/>
                </a:cubicBezTo>
                <a:lnTo>
                  <a:pt x="77391" y="273844"/>
                </a:lnTo>
                <a:cubicBezTo>
                  <a:pt x="77391" y="280392"/>
                  <a:pt x="82748" y="285750"/>
                  <a:pt x="89297" y="285750"/>
                </a:cubicBezTo>
                <a:lnTo>
                  <a:pt x="119063" y="285750"/>
                </a:lnTo>
                <a:lnTo>
                  <a:pt x="119063" y="315516"/>
                </a:lnTo>
                <a:cubicBezTo>
                  <a:pt x="119063" y="322064"/>
                  <a:pt x="124420" y="327422"/>
                  <a:pt x="130969" y="327422"/>
                </a:cubicBezTo>
                <a:lnTo>
                  <a:pt x="154781" y="327422"/>
                </a:lnTo>
                <a:cubicBezTo>
                  <a:pt x="161330" y="327422"/>
                  <a:pt x="166688" y="322064"/>
                  <a:pt x="166688" y="315516"/>
                </a:cubicBezTo>
                <a:lnTo>
                  <a:pt x="166688" y="285750"/>
                </a:lnTo>
                <a:lnTo>
                  <a:pt x="196453" y="285750"/>
                </a:lnTo>
                <a:cubicBezTo>
                  <a:pt x="203002" y="285750"/>
                  <a:pt x="208359" y="280392"/>
                  <a:pt x="208359" y="273844"/>
                </a:cubicBezTo>
                <a:lnTo>
                  <a:pt x="208359" y="250031"/>
                </a:lnTo>
                <a:cubicBezTo>
                  <a:pt x="208359" y="243483"/>
                  <a:pt x="203002" y="238125"/>
                  <a:pt x="196453" y="238125"/>
                </a:cubicBezTo>
                <a:lnTo>
                  <a:pt x="166688" y="238125"/>
                </a:lnTo>
                <a:lnTo>
                  <a:pt x="166688" y="208359"/>
                </a:lnTo>
                <a:cubicBezTo>
                  <a:pt x="166688" y="201811"/>
                  <a:pt x="161330" y="196453"/>
                  <a:pt x="154781" y="196453"/>
                </a:cubicBezTo>
                <a:lnTo>
                  <a:pt x="130969" y="196453"/>
                </a:lnTo>
                <a:cubicBezTo>
                  <a:pt x="124420" y="196453"/>
                  <a:pt x="119063" y="201811"/>
                  <a:pt x="119063" y="208359"/>
                </a:cubicBez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4" name="Text 11"/>
          <p:cNvSpPr/>
          <p:nvPr/>
        </p:nvSpPr>
        <p:spPr>
          <a:xfrm>
            <a:off x="6334125" y="3733800"/>
            <a:ext cx="25019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Digital Medical Records</a:t>
            </a:r>
            <a:endParaRPr lang="en-US" sz="1600" dirty="0"/>
          </a:p>
        </p:txBody>
      </p:sp>
      <p:sp>
        <p:nvSpPr>
          <p:cNvPr id="15" name="Text 12"/>
          <p:cNvSpPr/>
          <p:nvPr/>
        </p:nvSpPr>
        <p:spPr>
          <a:xfrm>
            <a:off x="6197600" y="4038600"/>
            <a:ext cx="27686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Comprehensive electronic health records for all patients.</a:t>
            </a:r>
            <a:endParaRPr lang="en-US" sz="1600" dirty="0"/>
          </a:p>
        </p:txBody>
      </p:sp>
      <p:sp>
        <p:nvSpPr>
          <p:cNvPr id="16" name="Shape 13"/>
          <p:cNvSpPr/>
          <p:nvPr/>
        </p:nvSpPr>
        <p:spPr>
          <a:xfrm>
            <a:off x="10147300" y="2819400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lnTo>
                  <a:pt x="406400" y="0"/>
                </a:lnTo>
                <a:cubicBezTo>
                  <a:pt x="630698" y="0"/>
                  <a:pt x="812800" y="182102"/>
                  <a:pt x="812800" y="406400"/>
                </a:cubicBezTo>
                <a:lnTo>
                  <a:pt x="812800" y="406400"/>
                </a:lnTo>
                <a:cubicBezTo>
                  <a:pt x="812800" y="630698"/>
                  <a:pt x="630698" y="812800"/>
                  <a:pt x="406400" y="812800"/>
                </a:cubicBezTo>
                <a:lnTo>
                  <a:pt x="406400" y="812800"/>
                </a:lnTo>
                <a:cubicBezTo>
                  <a:pt x="182102" y="812800"/>
                  <a:pt x="0" y="630698"/>
                  <a:pt x="0" y="406400"/>
                </a:cubicBezTo>
                <a:lnTo>
                  <a:pt x="0" y="406400"/>
                </a:lnTo>
                <a:cubicBezTo>
                  <a:pt x="0" y="182102"/>
                  <a:pt x="182102" y="0"/>
                  <a:pt x="406400" y="0"/>
                </a:cubicBezTo>
                <a:close/>
              </a:path>
            </a:pathLst>
          </a:custGeom>
          <a:solidFill>
            <a:srgbClr val="6A8B61">
              <a:alpha val="13333"/>
            </a:srgbClr>
          </a:solidFill>
          <a:ln/>
        </p:spPr>
      </p:sp>
      <p:sp>
        <p:nvSpPr>
          <p:cNvPr id="17" name="Shape 14"/>
          <p:cNvSpPr/>
          <p:nvPr/>
        </p:nvSpPr>
        <p:spPr>
          <a:xfrm>
            <a:off x="10342563" y="3035300"/>
            <a:ext cx="428625" cy="381000"/>
          </a:xfrm>
          <a:custGeom>
            <a:avLst/>
            <a:gdLst/>
            <a:ahLst/>
            <a:cxnLst/>
            <a:rect l="l" t="t" r="r" b="b"/>
            <a:pathLst>
              <a:path w="428625" h="381000">
                <a:moveTo>
                  <a:pt x="285750" y="107156"/>
                </a:moveTo>
                <a:cubicBezTo>
                  <a:pt x="285750" y="179487"/>
                  <a:pt x="221754" y="238125"/>
                  <a:pt x="142875" y="238125"/>
                </a:cubicBezTo>
                <a:cubicBezTo>
                  <a:pt x="123006" y="238125"/>
                  <a:pt x="104105" y="234404"/>
                  <a:pt x="86916" y="227707"/>
                </a:cubicBezTo>
                <a:lnTo>
                  <a:pt x="26194" y="259854"/>
                </a:lnTo>
                <a:cubicBezTo>
                  <a:pt x="19273" y="263500"/>
                  <a:pt x="10790" y="262235"/>
                  <a:pt x="5209" y="256729"/>
                </a:cubicBezTo>
                <a:cubicBezTo>
                  <a:pt x="-372" y="251222"/>
                  <a:pt x="-1637" y="242664"/>
                  <a:pt x="2084" y="235744"/>
                </a:cubicBezTo>
                <a:lnTo>
                  <a:pt x="28575" y="185738"/>
                </a:lnTo>
                <a:cubicBezTo>
                  <a:pt x="10641" y="163860"/>
                  <a:pt x="0" y="136624"/>
                  <a:pt x="0" y="107156"/>
                </a:cubicBezTo>
                <a:cubicBezTo>
                  <a:pt x="0" y="34826"/>
                  <a:pt x="63996" y="-23812"/>
                  <a:pt x="142875" y="-23812"/>
                </a:cubicBezTo>
                <a:cubicBezTo>
                  <a:pt x="221754" y="-23812"/>
                  <a:pt x="285750" y="34826"/>
                  <a:pt x="285750" y="107156"/>
                </a:cubicBezTo>
                <a:close/>
                <a:moveTo>
                  <a:pt x="285750" y="381000"/>
                </a:moveTo>
                <a:cubicBezTo>
                  <a:pt x="215726" y="381000"/>
                  <a:pt x="157460" y="334789"/>
                  <a:pt x="145256" y="273844"/>
                </a:cubicBezTo>
                <a:cubicBezTo>
                  <a:pt x="234553" y="272728"/>
                  <a:pt x="312167" y="209178"/>
                  <a:pt x="320725" y="123006"/>
                </a:cubicBezTo>
                <a:cubicBezTo>
                  <a:pt x="382712" y="137294"/>
                  <a:pt x="428625" y="188714"/>
                  <a:pt x="428625" y="250031"/>
                </a:cubicBezTo>
                <a:cubicBezTo>
                  <a:pt x="428625" y="279499"/>
                  <a:pt x="417984" y="306735"/>
                  <a:pt x="400050" y="328613"/>
                </a:cubicBezTo>
                <a:lnTo>
                  <a:pt x="426541" y="378619"/>
                </a:lnTo>
                <a:cubicBezTo>
                  <a:pt x="430188" y="385539"/>
                  <a:pt x="428923" y="394022"/>
                  <a:pt x="423416" y="399604"/>
                </a:cubicBezTo>
                <a:cubicBezTo>
                  <a:pt x="417909" y="405185"/>
                  <a:pt x="409352" y="406450"/>
                  <a:pt x="402431" y="402729"/>
                </a:cubicBezTo>
                <a:lnTo>
                  <a:pt x="341709" y="370582"/>
                </a:lnTo>
                <a:cubicBezTo>
                  <a:pt x="324520" y="377279"/>
                  <a:pt x="305619" y="381000"/>
                  <a:pt x="285750" y="381000"/>
                </a:cubicBezTo>
                <a:close/>
              </a:path>
            </a:pathLst>
          </a:custGeom>
          <a:solidFill>
            <a:srgbClr val="6A8B61"/>
          </a:solidFill>
          <a:ln/>
        </p:spPr>
      </p:sp>
      <p:sp>
        <p:nvSpPr>
          <p:cNvPr id="18" name="Text 15"/>
          <p:cNvSpPr/>
          <p:nvPr/>
        </p:nvSpPr>
        <p:spPr>
          <a:xfrm>
            <a:off x="9170512" y="3733800"/>
            <a:ext cx="276860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Real-Time Communication</a:t>
            </a:r>
            <a:endParaRPr lang="en-US" sz="1600" dirty="0"/>
          </a:p>
        </p:txBody>
      </p:sp>
      <p:sp>
        <p:nvSpPr>
          <p:cNvPr id="19" name="Text 16"/>
          <p:cNvSpPr/>
          <p:nvPr/>
        </p:nvSpPr>
        <p:spPr>
          <a:xfrm>
            <a:off x="9169400" y="4038600"/>
            <a:ext cx="2768600" cy="508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Integrated chat, voice calls, and a community forum.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kimi-img.moonshot.cn/pub/slides/slides_tmpl/image/25-08-27-20:03:50-d2nf89h8bjvh7rlj09j0.png"/>
          <p:cNvPicPr>
            <a:picLocks noChangeAspect="1"/>
          </p:cNvPicPr>
          <p:nvPr/>
        </p:nvPicPr>
        <p:blipFill>
          <a:blip r:embed="rId3"/>
          <a:srcRect l="23" r="23" b="38983"/>
          <a:stretch/>
        </p:blipFill>
        <p:spPr>
          <a:xfrm>
            <a:off x="0" y="0"/>
            <a:ext cx="12204700" cy="687387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0" y="1473200"/>
            <a:ext cx="120650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000" b="1" dirty="0">
                <a:solidFill>
                  <a:srgbClr val="6A8B61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Problems Solved &amp; Solutions Provided</a:t>
            </a:r>
            <a:endParaRPr lang="en-US" sz="1600" dirty="0"/>
          </a:p>
        </p:txBody>
      </p:sp>
      <p:sp>
        <p:nvSpPr>
          <p:cNvPr id="4" name="Shape 1"/>
          <p:cNvSpPr/>
          <p:nvPr/>
        </p:nvSpPr>
        <p:spPr>
          <a:xfrm>
            <a:off x="254000" y="2235200"/>
            <a:ext cx="4508500" cy="914400"/>
          </a:xfrm>
          <a:custGeom>
            <a:avLst/>
            <a:gdLst/>
            <a:ahLst/>
            <a:cxnLst/>
            <a:rect l="l" t="t" r="r" b="b"/>
            <a:pathLst>
              <a:path w="4508500" h="914400">
                <a:moveTo>
                  <a:pt x="101599" y="0"/>
                </a:moveTo>
                <a:lnTo>
                  <a:pt x="4406901" y="0"/>
                </a:lnTo>
                <a:cubicBezTo>
                  <a:pt x="4463013" y="0"/>
                  <a:pt x="4508500" y="45487"/>
                  <a:pt x="4508500" y="101599"/>
                </a:cubicBezTo>
                <a:lnTo>
                  <a:pt x="4508500" y="812801"/>
                </a:lnTo>
                <a:cubicBezTo>
                  <a:pt x="4508500" y="868913"/>
                  <a:pt x="4463013" y="914400"/>
                  <a:pt x="4406901" y="914400"/>
                </a:cubicBezTo>
                <a:lnTo>
                  <a:pt x="101599" y="914400"/>
                </a:lnTo>
                <a:cubicBezTo>
                  <a:pt x="45487" y="914400"/>
                  <a:pt x="0" y="868913"/>
                  <a:pt x="0" y="812801"/>
                </a:cubicBezTo>
                <a:lnTo>
                  <a:pt x="0" y="101599"/>
                </a:lnTo>
                <a:cubicBezTo>
                  <a:pt x="0" y="45525"/>
                  <a:pt x="45525" y="0"/>
                  <a:pt x="101599" y="0"/>
                </a:cubicBezTo>
                <a:close/>
              </a:path>
            </a:pathLst>
          </a:custGeom>
          <a:solidFill>
            <a:srgbClr val="333333">
              <a:alpha val="10196"/>
            </a:srgbClr>
          </a:solidFill>
          <a:ln/>
        </p:spPr>
      </p:sp>
      <p:sp>
        <p:nvSpPr>
          <p:cNvPr id="5" name="Text 2"/>
          <p:cNvSpPr/>
          <p:nvPr/>
        </p:nvSpPr>
        <p:spPr>
          <a:xfrm>
            <a:off x="406400" y="2387600"/>
            <a:ext cx="42037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Problem: Manual appointment scheduling conflicts and errors.</a:t>
            </a:r>
            <a:endParaRPr lang="en-US" sz="1600" dirty="0"/>
          </a:p>
        </p:txBody>
      </p:sp>
      <p:sp>
        <p:nvSpPr>
          <p:cNvPr id="6" name="Shape 3"/>
          <p:cNvSpPr/>
          <p:nvPr/>
        </p:nvSpPr>
        <p:spPr>
          <a:xfrm>
            <a:off x="5908675" y="25019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374005" y="207318"/>
                </a:moveTo>
                <a:cubicBezTo>
                  <a:pt x="383307" y="198016"/>
                  <a:pt x="383307" y="182910"/>
                  <a:pt x="374005" y="173608"/>
                </a:cubicBezTo>
                <a:lnTo>
                  <a:pt x="254943" y="54546"/>
                </a:lnTo>
                <a:cubicBezTo>
                  <a:pt x="245641" y="45244"/>
                  <a:pt x="230535" y="45244"/>
                  <a:pt x="221233" y="54546"/>
                </a:cubicBezTo>
                <a:cubicBezTo>
                  <a:pt x="211931" y="63847"/>
                  <a:pt x="211931" y="78953"/>
                  <a:pt x="221233" y="88255"/>
                </a:cubicBezTo>
                <a:lnTo>
                  <a:pt x="299665" y="166688"/>
                </a:lnTo>
                <a:lnTo>
                  <a:pt x="23812" y="166688"/>
                </a:lnTo>
                <a:cubicBezTo>
                  <a:pt x="10641" y="166688"/>
                  <a:pt x="0" y="177329"/>
                  <a:pt x="0" y="190500"/>
                </a:cubicBezTo>
                <a:cubicBezTo>
                  <a:pt x="0" y="203671"/>
                  <a:pt x="10641" y="214313"/>
                  <a:pt x="23812" y="214313"/>
                </a:cubicBezTo>
                <a:lnTo>
                  <a:pt x="299665" y="214313"/>
                </a:lnTo>
                <a:lnTo>
                  <a:pt x="221233" y="292745"/>
                </a:lnTo>
                <a:cubicBezTo>
                  <a:pt x="211931" y="302047"/>
                  <a:pt x="211931" y="317153"/>
                  <a:pt x="221233" y="326454"/>
                </a:cubicBezTo>
                <a:cubicBezTo>
                  <a:pt x="230535" y="335756"/>
                  <a:pt x="245641" y="335756"/>
                  <a:pt x="254943" y="326454"/>
                </a:cubicBezTo>
                <a:lnTo>
                  <a:pt x="374005" y="207392"/>
                </a:ln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7" name="Shape 4"/>
          <p:cNvSpPr/>
          <p:nvPr/>
        </p:nvSpPr>
        <p:spPr>
          <a:xfrm>
            <a:off x="7424737" y="2235200"/>
            <a:ext cx="4508500" cy="914400"/>
          </a:xfrm>
          <a:custGeom>
            <a:avLst/>
            <a:gdLst/>
            <a:ahLst/>
            <a:cxnLst/>
            <a:rect l="l" t="t" r="r" b="b"/>
            <a:pathLst>
              <a:path w="4508500" h="914400">
                <a:moveTo>
                  <a:pt x="101599" y="0"/>
                </a:moveTo>
                <a:lnTo>
                  <a:pt x="4406901" y="0"/>
                </a:lnTo>
                <a:cubicBezTo>
                  <a:pt x="4463013" y="0"/>
                  <a:pt x="4508500" y="45487"/>
                  <a:pt x="4508500" y="101599"/>
                </a:cubicBezTo>
                <a:lnTo>
                  <a:pt x="4508500" y="812801"/>
                </a:lnTo>
                <a:cubicBezTo>
                  <a:pt x="4508500" y="868913"/>
                  <a:pt x="4463013" y="914400"/>
                  <a:pt x="4406901" y="914400"/>
                </a:cubicBezTo>
                <a:lnTo>
                  <a:pt x="101599" y="914400"/>
                </a:lnTo>
                <a:cubicBezTo>
                  <a:pt x="45487" y="914400"/>
                  <a:pt x="0" y="868913"/>
                  <a:pt x="0" y="812801"/>
                </a:cubicBezTo>
                <a:lnTo>
                  <a:pt x="0" y="101599"/>
                </a:lnTo>
                <a:cubicBezTo>
                  <a:pt x="0" y="45525"/>
                  <a:pt x="45525" y="0"/>
                  <a:pt x="101599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8" name="Text 5"/>
          <p:cNvSpPr/>
          <p:nvPr/>
        </p:nvSpPr>
        <p:spPr>
          <a:xfrm>
            <a:off x="7577138" y="2387600"/>
            <a:ext cx="42037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Solution: Automated, AI-optimized scheduling with conflict detection.</a:t>
            </a:r>
            <a:endParaRPr lang="en-US" sz="1600" dirty="0"/>
          </a:p>
        </p:txBody>
      </p:sp>
      <p:sp>
        <p:nvSpPr>
          <p:cNvPr id="9" name="Shape 6"/>
          <p:cNvSpPr/>
          <p:nvPr/>
        </p:nvSpPr>
        <p:spPr>
          <a:xfrm>
            <a:off x="254000" y="3352800"/>
            <a:ext cx="4508500" cy="914400"/>
          </a:xfrm>
          <a:custGeom>
            <a:avLst/>
            <a:gdLst/>
            <a:ahLst/>
            <a:cxnLst/>
            <a:rect l="l" t="t" r="r" b="b"/>
            <a:pathLst>
              <a:path w="4508500" h="914400">
                <a:moveTo>
                  <a:pt x="101599" y="0"/>
                </a:moveTo>
                <a:lnTo>
                  <a:pt x="4406901" y="0"/>
                </a:lnTo>
                <a:cubicBezTo>
                  <a:pt x="4463013" y="0"/>
                  <a:pt x="4508500" y="45487"/>
                  <a:pt x="4508500" y="101599"/>
                </a:cubicBezTo>
                <a:lnTo>
                  <a:pt x="4508500" y="812801"/>
                </a:lnTo>
                <a:cubicBezTo>
                  <a:pt x="4508500" y="868913"/>
                  <a:pt x="4463013" y="914400"/>
                  <a:pt x="4406901" y="914400"/>
                </a:cubicBezTo>
                <a:lnTo>
                  <a:pt x="101599" y="914400"/>
                </a:lnTo>
                <a:cubicBezTo>
                  <a:pt x="45487" y="914400"/>
                  <a:pt x="0" y="868913"/>
                  <a:pt x="0" y="812801"/>
                </a:cubicBezTo>
                <a:lnTo>
                  <a:pt x="0" y="101599"/>
                </a:lnTo>
                <a:cubicBezTo>
                  <a:pt x="0" y="45525"/>
                  <a:pt x="45525" y="0"/>
                  <a:pt x="101599" y="0"/>
                </a:cubicBezTo>
                <a:close/>
              </a:path>
            </a:pathLst>
          </a:custGeom>
          <a:solidFill>
            <a:srgbClr val="333333">
              <a:alpha val="10196"/>
            </a:srgbClr>
          </a:solidFill>
          <a:ln/>
        </p:spPr>
      </p:sp>
      <p:sp>
        <p:nvSpPr>
          <p:cNvPr id="10" name="Text 7"/>
          <p:cNvSpPr/>
          <p:nvPr/>
        </p:nvSpPr>
        <p:spPr>
          <a:xfrm>
            <a:off x="406400" y="3505200"/>
            <a:ext cx="42037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Problem: Inefficient paper-based medical records.</a:t>
            </a:r>
            <a:endParaRPr lang="en-US" sz="1600" dirty="0"/>
          </a:p>
        </p:txBody>
      </p:sp>
      <p:sp>
        <p:nvSpPr>
          <p:cNvPr id="11" name="Shape 8"/>
          <p:cNvSpPr/>
          <p:nvPr/>
        </p:nvSpPr>
        <p:spPr>
          <a:xfrm>
            <a:off x="5908675" y="36195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374005" y="207318"/>
                </a:moveTo>
                <a:cubicBezTo>
                  <a:pt x="383307" y="198016"/>
                  <a:pt x="383307" y="182910"/>
                  <a:pt x="374005" y="173608"/>
                </a:cubicBezTo>
                <a:lnTo>
                  <a:pt x="254943" y="54546"/>
                </a:lnTo>
                <a:cubicBezTo>
                  <a:pt x="245641" y="45244"/>
                  <a:pt x="230535" y="45244"/>
                  <a:pt x="221233" y="54546"/>
                </a:cubicBezTo>
                <a:cubicBezTo>
                  <a:pt x="211931" y="63847"/>
                  <a:pt x="211931" y="78953"/>
                  <a:pt x="221233" y="88255"/>
                </a:cubicBezTo>
                <a:lnTo>
                  <a:pt x="299665" y="166688"/>
                </a:lnTo>
                <a:lnTo>
                  <a:pt x="23812" y="166688"/>
                </a:lnTo>
                <a:cubicBezTo>
                  <a:pt x="10641" y="166688"/>
                  <a:pt x="0" y="177329"/>
                  <a:pt x="0" y="190500"/>
                </a:cubicBezTo>
                <a:cubicBezTo>
                  <a:pt x="0" y="203671"/>
                  <a:pt x="10641" y="214313"/>
                  <a:pt x="23812" y="214313"/>
                </a:cubicBezTo>
                <a:lnTo>
                  <a:pt x="299665" y="214313"/>
                </a:lnTo>
                <a:lnTo>
                  <a:pt x="221233" y="292745"/>
                </a:lnTo>
                <a:cubicBezTo>
                  <a:pt x="211931" y="302047"/>
                  <a:pt x="211931" y="317153"/>
                  <a:pt x="221233" y="326454"/>
                </a:cubicBezTo>
                <a:cubicBezTo>
                  <a:pt x="230535" y="335756"/>
                  <a:pt x="245641" y="335756"/>
                  <a:pt x="254943" y="326454"/>
                </a:cubicBezTo>
                <a:lnTo>
                  <a:pt x="374005" y="207392"/>
                </a:ln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2" name="Shape 9"/>
          <p:cNvSpPr/>
          <p:nvPr/>
        </p:nvSpPr>
        <p:spPr>
          <a:xfrm>
            <a:off x="7424737" y="3352800"/>
            <a:ext cx="4508500" cy="914400"/>
          </a:xfrm>
          <a:custGeom>
            <a:avLst/>
            <a:gdLst/>
            <a:ahLst/>
            <a:cxnLst/>
            <a:rect l="l" t="t" r="r" b="b"/>
            <a:pathLst>
              <a:path w="4508500" h="914400">
                <a:moveTo>
                  <a:pt x="101599" y="0"/>
                </a:moveTo>
                <a:lnTo>
                  <a:pt x="4406901" y="0"/>
                </a:lnTo>
                <a:cubicBezTo>
                  <a:pt x="4463013" y="0"/>
                  <a:pt x="4508500" y="45487"/>
                  <a:pt x="4508500" y="101599"/>
                </a:cubicBezTo>
                <a:lnTo>
                  <a:pt x="4508500" y="812801"/>
                </a:lnTo>
                <a:cubicBezTo>
                  <a:pt x="4508500" y="868913"/>
                  <a:pt x="4463013" y="914400"/>
                  <a:pt x="4406901" y="914400"/>
                </a:cubicBezTo>
                <a:lnTo>
                  <a:pt x="101599" y="914400"/>
                </a:lnTo>
                <a:cubicBezTo>
                  <a:pt x="45487" y="914400"/>
                  <a:pt x="0" y="868913"/>
                  <a:pt x="0" y="812801"/>
                </a:cubicBezTo>
                <a:lnTo>
                  <a:pt x="0" y="101599"/>
                </a:lnTo>
                <a:cubicBezTo>
                  <a:pt x="0" y="45525"/>
                  <a:pt x="45525" y="0"/>
                  <a:pt x="101599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13" name="Text 10"/>
          <p:cNvSpPr/>
          <p:nvPr/>
        </p:nvSpPr>
        <p:spPr>
          <a:xfrm>
            <a:off x="7577138" y="3505200"/>
            <a:ext cx="42037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Solution: Centralized, secure, and accessible digital records.</a:t>
            </a:r>
            <a:endParaRPr lang="en-US" sz="1600" dirty="0"/>
          </a:p>
        </p:txBody>
      </p:sp>
      <p:sp>
        <p:nvSpPr>
          <p:cNvPr id="14" name="Shape 11"/>
          <p:cNvSpPr/>
          <p:nvPr/>
        </p:nvSpPr>
        <p:spPr>
          <a:xfrm>
            <a:off x="254000" y="4470400"/>
            <a:ext cx="4508500" cy="914400"/>
          </a:xfrm>
          <a:custGeom>
            <a:avLst/>
            <a:gdLst/>
            <a:ahLst/>
            <a:cxnLst/>
            <a:rect l="l" t="t" r="r" b="b"/>
            <a:pathLst>
              <a:path w="4508500" h="914400">
                <a:moveTo>
                  <a:pt x="101599" y="0"/>
                </a:moveTo>
                <a:lnTo>
                  <a:pt x="4406901" y="0"/>
                </a:lnTo>
                <a:cubicBezTo>
                  <a:pt x="4463013" y="0"/>
                  <a:pt x="4508500" y="45487"/>
                  <a:pt x="4508500" y="101599"/>
                </a:cubicBezTo>
                <a:lnTo>
                  <a:pt x="4508500" y="812801"/>
                </a:lnTo>
                <a:cubicBezTo>
                  <a:pt x="4508500" y="868913"/>
                  <a:pt x="4463013" y="914400"/>
                  <a:pt x="4406901" y="914400"/>
                </a:cubicBezTo>
                <a:lnTo>
                  <a:pt x="101599" y="914400"/>
                </a:lnTo>
                <a:cubicBezTo>
                  <a:pt x="45487" y="914400"/>
                  <a:pt x="0" y="868913"/>
                  <a:pt x="0" y="812801"/>
                </a:cubicBezTo>
                <a:lnTo>
                  <a:pt x="0" y="101599"/>
                </a:lnTo>
                <a:cubicBezTo>
                  <a:pt x="0" y="45525"/>
                  <a:pt x="45525" y="0"/>
                  <a:pt x="101599" y="0"/>
                </a:cubicBezTo>
                <a:close/>
              </a:path>
            </a:pathLst>
          </a:custGeom>
          <a:solidFill>
            <a:srgbClr val="333333">
              <a:alpha val="10196"/>
            </a:srgbClr>
          </a:solidFill>
          <a:ln/>
        </p:spPr>
      </p:sp>
      <p:sp>
        <p:nvSpPr>
          <p:cNvPr id="15" name="Text 12"/>
          <p:cNvSpPr/>
          <p:nvPr/>
        </p:nvSpPr>
        <p:spPr>
          <a:xfrm>
            <a:off x="406400" y="4622800"/>
            <a:ext cx="42037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Problem: Communication gaps between staff and pet owners.</a:t>
            </a:r>
            <a:endParaRPr lang="en-US" sz="1600" dirty="0"/>
          </a:p>
        </p:txBody>
      </p:sp>
      <p:sp>
        <p:nvSpPr>
          <p:cNvPr id="16" name="Shape 13"/>
          <p:cNvSpPr/>
          <p:nvPr/>
        </p:nvSpPr>
        <p:spPr>
          <a:xfrm>
            <a:off x="5908675" y="47371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374005" y="207318"/>
                </a:moveTo>
                <a:cubicBezTo>
                  <a:pt x="383307" y="198016"/>
                  <a:pt x="383307" y="182910"/>
                  <a:pt x="374005" y="173608"/>
                </a:cubicBezTo>
                <a:lnTo>
                  <a:pt x="254943" y="54546"/>
                </a:lnTo>
                <a:cubicBezTo>
                  <a:pt x="245641" y="45244"/>
                  <a:pt x="230535" y="45244"/>
                  <a:pt x="221233" y="54546"/>
                </a:cubicBezTo>
                <a:cubicBezTo>
                  <a:pt x="211931" y="63847"/>
                  <a:pt x="211931" y="78953"/>
                  <a:pt x="221233" y="88255"/>
                </a:cubicBezTo>
                <a:lnTo>
                  <a:pt x="299665" y="166688"/>
                </a:lnTo>
                <a:lnTo>
                  <a:pt x="23812" y="166688"/>
                </a:lnTo>
                <a:cubicBezTo>
                  <a:pt x="10641" y="166688"/>
                  <a:pt x="0" y="177329"/>
                  <a:pt x="0" y="190500"/>
                </a:cubicBezTo>
                <a:cubicBezTo>
                  <a:pt x="0" y="203671"/>
                  <a:pt x="10641" y="214313"/>
                  <a:pt x="23812" y="214313"/>
                </a:cubicBezTo>
                <a:lnTo>
                  <a:pt x="299665" y="214313"/>
                </a:lnTo>
                <a:lnTo>
                  <a:pt x="221233" y="292745"/>
                </a:lnTo>
                <a:cubicBezTo>
                  <a:pt x="211931" y="302047"/>
                  <a:pt x="211931" y="317153"/>
                  <a:pt x="221233" y="326454"/>
                </a:cubicBezTo>
                <a:cubicBezTo>
                  <a:pt x="230535" y="335756"/>
                  <a:pt x="245641" y="335756"/>
                  <a:pt x="254943" y="326454"/>
                </a:cubicBezTo>
                <a:lnTo>
                  <a:pt x="374005" y="207392"/>
                </a:lnTo>
                <a:close/>
              </a:path>
            </a:pathLst>
          </a:custGeom>
          <a:solidFill>
            <a:srgbClr val="A8C3A0"/>
          </a:solidFill>
          <a:ln/>
        </p:spPr>
      </p:sp>
      <p:sp>
        <p:nvSpPr>
          <p:cNvPr id="17" name="Shape 14"/>
          <p:cNvSpPr/>
          <p:nvPr/>
        </p:nvSpPr>
        <p:spPr>
          <a:xfrm>
            <a:off x="7424737" y="4470400"/>
            <a:ext cx="4508500" cy="914400"/>
          </a:xfrm>
          <a:custGeom>
            <a:avLst/>
            <a:gdLst/>
            <a:ahLst/>
            <a:cxnLst/>
            <a:rect l="l" t="t" r="r" b="b"/>
            <a:pathLst>
              <a:path w="4508500" h="914400">
                <a:moveTo>
                  <a:pt x="101599" y="0"/>
                </a:moveTo>
                <a:lnTo>
                  <a:pt x="4406901" y="0"/>
                </a:lnTo>
                <a:cubicBezTo>
                  <a:pt x="4463013" y="0"/>
                  <a:pt x="4508500" y="45487"/>
                  <a:pt x="4508500" y="101599"/>
                </a:cubicBezTo>
                <a:lnTo>
                  <a:pt x="4508500" y="812801"/>
                </a:lnTo>
                <a:cubicBezTo>
                  <a:pt x="4508500" y="868913"/>
                  <a:pt x="4463013" y="914400"/>
                  <a:pt x="4406901" y="914400"/>
                </a:cubicBezTo>
                <a:lnTo>
                  <a:pt x="101599" y="914400"/>
                </a:lnTo>
                <a:cubicBezTo>
                  <a:pt x="45487" y="914400"/>
                  <a:pt x="0" y="868913"/>
                  <a:pt x="0" y="812801"/>
                </a:cubicBezTo>
                <a:lnTo>
                  <a:pt x="0" y="101599"/>
                </a:lnTo>
                <a:cubicBezTo>
                  <a:pt x="0" y="45525"/>
                  <a:pt x="45525" y="0"/>
                  <a:pt x="101599" y="0"/>
                </a:cubicBezTo>
                <a:close/>
              </a:path>
            </a:pathLst>
          </a:custGeom>
          <a:solidFill>
            <a:srgbClr val="A8C3A0">
              <a:alpha val="20000"/>
            </a:srgbClr>
          </a:solidFill>
          <a:ln/>
        </p:spPr>
      </p:sp>
      <p:sp>
        <p:nvSpPr>
          <p:cNvPr id="18" name="Text 15"/>
          <p:cNvSpPr/>
          <p:nvPr/>
        </p:nvSpPr>
        <p:spPr>
          <a:xfrm>
            <a:off x="7577138" y="4622800"/>
            <a:ext cx="4203700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33333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Solution: Integrated real-time chat, voice calls, and notifications.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ustom Theme">
  <a:themeElements>
    <a:clrScheme name="Custom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9FC35D"/>
      </a:accent1>
      <a:accent2>
        <a:srgbClr val="BCBE2B"/>
      </a:accent2>
      <a:accent3>
        <a:srgbClr val="9FC35D"/>
      </a:accent3>
      <a:accent4>
        <a:srgbClr val="263112"/>
      </a:accent4>
      <a:accent5>
        <a:srgbClr val="0A0C08"/>
      </a:accent5>
      <a:accent6>
        <a:srgbClr val="F5F6E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1248</Words>
  <Application>Microsoft Office PowerPoint</Application>
  <PresentationFormat>Widescreen</PresentationFormat>
  <Paragraphs>250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Noto Sans SC</vt:lpstr>
      <vt:lpstr>MiSans</vt:lpstr>
      <vt:lpstr>Arial</vt:lpstr>
      <vt:lpstr>Custom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Moonshot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Nablus Vet Care: AI Veterinary Platform</dc:title>
  <dc:subject>Nablus Vet Care: AI Veterinary Platform</dc:subject>
  <dc:creator>Kimi</dc:creator>
  <cp:lastModifiedBy>Baker Yaeesh</cp:lastModifiedBy>
  <cp:revision>59</cp:revision>
  <dcterms:created xsi:type="dcterms:W3CDTF">2025-11-07T22:23:00Z</dcterms:created>
  <dcterms:modified xsi:type="dcterms:W3CDTF">2026-01-28T14:41:29Z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IGC">
    <vt:lpwstr>{"Label":"Nablus Vet Care: AI Veterinary Platform","ContentProducer":"001191110108MACG2KBH8F10000","ProduceID":"d476svaav1f9doka4r70","ReservedCode1":"","ContentPropagator":"001191110108MACG2KBH8F20000","PropagateID":"d476svaav1f9doka4r70","ReservedCode2":""}</vt:lpwstr>
  </property>
</Properties>
</file>