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y="5143500" cx="9144000"/>
  <p:notesSz cx="6858000" cy="9144000"/>
  <p:embeddedFontLst>
    <p:embeddedFont>
      <p:font typeface="Raleway"/>
      <p:regular r:id="rId35"/>
      <p:bold r:id="rId36"/>
      <p:italic r:id="rId37"/>
      <p:boldItalic r:id="rId38"/>
    </p:embeddedFont>
    <p:embeddedFont>
      <p:font typeface="Lato"/>
      <p:regular r:id="rId39"/>
      <p:bold r:id="rId40"/>
      <p:italic r:id="rId41"/>
      <p:boldItalic r:id="rId4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Lato-bold.fntdata"/><Relationship Id="rId20" Type="http://schemas.openxmlformats.org/officeDocument/2006/relationships/slide" Target="slides/slide15.xml"/><Relationship Id="rId42" Type="http://schemas.openxmlformats.org/officeDocument/2006/relationships/font" Target="fonts/Lato-boldItalic.fntdata"/><Relationship Id="rId41" Type="http://schemas.openxmlformats.org/officeDocument/2006/relationships/font" Target="fonts/Lato-italic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Raleway-regular.fntdata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font" Target="fonts/Raleway-italic.fntdata"/><Relationship Id="rId14" Type="http://schemas.openxmlformats.org/officeDocument/2006/relationships/slide" Target="slides/slide9.xml"/><Relationship Id="rId36" Type="http://schemas.openxmlformats.org/officeDocument/2006/relationships/font" Target="fonts/Raleway-bold.fntdata"/><Relationship Id="rId17" Type="http://schemas.openxmlformats.org/officeDocument/2006/relationships/slide" Target="slides/slide12.xml"/><Relationship Id="rId39" Type="http://schemas.openxmlformats.org/officeDocument/2006/relationships/font" Target="fonts/Lato-regular.fntdata"/><Relationship Id="rId16" Type="http://schemas.openxmlformats.org/officeDocument/2006/relationships/slide" Target="slides/slide11.xml"/><Relationship Id="rId38" Type="http://schemas.openxmlformats.org/officeDocument/2006/relationships/font" Target="fonts/Raleway-bold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dca9f66da4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dca9f66da4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dca9f66da4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dca9f66da4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dcd451797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dcd451797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ca9f66da4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ca9f66da4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dcd4517975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dcd451797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dcd4517975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dcd4517975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dcd4517975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dcd4517975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dca9f66da4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dca9f66da4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dca9f66da4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dca9f66da4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dca9f66da4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dca9f66da4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d7ca53373e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d7ca53373e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dca9f66da4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dca9f66da4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dca9f66da4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dca9f66da4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dca9f66da4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dca9f66da4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dcd4517975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dcd4517975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dcd4517975_1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dcd4517975_1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dcd4517975_3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dcd4517975_3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d7ca53373e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d7ca53373e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d7ca53373e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d7ca53373e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d7ca53373e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d7ca53373e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dc79de7a12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dc79de7a12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d7ca53373e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d7ca53373e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d7ca53373e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d7ca53373e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d7ca53373e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d7ca53373e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dca9f66da4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dca9f66da4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dca9f66da4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dca9f66da4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dca9f66da4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dca9f66da4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dca9f66da4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dca9f66da4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wiss-2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7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0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5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9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1.png"/><Relationship Id="rId5" Type="http://schemas.openxmlformats.org/officeDocument/2006/relationships/image" Target="../media/image3.png"/><Relationship Id="rId6" Type="http://schemas.openxmlformats.org/officeDocument/2006/relationships/image" Target="../media/image1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1.png"/><Relationship Id="rId4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ctrTitle"/>
          </p:nvPr>
        </p:nvSpPr>
        <p:spPr>
          <a:xfrm>
            <a:off x="978675" y="650075"/>
            <a:ext cx="6466200" cy="94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1223010" marR="1249680" rtl="0" algn="ctr">
              <a:lnSpc>
                <a:spcPct val="115000"/>
              </a:lnSpc>
              <a:spcBef>
                <a:spcPts val="1120"/>
              </a:spcBef>
              <a:spcAft>
                <a:spcPts val="0"/>
              </a:spcAft>
              <a:buClr>
                <a:schemeClr val="dk2"/>
              </a:buClr>
              <a:buSzPts val="990"/>
              <a:buFont typeface="Arial"/>
              <a:buNone/>
            </a:pPr>
            <a:r>
              <a:rPr b="0" lang="en-GB" sz="4566">
                <a:latin typeface="Times New Roman"/>
                <a:ea typeface="Times New Roman"/>
                <a:cs typeface="Times New Roman"/>
                <a:sym typeface="Times New Roman"/>
              </a:rPr>
              <a:t>Najah Study Hub</a:t>
            </a:r>
            <a:endParaRPr b="0" sz="4566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1915875" y="3790425"/>
            <a:ext cx="5706900" cy="80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n-GB" sz="1660">
                <a:latin typeface="Times New Roman"/>
                <a:ea typeface="Times New Roman"/>
                <a:cs typeface="Times New Roman"/>
                <a:sym typeface="Times New Roman"/>
              </a:rPr>
              <a:t>Supervised by : Emad Natsheh</a:t>
            </a:r>
            <a:endParaRPr sz="166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66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n-GB" sz="1660">
                <a:latin typeface="Times New Roman"/>
                <a:ea typeface="Times New Roman"/>
                <a:cs typeface="Times New Roman"/>
                <a:sym typeface="Times New Roman"/>
              </a:rPr>
              <a:t>Direct by : Tala Hethnawi &amp; Dyala Saadeh </a:t>
            </a:r>
            <a:endParaRPr sz="166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C:\Users\USER\AppData\Local\Microsoft\Windows\INetCache\Content.Word\logo2.jpg" id="74" name="Google Shape;7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7725" y="1719113"/>
            <a:ext cx="2932650" cy="170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lh3.googleusercontent.com/2Tpc9PJQxVF3WHly2YKOrtu1C1aU49GB6CA-qVOgY-Bt24BfeqototeGZqbZTOzxF7Okfv2GVG-_eelaBpzl0Dp51IKT0vSKKsvW_xVvVTKrzONogO3RSbWH--83vAJPwWZwBivj" id="131" name="Google Shape;13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77000"/>
            <a:ext cx="9144001" cy="26581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6475" y="619787"/>
            <a:ext cx="5738150" cy="3903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lh3.googleusercontent.com/-B_0zZkfSF4zVD827XPXMyAJpD8Z5uC6JaVDpwi7U3GMScVOf0I3-XGhBcD7k8Bh-_99-6VTZARE7E_eAD4YubaVTE6z1ER5nNVWjDuOAq2ILP-8iziU6FIvSx2zXSxWbfERykr0" id="141" name="Google Shape;14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25" y="899688"/>
            <a:ext cx="9109350" cy="3344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USER\AppData\Local\Microsoft\Windows\INetCache\Content.Word\a.png" id="146" name="Google Shape;14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75" y="221300"/>
            <a:ext cx="8998000" cy="470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6700"/>
            <a:ext cx="9143999" cy="430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4000" y="311313"/>
            <a:ext cx="7975999" cy="440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8750" y="411500"/>
            <a:ext cx="6446500" cy="408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lh6.googleusercontent.com/G9Zn6oVlUJaxXbsvvT794eav5aZjp9oaPuUaN2s_zQa9P6bkhgsU4WH8dLBvPO1p52KIqSL7AUxD0VLXKQacm7HW9Z5rgjEC_H-XlclrfNvDejrQZbLf7V8A_h0072wBRCHgPSWI" id="166" name="Google Shape;16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3400" y="78925"/>
            <a:ext cx="6539625" cy="495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0"/>
          <p:cNvSpPr txBox="1"/>
          <p:nvPr/>
        </p:nvSpPr>
        <p:spPr>
          <a:xfrm>
            <a:off x="237725" y="171600"/>
            <a:ext cx="5051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Our website: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72" name="Google Shape;17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724200"/>
            <a:ext cx="8837594" cy="4266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60600"/>
            <a:ext cx="8839200" cy="42745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/>
          <p:nvPr/>
        </p:nvSpPr>
        <p:spPr>
          <a:xfrm>
            <a:off x="0" y="0"/>
            <a:ext cx="9144000" cy="600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Outline</a:t>
            </a:r>
            <a:r>
              <a:rPr lang="en-GB" sz="2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:</a:t>
            </a:r>
            <a:endParaRPr sz="2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0" name="Google Shape;80;p14"/>
          <p:cNvSpPr txBox="1"/>
          <p:nvPr/>
        </p:nvSpPr>
        <p:spPr>
          <a:xfrm>
            <a:off x="432900" y="794275"/>
            <a:ext cx="8711100" cy="3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-"/>
            </a:pPr>
            <a:r>
              <a:rPr lang="en-GB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 </a:t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-"/>
            </a:pPr>
            <a:r>
              <a:rPr lang="en-GB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Motivation of the idea </a:t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-"/>
            </a:pPr>
            <a:r>
              <a:rPr lang="en-GB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Features</a:t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-"/>
            </a:pPr>
            <a:r>
              <a:rPr lang="en-GB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 application works</a:t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-"/>
            </a:pPr>
            <a:r>
              <a:rPr lang="en-GB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Used technologies</a:t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-"/>
            </a:pPr>
            <a:r>
              <a:rPr lang="en-GB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Methods and techniques</a:t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-"/>
            </a:pPr>
            <a:r>
              <a:rPr lang="en-GB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Constraints</a:t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-"/>
            </a:pPr>
            <a:r>
              <a:rPr lang="en-GB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Future work</a:t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72850"/>
            <a:ext cx="8839200" cy="42745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70125"/>
            <a:ext cx="8839200" cy="42745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72850"/>
            <a:ext cx="8839200" cy="4267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74875"/>
            <a:ext cx="8839200" cy="42538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Google Shape;202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85075"/>
            <a:ext cx="8839200" cy="42538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Google Shape;20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5231" y="804025"/>
            <a:ext cx="6818169" cy="403675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7"/>
          <p:cNvSpPr txBox="1"/>
          <p:nvPr/>
        </p:nvSpPr>
        <p:spPr>
          <a:xfrm>
            <a:off x="3542250" y="311425"/>
            <a:ext cx="2059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Authentication</a:t>
            </a:r>
            <a:endParaRPr sz="2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8"/>
          <p:cNvSpPr txBox="1"/>
          <p:nvPr/>
        </p:nvSpPr>
        <p:spPr>
          <a:xfrm>
            <a:off x="0" y="0"/>
            <a:ext cx="9144000" cy="615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Used technologies</a:t>
            </a: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4" name="Google Shape;214;p38"/>
          <p:cNvSpPr txBox="1"/>
          <p:nvPr/>
        </p:nvSpPr>
        <p:spPr>
          <a:xfrm>
            <a:off x="193600" y="888025"/>
            <a:ext cx="8670600" cy="31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850900" rtl="0" algn="l">
              <a:spcBef>
                <a:spcPts val="575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oto Sans Symbols"/>
              <a:buChar char="●"/>
            </a:pPr>
            <a:r>
              <a:rPr lang="en-GB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Cross-platform mobile development using Flutter.</a:t>
            </a:r>
            <a:endParaRPr sz="12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850900" rtl="0" algn="l">
              <a:spcBef>
                <a:spcPts val="575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oto Sans Symbols"/>
              <a:buChar char="●"/>
            </a:pPr>
            <a:r>
              <a:rPr lang="en-GB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Dart programming language used on the client-side.</a:t>
            </a:r>
            <a:endParaRPr sz="12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850900" rtl="0" algn="l">
              <a:spcBef>
                <a:spcPts val="575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oto Sans Symbols"/>
              <a:buChar char="●"/>
            </a:pPr>
            <a:r>
              <a:rPr lang="en-GB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Creating client-side with design pattern architecture MVVM.</a:t>
            </a:r>
            <a:endParaRPr sz="12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850900" rtl="0" algn="l">
              <a:spcBef>
                <a:spcPts val="575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oto Sans Symbols"/>
              <a:buChar char="●"/>
            </a:pPr>
            <a:r>
              <a:rPr lang="en-GB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Web development using Angular 2+  framework.</a:t>
            </a:r>
            <a:endParaRPr sz="12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850900" rtl="0" algn="l">
              <a:spcBef>
                <a:spcPts val="575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oto Sans Symbols"/>
              <a:buChar char="●"/>
            </a:pPr>
            <a:r>
              <a:rPr lang="en-GB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node.js programming language used on server-sides.</a:t>
            </a:r>
            <a:endParaRPr sz="12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850900" rtl="0" algn="l">
              <a:spcBef>
                <a:spcPts val="575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oto Sans Symbols"/>
              <a:buChar char="●"/>
            </a:pPr>
            <a:r>
              <a:rPr lang="en-GB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Python programming language </a:t>
            </a:r>
            <a:endParaRPr sz="12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850900" rtl="0" algn="l">
              <a:spcBef>
                <a:spcPts val="575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Noto Sans Symbols"/>
              <a:buChar char="●"/>
            </a:pPr>
            <a:r>
              <a:rPr lang="en-GB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non-relational databases.</a:t>
            </a:r>
            <a:endParaRPr sz="12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850900" rtl="0" algn="l">
              <a:spcBef>
                <a:spcPts val="575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Char char="●"/>
            </a:pPr>
            <a:r>
              <a:rPr lang="en-GB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Canvas painting.</a:t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850900" rtl="0" algn="l">
              <a:spcBef>
                <a:spcPts val="575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 Symbols"/>
              <a:buChar char="●"/>
            </a:pPr>
            <a:r>
              <a:rPr lang="en-GB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Achieving authentication server by working with JWT.</a:t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850900" rtl="0" algn="l">
              <a:spcBef>
                <a:spcPts val="575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 Symbols"/>
              <a:buChar char="●"/>
            </a:pPr>
            <a:r>
              <a:rPr lang="en-GB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Working with socket.io for client and server side.</a:t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850900" rtl="0" algn="l">
              <a:spcBef>
                <a:spcPts val="575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9"/>
          <p:cNvSpPr txBox="1"/>
          <p:nvPr/>
        </p:nvSpPr>
        <p:spPr>
          <a:xfrm>
            <a:off x="0" y="0"/>
            <a:ext cx="9144000" cy="600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Constraints</a:t>
            </a:r>
            <a:endParaRPr sz="2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 txBox="1"/>
          <p:nvPr/>
        </p:nvSpPr>
        <p:spPr>
          <a:xfrm>
            <a:off x="311200" y="1083950"/>
            <a:ext cx="8346000" cy="22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Times New Roman"/>
              <a:buChar char="●"/>
            </a:pPr>
            <a:r>
              <a:rPr lang="en-GB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Unfamiliar with </a:t>
            </a:r>
            <a:r>
              <a:rPr lang="en-GB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frameworks</a:t>
            </a:r>
            <a:r>
              <a:rPr lang="en-GB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we use </a:t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Times New Roman"/>
              <a:buChar char="●"/>
            </a:pPr>
            <a:r>
              <a:rPr lang="en-GB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Official and legal procedures to give data</a:t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Times New Roman"/>
              <a:buChar char="●"/>
            </a:pPr>
            <a:r>
              <a:rPr lang="en-GB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Different</a:t>
            </a:r>
            <a:r>
              <a:rPr lang="en-GB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version of flutter</a:t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Times New Roman"/>
              <a:buChar char="●"/>
            </a:pPr>
            <a:r>
              <a:rPr lang="en-GB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 version of dart</a:t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Times New Roman"/>
              <a:buChar char="●"/>
            </a:pPr>
            <a:r>
              <a:rPr lang="en-GB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Limited information about programing collaborative system.</a:t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0"/>
          <p:cNvSpPr txBox="1"/>
          <p:nvPr/>
        </p:nvSpPr>
        <p:spPr>
          <a:xfrm>
            <a:off x="0" y="-30400"/>
            <a:ext cx="9144000" cy="600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Future work</a:t>
            </a:r>
            <a:endParaRPr sz="2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6" name="Google Shape;226;p40"/>
          <p:cNvSpPr txBox="1"/>
          <p:nvPr/>
        </p:nvSpPr>
        <p:spPr>
          <a:xfrm>
            <a:off x="72400" y="1077750"/>
            <a:ext cx="8621400" cy="26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spcBef>
                <a:spcPts val="575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 Symbols"/>
              <a:buChar char="●"/>
            </a:pPr>
            <a:r>
              <a:rPr lang="en-GB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Hybrid model for recommendation system to add content-based</a:t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575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 Symbols"/>
              <a:buChar char="●"/>
            </a:pPr>
            <a:r>
              <a:rPr lang="en-GB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 other users, such as teachers and graduate students</a:t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575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 Symbols"/>
              <a:buChar char="●"/>
            </a:pPr>
            <a:r>
              <a:rPr lang="en-GB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Have time to make another trainings for model </a:t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575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 Symbols"/>
              <a:buChar char="●"/>
            </a:pPr>
            <a:r>
              <a:rPr lang="en-GB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Give more data form AN-Najah University to test the model, and display book location in the library</a:t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575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 Symbols"/>
              <a:buChar char="●"/>
            </a:pPr>
            <a:r>
              <a:rPr lang="en-GB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Make it more support to IOS system</a:t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575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 Symbols"/>
              <a:buChar char="●"/>
            </a:pPr>
            <a:r>
              <a:rPr lang="en-GB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Developing the group system by setting up an online meeting system</a:t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575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 Symbols"/>
              <a:buChar char="●"/>
            </a:pPr>
            <a:r>
              <a:rPr lang="en-GB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Make real code for notification in backend without use firebase</a:t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575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 Symbols"/>
              <a:buChar char="●"/>
            </a:pPr>
            <a:r>
              <a:rPr lang="en-GB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Give the administrator more permissions such as communication with students to give any help.  </a:t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/>
          <p:nvPr/>
        </p:nvSpPr>
        <p:spPr>
          <a:xfrm>
            <a:off x="0" y="0"/>
            <a:ext cx="9144000" cy="600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Introduction</a:t>
            </a:r>
            <a:r>
              <a:rPr lang="en-GB" sz="27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:</a:t>
            </a:r>
            <a:endParaRPr sz="27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6" name="Google Shape;86;p15"/>
          <p:cNvSpPr txBox="1"/>
          <p:nvPr/>
        </p:nvSpPr>
        <p:spPr>
          <a:xfrm>
            <a:off x="262350" y="796600"/>
            <a:ext cx="8619300" cy="126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Al-Najah University prides itself on having four branches of its university library distributed on its campus:</a:t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7" name="Google Shape;8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550" y="1820950"/>
            <a:ext cx="1847850" cy="246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09800" y="1820950"/>
            <a:ext cx="2466975" cy="253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29175" y="1777325"/>
            <a:ext cx="1743075" cy="261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40450" y="1777325"/>
            <a:ext cx="2356326" cy="2532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6"/>
          <p:cNvSpPr txBox="1"/>
          <p:nvPr/>
        </p:nvSpPr>
        <p:spPr>
          <a:xfrm>
            <a:off x="75" y="0"/>
            <a:ext cx="9144000" cy="585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Motivation of the idea :</a:t>
            </a:r>
            <a:endParaRPr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6" name="Google Shape;96;p16"/>
          <p:cNvSpPr txBox="1"/>
          <p:nvPr/>
        </p:nvSpPr>
        <p:spPr>
          <a:xfrm>
            <a:off x="163800" y="1534800"/>
            <a:ext cx="86988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Char char="●"/>
            </a:pPr>
            <a:r>
              <a:rPr lang="en-GB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Reviving the university library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Char char="●"/>
            </a:pPr>
            <a:r>
              <a:rPr lang="en-GB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Increase the percentage of students who </a:t>
            </a:r>
            <a:r>
              <a:rPr lang="en-GB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borrow</a:t>
            </a:r>
            <a:r>
              <a:rPr lang="en-GB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books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Char char="●"/>
            </a:pPr>
            <a:r>
              <a:rPr lang="en-GB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Reviving student discussion sessions that discuss a specific books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7"/>
          <p:cNvSpPr txBox="1"/>
          <p:nvPr/>
        </p:nvSpPr>
        <p:spPr>
          <a:xfrm>
            <a:off x="-14700" y="-48850"/>
            <a:ext cx="9173400" cy="585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 application works</a:t>
            </a:r>
            <a:endParaRPr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https://lh3.googleusercontent.com/kxGWev9afEOeBtd4v75sVUg8ipPLl8wcu69Xwg1jjcnufDhdgvqUuGoIxucQvbtvS4jh8K5lndfUYxgguxyvD1n3xJnsdlfHLU7STYRtc_fFd0LhPVO538ORBEDywuFUrdaWObM_" id="102" name="Google Shape;10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95450"/>
            <a:ext cx="4071150" cy="31588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lh6.googleusercontent.com/XUZpJ1cSQ_Q3ucmD6_zkFeTsvhZoA_KqGiHfPvv4Dt6J6ZFQ4tT74lQWPFsx8XzpwAZPebtSapcI_-52awGSlj12VBvu3_ZehZrWII15hYhRSR834snsMiBXHPexSJQphgh_i_Yj" id="103" name="Google Shape;10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71150" y="1195450"/>
            <a:ext cx="5072849" cy="3158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lh5.googleusercontent.com/7ZULeaC5kiR2Sy3xzNv0qoqw0G1HVqQoi-WvQFgmvJrfNPZ-KMl1GP_A_wp6pR2UILYSendGpSXQYheNif2JsCJqgkZj6WDxuf7FBaDBL9IXon7OG9kxjotdsnVe0MBJg8oq_lkC" id="108" name="Google Shape;10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7925" y="899923"/>
            <a:ext cx="2552175" cy="3791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lh4.googleusercontent.com/AC0FT4uyy2S6D0uQdLgqo4_Vi1jQBevcJ1BaNWX4qqIAZTQxsfd-UrmgHaIIUbKu3eNCNnySiUTx5olpxEexPAIwkg0coCvbYP_zuMJSiKZvk5Sro0ELRx9GfmwdNux7JOJ_4ogw" id="109" name="Google Shape;10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21150" y="940125"/>
            <a:ext cx="4456350" cy="3932151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8"/>
          <p:cNvSpPr txBox="1"/>
          <p:nvPr/>
        </p:nvSpPr>
        <p:spPr>
          <a:xfrm>
            <a:off x="2712425" y="130575"/>
            <a:ext cx="4048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2 </a:t>
            </a:r>
            <a:r>
              <a:rPr lang="en-GB" sz="19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Way Verification</a:t>
            </a:r>
            <a:endParaRPr sz="19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USER\AppData\Local\Microsoft\Windows\INetCache\Content.Word\Web 1920 – 1.png" id="115" name="Google Shape;11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03375" y="495550"/>
            <a:ext cx="4233524" cy="415242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9"/>
          <p:cNvSpPr txBox="1"/>
          <p:nvPr/>
        </p:nvSpPr>
        <p:spPr>
          <a:xfrm>
            <a:off x="54875" y="1205500"/>
            <a:ext cx="4048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Recommendation System</a:t>
            </a:r>
            <a:endParaRPr sz="19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lh4.googleusercontent.com/Zn2lEHLNOIne4wGV6u8FdjaN10gm_9MZqqgONFLDAWolwKOb8lsVovtSpO_3M7PhIamV-uF89jxp41dphmqfP4psR2a3HSSxqYORK9XzWAO5MRkI91uwPn5a0cMxzBHHNt4SXwCq" id="121" name="Google Shape;12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613" y="329975"/>
            <a:ext cx="8922775" cy="426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lh5.googleusercontent.com/yY04c0bjGNfvq68Wuk3SDlaA3t3TTCV4dDoDBYmYtdZdyAnbXFYjlqKIrgrmDX9GAyCAfn8_Z3NXkSra5FB6ctBe8XbP_i-VqqRCNQPU3GWuhnp4gg4qA28k7JrUXOkjwQZ6tmAq" id="126" name="Google Shape;12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0400" y="104075"/>
            <a:ext cx="5068375" cy="4815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