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864" r:id="rId1"/>
  </p:sldMasterIdLst>
  <p:notesMasterIdLst>
    <p:notesMasterId r:id="rId41"/>
  </p:notesMasterIdLst>
  <p:sldIdLst>
    <p:sldId id="256" r:id="rId2"/>
    <p:sldId id="257" r:id="rId3"/>
    <p:sldId id="261" r:id="rId4"/>
    <p:sldId id="262" r:id="rId5"/>
    <p:sldId id="263" r:id="rId6"/>
    <p:sldId id="264" r:id="rId7"/>
    <p:sldId id="258" r:id="rId8"/>
    <p:sldId id="266" r:id="rId9"/>
    <p:sldId id="283" r:id="rId10"/>
    <p:sldId id="259" r:id="rId11"/>
    <p:sldId id="282" r:id="rId12"/>
    <p:sldId id="285" r:id="rId13"/>
    <p:sldId id="286" r:id="rId14"/>
    <p:sldId id="287" r:id="rId15"/>
    <p:sldId id="288" r:id="rId16"/>
    <p:sldId id="289" r:id="rId17"/>
    <p:sldId id="290" r:id="rId18"/>
    <p:sldId id="291" r:id="rId19"/>
    <p:sldId id="292" r:id="rId20"/>
    <p:sldId id="293" r:id="rId21"/>
    <p:sldId id="295" r:id="rId22"/>
    <p:sldId id="296" r:id="rId23"/>
    <p:sldId id="294" r:id="rId24"/>
    <p:sldId id="297" r:id="rId25"/>
    <p:sldId id="298" r:id="rId26"/>
    <p:sldId id="299" r:id="rId27"/>
    <p:sldId id="300" r:id="rId28"/>
    <p:sldId id="301" r:id="rId29"/>
    <p:sldId id="302" r:id="rId30"/>
    <p:sldId id="303" r:id="rId31"/>
    <p:sldId id="304" r:id="rId32"/>
    <p:sldId id="305" r:id="rId33"/>
    <p:sldId id="306" r:id="rId34"/>
    <p:sldId id="307" r:id="rId35"/>
    <p:sldId id="308" r:id="rId36"/>
    <p:sldId id="309" r:id="rId37"/>
    <p:sldId id="310" r:id="rId38"/>
    <p:sldId id="311" r:id="rId39"/>
    <p:sldId id="312" r:id="rId40"/>
  </p:sldIdLst>
  <p:sldSz cx="9144000" cy="6858000" type="screen4x3"/>
  <p:notesSz cx="6858000" cy="9144000"/>
  <p:defaultTextStyle>
    <a:defPPr>
      <a:defRPr lang="ar-JO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بلا نمط، بلا شبكة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65441" autoAdjust="0"/>
    <p:restoredTop sz="86413" autoAdjust="0"/>
  </p:normalViewPr>
  <p:slideViewPr>
    <p:cSldViewPr>
      <p:cViewPr varScale="1">
        <p:scale>
          <a:sx n="64" d="100"/>
          <a:sy n="64" d="100"/>
        </p:scale>
        <p:origin x="792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F3BBD1D0-CCFB-473D-B80F-8DF57DA4746A}" type="datetimeFigureOut">
              <a:rPr lang="ar-SA" smtClean="0"/>
              <a:t>9/2/1439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73D981F5-AE63-494C-BC66-F436290AD98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54521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D981F5-AE63-494C-BC66-F436290AD986}" type="slidenum">
              <a:rPr lang="ar-SA" smtClean="0"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798922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CFC7EECD-626D-4825-93A8-276BD43752AE}" type="datetimeFigureOut">
              <a:rPr lang="ar-JO" smtClean="0"/>
              <a:pPr/>
              <a:t>01/09/1439</a:t>
            </a:fld>
            <a:endParaRPr lang="ar-JO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ar-JO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EFB22639-D5E4-43CE-B29B-7AC689E7B596}" type="slidenum">
              <a:rPr lang="ar-JO" smtClean="0"/>
              <a:pPr/>
              <a:t>‹#›</a:t>
            </a:fld>
            <a:endParaRPr lang="ar-JO"/>
          </a:p>
        </p:txBody>
      </p:sp>
      <p:sp>
        <p:nvSpPr>
          <p:cNvPr id="21" name="مستطيل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مستطيل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مستطيل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مستطيل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7EECD-626D-4825-93A8-276BD43752AE}" type="datetimeFigureOut">
              <a:rPr lang="ar-JO" smtClean="0"/>
              <a:pPr/>
              <a:t>01/09/1439</a:t>
            </a:fld>
            <a:endParaRPr lang="ar-JO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22639-D5E4-43CE-B29B-7AC689E7B596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7EECD-626D-4825-93A8-276BD43752AE}" type="datetimeFigureOut">
              <a:rPr lang="ar-JO" smtClean="0"/>
              <a:pPr/>
              <a:t>01/09/1439</a:t>
            </a:fld>
            <a:endParaRPr lang="ar-JO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22639-D5E4-43CE-B29B-7AC689E7B596}" type="slidenum">
              <a:rPr lang="ar-JO" smtClean="0"/>
              <a:pPr/>
              <a:t>‹#›</a:t>
            </a:fld>
            <a:endParaRPr lang="ar-JO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مثلث متساوي الساقين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7EECD-626D-4825-93A8-276BD43752AE}" type="datetimeFigureOut">
              <a:rPr lang="ar-JO" smtClean="0"/>
              <a:pPr/>
              <a:t>01/09/1439</a:t>
            </a:fld>
            <a:endParaRPr lang="ar-JO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22639-D5E4-43CE-B29B-7AC689E7B596}" type="slidenum">
              <a:rPr lang="ar-JO" smtClean="0"/>
              <a:pPr/>
              <a:t>‹#›</a:t>
            </a:fld>
            <a:endParaRPr lang="ar-JO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CFC7EECD-626D-4825-93A8-276BD43752AE}" type="datetimeFigureOut">
              <a:rPr lang="ar-JO" smtClean="0"/>
              <a:pPr/>
              <a:t>01/09/1439</a:t>
            </a:fld>
            <a:endParaRPr lang="ar-JO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ar-JO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EFB22639-D5E4-43CE-B29B-7AC689E7B596}" type="slidenum">
              <a:rPr lang="ar-JO" smtClean="0"/>
              <a:pPr/>
              <a:t>‹#›</a:t>
            </a:fld>
            <a:endParaRPr lang="ar-JO"/>
          </a:p>
        </p:txBody>
      </p:sp>
      <p:sp>
        <p:nvSpPr>
          <p:cNvPr id="7" name="مستطيل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7EECD-626D-4825-93A8-276BD43752AE}" type="datetimeFigureOut">
              <a:rPr lang="ar-JO" smtClean="0"/>
              <a:pPr/>
              <a:t>01/09/1439</a:t>
            </a:fld>
            <a:endParaRPr lang="ar-JO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22639-D5E4-43CE-B29B-7AC689E7B596}" type="slidenum">
              <a:rPr lang="ar-JO" smtClean="0"/>
              <a:pPr/>
              <a:t>‹#›</a:t>
            </a:fld>
            <a:endParaRPr lang="ar-JO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7EECD-626D-4825-93A8-276BD43752AE}" type="datetimeFigureOut">
              <a:rPr lang="ar-JO" smtClean="0"/>
              <a:pPr/>
              <a:t>01/09/1439</a:t>
            </a:fld>
            <a:endParaRPr lang="ar-JO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22639-D5E4-43CE-B29B-7AC689E7B596}" type="slidenum">
              <a:rPr lang="ar-JO" smtClean="0"/>
              <a:pPr/>
              <a:t>‹#›</a:t>
            </a:fld>
            <a:endParaRPr lang="ar-JO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7EECD-626D-4825-93A8-276BD43752AE}" type="datetimeFigureOut">
              <a:rPr lang="ar-JO" smtClean="0"/>
              <a:pPr/>
              <a:t>01/09/1439</a:t>
            </a:fld>
            <a:endParaRPr lang="ar-JO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22639-D5E4-43CE-B29B-7AC689E7B596}" type="slidenum">
              <a:rPr lang="ar-JO" smtClean="0"/>
              <a:pPr/>
              <a:t>‹#›</a:t>
            </a:fld>
            <a:endParaRPr lang="ar-JO"/>
          </a:p>
        </p:txBody>
      </p:sp>
      <p:sp>
        <p:nvSpPr>
          <p:cNvPr id="6" name="مثلث متساوي الساقين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7EECD-626D-4825-93A8-276BD43752AE}" type="datetimeFigureOut">
              <a:rPr lang="ar-JO" smtClean="0"/>
              <a:pPr/>
              <a:t>01/09/1439</a:t>
            </a:fld>
            <a:endParaRPr lang="ar-JO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22639-D5E4-43CE-B29B-7AC689E7B596}" type="slidenum">
              <a:rPr lang="ar-JO" smtClean="0"/>
              <a:pPr/>
              <a:t>‹#›</a:t>
            </a:fld>
            <a:endParaRPr lang="ar-JO"/>
          </a:p>
        </p:txBody>
      </p:sp>
      <p:sp>
        <p:nvSpPr>
          <p:cNvPr id="5" name="رابط مستقيم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مثلث متساوي الساقين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7EECD-626D-4825-93A8-276BD43752AE}" type="datetimeFigureOut">
              <a:rPr lang="ar-JO" smtClean="0"/>
              <a:pPr/>
              <a:t>01/09/1439</a:t>
            </a:fld>
            <a:endParaRPr lang="ar-JO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22639-D5E4-43CE-B29B-7AC689E7B596}" type="slidenum">
              <a:rPr lang="ar-JO" smtClean="0"/>
              <a:pPr/>
              <a:t>‹#›</a:t>
            </a:fld>
            <a:endParaRPr lang="ar-JO"/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مثلث متساوي الساقين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عنصر نائب للمحتوى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7EECD-626D-4825-93A8-276BD43752AE}" type="datetimeFigureOut">
              <a:rPr lang="ar-JO" smtClean="0"/>
              <a:pPr/>
              <a:t>01/09/1439</a:t>
            </a:fld>
            <a:endParaRPr lang="ar-JO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22639-D5E4-43CE-B29B-7AC689E7B596}" type="slidenum">
              <a:rPr lang="ar-JO" smtClean="0"/>
              <a:pPr/>
              <a:t>‹#›</a:t>
            </a:fld>
            <a:endParaRPr lang="ar-JO"/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مثلث متساوي الساقين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FC7EECD-626D-4825-93A8-276BD43752AE}" type="datetimeFigureOut">
              <a:rPr lang="ar-JO" smtClean="0"/>
              <a:pPr/>
              <a:t>01/09/1439</a:t>
            </a:fld>
            <a:endParaRPr lang="ar-JO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JO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FB22639-D5E4-43CE-B29B-7AC689E7B596}" type="slidenum">
              <a:rPr lang="ar-JO" smtClean="0"/>
              <a:pPr/>
              <a:t>‹#›</a:t>
            </a:fld>
            <a:endParaRPr lang="ar-JO"/>
          </a:p>
        </p:txBody>
      </p:sp>
      <p:sp>
        <p:nvSpPr>
          <p:cNvPr id="28" name="رابط مستقيم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رابط مستقيم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مثلث متساوي الساقين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rtl="1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r" rtl="1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r" rtl="1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tmp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485900" y="260648"/>
            <a:ext cx="6172200" cy="189436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Planning and Design of an Overpass in Nablus City CDB Area</a:t>
            </a:r>
            <a:endParaRPr lang="ar-JO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JO" dirty="0"/>
          </a:p>
        </p:txBody>
      </p:sp>
      <p:pic>
        <p:nvPicPr>
          <p:cNvPr id="5" name="صورة 4" descr="a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384219"/>
            <a:ext cx="9144000" cy="448819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METHODOLOGY</a:t>
            </a:r>
            <a:endParaRPr lang="ar-JO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67544" y="1340768"/>
            <a:ext cx="8229600" cy="4937760"/>
          </a:xfrm>
        </p:spPr>
        <p:txBody>
          <a:bodyPr>
            <a:normAutofit/>
          </a:bodyPr>
          <a:lstStyle/>
          <a:p>
            <a:pPr marL="514350" indent="-514350" algn="l" rtl="0">
              <a:buFont typeface="+mj-lt"/>
              <a:buAutoNum type="arabicPeriod"/>
            </a:pPr>
            <a:r>
              <a:rPr lang="en-JM" dirty="0" smtClean="0">
                <a:latin typeface="Times New Roman" pitchFamily="18" charset="0"/>
                <a:cs typeface="Times New Roman" pitchFamily="18" charset="0"/>
              </a:rPr>
              <a:t>Establishing the design criteria.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JM" dirty="0" smtClean="0">
                <a:latin typeface="Times New Roman" pitchFamily="18" charset="0"/>
                <a:cs typeface="Times New Roman" pitchFamily="18" charset="0"/>
              </a:rPr>
              <a:t>Suggestion of alternatives.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JM" dirty="0" smtClean="0">
                <a:latin typeface="Times New Roman" pitchFamily="18" charset="0"/>
                <a:cs typeface="Times New Roman" pitchFamily="18" charset="0"/>
              </a:rPr>
              <a:t>Detailed design of the proposed overpass.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JM" dirty="0" smtClean="0">
                <a:latin typeface="Times New Roman" pitchFamily="18" charset="0"/>
                <a:cs typeface="Times New Roman" pitchFamily="18" charset="0"/>
              </a:rPr>
              <a:t>Traffic simulation.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JM" dirty="0" smtClean="0">
                <a:latin typeface="Times New Roman" pitchFamily="18" charset="0"/>
                <a:cs typeface="Times New Roman" pitchFamily="18" charset="0"/>
              </a:rPr>
              <a:t>Conclusion and recommendations.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 algn="l" rtl="0">
              <a:buFont typeface="+mj-lt"/>
              <a:buAutoNum type="arabicPeriod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Factors influencing highway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design:</a:t>
            </a:r>
          </a:p>
          <a:p>
            <a:pPr lvl="0" algn="l" rtl="0"/>
            <a:r>
              <a:rPr lang="en-US" dirty="0">
                <a:latin typeface="Times New Roman" pitchFamily="18" charset="0"/>
                <a:cs typeface="Times New Roman" pitchFamily="18" charset="0"/>
              </a:rPr>
              <a:t>Functional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classification.</a:t>
            </a:r>
            <a:endParaRPr lang="en-JM" dirty="0">
              <a:latin typeface="Times New Roman" pitchFamily="18" charset="0"/>
              <a:cs typeface="Times New Roman" pitchFamily="18" charset="0"/>
            </a:endParaRPr>
          </a:p>
          <a:p>
            <a:pPr lvl="0"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Design speed.</a:t>
            </a:r>
            <a:endParaRPr lang="en-JM" dirty="0">
              <a:latin typeface="Times New Roman" pitchFamily="18" charset="0"/>
              <a:cs typeface="Times New Roman" pitchFamily="18" charset="0"/>
            </a:endParaRPr>
          </a:p>
          <a:p>
            <a:pPr lvl="0" algn="l" rtl="0"/>
            <a:r>
              <a:rPr lang="en-US" dirty="0">
                <a:latin typeface="Times New Roman" pitchFamily="18" charset="0"/>
                <a:cs typeface="Times New Roman" pitchFamily="18" charset="0"/>
              </a:rPr>
              <a:t>Design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vehicle.</a:t>
            </a:r>
          </a:p>
          <a:p>
            <a:pPr algn="l" rtl="0"/>
            <a:r>
              <a:rPr lang="en-US" dirty="0">
                <a:latin typeface="Times New Roman" pitchFamily="18" charset="0"/>
                <a:cs typeface="Times New Roman" pitchFamily="18" charset="0"/>
              </a:rPr>
              <a:t>Design hourly volume (DHV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en-JM" dirty="0">
              <a:latin typeface="Times New Roman" pitchFamily="18" charset="0"/>
              <a:cs typeface="Times New Roman" pitchFamily="18" charset="0"/>
            </a:endParaRPr>
          </a:p>
          <a:p>
            <a:pPr lvl="0" algn="l" rtl="0"/>
            <a:r>
              <a:rPr lang="en-US" dirty="0">
                <a:latin typeface="Times New Roman" pitchFamily="18" charset="0"/>
                <a:cs typeface="Times New Roman" pitchFamily="18" charset="0"/>
              </a:rPr>
              <a:t>Cross section of 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roadway.</a:t>
            </a:r>
            <a:endParaRPr lang="en-JM" dirty="0">
              <a:latin typeface="Times New Roman" pitchFamily="18" charset="0"/>
              <a:cs typeface="Times New Roman" pitchFamily="18" charset="0"/>
            </a:endParaRPr>
          </a:p>
          <a:p>
            <a:pPr lvl="0" algn="l" rtl="0"/>
            <a:r>
              <a:rPr lang="en-US" dirty="0">
                <a:latin typeface="Times New Roman" pitchFamily="18" charset="0"/>
                <a:cs typeface="Times New Roman" pitchFamily="18" charset="0"/>
              </a:rPr>
              <a:t>Level of service (LOS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en-JM" dirty="0"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endParaRPr lang="en-JM" dirty="0"/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 anchor="ctr">
            <a:norm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DESIGN CRITERIA</a:t>
            </a:r>
            <a:endParaRPr lang="ar-JO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7326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>
                <a:latin typeface="Times New Roman" pitchFamily="18" charset="0"/>
                <a:cs typeface="Times New Roman" pitchFamily="18" charset="0"/>
              </a:rPr>
              <a:t>Functional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classification:</a:t>
            </a:r>
          </a:p>
          <a:p>
            <a:pPr marL="0" indent="0" algn="l" rtl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rban arterial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.(AASHTO,2011)</a:t>
            </a:r>
          </a:p>
          <a:p>
            <a:pPr marL="0" indent="0" algn="l" rtl="0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dirty="0">
                <a:latin typeface="Times New Roman" pitchFamily="18" charset="0"/>
                <a:cs typeface="Times New Roman" pitchFamily="18" charset="0"/>
              </a:rPr>
              <a:t>Design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speed: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esign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speeds for urban arterial roads range from 50 to 100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Km/h.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(AAHTO,2011)</a:t>
            </a:r>
          </a:p>
          <a:p>
            <a:pPr algn="l" rtl="0">
              <a:buFont typeface="Courier New" panose="02070309020205020404" pitchFamily="49" charset="0"/>
              <a:buChar char="o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for the proposed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overpass:70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Km/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hr</a:t>
            </a:r>
            <a:endParaRPr lang="en-JM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Courier New" panose="02070309020205020404" pitchFamily="49" charset="0"/>
              <a:buChar char="o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for the asphalt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roads: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50 Km/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hr</a:t>
            </a:r>
            <a:endParaRPr lang="en-JM" dirty="0"/>
          </a:p>
          <a:p>
            <a:pPr marL="0" indent="0" algn="l" rtl="0">
              <a:buNone/>
            </a:pPr>
            <a:endParaRPr lang="en-JM" dirty="0"/>
          </a:p>
          <a:p>
            <a:pPr marL="0" indent="0" algn="l" rtl="0">
              <a:buNone/>
            </a:pPr>
            <a:endParaRPr lang="en-JM" dirty="0"/>
          </a:p>
          <a:p>
            <a:pPr marL="0" indent="0" algn="l" rtl="0">
              <a:buNone/>
            </a:pPr>
            <a:endParaRPr lang="en-JM" dirty="0"/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 anchor="ctr">
            <a:norm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DESIGN CRITERIA</a:t>
            </a:r>
            <a:endParaRPr lang="ar-JO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028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Design vehicle:</a:t>
            </a:r>
          </a:p>
          <a:p>
            <a:pPr marL="0" indent="0" algn="l" rtl="0">
              <a:buNone/>
            </a:pPr>
            <a:r>
              <a:rPr lang="en-JM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JM" dirty="0" smtClean="0">
                <a:latin typeface="Times New Roman" pitchFamily="18" charset="0"/>
                <a:cs typeface="Times New Roman" pitchFamily="18" charset="0"/>
              </a:rPr>
              <a:t>For both the asphalt road and the overpass:</a:t>
            </a:r>
            <a:endParaRPr lang="en-JM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ntermediate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semitrailer (WB-12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).(AASHTO,2011)</a:t>
            </a:r>
            <a:endParaRPr lang="en-JM" sz="2000" dirty="0" smtClean="0"/>
          </a:p>
          <a:p>
            <a:pPr marL="0" indent="0" algn="l" rtl="0">
              <a:buNone/>
            </a:pPr>
            <a:endParaRPr lang="en-JM" dirty="0"/>
          </a:p>
          <a:p>
            <a:pPr marL="0" indent="0" algn="l" rtl="0">
              <a:buNone/>
            </a:pPr>
            <a:endParaRPr lang="en-JM" dirty="0" smtClean="0"/>
          </a:p>
          <a:p>
            <a:pPr marL="0" indent="0" algn="l" rtl="0">
              <a:buNone/>
            </a:pPr>
            <a:endParaRPr lang="en-JM" dirty="0"/>
          </a:p>
          <a:p>
            <a:pPr marL="0" indent="0" algn="l" rtl="0">
              <a:buNone/>
            </a:pPr>
            <a:endParaRPr lang="en-JM" dirty="0" smtClean="0"/>
          </a:p>
          <a:p>
            <a:pPr marL="0" indent="0" algn="l" rtl="0">
              <a:buNone/>
            </a:pPr>
            <a:endParaRPr lang="en-JM" dirty="0"/>
          </a:p>
          <a:p>
            <a:pPr marL="0" indent="0" algn="l" rtl="0">
              <a:buNone/>
            </a:pPr>
            <a:endParaRPr lang="en-JM" dirty="0" smtClean="0"/>
          </a:p>
          <a:p>
            <a:pPr marL="0" indent="0" algn="ctr" rtl="0">
              <a:buNone/>
            </a:pP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Design vehicle used intermediate semitrailer (WB-12)</a:t>
            </a:r>
            <a:endParaRPr lang="en-JM" sz="18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JM" dirty="0" smtClean="0"/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 anchor="ctr">
            <a:norm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DESIGN CRITERIA</a:t>
            </a:r>
            <a:endParaRPr lang="ar-JO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" name="مجموعة 21"/>
          <p:cNvGrpSpPr>
            <a:grpSpLocks/>
          </p:cNvGrpSpPr>
          <p:nvPr/>
        </p:nvGrpSpPr>
        <p:grpSpPr bwMode="auto">
          <a:xfrm>
            <a:off x="1986389" y="3140968"/>
            <a:ext cx="5171222" cy="2232248"/>
            <a:chOff x="10" y="10"/>
            <a:chExt cx="6530" cy="2735"/>
          </a:xfrm>
        </p:grpSpPr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" y="20"/>
              <a:ext cx="6510" cy="27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7" name="Group 6"/>
            <p:cNvGrpSpPr>
              <a:grpSpLocks/>
            </p:cNvGrpSpPr>
            <p:nvPr/>
          </p:nvGrpSpPr>
          <p:grpSpPr bwMode="auto">
            <a:xfrm>
              <a:off x="10" y="10"/>
              <a:ext cx="6530" cy="2735"/>
              <a:chOff x="10" y="10"/>
              <a:chExt cx="6530" cy="2735"/>
            </a:xfrm>
          </p:grpSpPr>
          <p:sp>
            <p:nvSpPr>
              <p:cNvPr id="8" name="Freeform 7"/>
              <p:cNvSpPr>
                <a:spLocks/>
              </p:cNvSpPr>
              <p:nvPr/>
            </p:nvSpPr>
            <p:spPr bwMode="auto">
              <a:xfrm>
                <a:off x="10" y="10"/>
                <a:ext cx="6530" cy="2735"/>
              </a:xfrm>
              <a:custGeom>
                <a:avLst/>
                <a:gdLst>
                  <a:gd name="T0" fmla="+- 0 10 10"/>
                  <a:gd name="T1" fmla="*/ T0 w 6530"/>
                  <a:gd name="T2" fmla="+- 0 2745 10"/>
                  <a:gd name="T3" fmla="*/ 2745 h 2735"/>
                  <a:gd name="T4" fmla="+- 0 6540 10"/>
                  <a:gd name="T5" fmla="*/ T4 w 6530"/>
                  <a:gd name="T6" fmla="+- 0 2745 10"/>
                  <a:gd name="T7" fmla="*/ 2745 h 2735"/>
                  <a:gd name="T8" fmla="+- 0 6540 10"/>
                  <a:gd name="T9" fmla="*/ T8 w 6530"/>
                  <a:gd name="T10" fmla="+- 0 10 10"/>
                  <a:gd name="T11" fmla="*/ 10 h 2735"/>
                  <a:gd name="T12" fmla="+- 0 10 10"/>
                  <a:gd name="T13" fmla="*/ T12 w 6530"/>
                  <a:gd name="T14" fmla="+- 0 10 10"/>
                  <a:gd name="T15" fmla="*/ 10 h 2735"/>
                  <a:gd name="T16" fmla="+- 0 10 10"/>
                  <a:gd name="T17" fmla="*/ T16 w 6530"/>
                  <a:gd name="T18" fmla="+- 0 2745 10"/>
                  <a:gd name="T19" fmla="*/ 2745 h 2735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</a:cxnLst>
                <a:rect l="0" t="0" r="r" b="b"/>
                <a:pathLst>
                  <a:path w="6530" h="2735">
                    <a:moveTo>
                      <a:pt x="0" y="2735"/>
                    </a:moveTo>
                    <a:lnTo>
                      <a:pt x="6530" y="2735"/>
                    </a:lnTo>
                    <a:lnTo>
                      <a:pt x="6530" y="0"/>
                    </a:lnTo>
                    <a:lnTo>
                      <a:pt x="0" y="0"/>
                    </a:lnTo>
                    <a:lnTo>
                      <a:pt x="0" y="2735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JM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09657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>
                <a:latin typeface="Times New Roman" pitchFamily="18" charset="0"/>
                <a:cs typeface="Times New Roman" pitchFamily="18" charset="0"/>
              </a:rPr>
              <a:t>Design hourly volume (DHV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):</a:t>
            </a:r>
            <a:endParaRPr lang="en-JM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Courier New" panose="02070309020205020404" pitchFamily="49" charset="0"/>
              <a:buChar char="o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Total current through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traffic =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3653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veh/hr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l" rtl="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Courier New" panose="02070309020205020404" pitchFamily="49" charset="0"/>
              <a:buChar char="o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Total through traffic for the overpass = 1571 veh/hr.</a:t>
            </a:r>
          </a:p>
          <a:p>
            <a:pPr marL="0" indent="0" algn="l" rtl="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Courier New" panose="02070309020205020404" pitchFamily="49" charset="0"/>
              <a:buChar char="o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Total through traffic for the asphalt road = 2082 veh/hr.</a:t>
            </a:r>
          </a:p>
          <a:p>
            <a:pPr marL="0" indent="0" algn="l" rtl="0">
              <a:buNone/>
            </a:pPr>
            <a:endParaRPr lang="en-JM" dirty="0"/>
          </a:p>
          <a:p>
            <a:pPr marL="0" indent="0" algn="l" rtl="0">
              <a:buNone/>
            </a:pPr>
            <a:endParaRPr lang="en-JM" dirty="0" smtClean="0"/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 anchor="ctr">
            <a:norm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DESIGN CRITERIA</a:t>
            </a:r>
            <a:endParaRPr lang="ar-JO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8115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algn="l" rtl="0"/>
            <a:r>
              <a:rPr lang="en-US" dirty="0">
                <a:latin typeface="Times New Roman" pitchFamily="18" charset="0"/>
                <a:cs typeface="Times New Roman" pitchFamily="18" charset="0"/>
              </a:rPr>
              <a:t>Cross section of 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roadway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: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457200" lvl="3" indent="-457200" algn="l" rtl="0">
              <a:spcBef>
                <a:spcPts val="600"/>
              </a:spcBef>
              <a:buClr>
                <a:schemeClr val="accent1"/>
              </a:buClr>
              <a:buSzPct val="76000"/>
              <a:buFont typeface="Wingdings" panose="05000000000000000000" pitchFamily="2" charset="2"/>
              <a:buChar char="ü"/>
            </a:pP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Lane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width:</a:t>
            </a:r>
          </a:p>
          <a:p>
            <a:pPr marL="457200" lvl="3" indent="-457200" algn="l" rtl="0">
              <a:spcBef>
                <a:spcPts val="600"/>
              </a:spcBef>
              <a:buClr>
                <a:schemeClr val="accent1"/>
              </a:buClr>
              <a:buSzPct val="76000"/>
              <a:buFont typeface="Courier New" panose="02070309020205020404" pitchFamily="49" charset="0"/>
              <a:buChar char="o"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For the overpass: 3.3m, </a:t>
            </a:r>
          </a:p>
          <a:p>
            <a:pPr marL="457200" lvl="3" indent="-457200" algn="l" rtl="0">
              <a:spcBef>
                <a:spcPts val="600"/>
              </a:spcBef>
              <a:buClr>
                <a:schemeClr val="accent1"/>
              </a:buClr>
              <a:buSzPct val="76000"/>
              <a:buFont typeface="Courier New" panose="02070309020205020404" pitchFamily="49" charset="0"/>
              <a:buChar char="o"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For the Asphalt roads: 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ranges between (2.4-4m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).(AASHTO,2011)</a:t>
            </a:r>
          </a:p>
          <a:p>
            <a:pPr marL="0" lvl="3" indent="0" algn="l" rtl="0">
              <a:spcBef>
                <a:spcPts val="600"/>
              </a:spcBef>
              <a:buClr>
                <a:schemeClr val="accent1"/>
              </a:buClr>
              <a:buSzPct val="76000"/>
              <a:buNone/>
            </a:pPr>
            <a:endParaRPr lang="en-JM" sz="2600" dirty="0">
              <a:latin typeface="Times New Roman" pitchFamily="18" charset="0"/>
              <a:cs typeface="Times New Roman" pitchFamily="18" charset="0"/>
            </a:endParaRPr>
          </a:p>
          <a:p>
            <a:pPr marL="457200" lvl="3" indent="-457200" algn="l" rtl="0">
              <a:spcBef>
                <a:spcPts val="600"/>
              </a:spcBef>
              <a:buClr>
                <a:schemeClr val="accent1"/>
              </a:buClr>
              <a:buSzPct val="76000"/>
              <a:buFont typeface="Wingdings" panose="05000000000000000000" pitchFamily="2" charset="2"/>
              <a:buChar char="ü"/>
            </a:pP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Medians: </a:t>
            </a: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lvl="3" indent="-457200" algn="l" rtl="0">
              <a:spcBef>
                <a:spcPts val="600"/>
              </a:spcBef>
              <a:buClr>
                <a:schemeClr val="accent1"/>
              </a:buClr>
              <a:buSzPct val="76000"/>
              <a:buFont typeface="Courier New" panose="02070309020205020404" pitchFamily="49" charset="0"/>
              <a:buChar char="o"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For 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the asphalt ranges between (1.8- 20m) including inside shoulder 0.5 m from both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side.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(AASHTO,2011)</a:t>
            </a:r>
          </a:p>
          <a:p>
            <a:pPr marL="457200" lvl="3" indent="-457200" algn="l" rtl="0">
              <a:spcBef>
                <a:spcPts val="600"/>
              </a:spcBef>
              <a:buClr>
                <a:schemeClr val="accent1"/>
              </a:buClr>
              <a:buSzPct val="76000"/>
              <a:buFont typeface="Courier New" panose="02070309020205020404" pitchFamily="49" charset="0"/>
              <a:buChar char="o"/>
            </a:pP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lvl="3" indent="-457200" algn="l" rtl="0">
              <a:spcBef>
                <a:spcPts val="600"/>
              </a:spcBef>
              <a:buClr>
                <a:schemeClr val="accent1"/>
              </a:buClr>
              <a:buSzPct val="76000"/>
              <a:buFont typeface="Courier New" panose="02070309020205020404" pitchFamily="49" charset="0"/>
              <a:buChar char="o"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For the proposed overpass flushed median was assumed with a width of 0.25m due to space restriction.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(AASHTO,2011)</a:t>
            </a:r>
          </a:p>
          <a:p>
            <a:pPr marL="457200" lvl="3" indent="-457200" algn="l" rtl="0">
              <a:spcBef>
                <a:spcPts val="600"/>
              </a:spcBef>
              <a:buClr>
                <a:schemeClr val="accent1"/>
              </a:buClr>
              <a:buSzPct val="76000"/>
              <a:buFont typeface="Courier New" panose="02070309020205020404" pitchFamily="49" charset="0"/>
              <a:buChar char="o"/>
            </a:pP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3" indent="0" algn="l" rtl="0">
              <a:spcBef>
                <a:spcPts val="600"/>
              </a:spcBef>
              <a:buClr>
                <a:schemeClr val="accent1"/>
              </a:buClr>
              <a:buSzPct val="76000"/>
              <a:buNone/>
            </a:pPr>
            <a:endParaRPr lang="en-JM" sz="2600" dirty="0"/>
          </a:p>
          <a:p>
            <a:pPr marL="0" lvl="3" indent="0" algn="l" rtl="0">
              <a:spcBef>
                <a:spcPts val="600"/>
              </a:spcBef>
              <a:buClr>
                <a:schemeClr val="accent1"/>
              </a:buClr>
              <a:buSzPct val="76000"/>
              <a:buNone/>
            </a:pPr>
            <a:endParaRPr lang="en-JM" b="1" i="1" dirty="0"/>
          </a:p>
          <a:p>
            <a:pPr marL="0" lvl="3" indent="0" algn="l" rtl="0">
              <a:spcBef>
                <a:spcPts val="600"/>
              </a:spcBef>
              <a:buClr>
                <a:schemeClr val="accent1"/>
              </a:buClr>
              <a:buSzPct val="76000"/>
              <a:buNone/>
            </a:pPr>
            <a:endParaRPr lang="en-JM" b="1" i="1" dirty="0"/>
          </a:p>
          <a:p>
            <a:pPr marL="0" lvl="3" indent="0" algn="l" rtl="0">
              <a:spcBef>
                <a:spcPts val="600"/>
              </a:spcBef>
              <a:buClr>
                <a:schemeClr val="accent1"/>
              </a:buClr>
              <a:buSzPct val="76000"/>
              <a:buNone/>
            </a:pPr>
            <a:endParaRPr lang="en-US" dirty="0" smtClean="0"/>
          </a:p>
          <a:p>
            <a:pPr marL="0" lvl="3" indent="0" algn="l" rtl="0">
              <a:spcBef>
                <a:spcPts val="600"/>
              </a:spcBef>
              <a:buClr>
                <a:schemeClr val="accent1"/>
              </a:buClr>
              <a:buSzPct val="76000"/>
              <a:buNone/>
            </a:pPr>
            <a:endParaRPr lang="en-JM" b="1" i="1" dirty="0"/>
          </a:p>
          <a:p>
            <a:pPr marL="0" indent="0" algn="l" rtl="0">
              <a:buNone/>
            </a:pPr>
            <a:endParaRPr lang="en-JM" dirty="0"/>
          </a:p>
          <a:p>
            <a:pPr marL="0" indent="0" algn="l" rtl="0">
              <a:buNone/>
            </a:pPr>
            <a:endParaRPr lang="en-JM" dirty="0"/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 anchor="ctr">
            <a:norm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DESIGN CRITERIA</a:t>
            </a:r>
            <a:endParaRPr lang="ar-JO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0834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 marL="457200" lvl="3" indent="-457200" algn="l" rtl="0">
              <a:spcBef>
                <a:spcPts val="600"/>
              </a:spcBef>
              <a:buClr>
                <a:schemeClr val="accent1"/>
              </a:buClr>
              <a:buSzPct val="76000"/>
              <a:buFont typeface="Wingdings" panose="05000000000000000000" pitchFamily="2" charset="2"/>
              <a:buChar char="ü"/>
            </a:pP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Lateral clearance:  A clearance distance was assumed to be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0.6 m</a:t>
            </a:r>
            <a:r>
              <a:rPr lang="en-JM" sz="26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(AASHTO,2011)</a:t>
            </a:r>
          </a:p>
          <a:p>
            <a:pPr marL="457200" lvl="3" indent="-457200" algn="l" rtl="0">
              <a:spcBef>
                <a:spcPts val="600"/>
              </a:spcBef>
              <a:buClr>
                <a:schemeClr val="accent1"/>
              </a:buClr>
              <a:buSzPct val="76000"/>
              <a:buFont typeface="Wingdings" panose="05000000000000000000" pitchFamily="2" charset="2"/>
              <a:buChar char="ü"/>
            </a:pPr>
            <a:endParaRPr lang="en-JM" sz="2600" dirty="0">
              <a:latin typeface="Times New Roman" pitchFamily="18" charset="0"/>
              <a:cs typeface="Times New Roman" pitchFamily="18" charset="0"/>
            </a:endParaRPr>
          </a:p>
          <a:p>
            <a:pPr marL="0" lvl="3" indent="0" algn="l" rtl="0">
              <a:spcBef>
                <a:spcPts val="600"/>
              </a:spcBef>
              <a:buClr>
                <a:schemeClr val="accent1"/>
              </a:buClr>
              <a:buSzPct val="76000"/>
              <a:buNone/>
            </a:pP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lvl="3" indent="-457200" algn="l" rtl="0">
              <a:spcBef>
                <a:spcPts val="600"/>
              </a:spcBef>
              <a:buClr>
                <a:schemeClr val="accent1"/>
              </a:buClr>
              <a:buSzPct val="76000"/>
              <a:buFont typeface="Wingdings" panose="05000000000000000000" pitchFamily="2" charset="2"/>
              <a:buChar char="ü"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Overpass 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railing</a:t>
            </a:r>
            <a:r>
              <a:rPr lang="en-JM" sz="2600" dirty="0"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Overpass railing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was assumed to be used for the overpass.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(AASHTO,2011)</a:t>
            </a:r>
          </a:p>
          <a:p>
            <a:pPr marL="457200" lvl="3" indent="-457200" algn="l" rtl="0">
              <a:spcBef>
                <a:spcPts val="600"/>
              </a:spcBef>
              <a:buClr>
                <a:schemeClr val="accent1"/>
              </a:buClr>
              <a:buSzPct val="76000"/>
              <a:buFont typeface="Wingdings" panose="05000000000000000000" pitchFamily="2" charset="2"/>
              <a:buChar char="ü"/>
            </a:pP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3" indent="0" algn="l" rtl="0">
              <a:spcBef>
                <a:spcPts val="600"/>
              </a:spcBef>
              <a:buClr>
                <a:schemeClr val="accent1"/>
              </a:buClr>
              <a:buSzPct val="76000"/>
              <a:buNone/>
            </a:pPr>
            <a:endParaRPr lang="en-JM" sz="2600" dirty="0">
              <a:latin typeface="Times New Roman" pitchFamily="18" charset="0"/>
              <a:cs typeface="Times New Roman" pitchFamily="18" charset="0"/>
            </a:endParaRPr>
          </a:p>
          <a:p>
            <a:pPr marL="457200" lvl="3" indent="-457200" algn="l" rtl="0">
              <a:spcBef>
                <a:spcPts val="600"/>
              </a:spcBef>
              <a:buClr>
                <a:schemeClr val="accent1"/>
              </a:buClr>
              <a:buSzPct val="76000"/>
              <a:buFont typeface="Wingdings" panose="05000000000000000000" pitchFamily="2" charset="2"/>
              <a:buChar char="ü"/>
            </a:pP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Cross slope:  </a:t>
            </a:r>
          </a:p>
          <a:p>
            <a:pPr marL="457200" lvl="3" indent="-457200" algn="l" rtl="0">
              <a:spcBef>
                <a:spcPts val="600"/>
              </a:spcBef>
              <a:buClr>
                <a:schemeClr val="accent1"/>
              </a:buClr>
              <a:buSzPct val="76000"/>
              <a:buFont typeface="Courier New" panose="02070309020205020404" pitchFamily="49" charset="0"/>
              <a:buChar char="o"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For both the asphalt road and the over 2%.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(AASHTO,2011)</a:t>
            </a:r>
          </a:p>
          <a:p>
            <a:pPr marL="457200" lvl="3" indent="-457200" algn="l" rtl="0">
              <a:spcBef>
                <a:spcPts val="600"/>
              </a:spcBef>
              <a:buClr>
                <a:schemeClr val="accent1"/>
              </a:buClr>
              <a:buSzPct val="76000"/>
              <a:buFont typeface="Courier New" panose="02070309020205020404" pitchFamily="49" charset="0"/>
              <a:buChar char="o"/>
            </a:pPr>
            <a:endParaRPr lang="en-US" sz="2600" dirty="0">
              <a:latin typeface="Times New Roman" pitchFamily="18" charset="0"/>
              <a:cs typeface="Times New Roman" pitchFamily="18" charset="0"/>
            </a:endParaRPr>
          </a:p>
          <a:p>
            <a:pPr marL="457200" lvl="3" indent="-457200" algn="l" rtl="0">
              <a:spcBef>
                <a:spcPts val="600"/>
              </a:spcBef>
              <a:buClr>
                <a:schemeClr val="accent1"/>
              </a:buClr>
              <a:buSzPct val="76000"/>
              <a:buFont typeface="Wingdings" panose="05000000000000000000" pitchFamily="2" charset="2"/>
              <a:buChar char="ü"/>
            </a:pP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Number of lanes: </a:t>
            </a: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lvl="3" indent="-457200" algn="l" rtl="0">
              <a:spcBef>
                <a:spcPts val="600"/>
              </a:spcBef>
              <a:buClr>
                <a:schemeClr val="accent1"/>
              </a:buClr>
              <a:buSzPct val="76000"/>
              <a:buFont typeface="Courier New" panose="02070309020205020404" pitchFamily="49" charset="0"/>
              <a:buChar char="o"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For the 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asphalt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roads: 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ranges between one lane to three lanes per direction. </a:t>
            </a: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lvl="3" indent="-457200" algn="l" rtl="0">
              <a:spcBef>
                <a:spcPts val="600"/>
              </a:spcBef>
              <a:buClr>
                <a:schemeClr val="accent1"/>
              </a:buClr>
              <a:buSzPct val="76000"/>
              <a:buFont typeface="Courier New" panose="02070309020205020404" pitchFamily="49" charset="0"/>
              <a:buChar char="o"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The overpass: two 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lanes per direction were assumed. (AASHTO,2011)</a:t>
            </a:r>
          </a:p>
          <a:p>
            <a:pPr marL="457200" lvl="3" indent="-457200" algn="l" rtl="0">
              <a:spcBef>
                <a:spcPts val="600"/>
              </a:spcBef>
              <a:buClr>
                <a:schemeClr val="accent1"/>
              </a:buClr>
              <a:buSzPct val="76000"/>
              <a:buFont typeface="Courier New" panose="02070309020205020404" pitchFamily="49" charset="0"/>
              <a:buChar char="o"/>
            </a:pPr>
            <a:endParaRPr lang="en-JM" sz="26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JM" dirty="0"/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 anchor="ctr">
            <a:norm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DESIGN CRITERIA</a:t>
            </a:r>
            <a:endParaRPr lang="ar-JO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5151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lvl="1" indent="-514350" algn="l" rtl="0">
              <a:spcBef>
                <a:spcPts val="600"/>
              </a:spcBef>
              <a:buClr>
                <a:schemeClr val="accent1"/>
              </a:buClr>
              <a:buFont typeface="+mj-lt"/>
              <a:buAutoNum type="arabicPeriod" startAt="2"/>
            </a:pPr>
            <a:r>
              <a:rPr lang="en-US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Design of the alignments</a:t>
            </a:r>
            <a:endParaRPr lang="en-JM" sz="2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2" indent="-342900" algn="l" rtl="0">
              <a:spcBef>
                <a:spcPts val="600"/>
              </a:spcBef>
              <a:buClr>
                <a:schemeClr val="accent1"/>
              </a:buClr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Horizontal alignment</a:t>
            </a:r>
            <a:r>
              <a:rPr lang="en-JM" sz="24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lvl="3" indent="0" algn="l" rtl="0">
              <a:spcBef>
                <a:spcPts val="600"/>
              </a:spcBef>
              <a:buClr>
                <a:schemeClr val="accent1"/>
              </a:buClr>
              <a:buSzPct val="76000"/>
              <a:buNone/>
            </a:pPr>
            <a:r>
              <a:rPr lang="en-JM" sz="2400" dirty="0">
                <a:latin typeface="Times New Roman" pitchFamily="18" charset="0"/>
                <a:cs typeface="Times New Roman" pitchFamily="18" charset="0"/>
              </a:rPr>
              <a:t>Minimum radius for the horizontal alignment of </a:t>
            </a:r>
            <a:r>
              <a:rPr lang="en-JM" sz="2400" dirty="0" smtClean="0">
                <a:latin typeface="Times New Roman" pitchFamily="18" charset="0"/>
                <a:cs typeface="Times New Roman" pitchFamily="18" charset="0"/>
              </a:rPr>
              <a:t>the proposed </a:t>
            </a:r>
            <a:r>
              <a:rPr lang="en-JM" sz="2400" dirty="0" smtClean="0">
                <a:latin typeface="Times New Roman" pitchFamily="18" charset="0"/>
                <a:cs typeface="Times New Roman" pitchFamily="18" charset="0"/>
              </a:rPr>
              <a:t>overpass</a:t>
            </a:r>
            <a:r>
              <a:rPr lang="en-JM" sz="2400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203.1 m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lvl="3" indent="0" algn="l" rtl="0">
              <a:spcBef>
                <a:spcPts val="600"/>
              </a:spcBef>
              <a:buClr>
                <a:schemeClr val="accent1"/>
              </a:buClr>
              <a:buSzPct val="76000"/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lvl="3" indent="0" algn="l" rtl="0">
              <a:spcBef>
                <a:spcPts val="600"/>
              </a:spcBef>
              <a:buClr>
                <a:schemeClr val="accent1"/>
              </a:buClr>
              <a:buSzPct val="76000"/>
              <a:buNone/>
            </a:pPr>
            <a:r>
              <a:rPr lang="en-JM" sz="2400" dirty="0">
                <a:latin typeface="Times New Roman" pitchFamily="18" charset="0"/>
                <a:cs typeface="Times New Roman" pitchFamily="18" charset="0"/>
              </a:rPr>
              <a:t>Minimum radius for the horizontal alignment of the </a:t>
            </a:r>
            <a:r>
              <a:rPr lang="en-JM" sz="2400" dirty="0" smtClean="0">
                <a:latin typeface="Times New Roman" pitchFamily="18" charset="0"/>
                <a:cs typeface="Times New Roman" pitchFamily="18" charset="0"/>
              </a:rPr>
              <a:t>asphalt road</a:t>
            </a:r>
            <a:r>
              <a:rPr lang="en-JM" sz="2400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89.5 m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lvl="3" indent="0" algn="l" rtl="0">
              <a:spcBef>
                <a:spcPts val="600"/>
              </a:spcBef>
              <a:buClr>
                <a:schemeClr val="accent1"/>
              </a:buClr>
              <a:buSzPct val="76000"/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Minimum recommended length for horizontal curve = 210 m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lvl="3" indent="0" algn="l" rtl="0">
              <a:spcBef>
                <a:spcPts val="600"/>
              </a:spcBef>
              <a:buClr>
                <a:schemeClr val="accent1"/>
              </a:buClr>
              <a:buSzPct val="76000"/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lvl="3" indent="0" algn="l" rtl="0">
              <a:spcBef>
                <a:spcPts val="600"/>
              </a:spcBef>
              <a:buClr>
                <a:schemeClr val="accent1"/>
              </a:buClr>
              <a:buSzPct val="76000"/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Super elevation : the maximum rates of super elevation (4% to 6%) are applicable for urban design .</a:t>
            </a:r>
          </a:p>
          <a:p>
            <a:pPr marL="0" lvl="3" indent="0" algn="l" rtl="0">
              <a:spcBef>
                <a:spcPts val="600"/>
              </a:spcBef>
              <a:buClr>
                <a:schemeClr val="accent1"/>
              </a:buClr>
              <a:buSzPct val="76000"/>
              <a:buNone/>
            </a:pPr>
            <a:endParaRPr lang="en-JM" b="1" i="1" dirty="0"/>
          </a:p>
          <a:p>
            <a:pPr marL="0" lvl="3" indent="0" algn="l" rtl="0">
              <a:spcBef>
                <a:spcPts val="600"/>
              </a:spcBef>
              <a:buClr>
                <a:schemeClr val="accent1"/>
              </a:buClr>
              <a:buSzPct val="76000"/>
              <a:buNone/>
            </a:pPr>
            <a:endParaRPr lang="en-JM" b="1" i="1" dirty="0"/>
          </a:p>
          <a:p>
            <a:pPr marL="0" lvl="3" indent="0" algn="l" rtl="0">
              <a:spcBef>
                <a:spcPts val="600"/>
              </a:spcBef>
              <a:buClr>
                <a:schemeClr val="accent1"/>
              </a:buClr>
              <a:buSzPct val="76000"/>
              <a:buNone/>
            </a:pPr>
            <a:endParaRPr lang="en-JM" b="1" i="1" dirty="0"/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 anchor="ctr">
            <a:norm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DESIGN CRITERIA</a:t>
            </a:r>
            <a:endParaRPr lang="ar-JO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598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lvl="3" indent="0" algn="l" rtl="0">
              <a:spcBef>
                <a:spcPts val="600"/>
              </a:spcBef>
              <a:buClr>
                <a:schemeClr val="accent1"/>
              </a:buClr>
              <a:buSzPct val="76000"/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Friction factor (f)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:  The value used for side friction is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0.15.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(AASHTO,2011)</a:t>
            </a:r>
          </a:p>
          <a:p>
            <a:pPr marL="0" lvl="3" indent="0" algn="l" rtl="0">
              <a:spcBef>
                <a:spcPts val="600"/>
              </a:spcBef>
              <a:buClr>
                <a:schemeClr val="accent1"/>
              </a:buClr>
              <a:buSzPct val="76000"/>
              <a:buNone/>
            </a:pPr>
            <a:endParaRPr lang="en-JM" sz="2400" dirty="0">
              <a:latin typeface="Times New Roman" pitchFamily="18" charset="0"/>
              <a:cs typeface="Times New Roman" pitchFamily="18" charset="0"/>
            </a:endParaRPr>
          </a:p>
          <a:p>
            <a:pPr marL="0" lvl="3" indent="0" algn="l" rtl="0">
              <a:spcBef>
                <a:spcPts val="600"/>
              </a:spcBef>
              <a:buClr>
                <a:schemeClr val="accent1"/>
              </a:buClr>
              <a:buSzPct val="76000"/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Sight distance : Two types of sight distances are considered to be part of the characteristic of the road: stopping sight distance, and passing sight distance. Since the road under consideration is a multilane roadway, stopping sight distance is considered only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lvl="3" indent="0" algn="l" rtl="0">
              <a:spcBef>
                <a:spcPts val="600"/>
              </a:spcBef>
              <a:buClr>
                <a:schemeClr val="accent1"/>
              </a:buClr>
              <a:buSzPct val="76000"/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JM" dirty="0" smtClean="0"/>
          </a:p>
          <a:p>
            <a:pPr marL="0" indent="0" algn="l" rtl="0">
              <a:buNone/>
            </a:pPr>
            <a:endParaRPr lang="en-JM" dirty="0"/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 anchor="ctr">
            <a:norm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DESIGN CRITERIA</a:t>
            </a:r>
            <a:endParaRPr lang="ar-JO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1928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342900" lvl="2" indent="-342900" algn="l" rtl="0">
              <a:spcBef>
                <a:spcPts val="600"/>
              </a:spcBef>
              <a:buClr>
                <a:schemeClr val="accent1"/>
              </a:buClr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Vertical alignment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lvl="2" indent="0" algn="l" rtl="0">
              <a:spcBef>
                <a:spcPts val="600"/>
              </a:spcBef>
              <a:buClr>
                <a:schemeClr val="accent1"/>
              </a:buClr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lvl="2" indent="0" algn="l" rtl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Maximum roadway grade =  10%.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(AASHTO,2011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0" lvl="2" indent="0" algn="l" rtl="0">
              <a:spcBef>
                <a:spcPts val="600"/>
              </a:spcBef>
              <a:buClr>
                <a:schemeClr val="accent1"/>
              </a:buClr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2" indent="0" algn="l" rtl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Minimum turning radius: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12.2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 for intermediate semitrailer.</a:t>
            </a:r>
            <a:endParaRPr lang="en-JM" sz="2400" dirty="0">
              <a:latin typeface="Times New Roman" pitchFamily="18" charset="0"/>
              <a:cs typeface="Times New Roman" pitchFamily="18" charset="0"/>
            </a:endParaRPr>
          </a:p>
          <a:p>
            <a:pPr marL="0" lvl="2" indent="0" algn="l" rtl="0">
              <a:spcBef>
                <a:spcPts val="600"/>
              </a:spcBef>
              <a:buClr>
                <a:schemeClr val="accent1"/>
              </a:buClr>
              <a:buNone/>
            </a:pPr>
            <a:endParaRPr lang="en-JM" sz="2400" b="1" i="1" dirty="0"/>
          </a:p>
          <a:p>
            <a:pPr marL="0" lvl="2" indent="0" algn="l" rtl="0">
              <a:spcBef>
                <a:spcPts val="600"/>
              </a:spcBef>
              <a:buClr>
                <a:schemeClr val="accent1"/>
              </a:buClr>
              <a:buNone/>
            </a:pPr>
            <a:endParaRPr lang="en-JM" sz="2400" dirty="0">
              <a:latin typeface="Times New Roman" pitchFamily="18" charset="0"/>
              <a:cs typeface="Times New Roman" pitchFamily="18" charset="0"/>
            </a:endParaRPr>
          </a:p>
          <a:p>
            <a:pPr marL="0" lvl="2" indent="0" algn="l" rtl="0">
              <a:spcBef>
                <a:spcPts val="600"/>
              </a:spcBef>
              <a:buClr>
                <a:schemeClr val="accent1"/>
              </a:buClr>
              <a:buNone/>
            </a:pPr>
            <a:endParaRPr lang="en-JM" sz="1600" b="1" i="1" dirty="0"/>
          </a:p>
          <a:p>
            <a:pPr marL="0" lvl="2" indent="0" algn="l" rtl="0">
              <a:spcBef>
                <a:spcPts val="600"/>
              </a:spcBef>
              <a:buClr>
                <a:schemeClr val="accent1"/>
              </a:buClr>
              <a:buNone/>
            </a:pPr>
            <a:endParaRPr lang="en-JM" sz="1600" b="1" dirty="0"/>
          </a:p>
          <a:p>
            <a:pPr marL="0" indent="0" algn="l" rtl="0">
              <a:buNone/>
            </a:pPr>
            <a:endParaRPr lang="en-JM" dirty="0"/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 anchor="ctr">
            <a:norm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DESIGN CRITERIA</a:t>
            </a:r>
            <a:endParaRPr lang="ar-JO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9923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STUDY AREA</a:t>
            </a:r>
            <a:endParaRPr lang="ar-JO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عنصر نائب للمحتوى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>
              <a:buNone/>
            </a:pPr>
            <a:r>
              <a:rPr lang="ar-JO" dirty="0" smtClean="0"/>
              <a:t> </a:t>
            </a:r>
          </a:p>
          <a:p>
            <a:pPr indent="0" algn="l" rtl="0">
              <a:buNone/>
            </a:pPr>
            <a:r>
              <a:rPr lang="en-JM" dirty="0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JM" dirty="0" smtClean="0">
                <a:cs typeface="+mj-cs"/>
              </a:rPr>
              <a:t> </a:t>
            </a:r>
            <a:r>
              <a:rPr lang="en-JM" dirty="0">
                <a:latin typeface="Times New Roman" pitchFamily="18" charset="0"/>
                <a:cs typeface="Times New Roman" pitchFamily="18" charset="0"/>
              </a:rPr>
              <a:t>part from the western entrance of Nablus city CBD from “Al-Salam Mosque” to the eastern entrance at “</a:t>
            </a:r>
            <a:r>
              <a:rPr lang="en-JM" dirty="0" smtClean="0">
                <a:latin typeface="Times New Roman" pitchFamily="18" charset="0"/>
                <a:cs typeface="Times New Roman" pitchFamily="18" charset="0"/>
              </a:rPr>
              <a:t>Al-Ballor</a:t>
            </a:r>
            <a:r>
              <a:rPr lang="en-JM" dirty="0">
                <a:latin typeface="Times New Roman" pitchFamily="18" charset="0"/>
                <a:cs typeface="Times New Roman" pitchFamily="18" charset="0"/>
              </a:rPr>
              <a:t>” intersection of “Faisal Street</a:t>
            </a:r>
            <a:r>
              <a:rPr lang="en-JM" dirty="0" smtClean="0">
                <a:latin typeface="Times New Roman" pitchFamily="18" charset="0"/>
                <a:cs typeface="Times New Roman" pitchFamily="18" charset="0"/>
              </a:rPr>
              <a:t>”.</a:t>
            </a:r>
            <a:endParaRPr lang="ar-JO" dirty="0"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lvl="2" indent="0" algn="l" rtl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first alternative: The overpass extends from Al-Salam intersection and ends at Al-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Baloor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intersection, having a split before the old municipality building (The Water Department).</a:t>
            </a:r>
          </a:p>
          <a:p>
            <a:pPr marL="0" lvl="2" indent="0" algn="l" rtl="0">
              <a:spcBef>
                <a:spcPts val="600"/>
              </a:spcBef>
              <a:buClr>
                <a:schemeClr val="accent1"/>
              </a:buClr>
              <a:buNone/>
            </a:pPr>
            <a:endParaRPr lang="en-JM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 anchor="ctr">
            <a:norm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ALTERNATIVES</a:t>
            </a:r>
            <a:endParaRPr lang="ar-JO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492896"/>
            <a:ext cx="6029325" cy="3664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96009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JM" sz="2400" dirty="0">
                <a:latin typeface="Times New Roman" pitchFamily="18" charset="0"/>
                <a:cs typeface="Times New Roman" pitchFamily="18" charset="0"/>
              </a:rPr>
              <a:t>The cross-section of the first alternative before the split:</a:t>
            </a:r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 anchor="ctr">
            <a:norm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ALTERNATIVES</a:t>
            </a:r>
            <a:endParaRPr lang="ar-JO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055615"/>
            <a:ext cx="7742237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73952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JM" sz="2400" dirty="0">
                <a:latin typeface="Times New Roman" pitchFamily="18" charset="0"/>
                <a:cs typeface="Times New Roman" pitchFamily="18" charset="0"/>
              </a:rPr>
              <a:t>The cross-section of the first alternative after the split:</a:t>
            </a: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420888"/>
            <a:ext cx="8064896" cy="2200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عنوان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 anchor="ctr">
            <a:norm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ALTERNATIVES</a:t>
            </a:r>
            <a:endParaRPr lang="ar-JO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600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 anchor="ctr">
            <a:norm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ALTERNATIVES</a:t>
            </a:r>
            <a:endParaRPr lang="ar-JO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>
            <a:normAutofit/>
          </a:bodyPr>
          <a:lstStyle/>
          <a:p>
            <a:pPr marL="0" lvl="2" indent="0" algn="l" rtl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first alternative: This alternative is the same as the previous alternative starting from Al-Salam intersection and ending at Al-Ballor intersection with a split before the old municipality building but in this alternative two columns are placed at the sides of the overpass.</a:t>
            </a:r>
            <a:endParaRPr lang="en-JM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284984"/>
            <a:ext cx="6029325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756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 anchor="ctr">
            <a:norm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ALTERNATIVES</a:t>
            </a:r>
            <a:endParaRPr lang="ar-JO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marL="0" lvl="2" indent="0" algn="l" rtl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JM" sz="2400" dirty="0">
                <a:latin typeface="Times New Roman" pitchFamily="18" charset="0"/>
                <a:cs typeface="Times New Roman" pitchFamily="18" charset="0"/>
              </a:rPr>
              <a:t>The cross-section of the second alternative before the split:</a:t>
            </a:r>
          </a:p>
          <a:p>
            <a:pPr marL="0" indent="0" algn="l" rtl="0">
              <a:buNone/>
            </a:pPr>
            <a:endParaRPr lang="en-JM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055615"/>
            <a:ext cx="7742237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0073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lvl="2" indent="0" algn="l" rtl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JM" sz="2400" dirty="0">
                <a:latin typeface="Times New Roman" pitchFamily="18" charset="0"/>
                <a:cs typeface="Times New Roman" pitchFamily="18" charset="0"/>
              </a:rPr>
              <a:t>The cross-section of the second alternative after the split:</a:t>
            </a:r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 anchor="ctr">
            <a:norm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ALTERNATIVES</a:t>
            </a:r>
            <a:endParaRPr lang="ar-JO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348880"/>
            <a:ext cx="8424936" cy="240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5082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lvl="2" indent="0" algn="l" rtl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third alternative: In this alternative the overpass stars from Al-Salam intersection and ends at the place of the old municipality building.</a:t>
            </a:r>
            <a:endParaRPr lang="en-JM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 anchor="ctr">
            <a:norm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ALTERNATIVES</a:t>
            </a:r>
            <a:endParaRPr lang="ar-JO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398" y="2564904"/>
            <a:ext cx="6770687" cy="35364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3979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lvl="2" indent="0" algn="l" rtl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JM" sz="2400" dirty="0">
                <a:latin typeface="Times New Roman" pitchFamily="18" charset="0"/>
                <a:cs typeface="Times New Roman" pitchFamily="18" charset="0"/>
              </a:rPr>
              <a:t>The cross-section of the </a:t>
            </a:r>
            <a:r>
              <a:rPr lang="en-JM" sz="2400" dirty="0" smtClean="0">
                <a:latin typeface="Times New Roman" pitchFamily="18" charset="0"/>
                <a:cs typeface="Times New Roman" pitchFamily="18" charset="0"/>
              </a:rPr>
              <a:t>third alternative:</a:t>
            </a:r>
            <a:endParaRPr lang="en-JM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JM" dirty="0"/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 anchor="ctr">
            <a:norm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ALTERNATIVES</a:t>
            </a:r>
            <a:endParaRPr lang="ar-JO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772816"/>
            <a:ext cx="7668344" cy="45358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18386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lvl="2" indent="0" algn="l" rtl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fourth alternative: In this alternative the overpass extends from Al-Salam intersection to Al-Ballor intersection, but starting from the old municipality building. The overpass will pass over the northbound area only until it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reaches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Al-Ballor intersection.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2" indent="0" algn="l" rtl="0">
              <a:spcBef>
                <a:spcPts val="600"/>
              </a:spcBef>
              <a:buClr>
                <a:schemeClr val="accent1"/>
              </a:buClr>
              <a:buNone/>
            </a:pPr>
            <a:endParaRPr lang="en-JM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عنوان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 anchor="ctr">
            <a:norm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ALTERNATIVES</a:t>
            </a:r>
            <a:endParaRPr lang="ar-JO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450"/>
          <a:stretch/>
        </p:blipFill>
        <p:spPr bwMode="auto">
          <a:xfrm>
            <a:off x="1619672" y="2852936"/>
            <a:ext cx="5981700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7946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 anchor="ctr">
            <a:norm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ALTERNATIVES</a:t>
            </a:r>
            <a:endParaRPr lang="ar-JO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marL="0" lvl="2" indent="0" algn="l" rtl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JM" sz="2400" dirty="0">
                <a:latin typeface="Times New Roman" pitchFamily="18" charset="0"/>
                <a:cs typeface="Times New Roman" pitchFamily="18" charset="0"/>
              </a:rPr>
              <a:t>The cross-section of the </a:t>
            </a:r>
            <a:r>
              <a:rPr lang="en-JM" sz="2400" dirty="0" smtClean="0">
                <a:latin typeface="Times New Roman" pitchFamily="18" charset="0"/>
                <a:cs typeface="Times New Roman" pitchFamily="18" charset="0"/>
              </a:rPr>
              <a:t>fourth alternative before the municipality: </a:t>
            </a:r>
          </a:p>
          <a:p>
            <a:pPr marL="0" lvl="2" indent="0" algn="l" rtl="0">
              <a:spcBef>
                <a:spcPts val="600"/>
              </a:spcBef>
              <a:buClr>
                <a:schemeClr val="accent1"/>
              </a:buClr>
              <a:buNone/>
            </a:pPr>
            <a:endParaRPr lang="en-JM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JM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97" y="1988840"/>
            <a:ext cx="8604448" cy="41963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4937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MAJOR INTERSECTIONS</a:t>
            </a:r>
            <a:endParaRPr lang="ar-JO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Al-</a:t>
            </a:r>
            <a:r>
              <a:rPr lang="en-US" b="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Haj</a:t>
            </a:r>
            <a:r>
              <a:rPr lang="en-US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Nimer</a:t>
            </a:r>
            <a:r>
              <a:rPr lang="en-US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intersection</a:t>
            </a:r>
            <a:endParaRPr lang="ar-JO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500562" y="1714488"/>
            <a:ext cx="4041775" cy="685800"/>
          </a:xfrm>
        </p:spPr>
        <p:txBody>
          <a:bodyPr/>
          <a:lstStyle/>
          <a:p>
            <a:pPr lvl="0" algn="ctr"/>
            <a:r>
              <a:rPr lang="en-US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Al-</a:t>
            </a:r>
            <a:r>
              <a:rPr lang="en-US" b="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Ballor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intersection</a:t>
            </a:r>
          </a:p>
          <a:p>
            <a:endParaRPr lang="ar-JO" dirty="0"/>
          </a:p>
        </p:txBody>
      </p:sp>
      <p:pic>
        <p:nvPicPr>
          <p:cNvPr id="7" name="Picture 18"/>
          <p:cNvPicPr>
            <a:picLocks noGrp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58" y="2357430"/>
            <a:ext cx="4071966" cy="3357585"/>
          </a:xfrm>
          <a:prstGeom prst="rect">
            <a:avLst/>
          </a:prstGeom>
        </p:spPr>
      </p:pic>
      <p:pic>
        <p:nvPicPr>
          <p:cNvPr id="8" name="Picture 19"/>
          <p:cNvPicPr>
            <a:picLocks noGrp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357430"/>
            <a:ext cx="4210080" cy="33575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lvl="2" indent="0" algn="l" rtl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JM" sz="2400" dirty="0">
                <a:latin typeface="Times New Roman" pitchFamily="18" charset="0"/>
                <a:cs typeface="Times New Roman" pitchFamily="18" charset="0"/>
              </a:rPr>
              <a:t>The cross-section of the fourth alternative </a:t>
            </a:r>
            <a:r>
              <a:rPr lang="en-JM" sz="2400" dirty="0" smtClean="0">
                <a:latin typeface="Times New Roman" pitchFamily="18" charset="0"/>
                <a:cs typeface="Times New Roman" pitchFamily="18" charset="0"/>
              </a:rPr>
              <a:t>after </a:t>
            </a:r>
            <a:r>
              <a:rPr lang="en-JM" sz="2400" dirty="0">
                <a:latin typeface="Times New Roman" pitchFamily="18" charset="0"/>
                <a:cs typeface="Times New Roman" pitchFamily="18" charset="0"/>
              </a:rPr>
              <a:t>the municipality: </a:t>
            </a:r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 anchor="ctr">
            <a:norm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ALTERNATIVES</a:t>
            </a:r>
            <a:endParaRPr lang="ar-JO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988840"/>
            <a:ext cx="8604448" cy="4252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81903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JM" sz="2400" dirty="0" smtClean="0">
                <a:latin typeface="Times New Roman" pitchFamily="18" charset="0"/>
                <a:cs typeface="Times New Roman" pitchFamily="18" charset="0"/>
              </a:rPr>
              <a:t>The plan of the proposed overpass:</a:t>
            </a:r>
          </a:p>
          <a:p>
            <a:pPr marL="0" indent="0" algn="l" rtl="0">
              <a:buNone/>
            </a:pPr>
            <a:endParaRPr lang="en-JM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 anchor="ctr">
            <a:noAutofit/>
          </a:bodyPr>
          <a:lstStyle/>
          <a:p>
            <a:pPr lvl="0" algn="ctr"/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GEOMETRIC DESIGN OF THE PROPOSED OVERPASS </a:t>
            </a:r>
            <a:endParaRPr lang="en-JM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1" y="1772816"/>
            <a:ext cx="7494587" cy="4329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3922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JM" sz="2400" dirty="0">
                <a:latin typeface="Times New Roman" pitchFamily="18" charset="0"/>
                <a:cs typeface="Times New Roman" pitchFamily="18" charset="0"/>
              </a:rPr>
              <a:t>The profile of the proposed overpass:</a:t>
            </a:r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 anchor="ctr">
            <a:noAutofit/>
          </a:bodyPr>
          <a:lstStyle/>
          <a:p>
            <a:pPr lvl="0" algn="ctr"/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GEOMETRIC DESIGN OF THE PROPOSED OVERPASS </a:t>
            </a:r>
            <a:endParaRPr lang="en-JM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44824"/>
            <a:ext cx="8352928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90000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l" rtl="0">
              <a:buNone/>
            </a:pPr>
            <a:r>
              <a:rPr lang="en-JM" dirty="0" smtClean="0">
                <a:cs typeface="+mj-cs"/>
              </a:rPr>
              <a:t>The cross-section of the proposed overpass:</a:t>
            </a:r>
          </a:p>
          <a:p>
            <a:pPr marL="0" indent="0" algn="l" rtl="0">
              <a:buNone/>
            </a:pPr>
            <a:endParaRPr lang="en-JM" dirty="0"/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 anchor="ctr">
            <a:noAutofit/>
          </a:bodyPr>
          <a:lstStyle/>
          <a:p>
            <a:pPr lvl="0" algn="ctr"/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GEOMETRIC DESIGN OF THE PROPOSED OVERPASS </a:t>
            </a:r>
            <a:endParaRPr lang="en-JM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44824"/>
            <a:ext cx="8604448" cy="43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0590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JM" sz="2400" dirty="0" smtClean="0">
                <a:latin typeface="Times New Roman" pitchFamily="18" charset="0"/>
                <a:cs typeface="Times New Roman" pitchFamily="18" charset="0"/>
              </a:rPr>
              <a:t>Assume LOS for the proposed overpass = D.</a:t>
            </a:r>
          </a:p>
          <a:p>
            <a:pPr marL="0" indent="0" algn="l" rtl="0">
              <a:buNone/>
            </a:pPr>
            <a:endParaRPr lang="en-JM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JM" sz="2400" dirty="0" smtClean="0">
                <a:latin typeface="Times New Roman" pitchFamily="18" charset="0"/>
                <a:cs typeface="Times New Roman" pitchFamily="18" charset="0"/>
              </a:rPr>
              <a:t>Growth rate r = 4%.</a:t>
            </a:r>
          </a:p>
          <a:p>
            <a:pPr marL="0" indent="0" algn="l" rtl="0">
              <a:buNone/>
            </a:pPr>
            <a:endParaRPr lang="en-JM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JM" sz="2400" dirty="0" smtClean="0">
                <a:latin typeface="Times New Roman" pitchFamily="18" charset="0"/>
                <a:cs typeface="Times New Roman" pitchFamily="18" charset="0"/>
              </a:rPr>
              <a:t>Assume number of lanes = 2 lanes.</a:t>
            </a:r>
          </a:p>
          <a:p>
            <a:pPr marL="0" indent="0" algn="l" rtl="0">
              <a:buNone/>
            </a:pPr>
            <a:endParaRPr lang="en-JM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JM" sz="2400" dirty="0" smtClean="0">
                <a:latin typeface="Times New Roman" pitchFamily="18" charset="0"/>
                <a:cs typeface="Times New Roman" pitchFamily="18" charset="0"/>
              </a:rPr>
              <a:t>Calculated design period = 29 years.</a:t>
            </a:r>
          </a:p>
          <a:p>
            <a:pPr marL="0" indent="0" algn="l" rtl="0">
              <a:buNone/>
            </a:pPr>
            <a:endParaRPr lang="en-JM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 anchor="ctr">
            <a:noAutofit/>
          </a:bodyPr>
          <a:lstStyle/>
          <a:p>
            <a:pPr lvl="0" algn="ctr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Level of Service (LOS) </a:t>
            </a:r>
            <a:endParaRPr lang="en-JM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1852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l" rtl="0">
              <a:buNone/>
            </a:pPr>
            <a:r>
              <a:rPr lang="en-JM" sz="2400" dirty="0">
                <a:latin typeface="Times New Roman" pitchFamily="18" charset="0"/>
                <a:cs typeface="Times New Roman" pitchFamily="18" charset="0"/>
              </a:rPr>
              <a:t>For Al-Haj Nimer intersection:</a:t>
            </a:r>
          </a:p>
          <a:p>
            <a:pPr marL="0" indent="0" algn="l" rtl="0">
              <a:buNone/>
            </a:pPr>
            <a:endParaRPr lang="en-JM" dirty="0" smtClean="0"/>
          </a:p>
          <a:p>
            <a:pPr marL="0" indent="0" algn="l" rtl="0">
              <a:buNone/>
            </a:pPr>
            <a:endParaRPr lang="en-JM" dirty="0"/>
          </a:p>
          <a:p>
            <a:pPr marL="0" indent="0" algn="l" rtl="0">
              <a:buNone/>
            </a:pPr>
            <a:endParaRPr lang="en-JM" dirty="0" smtClean="0"/>
          </a:p>
          <a:p>
            <a:pPr marL="0" indent="0" algn="l" rtl="0">
              <a:buNone/>
            </a:pPr>
            <a:endParaRPr lang="en-JM" dirty="0"/>
          </a:p>
          <a:p>
            <a:pPr marL="0" indent="0" algn="l" rtl="0">
              <a:buNone/>
            </a:pPr>
            <a:endParaRPr lang="en-JM" dirty="0" smtClean="0"/>
          </a:p>
          <a:p>
            <a:pPr marL="0" indent="0" algn="l" rtl="0">
              <a:buNone/>
            </a:pPr>
            <a:endParaRPr lang="en-JM" dirty="0"/>
          </a:p>
          <a:p>
            <a:pPr marL="0" indent="0" algn="l" rtl="0">
              <a:buNone/>
            </a:pPr>
            <a:endParaRPr lang="en-JM" dirty="0"/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 anchor="ctr">
            <a:noAutofit/>
          </a:bodyPr>
          <a:lstStyle/>
          <a:p>
            <a:pPr lvl="0" algn="ctr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Level of Service (LOS) </a:t>
            </a:r>
            <a:endParaRPr lang="en-JM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772816"/>
            <a:ext cx="6984776" cy="2232248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0035942"/>
              </p:ext>
            </p:extLst>
          </p:nvPr>
        </p:nvGraphicFramePr>
        <p:xfrm>
          <a:off x="2185290" y="4941168"/>
          <a:ext cx="4557395" cy="1371600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12363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210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3380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ysClr val="windowText" lastClr="000000"/>
                          </a:solidFill>
                          <a:effectLst/>
                        </a:rPr>
                        <a:t>105 sec</a:t>
                      </a:r>
                      <a:endParaRPr lang="en-JM" sz="1100" b="0" dirty="0">
                        <a:solidFill>
                          <a:sysClr val="windowText" lastClr="000000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ysClr val="windowText" lastClr="000000"/>
                          </a:solidFill>
                          <a:effectLst/>
                        </a:rPr>
                        <a:t>Total cycle length for Al-Haj </a:t>
                      </a:r>
                      <a:r>
                        <a:rPr lang="en-US" sz="1200" b="0" dirty="0" err="1">
                          <a:solidFill>
                            <a:sysClr val="windowText" lastClr="000000"/>
                          </a:solidFill>
                          <a:effectLst/>
                        </a:rPr>
                        <a:t>Nimer</a:t>
                      </a:r>
                      <a:r>
                        <a:rPr lang="en-US" sz="1200" b="0" dirty="0">
                          <a:solidFill>
                            <a:sysClr val="windowText" lastClr="000000"/>
                          </a:solidFill>
                          <a:effectLst/>
                        </a:rPr>
                        <a:t> intersection (ID18)</a:t>
                      </a:r>
                      <a:endParaRPr lang="en-JM" sz="1100" b="0" dirty="0">
                        <a:solidFill>
                          <a:sysClr val="windowText" lastClr="000000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ysClr val="windowText" lastClr="000000"/>
                          </a:solidFill>
                          <a:effectLst/>
                        </a:rPr>
                        <a:t>F</a:t>
                      </a:r>
                      <a:endParaRPr lang="en-JM" sz="1100" b="0" dirty="0">
                        <a:solidFill>
                          <a:sysClr val="windowText" lastClr="000000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ysClr val="windowText" lastClr="000000"/>
                          </a:solidFill>
                          <a:effectLst/>
                        </a:rPr>
                        <a:t>Westbound level of service</a:t>
                      </a:r>
                      <a:endParaRPr lang="en-JM" sz="1100" b="0" dirty="0">
                        <a:solidFill>
                          <a:sysClr val="windowText" lastClr="000000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0">
                          <a:solidFill>
                            <a:sysClr val="windowText" lastClr="000000"/>
                          </a:solidFill>
                          <a:effectLst/>
                        </a:rPr>
                        <a:t>A</a:t>
                      </a:r>
                      <a:endParaRPr lang="en-JM" sz="1100" b="0">
                        <a:solidFill>
                          <a:sysClr val="windowText" lastClr="000000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0">
                          <a:solidFill>
                            <a:sysClr val="windowText" lastClr="000000"/>
                          </a:solidFill>
                          <a:effectLst/>
                        </a:rPr>
                        <a:t>Southbound level of service</a:t>
                      </a:r>
                      <a:endParaRPr lang="en-JM" sz="1100" b="0">
                        <a:solidFill>
                          <a:sysClr val="windowText" lastClr="000000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ysClr val="windowText" lastClr="000000"/>
                          </a:solidFill>
                          <a:effectLst/>
                        </a:rPr>
                        <a:t>B</a:t>
                      </a:r>
                      <a:endParaRPr lang="en-JM" sz="1100" b="0" dirty="0">
                        <a:solidFill>
                          <a:sysClr val="windowText" lastClr="000000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ysClr val="windowText" lastClr="000000"/>
                          </a:solidFill>
                          <a:effectLst/>
                        </a:rPr>
                        <a:t>Intersection level of service</a:t>
                      </a:r>
                      <a:endParaRPr lang="en-JM" sz="1100" b="0" dirty="0">
                        <a:solidFill>
                          <a:sysClr val="windowText" lastClr="000000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7" name="صورة 240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4" t="22950" b="13115"/>
          <a:stretch/>
        </p:blipFill>
        <p:spPr bwMode="auto">
          <a:xfrm>
            <a:off x="1691680" y="4293096"/>
            <a:ext cx="5217160" cy="37147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277776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l" rtl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level of service at the intersections before and after the construction of the overpass</a:t>
            </a:r>
            <a:endParaRPr lang="en-JM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JM" dirty="0"/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 anchor="ctr">
            <a:noAutofit/>
          </a:bodyPr>
          <a:lstStyle/>
          <a:p>
            <a:pPr lvl="0" algn="ctr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Level of Service (LOS) </a:t>
            </a:r>
            <a:endParaRPr lang="en-JM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348880"/>
            <a:ext cx="7485062" cy="3571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4030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overpass has a great effect in reducing the congestion, enhancing LOS and reducing delay.</a:t>
            </a:r>
          </a:p>
          <a:p>
            <a:pPr algn="l" rtl="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overpass cost is relatively high, approximately 19 million dollars about 929.54$/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400" baseline="30000" dirty="0"/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construction of the overpass requires all trees to be cut along the study area</a:t>
            </a:r>
            <a:r>
              <a:rPr lang="en-JM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 rtl="0"/>
            <a:endParaRPr lang="en-JM" dirty="0"/>
          </a:p>
        </p:txBody>
      </p:sp>
      <p:sp>
        <p:nvSpPr>
          <p:cNvPr id="4" name="عنوان 1"/>
          <p:cNvSpPr txBox="1">
            <a:spLocks/>
          </p:cNvSpPr>
          <p:nvPr/>
        </p:nvSpPr>
        <p:spPr>
          <a:xfrm>
            <a:off x="609600" y="304800"/>
            <a:ext cx="8229600" cy="990600"/>
          </a:xfrm>
          <a:prstGeom prst="rect">
            <a:avLst/>
          </a:prstGeom>
        </p:spPr>
        <p:txBody>
          <a:bodyPr vert="horz" anchor="ctr" anchorCtr="0">
            <a:no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CONCLUSIONS</a:t>
            </a:r>
            <a:endParaRPr lang="en-JM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2812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intensives studies should be prepared based on this project, including detailed feasibility studies, cost estimate as well as social acceptance.</a:t>
            </a:r>
            <a:endParaRPr lang="en-JM" sz="2400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vehicles are recommended to park at the space available between the columns if the proposed overpass was implemented.</a:t>
            </a:r>
          </a:p>
          <a:p>
            <a:pPr algn="l" rtl="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municipality is recommended in the case of adopting the overpass solution to re-plant trees to substitute those that would be cut in order to support the environmental condition.</a:t>
            </a:r>
            <a:endParaRPr lang="en-JM" sz="2400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JM" dirty="0"/>
          </a:p>
        </p:txBody>
      </p:sp>
      <p:sp>
        <p:nvSpPr>
          <p:cNvPr id="4" name="عنوان 1"/>
          <p:cNvSpPr txBox="1">
            <a:spLocks/>
          </p:cNvSpPr>
          <p:nvPr/>
        </p:nvSpPr>
        <p:spPr>
          <a:xfrm>
            <a:off x="609600" y="304800"/>
            <a:ext cx="8229600" cy="990600"/>
          </a:xfrm>
          <a:prstGeom prst="rect">
            <a:avLst/>
          </a:prstGeom>
        </p:spPr>
        <p:txBody>
          <a:bodyPr vert="horz" anchor="ctr" anchorCtr="0">
            <a:no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RECCOMENDATIONS</a:t>
            </a:r>
            <a:endParaRPr lang="en-JM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9606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916832"/>
            <a:ext cx="8229600" cy="4240128"/>
          </a:xfrm>
        </p:spPr>
        <p:txBody>
          <a:bodyPr>
            <a:normAutofit/>
          </a:bodyPr>
          <a:lstStyle/>
          <a:p>
            <a:pPr marL="0" indent="0" algn="ctr" rtl="0">
              <a:buNone/>
            </a:pPr>
            <a:r>
              <a:rPr lang="en-JM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Thank You!</a:t>
            </a:r>
          </a:p>
          <a:p>
            <a:pPr marL="0" indent="0" algn="ctr" rtl="0">
              <a:buNone/>
            </a:pPr>
            <a:r>
              <a:rPr lang="en-JM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Any questions?</a:t>
            </a:r>
            <a:endParaRPr lang="en-JM" sz="9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6618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MAJOR INTERSECTIONS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Omar Al-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Mokhtar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intersection</a:t>
            </a:r>
          </a:p>
          <a:p>
            <a:pPr algn="l"/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algn="ctr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Al-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Watani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intersection</a:t>
            </a:r>
          </a:p>
          <a:p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204864"/>
            <a:ext cx="3744416" cy="3888432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2204864"/>
            <a:ext cx="3960440" cy="38884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MAJOR INTERSECTIONS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Al-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Kendi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intersection</a:t>
            </a:r>
          </a:p>
          <a:p>
            <a:pPr algn="ctr">
              <a:buNone/>
            </a:pP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Western Terminal intersection</a:t>
            </a:r>
          </a:p>
          <a:p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204864"/>
            <a:ext cx="3888432" cy="3528392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204864"/>
            <a:ext cx="4046507" cy="35283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MAJOR INTERSECTIONS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9552" y="1484784"/>
            <a:ext cx="4040188" cy="685800"/>
          </a:xfrm>
        </p:spPr>
        <p:txBody>
          <a:bodyPr anchor="ctr"/>
          <a:lstStyle/>
          <a:p>
            <a:pPr algn="ctr"/>
            <a:r>
              <a:rPr lang="en-US" b="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Samehna</a:t>
            </a:r>
            <a:r>
              <a:rPr lang="en-US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intersection</a:t>
            </a:r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16016" y="1268760"/>
            <a:ext cx="4041775" cy="685800"/>
          </a:xfrm>
        </p:spPr>
        <p:txBody>
          <a:bodyPr anchor="ctr"/>
          <a:lstStyle/>
          <a:p>
            <a:pPr algn="ctr"/>
            <a:r>
              <a:rPr lang="en-US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Al-Salam intersection</a:t>
            </a:r>
          </a:p>
        </p:txBody>
      </p:sp>
      <p:pic>
        <p:nvPicPr>
          <p:cNvPr id="7" name="Content Placeholder 6"/>
          <p:cNvPicPr>
            <a:picLocks noGrp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276872"/>
            <a:ext cx="4104456" cy="3312368"/>
          </a:xfrm>
          <a:prstGeom prst="rect">
            <a:avLst/>
          </a:prstGeom>
        </p:spPr>
      </p:pic>
      <p:pic>
        <p:nvPicPr>
          <p:cNvPr id="8" name="Content Placeholder 7"/>
          <p:cNvPicPr>
            <a:picLocks noGrp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2276872"/>
            <a:ext cx="4182616" cy="33123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72344"/>
          </a:xfrm>
        </p:spPr>
        <p:txBody>
          <a:bodyPr anchor="ctr">
            <a:norm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OVERVIEW OF EXISTING PROBLEM</a:t>
            </a:r>
            <a:endParaRPr lang="ar-JO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 algn="l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Traffic congestion problems.</a:t>
            </a:r>
          </a:p>
          <a:p>
            <a:pPr lvl="0" algn="l">
              <a:buNone/>
            </a:pPr>
            <a:endParaRPr lang="en-US" sz="2400" dirty="0" smtClean="0">
              <a:cs typeface="+mj-cs"/>
            </a:endParaRPr>
          </a:p>
        </p:txBody>
      </p:sp>
      <p:pic>
        <p:nvPicPr>
          <p:cNvPr id="6" name="صورة 5" descr="zz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381" y="2420888"/>
            <a:ext cx="8643998" cy="34290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990600"/>
          </a:xfrm>
        </p:spPr>
        <p:txBody>
          <a:bodyPr anchor="ctr">
            <a:no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PURPOSE</a:t>
            </a:r>
            <a:b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 algn="l" rtl="0">
              <a:buFont typeface="+mj-lt"/>
              <a:buAutoNum type="arabicPeriod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Minimize congestion.</a:t>
            </a:r>
          </a:p>
          <a:p>
            <a:pPr marL="0" indent="0" algn="l" rtl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l" rtl="0">
              <a:buFont typeface="+mj-lt"/>
              <a:buAutoNum type="arabicPeriod" startAt="2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Minimize delay.</a:t>
            </a:r>
          </a:p>
          <a:p>
            <a:pPr marL="0" indent="0" algn="l" rtl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l" rtl="0">
              <a:buFont typeface="+mj-lt"/>
              <a:buAutoNum type="arabicPeriod" startAt="3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Increase level of service.</a:t>
            </a:r>
          </a:p>
          <a:p>
            <a:pPr marL="0" indent="0" algn="l" rtl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l" rtl="0">
              <a:buFont typeface="+mj-lt"/>
              <a:buAutoNum type="arabicPeriod" startAt="4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Determine whether the road network and intersections are       able to accommodate the future traffic volume.</a:t>
            </a:r>
          </a:p>
          <a:p>
            <a:pPr marL="514350" indent="-514350" algn="l"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 algn="l" rtl="0">
              <a:buFont typeface="+mj-lt"/>
              <a:buAutoNum type="arabicPeriod"/>
            </a:pPr>
            <a:r>
              <a:rPr lang="en-JM" dirty="0" smtClean="0">
                <a:latin typeface="Times New Roman" pitchFamily="18" charset="0"/>
                <a:cs typeface="Times New Roman" pitchFamily="18" charset="0"/>
              </a:rPr>
              <a:t>Traffic studies.</a:t>
            </a:r>
          </a:p>
          <a:p>
            <a:pPr algn="l" rtl="0">
              <a:buFont typeface="Wingdings" pitchFamily="2" charset="2"/>
              <a:buChar char="v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Intersection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traffic count study.</a:t>
            </a:r>
            <a:endParaRPr lang="en-JM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v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Interview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study.</a:t>
            </a:r>
            <a:endParaRPr lang="en-JM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v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Video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recording supplementary traffic studies. </a:t>
            </a:r>
            <a:endParaRPr lang="en-JM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l" rtl="0">
              <a:buFont typeface="+mj-lt"/>
              <a:buAutoNum type="arabicPeriod" startAt="2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Traffic volume analysis and simulation.</a:t>
            </a:r>
          </a:p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endParaRPr lang="en-US" dirty="0" smtClean="0"/>
          </a:p>
        </p:txBody>
      </p:sp>
      <p:sp>
        <p:nvSpPr>
          <p:cNvPr id="6" name="عنوان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 anchor="ctr">
            <a:norm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METHODOLOGY </a:t>
            </a:r>
            <a:endParaRPr lang="ar-JO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1055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أصل">
  <a:themeElements>
    <a:clrScheme name="أصل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أصل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أصل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1347</TotalTime>
  <Words>1094</Words>
  <Application>Microsoft Office PowerPoint</Application>
  <PresentationFormat>عرض على الشاشة (4:3)</PresentationFormat>
  <Paragraphs>191</Paragraphs>
  <Slides>39</Slides>
  <Notes>1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8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39</vt:i4>
      </vt:variant>
    </vt:vector>
  </HeadingPairs>
  <TitlesOfParts>
    <vt:vector size="48" baseType="lpstr">
      <vt:lpstr>Arial</vt:lpstr>
      <vt:lpstr>Bookman Old Style</vt:lpstr>
      <vt:lpstr>Calibri</vt:lpstr>
      <vt:lpstr>Courier New</vt:lpstr>
      <vt:lpstr>Gill Sans MT</vt:lpstr>
      <vt:lpstr>Times New Roman</vt:lpstr>
      <vt:lpstr>Wingdings</vt:lpstr>
      <vt:lpstr>Wingdings 3</vt:lpstr>
      <vt:lpstr>أصل</vt:lpstr>
      <vt:lpstr>Planning and Design of an Overpass in Nablus City CDB Area</vt:lpstr>
      <vt:lpstr>STUDY AREA</vt:lpstr>
      <vt:lpstr>MAJOR INTERSECTIONS</vt:lpstr>
      <vt:lpstr>MAJOR INTERSECTIONS</vt:lpstr>
      <vt:lpstr>MAJOR INTERSECTIONS</vt:lpstr>
      <vt:lpstr>MAJOR INTERSECTIONS</vt:lpstr>
      <vt:lpstr>OVERVIEW OF EXISTING PROBLEM</vt:lpstr>
      <vt:lpstr>PURPOSE </vt:lpstr>
      <vt:lpstr>METHODOLOGY </vt:lpstr>
      <vt:lpstr>METHODOLOGY</vt:lpstr>
      <vt:lpstr>DESIGN CRITERIA</vt:lpstr>
      <vt:lpstr>DESIGN CRITERIA</vt:lpstr>
      <vt:lpstr>DESIGN CRITERIA</vt:lpstr>
      <vt:lpstr>DESIGN CRITERIA</vt:lpstr>
      <vt:lpstr>DESIGN CRITERIA</vt:lpstr>
      <vt:lpstr>DESIGN CRITERIA</vt:lpstr>
      <vt:lpstr>DESIGN CRITERIA</vt:lpstr>
      <vt:lpstr>DESIGN CRITERIA</vt:lpstr>
      <vt:lpstr>DESIGN CRITERIA</vt:lpstr>
      <vt:lpstr>ALTERNATIVES</vt:lpstr>
      <vt:lpstr>ALTERNATIVES</vt:lpstr>
      <vt:lpstr>ALTERNATIVES</vt:lpstr>
      <vt:lpstr>ALTERNATIVES</vt:lpstr>
      <vt:lpstr>ALTERNATIVES</vt:lpstr>
      <vt:lpstr>ALTERNATIVES</vt:lpstr>
      <vt:lpstr>ALTERNATIVES</vt:lpstr>
      <vt:lpstr>ALTERNATIVES</vt:lpstr>
      <vt:lpstr>ALTERNATIVES</vt:lpstr>
      <vt:lpstr>ALTERNATIVES</vt:lpstr>
      <vt:lpstr>ALTERNATIVES</vt:lpstr>
      <vt:lpstr>GEOMETRIC DESIGN OF THE PROPOSED OVERPASS </vt:lpstr>
      <vt:lpstr>GEOMETRIC DESIGN OF THE PROPOSED OVERPASS </vt:lpstr>
      <vt:lpstr>GEOMETRIC DESIGN OF THE PROPOSED OVERPASS </vt:lpstr>
      <vt:lpstr>Level of Service (LOS) </vt:lpstr>
      <vt:lpstr>Level of Service (LOS) </vt:lpstr>
      <vt:lpstr>Level of Service (LOS) </vt:lpstr>
      <vt:lpstr>عرض تقديمي في PowerPoint</vt:lpstr>
      <vt:lpstr>عرض تقديمي في PowerPoint</vt:lpstr>
      <vt:lpstr>عرض تقديمي في PowerPoint</vt:lpstr>
    </vt:vector>
  </TitlesOfParts>
  <Company>Ahmed-Under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smart-tech</dc:creator>
  <cp:lastModifiedBy>architecture</cp:lastModifiedBy>
  <cp:revision>127</cp:revision>
  <dcterms:created xsi:type="dcterms:W3CDTF">2017-12-19T09:40:38Z</dcterms:created>
  <dcterms:modified xsi:type="dcterms:W3CDTF">2018-05-15T22:02:22Z</dcterms:modified>
</cp:coreProperties>
</file>