
<file path=[Content_Types].xml><?xml version="1.0" encoding="utf-8"?>
<Types xmlns="http://schemas.openxmlformats.org/package/2006/content-types">
  <Default Extension="jpeg" ContentType="image/jpeg"/>
  <Default Extension="vml" ContentType="application/vnd.openxmlformats-officedocument.vmlDrawing"/>
  <Default Extension="bin" ContentType="application/vnd.openxmlformats-officedocument.oleObject"/>
  <Default Extension="wdp" ContentType="image/vnd.ms-photo"/>
  <Default Extension="png" ContentType="image/png"/>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8"/>
  </p:notesMasterIdLst>
  <p:sldIdLst>
    <p:sldId id="257" r:id="rId3"/>
    <p:sldId id="259" r:id="rId4"/>
    <p:sldId id="260" r:id="rId5"/>
    <p:sldId id="261" r:id="rId6"/>
    <p:sldId id="262" r:id="rId7"/>
    <p:sldId id="263" r:id="rId9"/>
    <p:sldId id="264" r:id="rId10"/>
    <p:sldId id="268" r:id="rId11"/>
    <p:sldId id="266" r:id="rId12"/>
    <p:sldId id="267"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2" r:id="rId26"/>
    <p:sldId id="285" r:id="rId27"/>
    <p:sldId id="287" r:id="rId28"/>
    <p:sldId id="288" r:id="rId29"/>
    <p:sldId id="289" r:id="rId30"/>
    <p:sldId id="290" r:id="rId31"/>
    <p:sldId id="291" r:id="rId32"/>
    <p:sldId id="293" r:id="rId33"/>
    <p:sldId id="294" r:id="rId34"/>
    <p:sldId id="295" r:id="rId35"/>
    <p:sldId id="296" r:id="rId36"/>
    <p:sldId id="297" r:id="rId37"/>
    <p:sldId id="299" r:id="rId38"/>
    <p:sldId id="300" r:id="rId39"/>
    <p:sldId id="301" r:id="rId40"/>
    <p:sldId id="302" r:id="rId41"/>
    <p:sldId id="304" r:id="rId42"/>
    <p:sldId id="305" r:id="rId43"/>
    <p:sldId id="307" r:id="rId44"/>
    <p:sldId id="375" r:id="rId45"/>
    <p:sldId id="308" r:id="rId46"/>
    <p:sldId id="309" r:id="rId47"/>
    <p:sldId id="310" r:id="rId48"/>
    <p:sldId id="311" r:id="rId49"/>
    <p:sldId id="322" r:id="rId50"/>
    <p:sldId id="324" r:id="rId51"/>
    <p:sldId id="326" r:id="rId52"/>
    <p:sldId id="327" r:id="rId53"/>
    <p:sldId id="328" r:id="rId54"/>
    <p:sldId id="329" r:id="rId55"/>
    <p:sldId id="312" r:id="rId56"/>
    <p:sldId id="314" r:id="rId57"/>
    <p:sldId id="330" r:id="rId58"/>
    <p:sldId id="313" r:id="rId59"/>
    <p:sldId id="332" r:id="rId60"/>
    <p:sldId id="331" r:id="rId61"/>
    <p:sldId id="316" r:id="rId62"/>
    <p:sldId id="317" r:id="rId63"/>
    <p:sldId id="318" r:id="rId64"/>
    <p:sldId id="374" r:id="rId65"/>
    <p:sldId id="320" r:id="rId66"/>
    <p:sldId id="337" r:id="rId67"/>
    <p:sldId id="338" r:id="rId68"/>
    <p:sldId id="339" r:id="rId69"/>
    <p:sldId id="348" r:id="rId70"/>
    <p:sldId id="321" r:id="rId71"/>
    <p:sldId id="349" r:id="rId72"/>
    <p:sldId id="342" r:id="rId73"/>
    <p:sldId id="352" r:id="rId74"/>
    <p:sldId id="350" r:id="rId75"/>
    <p:sldId id="351" r:id="rId76"/>
    <p:sldId id="353" r:id="rId77"/>
    <p:sldId id="354" r:id="rId78"/>
    <p:sldId id="355" r:id="rId79"/>
    <p:sldId id="356" r:id="rId80"/>
    <p:sldId id="357" r:id="rId81"/>
    <p:sldId id="358" r:id="rId82"/>
    <p:sldId id="359" r:id="rId83"/>
    <p:sldId id="360" r:id="rId84"/>
    <p:sldId id="361" r:id="rId85"/>
    <p:sldId id="362" r:id="rId86"/>
    <p:sldId id="363" r:id="rId87"/>
    <p:sldId id="365" r:id="rId88"/>
    <p:sldId id="366" r:id="rId89"/>
    <p:sldId id="367" r:id="rId90"/>
    <p:sldId id="368" r:id="rId91"/>
    <p:sldId id="369" r:id="rId92"/>
    <p:sldId id="370" r:id="rId93"/>
    <p:sldId id="371" r:id="rId94"/>
    <p:sldId id="347" r:id="rId9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0" d="100"/>
          <a:sy n="70" d="100"/>
        </p:scale>
        <p:origin x="-516" y="-54"/>
      </p:cViewPr>
      <p:guideLst>
        <p:guide orient="horz" pos="2159"/>
        <p:guide pos="290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8" Type="http://schemas.openxmlformats.org/officeDocument/2006/relationships/tableStyles" Target="tableStyles.xml"/><Relationship Id="rId97" Type="http://schemas.openxmlformats.org/officeDocument/2006/relationships/viewProps" Target="viewProps.xml"/><Relationship Id="rId96" Type="http://schemas.openxmlformats.org/officeDocument/2006/relationships/presProps" Target="presProps.xml"/><Relationship Id="rId95" Type="http://schemas.openxmlformats.org/officeDocument/2006/relationships/slide" Target="slides/slide92.xml"/><Relationship Id="rId94" Type="http://schemas.openxmlformats.org/officeDocument/2006/relationships/slide" Target="slides/slide91.xml"/><Relationship Id="rId93" Type="http://schemas.openxmlformats.org/officeDocument/2006/relationships/slide" Target="slides/slide90.xml"/><Relationship Id="rId92" Type="http://schemas.openxmlformats.org/officeDocument/2006/relationships/slide" Target="slides/slide89.xml"/><Relationship Id="rId91" Type="http://schemas.openxmlformats.org/officeDocument/2006/relationships/slide" Target="slides/slide88.xml"/><Relationship Id="rId90" Type="http://schemas.openxmlformats.org/officeDocument/2006/relationships/slide" Target="slides/slide87.xml"/><Relationship Id="rId9" Type="http://schemas.openxmlformats.org/officeDocument/2006/relationships/slide" Target="slides/slide6.xml"/><Relationship Id="rId89" Type="http://schemas.openxmlformats.org/officeDocument/2006/relationships/slide" Target="slides/slide86.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notesMaster" Target="notesMasters/notesMaster1.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5.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4.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3.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2.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93.png"/></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image" Target="../media/image94.png"/></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image" Target="../media/image97.png"/></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0.png"/><Relationship Id="rId1" Type="http://schemas.openxmlformats.org/officeDocument/2006/relationships/image" Target="../media/image99.png"/></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image" Target="../media/image102.png"/></Relationships>
</file>

<file path=ppt/drawings/_rels/vmlDrawing15.v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image" Target="../media/image104.png"/></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106.png"/></Relationships>
</file>

<file path=ppt/drawings/_rels/vmlDrawing17.vml.rels><?xml version="1.0" encoding="UTF-8" standalone="yes"?>
<Relationships xmlns="http://schemas.openxmlformats.org/package/2006/relationships"><Relationship Id="rId2" Type="http://schemas.openxmlformats.org/officeDocument/2006/relationships/image" Target="../media/image108.png"/><Relationship Id="rId1" Type="http://schemas.openxmlformats.org/officeDocument/2006/relationships/image" Target="../media/image107.png"/></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110.png"/></Relationships>
</file>

<file path=ppt/drawings/_rels/vmlDrawing19.vml.rels><?xml version="1.0" encoding="UTF-8" standalone="yes"?>
<Relationships xmlns="http://schemas.openxmlformats.org/package/2006/relationships"><Relationship Id="rId2" Type="http://schemas.openxmlformats.org/officeDocument/2006/relationships/image" Target="../media/image112.png"/><Relationship Id="rId1" Type="http://schemas.openxmlformats.org/officeDocument/2006/relationships/image" Target="../media/image11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115.png"/></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116.png"/></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117.png"/></Relationships>
</file>

<file path=ppt/drawings/_rels/vmlDrawing23.vml.rels><?xml version="1.0" encoding="UTF-8" standalone="yes"?>
<Relationships xmlns="http://schemas.openxmlformats.org/package/2006/relationships"><Relationship Id="rId2" Type="http://schemas.openxmlformats.org/officeDocument/2006/relationships/image" Target="../media/image119.png"/><Relationship Id="rId1" Type="http://schemas.openxmlformats.org/officeDocument/2006/relationships/image" Target="../media/image118.png"/></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120.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6.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58.png"/></Relationships>
</file>

<file path=ppt/drawings/_rels/vmlDrawing7.v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image" Target="../media/image62.png"/></Relationships>
</file>

<file path=ppt/drawings/_rels/vmlDrawing8.vml.rels><?xml version="1.0" encoding="UTF-8" standalone="yes"?>
<Relationships xmlns="http://schemas.openxmlformats.org/package/2006/relationships"><Relationship Id="rId1" Type="http://schemas.openxmlformats.org/officeDocument/2006/relationships/image" Target="../media/image91.png"/></Relationships>
</file>

<file path=ppt/drawings/_rels/vmlDrawing9.vml.rels><?xml version="1.0" encoding="UTF-8" standalone="yes"?>
<Relationships xmlns="http://schemas.openxmlformats.org/package/2006/relationships"><Relationship Id="rId1" Type="http://schemas.openxmlformats.org/officeDocument/2006/relationships/image" Target="../media/image92.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3B44BA3-AC00-4947-9F6C-3D9EF29FFA6E}" type="datetimeFigureOut">
              <a:rPr lang="en-US" smtClean="0"/>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6BDF4EC-EA65-46F6-9AE4-072E0F3D19F9}" type="slidenum">
              <a:rPr lang="en-US" smtClean="0"/>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Text Placeholder 2"/>
          <p:cNvSpPr>
            <a:spLocks noGrp="1"/>
          </p:cNvSpPr>
          <p:nvPr>
            <p:ph type="body" idx="3"/>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Text Placeholder 2"/>
          <p:cNvSpPr>
            <a:spLocks noGrp="1"/>
          </p:cNvSpPr>
          <p:nvPr>
            <p:ph type="body" idx="3"/>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6BDF4EC-EA65-46F6-9AE4-072E0F3D19F9}" type="slidenum">
              <a:rPr lang="en-US" smtClean="0"/>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Text Placeholder 2"/>
          <p:cNvSpPr>
            <a:spLocks noGrp="1"/>
          </p:cNvSpPr>
          <p:nvPr>
            <p:ph type="body" idx="3"/>
          </p:nvPr>
        </p:nvSpPr>
        <p:spPr/>
        <p:txBody>
          <a:bodyPr/>
          <a:lstStyle/>
          <a:p>
            <a:endParaRPr lang="en-US"/>
          </a:p>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5" name="Rectangle 44"/>
          <p:cNvSpPr/>
          <p:nvPr/>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43"/>
          <p:cNvGrpSpPr/>
          <p:nvPr/>
        </p:nvGrpSpPr>
        <p:grpSpPr>
          <a:xfrm>
            <a:off x="0" y="2267858"/>
            <a:ext cx="4191000" cy="4590144"/>
            <a:chOff x="-1" y="1600199"/>
            <a:chExt cx="4501019" cy="5257801"/>
          </a:xfrm>
        </p:grpSpPr>
        <p:sp>
          <p:nvSpPr>
            <p:cNvPr id="39" name="Freeform 7"/>
            <p:cNvSpPr/>
            <p:nvPr userDrawn="1"/>
          </p:nvSpPr>
          <p:spPr bwMode="auto">
            <a:xfrm>
              <a:off x="-1" y="1600199"/>
              <a:ext cx="4127498" cy="2514600"/>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ln>
          </p:spPr>
          <p:txBody>
            <a:bodyPr vert="horz" wrap="square" lIns="91440" tIns="45720" rIns="91440" bIns="45720" numCol="1" anchor="t" anchorCtr="0" compatLnSpc="1"/>
            <a:lstStyle/>
            <a:p>
              <a:endParaRPr lang="en-US"/>
            </a:p>
          </p:txBody>
        </p:sp>
        <p:sp>
          <p:nvSpPr>
            <p:cNvPr id="40" name="Freeform 8"/>
            <p:cNvSpPr/>
            <p:nvPr userDrawn="1"/>
          </p:nvSpPr>
          <p:spPr bwMode="auto">
            <a:xfrm>
              <a:off x="-1" y="3581398"/>
              <a:ext cx="1600200" cy="3276599"/>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ln>
          </p:spPr>
          <p:txBody>
            <a:bodyPr vert="horz" wrap="square" lIns="91440" tIns="45720" rIns="91440" bIns="45720" numCol="1" anchor="t" anchorCtr="0" compatLnSpc="1"/>
            <a:lstStyle/>
            <a:p>
              <a:endParaRPr lang="en-US"/>
            </a:p>
          </p:txBody>
        </p:sp>
        <p:sp>
          <p:nvSpPr>
            <p:cNvPr id="41" name="Freeform 9"/>
            <p:cNvSpPr/>
            <p:nvPr userDrawn="1"/>
          </p:nvSpPr>
          <p:spPr bwMode="auto">
            <a:xfrm>
              <a:off x="0" y="2438399"/>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ln>
          </p:spPr>
          <p:txBody>
            <a:bodyPr vert="horz" wrap="square" lIns="91440" tIns="45720" rIns="91440" bIns="45720" numCol="1" anchor="t" anchorCtr="0" compatLnSpc="1"/>
            <a:lstStyle/>
            <a:p>
              <a:endParaRPr lang="en-US"/>
            </a:p>
          </p:txBody>
        </p:sp>
        <p:sp>
          <p:nvSpPr>
            <p:cNvPr id="42" name="Freeform 10"/>
            <p:cNvSpPr/>
            <p:nvPr userDrawn="1"/>
          </p:nvSpPr>
          <p:spPr bwMode="auto">
            <a:xfrm>
              <a:off x="1224419" y="3886199"/>
              <a:ext cx="3276599" cy="2971800"/>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ln>
          </p:spPr>
          <p:txBody>
            <a:bodyPr vert="horz" wrap="square" lIns="91440" tIns="45720" rIns="91440" bIns="45720" numCol="1" anchor="t" anchorCtr="0" compatLnSpc="1"/>
            <a:lstStyle/>
            <a:p>
              <a:endParaRPr lang="en-US"/>
            </a:p>
          </p:txBody>
        </p:sp>
        <p:sp>
          <p:nvSpPr>
            <p:cNvPr id="43" name="Freeform 11"/>
            <p:cNvSpPr/>
            <p:nvPr userDrawn="1"/>
          </p:nvSpPr>
          <p:spPr bwMode="auto">
            <a:xfrm>
              <a:off x="876758" y="3994150"/>
              <a:ext cx="1719262" cy="2863850"/>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ln>
          </p:spPr>
          <p:txBody>
            <a:bodyPr vert="horz" wrap="square" lIns="91440" tIns="45720" rIns="91440" bIns="45720" numCol="1" anchor="t" anchorCtr="0" compatLnSpc="1"/>
            <a:lstStyle/>
            <a:p>
              <a:endParaRPr lang="en-US"/>
            </a:p>
          </p:txBody>
        </p:sp>
      </p:grpSp>
      <p:sp>
        <p:nvSpPr>
          <p:cNvPr id="47" name="Freeform 46"/>
          <p:cNvSpPr/>
          <p:nvPr/>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ln>
        </p:spPr>
        <p:txBody>
          <a:bodyPr vert="horz" wrap="square" lIns="91440" tIns="45720" rIns="91440" bIns="45720" numCol="1" anchor="t" anchorCtr="0" compatLnSpc="1"/>
          <a:lstStyle/>
          <a:p>
            <a:endParaRPr lang="en-US"/>
          </a:p>
        </p:txBody>
      </p:sp>
      <p:sp>
        <p:nvSpPr>
          <p:cNvPr id="48" name="Freeform 47"/>
          <p:cNvSpPr/>
          <p:nvPr/>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ln>
        </p:spPr>
        <p:txBody>
          <a:bodyPr vert="horz" wrap="square" lIns="91440" tIns="45720" rIns="91440" bIns="45720" numCol="1" anchor="t" anchorCtr="0" compatLnSpc="1"/>
          <a:lstStyle/>
          <a:p>
            <a:endParaRPr lang="en-US"/>
          </a:p>
        </p:txBody>
      </p:sp>
      <p:sp>
        <p:nvSpPr>
          <p:cNvPr id="2" name="Title 1"/>
          <p:cNvSpPr>
            <a:spLocks noGrp="1"/>
          </p:cNvSpPr>
          <p:nvPr>
            <p:ph type="ctrTitle"/>
          </p:nvPr>
        </p:nvSpPr>
        <p:spPr>
          <a:xfrm>
            <a:off x="990600" y="1116449"/>
            <a:ext cx="6858000" cy="707886"/>
          </a:xfrm>
        </p:spPr>
        <p:txBody>
          <a:bodyPr wrap="square">
            <a:spAutoFit/>
          </a:bodyPr>
          <a:lstStyle>
            <a:lvl1pPr algn="r">
              <a:defRPr sz="4000">
                <a:solidFill>
                  <a:schemeClr val="accent2">
                    <a:lumMod val="7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990600" y="1900535"/>
            <a:ext cx="6858000" cy="461665"/>
          </a:xfrm>
        </p:spPr>
        <p:txBody>
          <a:bodyPr wrap="square">
            <a:spAutoFit/>
          </a:bodyPr>
          <a:lstStyle>
            <a:lvl1pPr marL="0" indent="0" algn="r">
              <a:buNone/>
              <a:defRPr sz="2400">
                <a:solidFill>
                  <a:schemeClr val="accent1">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5040522-A7DC-49DD-BD0E-F6479F7CF7B8}"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3A88D0-D5B9-488C-B574-BDD4829C429D}" type="slidenum">
              <a:rPr lang="en-US" smtClean="0"/>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45040522-A7DC-49DD-BD0E-F6479F7CF7B8}"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3A88D0-D5B9-488C-B574-BDD4829C429D}" type="slidenum">
              <a:rPr lang="en-US" smtClean="0"/>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45040522-A7DC-49DD-BD0E-F6479F7CF7B8}"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3A88D0-D5B9-488C-B574-BDD4829C429D}" type="slidenum">
              <a:rPr lang="en-US" smtClean="0"/>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45040522-A7DC-49DD-BD0E-F6479F7CF7B8}"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3A88D0-D5B9-488C-B574-BDD4829C429D}" type="slidenum">
              <a:rPr lang="en-US" smtClean="0"/>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endParaRPr lang="en-US" smtClean="0"/>
          </a:p>
        </p:txBody>
      </p:sp>
      <p:sp>
        <p:nvSpPr>
          <p:cNvPr id="4" name="Date Placeholder 3"/>
          <p:cNvSpPr>
            <a:spLocks noGrp="1"/>
          </p:cNvSpPr>
          <p:nvPr>
            <p:ph type="dt" sz="half" idx="10"/>
          </p:nvPr>
        </p:nvSpPr>
        <p:spPr/>
        <p:txBody>
          <a:bodyPr/>
          <a:lstStyle/>
          <a:p>
            <a:fld id="{45040522-A7DC-49DD-BD0E-F6479F7CF7B8}"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3A88D0-D5B9-488C-B574-BDD4829C429D}" type="slidenum">
              <a:rPr lang="en-US" smtClean="0"/>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Date Placeholder 4"/>
          <p:cNvSpPr>
            <a:spLocks noGrp="1"/>
          </p:cNvSpPr>
          <p:nvPr>
            <p:ph type="dt" sz="half" idx="10"/>
          </p:nvPr>
        </p:nvSpPr>
        <p:spPr/>
        <p:txBody>
          <a:bodyPr/>
          <a:lstStyle/>
          <a:p>
            <a:fld id="{45040522-A7DC-49DD-BD0E-F6479F7CF7B8}"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3A88D0-D5B9-488C-B574-BDD4829C429D}" type="slidenum">
              <a:rPr lang="en-US" smtClean="0"/>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7" name="Date Placeholder 6"/>
          <p:cNvSpPr>
            <a:spLocks noGrp="1"/>
          </p:cNvSpPr>
          <p:nvPr>
            <p:ph type="dt" sz="half" idx="10"/>
          </p:nvPr>
        </p:nvSpPr>
        <p:spPr/>
        <p:txBody>
          <a:bodyPr/>
          <a:lstStyle/>
          <a:p>
            <a:fld id="{45040522-A7DC-49DD-BD0E-F6479F7CF7B8}" type="datetimeFigureOut">
              <a:rPr lang="en-US" smtClean="0"/>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33A88D0-D5B9-488C-B574-BDD4829C429D}" type="slidenum">
              <a:rPr lang="en-US" smtClean="0"/>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5040522-A7DC-49DD-BD0E-F6479F7CF7B8}" type="datetimeFigureOut">
              <a:rPr lang="en-US" smtClean="0"/>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33A88D0-D5B9-488C-B574-BDD4829C429D}" type="slidenum">
              <a:rPr lang="en-US" smtClean="0"/>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040522-A7DC-49DD-BD0E-F6479F7CF7B8}" type="datetimeFigureOut">
              <a:rPr lang="en-US" smtClean="0"/>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33A88D0-D5B9-488C-B574-BDD4829C429D}" type="slidenum">
              <a:rPr lang="en-US" smtClean="0"/>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fld id="{45040522-A7DC-49DD-BD0E-F6479F7CF7B8}"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3A88D0-D5B9-488C-B574-BDD4829C429D}" type="slidenum">
              <a:rPr lang="en-US" smtClean="0"/>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fld id="{45040522-A7DC-49DD-BD0E-F6479F7CF7B8}"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3A88D0-D5B9-488C-B574-BDD4829C429D}" type="slidenum">
              <a:rPr lang="en-US" smtClean="0"/>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040522-A7DC-49DD-BD0E-F6479F7CF7B8}" type="datetimeFigureOut">
              <a:rPr lang="en-US" smtClean="0"/>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grpSp>
        <p:nvGrpSpPr>
          <p:cNvPr id="7" name="Group 32"/>
          <p:cNvGrpSpPr/>
          <p:nvPr/>
        </p:nvGrpSpPr>
        <p:grpSpPr>
          <a:xfrm>
            <a:off x="0" y="0"/>
            <a:ext cx="9144001" cy="6858000"/>
            <a:chOff x="0" y="0"/>
            <a:chExt cx="9144001" cy="6858000"/>
          </a:xfrm>
        </p:grpSpPr>
        <p:sp>
          <p:nvSpPr>
            <p:cNvPr id="8" name="Rectangle 7"/>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ln>
          </p:spPr>
          <p:txBody>
            <a:bodyPr vert="horz" wrap="square" lIns="91440" tIns="45720" rIns="91440" bIns="45720" numCol="1" anchor="t" anchorCtr="0" compatLnSpc="1"/>
            <a:lstStyle/>
            <a:p>
              <a:endParaRPr lang="en-US"/>
            </a:p>
          </p:txBody>
        </p:sp>
        <p:sp>
          <p:nvSpPr>
            <p:cNvPr id="11" name="Freeform 10"/>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ln>
          </p:spPr>
          <p:txBody>
            <a:bodyPr vert="horz" wrap="square" lIns="91440" tIns="45720" rIns="91440" bIns="45720" numCol="1" anchor="t" anchorCtr="0" compatLnSpc="1"/>
            <a:lstStyle/>
            <a:p>
              <a:endParaRPr lang="en-US"/>
            </a:p>
          </p:txBody>
        </p:sp>
      </p:gr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3A88D0-D5B9-488C-B574-BDD4829C429D}" type="slidenum">
              <a:rPr lang="en-US" smtClean="0"/>
            </a:fld>
            <a:endParaRPr lang="en-US"/>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dirty="0"/>
          </a:p>
        </p:txBody>
      </p:sp>
      <p:grpSp>
        <p:nvGrpSpPr>
          <p:cNvPr id="9" name="Group 11"/>
          <p:cNvGrpSpPr/>
          <p:nvPr/>
        </p:nvGrpSpPr>
        <p:grpSpPr>
          <a:xfrm>
            <a:off x="0" y="2855091"/>
            <a:ext cx="3581400" cy="4002909"/>
            <a:chOff x="0" y="2533588"/>
            <a:chExt cx="8022336" cy="8966516"/>
          </a:xfrm>
        </p:grpSpPr>
        <p:sp>
          <p:nvSpPr>
            <p:cNvPr id="13" name="Freeform 7"/>
            <p:cNvSpPr/>
            <p:nvPr userDrawn="1"/>
          </p:nvSpPr>
          <p:spPr bwMode="auto">
            <a:xfrm>
              <a:off x="0" y="2533588"/>
              <a:ext cx="4127500" cy="2514599"/>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ln>
          </p:spPr>
          <p:txBody>
            <a:bodyPr vert="horz" wrap="square" lIns="91440" tIns="45720" rIns="91440" bIns="45720" numCol="1" anchor="t" anchorCtr="0" compatLnSpc="1"/>
            <a:lstStyle/>
            <a:p>
              <a:endParaRPr lang="en-US"/>
            </a:p>
          </p:txBody>
        </p:sp>
        <p:sp>
          <p:nvSpPr>
            <p:cNvPr id="14" name="Freeform 8"/>
            <p:cNvSpPr/>
            <p:nvPr userDrawn="1"/>
          </p:nvSpPr>
          <p:spPr bwMode="auto">
            <a:xfrm>
              <a:off x="0" y="4980432"/>
              <a:ext cx="3184026" cy="6519672"/>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ln>
          </p:spPr>
          <p:txBody>
            <a:bodyPr vert="horz" wrap="square" lIns="91440" tIns="45720" rIns="91440" bIns="45720" numCol="1" anchor="t" anchorCtr="0" compatLnSpc="1"/>
            <a:lstStyle/>
            <a:p>
              <a:endParaRPr lang="en-US"/>
            </a:p>
          </p:txBody>
        </p:sp>
        <p:sp>
          <p:nvSpPr>
            <p:cNvPr id="15" name="Freeform 9"/>
            <p:cNvSpPr/>
            <p:nvPr userDrawn="1"/>
          </p:nvSpPr>
          <p:spPr bwMode="auto">
            <a:xfrm>
              <a:off x="0" y="3371787"/>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ln>
          </p:spPr>
          <p:txBody>
            <a:bodyPr vert="horz" wrap="square" lIns="91440" tIns="45720" rIns="91440" bIns="45720" numCol="1" anchor="t" anchorCtr="0" compatLnSpc="1"/>
            <a:lstStyle/>
            <a:p>
              <a:endParaRPr lang="en-US"/>
            </a:p>
          </p:txBody>
        </p:sp>
        <p:sp>
          <p:nvSpPr>
            <p:cNvPr id="16" name="Freeform 10"/>
            <p:cNvSpPr/>
            <p:nvPr userDrawn="1"/>
          </p:nvSpPr>
          <p:spPr bwMode="auto">
            <a:xfrm>
              <a:off x="1502664" y="5586916"/>
              <a:ext cx="6519672" cy="5913188"/>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ln>
          </p:spPr>
          <p:txBody>
            <a:bodyPr vert="horz" wrap="square" lIns="91440" tIns="45720" rIns="91440" bIns="45720" numCol="1" anchor="t" anchorCtr="0" compatLnSpc="1"/>
            <a:lstStyle/>
            <a:p>
              <a:endParaRPr lang="en-US"/>
            </a:p>
          </p:txBody>
        </p:sp>
        <p:sp>
          <p:nvSpPr>
            <p:cNvPr id="17" name="Freeform 11"/>
            <p:cNvSpPr/>
            <p:nvPr userDrawn="1"/>
          </p:nvSpPr>
          <p:spPr bwMode="auto">
            <a:xfrm>
              <a:off x="1155002" y="5801712"/>
              <a:ext cx="3420932" cy="5698392"/>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ln>
          </p:spPr>
          <p:txBody>
            <a:bodyPr vert="horz" wrap="square" lIns="91440" tIns="45720" rIns="91440" bIns="45720" numCol="1" anchor="t" anchorCtr="0" compatLnSpc="1"/>
            <a:lstStyle/>
            <a:p>
              <a:endParaRPr lang="en-US"/>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spcBef>
          <a:spcPct val="0"/>
        </a:spcBef>
        <a:buNone/>
        <a:defRPr sz="4000" kern="1200">
          <a:solidFill>
            <a:schemeClr val="accent2">
              <a:lumMod val="75000"/>
            </a:schemeClr>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a:solidFill>
            <a:schemeClr val="accent1">
              <a:lumMod val="7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a:solidFill>
            <a:schemeClr val="accent1">
              <a:lumMod val="7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accent1">
              <a:lumMod val="7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accent1">
              <a:lumMod val="7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jpe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jpe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1.png"/><Relationship Id="rId1" Type="http://schemas.openxmlformats.org/officeDocument/2006/relationships/image" Target="../media/image1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6" Type="http://schemas.openxmlformats.org/officeDocument/2006/relationships/notesSlide" Target="../notesSlides/notesSlide2.xml"/><Relationship Id="rId5" Type="http://schemas.openxmlformats.org/officeDocument/2006/relationships/vmlDrawing" Target="../drawings/vmlDrawing4.vml"/><Relationship Id="rId4" Type="http://schemas.openxmlformats.org/officeDocument/2006/relationships/slideLayout" Target="../slideLayouts/slideLayout2.xml"/><Relationship Id="rId3" Type="http://schemas.openxmlformats.org/officeDocument/2006/relationships/image" Target="../media/image13.wmf"/><Relationship Id="rId2" Type="http://schemas.openxmlformats.org/officeDocument/2006/relationships/oleObject" Target="../embeddings/oleObject4.bin"/><Relationship Id="rId1" Type="http://schemas.openxmlformats.org/officeDocument/2006/relationships/image" Target="../media/image12.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4.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microsoft.com/office/2007/relationships/hdphoto" Target="../media/hdphoto1.wdp"/><Relationship Id="rId1" Type="http://schemas.openxmlformats.org/officeDocument/2006/relationships/image" Target="../media/image2.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5.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8.png"/><Relationship Id="rId1" Type="http://schemas.openxmlformats.org/officeDocument/2006/relationships/image" Target="../media/image17.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9.pn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0.png"/></Relationships>
</file>

<file path=ppt/slides/_rels/slide27.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image" Target="../media/image21.png"/></Relationships>
</file>

<file path=ppt/slides/_rels/slide28.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image" Target="../media/image24.png"/></Relationships>
</file>

<file path=ppt/slides/_rels/slide29.xml.rels><?xml version="1.0" encoding="UTF-8" standalone="yes"?>
<Relationships xmlns="http://schemas.openxmlformats.org/package/2006/relationships"><Relationship Id="rId8" Type="http://schemas.openxmlformats.org/officeDocument/2006/relationships/slideLayout" Target="../slideLayouts/slideLayout2.xml"/><Relationship Id="rId7" Type="http://schemas.openxmlformats.org/officeDocument/2006/relationships/image" Target="../media/image33.png"/><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image" Target="../media/image2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4.png"/></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5.png"/></Relationships>
</file>

<file path=ppt/slides/_rels/slide32.xml.rels><?xml version="1.0" encoding="UTF-8" standalone="yes"?>
<Relationships xmlns="http://schemas.openxmlformats.org/package/2006/relationships"><Relationship Id="rId4" Type="http://schemas.openxmlformats.org/officeDocument/2006/relationships/vmlDrawing" Target="../drawings/vmlDrawing5.vml"/><Relationship Id="rId3" Type="http://schemas.openxmlformats.org/officeDocument/2006/relationships/slideLayout" Target="../slideLayouts/slideLayout2.xml"/><Relationship Id="rId2" Type="http://schemas.openxmlformats.org/officeDocument/2006/relationships/image" Target="../media/image36.png"/><Relationship Id="rId1" Type="http://schemas.openxmlformats.org/officeDocument/2006/relationships/oleObject" Target="../embeddings/oleObject5.bin"/></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7.png"/></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8.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9.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43.png"/><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image" Target="../media/image40.png"/></Relationships>
</file>

<file path=ppt/slides/_rels/slide4.xml.rels><?xml version="1.0" encoding="UTF-8" standalone="yes"?>
<Relationships xmlns="http://schemas.openxmlformats.org/package/2006/relationships"><Relationship Id="rId4" Type="http://schemas.openxmlformats.org/officeDocument/2006/relationships/vmlDrawing" Target="../drawings/vmlDrawing1.vml"/><Relationship Id="rId3" Type="http://schemas.openxmlformats.org/officeDocument/2006/relationships/slideLayout" Target="../slideLayouts/slideLayout2.xml"/><Relationship Id="rId2" Type="http://schemas.openxmlformats.org/officeDocument/2006/relationships/image" Target="../media/image3.png"/><Relationship Id="rId1" Type="http://schemas.openxmlformats.org/officeDocument/2006/relationships/oleObject" Target="../embeddings/oleObject1.bin"/></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4.png"/></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5.png"/></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6.png"/></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7.png"/></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image" Target="../media/image48.png"/></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0.png"/><Relationship Id="rId1" Type="http://schemas.openxmlformats.org/officeDocument/2006/relationships/image" Target="../media/image49.png"/></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1.png"/></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2.png"/></Relationships>
</file>

<file path=ppt/slides/_rels/slide4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3.png"/></Relationships>
</file>

<file path=ppt/slides/_rels/slide4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4.png"/></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vmlDrawing" Target="../drawings/vmlDrawing2.vml"/><Relationship Id="rId3" Type="http://schemas.openxmlformats.org/officeDocument/2006/relationships/slideLayout" Target="../slideLayouts/slideLayout2.xml"/><Relationship Id="rId2" Type="http://schemas.openxmlformats.org/officeDocument/2006/relationships/image" Target="../media/image4.png"/><Relationship Id="rId1" Type="http://schemas.openxmlformats.org/officeDocument/2006/relationships/oleObject" Target="../embeddings/oleObject2.bin"/></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5.png"/></Relationships>
</file>

<file path=ppt/slides/_rels/slide5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7.png"/><Relationship Id="rId1" Type="http://schemas.openxmlformats.org/officeDocument/2006/relationships/image" Target="../media/image56.png"/></Relationships>
</file>

<file path=ppt/slides/_rels/slide52.xml.rels><?xml version="1.0" encoding="UTF-8" standalone="yes"?>
<Relationships xmlns="http://schemas.openxmlformats.org/package/2006/relationships"><Relationship Id="rId4" Type="http://schemas.openxmlformats.org/officeDocument/2006/relationships/vmlDrawing" Target="../drawings/vmlDrawing6.vml"/><Relationship Id="rId3" Type="http://schemas.openxmlformats.org/officeDocument/2006/relationships/slideLayout" Target="../slideLayouts/slideLayout2.xml"/><Relationship Id="rId2" Type="http://schemas.openxmlformats.org/officeDocument/2006/relationships/image" Target="../media/image58.png"/><Relationship Id="rId1" Type="http://schemas.openxmlformats.org/officeDocument/2006/relationships/oleObject" Target="../embeddings/oleObject6.bin"/></Relationships>
</file>

<file path=ppt/slides/_rels/slide5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9.png"/></Relationships>
</file>

<file path=ppt/slides/_rels/slide5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0.png"/></Relationships>
</file>

<file path=ppt/slides/_rels/slide5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1.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6" Type="http://schemas.openxmlformats.org/officeDocument/2006/relationships/vmlDrawing" Target="../drawings/vmlDrawing7.vml"/><Relationship Id="rId5" Type="http://schemas.openxmlformats.org/officeDocument/2006/relationships/slideLayout" Target="../slideLayouts/slideLayout2.xml"/><Relationship Id="rId4" Type="http://schemas.openxmlformats.org/officeDocument/2006/relationships/image" Target="../media/image63.png"/><Relationship Id="rId3" Type="http://schemas.openxmlformats.org/officeDocument/2006/relationships/oleObject" Target="../embeddings/oleObject8.bin"/><Relationship Id="rId2" Type="http://schemas.openxmlformats.org/officeDocument/2006/relationships/image" Target="../media/image62.png"/><Relationship Id="rId1" Type="http://schemas.openxmlformats.org/officeDocument/2006/relationships/oleObject" Target="../embeddings/oleObject7.bin"/></Relationships>
</file>

<file path=ppt/slides/_rels/slide5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4.png"/></Relationships>
</file>

<file path=ppt/slides/_rels/slide6.xml.rels><?xml version="1.0" encoding="UTF-8" standalone="yes"?>
<Relationships xmlns="http://schemas.openxmlformats.org/package/2006/relationships"><Relationship Id="rId4" Type="http://schemas.openxmlformats.org/officeDocument/2006/relationships/vmlDrawing" Target="../drawings/vmlDrawing3.vml"/><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oleObject" Target="../embeddings/oleObject3.bin"/></Relationships>
</file>

<file path=ppt/slides/_rels/slide6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5.png"/></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6.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68.png"/><Relationship Id="rId1" Type="http://schemas.openxmlformats.org/officeDocument/2006/relationships/image" Target="../media/image67.png"/></Relationships>
</file>

<file path=ppt/slides/_rels/slide6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9.png"/></Relationships>
</file>

<file path=ppt/slides/_rels/slide66.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73.png"/><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image" Target="../media/image70.png"/></Relationships>
</file>

<file path=ppt/slides/_rels/slide6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4.png"/></Relationships>
</file>

<file path=ppt/slides/_rels/slide6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76.png"/><Relationship Id="rId1" Type="http://schemas.openxmlformats.org/officeDocument/2006/relationships/image" Target="../media/image75.png"/></Relationships>
</file>

<file path=ppt/slides/_rels/slide69.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image" Target="../media/image7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0.png"/></Relationships>
</file>

<file path=ppt/slides/_rels/slide7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1.png"/></Relationships>
</file>

<file path=ppt/slides/_rels/slide72.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image" Target="../media/image82.png"/></Relationships>
</file>

<file path=ppt/slides/_rels/slide73.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image" Target="../media/image85.png"/></Relationships>
</file>

<file path=ppt/slides/_rels/slide74.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90.png"/><Relationship Id="rId2" Type="http://schemas.openxmlformats.org/officeDocument/2006/relationships/image" Target="../media/image89.png"/><Relationship Id="rId1" Type="http://schemas.openxmlformats.org/officeDocument/2006/relationships/image" Target="../media/image88.png"/></Relationships>
</file>

<file path=ppt/slides/_rels/slide75.xml.rels><?xml version="1.0" encoding="UTF-8" standalone="yes"?>
<Relationships xmlns="http://schemas.openxmlformats.org/package/2006/relationships"><Relationship Id="rId4" Type="http://schemas.openxmlformats.org/officeDocument/2006/relationships/vmlDrawing" Target="../drawings/vmlDrawing8.vml"/><Relationship Id="rId3" Type="http://schemas.openxmlformats.org/officeDocument/2006/relationships/slideLayout" Target="../slideLayouts/slideLayout2.xml"/><Relationship Id="rId2" Type="http://schemas.openxmlformats.org/officeDocument/2006/relationships/image" Target="../media/image91.png"/><Relationship Id="rId1" Type="http://schemas.openxmlformats.org/officeDocument/2006/relationships/oleObject" Target="../embeddings/oleObject9.bin"/></Relationships>
</file>

<file path=ppt/slides/_rels/slide76.xml.rels><?xml version="1.0" encoding="UTF-8" standalone="yes"?>
<Relationships xmlns="http://schemas.openxmlformats.org/package/2006/relationships"><Relationship Id="rId4" Type="http://schemas.openxmlformats.org/officeDocument/2006/relationships/vmlDrawing" Target="../drawings/vmlDrawing9.vml"/><Relationship Id="rId3" Type="http://schemas.openxmlformats.org/officeDocument/2006/relationships/slideLayout" Target="../slideLayouts/slideLayout2.xml"/><Relationship Id="rId2" Type="http://schemas.openxmlformats.org/officeDocument/2006/relationships/image" Target="../media/image92.png"/><Relationship Id="rId1" Type="http://schemas.openxmlformats.org/officeDocument/2006/relationships/oleObject" Target="../embeddings/oleObject10.bin"/></Relationships>
</file>

<file path=ppt/slides/_rels/slide77.xml.rels><?xml version="1.0" encoding="UTF-8" standalone="yes"?>
<Relationships xmlns="http://schemas.openxmlformats.org/package/2006/relationships"><Relationship Id="rId4" Type="http://schemas.openxmlformats.org/officeDocument/2006/relationships/vmlDrawing" Target="../drawings/vmlDrawing10.vml"/><Relationship Id="rId3" Type="http://schemas.openxmlformats.org/officeDocument/2006/relationships/slideLayout" Target="../slideLayouts/slideLayout2.xml"/><Relationship Id="rId2" Type="http://schemas.openxmlformats.org/officeDocument/2006/relationships/image" Target="../media/image93.png"/><Relationship Id="rId1" Type="http://schemas.openxmlformats.org/officeDocument/2006/relationships/oleObject" Target="../embeddings/oleObject11.bin"/></Relationships>
</file>

<file path=ppt/slides/_rels/slide78.xml.rels><?xml version="1.0" encoding="UTF-8" standalone="yes"?>
<Relationships xmlns="http://schemas.openxmlformats.org/package/2006/relationships"><Relationship Id="rId7" Type="http://schemas.openxmlformats.org/officeDocument/2006/relationships/vmlDrawing" Target="../drawings/vmlDrawing11.vml"/><Relationship Id="rId6" Type="http://schemas.openxmlformats.org/officeDocument/2006/relationships/slideLayout" Target="../slideLayouts/slideLayout2.xml"/><Relationship Id="rId5" Type="http://schemas.openxmlformats.org/officeDocument/2006/relationships/image" Target="../media/image96.png"/><Relationship Id="rId4" Type="http://schemas.openxmlformats.org/officeDocument/2006/relationships/image" Target="../media/image95.png"/><Relationship Id="rId3" Type="http://schemas.openxmlformats.org/officeDocument/2006/relationships/oleObject" Target="../embeddings/oleObject13.bin"/><Relationship Id="rId2" Type="http://schemas.openxmlformats.org/officeDocument/2006/relationships/image" Target="../media/image94.png"/><Relationship Id="rId1" Type="http://schemas.openxmlformats.org/officeDocument/2006/relationships/oleObject" Target="../embeddings/oleObject12.bin"/></Relationships>
</file>

<file path=ppt/slides/_rels/slide79.xml.rels><?xml version="1.0" encoding="UTF-8" standalone="yes"?>
<Relationships xmlns="http://schemas.openxmlformats.org/package/2006/relationships"><Relationship Id="rId6" Type="http://schemas.openxmlformats.org/officeDocument/2006/relationships/vmlDrawing" Target="../drawings/vmlDrawing12.vml"/><Relationship Id="rId5" Type="http://schemas.openxmlformats.org/officeDocument/2006/relationships/slideLayout" Target="../slideLayouts/slideLayout2.xml"/><Relationship Id="rId4" Type="http://schemas.openxmlformats.org/officeDocument/2006/relationships/image" Target="../media/image98.png"/><Relationship Id="rId3" Type="http://schemas.openxmlformats.org/officeDocument/2006/relationships/oleObject" Target="../embeddings/oleObject15.bin"/><Relationship Id="rId2" Type="http://schemas.openxmlformats.org/officeDocument/2006/relationships/image" Target="../media/image97.png"/><Relationship Id="rId1" Type="http://schemas.openxmlformats.org/officeDocument/2006/relationships/oleObject" Target="../embeddings/oleObject14.bin"/></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jpeg"/></Relationships>
</file>

<file path=ppt/slides/_rels/slide80.xml.rels><?xml version="1.0" encoding="UTF-8" standalone="yes"?>
<Relationships xmlns="http://schemas.openxmlformats.org/package/2006/relationships"><Relationship Id="rId8" Type="http://schemas.openxmlformats.org/officeDocument/2006/relationships/vmlDrawing" Target="../drawings/vmlDrawing13.vml"/><Relationship Id="rId7" Type="http://schemas.openxmlformats.org/officeDocument/2006/relationships/slideLayout" Target="../slideLayouts/slideLayout4.xml"/><Relationship Id="rId6" Type="http://schemas.openxmlformats.org/officeDocument/2006/relationships/image" Target="../media/image101.png"/><Relationship Id="rId5" Type="http://schemas.openxmlformats.org/officeDocument/2006/relationships/oleObject" Target="../embeddings/oleObject18.bin"/><Relationship Id="rId4" Type="http://schemas.openxmlformats.org/officeDocument/2006/relationships/image" Target="../media/image100.png"/><Relationship Id="rId3" Type="http://schemas.openxmlformats.org/officeDocument/2006/relationships/oleObject" Target="../embeddings/oleObject17.bin"/><Relationship Id="rId2" Type="http://schemas.openxmlformats.org/officeDocument/2006/relationships/image" Target="../media/image99.png"/><Relationship Id="rId1" Type="http://schemas.openxmlformats.org/officeDocument/2006/relationships/oleObject" Target="../embeddings/oleObject16.bin"/></Relationships>
</file>

<file path=ppt/slides/_rels/slide81.xml.rels><?xml version="1.0" encoding="UTF-8" standalone="yes"?>
<Relationships xmlns="http://schemas.openxmlformats.org/package/2006/relationships"><Relationship Id="rId6" Type="http://schemas.openxmlformats.org/officeDocument/2006/relationships/vmlDrawing" Target="../drawings/vmlDrawing14.vml"/><Relationship Id="rId5" Type="http://schemas.openxmlformats.org/officeDocument/2006/relationships/slideLayout" Target="../slideLayouts/slideLayout2.xml"/><Relationship Id="rId4" Type="http://schemas.openxmlformats.org/officeDocument/2006/relationships/image" Target="../media/image103.png"/><Relationship Id="rId3" Type="http://schemas.openxmlformats.org/officeDocument/2006/relationships/oleObject" Target="../embeddings/oleObject20.bin"/><Relationship Id="rId2" Type="http://schemas.openxmlformats.org/officeDocument/2006/relationships/image" Target="../media/image102.png"/><Relationship Id="rId1" Type="http://schemas.openxmlformats.org/officeDocument/2006/relationships/oleObject" Target="../embeddings/oleObject19.bin"/></Relationships>
</file>

<file path=ppt/slides/_rels/slide82.xml.rels><?xml version="1.0" encoding="UTF-8" standalone="yes"?>
<Relationships xmlns="http://schemas.openxmlformats.org/package/2006/relationships"><Relationship Id="rId7" Type="http://schemas.openxmlformats.org/officeDocument/2006/relationships/notesSlide" Target="../notesSlides/notesSlide5.xml"/><Relationship Id="rId6" Type="http://schemas.openxmlformats.org/officeDocument/2006/relationships/vmlDrawing" Target="../drawings/vmlDrawing15.vml"/><Relationship Id="rId5" Type="http://schemas.openxmlformats.org/officeDocument/2006/relationships/slideLayout" Target="../slideLayouts/slideLayout2.xml"/><Relationship Id="rId4" Type="http://schemas.openxmlformats.org/officeDocument/2006/relationships/image" Target="../media/image105.png"/><Relationship Id="rId3" Type="http://schemas.openxmlformats.org/officeDocument/2006/relationships/oleObject" Target="../embeddings/oleObject22.bin"/><Relationship Id="rId2" Type="http://schemas.openxmlformats.org/officeDocument/2006/relationships/image" Target="../media/image104.png"/><Relationship Id="rId1" Type="http://schemas.openxmlformats.org/officeDocument/2006/relationships/oleObject" Target="../embeddings/oleObject21.bin"/></Relationships>
</file>

<file path=ppt/slides/_rels/slide83.xml.rels><?xml version="1.0" encoding="UTF-8" standalone="yes"?>
<Relationships xmlns="http://schemas.openxmlformats.org/package/2006/relationships"><Relationship Id="rId4" Type="http://schemas.openxmlformats.org/officeDocument/2006/relationships/vmlDrawing" Target="../drawings/vmlDrawing16.vml"/><Relationship Id="rId3" Type="http://schemas.openxmlformats.org/officeDocument/2006/relationships/slideLayout" Target="../slideLayouts/slideLayout2.xml"/><Relationship Id="rId2" Type="http://schemas.openxmlformats.org/officeDocument/2006/relationships/image" Target="../media/image106.png"/><Relationship Id="rId1" Type="http://schemas.openxmlformats.org/officeDocument/2006/relationships/oleObject" Target="../embeddings/oleObject23.bin"/></Relationships>
</file>

<file path=ppt/slides/_rels/slide84.xml.rels><?xml version="1.0" encoding="UTF-8" standalone="yes"?>
<Relationships xmlns="http://schemas.openxmlformats.org/package/2006/relationships"><Relationship Id="rId6" Type="http://schemas.openxmlformats.org/officeDocument/2006/relationships/vmlDrawing" Target="../drawings/vmlDrawing17.vml"/><Relationship Id="rId5" Type="http://schemas.openxmlformats.org/officeDocument/2006/relationships/slideLayout" Target="../slideLayouts/slideLayout2.xml"/><Relationship Id="rId4" Type="http://schemas.openxmlformats.org/officeDocument/2006/relationships/image" Target="../media/image108.png"/><Relationship Id="rId3" Type="http://schemas.openxmlformats.org/officeDocument/2006/relationships/oleObject" Target="../embeddings/oleObject25.bin"/><Relationship Id="rId2" Type="http://schemas.openxmlformats.org/officeDocument/2006/relationships/image" Target="../media/image107.png"/><Relationship Id="rId1" Type="http://schemas.openxmlformats.org/officeDocument/2006/relationships/oleObject" Target="../embeddings/oleObject24.bin"/></Relationships>
</file>

<file path=ppt/slides/_rels/slide85.xml.rels><?xml version="1.0" encoding="UTF-8" standalone="yes"?>
<Relationships xmlns="http://schemas.openxmlformats.org/package/2006/relationships"><Relationship Id="rId5" Type="http://schemas.openxmlformats.org/officeDocument/2006/relationships/vmlDrawing" Target="../drawings/vmlDrawing18.vml"/><Relationship Id="rId4" Type="http://schemas.openxmlformats.org/officeDocument/2006/relationships/slideLayout" Target="../slideLayouts/slideLayout2.xml"/><Relationship Id="rId3" Type="http://schemas.openxmlformats.org/officeDocument/2006/relationships/image" Target="../media/image110.png"/><Relationship Id="rId2" Type="http://schemas.openxmlformats.org/officeDocument/2006/relationships/oleObject" Target="../embeddings/oleObject26.bin"/><Relationship Id="rId1" Type="http://schemas.openxmlformats.org/officeDocument/2006/relationships/image" Target="../media/image109.png"/></Relationships>
</file>

<file path=ppt/slides/_rels/slide86.xml.rels><?xml version="1.0" encoding="UTF-8" standalone="yes"?>
<Relationships xmlns="http://schemas.openxmlformats.org/package/2006/relationships"><Relationship Id="rId6" Type="http://schemas.openxmlformats.org/officeDocument/2006/relationships/vmlDrawing" Target="../drawings/vmlDrawing19.vml"/><Relationship Id="rId5" Type="http://schemas.openxmlformats.org/officeDocument/2006/relationships/slideLayout" Target="../slideLayouts/slideLayout2.xml"/><Relationship Id="rId4" Type="http://schemas.openxmlformats.org/officeDocument/2006/relationships/image" Target="../media/image112.png"/><Relationship Id="rId3" Type="http://schemas.openxmlformats.org/officeDocument/2006/relationships/oleObject" Target="../embeddings/oleObject28.bin"/><Relationship Id="rId2" Type="http://schemas.openxmlformats.org/officeDocument/2006/relationships/image" Target="../media/image111.png"/><Relationship Id="rId1" Type="http://schemas.openxmlformats.org/officeDocument/2006/relationships/oleObject" Target="../embeddings/oleObject27.bin"/></Relationships>
</file>

<file path=ppt/slides/_rels/slide8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14.png"/><Relationship Id="rId1" Type="http://schemas.openxmlformats.org/officeDocument/2006/relationships/image" Target="../media/image113.png"/></Relationships>
</file>

<file path=ppt/slides/_rels/slide88.xml.rels><?xml version="1.0" encoding="UTF-8" standalone="yes"?>
<Relationships xmlns="http://schemas.openxmlformats.org/package/2006/relationships"><Relationship Id="rId4" Type="http://schemas.openxmlformats.org/officeDocument/2006/relationships/vmlDrawing" Target="../drawings/vmlDrawing20.vml"/><Relationship Id="rId3" Type="http://schemas.openxmlformats.org/officeDocument/2006/relationships/slideLayout" Target="../slideLayouts/slideLayout2.xml"/><Relationship Id="rId2" Type="http://schemas.openxmlformats.org/officeDocument/2006/relationships/image" Target="../media/image115.png"/><Relationship Id="rId1" Type="http://schemas.openxmlformats.org/officeDocument/2006/relationships/oleObject" Target="../embeddings/oleObject29.bin"/></Relationships>
</file>

<file path=ppt/slides/_rels/slide89.xml.rels><?xml version="1.0" encoding="UTF-8" standalone="yes"?>
<Relationships xmlns="http://schemas.openxmlformats.org/package/2006/relationships"><Relationship Id="rId4" Type="http://schemas.openxmlformats.org/officeDocument/2006/relationships/vmlDrawing" Target="../drawings/vmlDrawing21.vml"/><Relationship Id="rId3" Type="http://schemas.openxmlformats.org/officeDocument/2006/relationships/slideLayout" Target="../slideLayouts/slideLayout2.xml"/><Relationship Id="rId2" Type="http://schemas.openxmlformats.org/officeDocument/2006/relationships/image" Target="../media/image116.png"/><Relationship Id="rId1" Type="http://schemas.openxmlformats.org/officeDocument/2006/relationships/oleObject" Target="../embeddings/oleObject30.bin"/></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4" Type="http://schemas.openxmlformats.org/officeDocument/2006/relationships/vmlDrawing" Target="../drawings/vmlDrawing22.vml"/><Relationship Id="rId3" Type="http://schemas.openxmlformats.org/officeDocument/2006/relationships/slideLayout" Target="../slideLayouts/slideLayout2.xml"/><Relationship Id="rId2" Type="http://schemas.openxmlformats.org/officeDocument/2006/relationships/image" Target="../media/image117.png"/><Relationship Id="rId1" Type="http://schemas.openxmlformats.org/officeDocument/2006/relationships/oleObject" Target="../embeddings/oleObject31.bin"/></Relationships>
</file>

<file path=ppt/slides/_rels/slide91.xml.rels><?xml version="1.0" encoding="UTF-8" standalone="yes"?>
<Relationships xmlns="http://schemas.openxmlformats.org/package/2006/relationships"><Relationship Id="rId6" Type="http://schemas.openxmlformats.org/officeDocument/2006/relationships/vmlDrawing" Target="../drawings/vmlDrawing23.vml"/><Relationship Id="rId5" Type="http://schemas.openxmlformats.org/officeDocument/2006/relationships/slideLayout" Target="../slideLayouts/slideLayout2.xml"/><Relationship Id="rId4" Type="http://schemas.openxmlformats.org/officeDocument/2006/relationships/image" Target="../media/image119.png"/><Relationship Id="rId3" Type="http://schemas.openxmlformats.org/officeDocument/2006/relationships/oleObject" Target="../embeddings/oleObject33.bin"/><Relationship Id="rId2" Type="http://schemas.openxmlformats.org/officeDocument/2006/relationships/image" Target="../media/image118.png"/><Relationship Id="rId1" Type="http://schemas.openxmlformats.org/officeDocument/2006/relationships/oleObject" Target="../embeddings/oleObject32.bin"/></Relationships>
</file>

<file path=ppt/slides/_rels/slide92.xml.rels><?xml version="1.0" encoding="UTF-8" standalone="yes"?>
<Relationships xmlns="http://schemas.openxmlformats.org/package/2006/relationships"><Relationship Id="rId4" Type="http://schemas.openxmlformats.org/officeDocument/2006/relationships/vmlDrawing" Target="../drawings/vmlDrawing24.vml"/><Relationship Id="rId3" Type="http://schemas.openxmlformats.org/officeDocument/2006/relationships/slideLayout" Target="../slideLayouts/slideLayout2.xml"/><Relationship Id="rId2" Type="http://schemas.openxmlformats.org/officeDocument/2006/relationships/image" Target="../media/image120.png"/><Relationship Id="rId1" Type="http://schemas.openxmlformats.org/officeDocument/2006/relationships/oleObject" Target="../embeddings/oleObject34.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1187624" y="1925062"/>
            <a:ext cx="7632848" cy="4397962"/>
          </a:xfrm>
        </p:spPr>
        <p:txBody>
          <a:bodyPr>
            <a:normAutofit lnSpcReduction="10000"/>
          </a:bodyPr>
          <a:lstStyle/>
          <a:p>
            <a:pPr algn="ctr" rtl="0"/>
            <a:r>
              <a:rPr lang="en-US" b="1" dirty="0" smtClean="0">
                <a:solidFill>
                  <a:schemeClr val="tx1"/>
                </a:solidFill>
              </a:rPr>
              <a:t>Graduation Project 2</a:t>
            </a:r>
            <a:br>
              <a:rPr lang="en-US" b="1" dirty="0" smtClean="0">
                <a:solidFill>
                  <a:schemeClr val="tx1"/>
                </a:solidFill>
              </a:rPr>
            </a:br>
            <a:r>
              <a:rPr lang="en-US" b="1" dirty="0" smtClean="0">
                <a:solidFill>
                  <a:schemeClr val="tx1"/>
                </a:solidFill>
              </a:rPr>
              <a:t>3D Seismic </a:t>
            </a:r>
            <a:r>
              <a:rPr lang="en-US" b="1" dirty="0">
                <a:solidFill>
                  <a:schemeClr val="tx1"/>
                </a:solidFill>
              </a:rPr>
              <a:t>D</a:t>
            </a:r>
            <a:r>
              <a:rPr lang="en-US" b="1" dirty="0" smtClean="0">
                <a:solidFill>
                  <a:schemeClr val="tx1"/>
                </a:solidFill>
              </a:rPr>
              <a:t>esign of Omar Al-</a:t>
            </a:r>
            <a:r>
              <a:rPr lang="en-US" b="1" dirty="0" err="1">
                <a:solidFill>
                  <a:schemeClr val="tx1"/>
                </a:solidFill>
              </a:rPr>
              <a:t>A</a:t>
            </a:r>
            <a:r>
              <a:rPr lang="en-US" b="1" dirty="0" err="1" smtClean="0">
                <a:solidFill>
                  <a:schemeClr val="tx1"/>
                </a:solidFill>
              </a:rPr>
              <a:t>lool</a:t>
            </a:r>
            <a:r>
              <a:rPr lang="en-US" b="1" dirty="0" smtClean="0">
                <a:solidFill>
                  <a:schemeClr val="tx1"/>
                </a:solidFill>
              </a:rPr>
              <a:t> School</a:t>
            </a:r>
            <a:endParaRPr lang="en-US" b="1" dirty="0" smtClean="0">
              <a:solidFill>
                <a:schemeClr val="tx1"/>
              </a:solidFill>
            </a:endParaRPr>
          </a:p>
          <a:p>
            <a:pPr algn="ctr" rtl="0"/>
            <a:br>
              <a:rPr lang="en-US" dirty="0" smtClean="0">
                <a:solidFill>
                  <a:schemeClr val="tx1"/>
                </a:solidFill>
              </a:rPr>
            </a:br>
            <a:r>
              <a:rPr lang="en-US" b="1" dirty="0" smtClean="0">
                <a:solidFill>
                  <a:schemeClr val="tx1"/>
                </a:solidFill>
              </a:rPr>
              <a:t>Prepared by:</a:t>
            </a:r>
            <a:br>
              <a:rPr lang="en-US" b="1" dirty="0" smtClean="0">
                <a:solidFill>
                  <a:schemeClr val="tx1"/>
                </a:solidFill>
              </a:rPr>
            </a:br>
            <a:r>
              <a:rPr lang="en-US" dirty="0" err="1" smtClean="0">
                <a:solidFill>
                  <a:schemeClr val="tx1"/>
                </a:solidFill>
                <a:latin typeface="Andalus" panose="02020603050405020304" pitchFamily="18" charset="-78"/>
                <a:cs typeface="Andalus" panose="02020603050405020304" pitchFamily="18" charset="-78"/>
              </a:rPr>
              <a:t>Hanan</a:t>
            </a:r>
            <a:r>
              <a:rPr lang="en-US" dirty="0" smtClean="0">
                <a:solidFill>
                  <a:schemeClr val="tx1"/>
                </a:solidFill>
                <a:latin typeface="Andalus" panose="02020603050405020304" pitchFamily="18" charset="-78"/>
                <a:cs typeface="Andalus" panose="02020603050405020304" pitchFamily="18" charset="-78"/>
              </a:rPr>
              <a:t> Al-</a:t>
            </a:r>
            <a:r>
              <a:rPr lang="en-US" dirty="0" err="1">
                <a:solidFill>
                  <a:schemeClr val="tx1"/>
                </a:solidFill>
                <a:latin typeface="Andalus" panose="02020603050405020304" pitchFamily="18" charset="-78"/>
                <a:cs typeface="Andalus" panose="02020603050405020304" pitchFamily="18" charset="-78"/>
              </a:rPr>
              <a:t>A</a:t>
            </a:r>
            <a:r>
              <a:rPr lang="en-US" dirty="0" err="1" smtClean="0">
                <a:solidFill>
                  <a:schemeClr val="tx1"/>
                </a:solidFill>
                <a:latin typeface="Andalus" panose="02020603050405020304" pitchFamily="18" charset="-78"/>
                <a:cs typeface="Andalus" panose="02020603050405020304" pitchFamily="18" charset="-78"/>
              </a:rPr>
              <a:t>trash</a:t>
            </a:r>
            <a:br>
              <a:rPr lang="en-US" dirty="0" smtClean="0">
                <a:solidFill>
                  <a:schemeClr val="tx1"/>
                </a:solidFill>
                <a:latin typeface="Andalus" panose="02020603050405020304" pitchFamily="18" charset="-78"/>
                <a:cs typeface="Andalus" panose="02020603050405020304" pitchFamily="18" charset="-78"/>
              </a:rPr>
            </a:br>
            <a:r>
              <a:rPr lang="en-US" dirty="0" err="1" smtClean="0">
                <a:solidFill>
                  <a:schemeClr val="tx1"/>
                </a:solidFill>
                <a:latin typeface="Andalus" panose="02020603050405020304" pitchFamily="18" charset="-78"/>
                <a:cs typeface="Andalus" panose="02020603050405020304" pitchFamily="18" charset="-78"/>
              </a:rPr>
              <a:t>Samah</a:t>
            </a:r>
            <a:r>
              <a:rPr lang="en-US" dirty="0" smtClean="0">
                <a:solidFill>
                  <a:schemeClr val="tx1"/>
                </a:solidFill>
                <a:latin typeface="Andalus" panose="02020603050405020304" pitchFamily="18" charset="-78"/>
                <a:cs typeface="Andalus" panose="02020603050405020304" pitchFamily="18" charset="-78"/>
              </a:rPr>
              <a:t> Abdul-</a:t>
            </a:r>
            <a:r>
              <a:rPr lang="en-US" dirty="0" err="1" smtClean="0">
                <a:solidFill>
                  <a:schemeClr val="tx1"/>
                </a:solidFill>
                <a:latin typeface="Andalus" panose="02020603050405020304" pitchFamily="18" charset="-78"/>
                <a:cs typeface="Andalus" panose="02020603050405020304" pitchFamily="18" charset="-78"/>
              </a:rPr>
              <a:t>Razeq</a:t>
            </a:r>
            <a:endParaRPr lang="en-US" dirty="0" smtClean="0">
              <a:solidFill>
                <a:schemeClr val="tx1"/>
              </a:solidFill>
              <a:latin typeface="Andalus" panose="02020603050405020304" pitchFamily="18" charset="-78"/>
              <a:cs typeface="Andalus" panose="02020603050405020304" pitchFamily="18" charset="-78"/>
            </a:endParaRPr>
          </a:p>
          <a:p>
            <a:pPr algn="ctr" rtl="0"/>
            <a:br>
              <a:rPr lang="en-US" dirty="0" smtClean="0">
                <a:solidFill>
                  <a:schemeClr val="tx1"/>
                </a:solidFill>
                <a:latin typeface="Andalus" panose="02020603050405020304" pitchFamily="18" charset="-78"/>
                <a:cs typeface="Andalus" panose="02020603050405020304" pitchFamily="18" charset="-78"/>
              </a:rPr>
            </a:br>
            <a:r>
              <a:rPr lang="en-US" b="1" dirty="0" smtClean="0">
                <a:solidFill>
                  <a:schemeClr val="tx1"/>
                </a:solidFill>
              </a:rPr>
              <a:t>Under supervision of:</a:t>
            </a:r>
            <a:br>
              <a:rPr lang="en-US" dirty="0" smtClean="0">
                <a:solidFill>
                  <a:schemeClr val="tx1"/>
                </a:solidFill>
              </a:rPr>
            </a:br>
            <a:r>
              <a:rPr lang="en-US" dirty="0" err="1" smtClean="0">
                <a:solidFill>
                  <a:schemeClr val="tx1"/>
                </a:solidFill>
                <a:latin typeface="Andalus" panose="02020603050405020304" pitchFamily="18" charset="-78"/>
                <a:cs typeface="Andalus" panose="02020603050405020304" pitchFamily="18" charset="-78"/>
              </a:rPr>
              <a:t>Dr</a:t>
            </a:r>
            <a:r>
              <a:rPr lang="en-US" dirty="0" smtClean="0">
                <a:solidFill>
                  <a:schemeClr val="tx1"/>
                </a:solidFill>
                <a:latin typeface="Andalus" panose="02020603050405020304" pitchFamily="18" charset="-78"/>
                <a:cs typeface="Andalus" panose="02020603050405020304" pitchFamily="18" charset="-78"/>
              </a:rPr>
              <a:t> Mohammad </a:t>
            </a:r>
            <a:r>
              <a:rPr lang="en-US" dirty="0" err="1" smtClean="0">
                <a:solidFill>
                  <a:schemeClr val="tx1"/>
                </a:solidFill>
                <a:latin typeface="Andalus" panose="02020603050405020304" pitchFamily="18" charset="-78"/>
                <a:cs typeface="Andalus" panose="02020603050405020304" pitchFamily="18" charset="-78"/>
              </a:rPr>
              <a:t>Sama’neh</a:t>
            </a:r>
            <a:endParaRPr lang="en-US" dirty="0" smtClean="0">
              <a:solidFill>
                <a:schemeClr val="tx1"/>
              </a:solidFill>
              <a:latin typeface="Andalus" panose="02020603050405020304" pitchFamily="18" charset="-78"/>
              <a:cs typeface="Andalus" panose="02020603050405020304" pitchFamily="18" charset="-78"/>
            </a:endParaRPr>
          </a:p>
          <a:p>
            <a:pPr algn="ctr" rtl="0"/>
            <a:endParaRPr lang="en-US" dirty="0">
              <a:solidFill>
                <a:schemeClr val="tx1"/>
              </a:solidFill>
              <a:latin typeface="Andalus" panose="02020603050405020304" pitchFamily="18" charset="-78"/>
              <a:cs typeface="Andalus" panose="02020603050405020304" pitchFamily="18" charset="-78"/>
            </a:endParaRPr>
          </a:p>
          <a:p>
            <a:pPr algn="ctr" rtl="0"/>
            <a:br>
              <a:rPr lang="en-US" dirty="0" smtClean="0">
                <a:solidFill>
                  <a:schemeClr val="tx1"/>
                </a:solidFill>
              </a:rPr>
            </a:br>
            <a:r>
              <a:rPr lang="en-US" dirty="0" smtClean="0">
                <a:solidFill>
                  <a:srgbClr val="FF0000"/>
                </a:solidFill>
                <a:latin typeface="Andalus" panose="02020603050405020304" pitchFamily="18" charset="-78"/>
                <a:cs typeface="Andalus" panose="02020603050405020304" pitchFamily="18" charset="-78"/>
              </a:rPr>
              <a:t>25-May-2017</a:t>
            </a:r>
            <a:endParaRPr lang="ar-SA" dirty="0">
              <a:solidFill>
                <a:srgbClr val="FF0000"/>
              </a:solidFill>
              <a:latin typeface="Andalus" panose="02020603050405020304" pitchFamily="18" charset="-78"/>
              <a:cs typeface="Andalus" panose="02020603050405020304" pitchFamily="18" charset="-78"/>
            </a:endParaRPr>
          </a:p>
        </p:txBody>
      </p:sp>
      <p:pic>
        <p:nvPicPr>
          <p:cNvPr id="4" name="صورة 3" descr="http://www.najah.edu/image/najahLogo/NNU%20Seal%20logo.jpg"/>
          <p:cNvPicPr/>
          <p:nvPr/>
        </p:nvPicPr>
        <p:blipFill>
          <a:blip r:embed="rId1">
            <a:extLst>
              <a:ext uri="{28A0092B-C50C-407E-A947-70E740481C1C}">
                <a14:useLocalDpi xmlns:a14="http://schemas.microsoft.com/office/drawing/2010/main" val="0"/>
              </a:ext>
            </a:extLst>
          </a:blip>
          <a:srcRect/>
          <a:stretch>
            <a:fillRect/>
          </a:stretch>
        </p:blipFill>
        <p:spPr bwMode="auto">
          <a:xfrm>
            <a:off x="4010525" y="261283"/>
            <a:ext cx="1756881" cy="1664414"/>
          </a:xfrm>
          <a:prstGeom prst="rect">
            <a:avLst/>
          </a:prstGeom>
          <a:noFill/>
          <a:ln>
            <a:no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a:solidFill>
                  <a:schemeClr val="tx1"/>
                </a:solidFill>
              </a:rPr>
              <a:t>Structural Materials</a:t>
            </a:r>
            <a:endParaRPr lang="en-US">
              <a:solidFill>
                <a:schemeClr val="tx1"/>
              </a:solidFill>
            </a:endParaRPr>
          </a:p>
        </p:txBody>
      </p:sp>
      <p:sp>
        <p:nvSpPr>
          <p:cNvPr id="5" name="Content Placeholder 2"/>
          <p:cNvSpPr>
            <a:spLocks noGrp="1"/>
          </p:cNvSpPr>
          <p:nvPr>
            <p:ph idx="1"/>
          </p:nvPr>
        </p:nvSpPr>
        <p:spPr/>
        <p:txBody>
          <a:bodyPr/>
          <a:lstStyle/>
          <a:p>
            <a:pPr marL="514350" indent="-514350">
              <a:buClr>
                <a:schemeClr val="accent4">
                  <a:lumMod val="75000"/>
                </a:schemeClr>
              </a:buClr>
              <a:buFont typeface="+mj-lt"/>
              <a:buAutoNum type="arabicParenR" startAt="2"/>
            </a:pPr>
            <a:r>
              <a:rPr lang="en-US" sz="2800" b="1" dirty="0" smtClean="0">
                <a:solidFill>
                  <a:schemeClr val="accent4">
                    <a:lumMod val="50000"/>
                  </a:schemeClr>
                </a:solidFill>
              </a:rPr>
              <a:t>Reinforcing Steel</a:t>
            </a:r>
            <a:br>
              <a:rPr lang="en-US" sz="2600" dirty="0" smtClean="0"/>
            </a:br>
            <a:endParaRPr lang="en-US" sz="2600" dirty="0" smtClean="0"/>
          </a:p>
          <a:p>
            <a:pPr lvl="1">
              <a:buClr>
                <a:schemeClr val="accent4">
                  <a:lumMod val="75000"/>
                </a:schemeClr>
              </a:buClr>
              <a:buFont typeface="Wingdings" panose="05000000000000000000" pitchFamily="2" charset="2"/>
              <a:buChar char="v"/>
            </a:pPr>
            <a:r>
              <a:rPr lang="en-US" sz="2700" b="1" dirty="0" smtClean="0">
                <a:solidFill>
                  <a:schemeClr val="accent2">
                    <a:lumMod val="50000"/>
                  </a:schemeClr>
                </a:solidFill>
                <a:latin typeface="Aparajita" panose="020B0604020202020204" pitchFamily="34" charset="0"/>
                <a:cs typeface="Aparajita" panose="020B0604020202020204" pitchFamily="34" charset="0"/>
              </a:rPr>
              <a:t>Yielding Stress for used Steel is 420 </a:t>
            </a:r>
            <a:r>
              <a:rPr lang="en-US" sz="2700" b="1" dirty="0" err="1" smtClean="0">
                <a:solidFill>
                  <a:schemeClr val="accent2">
                    <a:lumMod val="50000"/>
                  </a:schemeClr>
                </a:solidFill>
                <a:latin typeface="Aparajita" panose="020B0604020202020204" pitchFamily="34" charset="0"/>
                <a:cs typeface="Aparajita" panose="020B0604020202020204" pitchFamily="34" charset="0"/>
              </a:rPr>
              <a:t>MPa</a:t>
            </a:r>
            <a:br>
              <a:rPr lang="en-US" sz="2700" b="1" dirty="0" smtClean="0">
                <a:solidFill>
                  <a:schemeClr val="accent2">
                    <a:lumMod val="50000"/>
                  </a:schemeClr>
                </a:solidFill>
                <a:latin typeface="Aparajita" panose="020B0604020202020204" pitchFamily="34" charset="0"/>
                <a:cs typeface="Aparajita" panose="020B0604020202020204" pitchFamily="34" charset="0"/>
              </a:rPr>
            </a:br>
            <a:endParaRPr lang="en-US" sz="2700" b="1" dirty="0" smtClean="0">
              <a:solidFill>
                <a:schemeClr val="accent2">
                  <a:lumMod val="50000"/>
                </a:schemeClr>
              </a:solidFill>
              <a:latin typeface="Aparajita" panose="020B0604020202020204" pitchFamily="34" charset="0"/>
              <a:cs typeface="Aparajita" panose="020B0604020202020204" pitchFamily="34" charset="0"/>
            </a:endParaRPr>
          </a:p>
          <a:p>
            <a:pPr lvl="1">
              <a:buClr>
                <a:schemeClr val="accent4">
                  <a:lumMod val="75000"/>
                </a:schemeClr>
              </a:buClr>
              <a:buFont typeface="Wingdings" panose="05000000000000000000" pitchFamily="2" charset="2"/>
              <a:buChar char="v"/>
            </a:pPr>
            <a:r>
              <a:rPr lang="en-US" sz="2700" b="1" dirty="0" smtClean="0">
                <a:solidFill>
                  <a:schemeClr val="accent2">
                    <a:lumMod val="50000"/>
                  </a:schemeClr>
                </a:solidFill>
                <a:latin typeface="Aparajita" panose="020B0604020202020204" pitchFamily="34" charset="0"/>
                <a:cs typeface="Aparajita" panose="020B0604020202020204" pitchFamily="34" charset="0"/>
              </a:rPr>
              <a:t>Modulus of Elasticity is 200,000 </a:t>
            </a:r>
            <a:r>
              <a:rPr lang="en-US" sz="2700" b="1" dirty="0" err="1" smtClean="0">
                <a:solidFill>
                  <a:schemeClr val="accent2">
                    <a:lumMod val="50000"/>
                  </a:schemeClr>
                </a:solidFill>
                <a:latin typeface="Aparajita" panose="020B0604020202020204" pitchFamily="34" charset="0"/>
                <a:cs typeface="Aparajita" panose="020B0604020202020204" pitchFamily="34" charset="0"/>
              </a:rPr>
              <a:t>MPa</a:t>
            </a:r>
            <a:r>
              <a:rPr lang="en-US" sz="2700" b="1" dirty="0" smtClean="0">
                <a:solidFill>
                  <a:schemeClr val="accent2">
                    <a:lumMod val="50000"/>
                  </a:schemeClr>
                </a:solidFill>
                <a:latin typeface="Aparajita" panose="020B0604020202020204" pitchFamily="34" charset="0"/>
                <a:cs typeface="Aparajita" panose="020B0604020202020204" pitchFamily="34" charset="0"/>
              </a:rPr>
              <a:t> </a:t>
            </a:r>
            <a:br>
              <a:rPr lang="en-US" sz="2700" b="1" dirty="0" smtClean="0">
                <a:solidFill>
                  <a:schemeClr val="accent2">
                    <a:lumMod val="50000"/>
                  </a:schemeClr>
                </a:solidFill>
                <a:latin typeface="Aparajita" panose="020B0604020202020204" pitchFamily="34" charset="0"/>
                <a:cs typeface="Aparajita" panose="020B0604020202020204" pitchFamily="34" charset="0"/>
              </a:rPr>
            </a:br>
            <a:endParaRPr lang="en-US" sz="2700" b="1" dirty="0" smtClean="0">
              <a:solidFill>
                <a:schemeClr val="accent2">
                  <a:lumMod val="50000"/>
                </a:schemeClr>
              </a:solidFill>
              <a:latin typeface="Aparajita" panose="020B0604020202020204" pitchFamily="34" charset="0"/>
              <a:cs typeface="Aparajita" panose="020B0604020202020204" pitchFamily="34" charset="0"/>
            </a:endParaRPr>
          </a:p>
          <a:p>
            <a:pPr lvl="1">
              <a:buClr>
                <a:schemeClr val="accent4">
                  <a:lumMod val="75000"/>
                </a:schemeClr>
              </a:buClr>
              <a:buFont typeface="Wingdings" panose="05000000000000000000" pitchFamily="2" charset="2"/>
              <a:buChar char="v"/>
            </a:pPr>
            <a:r>
              <a:rPr lang="en-US" sz="2700" b="1" dirty="0" smtClean="0">
                <a:solidFill>
                  <a:schemeClr val="accent2">
                    <a:lumMod val="50000"/>
                  </a:schemeClr>
                </a:solidFill>
                <a:latin typeface="Aparajita" panose="020B0604020202020204" pitchFamily="34" charset="0"/>
                <a:cs typeface="Aparajita" panose="020B0604020202020204" pitchFamily="34" charset="0"/>
              </a:rPr>
              <a:t>Unit Weight (ɣ) is 77kN/m</a:t>
            </a:r>
            <a:r>
              <a:rPr lang="en-US" sz="2700" b="1" baseline="30000" dirty="0" smtClean="0">
                <a:solidFill>
                  <a:schemeClr val="accent2">
                    <a:lumMod val="50000"/>
                  </a:schemeClr>
                </a:solidFill>
                <a:latin typeface="Aparajita" panose="020B0604020202020204" pitchFamily="34" charset="0"/>
                <a:cs typeface="Aparajita" panose="020B0604020202020204" pitchFamily="34" charset="0"/>
              </a:rPr>
              <a:t>3</a:t>
            </a:r>
            <a:endParaRPr lang="en-US" sz="2700" b="1" baseline="30000" dirty="0" smtClean="0">
              <a:solidFill>
                <a:schemeClr val="accent2">
                  <a:lumMod val="50000"/>
                </a:schemeClr>
              </a:solidFill>
              <a:latin typeface="Aparajita" panose="020B0604020202020204" pitchFamily="34" charset="0"/>
              <a:cs typeface="Aparajita" panose="020B0604020202020204" pitchFamily="34" charset="0"/>
            </a:endParaRPr>
          </a:p>
          <a:p>
            <a:endParaRPr lang="en-US" dirty="0"/>
          </a:p>
        </p:txBody>
      </p:sp>
      <p:sp>
        <p:nvSpPr>
          <p:cNvPr id="6" name="Rectangle 5"/>
          <p:cNvSpPr/>
          <p:nvPr/>
        </p:nvSpPr>
        <p:spPr>
          <a:xfrm>
            <a:off x="5334000" y="4114800"/>
            <a:ext cx="3352800" cy="1981200"/>
          </a:xfrm>
          <a:prstGeom prst="rect">
            <a:avLst/>
          </a:prstGeom>
          <a:blipFill dpi="0" rotWithShape="1">
            <a:blip r:embed="rId1" cstate="print">
              <a:alphaModFix amt="7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a:solidFill>
                  <a:schemeClr val="tx1"/>
                </a:solidFill>
              </a:rPr>
              <a:t>Non-Structural Materials</a:t>
            </a:r>
            <a:endParaRPr lang="en-US">
              <a:solidFill>
                <a:schemeClr val="tx1"/>
              </a:solidFill>
            </a:endParaRPr>
          </a:p>
        </p:txBody>
      </p:sp>
      <p:sp>
        <p:nvSpPr>
          <p:cNvPr id="5" name="Content Placeholder 2"/>
          <p:cNvSpPr>
            <a:spLocks noGrp="1"/>
          </p:cNvSpPr>
          <p:nvPr>
            <p:ph idx="1"/>
          </p:nvPr>
        </p:nvSpPr>
        <p:spPr/>
        <p:txBody>
          <a:bodyPr>
            <a:normAutofit lnSpcReduction="10000"/>
          </a:bodyPr>
          <a:lstStyle/>
          <a:p>
            <a:pPr marL="457200" indent="-457200">
              <a:buClr>
                <a:schemeClr val="accent4">
                  <a:lumMod val="75000"/>
                </a:schemeClr>
              </a:buClr>
              <a:buFont typeface="+mj-lt"/>
              <a:buAutoNum type="arabicParenR"/>
            </a:pPr>
            <a:r>
              <a:rPr lang="en-US" sz="2600" b="1" dirty="0" smtClean="0">
                <a:solidFill>
                  <a:schemeClr val="accent4">
                    <a:lumMod val="50000"/>
                  </a:schemeClr>
                </a:solidFill>
              </a:rPr>
              <a:t>Concrete Blocks</a:t>
            </a:r>
            <a:br>
              <a:rPr lang="en-US" sz="2600" b="1" dirty="0" smtClean="0">
                <a:solidFill>
                  <a:schemeClr val="accent4">
                    <a:lumMod val="50000"/>
                  </a:schemeClr>
                </a:solidFill>
              </a:rPr>
            </a:br>
            <a:endParaRPr lang="en-US" sz="2600" b="1" dirty="0" smtClean="0">
              <a:solidFill>
                <a:schemeClr val="accent4">
                  <a:lumMod val="50000"/>
                </a:schemeClr>
              </a:solidFill>
            </a:endParaRPr>
          </a:p>
          <a:p>
            <a:pPr lvl="1">
              <a:buClr>
                <a:schemeClr val="accent4">
                  <a:lumMod val="75000"/>
                </a:schemeClr>
              </a:buClr>
              <a:buFont typeface="Wingdings" panose="05000000000000000000" pitchFamily="2" charset="2"/>
              <a:buChar char="v"/>
            </a:pPr>
            <a:r>
              <a:rPr lang="en-US" sz="2750" b="1" dirty="0" smtClean="0">
                <a:solidFill>
                  <a:schemeClr val="accent2">
                    <a:lumMod val="50000"/>
                  </a:schemeClr>
                </a:solidFill>
                <a:latin typeface="Aparajita" panose="020B0604020202020204" pitchFamily="34" charset="0"/>
                <a:cs typeface="Aparajita" panose="020B0604020202020204" pitchFamily="34" charset="0"/>
              </a:rPr>
              <a:t>The used blocks were of 100 mm thickness, 200mm height and 400mm length in internal partitions and in external walls having a unit weight of 12kN/m</a:t>
            </a:r>
            <a:r>
              <a:rPr lang="en-US" sz="2750" b="1" baseline="30000" dirty="0" smtClean="0">
                <a:solidFill>
                  <a:schemeClr val="accent2">
                    <a:lumMod val="50000"/>
                  </a:schemeClr>
                </a:solidFill>
                <a:latin typeface="Aparajita" panose="020B0604020202020204" pitchFamily="34" charset="0"/>
                <a:cs typeface="Aparajita" panose="020B0604020202020204" pitchFamily="34" charset="0"/>
              </a:rPr>
              <a:t>3</a:t>
            </a:r>
            <a:r>
              <a:rPr lang="en-US" sz="2750" b="1" dirty="0" smtClean="0">
                <a:solidFill>
                  <a:schemeClr val="accent2">
                    <a:lumMod val="50000"/>
                  </a:schemeClr>
                </a:solidFill>
                <a:latin typeface="Aparajita" panose="020B0604020202020204" pitchFamily="34" charset="0"/>
                <a:cs typeface="Aparajita" panose="020B0604020202020204" pitchFamily="34" charset="0"/>
              </a:rPr>
              <a:t> </a:t>
            </a:r>
            <a:br>
              <a:rPr lang="en-US" sz="2750" b="1" dirty="0" smtClean="0">
                <a:solidFill>
                  <a:schemeClr val="accent2">
                    <a:lumMod val="50000"/>
                  </a:schemeClr>
                </a:solidFill>
                <a:latin typeface="Aparajita" panose="020B0604020202020204" pitchFamily="34" charset="0"/>
                <a:cs typeface="Aparajita" panose="020B0604020202020204" pitchFamily="34" charset="0"/>
              </a:rPr>
            </a:br>
            <a:endParaRPr lang="en-US" sz="2750" b="1" dirty="0" smtClean="0">
              <a:solidFill>
                <a:schemeClr val="accent2">
                  <a:lumMod val="50000"/>
                </a:schemeClr>
              </a:solidFill>
              <a:latin typeface="Aparajita" panose="020B0604020202020204" pitchFamily="34" charset="0"/>
              <a:cs typeface="Aparajita" panose="020B0604020202020204" pitchFamily="34" charset="0"/>
            </a:endParaRPr>
          </a:p>
          <a:p>
            <a:pPr lvl="1">
              <a:buClr>
                <a:schemeClr val="accent4">
                  <a:lumMod val="75000"/>
                </a:schemeClr>
              </a:buClr>
              <a:buFont typeface="Wingdings" panose="05000000000000000000" pitchFamily="2" charset="2"/>
              <a:buChar char="v"/>
            </a:pPr>
            <a:r>
              <a:rPr lang="en-US" sz="2750" b="1" dirty="0" smtClean="0">
                <a:solidFill>
                  <a:schemeClr val="accent2">
                    <a:lumMod val="50000"/>
                  </a:schemeClr>
                </a:solidFill>
                <a:latin typeface="Aparajita" panose="020B0604020202020204" pitchFamily="34" charset="0"/>
                <a:cs typeface="Aparajita" panose="020B0604020202020204" pitchFamily="34" charset="0"/>
              </a:rPr>
              <a:t>Internal partitions are 250mm thickness having two layers of 100mm concrete blocks with an isolation with of 50mm</a:t>
            </a:r>
            <a:br>
              <a:rPr lang="en-US" sz="2750" b="1" dirty="0" smtClean="0">
                <a:solidFill>
                  <a:schemeClr val="accent2">
                    <a:lumMod val="50000"/>
                  </a:schemeClr>
                </a:solidFill>
                <a:latin typeface="Aparajita" panose="020B0604020202020204" pitchFamily="34" charset="0"/>
                <a:cs typeface="Aparajita" panose="020B0604020202020204" pitchFamily="34" charset="0"/>
              </a:rPr>
            </a:br>
            <a:endParaRPr lang="en-US" sz="2750" b="1" dirty="0" smtClean="0">
              <a:solidFill>
                <a:schemeClr val="accent2">
                  <a:lumMod val="50000"/>
                </a:schemeClr>
              </a:solidFill>
              <a:latin typeface="Aparajita" panose="020B0604020202020204" pitchFamily="34" charset="0"/>
              <a:cs typeface="Aparajita" panose="020B0604020202020204" pitchFamily="34" charset="0"/>
            </a:endParaRPr>
          </a:p>
          <a:p>
            <a:pPr lvl="1">
              <a:buClr>
                <a:schemeClr val="accent4">
                  <a:lumMod val="75000"/>
                </a:schemeClr>
              </a:buClr>
              <a:buFont typeface="Wingdings" panose="05000000000000000000" pitchFamily="2" charset="2"/>
              <a:buChar char="v"/>
            </a:pPr>
            <a:r>
              <a:rPr lang="en-US" sz="2750" b="1" dirty="0" smtClean="0">
                <a:solidFill>
                  <a:schemeClr val="accent2">
                    <a:lumMod val="50000"/>
                  </a:schemeClr>
                </a:solidFill>
                <a:latin typeface="Aparajita" panose="020B0604020202020204" pitchFamily="34" charset="0"/>
                <a:cs typeface="Aparajita" panose="020B0604020202020204" pitchFamily="34" charset="0"/>
              </a:rPr>
              <a:t>For external walls, a single layer of 100mm concrete block is used. </a:t>
            </a:r>
            <a:endParaRPr lang="en-US" sz="2750" b="1" dirty="0" smtClean="0">
              <a:solidFill>
                <a:schemeClr val="accent2">
                  <a:lumMod val="50000"/>
                </a:schemeClr>
              </a:solidFill>
              <a:latin typeface="Aparajita" panose="020B0604020202020204" pitchFamily="34" charset="0"/>
              <a:cs typeface="Aparajita" panose="020B0604020202020204" pitchFamily="34" charset="0"/>
            </a:endParaRPr>
          </a:p>
          <a:p>
            <a:endParaRPr lang="en-US" dirty="0" smtClean="0"/>
          </a:p>
        </p:txBody>
      </p:sp>
      <p:pic>
        <p:nvPicPr>
          <p:cNvPr id="6" name="Picture 2" descr="C:\Users\Admin\Desktop\GP images\hollow-block_06.jpg"/>
          <p:cNvPicPr>
            <a:picLocks noChangeAspect="1" noChangeArrowheads="1"/>
          </p:cNvPicPr>
          <p:nvPr/>
        </p:nvPicPr>
        <p:blipFill>
          <a:blip r:embed="rId1" cstate="print"/>
          <a:srcRect/>
          <a:stretch>
            <a:fillRect/>
          </a:stretch>
        </p:blipFill>
        <p:spPr bwMode="auto">
          <a:xfrm>
            <a:off x="6727107" y="533400"/>
            <a:ext cx="1937468" cy="129540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p:txBody>
          <a:bodyPr>
            <a:normAutofit/>
          </a:bodyPr>
          <a:lstStyle/>
          <a:p>
            <a:pPr marL="514350" indent="-514350">
              <a:buClr>
                <a:schemeClr val="accent4">
                  <a:lumMod val="75000"/>
                </a:schemeClr>
              </a:buClr>
              <a:buAutoNum type="arabicParenR" startAt="2"/>
            </a:pPr>
            <a:r>
              <a:rPr lang="en-US" sz="2600" b="1" dirty="0" smtClean="0">
                <a:solidFill>
                  <a:schemeClr val="accent4">
                    <a:lumMod val="50000"/>
                  </a:schemeClr>
                </a:solidFill>
              </a:rPr>
              <a:t>Building Stones:</a:t>
            </a:r>
            <a:br>
              <a:rPr lang="en-US" sz="2600" b="1" dirty="0" smtClean="0">
                <a:solidFill>
                  <a:schemeClr val="accent4">
                    <a:lumMod val="50000"/>
                  </a:schemeClr>
                </a:solidFill>
              </a:rPr>
            </a:br>
            <a:endParaRPr lang="en-US" sz="2600" b="1" dirty="0" smtClean="0">
              <a:solidFill>
                <a:schemeClr val="accent4">
                  <a:lumMod val="50000"/>
                </a:schemeClr>
              </a:solidFill>
            </a:endParaRPr>
          </a:p>
          <a:p>
            <a:pPr lvl="1">
              <a:buClr>
                <a:schemeClr val="accent4">
                  <a:lumMod val="75000"/>
                </a:schemeClr>
              </a:buClr>
              <a:buFont typeface="Wingdings" panose="05000000000000000000" pitchFamily="2" charset="2"/>
              <a:buChar char="Ø"/>
            </a:pPr>
            <a:r>
              <a:rPr lang="en-US" sz="2750" b="1" dirty="0" smtClean="0">
                <a:solidFill>
                  <a:schemeClr val="accent2">
                    <a:lumMod val="50000"/>
                  </a:schemeClr>
                </a:solidFill>
                <a:latin typeface="Aparajita" panose="020B0604020202020204" pitchFamily="34" charset="0"/>
                <a:cs typeface="Aparajita" panose="020B0604020202020204" pitchFamily="34" charset="0"/>
              </a:rPr>
              <a:t>The average density for used building stones is 2700 kg/m</a:t>
            </a:r>
            <a:r>
              <a:rPr lang="en-US" sz="2750" b="1" baseline="30000" dirty="0" smtClean="0">
                <a:solidFill>
                  <a:schemeClr val="accent2">
                    <a:lumMod val="50000"/>
                  </a:schemeClr>
                </a:solidFill>
                <a:latin typeface="Aparajita" panose="020B0604020202020204" pitchFamily="34" charset="0"/>
                <a:cs typeface="Aparajita" panose="020B0604020202020204" pitchFamily="34" charset="0"/>
              </a:rPr>
              <a:t>3</a:t>
            </a:r>
            <a:endParaRPr lang="en-US" sz="2750" b="1" baseline="30000" dirty="0" smtClean="0">
              <a:solidFill>
                <a:schemeClr val="accent2">
                  <a:lumMod val="50000"/>
                </a:schemeClr>
              </a:solidFill>
              <a:latin typeface="Aparajita" panose="020B0604020202020204" pitchFamily="34" charset="0"/>
              <a:cs typeface="Aparajita" panose="020B0604020202020204" pitchFamily="34" charset="0"/>
            </a:endParaRPr>
          </a:p>
          <a:p>
            <a:pPr lvl="1">
              <a:buClr>
                <a:schemeClr val="accent4">
                  <a:lumMod val="75000"/>
                </a:schemeClr>
              </a:buClr>
              <a:buFont typeface="Wingdings" panose="05000000000000000000" pitchFamily="2" charset="2"/>
              <a:buChar char="Ø"/>
            </a:pPr>
            <a:endParaRPr lang="en-US" sz="2750" b="1" dirty="0" smtClean="0">
              <a:solidFill>
                <a:schemeClr val="accent2">
                  <a:lumMod val="50000"/>
                </a:schemeClr>
              </a:solidFill>
              <a:latin typeface="Aparajita" panose="020B0604020202020204" pitchFamily="34" charset="0"/>
              <a:cs typeface="Aparajita" panose="020B0604020202020204" pitchFamily="34" charset="0"/>
            </a:endParaRPr>
          </a:p>
          <a:p>
            <a:pPr lvl="1">
              <a:buClr>
                <a:schemeClr val="accent4">
                  <a:lumMod val="75000"/>
                </a:schemeClr>
              </a:buClr>
              <a:buFont typeface="Wingdings" panose="05000000000000000000" pitchFamily="2" charset="2"/>
              <a:buChar char="Ø"/>
            </a:pPr>
            <a:r>
              <a:rPr lang="en-US" sz="2750" b="1" dirty="0" smtClean="0">
                <a:solidFill>
                  <a:schemeClr val="accent2">
                    <a:lumMod val="50000"/>
                  </a:schemeClr>
                </a:solidFill>
                <a:latin typeface="Aparajita" panose="020B0604020202020204" pitchFamily="34" charset="0"/>
                <a:cs typeface="Aparajita" panose="020B0604020202020204" pitchFamily="34" charset="0"/>
              </a:rPr>
              <a:t>The Three main shapes of the used stones are:</a:t>
            </a:r>
            <a:endParaRPr lang="en-US" sz="2750" b="1" dirty="0" smtClean="0">
              <a:solidFill>
                <a:schemeClr val="accent2">
                  <a:lumMod val="50000"/>
                </a:schemeClr>
              </a:solidFill>
              <a:latin typeface="Aparajita" panose="020B0604020202020204" pitchFamily="34" charset="0"/>
              <a:cs typeface="Aparajita" panose="020B0604020202020204" pitchFamily="34" charset="0"/>
            </a:endParaRPr>
          </a:p>
          <a:p>
            <a:pPr marL="1257300" lvl="2" indent="-457200">
              <a:buClr>
                <a:schemeClr val="accent4">
                  <a:lumMod val="75000"/>
                </a:schemeClr>
              </a:buClr>
              <a:buAutoNum type="arabicPeriod"/>
            </a:pPr>
            <a:r>
              <a:rPr lang="en-US" sz="2750" b="1" dirty="0" err="1" smtClean="0">
                <a:solidFill>
                  <a:schemeClr val="accent2">
                    <a:lumMod val="50000"/>
                  </a:schemeClr>
                </a:solidFill>
                <a:latin typeface="Aparajita" panose="020B0604020202020204" pitchFamily="34" charset="0"/>
                <a:cs typeface="Aparajita" panose="020B0604020202020204" pitchFamily="34" charset="0"/>
              </a:rPr>
              <a:t>Tobzeh</a:t>
            </a:r>
            <a:r>
              <a:rPr lang="en-US" sz="2750" b="1" dirty="0" smtClean="0">
                <a:solidFill>
                  <a:schemeClr val="accent2">
                    <a:lumMod val="50000"/>
                  </a:schemeClr>
                </a:solidFill>
                <a:latin typeface="Aparajita" panose="020B0604020202020204" pitchFamily="34" charset="0"/>
                <a:cs typeface="Aparajita" panose="020B0604020202020204" pitchFamily="34" charset="0"/>
              </a:rPr>
              <a:t> Stone</a:t>
            </a:r>
            <a:endParaRPr lang="en-US" sz="2750" b="1" dirty="0" smtClean="0">
              <a:solidFill>
                <a:schemeClr val="accent2">
                  <a:lumMod val="50000"/>
                </a:schemeClr>
              </a:solidFill>
              <a:latin typeface="Aparajita" panose="020B0604020202020204" pitchFamily="34" charset="0"/>
              <a:cs typeface="Aparajita" panose="020B0604020202020204" pitchFamily="34" charset="0"/>
            </a:endParaRPr>
          </a:p>
          <a:p>
            <a:pPr marL="1257300" lvl="2" indent="-457200">
              <a:buClr>
                <a:schemeClr val="accent4">
                  <a:lumMod val="75000"/>
                </a:schemeClr>
              </a:buClr>
              <a:buAutoNum type="arabicPeriod"/>
            </a:pPr>
            <a:r>
              <a:rPr lang="en-US" sz="2750" b="1" dirty="0" err="1" smtClean="0">
                <a:solidFill>
                  <a:schemeClr val="accent2">
                    <a:lumMod val="50000"/>
                  </a:schemeClr>
                </a:solidFill>
                <a:latin typeface="Aparajita" panose="020B0604020202020204" pitchFamily="34" charset="0"/>
                <a:cs typeface="Aparajita" panose="020B0604020202020204" pitchFamily="34" charset="0"/>
              </a:rPr>
              <a:t>Mufajjar</a:t>
            </a:r>
            <a:r>
              <a:rPr lang="en-US" sz="2750" b="1" dirty="0" smtClean="0">
                <a:solidFill>
                  <a:schemeClr val="accent2">
                    <a:lumMod val="50000"/>
                  </a:schemeClr>
                </a:solidFill>
                <a:latin typeface="Aparajita" panose="020B0604020202020204" pitchFamily="34" charset="0"/>
                <a:cs typeface="Aparajita" panose="020B0604020202020204" pitchFamily="34" charset="0"/>
              </a:rPr>
              <a:t> Stone</a:t>
            </a:r>
            <a:endParaRPr lang="en-US" sz="2750" b="1" dirty="0" smtClean="0">
              <a:solidFill>
                <a:schemeClr val="accent2">
                  <a:lumMod val="50000"/>
                </a:schemeClr>
              </a:solidFill>
              <a:latin typeface="Aparajita" panose="020B0604020202020204" pitchFamily="34" charset="0"/>
              <a:cs typeface="Aparajita" panose="020B0604020202020204" pitchFamily="34" charset="0"/>
            </a:endParaRPr>
          </a:p>
          <a:p>
            <a:pPr marL="1257300" lvl="2" indent="-457200">
              <a:buClr>
                <a:schemeClr val="accent4">
                  <a:lumMod val="75000"/>
                </a:schemeClr>
              </a:buClr>
              <a:buAutoNum type="arabicPeriod"/>
            </a:pPr>
            <a:r>
              <a:rPr lang="en-US" sz="2750" b="1" dirty="0" err="1" smtClean="0">
                <a:solidFill>
                  <a:schemeClr val="accent2">
                    <a:lumMod val="50000"/>
                  </a:schemeClr>
                </a:solidFill>
                <a:latin typeface="Aparajita" panose="020B0604020202020204" pitchFamily="34" charset="0"/>
                <a:cs typeface="Aparajita" panose="020B0604020202020204" pitchFamily="34" charset="0"/>
              </a:rPr>
              <a:t>Matabbeh</a:t>
            </a:r>
            <a:r>
              <a:rPr lang="en-US" sz="2750" b="1" dirty="0" smtClean="0">
                <a:solidFill>
                  <a:schemeClr val="accent2">
                    <a:lumMod val="50000"/>
                  </a:schemeClr>
                </a:solidFill>
                <a:latin typeface="Aparajita" panose="020B0604020202020204" pitchFamily="34" charset="0"/>
                <a:cs typeface="Aparajita" panose="020B0604020202020204" pitchFamily="34" charset="0"/>
              </a:rPr>
              <a:t> Stone </a:t>
            </a:r>
            <a:endParaRPr lang="en-US" sz="2750" b="1" dirty="0" smtClean="0">
              <a:solidFill>
                <a:schemeClr val="accent2">
                  <a:lumMod val="50000"/>
                </a:schemeClr>
              </a:solidFill>
              <a:latin typeface="Aparajita" panose="020B0604020202020204" pitchFamily="34" charset="0"/>
              <a:cs typeface="Aparajita" panose="020B0604020202020204" pitchFamily="34" charset="0"/>
            </a:endParaRPr>
          </a:p>
        </p:txBody>
      </p:sp>
      <p:pic>
        <p:nvPicPr>
          <p:cNvPr id="6" name="Picture 2" descr="C:\Users\Admin\Desktop\images\rock.PNG"/>
          <p:cNvPicPr>
            <a:picLocks noChangeAspect="1" noChangeArrowheads="1"/>
          </p:cNvPicPr>
          <p:nvPr/>
        </p:nvPicPr>
        <p:blipFill>
          <a:blip r:embed="rId1" cstate="print"/>
          <a:srcRect/>
          <a:stretch>
            <a:fillRect/>
          </a:stretch>
        </p:blipFill>
        <p:spPr bwMode="auto">
          <a:xfrm>
            <a:off x="5204346" y="4096509"/>
            <a:ext cx="3276600" cy="1868548"/>
          </a:xfrm>
          <a:prstGeom prst="rect">
            <a:avLst/>
          </a:prstGeom>
          <a:ln>
            <a:noFill/>
          </a:ln>
          <a:effectLst>
            <a:softEdge rad="112500"/>
          </a:effectLst>
        </p:spPr>
      </p:pic>
      <p:sp>
        <p:nvSpPr>
          <p:cNvPr id="2" name="Text Box 1"/>
          <p:cNvSpPr txBox="1"/>
          <p:nvPr/>
        </p:nvSpPr>
        <p:spPr>
          <a:xfrm>
            <a:off x="1426845" y="515620"/>
            <a:ext cx="5812155" cy="706755"/>
          </a:xfrm>
          <a:prstGeom prst="rect">
            <a:avLst/>
          </a:prstGeom>
          <a:noFill/>
        </p:spPr>
        <p:txBody>
          <a:bodyPr wrap="square" rtlCol="0">
            <a:spAutoFit/>
          </a:bodyPr>
          <a:lstStyle/>
          <a:p>
            <a:r>
              <a:rPr lang="en-US" sz="4000"/>
              <a:t>Non-Structural Materials</a:t>
            </a:r>
            <a:endParaRPr lang="en-US" sz="40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a:solidFill>
                  <a:schemeClr val="tx1"/>
                </a:solidFill>
              </a:rPr>
              <a:t>Non-Structural Materials</a:t>
            </a:r>
            <a:endParaRPr lang="en-US">
              <a:solidFill>
                <a:schemeClr val="tx1"/>
              </a:solidFill>
            </a:endParaRPr>
          </a:p>
        </p:txBody>
      </p:sp>
      <p:sp>
        <p:nvSpPr>
          <p:cNvPr id="5" name="Content Placeholder 2"/>
          <p:cNvSpPr>
            <a:spLocks noGrp="1"/>
          </p:cNvSpPr>
          <p:nvPr>
            <p:ph idx="1"/>
          </p:nvPr>
        </p:nvSpPr>
        <p:spPr/>
        <p:txBody>
          <a:bodyPr>
            <a:normAutofit/>
          </a:bodyPr>
          <a:lstStyle/>
          <a:p>
            <a:pPr marL="514350" indent="-514350">
              <a:buClr>
                <a:schemeClr val="accent4">
                  <a:lumMod val="75000"/>
                </a:schemeClr>
              </a:buClr>
              <a:buFont typeface="+mj-lt"/>
              <a:buAutoNum type="arabicParenR" startAt="3"/>
            </a:pPr>
            <a:r>
              <a:rPr lang="en-US" sz="2600" b="1" dirty="0" smtClean="0">
                <a:solidFill>
                  <a:schemeClr val="accent4">
                    <a:lumMod val="50000"/>
                  </a:schemeClr>
                </a:solidFill>
              </a:rPr>
              <a:t>Plastering:</a:t>
            </a:r>
            <a:endParaRPr lang="en-US" sz="2600" b="1" dirty="0" smtClean="0">
              <a:solidFill>
                <a:schemeClr val="accent4">
                  <a:lumMod val="50000"/>
                </a:schemeClr>
              </a:solidFill>
            </a:endParaRPr>
          </a:p>
          <a:p>
            <a:pPr marL="857250" lvl="1" indent="-457200">
              <a:buClr>
                <a:schemeClr val="accent4">
                  <a:lumMod val="75000"/>
                </a:schemeClr>
              </a:buClr>
              <a:buFont typeface="Wingdings" panose="05000000000000000000" pitchFamily="2" charset="2"/>
              <a:buChar char="Ø"/>
            </a:pPr>
            <a:r>
              <a:rPr lang="en-US" sz="2750" b="1" dirty="0" smtClean="0">
                <a:solidFill>
                  <a:schemeClr val="accent2">
                    <a:lumMod val="50000"/>
                  </a:schemeClr>
                </a:solidFill>
                <a:latin typeface="Aparajita" panose="020B0604020202020204" pitchFamily="34" charset="0"/>
                <a:cs typeface="Aparajita" panose="020B0604020202020204" pitchFamily="34" charset="0"/>
              </a:rPr>
              <a:t>Three layers of plastering will be used to achieve the required smoothness with an average thickness of 20mm for each layer </a:t>
            </a:r>
            <a:endParaRPr lang="en-US" sz="2750" b="1" dirty="0" smtClean="0">
              <a:solidFill>
                <a:schemeClr val="accent2">
                  <a:lumMod val="50000"/>
                </a:schemeClr>
              </a:solidFill>
              <a:latin typeface="Aparajita" panose="020B0604020202020204" pitchFamily="34" charset="0"/>
              <a:cs typeface="Aparajita" panose="020B0604020202020204" pitchFamily="34" charset="0"/>
            </a:endParaRPr>
          </a:p>
          <a:p>
            <a:endParaRPr lang="en-US" dirty="0" smtClean="0"/>
          </a:p>
          <a:p>
            <a:endParaRPr lang="en-US" dirty="0" smtClean="0"/>
          </a:p>
          <a:p>
            <a:pPr marL="514350" indent="-514350">
              <a:buClr>
                <a:schemeClr val="accent4">
                  <a:lumMod val="75000"/>
                </a:schemeClr>
              </a:buClr>
              <a:buFont typeface="+mj-lt"/>
              <a:buAutoNum type="arabicParenR" startAt="4"/>
            </a:pPr>
            <a:r>
              <a:rPr lang="en-US" sz="2600" b="1" dirty="0" smtClean="0">
                <a:solidFill>
                  <a:schemeClr val="accent4">
                    <a:lumMod val="50000"/>
                  </a:schemeClr>
                </a:solidFill>
              </a:rPr>
              <a:t>Tiles:</a:t>
            </a:r>
            <a:endParaRPr lang="en-US" sz="2600" b="1" dirty="0" smtClean="0">
              <a:solidFill>
                <a:schemeClr val="accent4">
                  <a:lumMod val="50000"/>
                </a:schemeClr>
              </a:solidFill>
            </a:endParaRPr>
          </a:p>
          <a:p>
            <a:pPr lvl="1">
              <a:buClr>
                <a:schemeClr val="accent4">
                  <a:lumMod val="75000"/>
                </a:schemeClr>
              </a:buClr>
              <a:buFont typeface="Wingdings" panose="05000000000000000000" pitchFamily="2" charset="2"/>
              <a:buChar char="Ø"/>
            </a:pPr>
            <a:r>
              <a:rPr lang="en-US" sz="2750" b="1" dirty="0" smtClean="0">
                <a:solidFill>
                  <a:schemeClr val="accent2">
                    <a:lumMod val="50000"/>
                  </a:schemeClr>
                </a:solidFill>
                <a:latin typeface="Aparajita" panose="020B0604020202020204" pitchFamily="34" charset="0"/>
                <a:cs typeface="Aparajita" panose="020B0604020202020204" pitchFamily="34" charset="0"/>
              </a:rPr>
              <a:t>The main two types of tiles that will be used in the building are Mosaic Tiles for internal rooms and Ceramic Tiles for kitchens and WCs with an average density of 2500 kg/m</a:t>
            </a:r>
            <a:r>
              <a:rPr lang="en-US" sz="2750" b="1" baseline="30000" dirty="0" smtClean="0">
                <a:solidFill>
                  <a:schemeClr val="accent2">
                    <a:lumMod val="50000"/>
                  </a:schemeClr>
                </a:solidFill>
                <a:latin typeface="Aparajita" panose="020B0604020202020204" pitchFamily="34" charset="0"/>
                <a:cs typeface="Aparajita" panose="020B0604020202020204" pitchFamily="34" charset="0"/>
              </a:rPr>
              <a:t>3</a:t>
            </a:r>
            <a:endParaRPr lang="en-US" sz="2750" b="1" baseline="30000" dirty="0" smtClean="0">
              <a:solidFill>
                <a:schemeClr val="accent2">
                  <a:lumMod val="50000"/>
                </a:schemeClr>
              </a:solidFill>
              <a:latin typeface="Aparajita" panose="020B0604020202020204" pitchFamily="34" charset="0"/>
              <a:cs typeface="Aparajita" panose="020B0604020202020204" pitchFamily="34" charset="0"/>
            </a:endParaRPr>
          </a:p>
          <a:p>
            <a:endParaRPr lang="en-US" dirty="0" smtClean="0"/>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a:solidFill>
                  <a:schemeClr val="tx1"/>
                </a:solidFill>
              </a:rPr>
              <a:t>The Philosophy of Design</a:t>
            </a:r>
            <a:endParaRPr lang="en-US">
              <a:solidFill>
                <a:schemeClr val="tx1"/>
              </a:solidFill>
            </a:endParaRPr>
          </a:p>
        </p:txBody>
      </p:sp>
      <p:sp>
        <p:nvSpPr>
          <p:cNvPr id="5" name="Content Placeholder 2"/>
          <p:cNvSpPr>
            <a:spLocks noGrp="1"/>
          </p:cNvSpPr>
          <p:nvPr>
            <p:ph idx="1"/>
          </p:nvPr>
        </p:nvSpPr>
        <p:spPr>
          <a:xfrm>
            <a:off x="457200" y="1600200"/>
            <a:ext cx="8458200" cy="4876800"/>
          </a:xfrm>
        </p:spPr>
        <p:txBody>
          <a:bodyPr>
            <a:noAutofit/>
          </a:bodyPr>
          <a:lstStyle/>
          <a:p>
            <a:pPr>
              <a:spcBef>
                <a:spcPts val="0"/>
              </a:spcBef>
              <a:buClr>
                <a:schemeClr val="accent4">
                  <a:lumMod val="75000"/>
                </a:schemeClr>
              </a:buClr>
              <a:buFont typeface="Wingdings" panose="05000000000000000000" pitchFamily="2" charset="2"/>
              <a:buChar char="v"/>
            </a:pPr>
            <a:r>
              <a:rPr lang="en-US" sz="2600" b="1" dirty="0" smtClean="0">
                <a:solidFill>
                  <a:schemeClr val="accent2">
                    <a:lumMod val="50000"/>
                  </a:schemeClr>
                </a:solidFill>
                <a:latin typeface="Aparajita" panose="020B0604020202020204" pitchFamily="34" charset="0"/>
                <a:cs typeface="Aparajita" panose="020B0604020202020204" pitchFamily="34" charset="0"/>
              </a:rPr>
              <a:t>A 3D Model was constructed and analyzed using SAP2000 program taking into consideration the effects of dynamic Loads</a:t>
            </a:r>
            <a:endParaRPr lang="en-US" sz="2600" b="1" dirty="0" smtClean="0">
              <a:solidFill>
                <a:schemeClr val="accent2">
                  <a:lumMod val="50000"/>
                </a:schemeClr>
              </a:solidFill>
              <a:latin typeface="Aparajita" panose="020B0604020202020204" pitchFamily="34" charset="0"/>
              <a:cs typeface="Aparajita" panose="020B0604020202020204" pitchFamily="34" charset="0"/>
            </a:endParaRPr>
          </a:p>
          <a:p>
            <a:pPr>
              <a:spcBef>
                <a:spcPts val="0"/>
              </a:spcBef>
              <a:buClr>
                <a:schemeClr val="accent4">
                  <a:lumMod val="75000"/>
                </a:schemeClr>
              </a:buClr>
              <a:buFont typeface="Wingdings" panose="05000000000000000000" pitchFamily="2" charset="2"/>
              <a:buChar char="v"/>
            </a:pPr>
            <a:endParaRPr lang="en-US" sz="2600" b="1" dirty="0" smtClean="0">
              <a:solidFill>
                <a:schemeClr val="accent2">
                  <a:lumMod val="50000"/>
                </a:schemeClr>
              </a:solidFill>
              <a:latin typeface="Aparajita" panose="020B0604020202020204" pitchFamily="34" charset="0"/>
              <a:cs typeface="Aparajita" panose="020B0604020202020204" pitchFamily="34" charset="0"/>
            </a:endParaRPr>
          </a:p>
          <a:p>
            <a:pPr>
              <a:spcBef>
                <a:spcPts val="0"/>
              </a:spcBef>
              <a:buClr>
                <a:schemeClr val="accent4">
                  <a:lumMod val="75000"/>
                </a:schemeClr>
              </a:buClr>
              <a:buFont typeface="Wingdings" panose="05000000000000000000" pitchFamily="2" charset="2"/>
              <a:buChar char="v"/>
            </a:pPr>
            <a:r>
              <a:rPr lang="en-US" sz="2600" b="1" dirty="0" smtClean="0">
                <a:solidFill>
                  <a:schemeClr val="accent2">
                    <a:lumMod val="50000"/>
                  </a:schemeClr>
                </a:solidFill>
                <a:latin typeface="Aparajita" panose="020B0604020202020204" pitchFamily="34" charset="0"/>
                <a:cs typeface="Aparajita" panose="020B0604020202020204" pitchFamily="34" charset="0"/>
              </a:rPr>
              <a:t>Columns and Beams were represented as line elements.</a:t>
            </a:r>
            <a:endParaRPr lang="en-US" sz="2600" b="1" dirty="0" smtClean="0">
              <a:solidFill>
                <a:schemeClr val="accent2">
                  <a:lumMod val="50000"/>
                </a:schemeClr>
              </a:solidFill>
              <a:latin typeface="Aparajita" panose="020B0604020202020204" pitchFamily="34" charset="0"/>
              <a:cs typeface="Aparajita" panose="020B0604020202020204" pitchFamily="34" charset="0"/>
            </a:endParaRPr>
          </a:p>
          <a:p>
            <a:pPr>
              <a:spcBef>
                <a:spcPts val="0"/>
              </a:spcBef>
              <a:buClr>
                <a:schemeClr val="accent4">
                  <a:lumMod val="75000"/>
                </a:schemeClr>
              </a:buClr>
              <a:buFont typeface="Wingdings" panose="05000000000000000000" pitchFamily="2" charset="2"/>
              <a:buChar char="v"/>
            </a:pPr>
            <a:endParaRPr lang="en-US" sz="2600" b="1" dirty="0" smtClean="0">
              <a:solidFill>
                <a:schemeClr val="accent2">
                  <a:lumMod val="50000"/>
                </a:schemeClr>
              </a:solidFill>
              <a:latin typeface="Aparajita" panose="020B0604020202020204" pitchFamily="34" charset="0"/>
              <a:cs typeface="Aparajita" panose="020B0604020202020204" pitchFamily="34" charset="0"/>
            </a:endParaRPr>
          </a:p>
          <a:p>
            <a:pPr>
              <a:spcBef>
                <a:spcPts val="0"/>
              </a:spcBef>
              <a:buClr>
                <a:schemeClr val="accent4">
                  <a:lumMod val="75000"/>
                </a:schemeClr>
              </a:buClr>
              <a:buFont typeface="Wingdings" panose="05000000000000000000" pitchFamily="2" charset="2"/>
              <a:buChar char="v"/>
            </a:pPr>
            <a:r>
              <a:rPr lang="en-US" sz="2600" b="1" dirty="0" smtClean="0">
                <a:solidFill>
                  <a:schemeClr val="accent2">
                    <a:lumMod val="50000"/>
                  </a:schemeClr>
                </a:solidFill>
                <a:latin typeface="Aparajita" panose="020B0604020202020204" pitchFamily="34" charset="0"/>
                <a:cs typeface="Aparajita" panose="020B0604020202020204" pitchFamily="34" charset="0"/>
              </a:rPr>
              <a:t>Slabs and shear walls were modeled as area elements.</a:t>
            </a:r>
            <a:endParaRPr lang="en-US" sz="2600" b="1" dirty="0" smtClean="0">
              <a:solidFill>
                <a:schemeClr val="accent2">
                  <a:lumMod val="50000"/>
                </a:schemeClr>
              </a:solidFill>
              <a:latin typeface="Aparajita" panose="020B0604020202020204" pitchFamily="34" charset="0"/>
              <a:cs typeface="Aparajita" panose="020B0604020202020204" pitchFamily="34" charset="0"/>
            </a:endParaRPr>
          </a:p>
          <a:p>
            <a:pPr>
              <a:spcBef>
                <a:spcPts val="0"/>
              </a:spcBef>
              <a:buClr>
                <a:schemeClr val="accent4">
                  <a:lumMod val="75000"/>
                </a:schemeClr>
              </a:buClr>
              <a:buFont typeface="Wingdings" panose="05000000000000000000" pitchFamily="2" charset="2"/>
              <a:buChar char="v"/>
            </a:pPr>
            <a:endParaRPr lang="en-US" sz="2600" b="1" dirty="0" smtClean="0">
              <a:solidFill>
                <a:schemeClr val="accent2">
                  <a:lumMod val="50000"/>
                </a:schemeClr>
              </a:solidFill>
              <a:latin typeface="Aparajita" panose="020B0604020202020204" pitchFamily="34" charset="0"/>
              <a:cs typeface="Aparajita" panose="020B0604020202020204" pitchFamily="34" charset="0"/>
            </a:endParaRPr>
          </a:p>
          <a:p>
            <a:pPr>
              <a:spcBef>
                <a:spcPts val="0"/>
              </a:spcBef>
              <a:buClr>
                <a:schemeClr val="accent4">
                  <a:lumMod val="75000"/>
                </a:schemeClr>
              </a:buClr>
              <a:buFont typeface="Wingdings" panose="05000000000000000000" pitchFamily="2" charset="2"/>
              <a:buChar char="v"/>
            </a:pPr>
            <a:r>
              <a:rPr lang="en-US" sz="2600" b="1" dirty="0" smtClean="0">
                <a:solidFill>
                  <a:schemeClr val="accent2">
                    <a:lumMod val="50000"/>
                  </a:schemeClr>
                </a:solidFill>
                <a:latin typeface="Aparajita" panose="020B0604020202020204" pitchFamily="34" charset="0"/>
                <a:cs typeface="Aparajita" panose="020B0604020202020204" pitchFamily="34" charset="0"/>
              </a:rPr>
              <a:t>The connections between the footings and the column necks were represented as pin connections.</a:t>
            </a:r>
            <a:br>
              <a:rPr lang="en-US" sz="2600" b="1" dirty="0" smtClean="0">
                <a:solidFill>
                  <a:schemeClr val="accent2">
                    <a:lumMod val="50000"/>
                  </a:schemeClr>
                </a:solidFill>
                <a:latin typeface="Aparajita" panose="020B0604020202020204" pitchFamily="34" charset="0"/>
                <a:cs typeface="Aparajita" panose="020B0604020202020204" pitchFamily="34" charset="0"/>
              </a:rPr>
            </a:br>
            <a:endParaRPr lang="en-US" sz="2600" b="1" dirty="0" smtClean="0">
              <a:solidFill>
                <a:schemeClr val="accent2">
                  <a:lumMod val="50000"/>
                </a:schemeClr>
              </a:solidFill>
              <a:latin typeface="Aparajita" panose="020B0604020202020204" pitchFamily="34" charset="0"/>
              <a:cs typeface="Aparajita" panose="020B0604020202020204" pitchFamily="34" charset="0"/>
            </a:endParaRPr>
          </a:p>
          <a:p>
            <a:pPr>
              <a:spcBef>
                <a:spcPts val="0"/>
              </a:spcBef>
              <a:buClr>
                <a:schemeClr val="accent4">
                  <a:lumMod val="75000"/>
                </a:schemeClr>
              </a:buClr>
              <a:buFont typeface="Wingdings" panose="05000000000000000000" pitchFamily="2" charset="2"/>
              <a:buChar char="v"/>
            </a:pPr>
            <a:r>
              <a:rPr lang="en-US" sz="2600" b="1" dirty="0" smtClean="0">
                <a:solidFill>
                  <a:schemeClr val="accent2">
                    <a:lumMod val="50000"/>
                  </a:schemeClr>
                </a:solidFill>
                <a:latin typeface="Aparajita" panose="020B0604020202020204" pitchFamily="34" charset="0"/>
                <a:cs typeface="Aparajita" panose="020B0604020202020204" pitchFamily="34" charset="0"/>
              </a:rPr>
              <a:t>One (1D) </a:t>
            </a:r>
            <a:r>
              <a:rPr lang="en-US" sz="2600" b="1" dirty="0">
                <a:solidFill>
                  <a:schemeClr val="accent2">
                    <a:lumMod val="50000"/>
                  </a:schemeClr>
                </a:solidFill>
                <a:latin typeface="Aparajita" panose="020B0604020202020204" pitchFamily="34" charset="0"/>
                <a:cs typeface="Aparajita" panose="020B0604020202020204" pitchFamily="34" charset="0"/>
              </a:rPr>
              <a:t> </a:t>
            </a:r>
            <a:r>
              <a:rPr lang="en-US" sz="2600" b="1" dirty="0" smtClean="0">
                <a:solidFill>
                  <a:schemeClr val="accent2">
                    <a:lumMod val="50000"/>
                  </a:schemeClr>
                </a:solidFill>
                <a:latin typeface="Aparajita" panose="020B0604020202020204" pitchFamily="34" charset="0"/>
                <a:cs typeface="Aparajita" panose="020B0604020202020204" pitchFamily="34" charset="0"/>
              </a:rPr>
              <a:t>model for each element was constructed and analyzed using SAP2000 program preliminary </a:t>
            </a:r>
            <a:r>
              <a:rPr lang="en-US" sz="2600" b="1" dirty="0">
                <a:solidFill>
                  <a:schemeClr val="accent2">
                    <a:lumMod val="50000"/>
                  </a:schemeClr>
                </a:solidFill>
                <a:latin typeface="Aparajita" panose="020B0604020202020204" pitchFamily="34" charset="0"/>
                <a:cs typeface="Aparajita" panose="020B0604020202020204" pitchFamily="34" charset="0"/>
              </a:rPr>
              <a:t>design phase. </a:t>
            </a:r>
            <a:endParaRPr lang="en-US" sz="2600" b="1" dirty="0">
              <a:solidFill>
                <a:schemeClr val="accent2">
                  <a:lumMod val="50000"/>
                </a:schemeClr>
              </a:solidFill>
              <a:latin typeface="Aparajita" panose="020B0604020202020204" pitchFamily="34" charset="0"/>
              <a:cs typeface="Aparajita" panose="020B0604020202020204" pitchFamily="34" charset="0"/>
            </a:endParaRPr>
          </a:p>
          <a:p>
            <a:pPr>
              <a:buClr>
                <a:schemeClr val="accent4">
                  <a:lumMod val="75000"/>
                </a:schemeClr>
              </a:buClr>
              <a:buFont typeface="Wingdings" panose="05000000000000000000" pitchFamily="2" charset="2"/>
              <a:buChar char="v"/>
            </a:pPr>
            <a:endParaRPr lang="en-US" sz="2600" b="1" dirty="0" smtClean="0">
              <a:solidFill>
                <a:schemeClr val="accent2">
                  <a:lumMod val="50000"/>
                </a:schemeClr>
              </a:solidFill>
              <a:latin typeface="Aparajita" panose="020B0604020202020204" pitchFamily="34" charset="0"/>
              <a:cs typeface="Aparajita" panose="020B0604020202020204"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a:solidFill>
                  <a:schemeClr val="tx1"/>
                </a:solidFill>
              </a:rPr>
              <a:t>Load Types</a:t>
            </a:r>
            <a:endParaRPr lang="en-US">
              <a:solidFill>
                <a:schemeClr val="tx1"/>
              </a:solidFill>
            </a:endParaRPr>
          </a:p>
        </p:txBody>
      </p:sp>
      <p:sp>
        <p:nvSpPr>
          <p:cNvPr id="5" name="Content Placeholder 2"/>
          <p:cNvSpPr>
            <a:spLocks noGrp="1"/>
          </p:cNvSpPr>
          <p:nvPr>
            <p:ph idx="1"/>
          </p:nvPr>
        </p:nvSpPr>
        <p:spPr/>
        <p:txBody>
          <a:bodyPr/>
          <a:lstStyle/>
          <a:p>
            <a:pPr marL="457200" indent="-457200">
              <a:buClr>
                <a:schemeClr val="accent4">
                  <a:lumMod val="75000"/>
                </a:schemeClr>
              </a:buClr>
              <a:buAutoNum type="arabicPeriod"/>
            </a:pPr>
            <a:r>
              <a:rPr lang="en-US" sz="2600" b="1" dirty="0" smtClean="0">
                <a:solidFill>
                  <a:schemeClr val="accent4">
                    <a:lumMod val="50000"/>
                  </a:schemeClr>
                </a:solidFill>
              </a:rPr>
              <a:t>Live Load: 			</a:t>
            </a:r>
            <a:endParaRPr lang="en-US" sz="2600" b="1" dirty="0">
              <a:solidFill>
                <a:schemeClr val="accent4">
                  <a:lumMod val="50000"/>
                </a:schemeClr>
              </a:solidFill>
            </a:endParaRPr>
          </a:p>
          <a:p>
            <a:pPr marL="457200" indent="-457200">
              <a:buClr>
                <a:schemeClr val="accent4">
                  <a:lumMod val="75000"/>
                </a:schemeClr>
              </a:buClr>
              <a:buNone/>
            </a:pPr>
            <a:r>
              <a:rPr lang="en-US" sz="2800" b="1" dirty="0" smtClean="0">
                <a:solidFill>
                  <a:schemeClr val="accent2">
                    <a:lumMod val="50000"/>
                  </a:schemeClr>
                </a:solidFill>
                <a:latin typeface="Aparajita" panose="020B0604020202020204" pitchFamily="34" charset="0"/>
                <a:cs typeface="Aparajita" panose="020B0604020202020204" pitchFamily="34" charset="0"/>
              </a:rPr>
              <a:t>Used Live Load = 3.0 </a:t>
            </a:r>
            <a:r>
              <a:rPr lang="en-US" sz="2800" b="1" dirty="0" err="1" smtClean="0">
                <a:solidFill>
                  <a:schemeClr val="accent2">
                    <a:lumMod val="50000"/>
                  </a:schemeClr>
                </a:solidFill>
                <a:latin typeface="Aparajita" panose="020B0604020202020204" pitchFamily="34" charset="0"/>
                <a:cs typeface="Aparajita" panose="020B0604020202020204" pitchFamily="34" charset="0"/>
              </a:rPr>
              <a:t>kN</a:t>
            </a:r>
            <a:r>
              <a:rPr lang="en-US" sz="2800" b="1" dirty="0" smtClean="0">
                <a:solidFill>
                  <a:schemeClr val="accent2">
                    <a:lumMod val="50000"/>
                  </a:schemeClr>
                </a:solidFill>
                <a:latin typeface="Aparajita" panose="020B0604020202020204" pitchFamily="34" charset="0"/>
                <a:cs typeface="Aparajita" panose="020B0604020202020204" pitchFamily="34" charset="0"/>
              </a:rPr>
              <a:t>/m</a:t>
            </a:r>
            <a:r>
              <a:rPr lang="en-US" sz="2800" b="1" baseline="30000" dirty="0" smtClean="0">
                <a:solidFill>
                  <a:schemeClr val="accent2">
                    <a:lumMod val="50000"/>
                  </a:schemeClr>
                </a:solidFill>
                <a:latin typeface="Aparajita" panose="020B0604020202020204" pitchFamily="34" charset="0"/>
                <a:cs typeface="Aparajita" panose="020B0604020202020204" pitchFamily="34" charset="0"/>
              </a:rPr>
              <a:t>2</a:t>
            </a:r>
            <a:r>
              <a:rPr lang="en-US" sz="2800" b="1" dirty="0" smtClean="0">
                <a:solidFill>
                  <a:schemeClr val="accent2">
                    <a:lumMod val="50000"/>
                  </a:schemeClr>
                </a:solidFill>
                <a:latin typeface="Aparajita" panose="020B0604020202020204" pitchFamily="34" charset="0"/>
                <a:cs typeface="Aparajita" panose="020B0604020202020204" pitchFamily="34" charset="0"/>
              </a:rPr>
              <a:t> for class rooms and </a:t>
            </a:r>
            <a:r>
              <a:rPr lang="en-US" sz="2800" b="1" dirty="0" err="1" smtClean="0">
                <a:solidFill>
                  <a:schemeClr val="accent2">
                    <a:lumMod val="50000"/>
                  </a:schemeClr>
                </a:solidFill>
                <a:latin typeface="Aparajita" panose="020B0604020202020204" pitchFamily="34" charset="0"/>
                <a:cs typeface="Aparajita" panose="020B0604020202020204" pitchFamily="34" charset="0"/>
              </a:rPr>
              <a:t>and</a:t>
            </a:r>
            <a:r>
              <a:rPr lang="en-US" sz="2800" b="1" dirty="0" smtClean="0">
                <a:solidFill>
                  <a:schemeClr val="accent2">
                    <a:lumMod val="50000"/>
                  </a:schemeClr>
                </a:solidFill>
                <a:latin typeface="Aparajita" panose="020B0604020202020204" pitchFamily="34" charset="0"/>
                <a:cs typeface="Aparajita" panose="020B0604020202020204" pitchFamily="34" charset="0"/>
              </a:rPr>
              <a:t> </a:t>
            </a:r>
            <a:r>
              <a:rPr lang="en-US" sz="2400" b="1" dirty="0">
                <a:solidFill>
                  <a:schemeClr val="accent2">
                    <a:lumMod val="50000"/>
                  </a:schemeClr>
                </a:solidFill>
                <a:latin typeface="Aparajita" panose="020B0604020202020204" pitchFamily="34" charset="0"/>
                <a:cs typeface="Aparajita" panose="020B0604020202020204" pitchFamily="34" charset="0"/>
              </a:rPr>
              <a:t>5</a:t>
            </a:r>
            <a:r>
              <a:rPr lang="en-US" sz="2400" b="1" dirty="0" smtClean="0">
                <a:solidFill>
                  <a:schemeClr val="accent2">
                    <a:lumMod val="50000"/>
                  </a:schemeClr>
                </a:solidFill>
                <a:latin typeface="Aparajita" panose="020B0604020202020204" pitchFamily="34" charset="0"/>
                <a:cs typeface="Aparajita" panose="020B0604020202020204" pitchFamily="34" charset="0"/>
              </a:rPr>
              <a:t>.0 </a:t>
            </a:r>
            <a:r>
              <a:rPr lang="en-US" sz="2400" b="1" dirty="0" err="1" smtClean="0">
                <a:solidFill>
                  <a:schemeClr val="accent2">
                    <a:lumMod val="50000"/>
                  </a:schemeClr>
                </a:solidFill>
                <a:latin typeface="Aparajita" panose="020B0604020202020204" pitchFamily="34" charset="0"/>
                <a:cs typeface="Aparajita" panose="020B0604020202020204" pitchFamily="34" charset="0"/>
              </a:rPr>
              <a:t>kN</a:t>
            </a:r>
            <a:r>
              <a:rPr lang="en-US" sz="2400" b="1" dirty="0" smtClean="0">
                <a:solidFill>
                  <a:schemeClr val="accent2">
                    <a:lumMod val="50000"/>
                  </a:schemeClr>
                </a:solidFill>
                <a:latin typeface="Aparajita" panose="020B0604020202020204" pitchFamily="34" charset="0"/>
                <a:cs typeface="Aparajita" panose="020B0604020202020204" pitchFamily="34" charset="0"/>
              </a:rPr>
              <a:t>/m</a:t>
            </a:r>
            <a:r>
              <a:rPr lang="en-US" sz="2400" b="1" baseline="30000" dirty="0" smtClean="0">
                <a:solidFill>
                  <a:schemeClr val="accent2">
                    <a:lumMod val="50000"/>
                  </a:schemeClr>
                </a:solidFill>
                <a:latin typeface="Aparajita" panose="020B0604020202020204" pitchFamily="34" charset="0"/>
                <a:cs typeface="Aparajita" panose="020B0604020202020204" pitchFamily="34" charset="0"/>
              </a:rPr>
              <a:t>2</a:t>
            </a:r>
            <a:r>
              <a:rPr lang="en-US" sz="2400" b="1" dirty="0" smtClean="0">
                <a:solidFill>
                  <a:schemeClr val="accent2">
                    <a:lumMod val="50000"/>
                  </a:schemeClr>
                </a:solidFill>
                <a:latin typeface="Aparajita" panose="020B0604020202020204" pitchFamily="34" charset="0"/>
                <a:cs typeface="Aparajita" panose="020B0604020202020204" pitchFamily="34" charset="0"/>
              </a:rPr>
              <a:t> for </a:t>
            </a:r>
            <a:r>
              <a:rPr lang="en-US" sz="2400" b="1" dirty="0" err="1" smtClean="0">
                <a:solidFill>
                  <a:schemeClr val="accent2">
                    <a:lumMod val="50000"/>
                  </a:schemeClr>
                </a:solidFill>
                <a:latin typeface="Aparajita" panose="020B0604020202020204" pitchFamily="34" charset="0"/>
                <a:cs typeface="Aparajita" panose="020B0604020202020204" pitchFamily="34" charset="0"/>
              </a:rPr>
              <a:t>coridors</a:t>
            </a:r>
            <a:endParaRPr lang="en-US" sz="2600" b="1" dirty="0" smtClean="0">
              <a:solidFill>
                <a:schemeClr val="accent4">
                  <a:lumMod val="50000"/>
                </a:schemeClr>
              </a:solidFill>
            </a:endParaRPr>
          </a:p>
          <a:p>
            <a:pPr marL="457200" indent="-457200">
              <a:buNone/>
            </a:pPr>
            <a:endParaRPr lang="en-US" dirty="0"/>
          </a:p>
        </p:txBody>
      </p:sp>
      <p:pic>
        <p:nvPicPr>
          <p:cNvPr id="6" name="Picture 2" descr="C:\Users\Admin\Desktop\images\live-load.PNG"/>
          <p:cNvPicPr>
            <a:picLocks noChangeAspect="1" noChangeArrowheads="1"/>
          </p:cNvPicPr>
          <p:nvPr/>
        </p:nvPicPr>
        <p:blipFill rotWithShape="1">
          <a:blip r:embed="rId1" cstate="print"/>
          <a:srcRect t="6110"/>
          <a:stretch>
            <a:fillRect/>
          </a:stretch>
        </p:blipFill>
        <p:spPr bwMode="auto">
          <a:xfrm>
            <a:off x="228600" y="2992581"/>
            <a:ext cx="4114800" cy="3086966"/>
          </a:xfrm>
          <a:prstGeom prst="rect">
            <a:avLst/>
          </a:prstGeom>
          <a:noFill/>
        </p:spPr>
      </p:pic>
      <p:pic>
        <p:nvPicPr>
          <p:cNvPr id="7" name="Picture 2" descr="C:\Users\Admin\Desktop\GRADUATION PROJECT\GP2 Report\Presentation\live-load-ubc.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2992581"/>
            <a:ext cx="4294909" cy="31146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a:solidFill>
                  <a:schemeClr val="tx1"/>
                </a:solidFill>
              </a:rPr>
              <a:t>Load Types</a:t>
            </a:r>
            <a:endParaRPr lang="en-US">
              <a:solidFill>
                <a:schemeClr val="tx1"/>
              </a:solidFill>
            </a:endParaRPr>
          </a:p>
        </p:txBody>
      </p:sp>
      <p:sp>
        <p:nvSpPr>
          <p:cNvPr id="5" name="Content Placeholder 2"/>
          <p:cNvSpPr>
            <a:spLocks noGrp="1"/>
          </p:cNvSpPr>
          <p:nvPr>
            <p:ph idx="1"/>
          </p:nvPr>
        </p:nvSpPr>
        <p:spPr/>
        <p:txBody>
          <a:bodyPr/>
          <a:lstStyle/>
          <a:p>
            <a:pPr marL="457200" indent="-457200">
              <a:buClr>
                <a:schemeClr val="accent4">
                  <a:lumMod val="75000"/>
                </a:schemeClr>
              </a:buClr>
              <a:buNone/>
            </a:pPr>
            <a:r>
              <a:rPr lang="en-US" sz="2600" b="1" dirty="0" smtClean="0">
                <a:solidFill>
                  <a:schemeClr val="accent4">
                    <a:lumMod val="50000"/>
                  </a:schemeClr>
                </a:solidFill>
              </a:rPr>
              <a:t>2. Super Imposed Dead Load:</a:t>
            </a:r>
            <a:endParaRPr lang="en-US" sz="2600" b="1" dirty="0" smtClean="0">
              <a:solidFill>
                <a:schemeClr val="accent4">
                  <a:lumMod val="50000"/>
                </a:schemeClr>
              </a:solidFill>
            </a:endParaRPr>
          </a:p>
          <a:p>
            <a:pPr marL="571500" indent="-571500">
              <a:buClr>
                <a:schemeClr val="accent4">
                  <a:lumMod val="75000"/>
                </a:schemeClr>
              </a:buClr>
              <a:buFont typeface="+mj-lt"/>
              <a:buAutoNum type="romanLcPeriod"/>
            </a:pPr>
            <a:r>
              <a:rPr lang="en-US" sz="2750" b="1" dirty="0" smtClean="0">
                <a:solidFill>
                  <a:schemeClr val="accent2">
                    <a:lumMod val="50000"/>
                  </a:schemeClr>
                </a:solidFill>
                <a:latin typeface="Aparajita" panose="020B0604020202020204" pitchFamily="34" charset="0"/>
                <a:cs typeface="Aparajita" panose="020B0604020202020204" pitchFamily="34" charset="0"/>
              </a:rPr>
              <a:t>Filling Material: 120mm of crushed gravel mixed with sand is used having a density of 2000 kg/m</a:t>
            </a:r>
            <a:r>
              <a:rPr lang="en-US" sz="2750" b="1" baseline="30000" dirty="0" smtClean="0">
                <a:solidFill>
                  <a:schemeClr val="accent2">
                    <a:lumMod val="50000"/>
                  </a:schemeClr>
                </a:solidFill>
                <a:latin typeface="Aparajita" panose="020B0604020202020204" pitchFamily="34" charset="0"/>
                <a:cs typeface="Aparajita" panose="020B0604020202020204" pitchFamily="34" charset="0"/>
              </a:rPr>
              <a:t>3</a:t>
            </a:r>
            <a:endParaRPr lang="en-US" sz="2750" b="1" baseline="30000" dirty="0" smtClean="0">
              <a:solidFill>
                <a:schemeClr val="accent2">
                  <a:lumMod val="50000"/>
                </a:schemeClr>
              </a:solidFill>
              <a:latin typeface="Aparajita" panose="020B0604020202020204" pitchFamily="34" charset="0"/>
              <a:cs typeface="Aparajita" panose="020B0604020202020204" pitchFamily="34" charset="0"/>
            </a:endParaRPr>
          </a:p>
          <a:p>
            <a:pPr marL="857250" lvl="1" indent="-457200">
              <a:buClr>
                <a:schemeClr val="accent4">
                  <a:lumMod val="75000"/>
                </a:schemeClr>
              </a:buClr>
              <a:buFont typeface="Wingdings" panose="05000000000000000000" pitchFamily="2" charset="2"/>
              <a:buChar char="Ø"/>
            </a:pPr>
            <a:r>
              <a:rPr lang="en-US" sz="2750" b="1" dirty="0" smtClean="0">
                <a:solidFill>
                  <a:schemeClr val="accent2">
                    <a:lumMod val="50000"/>
                  </a:schemeClr>
                </a:solidFill>
                <a:latin typeface="Aparajita" panose="020B0604020202020204" pitchFamily="34" charset="0"/>
                <a:cs typeface="Aparajita" panose="020B0604020202020204" pitchFamily="34" charset="0"/>
              </a:rPr>
              <a:t>  Filling Material Load = 0.12 X 2000 = 240 kg/m</a:t>
            </a:r>
            <a:r>
              <a:rPr lang="en-US" sz="2750" b="1" baseline="30000" dirty="0" smtClean="0">
                <a:solidFill>
                  <a:schemeClr val="accent2">
                    <a:lumMod val="50000"/>
                  </a:schemeClr>
                </a:solidFill>
                <a:latin typeface="Aparajita" panose="020B0604020202020204" pitchFamily="34" charset="0"/>
                <a:cs typeface="Aparajita" panose="020B0604020202020204" pitchFamily="34" charset="0"/>
              </a:rPr>
              <a:t>2</a:t>
            </a:r>
            <a:r>
              <a:rPr lang="en-US" sz="2750" b="1" dirty="0" smtClean="0">
                <a:solidFill>
                  <a:schemeClr val="accent2">
                    <a:lumMod val="50000"/>
                  </a:schemeClr>
                </a:solidFill>
                <a:latin typeface="Aparajita" panose="020B0604020202020204" pitchFamily="34" charset="0"/>
                <a:cs typeface="Aparajita" panose="020B0604020202020204" pitchFamily="34" charset="0"/>
              </a:rPr>
              <a:t> </a:t>
            </a:r>
            <a:endParaRPr lang="en-US" sz="2750" b="1" dirty="0" smtClean="0">
              <a:solidFill>
                <a:schemeClr val="accent2">
                  <a:lumMod val="50000"/>
                </a:schemeClr>
              </a:solidFill>
              <a:latin typeface="Aparajita" panose="020B0604020202020204" pitchFamily="34" charset="0"/>
              <a:cs typeface="Aparajita" panose="020B0604020202020204" pitchFamily="34" charset="0"/>
            </a:endParaRPr>
          </a:p>
          <a:p>
            <a:pPr marL="457200" indent="-457200">
              <a:buNone/>
            </a:pPr>
            <a:endParaRPr lang="en-US" sz="2750" b="1" dirty="0" smtClean="0">
              <a:solidFill>
                <a:schemeClr val="accent2">
                  <a:lumMod val="50000"/>
                </a:schemeClr>
              </a:solidFill>
              <a:latin typeface="Aparajita" panose="020B0604020202020204" pitchFamily="34" charset="0"/>
              <a:cs typeface="Aparajita" panose="020B0604020202020204" pitchFamily="34" charset="0"/>
            </a:endParaRPr>
          </a:p>
          <a:p>
            <a:pPr marL="571500" indent="-571500">
              <a:buClr>
                <a:schemeClr val="accent4">
                  <a:lumMod val="75000"/>
                </a:schemeClr>
              </a:buClr>
              <a:buFont typeface="+mj-lt"/>
              <a:buAutoNum type="romanLcPeriod" startAt="2"/>
            </a:pPr>
            <a:r>
              <a:rPr lang="en-US" sz="2750" b="1" dirty="0" smtClean="0">
                <a:solidFill>
                  <a:schemeClr val="accent2">
                    <a:lumMod val="50000"/>
                  </a:schemeClr>
                </a:solidFill>
                <a:latin typeface="Aparajita" panose="020B0604020202020204" pitchFamily="34" charset="0"/>
                <a:cs typeface="Aparajita" panose="020B0604020202020204" pitchFamily="34" charset="0"/>
              </a:rPr>
              <a:t>Mortar: 30mm were used with an assumed average density of 2300 kg/m</a:t>
            </a:r>
            <a:r>
              <a:rPr lang="en-US" sz="2750" b="1" baseline="30000" dirty="0" smtClean="0">
                <a:solidFill>
                  <a:schemeClr val="accent2">
                    <a:lumMod val="50000"/>
                  </a:schemeClr>
                </a:solidFill>
                <a:latin typeface="Aparajita" panose="020B0604020202020204" pitchFamily="34" charset="0"/>
                <a:cs typeface="Aparajita" panose="020B0604020202020204" pitchFamily="34" charset="0"/>
              </a:rPr>
              <a:t>3</a:t>
            </a:r>
            <a:endParaRPr lang="en-US" sz="2750" b="1" baseline="30000" dirty="0" smtClean="0">
              <a:solidFill>
                <a:schemeClr val="accent2">
                  <a:lumMod val="50000"/>
                </a:schemeClr>
              </a:solidFill>
              <a:latin typeface="Aparajita" panose="020B0604020202020204" pitchFamily="34" charset="0"/>
              <a:cs typeface="Aparajita" panose="020B0604020202020204" pitchFamily="34" charset="0"/>
            </a:endParaRPr>
          </a:p>
          <a:p>
            <a:pPr marL="914400" lvl="1" indent="-514350">
              <a:buClr>
                <a:schemeClr val="accent4">
                  <a:lumMod val="75000"/>
                </a:schemeClr>
              </a:buClr>
              <a:buFont typeface="Wingdings" panose="05000000000000000000" pitchFamily="2" charset="2"/>
              <a:buChar char="Ø"/>
            </a:pPr>
            <a:r>
              <a:rPr lang="en-US" sz="2750" b="1" dirty="0" smtClean="0">
                <a:solidFill>
                  <a:schemeClr val="accent2">
                    <a:lumMod val="50000"/>
                  </a:schemeClr>
                </a:solidFill>
                <a:latin typeface="Aparajita" panose="020B0604020202020204" pitchFamily="34" charset="0"/>
                <a:cs typeface="Aparajita" panose="020B0604020202020204" pitchFamily="34" charset="0"/>
              </a:rPr>
              <a:t>Mortar Load = 0.03X 2300 = 69 kg/m</a:t>
            </a:r>
            <a:r>
              <a:rPr lang="en-US" sz="2750" b="1" baseline="30000" dirty="0" smtClean="0">
                <a:solidFill>
                  <a:schemeClr val="accent2">
                    <a:lumMod val="50000"/>
                  </a:schemeClr>
                </a:solidFill>
                <a:latin typeface="Aparajita" panose="020B0604020202020204" pitchFamily="34" charset="0"/>
                <a:cs typeface="Aparajita" panose="020B0604020202020204" pitchFamily="34" charset="0"/>
              </a:rPr>
              <a:t>2</a:t>
            </a:r>
            <a:endParaRPr lang="en-US" sz="2750" b="1" baseline="30000" dirty="0" smtClean="0">
              <a:solidFill>
                <a:schemeClr val="accent2">
                  <a:lumMod val="50000"/>
                </a:schemeClr>
              </a:solidFill>
              <a:latin typeface="Aparajita" panose="020B0604020202020204" pitchFamily="34" charset="0"/>
              <a:cs typeface="Aparajita" panose="020B0604020202020204" pitchFamily="34" charset="0"/>
            </a:endParaRPr>
          </a:p>
          <a:p>
            <a:pPr marL="457200" indent="-457200">
              <a:buNone/>
            </a:pPr>
            <a:endParaRPr lang="en-US" dirty="0" smtClean="0"/>
          </a:p>
          <a:p>
            <a:pPr>
              <a:buNone/>
            </a:pP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p:txBody>
          <a:bodyPr/>
          <a:lstStyle/>
          <a:p>
            <a:pPr marL="514350" indent="-514350">
              <a:buClr>
                <a:schemeClr val="accent4">
                  <a:lumMod val="75000"/>
                </a:schemeClr>
              </a:buClr>
              <a:buFont typeface="+mj-lt"/>
              <a:buAutoNum type="romanLcPeriod" startAt="3"/>
            </a:pPr>
            <a:r>
              <a:rPr lang="en-US" sz="2750" b="1" dirty="0" smtClean="0">
                <a:solidFill>
                  <a:schemeClr val="accent2">
                    <a:lumMod val="50000"/>
                  </a:schemeClr>
                </a:solidFill>
                <a:latin typeface="Aparajita" panose="020B0604020202020204" pitchFamily="34" charset="0"/>
                <a:cs typeface="Aparajita" panose="020B0604020202020204" pitchFamily="34" charset="0"/>
              </a:rPr>
              <a:t>Tiles: an average thickness of tiles were taken as 30mm with a density of 1700 kg/m</a:t>
            </a:r>
            <a:r>
              <a:rPr lang="en-US" sz="2750" b="1" baseline="30000" dirty="0" smtClean="0">
                <a:solidFill>
                  <a:schemeClr val="accent2">
                    <a:lumMod val="50000"/>
                  </a:schemeClr>
                </a:solidFill>
                <a:latin typeface="Aparajita" panose="020B0604020202020204" pitchFamily="34" charset="0"/>
                <a:cs typeface="Aparajita" panose="020B0604020202020204" pitchFamily="34" charset="0"/>
              </a:rPr>
              <a:t>3</a:t>
            </a:r>
            <a:endParaRPr lang="en-US" sz="2750" b="1" baseline="30000" dirty="0" smtClean="0">
              <a:solidFill>
                <a:schemeClr val="accent2">
                  <a:lumMod val="50000"/>
                </a:schemeClr>
              </a:solidFill>
              <a:latin typeface="Aparajita" panose="020B0604020202020204" pitchFamily="34" charset="0"/>
              <a:cs typeface="Aparajita" panose="020B0604020202020204" pitchFamily="34" charset="0"/>
            </a:endParaRPr>
          </a:p>
          <a:p>
            <a:pPr marL="914400" lvl="1" indent="-514350">
              <a:buClr>
                <a:schemeClr val="accent4">
                  <a:lumMod val="75000"/>
                </a:schemeClr>
              </a:buClr>
              <a:buFont typeface="Wingdings" panose="05000000000000000000" pitchFamily="2" charset="2"/>
              <a:buChar char="Ø"/>
            </a:pPr>
            <a:r>
              <a:rPr lang="en-US" sz="2750" b="1" dirty="0" smtClean="0">
                <a:solidFill>
                  <a:schemeClr val="accent2">
                    <a:lumMod val="50000"/>
                  </a:schemeClr>
                </a:solidFill>
                <a:latin typeface="Aparajita" panose="020B0604020202020204" pitchFamily="34" charset="0"/>
                <a:cs typeface="Aparajita" panose="020B0604020202020204" pitchFamily="34" charset="0"/>
              </a:rPr>
              <a:t>Tiles Load = 0.03 X 1700 = 51 kg/m</a:t>
            </a:r>
            <a:r>
              <a:rPr lang="en-US" sz="2750" b="1" baseline="30000" dirty="0" smtClean="0">
                <a:solidFill>
                  <a:schemeClr val="accent2">
                    <a:lumMod val="50000"/>
                  </a:schemeClr>
                </a:solidFill>
                <a:latin typeface="Aparajita" panose="020B0604020202020204" pitchFamily="34" charset="0"/>
                <a:cs typeface="Aparajita" panose="020B0604020202020204" pitchFamily="34" charset="0"/>
              </a:rPr>
              <a:t>2</a:t>
            </a:r>
            <a:endParaRPr lang="en-US" sz="2750" b="1" baseline="30000" dirty="0" smtClean="0">
              <a:solidFill>
                <a:schemeClr val="accent2">
                  <a:lumMod val="50000"/>
                </a:schemeClr>
              </a:solidFill>
              <a:latin typeface="Aparajita" panose="020B0604020202020204" pitchFamily="34" charset="0"/>
              <a:cs typeface="Aparajita" panose="020B0604020202020204" pitchFamily="34" charset="0"/>
            </a:endParaRPr>
          </a:p>
          <a:p>
            <a:pPr marL="514350" indent="-514350">
              <a:buNone/>
            </a:pPr>
            <a:endParaRPr lang="en-US" sz="2750" b="1" dirty="0" smtClean="0">
              <a:solidFill>
                <a:schemeClr val="accent2">
                  <a:lumMod val="50000"/>
                </a:schemeClr>
              </a:solidFill>
              <a:latin typeface="Aparajita" panose="020B0604020202020204" pitchFamily="34" charset="0"/>
              <a:cs typeface="Aparajita" panose="020B0604020202020204" pitchFamily="34" charset="0"/>
            </a:endParaRPr>
          </a:p>
          <a:p>
            <a:pPr marL="514350" indent="-514350">
              <a:buClr>
                <a:schemeClr val="accent4">
                  <a:lumMod val="75000"/>
                </a:schemeClr>
              </a:buClr>
              <a:buFont typeface="Wingdings" panose="05000000000000000000" pitchFamily="2" charset="2"/>
              <a:buChar char="ü"/>
            </a:pPr>
            <a:r>
              <a:rPr lang="en-US" sz="2750" b="1" dirty="0" smtClean="0">
                <a:solidFill>
                  <a:schemeClr val="accent2">
                    <a:lumMod val="50000"/>
                  </a:schemeClr>
                </a:solidFill>
                <a:latin typeface="Aparajita" panose="020B0604020202020204" pitchFamily="34" charset="0"/>
                <a:cs typeface="Aparajita" panose="020B0604020202020204" pitchFamily="34" charset="0"/>
              </a:rPr>
              <a:t>Total superimposed dead load = </a:t>
            </a:r>
            <a:r>
              <a:rPr lang="en-US" sz="2750" b="1" dirty="0">
                <a:solidFill>
                  <a:srgbClr val="0070C0"/>
                </a:solidFill>
                <a:latin typeface="Aparajita" panose="020B0604020202020204" pitchFamily="34" charset="0"/>
                <a:cs typeface="Aparajita" panose="020B0604020202020204" pitchFamily="34" charset="0"/>
              </a:rPr>
              <a:t>4</a:t>
            </a:r>
            <a:r>
              <a:rPr lang="en-US" sz="2750" b="1" dirty="0" smtClean="0">
                <a:solidFill>
                  <a:srgbClr val="0070C0"/>
                </a:solidFill>
                <a:latin typeface="Aparajita" panose="020B0604020202020204" pitchFamily="34" charset="0"/>
                <a:cs typeface="Aparajita" panose="020B0604020202020204" pitchFamily="34" charset="0"/>
              </a:rPr>
              <a:t> </a:t>
            </a:r>
            <a:r>
              <a:rPr lang="en-US" sz="2750" b="1" dirty="0" err="1">
                <a:solidFill>
                  <a:srgbClr val="0070C0"/>
                </a:solidFill>
                <a:latin typeface="Aparajita" panose="020B0604020202020204" pitchFamily="34" charset="0"/>
                <a:cs typeface="Aparajita" panose="020B0604020202020204" pitchFamily="34" charset="0"/>
              </a:rPr>
              <a:t>k</a:t>
            </a:r>
            <a:r>
              <a:rPr lang="en-US" sz="2750" b="1" dirty="0" err="1" smtClean="0">
                <a:solidFill>
                  <a:srgbClr val="0070C0"/>
                </a:solidFill>
                <a:latin typeface="Aparajita" panose="020B0604020202020204" pitchFamily="34" charset="0"/>
                <a:cs typeface="Aparajita" panose="020B0604020202020204" pitchFamily="34" charset="0"/>
              </a:rPr>
              <a:t>N</a:t>
            </a:r>
            <a:r>
              <a:rPr lang="en-US" sz="2750" b="1" dirty="0" smtClean="0">
                <a:solidFill>
                  <a:srgbClr val="0070C0"/>
                </a:solidFill>
                <a:latin typeface="Aparajita" panose="020B0604020202020204" pitchFamily="34" charset="0"/>
                <a:cs typeface="Aparajita" panose="020B0604020202020204" pitchFamily="34" charset="0"/>
              </a:rPr>
              <a:t>/m</a:t>
            </a:r>
            <a:r>
              <a:rPr lang="en-US" sz="2750" b="1" baseline="30000" dirty="0" smtClean="0">
                <a:solidFill>
                  <a:srgbClr val="0070C0"/>
                </a:solidFill>
                <a:latin typeface="Aparajita" panose="020B0604020202020204" pitchFamily="34" charset="0"/>
                <a:cs typeface="Aparajita" panose="020B0604020202020204" pitchFamily="34" charset="0"/>
              </a:rPr>
              <a:t>2</a:t>
            </a:r>
            <a:endParaRPr lang="en-US" sz="2750" b="1" baseline="30000" dirty="0" smtClean="0">
              <a:solidFill>
                <a:srgbClr val="0070C0"/>
              </a:solidFill>
              <a:latin typeface="Aparajita" panose="020B0604020202020204" pitchFamily="34" charset="0"/>
              <a:cs typeface="Aparajita" panose="020B0604020202020204" pitchFamily="34" charset="0"/>
            </a:endParaRPr>
          </a:p>
          <a:p>
            <a:pPr marL="514350" indent="-514350">
              <a:buNone/>
            </a:pPr>
            <a:endParaRPr lang="en-US" dirty="0" smtClean="0"/>
          </a:p>
        </p:txBody>
      </p:sp>
      <p:sp>
        <p:nvSpPr>
          <p:cNvPr id="2" name="Text Box 1"/>
          <p:cNvSpPr txBox="1"/>
          <p:nvPr/>
        </p:nvSpPr>
        <p:spPr>
          <a:xfrm>
            <a:off x="1559560" y="436245"/>
            <a:ext cx="5298440" cy="706755"/>
          </a:xfrm>
          <a:prstGeom prst="rect">
            <a:avLst/>
          </a:prstGeom>
          <a:noFill/>
        </p:spPr>
        <p:txBody>
          <a:bodyPr wrap="square" rtlCol="0">
            <a:spAutoFit/>
          </a:bodyPr>
          <a:lstStyle/>
          <a:p>
            <a:pPr algn="ctr"/>
            <a:r>
              <a:rPr lang="en-US" sz="4000"/>
              <a:t>Load Types</a:t>
            </a:r>
            <a:endParaRPr lang="en-US" sz="400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a:solidFill>
                  <a:schemeClr val="tx1"/>
                </a:solidFill>
              </a:rPr>
              <a:t>Load Types</a:t>
            </a:r>
            <a:endParaRPr lang="en-US">
              <a:solidFill>
                <a:schemeClr val="tx1"/>
              </a:solidFill>
            </a:endParaRPr>
          </a:p>
        </p:txBody>
      </p:sp>
      <p:sp>
        <p:nvSpPr>
          <p:cNvPr id="5" name="Content Placeholder 2"/>
          <p:cNvSpPr>
            <a:spLocks noGrp="1"/>
          </p:cNvSpPr>
          <p:nvPr>
            <p:ph idx="1"/>
          </p:nvPr>
        </p:nvSpPr>
        <p:spPr/>
        <p:txBody>
          <a:bodyPr>
            <a:normAutofit/>
          </a:bodyPr>
          <a:lstStyle/>
          <a:p>
            <a:pPr marL="0" indent="0">
              <a:buClr>
                <a:schemeClr val="accent4">
                  <a:lumMod val="75000"/>
                </a:schemeClr>
              </a:buClr>
              <a:buFont typeface="+mj-lt"/>
              <a:buNone/>
            </a:pPr>
            <a:r>
              <a:rPr lang="en-US" sz="2600" b="1" dirty="0">
                <a:solidFill>
                  <a:schemeClr val="accent2">
                    <a:lumMod val="50000"/>
                  </a:schemeClr>
                </a:solidFill>
                <a:latin typeface="Aparajita" panose="020B0604020202020204" pitchFamily="34" charset="0"/>
                <a:cs typeface="Aparajita" panose="020B0604020202020204" pitchFamily="34" charset="0"/>
              </a:rPr>
              <a:t>External Walls: </a:t>
            </a:r>
            <a:endParaRPr lang="en-US" sz="2600" b="1" dirty="0">
              <a:solidFill>
                <a:schemeClr val="accent2">
                  <a:lumMod val="50000"/>
                </a:schemeClr>
              </a:solidFill>
              <a:latin typeface="Aparajita" panose="020B0604020202020204" pitchFamily="34" charset="0"/>
              <a:cs typeface="Aparajita" panose="020B0604020202020204" pitchFamily="34" charset="0"/>
            </a:endParaRPr>
          </a:p>
          <a:p>
            <a:pPr marL="0" indent="0">
              <a:buNone/>
            </a:pPr>
            <a:r>
              <a:rPr lang="en-US" sz="2200" dirty="0">
                <a:solidFill>
                  <a:schemeClr val="tx1"/>
                </a:solidFill>
              </a:rPr>
              <a:t>Wall weight = weight of masonry + weight of plan concrete +weight of plaster.</a:t>
            </a:r>
            <a:endParaRPr lang="en-US" sz="2200" dirty="0">
              <a:solidFill>
                <a:schemeClr val="tx1"/>
              </a:solidFill>
            </a:endParaRPr>
          </a:p>
          <a:p>
            <a:pPr marL="0" indent="0">
              <a:buNone/>
            </a:pPr>
            <a:endParaRPr lang="en-US" sz="2200" dirty="0">
              <a:solidFill>
                <a:schemeClr val="tx1"/>
              </a:solidFill>
            </a:endParaRPr>
          </a:p>
          <a:p>
            <a:pPr marL="0" indent="0">
              <a:buNone/>
            </a:pPr>
            <a:endParaRPr lang="en-US" sz="2200" dirty="0"/>
          </a:p>
        </p:txBody>
      </p:sp>
      <p:pic>
        <p:nvPicPr>
          <p:cNvPr id="6" name="صورة 28"/>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7010400" y="3733800"/>
            <a:ext cx="1905000" cy="2628900"/>
          </a:xfrm>
          <a:prstGeom prst="rect">
            <a:avLst/>
          </a:prstGeom>
          <a:noFill/>
          <a:ln>
            <a:noFill/>
          </a:ln>
        </p:spPr>
      </p:pic>
      <p:graphicFrame>
        <p:nvGraphicFramePr>
          <p:cNvPr id="3" name="Object 2"/>
          <p:cNvGraphicFramePr/>
          <p:nvPr/>
        </p:nvGraphicFramePr>
        <p:xfrm>
          <a:off x="844550" y="3115310"/>
          <a:ext cx="4832985" cy="1496695"/>
        </p:xfrm>
        <a:graphic>
          <a:graphicData uri="http://schemas.openxmlformats.org/presentationml/2006/ole">
            <mc:AlternateContent xmlns:mc="http://schemas.openxmlformats.org/markup-compatibility/2006">
              <mc:Choice xmlns:v="urn:schemas-microsoft-com:vml" Requires="v">
                <p:oleObj spid="_x0000_s4" name="" r:id="rId2" imgW="4829175" imgH="1495425" progId="Paint.Picture">
                  <p:embed/>
                </p:oleObj>
              </mc:Choice>
              <mc:Fallback>
                <p:oleObj name="" r:id="rId2" imgW="4829175" imgH="1495425" progId="Paint.Picture">
                  <p:embed/>
                  <p:pic>
                    <p:nvPicPr>
                      <p:cNvPr id="0" name="Picture 3"/>
                      <p:cNvPicPr/>
                      <p:nvPr/>
                    </p:nvPicPr>
                    <p:blipFill>
                      <a:blip r:embed="rId3"/>
                    </p:blipFill>
                    <p:spPr>
                      <a:xfrm>
                        <a:off x="844550" y="3115310"/>
                        <a:ext cx="4832985" cy="1496695"/>
                      </a:xfrm>
                      <a:prstGeom prst="rect">
                        <a:avLst/>
                      </a:prstGeom>
                    </p:spPr>
                  </p:pic>
                </p:oleObj>
              </mc:Fallback>
            </mc:AlternateContent>
          </a:graphicData>
        </a:graphic>
      </p:graphicFrame>
      <p:sp>
        <p:nvSpPr>
          <p:cNvPr id="8" name="Text Box 7"/>
          <p:cNvSpPr txBox="1"/>
          <p:nvPr/>
        </p:nvSpPr>
        <p:spPr>
          <a:xfrm>
            <a:off x="976630" y="5136515"/>
            <a:ext cx="5191760" cy="1465580"/>
          </a:xfrm>
          <a:prstGeom prst="rect">
            <a:avLst/>
          </a:prstGeom>
          <a:noFill/>
        </p:spPr>
        <p:txBody>
          <a:bodyPr wrap="square" rtlCol="0">
            <a:spAutoFit/>
          </a:bodyPr>
          <a:p>
            <a:endParaRPr lang="en-US"/>
          </a:p>
          <a:p>
            <a:r>
              <a:rPr lang="en-US"/>
              <a:t>Wall weight = (0.05*27+0.15*25+0.1*12+0.015*23)</a:t>
            </a:r>
            <a:endParaRPr lang="en-US"/>
          </a:p>
          <a:p>
            <a:r>
              <a:rPr lang="en-US"/>
              <a:t>                     = 6.645*3.12=20.73 KN/m.</a:t>
            </a:r>
            <a:endParaRPr lang="en-US"/>
          </a:p>
          <a:p>
            <a:endParaRPr lang="en-US"/>
          </a:p>
          <a:p>
            <a:r>
              <a:rPr lang="en-US"/>
              <a:t>Use wall weight = 21 KN/m.</a:t>
            </a:r>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a:solidFill>
                  <a:schemeClr val="tx1"/>
                </a:solidFill>
              </a:rPr>
              <a:t>Load Combinations</a:t>
            </a:r>
            <a:endParaRPr lang="en-US">
              <a:solidFill>
                <a:schemeClr val="tx1"/>
              </a:solidFill>
            </a:endParaRPr>
          </a:p>
        </p:txBody>
      </p:sp>
      <p:sp>
        <p:nvSpPr>
          <p:cNvPr id="5" name="Content Placeholder 2"/>
          <p:cNvSpPr>
            <a:spLocks noGrp="1"/>
          </p:cNvSpPr>
          <p:nvPr>
            <p:ph idx="1"/>
          </p:nvPr>
        </p:nvSpPr>
        <p:spPr/>
        <p:txBody>
          <a:bodyPr>
            <a:normAutofit/>
          </a:bodyPr>
          <a:lstStyle/>
          <a:p>
            <a:pPr>
              <a:buClr>
                <a:schemeClr val="accent4">
                  <a:lumMod val="75000"/>
                </a:schemeClr>
              </a:buClr>
              <a:buFont typeface="Wingdings" panose="05000000000000000000" pitchFamily="2" charset="2"/>
              <a:buChar char="v"/>
            </a:pPr>
            <a:r>
              <a:rPr lang="en-US" sz="2600" b="1" dirty="0" smtClean="0">
                <a:solidFill>
                  <a:schemeClr val="accent4">
                    <a:lumMod val="50000"/>
                  </a:schemeClr>
                </a:solidFill>
              </a:rPr>
              <a:t>Using UBC 1997:</a:t>
            </a:r>
            <a:endParaRPr lang="en-US" sz="2600" b="1" dirty="0" smtClean="0">
              <a:solidFill>
                <a:schemeClr val="accent4">
                  <a:lumMod val="50000"/>
                </a:schemeClr>
              </a:solidFill>
            </a:endParaRPr>
          </a:p>
        </p:txBody>
      </p:sp>
      <p:pic>
        <p:nvPicPr>
          <p:cNvPr id="6" name="Picture 2" descr="C:\Users\Kareem\Desktop\GP2 PRES IMG\UBC-Com.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914400" y="2286000"/>
            <a:ext cx="7356543" cy="31432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chemeClr val="tx1"/>
                </a:solidFill>
              </a:rPr>
              <a:t>Picture of the project</a:t>
            </a:r>
            <a:r>
              <a:rPr lang="en-US" dirty="0"/>
              <a:t> </a:t>
            </a:r>
            <a:endParaRPr lang="en-US" dirty="0"/>
          </a:p>
        </p:txBody>
      </p:sp>
      <p:pic>
        <p:nvPicPr>
          <p:cNvPr id="4" name="عنصر نائب للمحتوى 3"/>
          <p:cNvPicPr>
            <a:picLocks noGrp="1"/>
          </p:cNvPicPr>
          <p:nvPr>
            <p:ph idx="1"/>
          </p:nvPr>
        </p:nvPicPr>
        <p:blipFill>
          <a:blip r:embed="rId1" cstate="print">
            <a:extLst>
              <a:ext uri="{BEBA8EAE-BF5A-486C-A8C5-ECC9F3942E4B}">
                <a14:imgProps xmlns:a14="http://schemas.microsoft.com/office/drawing/2010/main">
                  <a14:imgLayer r:embed="rId2">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762000" y="1874837"/>
            <a:ext cx="7543799" cy="4525963"/>
          </a:xfrm>
          <a:prstGeom prst="rect">
            <a:avLst/>
          </a:prstGeom>
          <a:ln w="190500" cap="sq">
            <a:solidFill>
              <a:srgbClr val="C8C6BD"/>
            </a:solidFill>
            <a:prstDash val="solid"/>
            <a:miter lim="800000"/>
            <a:headEnd/>
            <a:tailEnd/>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p:txBody>
          <a:bodyPr>
            <a:normAutofit lnSpcReduction="10000"/>
          </a:bodyPr>
          <a:lstStyle/>
          <a:p>
            <a:pPr>
              <a:buClr>
                <a:schemeClr val="accent4">
                  <a:lumMod val="75000"/>
                </a:schemeClr>
              </a:buClr>
              <a:buFont typeface="Wingdings" panose="05000000000000000000" pitchFamily="2" charset="2"/>
              <a:buChar char="v"/>
            </a:pPr>
            <a:r>
              <a:rPr lang="en-US" b="1" dirty="0" smtClean="0">
                <a:solidFill>
                  <a:schemeClr val="accent4">
                    <a:lumMod val="50000"/>
                  </a:schemeClr>
                </a:solidFill>
              </a:rPr>
              <a:t>To do the preliminary design for the blocks the following procedure is used :</a:t>
            </a:r>
            <a:br>
              <a:rPr lang="en-US" dirty="0" smtClean="0"/>
            </a:br>
            <a:endParaRPr lang="en-US" dirty="0" smtClean="0"/>
          </a:p>
          <a:p>
            <a:pPr marL="857250" lvl="1" indent="-457200">
              <a:buClr>
                <a:schemeClr val="accent4">
                  <a:lumMod val="75000"/>
                </a:schemeClr>
              </a:buClr>
              <a:buFont typeface="+mj-lt"/>
              <a:buAutoNum type="arabicParenR"/>
            </a:pPr>
            <a:r>
              <a:rPr lang="en-US" sz="2700" b="1" dirty="0" smtClean="0">
                <a:solidFill>
                  <a:schemeClr val="accent2">
                    <a:lumMod val="50000"/>
                  </a:schemeClr>
                </a:solidFill>
                <a:latin typeface="Aparajita" panose="020B0604020202020204" pitchFamily="34" charset="0"/>
                <a:cs typeface="Aparajita" panose="020B0604020202020204" pitchFamily="34" charset="0"/>
              </a:rPr>
              <a:t>Determine the load assigns for the block.</a:t>
            </a:r>
            <a:endParaRPr lang="en-US" sz="2700" b="1" dirty="0" smtClean="0">
              <a:solidFill>
                <a:schemeClr val="accent2">
                  <a:lumMod val="50000"/>
                </a:schemeClr>
              </a:solidFill>
              <a:latin typeface="Aparajita" panose="020B0604020202020204" pitchFamily="34" charset="0"/>
              <a:cs typeface="Aparajita" panose="020B0604020202020204" pitchFamily="34" charset="0"/>
            </a:endParaRPr>
          </a:p>
          <a:p>
            <a:pPr marL="857250" lvl="1" indent="-457200">
              <a:buClr>
                <a:schemeClr val="accent4">
                  <a:lumMod val="75000"/>
                </a:schemeClr>
              </a:buClr>
              <a:buFont typeface="+mj-lt"/>
              <a:buAutoNum type="arabicParenR"/>
            </a:pPr>
            <a:r>
              <a:rPr lang="en-US" sz="2700" b="1" dirty="0" smtClean="0">
                <a:solidFill>
                  <a:schemeClr val="accent2">
                    <a:lumMod val="50000"/>
                  </a:schemeClr>
                </a:solidFill>
                <a:latin typeface="Aparajita" panose="020B0604020202020204" pitchFamily="34" charset="0"/>
                <a:cs typeface="Aparajita" panose="020B0604020202020204" pitchFamily="34" charset="0"/>
              </a:rPr>
              <a:t>Determine the distribution of beams .</a:t>
            </a:r>
            <a:endParaRPr lang="en-US" sz="2700" b="1" dirty="0" smtClean="0">
              <a:solidFill>
                <a:schemeClr val="accent2">
                  <a:lumMod val="50000"/>
                </a:schemeClr>
              </a:solidFill>
              <a:latin typeface="Aparajita" panose="020B0604020202020204" pitchFamily="34" charset="0"/>
              <a:cs typeface="Aparajita" panose="020B0604020202020204" pitchFamily="34" charset="0"/>
            </a:endParaRPr>
          </a:p>
          <a:p>
            <a:pPr marL="857250" lvl="1" indent="-457200">
              <a:buClr>
                <a:schemeClr val="accent4">
                  <a:lumMod val="75000"/>
                </a:schemeClr>
              </a:buClr>
              <a:buFont typeface="+mj-lt"/>
              <a:buAutoNum type="arabicParenR"/>
            </a:pPr>
            <a:r>
              <a:rPr lang="en-US" sz="2700" b="1" dirty="0" smtClean="0">
                <a:solidFill>
                  <a:schemeClr val="accent2">
                    <a:lumMod val="50000"/>
                  </a:schemeClr>
                </a:solidFill>
                <a:latin typeface="Aparajita" panose="020B0604020202020204" pitchFamily="34" charset="0"/>
                <a:cs typeface="Aparajita" panose="020B0604020202020204" pitchFamily="34" charset="0"/>
              </a:rPr>
              <a:t>Determine the thickness of the slab .</a:t>
            </a:r>
            <a:endParaRPr lang="en-US" sz="2700" b="1" dirty="0" smtClean="0">
              <a:solidFill>
                <a:schemeClr val="accent2">
                  <a:lumMod val="50000"/>
                </a:schemeClr>
              </a:solidFill>
              <a:latin typeface="Aparajita" panose="020B0604020202020204" pitchFamily="34" charset="0"/>
              <a:cs typeface="Aparajita" panose="020B0604020202020204" pitchFamily="34" charset="0"/>
            </a:endParaRPr>
          </a:p>
          <a:p>
            <a:pPr marL="857250" lvl="1" indent="-457200">
              <a:buClr>
                <a:schemeClr val="accent4">
                  <a:lumMod val="75000"/>
                </a:schemeClr>
              </a:buClr>
              <a:buFont typeface="+mj-lt"/>
              <a:buAutoNum type="arabicParenR"/>
            </a:pPr>
            <a:r>
              <a:rPr lang="en-US" sz="2700" b="1" dirty="0" smtClean="0">
                <a:solidFill>
                  <a:schemeClr val="accent2">
                    <a:lumMod val="50000"/>
                  </a:schemeClr>
                </a:solidFill>
                <a:latin typeface="Aparajita" panose="020B0604020202020204" pitchFamily="34" charset="0"/>
                <a:cs typeface="Aparajita" panose="020B0604020202020204" pitchFamily="34" charset="0"/>
              </a:rPr>
              <a:t>Calculate the ultimate load for the slab.</a:t>
            </a:r>
            <a:endParaRPr lang="en-US" sz="2700" b="1" dirty="0" smtClean="0">
              <a:solidFill>
                <a:schemeClr val="accent2">
                  <a:lumMod val="50000"/>
                </a:schemeClr>
              </a:solidFill>
              <a:latin typeface="Aparajita" panose="020B0604020202020204" pitchFamily="34" charset="0"/>
              <a:cs typeface="Aparajita" panose="020B0604020202020204" pitchFamily="34" charset="0"/>
            </a:endParaRPr>
          </a:p>
          <a:p>
            <a:pPr marL="857250" lvl="1" indent="-457200">
              <a:buClr>
                <a:schemeClr val="accent4">
                  <a:lumMod val="75000"/>
                </a:schemeClr>
              </a:buClr>
              <a:buFont typeface="+mj-lt"/>
              <a:buAutoNum type="arabicParenR"/>
            </a:pPr>
            <a:r>
              <a:rPr lang="en-US" sz="2700" b="1" dirty="0" smtClean="0">
                <a:solidFill>
                  <a:schemeClr val="accent2">
                    <a:lumMod val="50000"/>
                  </a:schemeClr>
                </a:solidFill>
                <a:latin typeface="Aparajita" panose="020B0604020202020204" pitchFamily="34" charset="0"/>
                <a:cs typeface="Aparajita" panose="020B0604020202020204" pitchFamily="34" charset="0"/>
              </a:rPr>
              <a:t>Check the shear and the reinforcement for the slab.</a:t>
            </a:r>
            <a:endParaRPr lang="en-US" sz="2700" b="1" dirty="0" smtClean="0">
              <a:solidFill>
                <a:schemeClr val="accent2">
                  <a:lumMod val="50000"/>
                </a:schemeClr>
              </a:solidFill>
              <a:latin typeface="Aparajita" panose="020B0604020202020204" pitchFamily="34" charset="0"/>
              <a:cs typeface="Aparajita" panose="020B0604020202020204" pitchFamily="34" charset="0"/>
            </a:endParaRPr>
          </a:p>
          <a:p>
            <a:pPr marL="857250" lvl="1" indent="-457200">
              <a:buClr>
                <a:schemeClr val="accent4">
                  <a:lumMod val="75000"/>
                </a:schemeClr>
              </a:buClr>
              <a:buFont typeface="+mj-lt"/>
              <a:buAutoNum type="arabicParenR"/>
            </a:pPr>
            <a:r>
              <a:rPr lang="en-US" sz="2700" b="1" dirty="0" smtClean="0">
                <a:solidFill>
                  <a:schemeClr val="accent2">
                    <a:lumMod val="50000"/>
                  </a:schemeClr>
                </a:solidFill>
                <a:latin typeface="Aparajita" panose="020B0604020202020204" pitchFamily="34" charset="0"/>
                <a:cs typeface="Aparajita" panose="020B0604020202020204" pitchFamily="34" charset="0"/>
              </a:rPr>
              <a:t>Determine the dimensions of the beams.</a:t>
            </a:r>
            <a:endParaRPr lang="en-US" sz="2700" b="1" dirty="0" smtClean="0">
              <a:solidFill>
                <a:schemeClr val="accent2">
                  <a:lumMod val="50000"/>
                </a:schemeClr>
              </a:solidFill>
              <a:latin typeface="Aparajita" panose="020B0604020202020204" pitchFamily="34" charset="0"/>
              <a:cs typeface="Aparajita" panose="020B0604020202020204" pitchFamily="34" charset="0"/>
            </a:endParaRPr>
          </a:p>
          <a:p>
            <a:pPr marL="857250" lvl="1" indent="-457200">
              <a:buClr>
                <a:schemeClr val="accent4">
                  <a:lumMod val="75000"/>
                </a:schemeClr>
              </a:buClr>
              <a:buFont typeface="+mj-lt"/>
              <a:buAutoNum type="arabicParenR"/>
            </a:pPr>
            <a:r>
              <a:rPr lang="en-US" sz="2700" b="1" dirty="0" smtClean="0">
                <a:solidFill>
                  <a:schemeClr val="accent2">
                    <a:lumMod val="50000"/>
                  </a:schemeClr>
                </a:solidFill>
                <a:latin typeface="Aparajita" panose="020B0604020202020204" pitchFamily="34" charset="0"/>
                <a:cs typeface="Aparajita" panose="020B0604020202020204" pitchFamily="34" charset="0"/>
              </a:rPr>
              <a:t>Determine the dimensions of the columns.</a:t>
            </a:r>
            <a:endParaRPr lang="en-US" sz="2700" b="1" dirty="0" smtClean="0">
              <a:solidFill>
                <a:schemeClr val="accent2">
                  <a:lumMod val="50000"/>
                </a:schemeClr>
              </a:solidFill>
              <a:latin typeface="Aparajita" panose="020B0604020202020204" pitchFamily="34" charset="0"/>
              <a:cs typeface="Aparajita" panose="020B0604020202020204" pitchFamily="34" charset="0"/>
            </a:endParaRPr>
          </a:p>
          <a:p>
            <a:pPr marL="457200" indent="-457200">
              <a:buFont typeface="+mj-lt"/>
              <a:buAutoNum type="arabicParenR"/>
            </a:pPr>
            <a:endParaRPr lang="en-US" dirty="0" smtClean="0"/>
          </a:p>
          <a:p>
            <a:pPr>
              <a:buNone/>
            </a:pPr>
            <a:endParaRPr lang="en-US" dirty="0"/>
          </a:p>
        </p:txBody>
      </p:sp>
      <p:sp>
        <p:nvSpPr>
          <p:cNvPr id="2" name="Text Box 1"/>
          <p:cNvSpPr txBox="1"/>
          <p:nvPr/>
        </p:nvSpPr>
        <p:spPr>
          <a:xfrm>
            <a:off x="808355" y="502920"/>
            <a:ext cx="7527290" cy="675640"/>
          </a:xfrm>
          <a:prstGeom prst="rect">
            <a:avLst/>
          </a:prstGeom>
          <a:noFill/>
        </p:spPr>
        <p:txBody>
          <a:bodyPr wrap="square" rtlCol="0">
            <a:spAutoFit/>
          </a:bodyPr>
          <a:lstStyle/>
          <a:p>
            <a:pPr algn="ctr"/>
            <a:r>
              <a:rPr lang="en-US" sz="3800"/>
              <a:t>Preliminary Design of The Project</a:t>
            </a:r>
            <a:endParaRPr lang="en-US" sz="380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a:solidFill>
                  <a:schemeClr val="tx1"/>
                </a:solidFill>
                <a:sym typeface="+mn-ea"/>
              </a:rPr>
              <a:t>Preliminary Design of The Project</a:t>
            </a:r>
            <a:br>
              <a:rPr lang="en-US">
                <a:solidFill>
                  <a:schemeClr val="tx1"/>
                </a:solidFill>
              </a:rPr>
            </a:br>
            <a:endParaRPr lang="en-US">
              <a:solidFill>
                <a:schemeClr val="tx1"/>
              </a:solidFill>
            </a:endParaRPr>
          </a:p>
        </p:txBody>
      </p:sp>
      <p:sp>
        <p:nvSpPr>
          <p:cNvPr id="5" name="Content Placeholder 2"/>
          <p:cNvSpPr>
            <a:spLocks noGrp="1"/>
          </p:cNvSpPr>
          <p:nvPr>
            <p:ph idx="1"/>
          </p:nvPr>
        </p:nvSpPr>
        <p:spPr/>
        <p:txBody>
          <a:bodyPr>
            <a:normAutofit fontScale="92500" lnSpcReduction="20000"/>
          </a:bodyPr>
          <a:lstStyle/>
          <a:p>
            <a:pPr>
              <a:buClr>
                <a:schemeClr val="accent4">
                  <a:lumMod val="75000"/>
                </a:schemeClr>
              </a:buClr>
              <a:buFont typeface="Wingdings" panose="05000000000000000000" pitchFamily="2" charset="2"/>
              <a:buChar char="Ø"/>
            </a:pPr>
            <a:r>
              <a:rPr lang="en-US" sz="2600" b="1" dirty="0" smtClean="0">
                <a:solidFill>
                  <a:schemeClr val="accent2">
                    <a:lumMod val="50000"/>
                  </a:schemeClr>
                </a:solidFill>
                <a:latin typeface="Aparajita" panose="020B0604020202020204" pitchFamily="34" charset="0"/>
                <a:cs typeface="Aparajita" panose="020B0604020202020204" pitchFamily="34" charset="0"/>
              </a:rPr>
              <a:t>Table 2-2 shows the beam dimensions for Block (1) from the preliminary design stage:</a:t>
            </a:r>
            <a:endParaRPr lang="en-US" sz="2600" b="1" dirty="0" smtClean="0">
              <a:solidFill>
                <a:schemeClr val="accent2">
                  <a:lumMod val="50000"/>
                </a:schemeClr>
              </a:solidFill>
              <a:latin typeface="Aparajita" panose="020B0604020202020204" pitchFamily="34" charset="0"/>
              <a:cs typeface="Aparajita" panose="020B0604020202020204" pitchFamily="34" charset="0"/>
            </a:endParaRPr>
          </a:p>
          <a:p>
            <a:pPr marL="0" indent="0" algn="ctr">
              <a:buClr>
                <a:schemeClr val="accent4">
                  <a:lumMod val="75000"/>
                </a:schemeClr>
              </a:buClr>
              <a:buNone/>
            </a:pPr>
            <a:r>
              <a:rPr lang="en-US" sz="1800" b="1" dirty="0">
                <a:solidFill>
                  <a:schemeClr val="accent2">
                    <a:lumMod val="75000"/>
                  </a:schemeClr>
                </a:solidFill>
              </a:rPr>
              <a:t>Table 2-2 Beams </a:t>
            </a:r>
            <a:r>
              <a:rPr lang="en-US" sz="1800" b="1" dirty="0" smtClean="0">
                <a:solidFill>
                  <a:schemeClr val="accent2">
                    <a:lumMod val="75000"/>
                  </a:schemeClr>
                </a:solidFill>
              </a:rPr>
              <a:t>Properties</a:t>
            </a:r>
            <a:endParaRPr lang="en-US" sz="1800" b="1" dirty="0" smtClean="0">
              <a:solidFill>
                <a:schemeClr val="accent2">
                  <a:lumMod val="75000"/>
                </a:schemeClr>
              </a:solidFill>
            </a:endParaRPr>
          </a:p>
          <a:p>
            <a:pPr marL="0" indent="0">
              <a:buClr>
                <a:schemeClr val="accent4">
                  <a:lumMod val="75000"/>
                </a:schemeClr>
              </a:buClr>
              <a:buNone/>
            </a:pPr>
            <a:endParaRPr lang="en-US" sz="1800" b="1" dirty="0">
              <a:solidFill>
                <a:schemeClr val="accent2">
                  <a:lumMod val="75000"/>
                </a:schemeClr>
              </a:solidFill>
            </a:endParaRPr>
          </a:p>
          <a:p>
            <a:pPr marL="0" indent="0">
              <a:buClr>
                <a:schemeClr val="accent4">
                  <a:lumMod val="75000"/>
                </a:schemeClr>
              </a:buClr>
              <a:buNone/>
            </a:pPr>
            <a:endParaRPr lang="en-US" sz="1800" b="1" dirty="0" smtClean="0">
              <a:solidFill>
                <a:schemeClr val="accent2">
                  <a:lumMod val="75000"/>
                </a:schemeClr>
              </a:solidFill>
            </a:endParaRPr>
          </a:p>
          <a:p>
            <a:pPr marL="0" indent="0">
              <a:buClr>
                <a:schemeClr val="accent4">
                  <a:lumMod val="75000"/>
                </a:schemeClr>
              </a:buClr>
              <a:buNone/>
            </a:pPr>
            <a:endParaRPr lang="en-US" sz="1800" b="1" dirty="0">
              <a:solidFill>
                <a:schemeClr val="accent2">
                  <a:lumMod val="75000"/>
                </a:schemeClr>
              </a:solidFill>
            </a:endParaRPr>
          </a:p>
          <a:p>
            <a:pPr marL="0" indent="0">
              <a:buClr>
                <a:schemeClr val="accent4">
                  <a:lumMod val="75000"/>
                </a:schemeClr>
              </a:buClr>
              <a:buNone/>
            </a:pPr>
            <a:endParaRPr lang="en-US" sz="1800" b="1" dirty="0" smtClean="0">
              <a:solidFill>
                <a:schemeClr val="accent2">
                  <a:lumMod val="75000"/>
                </a:schemeClr>
              </a:solidFill>
            </a:endParaRPr>
          </a:p>
          <a:p>
            <a:pPr marL="0" indent="0">
              <a:buClr>
                <a:schemeClr val="accent4">
                  <a:lumMod val="75000"/>
                </a:schemeClr>
              </a:buClr>
              <a:buNone/>
            </a:pPr>
            <a:endParaRPr lang="en-US" sz="1800" b="1" dirty="0">
              <a:solidFill>
                <a:schemeClr val="accent2">
                  <a:lumMod val="75000"/>
                </a:schemeClr>
              </a:solidFill>
            </a:endParaRPr>
          </a:p>
          <a:p>
            <a:pPr marL="0" indent="0">
              <a:buClr>
                <a:schemeClr val="accent4">
                  <a:lumMod val="75000"/>
                </a:schemeClr>
              </a:buClr>
              <a:buNone/>
            </a:pPr>
            <a:endParaRPr lang="en-US" sz="1800" b="1" dirty="0" smtClean="0">
              <a:solidFill>
                <a:schemeClr val="accent2">
                  <a:lumMod val="75000"/>
                </a:schemeClr>
              </a:solidFill>
            </a:endParaRPr>
          </a:p>
          <a:p>
            <a:pPr marL="0" indent="0">
              <a:buClr>
                <a:schemeClr val="accent4">
                  <a:lumMod val="75000"/>
                </a:schemeClr>
              </a:buClr>
              <a:buNone/>
            </a:pPr>
            <a:endParaRPr lang="en-US" sz="1800" b="1" dirty="0">
              <a:solidFill>
                <a:schemeClr val="accent2">
                  <a:lumMod val="75000"/>
                </a:schemeClr>
              </a:solidFill>
            </a:endParaRPr>
          </a:p>
          <a:p>
            <a:pPr marL="0" indent="0">
              <a:buClr>
                <a:schemeClr val="accent4">
                  <a:lumMod val="75000"/>
                </a:schemeClr>
              </a:buClr>
              <a:buNone/>
            </a:pPr>
            <a:endParaRPr lang="en-US" sz="1800" b="1" dirty="0" smtClean="0">
              <a:solidFill>
                <a:schemeClr val="accent2">
                  <a:lumMod val="75000"/>
                </a:schemeClr>
              </a:solidFill>
            </a:endParaRPr>
          </a:p>
          <a:p>
            <a:pPr marL="0" indent="0">
              <a:buClr>
                <a:schemeClr val="accent4">
                  <a:lumMod val="75000"/>
                </a:schemeClr>
              </a:buClr>
              <a:buNone/>
            </a:pPr>
            <a:endParaRPr lang="en-US" sz="1800" b="1" dirty="0">
              <a:solidFill>
                <a:schemeClr val="accent2">
                  <a:lumMod val="75000"/>
                </a:schemeClr>
              </a:solidFill>
            </a:endParaRPr>
          </a:p>
          <a:p>
            <a:pPr marL="0" indent="0">
              <a:buClr>
                <a:schemeClr val="accent4">
                  <a:lumMod val="75000"/>
                </a:schemeClr>
              </a:buClr>
              <a:buNone/>
            </a:pPr>
            <a:endParaRPr lang="en-US" sz="1800" b="1" dirty="0" smtClean="0">
              <a:solidFill>
                <a:schemeClr val="accent2">
                  <a:lumMod val="75000"/>
                </a:schemeClr>
              </a:solidFill>
            </a:endParaRPr>
          </a:p>
          <a:p>
            <a:pPr marL="0" indent="0">
              <a:buClr>
                <a:schemeClr val="accent4">
                  <a:lumMod val="75000"/>
                </a:schemeClr>
              </a:buClr>
              <a:buNone/>
            </a:pPr>
            <a:endParaRPr lang="en-US" sz="1800" b="1" dirty="0" smtClean="0">
              <a:solidFill>
                <a:schemeClr val="accent2">
                  <a:lumMod val="75000"/>
                </a:schemeClr>
              </a:solidFill>
            </a:endParaRPr>
          </a:p>
          <a:p>
            <a:pPr>
              <a:buClr>
                <a:schemeClr val="accent4">
                  <a:lumMod val="75000"/>
                </a:schemeClr>
              </a:buClr>
              <a:buFont typeface="Wingdings" panose="05000000000000000000" pitchFamily="2" charset="2"/>
              <a:buChar char="Ø"/>
            </a:pPr>
            <a:r>
              <a:rPr lang="en-US" sz="2600" b="1" dirty="0" smtClean="0">
                <a:solidFill>
                  <a:schemeClr val="accent2">
                    <a:lumMod val="50000"/>
                  </a:schemeClr>
                </a:solidFill>
                <a:latin typeface="Aparajita" panose="020B0604020202020204" pitchFamily="34" charset="0"/>
                <a:cs typeface="Aparajita" panose="020B0604020202020204" pitchFamily="34" charset="0"/>
              </a:rPr>
              <a:t>Slab thickness = 200mm</a:t>
            </a:r>
            <a:endParaRPr lang="en-US" sz="2600" b="1" dirty="0" smtClean="0">
              <a:solidFill>
                <a:schemeClr val="accent2">
                  <a:lumMod val="50000"/>
                </a:schemeClr>
              </a:solidFill>
              <a:latin typeface="Aparajita" panose="020B0604020202020204" pitchFamily="34" charset="0"/>
              <a:cs typeface="Aparajita" panose="020B0604020202020204" pitchFamily="34" charset="0"/>
            </a:endParaRPr>
          </a:p>
          <a:p>
            <a:pPr>
              <a:buClr>
                <a:schemeClr val="accent4">
                  <a:lumMod val="75000"/>
                </a:schemeClr>
              </a:buClr>
              <a:buFont typeface="Wingdings" panose="05000000000000000000" pitchFamily="2" charset="2"/>
              <a:buChar char="Ø"/>
            </a:pPr>
            <a:r>
              <a:rPr lang="en-US" sz="2600" b="1" dirty="0" smtClean="0">
                <a:solidFill>
                  <a:schemeClr val="accent2">
                    <a:lumMod val="50000"/>
                  </a:schemeClr>
                </a:solidFill>
                <a:latin typeface="Aparajita" panose="020B0604020202020204" pitchFamily="34" charset="0"/>
                <a:cs typeface="Aparajita" panose="020B0604020202020204" pitchFamily="34" charset="0"/>
              </a:rPr>
              <a:t>Column Dimension = 600x300mm</a:t>
            </a:r>
            <a:endParaRPr lang="en-US" sz="2600" b="1" dirty="0">
              <a:solidFill>
                <a:schemeClr val="accent2">
                  <a:lumMod val="50000"/>
                </a:schemeClr>
              </a:solidFill>
              <a:latin typeface="Aparajita" panose="020B0604020202020204" pitchFamily="34" charset="0"/>
              <a:cs typeface="Aparajita" panose="020B0604020202020204" pitchFamily="34" charset="0"/>
            </a:endParaRPr>
          </a:p>
          <a:p>
            <a:pPr>
              <a:buClr>
                <a:schemeClr val="accent4">
                  <a:lumMod val="75000"/>
                </a:schemeClr>
              </a:buClr>
              <a:buFont typeface="Wingdings" panose="05000000000000000000" pitchFamily="2" charset="2"/>
              <a:buChar char="Ø"/>
            </a:pPr>
            <a:endParaRPr lang="en-US" sz="2600" dirty="0" smtClean="0">
              <a:solidFill>
                <a:schemeClr val="accent2">
                  <a:lumMod val="50000"/>
                </a:schemeClr>
              </a:solidFill>
              <a:latin typeface="Aparajita" panose="020B0604020202020204" pitchFamily="34" charset="0"/>
              <a:cs typeface="Aparajita" panose="020B0604020202020204" pitchFamily="34" charset="0"/>
            </a:endParaRPr>
          </a:p>
          <a:p>
            <a:pPr marL="0" indent="0">
              <a:buNone/>
            </a:pPr>
            <a:endParaRPr lang="en-US" dirty="0" smtClean="0"/>
          </a:p>
          <a:p>
            <a:pPr>
              <a:buNone/>
            </a:pPr>
            <a:endParaRPr lang="en-US" dirty="0"/>
          </a:p>
        </p:txBody>
      </p:sp>
      <p:pic>
        <p:nvPicPr>
          <p:cNvPr id="7" name="Picture 6" descr="table.PNG"/>
          <p:cNvPicPr>
            <a:picLocks noChangeAspect="1"/>
          </p:cNvPicPr>
          <p:nvPr/>
        </p:nvPicPr>
        <p:blipFill>
          <a:blip r:embed="rId1" cstate="print"/>
          <a:stretch>
            <a:fillRect/>
          </a:stretch>
        </p:blipFill>
        <p:spPr>
          <a:xfrm>
            <a:off x="1676400" y="2577630"/>
            <a:ext cx="5867400" cy="2680170"/>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a:solidFill>
                  <a:schemeClr val="tx1"/>
                </a:solidFill>
                <a:sym typeface="+mn-ea"/>
              </a:rPr>
              <a:t>Preliminary Design of The Project</a:t>
            </a:r>
            <a:br>
              <a:rPr lang="en-US">
                <a:solidFill>
                  <a:schemeClr val="tx1"/>
                </a:solidFill>
              </a:rPr>
            </a:br>
            <a:endParaRPr lang="en-US">
              <a:solidFill>
                <a:schemeClr val="tx1"/>
              </a:solidFill>
            </a:endParaRPr>
          </a:p>
        </p:txBody>
      </p:sp>
      <p:pic>
        <p:nvPicPr>
          <p:cNvPr id="4098" name="Picture 2"/>
          <p:cNvPicPr>
            <a:picLocks noGrp="1" noChangeAspect="1" noChangeArrowheads="1"/>
          </p:cNvPicPr>
          <p:nvPr>
            <p:ph idx="1"/>
          </p:nvPr>
        </p:nvPicPr>
        <p:blipFill>
          <a:blip r:embed="rId1"/>
          <a:srcRect/>
          <a:stretch>
            <a:fillRect/>
          </a:stretch>
        </p:blipFill>
        <p:spPr bwMode="auto">
          <a:xfrm>
            <a:off x="228600" y="2209800"/>
            <a:ext cx="8349302" cy="2458244"/>
          </a:xfrm>
          <a:prstGeom prst="rect">
            <a:avLst/>
          </a:prstGeom>
          <a:noFill/>
          <a:ln w="9525">
            <a:noFill/>
            <a:miter lim="800000"/>
            <a:headEnd/>
            <a:tailEnd/>
          </a:ln>
          <a:effec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a:solidFill>
                  <a:schemeClr val="tx1"/>
                </a:solidFill>
              </a:rPr>
              <a:t>Equivalent Lateral Force (UBC-97)</a:t>
            </a:r>
            <a:br>
              <a:rPr lang="en-US">
                <a:solidFill>
                  <a:schemeClr val="tx1"/>
                </a:solidFill>
              </a:rPr>
            </a:br>
            <a:endParaRPr lang="en-US">
              <a:solidFill>
                <a:schemeClr val="tx1"/>
              </a:solidFill>
            </a:endParaRPr>
          </a:p>
        </p:txBody>
      </p:sp>
      <p:sp>
        <p:nvSpPr>
          <p:cNvPr id="5" name="Content Placeholder 2"/>
          <p:cNvSpPr>
            <a:spLocks noGrp="1"/>
          </p:cNvSpPr>
          <p:nvPr>
            <p:ph idx="1"/>
          </p:nvPr>
        </p:nvSpPr>
        <p:spPr/>
        <p:txBody>
          <a:bodyPr/>
          <a:lstStyle/>
          <a:p>
            <a:pPr>
              <a:buClr>
                <a:schemeClr val="accent4">
                  <a:lumMod val="75000"/>
                </a:schemeClr>
              </a:buClr>
              <a:buFont typeface="Wingdings" panose="05000000000000000000" pitchFamily="2" charset="2"/>
              <a:buChar char="v"/>
            </a:pPr>
            <a:r>
              <a:rPr lang="en-US" sz="2600" b="1" dirty="0" smtClean="0">
                <a:solidFill>
                  <a:schemeClr val="accent4">
                    <a:lumMod val="50000"/>
                  </a:schemeClr>
                </a:solidFill>
              </a:rPr>
              <a:t>The Following Parameters are used in the calculations :</a:t>
            </a:r>
            <a:br>
              <a:rPr lang="en-US" sz="2600" dirty="0" smtClean="0">
                <a:solidFill>
                  <a:schemeClr val="accent4">
                    <a:lumMod val="50000"/>
                  </a:schemeClr>
                </a:solidFill>
              </a:rPr>
            </a:br>
            <a:endParaRPr lang="en-US" sz="2600" dirty="0" smtClean="0">
              <a:solidFill>
                <a:schemeClr val="accent4">
                  <a:lumMod val="50000"/>
                </a:schemeClr>
              </a:solidFill>
            </a:endParaRPr>
          </a:p>
          <a:p>
            <a:pPr lvl="1">
              <a:buClr>
                <a:schemeClr val="accent4">
                  <a:lumMod val="75000"/>
                </a:schemeClr>
              </a:buClr>
              <a:buFont typeface="Wingdings" panose="05000000000000000000" pitchFamily="2" charset="2"/>
              <a:buChar char="Ø"/>
            </a:pPr>
            <a:r>
              <a:rPr lang="en-US" sz="2750" b="1" dirty="0" smtClean="0">
                <a:solidFill>
                  <a:schemeClr val="accent2">
                    <a:lumMod val="50000"/>
                  </a:schemeClr>
                </a:solidFill>
                <a:latin typeface="Aparajita" panose="020B0604020202020204" pitchFamily="34" charset="0"/>
                <a:cs typeface="Aparajita" panose="020B0604020202020204" pitchFamily="34" charset="0"/>
              </a:rPr>
              <a:t>Seismic Zone Factor for </a:t>
            </a:r>
            <a:r>
              <a:rPr lang="en-US" sz="2750" b="1" dirty="0" err="1" smtClean="0">
                <a:solidFill>
                  <a:schemeClr val="accent2">
                    <a:lumMod val="50000"/>
                  </a:schemeClr>
                </a:solidFill>
                <a:latin typeface="Aparajita" panose="020B0604020202020204" pitchFamily="34" charset="0"/>
                <a:cs typeface="Aparajita" panose="020B0604020202020204" pitchFamily="34" charset="0"/>
              </a:rPr>
              <a:t>Nablus</a:t>
            </a:r>
            <a:r>
              <a:rPr lang="en-US" sz="2750" b="1" dirty="0" smtClean="0">
                <a:solidFill>
                  <a:schemeClr val="accent2">
                    <a:lumMod val="50000"/>
                  </a:schemeClr>
                </a:solidFill>
                <a:latin typeface="Aparajita" panose="020B0604020202020204" pitchFamily="34" charset="0"/>
                <a:cs typeface="Aparajita" panose="020B0604020202020204" pitchFamily="34" charset="0"/>
              </a:rPr>
              <a:t> (Zone 2B) = 0.2</a:t>
            </a:r>
            <a:endParaRPr lang="en-US" sz="2750" b="1" dirty="0" smtClean="0">
              <a:solidFill>
                <a:schemeClr val="accent2">
                  <a:lumMod val="50000"/>
                </a:schemeClr>
              </a:solidFill>
              <a:latin typeface="Aparajita" panose="020B0604020202020204" pitchFamily="34" charset="0"/>
              <a:cs typeface="Aparajita" panose="020B0604020202020204" pitchFamily="34" charset="0"/>
            </a:endParaRPr>
          </a:p>
          <a:p>
            <a:pPr lvl="1">
              <a:buClr>
                <a:schemeClr val="accent4">
                  <a:lumMod val="75000"/>
                </a:schemeClr>
              </a:buClr>
              <a:buFont typeface="Wingdings" panose="05000000000000000000" pitchFamily="2" charset="2"/>
              <a:buChar char="Ø"/>
            </a:pPr>
            <a:r>
              <a:rPr lang="en-US" sz="2750" b="1" dirty="0" smtClean="0">
                <a:solidFill>
                  <a:schemeClr val="accent2">
                    <a:lumMod val="50000"/>
                  </a:schemeClr>
                </a:solidFill>
                <a:latin typeface="Aparajita" panose="020B0604020202020204" pitchFamily="34" charset="0"/>
                <a:cs typeface="Aparajita" panose="020B0604020202020204" pitchFamily="34" charset="0"/>
              </a:rPr>
              <a:t>Soil Profile = S</a:t>
            </a:r>
            <a:r>
              <a:rPr lang="en-US" sz="2750" b="1" baseline="-25000" dirty="0">
                <a:solidFill>
                  <a:schemeClr val="accent2">
                    <a:lumMod val="50000"/>
                  </a:schemeClr>
                </a:solidFill>
                <a:latin typeface="Aparajita" panose="020B0604020202020204" pitchFamily="34" charset="0"/>
                <a:cs typeface="Aparajita" panose="020B0604020202020204" pitchFamily="34" charset="0"/>
              </a:rPr>
              <a:t>B</a:t>
            </a:r>
            <a:endParaRPr lang="en-US" sz="2750" b="1" baseline="-25000" dirty="0" smtClean="0">
              <a:solidFill>
                <a:schemeClr val="accent2">
                  <a:lumMod val="50000"/>
                </a:schemeClr>
              </a:solidFill>
              <a:latin typeface="Aparajita" panose="020B0604020202020204" pitchFamily="34" charset="0"/>
              <a:cs typeface="Aparajita" panose="020B0604020202020204" pitchFamily="34" charset="0"/>
            </a:endParaRPr>
          </a:p>
          <a:p>
            <a:pPr lvl="1">
              <a:buClr>
                <a:schemeClr val="accent4">
                  <a:lumMod val="75000"/>
                </a:schemeClr>
              </a:buClr>
              <a:buFont typeface="Wingdings" panose="05000000000000000000" pitchFamily="2" charset="2"/>
              <a:buChar char="Ø"/>
            </a:pPr>
            <a:r>
              <a:rPr lang="en-US" sz="2750" b="1" dirty="0" err="1" smtClean="0">
                <a:solidFill>
                  <a:schemeClr val="accent2">
                    <a:lumMod val="50000"/>
                  </a:schemeClr>
                </a:solidFill>
                <a:latin typeface="Aparajita" panose="020B0604020202020204" pitchFamily="34" charset="0"/>
                <a:cs typeface="Aparajita" panose="020B0604020202020204" pitchFamily="34" charset="0"/>
              </a:rPr>
              <a:t>C</a:t>
            </a:r>
            <a:r>
              <a:rPr lang="en-US" sz="2750" b="1" baseline="-25000" dirty="0" smtClean="0">
                <a:solidFill>
                  <a:schemeClr val="accent2">
                    <a:lumMod val="50000"/>
                  </a:schemeClr>
                </a:solidFill>
                <a:latin typeface="Aparajita" panose="020B0604020202020204" pitchFamily="34" charset="0"/>
                <a:cs typeface="Aparajita" panose="020B0604020202020204" pitchFamily="34" charset="0"/>
              </a:rPr>
              <a:t>a</a:t>
            </a:r>
            <a:r>
              <a:rPr lang="en-US" sz="2750" b="1" dirty="0" smtClean="0">
                <a:solidFill>
                  <a:schemeClr val="accent2">
                    <a:lumMod val="50000"/>
                  </a:schemeClr>
                </a:solidFill>
                <a:latin typeface="Aparajita" panose="020B0604020202020204" pitchFamily="34" charset="0"/>
                <a:cs typeface="Aparajita" panose="020B0604020202020204" pitchFamily="34" charset="0"/>
              </a:rPr>
              <a:t> = 0.2 </a:t>
            </a:r>
            <a:endParaRPr lang="en-US" sz="2750" b="1" dirty="0" smtClean="0">
              <a:solidFill>
                <a:schemeClr val="accent2">
                  <a:lumMod val="50000"/>
                </a:schemeClr>
              </a:solidFill>
              <a:latin typeface="Aparajita" panose="020B0604020202020204" pitchFamily="34" charset="0"/>
              <a:cs typeface="Aparajita" panose="020B0604020202020204" pitchFamily="34" charset="0"/>
            </a:endParaRPr>
          </a:p>
          <a:p>
            <a:pPr lvl="1">
              <a:buClr>
                <a:schemeClr val="accent4">
                  <a:lumMod val="75000"/>
                </a:schemeClr>
              </a:buClr>
              <a:buFont typeface="Wingdings" panose="05000000000000000000" pitchFamily="2" charset="2"/>
              <a:buChar char="Ø"/>
            </a:pPr>
            <a:r>
              <a:rPr lang="en-US" sz="2750" b="1" dirty="0" err="1" smtClean="0">
                <a:solidFill>
                  <a:schemeClr val="accent2">
                    <a:lumMod val="50000"/>
                  </a:schemeClr>
                </a:solidFill>
                <a:latin typeface="Aparajita" panose="020B0604020202020204" pitchFamily="34" charset="0"/>
                <a:cs typeface="Aparajita" panose="020B0604020202020204" pitchFamily="34" charset="0"/>
              </a:rPr>
              <a:t>C</a:t>
            </a:r>
            <a:r>
              <a:rPr lang="en-US" sz="2750" b="1" baseline="-25000" dirty="0" err="1" smtClean="0">
                <a:solidFill>
                  <a:schemeClr val="accent2">
                    <a:lumMod val="50000"/>
                  </a:schemeClr>
                </a:solidFill>
                <a:latin typeface="Aparajita" panose="020B0604020202020204" pitchFamily="34" charset="0"/>
                <a:cs typeface="Aparajita" panose="020B0604020202020204" pitchFamily="34" charset="0"/>
              </a:rPr>
              <a:t>v</a:t>
            </a:r>
            <a:r>
              <a:rPr lang="en-US" sz="2750" b="1" dirty="0" smtClean="0">
                <a:solidFill>
                  <a:schemeClr val="accent2">
                    <a:lumMod val="50000"/>
                  </a:schemeClr>
                </a:solidFill>
                <a:latin typeface="Aparajita" panose="020B0604020202020204" pitchFamily="34" charset="0"/>
                <a:cs typeface="Aparajita" panose="020B0604020202020204" pitchFamily="34" charset="0"/>
              </a:rPr>
              <a:t> = 0.2 </a:t>
            </a:r>
            <a:endParaRPr lang="en-US" sz="2750" b="1" dirty="0" smtClean="0">
              <a:solidFill>
                <a:schemeClr val="accent2">
                  <a:lumMod val="50000"/>
                </a:schemeClr>
              </a:solidFill>
              <a:latin typeface="Aparajita" panose="020B0604020202020204" pitchFamily="34" charset="0"/>
              <a:cs typeface="Aparajita" panose="020B0604020202020204" pitchFamily="34" charset="0"/>
            </a:endParaRPr>
          </a:p>
          <a:p>
            <a:pPr lvl="1">
              <a:buClr>
                <a:schemeClr val="accent4">
                  <a:lumMod val="75000"/>
                </a:schemeClr>
              </a:buClr>
              <a:buFont typeface="Wingdings" panose="05000000000000000000" pitchFamily="2" charset="2"/>
              <a:buChar char="Ø"/>
            </a:pPr>
            <a:r>
              <a:rPr lang="en-US" sz="2750" b="1" dirty="0" smtClean="0">
                <a:solidFill>
                  <a:schemeClr val="accent2">
                    <a:lumMod val="50000"/>
                  </a:schemeClr>
                </a:solidFill>
                <a:latin typeface="Aparajita" panose="020B0604020202020204" pitchFamily="34" charset="0"/>
                <a:cs typeface="Aparajita" panose="020B0604020202020204" pitchFamily="34" charset="0"/>
              </a:rPr>
              <a:t>Importance Factor (I) = 1.25</a:t>
            </a:r>
            <a:r>
              <a:rPr lang="en-US" sz="2400" dirty="0"/>
              <a:t> </a:t>
            </a:r>
            <a:endParaRPr lang="en-US" sz="2750" b="1" dirty="0" smtClean="0">
              <a:solidFill>
                <a:schemeClr val="accent2">
                  <a:lumMod val="50000"/>
                </a:schemeClr>
              </a:solidFill>
              <a:latin typeface="Aparajita" panose="020B0604020202020204" pitchFamily="34" charset="0"/>
              <a:cs typeface="Aparajita" panose="020B0604020202020204" pitchFamily="34" charset="0"/>
            </a:endParaRPr>
          </a:p>
          <a:p>
            <a:pPr lvl="1">
              <a:buClr>
                <a:schemeClr val="accent4">
                  <a:lumMod val="75000"/>
                </a:schemeClr>
              </a:buClr>
              <a:buFont typeface="Wingdings" panose="05000000000000000000" pitchFamily="2" charset="2"/>
              <a:buChar char="Ø"/>
            </a:pPr>
            <a:r>
              <a:rPr lang="en-US" sz="2750" b="1" dirty="0" smtClean="0">
                <a:solidFill>
                  <a:schemeClr val="accent2">
                    <a:lumMod val="50000"/>
                  </a:schemeClr>
                </a:solidFill>
                <a:latin typeface="Aparajita" panose="020B0604020202020204" pitchFamily="34" charset="0"/>
                <a:cs typeface="Aparajita" panose="020B0604020202020204" pitchFamily="34" charset="0"/>
              </a:rPr>
              <a:t>Reduction Factor (R) = 5.5 </a:t>
            </a:r>
            <a:endParaRPr lang="en-US" sz="2750" b="1" dirty="0" smtClean="0">
              <a:solidFill>
                <a:schemeClr val="accent2">
                  <a:lumMod val="50000"/>
                </a:schemeClr>
              </a:solidFill>
              <a:latin typeface="Aparajita" panose="020B0604020202020204" pitchFamily="34" charset="0"/>
              <a:cs typeface="Aparajita" panose="020B0604020202020204" pitchFamily="34" charset="0"/>
            </a:endParaRPr>
          </a:p>
          <a:p>
            <a:pPr marL="457200" lvl="1" indent="0">
              <a:buClr>
                <a:schemeClr val="accent4">
                  <a:lumMod val="75000"/>
                </a:schemeClr>
              </a:buClr>
              <a:buFont typeface="Wingdings" panose="05000000000000000000" pitchFamily="2" charset="2"/>
              <a:buNone/>
            </a:pPr>
            <a:endParaRPr lang="en-US" sz="2750" b="1" dirty="0" smtClean="0">
              <a:solidFill>
                <a:schemeClr val="accent2">
                  <a:lumMod val="50000"/>
                </a:schemeClr>
              </a:solidFill>
              <a:latin typeface="Aparajita" panose="020B0604020202020204" pitchFamily="34" charset="0"/>
              <a:cs typeface="Aparajita" panose="020B0604020202020204" pitchFamily="34" charset="0"/>
            </a:endParaRPr>
          </a:p>
          <a:p>
            <a:pPr>
              <a:buNone/>
            </a:pPr>
            <a:endParaRPr lang="en-US" dirty="0" smtClean="0"/>
          </a:p>
          <a:p>
            <a:endParaRPr lang="en-US" dirty="0" smtClean="0"/>
          </a:p>
          <a:p>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35608" y="476672"/>
            <a:ext cx="7498080" cy="5771728"/>
          </a:xfrm>
        </p:spPr>
        <p:txBody>
          <a:bodyPr/>
          <a:lstStyle/>
          <a:p>
            <a:pPr algn="l" rtl="0">
              <a:buFont typeface="Wingdings" panose="05000000000000000000" pitchFamily="2" charset="2"/>
              <a:buChar char="§"/>
            </a:pPr>
            <a:r>
              <a:rPr lang="en-US" dirty="0" smtClean="0"/>
              <a:t>Soil profile type = SB</a:t>
            </a:r>
            <a:endParaRPr lang="en-US" dirty="0" smtClean="0"/>
          </a:p>
          <a:p>
            <a:pPr algn="l" rtl="0">
              <a:buFont typeface="Wingdings" panose="05000000000000000000" pitchFamily="2" charset="2"/>
              <a:buChar char="§"/>
            </a:pPr>
            <a:r>
              <a:rPr lang="en-US" dirty="0" smtClean="0"/>
              <a:t>Seismic coefficients: </a:t>
            </a:r>
            <a:r>
              <a:rPr lang="en-US" dirty="0" err="1" smtClean="0"/>
              <a:t>Ca</a:t>
            </a:r>
            <a:r>
              <a:rPr lang="en-US" dirty="0" smtClean="0"/>
              <a:t>, </a:t>
            </a:r>
            <a:r>
              <a:rPr lang="en-US" dirty="0" err="1" smtClean="0"/>
              <a:t>Cv</a:t>
            </a:r>
            <a:r>
              <a:rPr lang="en-US" dirty="0"/>
              <a:t> </a:t>
            </a:r>
            <a:r>
              <a:rPr lang="en-US" dirty="0" smtClean="0"/>
              <a:t>values:</a:t>
            </a:r>
            <a:endParaRPr lang="en-US" dirty="0" smtClean="0"/>
          </a:p>
          <a:p>
            <a:pPr marL="82550" indent="0" algn="l" rtl="0">
              <a:buNone/>
            </a:pPr>
            <a:endParaRPr lang="ar-SA" dirty="0"/>
          </a:p>
        </p:txBody>
      </p:sp>
      <p:pic>
        <p:nvPicPr>
          <p:cNvPr id="4" name="صورة 3"/>
          <p:cNvPicPr/>
          <p:nvPr/>
        </p:nvPicPr>
        <p:blipFill>
          <a:blip r:embed="rId1">
            <a:extLst>
              <a:ext uri="{28A0092B-C50C-407E-A947-70E740481C1C}">
                <a14:useLocalDpi xmlns:a14="http://schemas.microsoft.com/office/drawing/2010/main" val="0"/>
              </a:ext>
            </a:extLst>
          </a:blip>
          <a:srcRect/>
          <a:stretch>
            <a:fillRect/>
          </a:stretch>
        </p:blipFill>
        <p:spPr bwMode="auto">
          <a:xfrm>
            <a:off x="1115616" y="1916833"/>
            <a:ext cx="7488832" cy="2107480"/>
          </a:xfrm>
          <a:prstGeom prst="rect">
            <a:avLst/>
          </a:prstGeom>
          <a:noFill/>
          <a:ln>
            <a:noFill/>
          </a:ln>
        </p:spPr>
      </p:pic>
      <p:pic>
        <p:nvPicPr>
          <p:cNvPr id="6" name="صورة 5"/>
          <p:cNvPicPr/>
          <p:nvPr/>
        </p:nvPicPr>
        <p:blipFill>
          <a:blip r:embed="rId2">
            <a:extLst>
              <a:ext uri="{28A0092B-C50C-407E-A947-70E740481C1C}">
                <a14:useLocalDpi xmlns:a14="http://schemas.microsoft.com/office/drawing/2010/main" val="0"/>
              </a:ext>
            </a:extLst>
          </a:blip>
          <a:srcRect/>
          <a:stretch>
            <a:fillRect/>
          </a:stretch>
        </p:blipFill>
        <p:spPr bwMode="auto">
          <a:xfrm>
            <a:off x="1115616" y="4437112"/>
            <a:ext cx="7488832" cy="1944216"/>
          </a:xfrm>
          <a:prstGeom prst="rect">
            <a:avLst/>
          </a:prstGeom>
          <a:noFill/>
          <a:ln>
            <a:noFill/>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rtl="0"/>
            <a:r>
              <a:rPr lang="en-US" dirty="0" smtClean="0"/>
              <a:t>Importance factor I=1.25</a:t>
            </a:r>
            <a:br>
              <a:rPr lang="en-US" dirty="0"/>
            </a:br>
            <a:endParaRPr lang="ar-SA" dirty="0"/>
          </a:p>
        </p:txBody>
      </p:sp>
      <p:pic>
        <p:nvPicPr>
          <p:cNvPr id="4" name="عنصر نائب للمحتوى 3"/>
          <p:cNvPicPr>
            <a:picLocks noGrp="1"/>
          </p:cNvPicPr>
          <p:nvPr>
            <p:ph idx="1"/>
          </p:nvPr>
        </p:nvPicPr>
        <p:blipFill>
          <a:blip r:embed="rId1">
            <a:extLst>
              <a:ext uri="{28A0092B-C50C-407E-A947-70E740481C1C}">
                <a14:useLocalDpi xmlns:a14="http://schemas.microsoft.com/office/drawing/2010/main" val="0"/>
              </a:ext>
            </a:extLst>
          </a:blip>
          <a:stretch>
            <a:fillRect/>
          </a:stretch>
        </p:blipFill>
        <p:spPr bwMode="auto">
          <a:xfrm>
            <a:off x="1167652" y="1600200"/>
            <a:ext cx="6808696" cy="4525963"/>
          </a:xfrm>
          <a:prstGeom prst="rect">
            <a:avLst/>
          </a:prstGeom>
          <a:noFill/>
          <a:ln>
            <a:noFill/>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rtl="0"/>
            <a:r>
              <a:rPr lang="en-US" dirty="0" smtClean="0"/>
              <a:t>Response modification factor R=5.5</a:t>
            </a:r>
            <a:br>
              <a:rPr lang="en-US" dirty="0"/>
            </a:br>
            <a:endParaRPr lang="ar-SA" dirty="0"/>
          </a:p>
        </p:txBody>
      </p:sp>
      <p:pic>
        <p:nvPicPr>
          <p:cNvPr id="4" name="عنصر نائب للمحتوى 3"/>
          <p:cNvPicPr>
            <a:picLocks noGrp="1"/>
          </p:cNvPicPr>
          <p:nvPr>
            <p:ph idx="1"/>
          </p:nvPr>
        </p:nvPicPr>
        <p:blipFill>
          <a:blip r:embed="rId1">
            <a:extLst>
              <a:ext uri="{28A0092B-C50C-407E-A947-70E740481C1C}">
                <a14:useLocalDpi xmlns:a14="http://schemas.microsoft.com/office/drawing/2010/main" val="0"/>
              </a:ext>
            </a:extLst>
          </a:blip>
          <a:stretch>
            <a:fillRect/>
          </a:stretch>
        </p:blipFill>
        <p:spPr bwMode="auto">
          <a:xfrm>
            <a:off x="1435810" y="1600200"/>
            <a:ext cx="6272380" cy="4525963"/>
          </a:xfrm>
          <a:prstGeom prst="rect">
            <a:avLst/>
          </a:prstGeom>
          <a:noFill/>
          <a:ln>
            <a:noFill/>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8229600" cy="5334000"/>
          </a:xfrm>
        </p:spPr>
        <p:txBody>
          <a:bodyPr>
            <a:normAutofit/>
          </a:bodyPr>
          <a:lstStyle/>
          <a:p>
            <a:pPr>
              <a:buClr>
                <a:schemeClr val="accent4">
                  <a:lumMod val="75000"/>
                </a:schemeClr>
              </a:buClr>
              <a:buFont typeface="Wingdings" panose="05000000000000000000" pitchFamily="2" charset="2"/>
              <a:buChar char="v"/>
            </a:pPr>
            <a:r>
              <a:rPr lang="en-US" b="1" dirty="0" smtClean="0">
                <a:solidFill>
                  <a:schemeClr val="accent4">
                    <a:lumMod val="50000"/>
                  </a:schemeClr>
                </a:solidFill>
              </a:rPr>
              <a:t>Due to the existence of concrete shear walls the following formula where used: </a:t>
            </a:r>
            <a:endParaRPr lang="en-US" b="1" dirty="0" smtClean="0">
              <a:solidFill>
                <a:schemeClr val="accent4">
                  <a:lumMod val="50000"/>
                </a:schemeClr>
              </a:solidFill>
            </a:endParaRPr>
          </a:p>
          <a:p>
            <a:pPr>
              <a:buNone/>
            </a:pPr>
            <a:endParaRPr lang="en-US" dirty="0" smtClean="0"/>
          </a:p>
          <a:p>
            <a:endParaRPr lang="en-US" dirty="0" smtClean="0"/>
          </a:p>
          <a:p>
            <a:pPr>
              <a:buNone/>
            </a:pPr>
            <a:endParaRPr lang="en-US" dirty="0" smtClean="0"/>
          </a:p>
          <a:p>
            <a:pPr lvl="1">
              <a:buClr>
                <a:schemeClr val="accent4">
                  <a:lumMod val="75000"/>
                </a:schemeClr>
              </a:buClr>
              <a:buFont typeface="Wingdings" panose="05000000000000000000" pitchFamily="2" charset="2"/>
              <a:buChar char="Ø"/>
            </a:pPr>
            <a:r>
              <a:rPr lang="en-US" sz="2750" b="1" dirty="0" smtClean="0">
                <a:solidFill>
                  <a:schemeClr val="accent2">
                    <a:lumMod val="50000"/>
                  </a:schemeClr>
                </a:solidFill>
                <a:latin typeface="Aparajita" panose="020B0604020202020204" pitchFamily="34" charset="0"/>
                <a:cs typeface="Aparajita" panose="020B0604020202020204" pitchFamily="34" charset="0"/>
              </a:rPr>
              <a:t>A</a:t>
            </a:r>
            <a:r>
              <a:rPr lang="en-US" sz="2750" b="1" baseline="-25000" dirty="0" smtClean="0">
                <a:solidFill>
                  <a:schemeClr val="accent2">
                    <a:lumMod val="50000"/>
                  </a:schemeClr>
                </a:solidFill>
                <a:latin typeface="Aparajita" panose="020B0604020202020204" pitchFamily="34" charset="0"/>
                <a:cs typeface="Aparajita" panose="020B0604020202020204" pitchFamily="34" charset="0"/>
              </a:rPr>
              <a:t>c</a:t>
            </a:r>
            <a:r>
              <a:rPr lang="en-US" sz="2750" b="1" dirty="0" smtClean="0">
                <a:solidFill>
                  <a:schemeClr val="accent2">
                    <a:lumMod val="50000"/>
                  </a:schemeClr>
                </a:solidFill>
                <a:latin typeface="Aparajita" panose="020B0604020202020204" pitchFamily="34" charset="0"/>
                <a:cs typeface="Aparajita" panose="020B0604020202020204" pitchFamily="34" charset="0"/>
              </a:rPr>
              <a:t> = 2.045 m</a:t>
            </a:r>
            <a:r>
              <a:rPr lang="en-US" sz="2750" b="1" baseline="30000" dirty="0" smtClean="0">
                <a:solidFill>
                  <a:schemeClr val="accent2">
                    <a:lumMod val="50000"/>
                  </a:schemeClr>
                </a:solidFill>
                <a:latin typeface="Aparajita" panose="020B0604020202020204" pitchFamily="34" charset="0"/>
                <a:cs typeface="Aparajita" panose="020B0604020202020204" pitchFamily="34" charset="0"/>
              </a:rPr>
              <a:t>2</a:t>
            </a:r>
            <a:endParaRPr lang="en-US" sz="2750" b="1" baseline="30000" dirty="0" smtClean="0">
              <a:solidFill>
                <a:schemeClr val="accent2">
                  <a:lumMod val="50000"/>
                </a:schemeClr>
              </a:solidFill>
              <a:latin typeface="Aparajita" panose="020B0604020202020204" pitchFamily="34" charset="0"/>
              <a:cs typeface="Aparajita" panose="020B0604020202020204" pitchFamily="34" charset="0"/>
            </a:endParaRPr>
          </a:p>
          <a:p>
            <a:pPr>
              <a:buNone/>
            </a:pPr>
            <a:endParaRPr lang="en-US" dirty="0" smtClean="0"/>
          </a:p>
          <a:p>
            <a:pPr>
              <a:buClr>
                <a:schemeClr val="accent4">
                  <a:lumMod val="75000"/>
                </a:schemeClr>
              </a:buClr>
              <a:buFont typeface="Wingdings" panose="05000000000000000000" pitchFamily="2" charset="2"/>
              <a:buChar char="v"/>
            </a:pPr>
            <a:r>
              <a:rPr lang="en-US" b="1" dirty="0" smtClean="0">
                <a:solidFill>
                  <a:schemeClr val="accent4">
                    <a:lumMod val="50000"/>
                  </a:schemeClr>
                </a:solidFill>
              </a:rPr>
              <a:t>For the Calculation of C</a:t>
            </a:r>
            <a:r>
              <a:rPr lang="en-US" b="1" baseline="-25000" dirty="0" smtClean="0">
                <a:solidFill>
                  <a:schemeClr val="accent4">
                    <a:lumMod val="50000"/>
                  </a:schemeClr>
                </a:solidFill>
              </a:rPr>
              <a:t>t</a:t>
            </a:r>
            <a:r>
              <a:rPr lang="en-US" b="1" dirty="0" smtClean="0">
                <a:solidFill>
                  <a:schemeClr val="accent4">
                    <a:lumMod val="50000"/>
                  </a:schemeClr>
                </a:solidFill>
              </a:rPr>
              <a:t>: </a:t>
            </a:r>
            <a:br>
              <a:rPr lang="en-US" dirty="0" smtClean="0"/>
            </a:br>
            <a:endParaRPr lang="en-US" dirty="0" smtClean="0"/>
          </a:p>
          <a:p>
            <a:pPr lvl="1">
              <a:buClr>
                <a:schemeClr val="accent4">
                  <a:lumMod val="75000"/>
                </a:schemeClr>
              </a:buClr>
              <a:buFont typeface="Wingdings" panose="05000000000000000000" pitchFamily="2" charset="2"/>
              <a:buChar char="Ø"/>
            </a:pPr>
            <a:r>
              <a:rPr lang="en-US" sz="2400" dirty="0" smtClean="0"/>
              <a:t> </a:t>
            </a:r>
            <a:r>
              <a:rPr lang="en-US" sz="2750" b="1" dirty="0" smtClean="0">
                <a:solidFill>
                  <a:schemeClr val="accent2">
                    <a:lumMod val="50000"/>
                  </a:schemeClr>
                </a:solidFill>
                <a:latin typeface="Aparajita" panose="020B0604020202020204" pitchFamily="34" charset="0"/>
                <a:cs typeface="Aparajita" panose="020B0604020202020204" pitchFamily="34" charset="0"/>
              </a:rPr>
              <a:t>C</a:t>
            </a:r>
            <a:r>
              <a:rPr lang="en-US" sz="2750" b="1" baseline="-25000" dirty="0" smtClean="0">
                <a:solidFill>
                  <a:schemeClr val="accent2">
                    <a:lumMod val="50000"/>
                  </a:schemeClr>
                </a:solidFill>
                <a:latin typeface="Aparajita" panose="020B0604020202020204" pitchFamily="34" charset="0"/>
                <a:cs typeface="Aparajita" panose="020B0604020202020204" pitchFamily="34" charset="0"/>
              </a:rPr>
              <a:t>t</a:t>
            </a:r>
            <a:r>
              <a:rPr lang="en-US" sz="2750" b="1" dirty="0" smtClean="0">
                <a:solidFill>
                  <a:schemeClr val="accent2">
                    <a:lumMod val="50000"/>
                  </a:schemeClr>
                </a:solidFill>
                <a:latin typeface="Aparajita" panose="020B0604020202020204" pitchFamily="34" charset="0"/>
                <a:cs typeface="Aparajita" panose="020B0604020202020204" pitchFamily="34" charset="0"/>
              </a:rPr>
              <a:t> = 0.0519</a:t>
            </a:r>
            <a:endParaRPr lang="en-US" sz="2750" b="1" dirty="0" smtClean="0">
              <a:solidFill>
                <a:schemeClr val="accent2">
                  <a:lumMod val="50000"/>
                </a:schemeClr>
              </a:solidFill>
              <a:latin typeface="Aparajita" panose="020B0604020202020204" pitchFamily="34" charset="0"/>
              <a:cs typeface="Aparajita" panose="020B0604020202020204" pitchFamily="34" charset="0"/>
            </a:endParaRPr>
          </a:p>
          <a:p>
            <a:pPr>
              <a:buNone/>
            </a:pPr>
            <a:r>
              <a:rPr lang="en-US" dirty="0" smtClean="0"/>
              <a:t> </a:t>
            </a:r>
            <a:endParaRPr lang="en-US" dirty="0" smtClean="0"/>
          </a:p>
          <a:p>
            <a:pPr lvl="1">
              <a:buClr>
                <a:schemeClr val="accent4">
                  <a:lumMod val="75000"/>
                </a:schemeClr>
              </a:buClr>
              <a:buFont typeface="Wingdings" panose="05000000000000000000" pitchFamily="2" charset="2"/>
              <a:buChar char="Ø"/>
            </a:pPr>
            <a:r>
              <a:rPr lang="en-US" sz="2750" b="1" dirty="0" smtClean="0">
                <a:solidFill>
                  <a:schemeClr val="accent2">
                    <a:lumMod val="50000"/>
                  </a:schemeClr>
                </a:solidFill>
                <a:latin typeface="Aparajita" panose="020B0604020202020204" pitchFamily="34" charset="0"/>
                <a:cs typeface="Aparajita" panose="020B0604020202020204" pitchFamily="34" charset="0"/>
              </a:rPr>
              <a:t>The Natural Period </a:t>
            </a:r>
            <a:r>
              <a:rPr lang="en-US" sz="2750" b="1" dirty="0" err="1" smtClean="0">
                <a:solidFill>
                  <a:schemeClr val="accent2">
                    <a:lumMod val="50000"/>
                  </a:schemeClr>
                </a:solidFill>
                <a:latin typeface="Aparajita" panose="020B0604020202020204" pitchFamily="34" charset="0"/>
                <a:cs typeface="Aparajita" panose="020B0604020202020204" pitchFamily="34" charset="0"/>
              </a:rPr>
              <a:t>T</a:t>
            </a:r>
            <a:r>
              <a:rPr lang="en-US" sz="2750" b="1" baseline="-25000" dirty="0" err="1" smtClean="0">
                <a:solidFill>
                  <a:schemeClr val="accent2">
                    <a:lumMod val="50000"/>
                  </a:schemeClr>
                </a:solidFill>
                <a:latin typeface="Aparajita" panose="020B0604020202020204" pitchFamily="34" charset="0"/>
                <a:cs typeface="Aparajita" panose="020B0604020202020204" pitchFamily="34" charset="0"/>
              </a:rPr>
              <a:t>n</a:t>
            </a:r>
            <a:r>
              <a:rPr lang="en-US" sz="2750" b="1" dirty="0" smtClean="0">
                <a:solidFill>
                  <a:schemeClr val="accent2">
                    <a:lumMod val="50000"/>
                  </a:schemeClr>
                </a:solidFill>
                <a:latin typeface="Aparajita" panose="020B0604020202020204" pitchFamily="34" charset="0"/>
                <a:cs typeface="Aparajita" panose="020B0604020202020204" pitchFamily="34" charset="0"/>
              </a:rPr>
              <a:t> = 0.303 sec</a:t>
            </a:r>
            <a:endParaRPr lang="en-US" sz="2750" b="1" dirty="0" smtClean="0">
              <a:solidFill>
                <a:schemeClr val="accent2">
                  <a:lumMod val="50000"/>
                </a:schemeClr>
              </a:solidFill>
              <a:latin typeface="Aparajita" panose="020B0604020202020204" pitchFamily="34" charset="0"/>
              <a:cs typeface="Aparajita" panose="020B0604020202020204" pitchFamily="34" charset="0"/>
            </a:endParaRP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p:txBody>
      </p:sp>
      <p:sp>
        <p:nvSpPr>
          <p:cNvPr id="8" name="Slide Number Placeholder 7"/>
          <p:cNvSpPr>
            <a:spLocks noGrp="1"/>
          </p:cNvSpPr>
          <p:nvPr>
            <p:ph type="sldNum" sz="quarter" idx="12"/>
          </p:nvPr>
        </p:nvSpPr>
        <p:spPr/>
        <p:txBody>
          <a:bodyPr/>
          <a:lstStyle/>
          <a:p>
            <a:fld id="{C238F03A-58E1-4ECA-9024-348A9A81A53D}" type="slidenum">
              <a:rPr lang="en-US" smtClean="0"/>
            </a:fld>
            <a:endParaRPr lang="en-US"/>
          </a:p>
        </p:txBody>
      </p:sp>
      <p:pic>
        <p:nvPicPr>
          <p:cNvPr id="1026" name="Picture 2" descr="C:\Users\Admin\Desktop\images\Ac.PNG"/>
          <p:cNvPicPr>
            <a:picLocks noChangeAspect="1" noChangeArrowheads="1"/>
          </p:cNvPicPr>
          <p:nvPr/>
        </p:nvPicPr>
        <p:blipFill>
          <a:blip r:embed="rId1" cstate="print"/>
          <a:srcRect/>
          <a:stretch>
            <a:fillRect/>
          </a:stretch>
        </p:blipFill>
        <p:spPr bwMode="auto">
          <a:xfrm>
            <a:off x="1066800" y="2362200"/>
            <a:ext cx="3048000" cy="838200"/>
          </a:xfrm>
          <a:prstGeom prst="rect">
            <a:avLst/>
          </a:prstGeom>
          <a:noFill/>
        </p:spPr>
      </p:pic>
      <p:pic>
        <p:nvPicPr>
          <p:cNvPr id="1028" name="Picture 4" descr="C:\Users\Admin\Desktop\images\Ct.PNG"/>
          <p:cNvPicPr>
            <a:picLocks noChangeAspect="1" noChangeArrowheads="1"/>
          </p:cNvPicPr>
          <p:nvPr/>
        </p:nvPicPr>
        <p:blipFill>
          <a:blip r:embed="rId2" cstate="print"/>
          <a:srcRect/>
          <a:stretch>
            <a:fillRect/>
          </a:stretch>
        </p:blipFill>
        <p:spPr bwMode="auto">
          <a:xfrm>
            <a:off x="5806440" y="4953000"/>
            <a:ext cx="2346960" cy="685800"/>
          </a:xfrm>
          <a:prstGeom prst="rect">
            <a:avLst/>
          </a:prstGeom>
          <a:noFill/>
        </p:spPr>
      </p:pic>
      <p:pic>
        <p:nvPicPr>
          <p:cNvPr id="1029" name="Picture 5" descr="C:\Users\Admin\Desktop\images\Tn.PNG"/>
          <p:cNvPicPr>
            <a:picLocks noChangeAspect="1" noChangeArrowheads="1"/>
          </p:cNvPicPr>
          <p:nvPr/>
        </p:nvPicPr>
        <p:blipFill>
          <a:blip r:embed="rId3" cstate="print"/>
          <a:srcRect/>
          <a:stretch>
            <a:fillRect/>
          </a:stretch>
        </p:blipFill>
        <p:spPr bwMode="auto">
          <a:xfrm>
            <a:off x="5943600" y="5895975"/>
            <a:ext cx="2292693" cy="581025"/>
          </a:xfrm>
          <a:prstGeom prst="rect">
            <a:avLst/>
          </a:prstGeom>
          <a:noFill/>
        </p:spPr>
      </p:pic>
      <p:sp>
        <p:nvSpPr>
          <p:cNvPr id="4" name="Text Box 3"/>
          <p:cNvSpPr txBox="1"/>
          <p:nvPr/>
        </p:nvSpPr>
        <p:spPr>
          <a:xfrm>
            <a:off x="1016635" y="343535"/>
            <a:ext cx="7219950" cy="675640"/>
          </a:xfrm>
          <a:prstGeom prst="rect">
            <a:avLst/>
          </a:prstGeom>
          <a:noFill/>
        </p:spPr>
        <p:txBody>
          <a:bodyPr wrap="square" rtlCol="0">
            <a:spAutoFit/>
          </a:bodyPr>
          <a:lstStyle/>
          <a:p>
            <a:r>
              <a:rPr lang="en-US" sz="3800"/>
              <a:t>Equivalent Lateral Force (UBC-97</a:t>
            </a:r>
            <a:r>
              <a:rPr lang="en-US"/>
              <a:t>)</a:t>
            </a:r>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71245"/>
            <a:ext cx="8229600" cy="5055235"/>
          </a:xfrm>
        </p:spPr>
        <p:txBody>
          <a:bodyPr>
            <a:normAutofit/>
          </a:bodyPr>
          <a:lstStyle/>
          <a:p>
            <a:pPr>
              <a:buClr>
                <a:schemeClr val="accent4">
                  <a:lumMod val="75000"/>
                </a:schemeClr>
              </a:buClr>
              <a:buFont typeface="Wingdings" panose="05000000000000000000" pitchFamily="2" charset="2"/>
              <a:buChar char="v"/>
            </a:pPr>
            <a:r>
              <a:rPr lang="en-US" b="1" dirty="0" smtClean="0">
                <a:solidFill>
                  <a:schemeClr val="accent4">
                    <a:lumMod val="50000"/>
                  </a:schemeClr>
                </a:solidFill>
              </a:rPr>
              <a:t>These are the equations used for Base Shear (V) calculation :</a:t>
            </a:r>
            <a:endParaRPr lang="en-US" b="1" dirty="0" smtClean="0">
              <a:solidFill>
                <a:schemeClr val="accent4">
                  <a:lumMod val="50000"/>
                </a:schemeClr>
              </a:solidFill>
            </a:endParaRPr>
          </a:p>
          <a:p>
            <a:pPr>
              <a:buFont typeface="Wingdings" panose="05000000000000000000" pitchFamily="2" charset="2"/>
              <a:buChar char="v"/>
            </a:pPr>
            <a:endParaRPr lang="en-US" dirty="0" smtClean="0"/>
          </a:p>
          <a:p>
            <a:pPr marL="457200" lvl="1" indent="0">
              <a:buClr>
                <a:schemeClr val="accent4">
                  <a:lumMod val="75000"/>
                </a:schemeClr>
              </a:buClr>
              <a:buFont typeface="Wingdings" panose="05000000000000000000" pitchFamily="2" charset="2"/>
              <a:buNone/>
            </a:pPr>
            <a:r>
              <a:rPr lang="en-US" sz="2400" dirty="0" smtClean="0"/>
              <a:t>                                                                         </a:t>
            </a:r>
            <a:endParaRPr lang="en-US" sz="2400" dirty="0" smtClean="0"/>
          </a:p>
          <a:p>
            <a:pPr marL="457200" lvl="1" indent="0">
              <a:buClr>
                <a:schemeClr val="accent4">
                  <a:lumMod val="75000"/>
                </a:schemeClr>
              </a:buClr>
              <a:buFont typeface="Wingdings" panose="05000000000000000000" pitchFamily="2" charset="2"/>
              <a:buNone/>
            </a:pPr>
            <a:r>
              <a:rPr lang="en-US" sz="2400" dirty="0" smtClean="0"/>
              <a:t>                                                                                                                                       </a:t>
            </a:r>
            <a:endParaRPr lang="en-US" dirty="0" smtClean="0"/>
          </a:p>
          <a:p>
            <a:pPr>
              <a:buNone/>
            </a:pP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fld>
            <a:endParaRPr lang="en-US"/>
          </a:p>
        </p:txBody>
      </p:sp>
      <p:pic>
        <p:nvPicPr>
          <p:cNvPr id="10242" name="Picture 2" descr="C:\Users\KAREEM-JO\Desktop\V.PNG"/>
          <p:cNvPicPr>
            <a:picLocks noChangeAspect="1" noChangeArrowheads="1"/>
          </p:cNvPicPr>
          <p:nvPr/>
        </p:nvPicPr>
        <p:blipFill>
          <a:blip r:embed="rId1" cstate="print"/>
          <a:srcRect l="5955" t="14286" r="10670" b="14286"/>
          <a:stretch>
            <a:fillRect/>
          </a:stretch>
        </p:blipFill>
        <p:spPr bwMode="auto">
          <a:xfrm>
            <a:off x="1600200" y="2209800"/>
            <a:ext cx="2560320" cy="914400"/>
          </a:xfrm>
          <a:prstGeom prst="rect">
            <a:avLst/>
          </a:prstGeom>
          <a:noFill/>
        </p:spPr>
      </p:pic>
      <p:pic>
        <p:nvPicPr>
          <p:cNvPr id="10243" name="Picture 3" descr="C:\Users\KAREEM-JO\Desktop\V min.PNG"/>
          <p:cNvPicPr>
            <a:picLocks noChangeAspect="1" noChangeArrowheads="1"/>
          </p:cNvPicPr>
          <p:nvPr/>
        </p:nvPicPr>
        <p:blipFill>
          <a:blip r:embed="rId2" cstate="print"/>
          <a:srcRect l="5115" r="21565" b="60744"/>
          <a:stretch>
            <a:fillRect/>
          </a:stretch>
        </p:blipFill>
        <p:spPr bwMode="auto">
          <a:xfrm>
            <a:off x="1524000" y="3733800"/>
            <a:ext cx="3886200" cy="609600"/>
          </a:xfrm>
          <a:prstGeom prst="rect">
            <a:avLst/>
          </a:prstGeom>
          <a:noFill/>
        </p:spPr>
      </p:pic>
      <p:pic>
        <p:nvPicPr>
          <p:cNvPr id="10244" name="Picture 4" descr="C:\Users\KAREEM-JO\Desktop\Vmax.PNG"/>
          <p:cNvPicPr>
            <a:picLocks noChangeAspect="1" noChangeArrowheads="1"/>
          </p:cNvPicPr>
          <p:nvPr/>
        </p:nvPicPr>
        <p:blipFill>
          <a:blip r:embed="rId3" cstate="print"/>
          <a:srcRect l="3390" t="14286" r="23729" b="7143"/>
          <a:stretch>
            <a:fillRect/>
          </a:stretch>
        </p:blipFill>
        <p:spPr bwMode="auto">
          <a:xfrm>
            <a:off x="1447800" y="4876800"/>
            <a:ext cx="3276600" cy="838200"/>
          </a:xfrm>
          <a:prstGeom prst="rect">
            <a:avLst/>
          </a:prstGeom>
          <a:noFill/>
        </p:spPr>
      </p:pic>
      <p:sp>
        <p:nvSpPr>
          <p:cNvPr id="4" name="Text Box 3"/>
          <p:cNvSpPr txBox="1"/>
          <p:nvPr/>
        </p:nvSpPr>
        <p:spPr>
          <a:xfrm>
            <a:off x="1348105" y="317500"/>
            <a:ext cx="7338695" cy="949960"/>
          </a:xfrm>
          <a:prstGeom prst="rect">
            <a:avLst/>
          </a:prstGeom>
          <a:noFill/>
        </p:spPr>
        <p:txBody>
          <a:bodyPr wrap="square" rtlCol="0">
            <a:spAutoFit/>
          </a:bodyPr>
          <a:lstStyle/>
          <a:p>
            <a:r>
              <a:rPr lang="en-US" sz="3800">
                <a:sym typeface="+mn-ea"/>
              </a:rPr>
              <a:t>Equivalent Lateral Force (UBC-97)</a:t>
            </a:r>
            <a:endParaRPr lang="en-US" sz="3800">
              <a:sym typeface="+mn-ea"/>
            </a:endParaRPr>
          </a:p>
          <a:p>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229600" cy="5257800"/>
          </a:xfrm>
        </p:spPr>
        <p:txBody>
          <a:bodyPr>
            <a:normAutofit/>
          </a:bodyPr>
          <a:lstStyle/>
          <a:p>
            <a:pPr>
              <a:buClr>
                <a:schemeClr val="accent4">
                  <a:lumMod val="75000"/>
                </a:schemeClr>
              </a:buClr>
              <a:buFont typeface="Wingdings" panose="05000000000000000000" pitchFamily="2" charset="2"/>
              <a:buChar char="v"/>
            </a:pPr>
            <a:r>
              <a:rPr lang="en-US" b="1" dirty="0" smtClean="0">
                <a:solidFill>
                  <a:schemeClr val="accent2">
                    <a:lumMod val="50000"/>
                  </a:schemeClr>
                </a:solidFill>
              </a:rPr>
              <a:t>Applying the previous Equations :</a:t>
            </a:r>
            <a:endParaRPr lang="en-US" b="1" dirty="0" smtClean="0">
              <a:solidFill>
                <a:schemeClr val="accent2">
                  <a:lumMod val="50000"/>
                </a:schemeClr>
              </a:solidFill>
            </a:endParaRPr>
          </a:p>
          <a:p>
            <a:endParaRPr lang="en-US" dirty="0" smtClean="0"/>
          </a:p>
          <a:p>
            <a:pPr lvl="1">
              <a:buClr>
                <a:schemeClr val="accent4">
                  <a:lumMod val="75000"/>
                </a:schemeClr>
              </a:buClr>
              <a:buFont typeface="Wingdings" panose="05000000000000000000" pitchFamily="2" charset="2"/>
              <a:buChar char="Ø"/>
            </a:pPr>
            <a:r>
              <a:rPr lang="en-US" sz="2400" dirty="0" smtClean="0"/>
              <a:t> </a:t>
            </a:r>
            <a:endParaRPr lang="en-US" sz="2400" dirty="0" smtClean="0"/>
          </a:p>
          <a:p>
            <a:pPr lvl="1">
              <a:buFont typeface="Wingdings" panose="05000000000000000000" pitchFamily="2" charset="2"/>
              <a:buChar char="Ø"/>
            </a:pPr>
            <a:endParaRPr lang="en-US" sz="2400" dirty="0" smtClean="0"/>
          </a:p>
          <a:p>
            <a:pPr lvl="1">
              <a:buFont typeface="Wingdings" panose="05000000000000000000" pitchFamily="2" charset="2"/>
              <a:buChar char="Ø"/>
            </a:pPr>
            <a:endParaRPr lang="en-US" sz="2400" dirty="0" smtClean="0"/>
          </a:p>
          <a:p>
            <a:pPr lvl="1">
              <a:buClr>
                <a:schemeClr val="accent4">
                  <a:lumMod val="75000"/>
                </a:schemeClr>
              </a:buClr>
              <a:buFont typeface="Wingdings" panose="05000000000000000000" pitchFamily="2" charset="2"/>
              <a:buChar char="Ø"/>
            </a:pPr>
            <a:r>
              <a:rPr lang="en-US" sz="2400" dirty="0" smtClean="0"/>
              <a:t> </a:t>
            </a:r>
            <a:endParaRPr lang="en-US" sz="2400" dirty="0" smtClean="0"/>
          </a:p>
          <a:p>
            <a:pPr lvl="1">
              <a:buFont typeface="Wingdings" panose="05000000000000000000" pitchFamily="2" charset="2"/>
              <a:buChar char="Ø"/>
            </a:pPr>
            <a:endParaRPr lang="en-US" sz="2400" dirty="0" smtClean="0"/>
          </a:p>
          <a:p>
            <a:pPr lvl="1">
              <a:buFont typeface="Wingdings" panose="05000000000000000000" pitchFamily="2" charset="2"/>
              <a:buChar char="Ø"/>
            </a:pPr>
            <a:endParaRPr lang="en-US" sz="2400" dirty="0" smtClean="0"/>
          </a:p>
          <a:p>
            <a:pPr lvl="1">
              <a:buClr>
                <a:schemeClr val="accent4">
                  <a:lumMod val="75000"/>
                </a:schemeClr>
              </a:buClr>
              <a:buFont typeface="Wingdings" panose="05000000000000000000" pitchFamily="2" charset="2"/>
              <a:buChar char="Ø"/>
            </a:pPr>
            <a:r>
              <a:rPr lang="en-US" sz="2400" dirty="0" smtClean="0"/>
              <a:t> </a:t>
            </a:r>
            <a:endParaRPr lang="en-US" sz="2400" dirty="0" smtClean="0"/>
          </a:p>
          <a:p>
            <a:endParaRPr lang="en-US" dirty="0" smtClean="0"/>
          </a:p>
          <a:p>
            <a:pPr>
              <a:buClr>
                <a:schemeClr val="accent4">
                  <a:lumMod val="75000"/>
                </a:schemeClr>
              </a:buClr>
              <a:buFont typeface="Wingdings" panose="05000000000000000000" pitchFamily="2" charset="2"/>
              <a:buChar char="ü"/>
            </a:pPr>
            <a:r>
              <a:rPr lang="en-US" sz="2750" b="1" dirty="0" smtClean="0">
                <a:solidFill>
                  <a:schemeClr val="accent2">
                    <a:lumMod val="50000"/>
                  </a:schemeClr>
                </a:solidFill>
                <a:latin typeface="Aparajita" panose="020B0604020202020204" pitchFamily="34" charset="0"/>
                <a:cs typeface="Aparajita" panose="020B0604020202020204" pitchFamily="34" charset="0"/>
              </a:rPr>
              <a:t>Select The Maximum Value of Base Shear (V) = 2449.7 </a:t>
            </a:r>
            <a:r>
              <a:rPr lang="en-US" sz="2750" b="1" dirty="0" err="1" smtClean="0">
                <a:solidFill>
                  <a:schemeClr val="accent2">
                    <a:lumMod val="50000"/>
                  </a:schemeClr>
                </a:solidFill>
                <a:latin typeface="Aparajita" panose="020B0604020202020204" pitchFamily="34" charset="0"/>
                <a:cs typeface="Aparajita" panose="020B0604020202020204" pitchFamily="34" charset="0"/>
              </a:rPr>
              <a:t>kN</a:t>
            </a:r>
            <a:endParaRPr lang="en-US" sz="2750" b="1" dirty="0" smtClean="0">
              <a:solidFill>
                <a:schemeClr val="accent2">
                  <a:lumMod val="50000"/>
                </a:schemeClr>
              </a:solidFill>
              <a:latin typeface="Aparajita" panose="020B0604020202020204" pitchFamily="34" charset="0"/>
              <a:cs typeface="Aparajita" panose="020B0604020202020204" pitchFamily="34" charset="0"/>
            </a:endParaRPr>
          </a:p>
          <a:p>
            <a:endParaRPr lang="en-US" dirty="0" smtClean="0"/>
          </a:p>
          <a:p>
            <a:endParaRPr lang="en-US" dirty="0" smtClean="0"/>
          </a:p>
          <a:p>
            <a:endParaRPr lang="en-US" dirty="0" smtClean="0"/>
          </a:p>
          <a:p>
            <a:endParaRPr lang="en-US" dirty="0" smtClean="0"/>
          </a:p>
          <a:p>
            <a:endParaRPr lang="en-US" dirty="0" smtClean="0"/>
          </a:p>
          <a:p>
            <a:endParaRPr lang="en-US" dirty="0" smtClean="0"/>
          </a:p>
          <a:p>
            <a:pPr>
              <a:buNone/>
            </a:pPr>
            <a:endParaRPr lang="en-US" dirty="0" smtClean="0"/>
          </a:p>
          <a:p>
            <a:pPr>
              <a:buNone/>
            </a:pPr>
            <a:endParaRPr lang="en-US" dirty="0"/>
          </a:p>
        </p:txBody>
      </p:sp>
      <p:sp>
        <p:nvSpPr>
          <p:cNvPr id="10" name="Slide Number Placeholder 9"/>
          <p:cNvSpPr>
            <a:spLocks noGrp="1"/>
          </p:cNvSpPr>
          <p:nvPr>
            <p:ph type="sldNum" sz="quarter" idx="12"/>
          </p:nvPr>
        </p:nvSpPr>
        <p:spPr/>
        <p:txBody>
          <a:bodyPr/>
          <a:lstStyle/>
          <a:p>
            <a:fld id="{C238F03A-58E1-4ECA-9024-348A9A81A53D}" type="slidenum">
              <a:rPr lang="en-US" smtClean="0"/>
            </a:fld>
            <a:endParaRPr lang="en-US"/>
          </a:p>
        </p:txBody>
      </p:sp>
      <p:pic>
        <p:nvPicPr>
          <p:cNvPr id="5124" name="Picture 4"/>
          <p:cNvPicPr>
            <a:picLocks noChangeAspect="1" noChangeArrowheads="1"/>
          </p:cNvPicPr>
          <p:nvPr/>
        </p:nvPicPr>
        <p:blipFill>
          <a:blip r:embed="rId1"/>
          <a:srcRect/>
          <a:stretch>
            <a:fillRect/>
          </a:stretch>
        </p:blipFill>
        <p:spPr bwMode="auto">
          <a:xfrm>
            <a:off x="1371600" y="2108200"/>
            <a:ext cx="2971800" cy="939800"/>
          </a:xfrm>
          <a:prstGeom prst="rect">
            <a:avLst/>
          </a:prstGeom>
          <a:noFill/>
          <a:ln w="9525">
            <a:noFill/>
            <a:miter lim="800000"/>
            <a:headEnd/>
            <a:tailEnd/>
          </a:ln>
          <a:effectLst/>
        </p:spPr>
      </p:pic>
      <p:pic>
        <p:nvPicPr>
          <p:cNvPr id="5125" name="Picture 5"/>
          <p:cNvPicPr>
            <a:picLocks noChangeAspect="1" noChangeArrowheads="1"/>
          </p:cNvPicPr>
          <p:nvPr/>
        </p:nvPicPr>
        <p:blipFill>
          <a:blip r:embed="rId2"/>
          <a:srcRect/>
          <a:stretch>
            <a:fillRect/>
          </a:stretch>
        </p:blipFill>
        <p:spPr bwMode="auto">
          <a:xfrm>
            <a:off x="4343400" y="2362200"/>
            <a:ext cx="1447800" cy="711200"/>
          </a:xfrm>
          <a:prstGeom prst="rect">
            <a:avLst/>
          </a:prstGeom>
          <a:noFill/>
          <a:ln w="9525">
            <a:noFill/>
            <a:miter lim="800000"/>
            <a:headEnd/>
            <a:tailEnd/>
          </a:ln>
          <a:effectLst/>
        </p:spPr>
      </p:pic>
      <p:pic>
        <p:nvPicPr>
          <p:cNvPr id="5126" name="Picture 6"/>
          <p:cNvPicPr>
            <a:picLocks noChangeAspect="1" noChangeArrowheads="1"/>
          </p:cNvPicPr>
          <p:nvPr/>
        </p:nvPicPr>
        <p:blipFill>
          <a:blip r:embed="rId3"/>
          <a:srcRect/>
          <a:stretch>
            <a:fillRect/>
          </a:stretch>
        </p:blipFill>
        <p:spPr bwMode="auto">
          <a:xfrm>
            <a:off x="1371600" y="3429000"/>
            <a:ext cx="4419600" cy="762000"/>
          </a:xfrm>
          <a:prstGeom prst="rect">
            <a:avLst/>
          </a:prstGeom>
          <a:noFill/>
          <a:ln w="9525">
            <a:noFill/>
            <a:miter lim="800000"/>
            <a:headEnd/>
            <a:tailEnd/>
          </a:ln>
          <a:effectLst/>
        </p:spPr>
      </p:pic>
      <p:pic>
        <p:nvPicPr>
          <p:cNvPr id="5127" name="Picture 7"/>
          <p:cNvPicPr>
            <a:picLocks noChangeAspect="1" noChangeArrowheads="1"/>
          </p:cNvPicPr>
          <p:nvPr/>
        </p:nvPicPr>
        <p:blipFill>
          <a:blip r:embed="rId4"/>
          <a:srcRect/>
          <a:stretch>
            <a:fillRect/>
          </a:stretch>
        </p:blipFill>
        <p:spPr bwMode="auto">
          <a:xfrm>
            <a:off x="5715000" y="3429000"/>
            <a:ext cx="1219200" cy="609600"/>
          </a:xfrm>
          <a:prstGeom prst="rect">
            <a:avLst/>
          </a:prstGeom>
          <a:noFill/>
          <a:ln w="9525">
            <a:noFill/>
            <a:miter lim="800000"/>
            <a:headEnd/>
            <a:tailEnd/>
          </a:ln>
          <a:effectLst/>
        </p:spPr>
      </p:pic>
      <p:pic>
        <p:nvPicPr>
          <p:cNvPr id="5128" name="Picture 8"/>
          <p:cNvPicPr>
            <a:picLocks noChangeAspect="1" noChangeArrowheads="1"/>
          </p:cNvPicPr>
          <p:nvPr/>
        </p:nvPicPr>
        <p:blipFill>
          <a:blip r:embed="rId5"/>
          <a:srcRect/>
          <a:stretch>
            <a:fillRect/>
          </a:stretch>
        </p:blipFill>
        <p:spPr bwMode="auto">
          <a:xfrm>
            <a:off x="6934200" y="3429000"/>
            <a:ext cx="595893" cy="542925"/>
          </a:xfrm>
          <a:prstGeom prst="rect">
            <a:avLst/>
          </a:prstGeom>
          <a:noFill/>
          <a:ln w="9525">
            <a:noFill/>
            <a:miter lim="800000"/>
            <a:headEnd/>
            <a:tailEnd/>
          </a:ln>
          <a:effectLst/>
        </p:spPr>
      </p:pic>
      <p:pic>
        <p:nvPicPr>
          <p:cNvPr id="5129" name="Picture 9"/>
          <p:cNvPicPr>
            <a:picLocks noChangeAspect="1" noChangeArrowheads="1"/>
          </p:cNvPicPr>
          <p:nvPr/>
        </p:nvPicPr>
        <p:blipFill>
          <a:blip r:embed="rId5"/>
          <a:srcRect/>
          <a:stretch>
            <a:fillRect/>
          </a:stretch>
        </p:blipFill>
        <p:spPr bwMode="auto">
          <a:xfrm>
            <a:off x="5685264" y="2286000"/>
            <a:ext cx="763162" cy="695325"/>
          </a:xfrm>
          <a:prstGeom prst="rect">
            <a:avLst/>
          </a:prstGeom>
          <a:noFill/>
          <a:ln w="9525">
            <a:noFill/>
            <a:miter lim="800000"/>
            <a:headEnd/>
            <a:tailEnd/>
          </a:ln>
          <a:effectLst/>
        </p:spPr>
      </p:pic>
      <p:pic>
        <p:nvPicPr>
          <p:cNvPr id="5131" name="Picture 11"/>
          <p:cNvPicPr>
            <a:picLocks noChangeAspect="1" noChangeArrowheads="1"/>
          </p:cNvPicPr>
          <p:nvPr/>
        </p:nvPicPr>
        <p:blipFill>
          <a:blip r:embed="rId6"/>
          <a:srcRect/>
          <a:stretch>
            <a:fillRect/>
          </a:stretch>
        </p:blipFill>
        <p:spPr bwMode="auto">
          <a:xfrm>
            <a:off x="1219200" y="4724400"/>
            <a:ext cx="4038600" cy="647700"/>
          </a:xfrm>
          <a:prstGeom prst="rect">
            <a:avLst/>
          </a:prstGeom>
          <a:noFill/>
          <a:ln w="9525">
            <a:noFill/>
            <a:miter lim="800000"/>
            <a:headEnd/>
            <a:tailEnd/>
          </a:ln>
          <a:effectLst/>
        </p:spPr>
      </p:pic>
      <p:pic>
        <p:nvPicPr>
          <p:cNvPr id="5132" name="Picture 12"/>
          <p:cNvPicPr>
            <a:picLocks noChangeAspect="1" noChangeArrowheads="1"/>
          </p:cNvPicPr>
          <p:nvPr/>
        </p:nvPicPr>
        <p:blipFill>
          <a:blip r:embed="rId7"/>
          <a:srcRect/>
          <a:stretch>
            <a:fillRect/>
          </a:stretch>
        </p:blipFill>
        <p:spPr bwMode="auto">
          <a:xfrm>
            <a:off x="5334000" y="4724400"/>
            <a:ext cx="1295400" cy="609600"/>
          </a:xfrm>
          <a:prstGeom prst="rect">
            <a:avLst/>
          </a:prstGeom>
          <a:noFill/>
          <a:ln w="9525">
            <a:noFill/>
            <a:miter lim="800000"/>
            <a:headEnd/>
            <a:tailEnd/>
          </a:ln>
          <a:effectLst/>
        </p:spPr>
      </p:pic>
      <p:pic>
        <p:nvPicPr>
          <p:cNvPr id="22" name="Picture 8"/>
          <p:cNvPicPr>
            <a:picLocks noChangeAspect="1" noChangeArrowheads="1"/>
          </p:cNvPicPr>
          <p:nvPr/>
        </p:nvPicPr>
        <p:blipFill>
          <a:blip r:embed="rId5"/>
          <a:srcRect/>
          <a:stretch>
            <a:fillRect/>
          </a:stretch>
        </p:blipFill>
        <p:spPr bwMode="auto">
          <a:xfrm>
            <a:off x="6477000" y="4724400"/>
            <a:ext cx="595893" cy="542925"/>
          </a:xfrm>
          <a:prstGeom prst="rect">
            <a:avLst/>
          </a:prstGeom>
          <a:noFill/>
          <a:ln w="9525">
            <a:noFill/>
            <a:miter lim="800000"/>
            <a:headEnd/>
            <a:tailEnd/>
          </a:ln>
          <a:effectLst/>
        </p:spPr>
      </p:pic>
      <p:sp>
        <p:nvSpPr>
          <p:cNvPr id="4" name="Text Box 3"/>
          <p:cNvSpPr txBox="1"/>
          <p:nvPr/>
        </p:nvSpPr>
        <p:spPr>
          <a:xfrm>
            <a:off x="989965" y="409575"/>
            <a:ext cx="6934835" cy="949960"/>
          </a:xfrm>
          <a:prstGeom prst="rect">
            <a:avLst/>
          </a:prstGeom>
          <a:noFill/>
        </p:spPr>
        <p:txBody>
          <a:bodyPr wrap="square" rtlCol="0">
            <a:spAutoFit/>
          </a:bodyPr>
          <a:lstStyle/>
          <a:p>
            <a:r>
              <a:rPr lang="en-US" sz="3800">
                <a:sym typeface="+mn-ea"/>
              </a:rPr>
              <a:t>Equivalent Lateral Force (UBC-97)</a:t>
            </a:r>
            <a:endParaRPr lang="en-US" sz="3800">
              <a:sym typeface="+mn-ea"/>
            </a:endParaRPr>
          </a:p>
          <a:p>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chemeClr val="tx1"/>
                </a:solidFill>
              </a:rPr>
              <a:t>Project description</a:t>
            </a:r>
            <a:endParaRPr lang="en-US" dirty="0">
              <a:solidFill>
                <a:schemeClr val="tx1"/>
              </a:solidFill>
            </a:endParaRPr>
          </a:p>
        </p:txBody>
      </p:sp>
      <p:sp>
        <p:nvSpPr>
          <p:cNvPr id="4" name="Content Placeholder 2"/>
          <p:cNvSpPr>
            <a:spLocks noGrp="1"/>
          </p:cNvSpPr>
          <p:nvPr>
            <p:ph idx="1"/>
          </p:nvPr>
        </p:nvSpPr>
        <p:spPr/>
        <p:txBody>
          <a:bodyPr>
            <a:normAutofit/>
          </a:bodyPr>
          <a:lstStyle/>
          <a:p>
            <a:pPr>
              <a:buFont typeface="Wingdings" panose="05000000000000000000" pitchFamily="2" charset="2"/>
              <a:buChar char="Ø"/>
            </a:pPr>
            <a:r>
              <a:rPr lang="en-US" sz="2800" b="1" dirty="0" smtClean="0">
                <a:solidFill>
                  <a:schemeClr val="accent2">
                    <a:lumMod val="50000"/>
                  </a:schemeClr>
                </a:solidFill>
                <a:latin typeface="Aparajita" panose="020B0604020202020204" pitchFamily="34" charset="0"/>
                <a:cs typeface="Aparajita" panose="020B0604020202020204" pitchFamily="34" charset="0"/>
              </a:rPr>
              <a:t>The project is located in Nablus city</a:t>
            </a:r>
            <a:br>
              <a:rPr lang="en-US" sz="2800" b="1" dirty="0" smtClean="0">
                <a:solidFill>
                  <a:schemeClr val="accent2">
                    <a:lumMod val="50000"/>
                  </a:schemeClr>
                </a:solidFill>
                <a:latin typeface="Aparajita" panose="020B0604020202020204" pitchFamily="34" charset="0"/>
                <a:cs typeface="Aparajita" panose="020B0604020202020204" pitchFamily="34" charset="0"/>
              </a:rPr>
            </a:br>
            <a:endParaRPr lang="en-US" sz="2800" b="1" dirty="0" smtClean="0">
              <a:solidFill>
                <a:schemeClr val="accent2">
                  <a:lumMod val="50000"/>
                </a:schemeClr>
              </a:solidFill>
              <a:latin typeface="Aparajita" panose="020B0604020202020204" pitchFamily="34" charset="0"/>
              <a:cs typeface="Aparajita" panose="020B0604020202020204" pitchFamily="34" charset="0"/>
            </a:endParaRPr>
          </a:p>
          <a:p>
            <a:pPr>
              <a:buFont typeface="Wingdings" panose="05000000000000000000" pitchFamily="2" charset="2"/>
              <a:buChar char="Ø"/>
            </a:pPr>
            <a:r>
              <a:rPr lang="en-US" sz="2800" b="1" dirty="0" smtClean="0">
                <a:solidFill>
                  <a:schemeClr val="accent2">
                    <a:lumMod val="50000"/>
                  </a:schemeClr>
                </a:solidFill>
                <a:latin typeface="Aparajita" panose="020B0604020202020204" pitchFamily="34" charset="0"/>
                <a:cs typeface="Aparajita" panose="020B0604020202020204" pitchFamily="34" charset="0"/>
              </a:rPr>
              <a:t>The project consists of two blocks separated by seismic joints.</a:t>
            </a:r>
            <a:br>
              <a:rPr lang="en-US" sz="2800" b="1" dirty="0" smtClean="0">
                <a:solidFill>
                  <a:schemeClr val="accent2">
                    <a:lumMod val="50000"/>
                  </a:schemeClr>
                </a:solidFill>
                <a:latin typeface="Aparajita" panose="020B0604020202020204" pitchFamily="34" charset="0"/>
                <a:cs typeface="Aparajita" panose="020B0604020202020204" pitchFamily="34" charset="0"/>
              </a:rPr>
            </a:br>
            <a:endParaRPr lang="en-US" sz="2800" b="1" dirty="0" smtClean="0">
              <a:solidFill>
                <a:schemeClr val="accent2">
                  <a:lumMod val="50000"/>
                </a:schemeClr>
              </a:solidFill>
              <a:latin typeface="Aparajita" panose="020B0604020202020204" pitchFamily="34" charset="0"/>
              <a:cs typeface="Aparajita" panose="020B0604020202020204" pitchFamily="34" charset="0"/>
            </a:endParaRPr>
          </a:p>
          <a:p>
            <a:pPr>
              <a:buFont typeface="Wingdings" panose="05000000000000000000" pitchFamily="2" charset="2"/>
              <a:buChar char="Ø"/>
            </a:pPr>
            <a:r>
              <a:rPr lang="en-US" sz="2800" b="1" dirty="0" smtClean="0">
                <a:solidFill>
                  <a:schemeClr val="accent2">
                    <a:lumMod val="50000"/>
                  </a:schemeClr>
                </a:solidFill>
                <a:latin typeface="Aparajita" panose="020B0604020202020204" pitchFamily="34" charset="0"/>
                <a:cs typeface="Aparajita" panose="020B0604020202020204" pitchFamily="34" charset="0"/>
              </a:rPr>
              <a:t>Block 1 and Block 2 consist of 3,floors</a:t>
            </a:r>
            <a:br>
              <a:rPr lang="en-US" sz="2800" b="1" dirty="0" smtClean="0">
                <a:solidFill>
                  <a:schemeClr val="accent2">
                    <a:lumMod val="50000"/>
                  </a:schemeClr>
                </a:solidFill>
                <a:latin typeface="Aparajita" panose="020B0604020202020204" pitchFamily="34" charset="0"/>
                <a:cs typeface="Aparajita" panose="020B0604020202020204" pitchFamily="34" charset="0"/>
              </a:rPr>
            </a:br>
            <a:endParaRPr lang="en-US" sz="2800" b="1" dirty="0" smtClean="0">
              <a:solidFill>
                <a:schemeClr val="accent2">
                  <a:lumMod val="50000"/>
                </a:schemeClr>
              </a:solidFill>
              <a:latin typeface="Aparajita" panose="020B0604020202020204" pitchFamily="34" charset="0"/>
              <a:cs typeface="Aparajita" panose="020B0604020202020204" pitchFamily="34" charset="0"/>
            </a:endParaRPr>
          </a:p>
          <a:p>
            <a:pPr>
              <a:buFont typeface="Wingdings" panose="05000000000000000000" pitchFamily="2" charset="2"/>
              <a:buChar char="Ø"/>
            </a:pPr>
            <a:r>
              <a:rPr lang="en-US" sz="2800" b="1" dirty="0" smtClean="0">
                <a:solidFill>
                  <a:schemeClr val="accent2">
                    <a:lumMod val="50000"/>
                  </a:schemeClr>
                </a:solidFill>
                <a:latin typeface="Aparajita" panose="020B0604020202020204" pitchFamily="34" charset="0"/>
                <a:cs typeface="Aparajita" panose="020B0604020202020204" pitchFamily="34" charset="0"/>
              </a:rPr>
              <a:t>Total Building Area = 2167m</a:t>
            </a:r>
            <a:r>
              <a:rPr lang="en-US" sz="2800" b="1" baseline="30000" dirty="0" smtClean="0">
                <a:solidFill>
                  <a:schemeClr val="accent2">
                    <a:lumMod val="50000"/>
                  </a:schemeClr>
                </a:solidFill>
                <a:latin typeface="Aparajita" panose="020B0604020202020204" pitchFamily="34" charset="0"/>
                <a:cs typeface="Aparajita" panose="020B0604020202020204" pitchFamily="34" charset="0"/>
              </a:rPr>
              <a:t>2</a:t>
            </a:r>
            <a:endParaRPr lang="en-US" sz="2800" b="1" baseline="30000" dirty="0" smtClean="0">
              <a:solidFill>
                <a:schemeClr val="accent2">
                  <a:lumMod val="50000"/>
                </a:schemeClr>
              </a:solidFill>
              <a:latin typeface="Aparajita" panose="020B0604020202020204" pitchFamily="34" charset="0"/>
              <a:cs typeface="Aparajita" panose="020B0604020202020204" pitchFamily="34" charset="0"/>
            </a:endParaRPr>
          </a:p>
          <a:p>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3800">
                <a:solidFill>
                  <a:schemeClr val="tx1"/>
                </a:solidFill>
                <a:sym typeface="+mn-ea"/>
              </a:rPr>
              <a:t>Equivalent Lateral Force (UBC-97)</a:t>
            </a:r>
            <a:br>
              <a:rPr lang="en-US" sz="3800">
                <a:solidFill>
                  <a:schemeClr val="tx1"/>
                </a:solidFill>
              </a:rPr>
            </a:br>
            <a:endParaRPr lang="en-US" sz="3800" dirty="0">
              <a:solidFill>
                <a:schemeClr val="tx1"/>
              </a:solidFill>
            </a:endParaRPr>
          </a:p>
        </p:txBody>
      </p:sp>
      <p:pic>
        <p:nvPicPr>
          <p:cNvPr id="26625" name="Picture 1"/>
          <p:cNvPicPr>
            <a:picLocks noGrp="1" noChangeAspect="1" noChangeArrowheads="1"/>
          </p:cNvPicPr>
          <p:nvPr>
            <p:ph idx="1"/>
          </p:nvPr>
        </p:nvPicPr>
        <p:blipFill>
          <a:blip r:embed="rId1"/>
          <a:srcRect/>
          <a:stretch>
            <a:fillRect/>
          </a:stretch>
        </p:blipFill>
        <p:spPr bwMode="auto">
          <a:xfrm>
            <a:off x="685800" y="1676400"/>
            <a:ext cx="5826513" cy="4191000"/>
          </a:xfrm>
          <a:prstGeom prst="rect">
            <a:avLst/>
          </a:prstGeom>
          <a:noFill/>
          <a:ln w="9525">
            <a:noFill/>
            <a:miter lim="800000"/>
            <a:headEnd/>
            <a:tailEnd/>
          </a:ln>
          <a:effec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a:solidFill>
                  <a:schemeClr val="tx1"/>
                </a:solidFill>
              </a:rPr>
              <a:t>Structural 3D Modeling</a:t>
            </a:r>
            <a:endParaRPr lang="en-US">
              <a:solidFill>
                <a:schemeClr val="tx1"/>
              </a:solidFill>
            </a:endParaRPr>
          </a:p>
        </p:txBody>
      </p:sp>
      <p:sp>
        <p:nvSpPr>
          <p:cNvPr id="5" name="Content Placeholder 2"/>
          <p:cNvSpPr>
            <a:spLocks noGrp="1"/>
          </p:cNvSpPr>
          <p:nvPr>
            <p:ph idx="1"/>
          </p:nvPr>
        </p:nvSpPr>
        <p:spPr/>
        <p:txBody>
          <a:bodyPr/>
          <a:lstStyle/>
          <a:p>
            <a:pPr>
              <a:buClr>
                <a:schemeClr val="accent4">
                  <a:lumMod val="75000"/>
                </a:schemeClr>
              </a:buClr>
              <a:buFont typeface="Wingdings" panose="05000000000000000000" pitchFamily="2" charset="2"/>
              <a:buChar char="Ø"/>
            </a:pPr>
            <a:r>
              <a:rPr lang="en-US" sz="2750" b="1" dirty="0" smtClean="0">
                <a:solidFill>
                  <a:schemeClr val="accent2">
                    <a:lumMod val="50000"/>
                  </a:schemeClr>
                </a:solidFill>
                <a:latin typeface="Aparajita" panose="020B0604020202020204" pitchFamily="34" charset="0"/>
                <a:cs typeface="Aparajita" panose="020B0604020202020204" pitchFamily="34" charset="0"/>
              </a:rPr>
              <a:t>The structure is modeled using SAP2000 program </a:t>
            </a:r>
            <a:endParaRPr lang="en-US" sz="2750" b="1" dirty="0" smtClean="0">
              <a:solidFill>
                <a:schemeClr val="accent2">
                  <a:lumMod val="50000"/>
                </a:schemeClr>
              </a:solidFill>
              <a:latin typeface="Aparajita" panose="020B0604020202020204" pitchFamily="34" charset="0"/>
              <a:cs typeface="Aparajita" panose="020B0604020202020204" pitchFamily="34" charset="0"/>
            </a:endParaRPr>
          </a:p>
          <a:p>
            <a:pPr>
              <a:buNone/>
            </a:pPr>
            <a:endParaRPr lang="en-US" dirty="0"/>
          </a:p>
        </p:txBody>
      </p:sp>
      <p:pic>
        <p:nvPicPr>
          <p:cNvPr id="6147" name="Picture 3"/>
          <p:cNvPicPr>
            <a:picLocks noChangeAspect="1" noChangeArrowheads="1"/>
          </p:cNvPicPr>
          <p:nvPr/>
        </p:nvPicPr>
        <p:blipFill>
          <a:blip r:embed="rId1"/>
          <a:srcRect/>
          <a:stretch>
            <a:fillRect/>
          </a:stretch>
        </p:blipFill>
        <p:spPr bwMode="auto">
          <a:xfrm>
            <a:off x="1219200" y="2209800"/>
            <a:ext cx="5905500" cy="3886201"/>
          </a:xfrm>
          <a:prstGeom prst="rect">
            <a:avLst/>
          </a:prstGeom>
          <a:noFill/>
          <a:ln w="9525">
            <a:noFill/>
            <a:miter lim="800000"/>
            <a:headEnd/>
            <a:tailEnd/>
          </a:ln>
          <a:effec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a:solidFill>
                  <a:schemeClr val="tx1"/>
                </a:solidFill>
              </a:rPr>
              <a:t>Structural 3D Modeling</a:t>
            </a:r>
            <a:endParaRPr lang="en-US">
              <a:solidFill>
                <a:schemeClr val="tx1"/>
              </a:solidFill>
            </a:endParaRPr>
          </a:p>
        </p:txBody>
      </p:sp>
      <p:graphicFrame>
        <p:nvGraphicFramePr>
          <p:cNvPr id="4" name="Content Placeholder 3"/>
          <p:cNvGraphicFramePr/>
          <p:nvPr>
            <p:ph idx="1"/>
          </p:nvPr>
        </p:nvGraphicFramePr>
        <p:xfrm>
          <a:off x="1730375" y="1577975"/>
          <a:ext cx="5614988" cy="5232400"/>
        </p:xfrm>
        <a:graphic>
          <a:graphicData uri="http://schemas.openxmlformats.org/presentationml/2006/ole">
            <mc:AlternateContent xmlns:mc="http://schemas.openxmlformats.org/markup-compatibility/2006">
              <mc:Choice xmlns:v="urn:schemas-microsoft-com:vml" Requires="v">
                <p:oleObj spid="_x0000_s4097" name="" r:id="rId1" imgW="4476750" imgH="4171950" progId="PBrush">
                  <p:embed/>
                </p:oleObj>
              </mc:Choice>
              <mc:Fallback>
                <p:oleObj name="" r:id="rId1" imgW="4476750" imgH="4171950" progId="PBrush">
                  <p:embed/>
                  <p:pic>
                    <p:nvPicPr>
                      <p:cNvPr id="0" name="Picture 4096"/>
                      <p:cNvPicPr/>
                      <p:nvPr/>
                    </p:nvPicPr>
                    <p:blipFill>
                      <a:blip r:embed="rId2"/>
                      <a:stretch>
                        <a:fillRect/>
                      </a:stretch>
                    </p:blipFill>
                    <p:spPr>
                      <a:xfrm>
                        <a:off x="1730375" y="1577975"/>
                        <a:ext cx="5614988" cy="5232400"/>
                      </a:xfrm>
                      <a:prstGeom prst="rect">
                        <a:avLst/>
                      </a:prstGeom>
                      <a:noFill/>
                      <a:ln w="9525">
                        <a:noFill/>
                      </a:ln>
                    </p:spPr>
                  </p:pic>
                </p:oleObj>
              </mc:Fallback>
            </mc:AlternateContent>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p:txBody>
          <a:bodyPr/>
          <a:lstStyle/>
          <a:p>
            <a:pPr marL="457200" indent="-457200">
              <a:buClr>
                <a:schemeClr val="accent4">
                  <a:lumMod val="75000"/>
                </a:schemeClr>
              </a:buClr>
              <a:buFont typeface="+mj-lt"/>
              <a:buAutoNum type="arabicParenR"/>
            </a:pPr>
            <a:r>
              <a:rPr lang="en-US" b="1" dirty="0" smtClean="0">
                <a:solidFill>
                  <a:schemeClr val="accent4">
                    <a:lumMod val="50000"/>
                  </a:schemeClr>
                </a:solidFill>
              </a:rPr>
              <a:t>Compatibility Check :</a:t>
            </a:r>
            <a:endParaRPr lang="en-US" b="1" dirty="0" smtClean="0">
              <a:solidFill>
                <a:schemeClr val="accent4">
                  <a:lumMod val="50000"/>
                </a:schemeClr>
              </a:solidFill>
            </a:endParaRPr>
          </a:p>
          <a:p>
            <a:pPr marL="857250" lvl="1" indent="-457200">
              <a:spcBef>
                <a:spcPts val="1200"/>
              </a:spcBef>
              <a:buClr>
                <a:schemeClr val="accent4">
                  <a:lumMod val="75000"/>
                </a:schemeClr>
              </a:buClr>
              <a:buFont typeface="Wingdings" panose="05000000000000000000" pitchFamily="2" charset="2"/>
              <a:buChar char="v"/>
            </a:pPr>
            <a:r>
              <a:rPr lang="en-US" sz="2600" b="1" dirty="0" smtClean="0">
                <a:solidFill>
                  <a:schemeClr val="accent2">
                    <a:lumMod val="50000"/>
                  </a:schemeClr>
                </a:solidFill>
                <a:latin typeface="Aparajita" panose="020B0604020202020204" pitchFamily="34" charset="0"/>
                <a:cs typeface="Aparajita" panose="020B0604020202020204" pitchFamily="34" charset="0"/>
              </a:rPr>
              <a:t>The following figure proves the compatibility of the model</a:t>
            </a:r>
            <a:endParaRPr lang="en-US" sz="2600" b="1" dirty="0" smtClean="0">
              <a:solidFill>
                <a:schemeClr val="accent2">
                  <a:lumMod val="50000"/>
                </a:schemeClr>
              </a:solidFill>
              <a:latin typeface="Aparajita" panose="020B0604020202020204" pitchFamily="34" charset="0"/>
              <a:cs typeface="Aparajita" panose="020B0604020202020204" pitchFamily="34" charset="0"/>
            </a:endParaRPr>
          </a:p>
          <a:p>
            <a:pPr marL="857250" lvl="1" indent="-457200">
              <a:buNone/>
            </a:pPr>
            <a:endParaRPr lang="en-US" sz="2400" dirty="0"/>
          </a:p>
        </p:txBody>
      </p:sp>
      <p:pic>
        <p:nvPicPr>
          <p:cNvPr id="7171" name="Picture 3"/>
          <p:cNvPicPr>
            <a:picLocks noChangeAspect="1" noChangeArrowheads="1"/>
          </p:cNvPicPr>
          <p:nvPr/>
        </p:nvPicPr>
        <p:blipFill>
          <a:blip r:embed="rId1"/>
          <a:srcRect/>
          <a:stretch>
            <a:fillRect/>
          </a:stretch>
        </p:blipFill>
        <p:spPr bwMode="auto">
          <a:xfrm>
            <a:off x="1752601" y="2667000"/>
            <a:ext cx="5067136" cy="4191000"/>
          </a:xfrm>
          <a:prstGeom prst="rect">
            <a:avLst/>
          </a:prstGeom>
          <a:noFill/>
          <a:ln w="9525">
            <a:noFill/>
            <a:miter lim="800000"/>
            <a:headEnd/>
            <a:tailEnd/>
          </a:ln>
          <a:effectLst/>
        </p:spPr>
      </p:pic>
      <p:sp>
        <p:nvSpPr>
          <p:cNvPr id="2" name="Text Box 1"/>
          <p:cNvSpPr txBox="1"/>
          <p:nvPr/>
        </p:nvSpPr>
        <p:spPr>
          <a:xfrm>
            <a:off x="1016635" y="316865"/>
            <a:ext cx="7898765" cy="675640"/>
          </a:xfrm>
          <a:prstGeom prst="rect">
            <a:avLst/>
          </a:prstGeom>
          <a:noFill/>
        </p:spPr>
        <p:txBody>
          <a:bodyPr wrap="square" rtlCol="0">
            <a:spAutoFit/>
          </a:bodyPr>
          <a:lstStyle/>
          <a:p>
            <a:r>
              <a:rPr lang="en-US" sz="3800"/>
              <a:t>Verification of Structural Analysis</a:t>
            </a:r>
            <a:endParaRPr lang="en-US" sz="380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800" dirty="0">
                <a:solidFill>
                  <a:schemeClr val="tx1"/>
                </a:solidFill>
              </a:rPr>
              <a:t>Verification of Structural Analysis</a:t>
            </a:r>
            <a:endParaRPr lang="en-US" sz="3800" dirty="0">
              <a:solidFill>
                <a:schemeClr val="tx1"/>
              </a:solidFill>
            </a:endParaRPr>
          </a:p>
        </p:txBody>
      </p:sp>
      <p:pic>
        <p:nvPicPr>
          <p:cNvPr id="4" name="Content Placeholder 3"/>
          <p:cNvPicPr>
            <a:picLocks noGrp="1" noChangeAspect="1" noChangeArrowheads="1"/>
          </p:cNvPicPr>
          <p:nvPr>
            <p:ph idx="1"/>
          </p:nvPr>
        </p:nvPicPr>
        <p:blipFill>
          <a:blip r:embed="rId1">
            <a:extLst>
              <a:ext uri="{28A0092B-C50C-407E-A947-70E740481C1C}">
                <a14:useLocalDpi xmlns:a14="http://schemas.microsoft.com/office/drawing/2010/main" val="0"/>
              </a:ext>
            </a:extLst>
          </a:blip>
          <a:srcRect/>
          <a:stretch>
            <a:fillRect/>
          </a:stretch>
        </p:blipFill>
        <p:spPr bwMode="auto">
          <a:xfrm>
            <a:off x="1447800" y="1766769"/>
            <a:ext cx="5638800" cy="5091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p:txBody>
          <a:bodyPr>
            <a:normAutofit fontScale="77500" lnSpcReduction="20000"/>
          </a:bodyPr>
          <a:lstStyle/>
          <a:p>
            <a:pPr marL="457200" indent="-457200">
              <a:buClr>
                <a:schemeClr val="accent4">
                  <a:lumMod val="75000"/>
                </a:schemeClr>
              </a:buClr>
              <a:buFont typeface="+mj-lt"/>
              <a:buAutoNum type="arabicParenR" startAt="2"/>
            </a:pPr>
            <a:r>
              <a:rPr lang="en-US" sz="3400" b="1" dirty="0" smtClean="0">
                <a:solidFill>
                  <a:schemeClr val="accent4">
                    <a:lumMod val="50000"/>
                  </a:schemeClr>
                </a:solidFill>
              </a:rPr>
              <a:t>Equilibrium Verification</a:t>
            </a:r>
            <a:br>
              <a:rPr lang="en-US" sz="2600" dirty="0" smtClean="0"/>
            </a:br>
            <a:endParaRPr lang="en-US" sz="2600" dirty="0" smtClean="0"/>
          </a:p>
          <a:p>
            <a:pPr marL="857250" lvl="1" indent="-457200">
              <a:buFont typeface="Wingdings" panose="05000000000000000000" pitchFamily="2" charset="2"/>
              <a:buChar char="v"/>
            </a:pPr>
            <a:r>
              <a:rPr lang="en-US" sz="3300" b="1" dirty="0" smtClean="0">
                <a:solidFill>
                  <a:schemeClr val="accent4">
                    <a:lumMod val="50000"/>
                  </a:schemeClr>
                </a:solidFill>
              </a:rPr>
              <a:t>The Loads assigned to the model are :</a:t>
            </a:r>
            <a:br>
              <a:rPr lang="en-US" sz="3100" dirty="0" smtClean="0"/>
            </a:br>
            <a:endParaRPr lang="en-US" sz="3100" dirty="0" smtClean="0"/>
          </a:p>
          <a:p>
            <a:pPr marL="914400" lvl="1" indent="-514350">
              <a:buClr>
                <a:schemeClr val="accent4">
                  <a:lumMod val="75000"/>
                </a:schemeClr>
              </a:buClr>
              <a:buFont typeface="+mj-lt"/>
              <a:buAutoNum type="romanLcPeriod"/>
            </a:pPr>
            <a:r>
              <a:rPr lang="en-US" sz="3500" b="1" dirty="0" smtClean="0">
                <a:solidFill>
                  <a:schemeClr val="accent2">
                    <a:lumMod val="50000"/>
                  </a:schemeClr>
                </a:solidFill>
                <a:latin typeface="Aparajita" panose="020B0604020202020204" pitchFamily="34" charset="0"/>
                <a:cs typeface="Aparajita" panose="020B0604020202020204" pitchFamily="34" charset="0"/>
              </a:rPr>
              <a:t>Own Weight = Calculated automatically in the SAP2000</a:t>
            </a:r>
            <a:br>
              <a:rPr lang="en-US" sz="3500" b="1" dirty="0" smtClean="0">
                <a:solidFill>
                  <a:schemeClr val="accent2">
                    <a:lumMod val="50000"/>
                  </a:schemeClr>
                </a:solidFill>
                <a:latin typeface="Aparajita" panose="020B0604020202020204" pitchFamily="34" charset="0"/>
                <a:cs typeface="Aparajita" panose="020B0604020202020204" pitchFamily="34" charset="0"/>
              </a:rPr>
            </a:br>
            <a:endParaRPr lang="en-US" sz="3500" b="1" dirty="0" smtClean="0">
              <a:solidFill>
                <a:schemeClr val="accent2">
                  <a:lumMod val="50000"/>
                </a:schemeClr>
              </a:solidFill>
              <a:latin typeface="Aparajita" panose="020B0604020202020204" pitchFamily="34" charset="0"/>
              <a:cs typeface="Aparajita" panose="020B0604020202020204" pitchFamily="34" charset="0"/>
            </a:endParaRPr>
          </a:p>
          <a:p>
            <a:pPr marL="914400" lvl="1" indent="-514350">
              <a:buClr>
                <a:schemeClr val="accent4">
                  <a:lumMod val="75000"/>
                </a:schemeClr>
              </a:buClr>
              <a:buFont typeface="+mj-lt"/>
              <a:buAutoNum type="romanLcPeriod"/>
            </a:pPr>
            <a:r>
              <a:rPr lang="en-US" sz="3500" b="1" dirty="0" smtClean="0">
                <a:solidFill>
                  <a:schemeClr val="accent2">
                    <a:lumMod val="50000"/>
                  </a:schemeClr>
                </a:solidFill>
                <a:latin typeface="Aparajita" panose="020B0604020202020204" pitchFamily="34" charset="0"/>
                <a:cs typeface="Aparajita" panose="020B0604020202020204" pitchFamily="34" charset="0"/>
              </a:rPr>
              <a:t>Super imposed dead load = 4.0 </a:t>
            </a:r>
            <a:r>
              <a:rPr lang="en-US" sz="3500" b="1" dirty="0" err="1" smtClean="0">
                <a:solidFill>
                  <a:schemeClr val="accent2">
                    <a:lumMod val="50000"/>
                  </a:schemeClr>
                </a:solidFill>
                <a:latin typeface="Aparajita" panose="020B0604020202020204" pitchFamily="34" charset="0"/>
                <a:cs typeface="Aparajita" panose="020B0604020202020204" pitchFamily="34" charset="0"/>
              </a:rPr>
              <a:t>kN</a:t>
            </a:r>
            <a:r>
              <a:rPr lang="en-US" sz="3500" b="1" dirty="0" smtClean="0">
                <a:solidFill>
                  <a:schemeClr val="accent2">
                    <a:lumMod val="50000"/>
                  </a:schemeClr>
                </a:solidFill>
                <a:latin typeface="Aparajita" panose="020B0604020202020204" pitchFamily="34" charset="0"/>
                <a:cs typeface="Aparajita" panose="020B0604020202020204" pitchFamily="34" charset="0"/>
              </a:rPr>
              <a:t>/m</a:t>
            </a:r>
            <a:r>
              <a:rPr lang="en-US" sz="3500" b="1" baseline="30000" dirty="0" smtClean="0">
                <a:solidFill>
                  <a:schemeClr val="accent2">
                    <a:lumMod val="50000"/>
                  </a:schemeClr>
                </a:solidFill>
                <a:latin typeface="Aparajita" panose="020B0604020202020204" pitchFamily="34" charset="0"/>
                <a:cs typeface="Aparajita" panose="020B0604020202020204" pitchFamily="34" charset="0"/>
              </a:rPr>
              <a:t>2</a:t>
            </a:r>
            <a:br>
              <a:rPr lang="en-US" sz="3500" b="1" dirty="0" smtClean="0">
                <a:solidFill>
                  <a:schemeClr val="accent2">
                    <a:lumMod val="50000"/>
                  </a:schemeClr>
                </a:solidFill>
                <a:latin typeface="Aparajita" panose="020B0604020202020204" pitchFamily="34" charset="0"/>
                <a:cs typeface="Aparajita" panose="020B0604020202020204" pitchFamily="34" charset="0"/>
              </a:rPr>
            </a:br>
            <a:endParaRPr lang="en-US" sz="3500" b="1" dirty="0" smtClean="0">
              <a:solidFill>
                <a:schemeClr val="accent2">
                  <a:lumMod val="50000"/>
                </a:schemeClr>
              </a:solidFill>
              <a:latin typeface="Aparajita" panose="020B0604020202020204" pitchFamily="34" charset="0"/>
              <a:cs typeface="Aparajita" panose="020B0604020202020204" pitchFamily="34" charset="0"/>
            </a:endParaRPr>
          </a:p>
          <a:p>
            <a:pPr marL="914400" lvl="1" indent="-514350">
              <a:buClr>
                <a:schemeClr val="accent4">
                  <a:lumMod val="75000"/>
                </a:schemeClr>
              </a:buClr>
              <a:buFont typeface="+mj-lt"/>
              <a:buAutoNum type="romanLcPeriod"/>
            </a:pPr>
            <a:r>
              <a:rPr lang="en-US" sz="3500" b="1" dirty="0" smtClean="0">
                <a:solidFill>
                  <a:schemeClr val="accent2">
                    <a:lumMod val="50000"/>
                  </a:schemeClr>
                </a:solidFill>
                <a:latin typeface="Aparajita" panose="020B0604020202020204" pitchFamily="34" charset="0"/>
                <a:cs typeface="Aparajita" panose="020B0604020202020204" pitchFamily="34" charset="0"/>
              </a:rPr>
              <a:t>Live Load = 3.0 </a:t>
            </a:r>
            <a:r>
              <a:rPr lang="en-US" sz="3500" b="1" dirty="0" err="1" smtClean="0">
                <a:solidFill>
                  <a:schemeClr val="accent2">
                    <a:lumMod val="50000"/>
                  </a:schemeClr>
                </a:solidFill>
                <a:latin typeface="Aparajita" panose="020B0604020202020204" pitchFamily="34" charset="0"/>
                <a:cs typeface="Aparajita" panose="020B0604020202020204" pitchFamily="34" charset="0"/>
              </a:rPr>
              <a:t>kN</a:t>
            </a:r>
            <a:r>
              <a:rPr lang="en-US" sz="3500" b="1" dirty="0" smtClean="0">
                <a:solidFill>
                  <a:schemeClr val="accent2">
                    <a:lumMod val="50000"/>
                  </a:schemeClr>
                </a:solidFill>
                <a:latin typeface="Aparajita" panose="020B0604020202020204" pitchFamily="34" charset="0"/>
                <a:cs typeface="Aparajita" panose="020B0604020202020204" pitchFamily="34" charset="0"/>
              </a:rPr>
              <a:t>/m</a:t>
            </a:r>
            <a:r>
              <a:rPr lang="en-US" sz="3500" b="1" baseline="30000" dirty="0" smtClean="0">
                <a:solidFill>
                  <a:schemeClr val="accent2">
                    <a:lumMod val="50000"/>
                  </a:schemeClr>
                </a:solidFill>
                <a:latin typeface="Aparajita" panose="020B0604020202020204" pitchFamily="34" charset="0"/>
                <a:cs typeface="Aparajita" panose="020B0604020202020204" pitchFamily="34" charset="0"/>
              </a:rPr>
              <a:t>2</a:t>
            </a:r>
            <a:br>
              <a:rPr lang="en-US" sz="3500" b="1" dirty="0" smtClean="0">
                <a:solidFill>
                  <a:schemeClr val="accent2">
                    <a:lumMod val="50000"/>
                  </a:schemeClr>
                </a:solidFill>
                <a:latin typeface="Aparajita" panose="020B0604020202020204" pitchFamily="34" charset="0"/>
                <a:cs typeface="Aparajita" panose="020B0604020202020204" pitchFamily="34" charset="0"/>
              </a:rPr>
            </a:br>
            <a:endParaRPr lang="en-US" sz="3500" b="1" dirty="0" smtClean="0">
              <a:solidFill>
                <a:schemeClr val="accent2">
                  <a:lumMod val="50000"/>
                </a:schemeClr>
              </a:solidFill>
              <a:latin typeface="Aparajita" panose="020B0604020202020204" pitchFamily="34" charset="0"/>
              <a:cs typeface="Aparajita" panose="020B0604020202020204" pitchFamily="34" charset="0"/>
            </a:endParaRPr>
          </a:p>
          <a:p>
            <a:pPr marL="914400" lvl="1" indent="-514350">
              <a:buClr>
                <a:schemeClr val="accent4">
                  <a:lumMod val="75000"/>
                </a:schemeClr>
              </a:buClr>
              <a:buFont typeface="+mj-lt"/>
              <a:buAutoNum type="romanLcPeriod"/>
            </a:pPr>
            <a:r>
              <a:rPr lang="en-US" sz="3500" b="1" dirty="0" smtClean="0">
                <a:solidFill>
                  <a:schemeClr val="accent2">
                    <a:lumMod val="50000"/>
                  </a:schemeClr>
                </a:solidFill>
                <a:latin typeface="Aparajita" panose="020B0604020202020204" pitchFamily="34" charset="0"/>
                <a:cs typeface="Aparajita" panose="020B0604020202020204" pitchFamily="34" charset="0"/>
              </a:rPr>
              <a:t>Earthquake Loads</a:t>
            </a:r>
            <a:br>
              <a:rPr lang="en-US" sz="3500" b="1" dirty="0" smtClean="0">
                <a:solidFill>
                  <a:schemeClr val="accent2">
                    <a:lumMod val="50000"/>
                  </a:schemeClr>
                </a:solidFill>
                <a:latin typeface="Aparajita" panose="020B0604020202020204" pitchFamily="34" charset="0"/>
                <a:cs typeface="Aparajita" panose="020B0604020202020204" pitchFamily="34" charset="0"/>
              </a:rPr>
            </a:br>
            <a:endParaRPr lang="en-US" sz="3500" b="1" dirty="0" smtClean="0">
              <a:solidFill>
                <a:schemeClr val="accent2">
                  <a:lumMod val="50000"/>
                </a:schemeClr>
              </a:solidFill>
              <a:latin typeface="Aparajita" panose="020B0604020202020204" pitchFamily="34" charset="0"/>
              <a:cs typeface="Aparajita" panose="020B0604020202020204" pitchFamily="34" charset="0"/>
            </a:endParaRPr>
          </a:p>
        </p:txBody>
      </p:sp>
      <p:sp>
        <p:nvSpPr>
          <p:cNvPr id="2" name="Text Box 1"/>
          <p:cNvSpPr txBox="1"/>
          <p:nvPr/>
        </p:nvSpPr>
        <p:spPr>
          <a:xfrm>
            <a:off x="1228090" y="449580"/>
            <a:ext cx="7458075" cy="675640"/>
          </a:xfrm>
          <a:prstGeom prst="rect">
            <a:avLst/>
          </a:prstGeom>
          <a:noFill/>
        </p:spPr>
        <p:txBody>
          <a:bodyPr wrap="square" rtlCol="0">
            <a:spAutoFit/>
          </a:bodyPr>
          <a:lstStyle/>
          <a:p>
            <a:r>
              <a:rPr lang="en-US" sz="3800"/>
              <a:t>Verification of Structural Analysis</a:t>
            </a:r>
            <a:endParaRPr lang="en-US" sz="380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p:txBody>
          <a:bodyPr>
            <a:normAutofit/>
          </a:bodyPr>
          <a:lstStyle/>
          <a:p>
            <a:pPr marL="457200" indent="-457200">
              <a:buClr>
                <a:schemeClr val="accent4">
                  <a:lumMod val="75000"/>
                </a:schemeClr>
              </a:buClr>
              <a:buFont typeface="+mj-lt"/>
              <a:buAutoNum type="arabicParenR" startAt="2"/>
            </a:pPr>
            <a:r>
              <a:rPr lang="en-US" sz="2600" b="1" dirty="0" smtClean="0">
                <a:solidFill>
                  <a:schemeClr val="accent4">
                    <a:lumMod val="50000"/>
                  </a:schemeClr>
                </a:solidFill>
              </a:rPr>
              <a:t>Equilibrium Verification</a:t>
            </a:r>
            <a:br>
              <a:rPr lang="en-US" sz="2600" dirty="0" smtClean="0"/>
            </a:br>
            <a:endParaRPr lang="en-US" sz="2600" dirty="0" smtClean="0"/>
          </a:p>
          <a:p>
            <a:pPr marL="857250" lvl="1" indent="-457200">
              <a:buClr>
                <a:schemeClr val="accent4">
                  <a:lumMod val="75000"/>
                </a:schemeClr>
              </a:buClr>
              <a:buFont typeface="Wingdings" panose="05000000000000000000" pitchFamily="2" charset="2"/>
              <a:buChar char="v"/>
            </a:pPr>
            <a:r>
              <a:rPr lang="en-US" sz="2600" b="1" dirty="0" smtClean="0">
                <a:solidFill>
                  <a:schemeClr val="accent2">
                    <a:lumMod val="50000"/>
                  </a:schemeClr>
                </a:solidFill>
                <a:latin typeface="Aparajita" panose="020B0604020202020204" pitchFamily="34" charset="0"/>
                <a:cs typeface="Aparajita" panose="020B0604020202020204" pitchFamily="34" charset="0"/>
              </a:rPr>
              <a:t>The following table shows the base reactions obtained from the analysis of SAP2000 </a:t>
            </a:r>
            <a:endParaRPr lang="en-US" sz="2400" b="1" dirty="0" smtClean="0"/>
          </a:p>
          <a:p>
            <a:pPr marL="457200" indent="-457200" algn="ctr">
              <a:buNone/>
            </a:pPr>
            <a:r>
              <a:rPr lang="en-US" sz="2000" b="1" dirty="0" smtClean="0">
                <a:solidFill>
                  <a:schemeClr val="accent2">
                    <a:lumMod val="75000"/>
                  </a:schemeClr>
                </a:solidFill>
              </a:rPr>
              <a:t>Table  Base Reactions From SAP2000 Program</a:t>
            </a:r>
            <a:r>
              <a:rPr lang="en-US" sz="2800" b="1" dirty="0" smtClean="0">
                <a:solidFill>
                  <a:schemeClr val="accent2">
                    <a:lumMod val="75000"/>
                  </a:schemeClr>
                </a:solidFill>
              </a:rPr>
              <a:t> </a:t>
            </a:r>
            <a:endParaRPr lang="en-US" sz="2800" dirty="0" smtClean="0">
              <a:solidFill>
                <a:schemeClr val="accent2">
                  <a:lumMod val="75000"/>
                </a:schemeClr>
              </a:solidFill>
            </a:endParaRPr>
          </a:p>
          <a:p>
            <a:pPr marL="857250" lvl="1" indent="-457200">
              <a:buNone/>
            </a:pPr>
            <a:endParaRPr lang="en-US" sz="3100" dirty="0" smtClean="0"/>
          </a:p>
        </p:txBody>
      </p:sp>
      <p:pic>
        <p:nvPicPr>
          <p:cNvPr id="6" name="Picture 1"/>
          <p:cNvPicPr/>
          <p:nvPr/>
        </p:nvPicPr>
        <p:blipFill>
          <a:blip r:embed="rId1" cstate="print"/>
          <a:srcRect/>
          <a:stretch>
            <a:fillRect/>
          </a:stretch>
        </p:blipFill>
        <p:spPr bwMode="auto">
          <a:xfrm>
            <a:off x="990600" y="3886200"/>
            <a:ext cx="7467600" cy="2133600"/>
          </a:xfrm>
          <a:prstGeom prst="rect">
            <a:avLst/>
          </a:prstGeom>
          <a:noFill/>
          <a:ln w="9525">
            <a:noFill/>
            <a:miter lim="800000"/>
            <a:headEnd/>
            <a:tailEnd/>
          </a:ln>
        </p:spPr>
      </p:pic>
      <p:sp>
        <p:nvSpPr>
          <p:cNvPr id="2" name="Text Box 1"/>
          <p:cNvSpPr txBox="1"/>
          <p:nvPr/>
        </p:nvSpPr>
        <p:spPr>
          <a:xfrm>
            <a:off x="1016635" y="396875"/>
            <a:ext cx="6908165" cy="675640"/>
          </a:xfrm>
          <a:prstGeom prst="rect">
            <a:avLst/>
          </a:prstGeom>
          <a:noFill/>
        </p:spPr>
        <p:txBody>
          <a:bodyPr wrap="square" rtlCol="0">
            <a:spAutoFit/>
          </a:bodyPr>
          <a:lstStyle/>
          <a:p>
            <a:r>
              <a:rPr lang="en-US" sz="3800"/>
              <a:t>Verification of Structural Analysis</a:t>
            </a:r>
            <a:endParaRPr lang="en-US" sz="380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p:txBody>
          <a:bodyPr>
            <a:normAutofit/>
          </a:bodyPr>
          <a:lstStyle/>
          <a:p>
            <a:pPr marL="457200" indent="-457200">
              <a:buClr>
                <a:schemeClr val="accent4">
                  <a:lumMod val="75000"/>
                </a:schemeClr>
              </a:buClr>
              <a:buFont typeface="+mj-lt"/>
              <a:buAutoNum type="arabicPeriod"/>
            </a:pPr>
            <a:r>
              <a:rPr lang="en-US" sz="2600" b="1" dirty="0" smtClean="0">
                <a:solidFill>
                  <a:schemeClr val="accent4">
                    <a:lumMod val="50000"/>
                  </a:schemeClr>
                </a:solidFill>
              </a:rPr>
              <a:t>Live Load Verification</a:t>
            </a:r>
            <a:endParaRPr lang="en-US" sz="2600" b="1" dirty="0" smtClean="0">
              <a:solidFill>
                <a:schemeClr val="accent4">
                  <a:lumMod val="50000"/>
                </a:schemeClr>
              </a:solidFill>
            </a:endParaRPr>
          </a:p>
          <a:p>
            <a:pPr lvl="1">
              <a:spcBef>
                <a:spcPts val="1200"/>
              </a:spcBef>
              <a:buClr>
                <a:schemeClr val="accent4">
                  <a:lumMod val="75000"/>
                </a:schemeClr>
              </a:buClr>
              <a:buFont typeface="Wingdings" panose="05000000000000000000" pitchFamily="2" charset="2"/>
              <a:buChar char="Ø"/>
            </a:pPr>
            <a:r>
              <a:rPr lang="en-US" sz="2550" b="1" dirty="0" smtClean="0">
                <a:solidFill>
                  <a:schemeClr val="accent2">
                    <a:lumMod val="50000"/>
                  </a:schemeClr>
                </a:solidFill>
                <a:latin typeface="Aparajita" panose="020B0604020202020204" pitchFamily="34" charset="0"/>
                <a:cs typeface="Aparajita" panose="020B0604020202020204" pitchFamily="34" charset="0"/>
              </a:rPr>
              <a:t>Total Live Load from hand calculation =1201.68 </a:t>
            </a:r>
            <a:r>
              <a:rPr lang="en-US" sz="2550" b="1" dirty="0" err="1" smtClean="0">
                <a:solidFill>
                  <a:schemeClr val="accent2">
                    <a:lumMod val="50000"/>
                  </a:schemeClr>
                </a:solidFill>
                <a:latin typeface="Aparajita" panose="020B0604020202020204" pitchFamily="34" charset="0"/>
                <a:cs typeface="Aparajita" panose="020B0604020202020204" pitchFamily="34" charset="0"/>
              </a:rPr>
              <a:t>kN</a:t>
            </a:r>
            <a:r>
              <a:rPr lang="en-US" sz="2550" b="1" dirty="0" smtClean="0">
                <a:solidFill>
                  <a:schemeClr val="accent2">
                    <a:lumMod val="50000"/>
                  </a:schemeClr>
                </a:solidFill>
                <a:latin typeface="Aparajita" panose="020B0604020202020204" pitchFamily="34" charset="0"/>
                <a:cs typeface="Aparajita" panose="020B0604020202020204" pitchFamily="34" charset="0"/>
              </a:rPr>
              <a:t> </a:t>
            </a:r>
            <a:endParaRPr lang="en-US" sz="2550" b="1" dirty="0" smtClean="0">
              <a:solidFill>
                <a:schemeClr val="accent2">
                  <a:lumMod val="50000"/>
                </a:schemeClr>
              </a:solidFill>
              <a:latin typeface="Aparajita" panose="020B0604020202020204" pitchFamily="34" charset="0"/>
              <a:cs typeface="Aparajita" panose="020B0604020202020204" pitchFamily="34" charset="0"/>
            </a:endParaRPr>
          </a:p>
          <a:p>
            <a:pPr lvl="1">
              <a:buClr>
                <a:schemeClr val="accent4">
                  <a:lumMod val="75000"/>
                </a:schemeClr>
              </a:buClr>
              <a:buFont typeface="Wingdings" panose="05000000000000000000" pitchFamily="2" charset="2"/>
              <a:buChar char="Ø"/>
            </a:pPr>
            <a:r>
              <a:rPr lang="en-US" sz="2550" b="1" dirty="0" smtClean="0">
                <a:solidFill>
                  <a:schemeClr val="accent2">
                    <a:lumMod val="50000"/>
                  </a:schemeClr>
                </a:solidFill>
                <a:latin typeface="Aparajita" panose="020B0604020202020204" pitchFamily="34" charset="0"/>
                <a:cs typeface="Aparajita" panose="020B0604020202020204" pitchFamily="34" charset="0"/>
              </a:rPr>
              <a:t>Total Live Load from SAP2000 program = 1201.4 </a:t>
            </a:r>
            <a:r>
              <a:rPr lang="en-US" sz="2550" b="1" dirty="0" err="1" smtClean="0">
                <a:solidFill>
                  <a:schemeClr val="accent2">
                    <a:lumMod val="50000"/>
                  </a:schemeClr>
                </a:solidFill>
                <a:latin typeface="Aparajita" panose="020B0604020202020204" pitchFamily="34" charset="0"/>
                <a:cs typeface="Aparajita" panose="020B0604020202020204" pitchFamily="34" charset="0"/>
              </a:rPr>
              <a:t>kN</a:t>
            </a:r>
            <a:r>
              <a:rPr lang="en-US" sz="2550" b="1" dirty="0" smtClean="0">
                <a:solidFill>
                  <a:schemeClr val="accent2">
                    <a:lumMod val="50000"/>
                  </a:schemeClr>
                </a:solidFill>
                <a:latin typeface="Aparajita" panose="020B0604020202020204" pitchFamily="34" charset="0"/>
                <a:cs typeface="Aparajita" panose="020B0604020202020204" pitchFamily="34" charset="0"/>
              </a:rPr>
              <a:t> </a:t>
            </a:r>
            <a:endParaRPr lang="en-US" sz="2550" b="1" dirty="0" smtClean="0">
              <a:solidFill>
                <a:schemeClr val="accent2">
                  <a:lumMod val="50000"/>
                </a:schemeClr>
              </a:solidFill>
              <a:latin typeface="Aparajita" panose="020B0604020202020204" pitchFamily="34" charset="0"/>
              <a:cs typeface="Aparajita" panose="020B0604020202020204" pitchFamily="34" charset="0"/>
            </a:endParaRPr>
          </a:p>
          <a:p>
            <a:pPr lvl="1">
              <a:buClr>
                <a:schemeClr val="accent4">
                  <a:lumMod val="75000"/>
                </a:schemeClr>
              </a:buClr>
              <a:buFont typeface="Wingdings" panose="05000000000000000000" pitchFamily="2" charset="2"/>
              <a:buChar char="ü"/>
            </a:pPr>
            <a:r>
              <a:rPr lang="en-US" sz="2550" b="1" dirty="0" smtClean="0">
                <a:solidFill>
                  <a:srgbClr val="0070C0"/>
                </a:solidFill>
                <a:latin typeface="Aparajita" panose="020B0604020202020204" pitchFamily="34" charset="0"/>
                <a:cs typeface="Aparajita" panose="020B0604020202020204" pitchFamily="34" charset="0"/>
              </a:rPr>
              <a:t>Difference Percentage = (5848-5319)/5484 = 0.02% </a:t>
            </a:r>
            <a:br>
              <a:rPr lang="en-US" sz="2400" dirty="0" smtClean="0"/>
            </a:br>
            <a:endParaRPr lang="en-US" sz="2400" dirty="0" smtClean="0"/>
          </a:p>
          <a:p>
            <a:pPr marL="571500" indent="-514350">
              <a:buClr>
                <a:schemeClr val="accent4">
                  <a:lumMod val="75000"/>
                </a:schemeClr>
              </a:buClr>
              <a:buFont typeface="+mj-lt"/>
              <a:buAutoNum type="arabicPeriod"/>
            </a:pPr>
            <a:r>
              <a:rPr lang="en-US" sz="2600" b="1" dirty="0" smtClean="0">
                <a:solidFill>
                  <a:schemeClr val="accent4">
                    <a:lumMod val="50000"/>
                  </a:schemeClr>
                </a:solidFill>
              </a:rPr>
              <a:t>Dead Loads Verification ( Own Weight )</a:t>
            </a:r>
            <a:endParaRPr lang="en-US" sz="2600" b="1" dirty="0" smtClean="0">
              <a:solidFill>
                <a:schemeClr val="accent4">
                  <a:lumMod val="50000"/>
                </a:schemeClr>
              </a:solidFill>
            </a:endParaRPr>
          </a:p>
          <a:p>
            <a:pPr lvl="1">
              <a:spcBef>
                <a:spcPts val="1200"/>
              </a:spcBef>
              <a:buClr>
                <a:schemeClr val="accent4">
                  <a:lumMod val="75000"/>
                </a:schemeClr>
              </a:buClr>
              <a:buFont typeface="Wingdings" panose="05000000000000000000" pitchFamily="2" charset="2"/>
              <a:buChar char="Ø"/>
            </a:pPr>
            <a:r>
              <a:rPr lang="en-US" sz="2550" b="1" dirty="0" smtClean="0">
                <a:solidFill>
                  <a:schemeClr val="accent2">
                    <a:lumMod val="50000"/>
                  </a:schemeClr>
                </a:solidFill>
                <a:latin typeface="Aparajita" panose="020B0604020202020204" pitchFamily="34" charset="0"/>
                <a:cs typeface="Aparajita" panose="020B0604020202020204" pitchFamily="34" charset="0"/>
              </a:rPr>
              <a:t>Value from SAP2000 Program for Own Weight = 3835kN </a:t>
            </a:r>
            <a:endParaRPr lang="en-US" sz="2550" b="1" dirty="0" smtClean="0">
              <a:solidFill>
                <a:schemeClr val="accent2">
                  <a:lumMod val="50000"/>
                </a:schemeClr>
              </a:solidFill>
              <a:latin typeface="Aparajita" panose="020B0604020202020204" pitchFamily="34" charset="0"/>
              <a:cs typeface="Aparajita" panose="020B0604020202020204" pitchFamily="34" charset="0"/>
            </a:endParaRPr>
          </a:p>
          <a:p>
            <a:pPr lvl="1">
              <a:buClr>
                <a:schemeClr val="accent4">
                  <a:lumMod val="75000"/>
                </a:schemeClr>
              </a:buClr>
              <a:buFont typeface="Wingdings" panose="05000000000000000000" pitchFamily="2" charset="2"/>
              <a:buChar char="Ø"/>
            </a:pPr>
            <a:r>
              <a:rPr lang="en-US" sz="2550" b="1" dirty="0" smtClean="0">
                <a:solidFill>
                  <a:schemeClr val="accent2">
                    <a:lumMod val="50000"/>
                  </a:schemeClr>
                </a:solidFill>
                <a:latin typeface="Aparajita" panose="020B0604020202020204" pitchFamily="34" charset="0"/>
                <a:cs typeface="Aparajita" panose="020B0604020202020204" pitchFamily="34" charset="0"/>
              </a:rPr>
              <a:t>Own Weight = 3742kN</a:t>
            </a:r>
            <a:endParaRPr lang="en-US" sz="2550" b="1" dirty="0" smtClean="0">
              <a:solidFill>
                <a:schemeClr val="accent2">
                  <a:lumMod val="50000"/>
                </a:schemeClr>
              </a:solidFill>
              <a:latin typeface="Aparajita" panose="020B0604020202020204" pitchFamily="34" charset="0"/>
              <a:cs typeface="Aparajita" panose="020B0604020202020204" pitchFamily="34" charset="0"/>
            </a:endParaRPr>
          </a:p>
          <a:p>
            <a:pPr lvl="1">
              <a:buClr>
                <a:schemeClr val="accent4">
                  <a:lumMod val="75000"/>
                </a:schemeClr>
              </a:buClr>
              <a:buFont typeface="Wingdings" panose="05000000000000000000" pitchFamily="2" charset="2"/>
              <a:buChar char="ü"/>
            </a:pPr>
            <a:r>
              <a:rPr lang="en-US" sz="2550" b="1" dirty="0" smtClean="0">
                <a:solidFill>
                  <a:srgbClr val="0070C0"/>
                </a:solidFill>
                <a:latin typeface="Aparajita" panose="020B0604020202020204" pitchFamily="34" charset="0"/>
                <a:cs typeface="Aparajita" panose="020B0604020202020204" pitchFamily="34" charset="0"/>
              </a:rPr>
              <a:t>Difference Percentage = (3835-3742)/3742 = 2.48%  </a:t>
            </a:r>
            <a:endParaRPr lang="en-US" sz="2550" b="1" dirty="0" smtClean="0">
              <a:solidFill>
                <a:srgbClr val="0070C0"/>
              </a:solidFill>
              <a:latin typeface="Aparajita" panose="020B0604020202020204" pitchFamily="34" charset="0"/>
              <a:cs typeface="Aparajita" panose="020B0604020202020204" pitchFamily="34" charset="0"/>
            </a:endParaRPr>
          </a:p>
          <a:p>
            <a:pPr marL="971550" lvl="1" indent="-514350">
              <a:buNone/>
            </a:pPr>
            <a:endParaRPr lang="en-US" sz="2800" dirty="0" smtClean="0"/>
          </a:p>
          <a:p>
            <a:pPr marL="971550" lvl="1" indent="-514350">
              <a:buFont typeface="+mj-lt"/>
              <a:buAutoNum type="arabicPeriod"/>
            </a:pPr>
            <a:endParaRPr lang="en-US" sz="2800" dirty="0" smtClean="0"/>
          </a:p>
          <a:p>
            <a:endParaRPr lang="en-US" dirty="0"/>
          </a:p>
        </p:txBody>
      </p:sp>
      <p:sp>
        <p:nvSpPr>
          <p:cNvPr id="2" name="Text Box 1"/>
          <p:cNvSpPr txBox="1"/>
          <p:nvPr/>
        </p:nvSpPr>
        <p:spPr>
          <a:xfrm>
            <a:off x="1096010" y="436245"/>
            <a:ext cx="7590790" cy="675640"/>
          </a:xfrm>
          <a:prstGeom prst="rect">
            <a:avLst/>
          </a:prstGeom>
          <a:noFill/>
        </p:spPr>
        <p:txBody>
          <a:bodyPr wrap="square" rtlCol="0">
            <a:spAutoFit/>
          </a:bodyPr>
          <a:lstStyle/>
          <a:p>
            <a:r>
              <a:rPr lang="en-US" sz="3800"/>
              <a:t>Verification of Structural Analysis</a:t>
            </a:r>
            <a:endParaRPr lang="en-US" sz="380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a:solidFill>
                  <a:schemeClr val="tx1"/>
                </a:solidFill>
              </a:rPr>
              <a:t>Verification of Structural Analysis</a:t>
            </a:r>
            <a:endParaRPr lang="en-US">
              <a:solidFill>
                <a:schemeClr val="tx1"/>
              </a:solidFill>
            </a:endParaRPr>
          </a:p>
        </p:txBody>
      </p:sp>
      <p:sp>
        <p:nvSpPr>
          <p:cNvPr id="4" name="Content Placeholder 2"/>
          <p:cNvSpPr>
            <a:spLocks noGrp="1"/>
          </p:cNvSpPr>
          <p:nvPr>
            <p:ph idx="1"/>
          </p:nvPr>
        </p:nvSpPr>
        <p:spPr/>
        <p:txBody>
          <a:bodyPr>
            <a:normAutofit/>
          </a:bodyPr>
          <a:lstStyle/>
          <a:p>
            <a:pPr marL="514350" indent="-514350">
              <a:buClr>
                <a:schemeClr val="accent4">
                  <a:lumMod val="75000"/>
                </a:schemeClr>
              </a:buClr>
              <a:buFont typeface="+mj-lt"/>
              <a:buAutoNum type="arabicPeriod" startAt="3"/>
            </a:pPr>
            <a:r>
              <a:rPr lang="en-US" sz="2600" b="1" dirty="0" smtClean="0">
                <a:solidFill>
                  <a:schemeClr val="accent4">
                    <a:lumMod val="50000"/>
                  </a:schemeClr>
                </a:solidFill>
              </a:rPr>
              <a:t>Superimposed Dead Load Verification</a:t>
            </a:r>
            <a:endParaRPr lang="en-US" sz="2600" b="1" dirty="0" smtClean="0">
              <a:solidFill>
                <a:schemeClr val="accent4">
                  <a:lumMod val="50000"/>
                </a:schemeClr>
              </a:solidFill>
            </a:endParaRPr>
          </a:p>
          <a:p>
            <a:pPr lvl="1">
              <a:spcBef>
                <a:spcPts val="1200"/>
              </a:spcBef>
              <a:buClr>
                <a:schemeClr val="accent4">
                  <a:lumMod val="75000"/>
                </a:schemeClr>
              </a:buClr>
              <a:buFont typeface="Wingdings" panose="05000000000000000000" pitchFamily="2" charset="2"/>
              <a:buChar char="Ø"/>
            </a:pPr>
            <a:r>
              <a:rPr lang="en-US" sz="2550" b="1" dirty="0" smtClean="0">
                <a:solidFill>
                  <a:schemeClr val="accent2">
                    <a:lumMod val="50000"/>
                  </a:schemeClr>
                </a:solidFill>
                <a:latin typeface="Aparajita" panose="020B0604020202020204" pitchFamily="34" charset="0"/>
                <a:cs typeface="Aparajita" panose="020B0604020202020204" pitchFamily="34" charset="0"/>
              </a:rPr>
              <a:t>Super Imposed Dead Loads = 1309kN </a:t>
            </a:r>
            <a:endParaRPr lang="en-US" sz="2550" b="1" dirty="0" smtClean="0">
              <a:solidFill>
                <a:schemeClr val="accent2">
                  <a:lumMod val="50000"/>
                </a:schemeClr>
              </a:solidFill>
              <a:latin typeface="Aparajita" panose="020B0604020202020204" pitchFamily="34" charset="0"/>
              <a:cs typeface="Aparajita" panose="020B0604020202020204" pitchFamily="34" charset="0"/>
            </a:endParaRPr>
          </a:p>
          <a:p>
            <a:pPr lvl="1">
              <a:buClr>
                <a:schemeClr val="accent4">
                  <a:lumMod val="75000"/>
                </a:schemeClr>
              </a:buClr>
              <a:buFont typeface="Wingdings" panose="05000000000000000000" pitchFamily="2" charset="2"/>
              <a:buChar char="Ø"/>
            </a:pPr>
            <a:r>
              <a:rPr lang="en-US" sz="2550" b="1" dirty="0" smtClean="0">
                <a:solidFill>
                  <a:schemeClr val="accent2">
                    <a:lumMod val="50000"/>
                  </a:schemeClr>
                </a:solidFill>
                <a:latin typeface="Aparajita" panose="020B0604020202020204" pitchFamily="34" charset="0"/>
                <a:cs typeface="Aparajita" panose="020B0604020202020204" pitchFamily="34" charset="0"/>
              </a:rPr>
              <a:t>Value from SAP2000 Program =1309.1kN </a:t>
            </a:r>
            <a:endParaRPr lang="en-US" sz="2550" b="1" dirty="0" smtClean="0">
              <a:solidFill>
                <a:schemeClr val="accent2">
                  <a:lumMod val="50000"/>
                </a:schemeClr>
              </a:solidFill>
              <a:latin typeface="Aparajita" panose="020B0604020202020204" pitchFamily="34" charset="0"/>
              <a:cs typeface="Aparajita" panose="020B0604020202020204" pitchFamily="34" charset="0"/>
            </a:endParaRPr>
          </a:p>
          <a:p>
            <a:pPr lvl="1">
              <a:buClr>
                <a:schemeClr val="accent4">
                  <a:lumMod val="75000"/>
                </a:schemeClr>
              </a:buClr>
              <a:buFont typeface="Wingdings" panose="05000000000000000000" pitchFamily="2" charset="2"/>
              <a:buChar char="ü"/>
            </a:pPr>
            <a:r>
              <a:rPr lang="en-US" sz="2550" b="1" dirty="0" smtClean="0">
                <a:solidFill>
                  <a:srgbClr val="0070C0"/>
                </a:solidFill>
                <a:latin typeface="Aparajita" panose="020B0604020202020204" pitchFamily="34" charset="0"/>
                <a:cs typeface="Aparajita" panose="020B0604020202020204" pitchFamily="34" charset="0"/>
              </a:rPr>
              <a:t>Difference Percentage = (1309.1-1309)/1309.1 = 0.01%  </a:t>
            </a:r>
            <a:endParaRPr lang="en-US" sz="2550" b="1" dirty="0" smtClean="0">
              <a:solidFill>
                <a:srgbClr val="0070C0"/>
              </a:solidFill>
              <a:latin typeface="Aparajita" panose="020B0604020202020204" pitchFamily="34" charset="0"/>
              <a:cs typeface="Aparajita" panose="020B0604020202020204" pitchFamily="34" charset="0"/>
            </a:endParaRPr>
          </a:p>
          <a:p>
            <a:pPr marL="971550" lvl="1" indent="-514350">
              <a:buNone/>
            </a:pPr>
            <a:endParaRPr lang="en-US" sz="2800" dirty="0" smtClean="0"/>
          </a:p>
          <a:p>
            <a:pPr marL="971550" lvl="1" indent="-514350">
              <a:buFont typeface="+mj-lt"/>
              <a:buAutoNum type="arabicPeriod"/>
            </a:pPr>
            <a:endParaRPr lang="en-US" sz="2800" dirty="0" smtClean="0"/>
          </a:p>
          <a:p>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صر نائب للمحتوى 2"/>
          <p:cNvSpPr>
            <a:spLocks noGrp="1" noRot="1" noChangeAspect="1" noMove="1" noResize="1" noEditPoints="1" noAdjustHandles="1" noChangeArrowheads="1" noChangeShapeType="1" noTextEdit="1"/>
          </p:cNvSpPr>
          <p:nvPr>
            <p:ph idx="1"/>
          </p:nvPr>
        </p:nvSpPr>
        <p:spPr>
          <a:blipFill rotWithShape="1">
            <a:blip r:embed="rId1"/>
            <a:stretch>
              <a:fillRect l="-2033"/>
            </a:stretch>
          </a:blipFill>
        </p:spPr>
        <p:txBody>
          <a:bodyPr/>
          <a:lstStyle/>
          <a:p>
            <a:r>
              <a:rPr lang="ar-SA">
                <a:noFill/>
              </a:rPr>
              <a:t> </a:t>
            </a:r>
            <a:endParaRPr lang="ar-SA">
              <a:noFill/>
            </a:endParaRPr>
          </a:p>
        </p:txBody>
      </p:sp>
      <p:pic>
        <p:nvPicPr>
          <p:cNvPr id="7" name="Picture 6"/>
          <p:cNvPicPr/>
          <p:nvPr/>
        </p:nvPicPr>
        <p:blipFill>
          <a:blip r:embed="rId2" cstate="print"/>
          <a:srcRect/>
          <a:stretch>
            <a:fillRect/>
          </a:stretch>
        </p:blipFill>
        <p:spPr bwMode="auto">
          <a:xfrm>
            <a:off x="838200" y="4495800"/>
            <a:ext cx="1653048" cy="1776714"/>
          </a:xfrm>
          <a:prstGeom prst="rect">
            <a:avLst/>
          </a:prstGeom>
          <a:noFill/>
          <a:ln w="9525">
            <a:noFill/>
            <a:miter lim="800000"/>
            <a:headEnd/>
            <a:tailEnd/>
          </a:ln>
        </p:spPr>
      </p:pic>
      <p:pic>
        <p:nvPicPr>
          <p:cNvPr id="8" name="Picture 7"/>
          <p:cNvPicPr/>
          <p:nvPr/>
        </p:nvPicPr>
        <p:blipFill>
          <a:blip r:embed="rId3" cstate="print"/>
          <a:srcRect/>
          <a:stretch>
            <a:fillRect/>
          </a:stretch>
        </p:blipFill>
        <p:spPr bwMode="auto">
          <a:xfrm>
            <a:off x="3352800" y="4572000"/>
            <a:ext cx="1828800" cy="1752600"/>
          </a:xfrm>
          <a:prstGeom prst="rect">
            <a:avLst/>
          </a:prstGeom>
          <a:noFill/>
          <a:ln w="9525">
            <a:noFill/>
            <a:miter lim="800000"/>
            <a:headEnd/>
            <a:tailEnd/>
          </a:ln>
        </p:spPr>
      </p:pic>
      <p:pic>
        <p:nvPicPr>
          <p:cNvPr id="9" name="Picture 8"/>
          <p:cNvPicPr/>
          <p:nvPr/>
        </p:nvPicPr>
        <p:blipFill>
          <a:blip r:embed="rId4" cstate="print"/>
          <a:srcRect/>
          <a:stretch>
            <a:fillRect/>
          </a:stretch>
        </p:blipFill>
        <p:spPr bwMode="auto">
          <a:xfrm>
            <a:off x="5410200" y="4495800"/>
            <a:ext cx="1786790" cy="1747777"/>
          </a:xfrm>
          <a:prstGeom prst="rect">
            <a:avLst/>
          </a:prstGeom>
          <a:noFill/>
          <a:ln w="9525">
            <a:noFill/>
            <a:miter lim="800000"/>
            <a:headEnd/>
            <a:tailEnd/>
          </a:ln>
        </p:spPr>
      </p:pic>
      <p:sp>
        <p:nvSpPr>
          <p:cNvPr id="2" name="Text Box 1"/>
          <p:cNvSpPr txBox="1"/>
          <p:nvPr/>
        </p:nvSpPr>
        <p:spPr>
          <a:xfrm>
            <a:off x="1678305" y="528955"/>
            <a:ext cx="6322695" cy="675640"/>
          </a:xfrm>
          <a:prstGeom prst="rect">
            <a:avLst/>
          </a:prstGeom>
          <a:noFill/>
        </p:spPr>
        <p:txBody>
          <a:bodyPr wrap="square" rtlCol="0">
            <a:spAutoFit/>
          </a:bodyPr>
          <a:lstStyle/>
          <a:p>
            <a:r>
              <a:rPr lang="en-US" sz="3800"/>
              <a:t>Verification of Internal Forces</a:t>
            </a:r>
            <a:endParaRPr lang="en-US" sz="38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p:nvPr/>
        </p:nvSpPr>
        <p:spPr>
          <a:xfrm>
            <a:off x="1215390" y="365125"/>
            <a:ext cx="6322695" cy="949960"/>
          </a:xfrm>
          <a:prstGeom prst="rect">
            <a:avLst/>
          </a:prstGeom>
          <a:noFill/>
        </p:spPr>
        <p:txBody>
          <a:bodyPr wrap="square" rtlCol="0">
            <a:spAutoFit/>
          </a:bodyPr>
          <a:lstStyle/>
          <a:p>
            <a:r>
              <a:rPr lang="en-US" sz="3800" dirty="0">
                <a:sym typeface="+mn-ea"/>
              </a:rPr>
              <a:t>Project description:site plan </a:t>
            </a:r>
            <a:endParaRPr lang="en-US" sz="3800" dirty="0"/>
          </a:p>
          <a:p>
            <a:endParaRPr lang="en-US"/>
          </a:p>
        </p:txBody>
      </p:sp>
      <p:graphicFrame>
        <p:nvGraphicFramePr>
          <p:cNvPr id="6" name="Content Placeholder 5"/>
          <p:cNvGraphicFramePr/>
          <p:nvPr>
            <p:ph idx="1"/>
          </p:nvPr>
        </p:nvGraphicFramePr>
        <p:xfrm>
          <a:off x="627063" y="2157413"/>
          <a:ext cx="7888287" cy="3409950"/>
        </p:xfrm>
        <a:graphic>
          <a:graphicData uri="http://schemas.openxmlformats.org/presentationml/2006/ole">
            <mc:AlternateContent xmlns:mc="http://schemas.openxmlformats.org/markup-compatibility/2006">
              <mc:Choice xmlns:v="urn:schemas-microsoft-com:vml" Requires="v">
                <p:oleObj spid="_x0000_s1025" name="" r:id="rId1" imgW="7886700" imgH="3409950" progId="PBrush">
                  <p:embed/>
                </p:oleObj>
              </mc:Choice>
              <mc:Fallback>
                <p:oleObj name="" r:id="rId1" imgW="7886700" imgH="3409950" progId="PBrush">
                  <p:embed/>
                  <p:pic>
                    <p:nvPicPr>
                      <p:cNvPr id="0" name="Picture 1024"/>
                      <p:cNvPicPr/>
                      <p:nvPr/>
                    </p:nvPicPr>
                    <p:blipFill>
                      <a:blip r:embed="rId2"/>
                      <a:stretch>
                        <a:fillRect/>
                      </a:stretch>
                    </p:blipFill>
                    <p:spPr>
                      <a:xfrm>
                        <a:off x="627063" y="2157413"/>
                        <a:ext cx="7888287" cy="3409950"/>
                      </a:xfrm>
                      <a:prstGeom prst="rect">
                        <a:avLst/>
                      </a:prstGeom>
                      <a:noFill/>
                      <a:ln w="9525">
                        <a:noFill/>
                      </a:ln>
                    </p:spPr>
                  </p:pic>
                </p:oleObj>
              </mc:Fallback>
            </mc:AlternateContent>
          </a:graphicData>
        </a:graphic>
      </p:graphicFrame>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a:spLocks noGrp="1"/>
          </p:cNvSpPr>
          <p:nvPr>
            <p:ph idx="1"/>
          </p:nvPr>
        </p:nvSpPr>
        <p:spPr/>
        <p:txBody>
          <a:bodyPr>
            <a:normAutofit fontScale="70000" lnSpcReduction="20000"/>
          </a:bodyPr>
          <a:lstStyle/>
          <a:p>
            <a:pPr marL="514350" indent="-514350">
              <a:buClr>
                <a:schemeClr val="accent4">
                  <a:lumMod val="75000"/>
                </a:schemeClr>
              </a:buClr>
              <a:buFont typeface="+mj-lt"/>
              <a:buAutoNum type="arabicParenR" startAt="2"/>
            </a:pPr>
            <a:r>
              <a:rPr lang="en-US" sz="3800" b="1" dirty="0" smtClean="0">
                <a:solidFill>
                  <a:schemeClr val="accent4">
                    <a:lumMod val="50000"/>
                  </a:schemeClr>
                </a:solidFill>
              </a:rPr>
              <a:t>Check of Beams Internal Forces</a:t>
            </a:r>
            <a:endParaRPr lang="en-US" sz="3800" b="1" dirty="0" smtClean="0">
              <a:solidFill>
                <a:schemeClr val="accent4">
                  <a:lumMod val="50000"/>
                </a:schemeClr>
              </a:solidFill>
            </a:endParaRPr>
          </a:p>
          <a:p>
            <a:pPr lvl="1">
              <a:spcBef>
                <a:spcPts val="1200"/>
              </a:spcBef>
              <a:buClr>
                <a:schemeClr val="accent4">
                  <a:lumMod val="75000"/>
                </a:schemeClr>
              </a:buClr>
              <a:buFont typeface="Wingdings" panose="05000000000000000000" pitchFamily="2" charset="2"/>
              <a:buChar char="Ø"/>
            </a:pPr>
            <a:r>
              <a:rPr lang="en-US" sz="2900" b="1" dirty="0" smtClean="0">
                <a:solidFill>
                  <a:schemeClr val="accent2">
                    <a:lumMod val="50000"/>
                  </a:schemeClr>
                </a:solidFill>
                <a:latin typeface="Aparajita" panose="020B0604020202020204" pitchFamily="34" charset="0"/>
                <a:cs typeface="Aparajita" panose="020B0604020202020204" pitchFamily="34" charset="0"/>
              </a:rPr>
              <a:t>The following figure shows the beam to be checked</a:t>
            </a:r>
            <a:endParaRPr lang="en-US" sz="2900" b="1" dirty="0" smtClean="0">
              <a:solidFill>
                <a:schemeClr val="accent2">
                  <a:lumMod val="50000"/>
                </a:schemeClr>
              </a:solidFill>
              <a:latin typeface="Aparajita" panose="020B0604020202020204" pitchFamily="34" charset="0"/>
              <a:cs typeface="Aparajita" panose="020B0604020202020204" pitchFamily="34" charset="0"/>
            </a:endParaRPr>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solidFill>
                <a:schemeClr val="accent2">
                  <a:lumMod val="75000"/>
                </a:schemeClr>
              </a:solidFill>
            </a:endParaRPr>
          </a:p>
          <a:p>
            <a:pPr algn="ctr">
              <a:buNone/>
            </a:pPr>
            <a:r>
              <a:rPr lang="en-US" sz="2500" b="1" dirty="0" smtClean="0">
                <a:solidFill>
                  <a:schemeClr val="accent2">
                    <a:lumMod val="75000"/>
                  </a:schemeClr>
                </a:solidFill>
              </a:rPr>
              <a:t> The Plan of The Beam Selected for Internal Forces Check </a:t>
            </a:r>
            <a:endParaRPr lang="en-US" sz="2500" dirty="0">
              <a:solidFill>
                <a:schemeClr val="accent2">
                  <a:lumMod val="75000"/>
                </a:schemeClr>
              </a:solidFill>
            </a:endParaRPr>
          </a:p>
        </p:txBody>
      </p:sp>
      <p:pic>
        <p:nvPicPr>
          <p:cNvPr id="7" name="Picture 6"/>
          <p:cNvPicPr/>
          <p:nvPr/>
        </p:nvPicPr>
        <p:blipFill>
          <a:blip r:embed="rId1" cstate="print"/>
          <a:srcRect/>
          <a:stretch>
            <a:fillRect/>
          </a:stretch>
        </p:blipFill>
        <p:spPr bwMode="auto">
          <a:xfrm>
            <a:off x="1371600" y="2362200"/>
            <a:ext cx="6400800" cy="3048000"/>
          </a:xfrm>
          <a:prstGeom prst="rect">
            <a:avLst/>
          </a:prstGeom>
          <a:noFill/>
          <a:ln w="9525">
            <a:noFill/>
            <a:miter lim="800000"/>
            <a:headEnd/>
            <a:tailEnd/>
          </a:ln>
        </p:spPr>
      </p:pic>
      <p:sp>
        <p:nvSpPr>
          <p:cNvPr id="2" name="Text Box 1"/>
          <p:cNvSpPr txBox="1"/>
          <p:nvPr/>
        </p:nvSpPr>
        <p:spPr>
          <a:xfrm>
            <a:off x="1837055" y="436245"/>
            <a:ext cx="6736080" cy="675640"/>
          </a:xfrm>
          <a:prstGeom prst="rect">
            <a:avLst/>
          </a:prstGeom>
          <a:noFill/>
        </p:spPr>
        <p:txBody>
          <a:bodyPr wrap="square" rtlCol="0">
            <a:spAutoFit/>
          </a:bodyPr>
          <a:lstStyle/>
          <a:p>
            <a:r>
              <a:rPr lang="en-US" sz="3800"/>
              <a:t>Verification of Internal Forces</a:t>
            </a:r>
            <a:endParaRPr lang="en-US" sz="380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228600" y="1600200"/>
            <a:ext cx="8458200" cy="5257800"/>
          </a:xfrm>
        </p:spPr>
        <p:txBody>
          <a:bodyPr>
            <a:normAutofit fontScale="92500" lnSpcReduction="10000"/>
          </a:bodyPr>
          <a:lstStyle/>
          <a:p>
            <a:pPr>
              <a:buClr>
                <a:schemeClr val="accent4">
                  <a:lumMod val="75000"/>
                </a:schemeClr>
              </a:buClr>
              <a:buFont typeface="Wingdings" panose="05000000000000000000" pitchFamily="2" charset="2"/>
              <a:buChar char="v"/>
            </a:pPr>
            <a:r>
              <a:rPr lang="en-US" sz="2300" b="1" dirty="0" smtClean="0">
                <a:solidFill>
                  <a:schemeClr val="accent4">
                    <a:lumMod val="50000"/>
                  </a:schemeClr>
                </a:solidFill>
              </a:rPr>
              <a:t>Bending Moment Diagram Obtained From SAP2000 :</a:t>
            </a:r>
            <a:endParaRPr lang="en-US" sz="2300" b="1" dirty="0" smtClean="0">
              <a:solidFill>
                <a:schemeClr val="accent4">
                  <a:lumMod val="50000"/>
                </a:schemeClr>
              </a:solidFill>
            </a:endParaRPr>
          </a:p>
          <a:p>
            <a:pPr>
              <a:buNone/>
            </a:pPr>
            <a:endParaRPr lang="en-US" dirty="0" smtClean="0"/>
          </a:p>
          <a:p>
            <a:endParaRPr lang="en-US" dirty="0" smtClean="0"/>
          </a:p>
          <a:p>
            <a:endParaRPr lang="en-US" dirty="0" smtClean="0"/>
          </a:p>
          <a:p>
            <a:endParaRPr lang="en-US" dirty="0" smtClean="0"/>
          </a:p>
          <a:p>
            <a:pPr lvl="1">
              <a:buClr>
                <a:schemeClr val="accent4">
                  <a:lumMod val="75000"/>
                </a:schemeClr>
              </a:buClr>
              <a:buFont typeface="Wingdings" panose="05000000000000000000" pitchFamily="2" charset="2"/>
              <a:buChar char="Ø"/>
            </a:pPr>
            <a:r>
              <a:rPr lang="en-US" sz="2600" b="1" dirty="0" smtClean="0">
                <a:solidFill>
                  <a:schemeClr val="accent2">
                    <a:lumMod val="50000"/>
                  </a:schemeClr>
                </a:solidFill>
                <a:latin typeface="Aparajita" panose="020B0604020202020204" pitchFamily="34" charset="0"/>
                <a:cs typeface="Aparajita" panose="020B0604020202020204" pitchFamily="34" charset="0"/>
              </a:rPr>
              <a:t>Positive Bending Moment from SAP2000 = 38kN.m </a:t>
            </a:r>
            <a:endParaRPr lang="en-US" sz="2600" b="1" dirty="0" smtClean="0">
              <a:solidFill>
                <a:schemeClr val="accent2">
                  <a:lumMod val="50000"/>
                </a:schemeClr>
              </a:solidFill>
              <a:latin typeface="Aparajita" panose="020B0604020202020204" pitchFamily="34" charset="0"/>
              <a:cs typeface="Aparajita" panose="020B0604020202020204" pitchFamily="34" charset="0"/>
            </a:endParaRPr>
          </a:p>
          <a:p>
            <a:pPr lvl="1">
              <a:buClr>
                <a:schemeClr val="accent4">
                  <a:lumMod val="75000"/>
                </a:schemeClr>
              </a:buClr>
              <a:buFont typeface="Wingdings" panose="05000000000000000000" pitchFamily="2" charset="2"/>
              <a:buChar char="Ø"/>
            </a:pPr>
            <a:r>
              <a:rPr lang="en-US" sz="2600" b="1" dirty="0" smtClean="0">
                <a:solidFill>
                  <a:schemeClr val="accent2">
                    <a:lumMod val="50000"/>
                  </a:schemeClr>
                </a:solidFill>
                <a:latin typeface="Aparajita" panose="020B0604020202020204" pitchFamily="34" charset="0"/>
                <a:cs typeface="Aparajita" panose="020B0604020202020204" pitchFamily="34" charset="0"/>
              </a:rPr>
              <a:t>Negative Bending Moment from SAP2000 = 19.7 </a:t>
            </a:r>
            <a:r>
              <a:rPr lang="en-US" sz="2600" b="1" dirty="0" err="1" smtClean="0">
                <a:solidFill>
                  <a:schemeClr val="accent2">
                    <a:lumMod val="50000"/>
                  </a:schemeClr>
                </a:solidFill>
                <a:latin typeface="Aparajita" panose="020B0604020202020204" pitchFamily="34" charset="0"/>
                <a:cs typeface="Aparajita" panose="020B0604020202020204" pitchFamily="34" charset="0"/>
              </a:rPr>
              <a:t>kN.m</a:t>
            </a:r>
            <a:r>
              <a:rPr lang="en-US" sz="2600" b="1" dirty="0" smtClean="0">
                <a:solidFill>
                  <a:schemeClr val="accent2">
                    <a:lumMod val="50000"/>
                  </a:schemeClr>
                </a:solidFill>
                <a:latin typeface="Aparajita" panose="020B0604020202020204" pitchFamily="34" charset="0"/>
                <a:cs typeface="Aparajita" panose="020B0604020202020204" pitchFamily="34" charset="0"/>
              </a:rPr>
              <a:t> </a:t>
            </a:r>
            <a:endParaRPr lang="en-US" sz="2600" b="1" dirty="0" smtClean="0">
              <a:solidFill>
                <a:schemeClr val="accent2">
                  <a:lumMod val="50000"/>
                </a:schemeClr>
              </a:solidFill>
              <a:latin typeface="Aparajita" panose="020B0604020202020204" pitchFamily="34" charset="0"/>
              <a:cs typeface="Aparajita" panose="020B0604020202020204" pitchFamily="34" charset="0"/>
            </a:endParaRPr>
          </a:p>
          <a:p>
            <a:pPr lvl="1">
              <a:buClr>
                <a:schemeClr val="accent4">
                  <a:lumMod val="75000"/>
                </a:schemeClr>
              </a:buClr>
              <a:buFont typeface="Wingdings" panose="05000000000000000000" pitchFamily="2" charset="2"/>
              <a:buChar char="Ø"/>
            </a:pPr>
            <a:r>
              <a:rPr lang="en-US" sz="2600" b="1" dirty="0" smtClean="0">
                <a:solidFill>
                  <a:schemeClr val="accent2">
                    <a:lumMod val="50000"/>
                  </a:schemeClr>
                </a:solidFill>
                <a:latin typeface="Aparajita" panose="020B0604020202020204" pitchFamily="34" charset="0"/>
                <a:cs typeface="Aparajita" panose="020B0604020202020204" pitchFamily="34" charset="0"/>
              </a:rPr>
              <a:t>Center to Center Span of the beam = 6.1 m </a:t>
            </a:r>
            <a:endParaRPr lang="en-US" sz="2600" b="1" dirty="0" smtClean="0">
              <a:solidFill>
                <a:schemeClr val="accent2">
                  <a:lumMod val="50000"/>
                </a:schemeClr>
              </a:solidFill>
              <a:latin typeface="Aparajita" panose="020B0604020202020204" pitchFamily="34" charset="0"/>
              <a:cs typeface="Aparajita" panose="020B0604020202020204" pitchFamily="34" charset="0"/>
            </a:endParaRPr>
          </a:p>
          <a:p>
            <a:pPr lvl="1">
              <a:buClr>
                <a:schemeClr val="accent4">
                  <a:lumMod val="75000"/>
                </a:schemeClr>
              </a:buClr>
              <a:buFont typeface="Wingdings" panose="05000000000000000000" pitchFamily="2" charset="2"/>
              <a:buChar char="Ø"/>
            </a:pPr>
            <a:r>
              <a:rPr lang="en-US" sz="2600" b="1" dirty="0" smtClean="0">
                <a:solidFill>
                  <a:schemeClr val="accent2">
                    <a:lumMod val="50000"/>
                  </a:schemeClr>
                </a:solidFill>
                <a:latin typeface="Aparajita" panose="020B0604020202020204" pitchFamily="34" charset="0"/>
                <a:cs typeface="Aparajita" panose="020B0604020202020204" pitchFamily="34" charset="0"/>
              </a:rPr>
              <a:t>Tributary Width = (4.3+4.25) / 2 = 4.275 m </a:t>
            </a:r>
            <a:endParaRPr lang="en-US" sz="2600" b="1" dirty="0" smtClean="0">
              <a:solidFill>
                <a:schemeClr val="accent2">
                  <a:lumMod val="50000"/>
                </a:schemeClr>
              </a:solidFill>
              <a:latin typeface="Aparajita" panose="020B0604020202020204" pitchFamily="34" charset="0"/>
              <a:cs typeface="Aparajita" panose="020B0604020202020204" pitchFamily="34" charset="0"/>
            </a:endParaRPr>
          </a:p>
          <a:p>
            <a:pPr lvl="1">
              <a:buClr>
                <a:schemeClr val="accent4">
                  <a:lumMod val="75000"/>
                </a:schemeClr>
              </a:buClr>
              <a:buFont typeface="Wingdings" panose="05000000000000000000" pitchFamily="2" charset="2"/>
              <a:buChar char="Ø"/>
            </a:pPr>
            <a:r>
              <a:rPr lang="en-US" sz="2600" b="1" dirty="0" smtClean="0">
                <a:solidFill>
                  <a:schemeClr val="accent2">
                    <a:lumMod val="50000"/>
                  </a:schemeClr>
                </a:solidFill>
                <a:latin typeface="Aparajita" panose="020B0604020202020204" pitchFamily="34" charset="0"/>
                <a:cs typeface="Aparajita" panose="020B0604020202020204" pitchFamily="34" charset="0"/>
              </a:rPr>
              <a:t>Total Live Load = </a:t>
            </a:r>
            <a:r>
              <a:rPr lang="en-US" sz="2600" b="1" dirty="0">
                <a:solidFill>
                  <a:schemeClr val="accent2">
                    <a:lumMod val="50000"/>
                  </a:schemeClr>
                </a:solidFill>
                <a:latin typeface="Aparajita" panose="020B0604020202020204" pitchFamily="34" charset="0"/>
                <a:cs typeface="Aparajita" panose="020B0604020202020204" pitchFamily="34" charset="0"/>
              </a:rPr>
              <a:t>3</a:t>
            </a:r>
            <a:r>
              <a:rPr lang="en-US" sz="2600" b="1" dirty="0" smtClean="0">
                <a:solidFill>
                  <a:schemeClr val="accent2">
                    <a:lumMod val="50000"/>
                  </a:schemeClr>
                </a:solidFill>
                <a:latin typeface="Aparajita" panose="020B0604020202020204" pitchFamily="34" charset="0"/>
                <a:cs typeface="Aparajita" panose="020B0604020202020204" pitchFamily="34" charset="0"/>
              </a:rPr>
              <a:t> x 4.275 = 12.75 </a:t>
            </a:r>
            <a:r>
              <a:rPr lang="en-US" sz="2600" b="1" dirty="0" err="1" smtClean="0">
                <a:solidFill>
                  <a:schemeClr val="accent2">
                    <a:lumMod val="50000"/>
                  </a:schemeClr>
                </a:solidFill>
                <a:latin typeface="Aparajita" panose="020B0604020202020204" pitchFamily="34" charset="0"/>
                <a:cs typeface="Aparajita" panose="020B0604020202020204" pitchFamily="34" charset="0"/>
              </a:rPr>
              <a:t>kN</a:t>
            </a:r>
            <a:r>
              <a:rPr lang="en-US" sz="2600" b="1" dirty="0" smtClean="0">
                <a:solidFill>
                  <a:schemeClr val="accent2">
                    <a:lumMod val="50000"/>
                  </a:schemeClr>
                </a:solidFill>
                <a:latin typeface="Aparajita" panose="020B0604020202020204" pitchFamily="34" charset="0"/>
                <a:cs typeface="Aparajita" panose="020B0604020202020204" pitchFamily="34" charset="0"/>
              </a:rPr>
              <a:t>/m </a:t>
            </a:r>
            <a:endParaRPr lang="en-US" sz="2600" b="1" dirty="0" smtClean="0">
              <a:solidFill>
                <a:schemeClr val="accent2">
                  <a:lumMod val="50000"/>
                </a:schemeClr>
              </a:solidFill>
              <a:latin typeface="Aparajita" panose="020B0604020202020204" pitchFamily="34" charset="0"/>
              <a:cs typeface="Aparajita" panose="020B0604020202020204" pitchFamily="34" charset="0"/>
            </a:endParaRPr>
          </a:p>
          <a:p>
            <a:pPr lvl="1">
              <a:buClr>
                <a:schemeClr val="accent4">
                  <a:lumMod val="75000"/>
                </a:schemeClr>
              </a:buClr>
              <a:buFont typeface="Wingdings" panose="05000000000000000000" pitchFamily="2" charset="2"/>
              <a:buChar char="Ø"/>
            </a:pPr>
            <a:r>
              <a:rPr lang="en-US" sz="2600" b="1" dirty="0" smtClean="0">
                <a:solidFill>
                  <a:schemeClr val="accent2">
                    <a:lumMod val="50000"/>
                  </a:schemeClr>
                </a:solidFill>
                <a:latin typeface="Aparajita" panose="020B0604020202020204" pitchFamily="34" charset="0"/>
                <a:cs typeface="Aparajita" panose="020B0604020202020204" pitchFamily="34" charset="0"/>
              </a:rPr>
              <a:t>Calculated Moment = Wu L2/8 = 12.75x6.1/8 =  59kN.m </a:t>
            </a:r>
            <a:endParaRPr lang="en-US" sz="2600" b="1" dirty="0" smtClean="0">
              <a:solidFill>
                <a:schemeClr val="accent2">
                  <a:lumMod val="50000"/>
                </a:schemeClr>
              </a:solidFill>
              <a:latin typeface="Aparajita" panose="020B0604020202020204" pitchFamily="34" charset="0"/>
              <a:cs typeface="Aparajita" panose="020B0604020202020204" pitchFamily="34" charset="0"/>
            </a:endParaRPr>
          </a:p>
          <a:p>
            <a:pPr lvl="1">
              <a:buClr>
                <a:schemeClr val="accent4">
                  <a:lumMod val="75000"/>
                </a:schemeClr>
              </a:buClr>
              <a:buFont typeface="Wingdings" panose="05000000000000000000" pitchFamily="2" charset="2"/>
              <a:buChar char="ü"/>
            </a:pPr>
            <a:r>
              <a:rPr lang="en-US" sz="2600" b="1" dirty="0" smtClean="0">
                <a:solidFill>
                  <a:schemeClr val="accent2">
                    <a:lumMod val="50000"/>
                  </a:schemeClr>
                </a:solidFill>
                <a:latin typeface="Aparajita" panose="020B0604020202020204" pitchFamily="34" charset="0"/>
                <a:cs typeface="Aparajita" panose="020B0604020202020204" pitchFamily="34" charset="0"/>
              </a:rPr>
              <a:t>Moment from SAP2000  = 55.2kN.m </a:t>
            </a:r>
            <a:endParaRPr lang="en-US" sz="2600" b="1" dirty="0" smtClean="0">
              <a:solidFill>
                <a:schemeClr val="accent2">
                  <a:lumMod val="50000"/>
                </a:schemeClr>
              </a:solidFill>
              <a:latin typeface="Aparajita" panose="020B0604020202020204" pitchFamily="34" charset="0"/>
              <a:cs typeface="Aparajita" panose="020B0604020202020204" pitchFamily="34" charset="0"/>
            </a:endParaRPr>
          </a:p>
          <a:p>
            <a:pPr lvl="1">
              <a:buClr>
                <a:schemeClr val="accent4">
                  <a:lumMod val="75000"/>
                </a:schemeClr>
              </a:buClr>
              <a:buFont typeface="Wingdings" panose="05000000000000000000" pitchFamily="2" charset="2"/>
              <a:buChar char="ü"/>
            </a:pPr>
            <a:r>
              <a:rPr lang="en-US" sz="2600" b="1" i="1" dirty="0" smtClean="0">
                <a:solidFill>
                  <a:srgbClr val="0070C0"/>
                </a:solidFill>
                <a:latin typeface="Aparajita" panose="020B0604020202020204" pitchFamily="34" charset="0"/>
                <a:cs typeface="Aparajita" panose="020B0604020202020204" pitchFamily="34" charset="0"/>
              </a:rPr>
              <a:t>Difference Percentage = (59 – 55.2)/59 = 6.3%</a:t>
            </a:r>
            <a:endParaRPr lang="en-US" dirty="0" smtClean="0"/>
          </a:p>
          <a:p>
            <a:pPr>
              <a:buNone/>
            </a:pPr>
            <a:endParaRPr lang="en-US" dirty="0"/>
          </a:p>
        </p:txBody>
      </p:sp>
      <p:pic>
        <p:nvPicPr>
          <p:cNvPr id="6" name="Picture 5"/>
          <p:cNvPicPr/>
          <p:nvPr/>
        </p:nvPicPr>
        <p:blipFill>
          <a:blip r:embed="rId1" cstate="print"/>
          <a:srcRect/>
          <a:stretch>
            <a:fillRect/>
          </a:stretch>
        </p:blipFill>
        <p:spPr bwMode="auto">
          <a:xfrm>
            <a:off x="1219200" y="1981200"/>
            <a:ext cx="5105400" cy="1295400"/>
          </a:xfrm>
          <a:prstGeom prst="rect">
            <a:avLst/>
          </a:prstGeom>
          <a:noFill/>
          <a:ln w="9525">
            <a:noFill/>
            <a:miter lim="800000"/>
            <a:headEnd/>
            <a:tailEnd/>
          </a:ln>
        </p:spPr>
      </p:pic>
      <p:sp>
        <p:nvSpPr>
          <p:cNvPr id="2" name="Text Box 1"/>
          <p:cNvSpPr txBox="1"/>
          <p:nvPr/>
        </p:nvSpPr>
        <p:spPr>
          <a:xfrm>
            <a:off x="765175" y="449580"/>
            <a:ext cx="7007225" cy="675640"/>
          </a:xfrm>
          <a:prstGeom prst="rect">
            <a:avLst/>
          </a:prstGeom>
          <a:noFill/>
        </p:spPr>
        <p:txBody>
          <a:bodyPr wrap="square" rtlCol="0">
            <a:spAutoFit/>
          </a:bodyPr>
          <a:lstStyle/>
          <a:p>
            <a:r>
              <a:rPr lang="en-US" sz="3800"/>
              <a:t>Verification of Internal Forces</a:t>
            </a:r>
            <a:endParaRPr lang="en-US" sz="380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8229600" cy="5105400"/>
          </a:xfrm>
        </p:spPr>
        <p:txBody>
          <a:bodyPr/>
          <a:lstStyle/>
          <a:p>
            <a:pPr marL="457200" indent="-457200">
              <a:buClr>
                <a:schemeClr val="accent4">
                  <a:lumMod val="75000"/>
                </a:schemeClr>
              </a:buClr>
              <a:buFont typeface="+mj-lt"/>
              <a:buAutoNum type="arabicParenR" startAt="3"/>
            </a:pPr>
            <a:r>
              <a:rPr lang="en-US" b="1" dirty="0" smtClean="0">
                <a:solidFill>
                  <a:schemeClr val="accent4">
                    <a:lumMod val="50000"/>
                  </a:schemeClr>
                </a:solidFill>
              </a:rPr>
              <a:t>Check of Columns Internal Forces</a:t>
            </a:r>
            <a:endParaRPr lang="en-US" b="1" dirty="0" smtClean="0">
              <a:solidFill>
                <a:schemeClr val="accent4">
                  <a:lumMod val="50000"/>
                </a:schemeClr>
              </a:solidFill>
            </a:endParaRPr>
          </a:p>
          <a:p>
            <a:pPr lvl="1">
              <a:spcBef>
                <a:spcPts val="1200"/>
              </a:spcBef>
              <a:buClr>
                <a:schemeClr val="accent4">
                  <a:lumMod val="75000"/>
                </a:schemeClr>
              </a:buClr>
              <a:buFont typeface="Wingdings" panose="05000000000000000000" pitchFamily="2" charset="2"/>
              <a:buChar char="Ø"/>
            </a:pPr>
            <a:r>
              <a:rPr lang="en-US" sz="2400" b="1" dirty="0" smtClean="0">
                <a:solidFill>
                  <a:schemeClr val="accent2">
                    <a:lumMod val="50000"/>
                  </a:schemeClr>
                </a:solidFill>
                <a:latin typeface="Aparajita" panose="020B0604020202020204" pitchFamily="34" charset="0"/>
                <a:cs typeface="Aparajita" panose="020B0604020202020204" pitchFamily="34" charset="0"/>
              </a:rPr>
              <a:t>Figure shows the plan of ground floor where the column is to be checked</a:t>
            </a:r>
            <a:endParaRPr lang="en-US" sz="2400" b="1" dirty="0" smtClean="0">
              <a:solidFill>
                <a:schemeClr val="accent2">
                  <a:lumMod val="50000"/>
                </a:schemeClr>
              </a:solidFill>
              <a:latin typeface="Aparajita" panose="020B0604020202020204" pitchFamily="34" charset="0"/>
              <a:cs typeface="Aparajita" panose="020B0604020202020204" pitchFamily="34" charset="0"/>
            </a:endParaRPr>
          </a:p>
          <a:p>
            <a:pPr lvl="1">
              <a:buFont typeface="Wingdings" panose="05000000000000000000" pitchFamily="2" charset="2"/>
              <a:buChar char="Ø"/>
            </a:pPr>
            <a:endParaRPr lang="en-US" sz="2200" dirty="0" smtClean="0"/>
          </a:p>
          <a:p>
            <a:pPr>
              <a:buNone/>
            </a:pPr>
            <a:endParaRPr lang="en-US" dirty="0" smtClean="0"/>
          </a:p>
          <a:p>
            <a:pPr lvl="1">
              <a:buNone/>
            </a:pPr>
            <a:r>
              <a:rPr lang="en-US" sz="2200" dirty="0" smtClean="0"/>
              <a:t>				</a:t>
            </a:r>
            <a:endParaRPr lang="en-US" sz="2200" dirty="0" smtClean="0"/>
          </a:p>
          <a:p>
            <a:pPr>
              <a:buNone/>
            </a:pPr>
            <a:endParaRPr lang="en-US" dirty="0" smtClean="0"/>
          </a:p>
          <a:p>
            <a:pPr lvl="1">
              <a:buNone/>
            </a:pPr>
            <a:r>
              <a:rPr lang="en-US" dirty="0" smtClean="0"/>
              <a:t>					</a:t>
            </a:r>
            <a:endParaRPr lang="en-US" dirty="0" smtClean="0"/>
          </a:p>
        </p:txBody>
      </p:sp>
      <p:sp>
        <p:nvSpPr>
          <p:cNvPr id="6" name="TextBox 5"/>
          <p:cNvSpPr txBox="1"/>
          <p:nvPr/>
        </p:nvSpPr>
        <p:spPr>
          <a:xfrm>
            <a:off x="457200" y="6248400"/>
            <a:ext cx="8305800" cy="384721"/>
          </a:xfrm>
          <a:prstGeom prst="rect">
            <a:avLst/>
          </a:prstGeom>
          <a:noFill/>
        </p:spPr>
        <p:txBody>
          <a:bodyPr wrap="square" rtlCol="0">
            <a:spAutoFit/>
          </a:bodyPr>
          <a:lstStyle/>
          <a:p>
            <a:pPr algn="ctr"/>
            <a:r>
              <a:rPr lang="en-US" sz="1900" b="1" dirty="0" smtClean="0">
                <a:solidFill>
                  <a:schemeClr val="accent2">
                    <a:lumMod val="75000"/>
                  </a:schemeClr>
                </a:solidFill>
              </a:rPr>
              <a:t> Position of the Column to be Checked in Terms of Internal Forces</a:t>
            </a:r>
            <a:endParaRPr lang="en-US" sz="1900" b="1" dirty="0">
              <a:solidFill>
                <a:schemeClr val="accent2">
                  <a:lumMod val="75000"/>
                </a:schemeClr>
              </a:solidFill>
            </a:endParaRPr>
          </a:p>
        </p:txBody>
      </p:sp>
      <p:sp>
        <p:nvSpPr>
          <p:cNvPr id="7" name="Slide Number Placeholder 6"/>
          <p:cNvSpPr>
            <a:spLocks noGrp="1"/>
          </p:cNvSpPr>
          <p:nvPr>
            <p:ph type="sldNum" sz="quarter" idx="12"/>
          </p:nvPr>
        </p:nvSpPr>
        <p:spPr/>
        <p:txBody>
          <a:bodyPr/>
          <a:lstStyle/>
          <a:p>
            <a:fld id="{C238F03A-58E1-4ECA-9024-348A9A81A53D}" type="slidenum">
              <a:rPr lang="en-US" smtClean="0"/>
            </a:fld>
            <a:endParaRPr lang="en-US"/>
          </a:p>
        </p:txBody>
      </p:sp>
      <p:pic>
        <p:nvPicPr>
          <p:cNvPr id="113666" name="Picture 2"/>
          <p:cNvPicPr>
            <a:picLocks noChangeAspect="1" noChangeArrowheads="1"/>
          </p:cNvPicPr>
          <p:nvPr/>
        </p:nvPicPr>
        <p:blipFill>
          <a:blip r:embed="rId1"/>
          <a:srcRect/>
          <a:stretch>
            <a:fillRect/>
          </a:stretch>
        </p:blipFill>
        <p:spPr bwMode="auto">
          <a:xfrm>
            <a:off x="533400" y="2895600"/>
            <a:ext cx="7805213" cy="2438400"/>
          </a:xfrm>
          <a:prstGeom prst="rect">
            <a:avLst/>
          </a:prstGeom>
          <a:noFill/>
          <a:ln w="9525">
            <a:noFill/>
            <a:miter lim="800000"/>
            <a:headEnd/>
            <a:tailEnd/>
          </a:ln>
          <a:effectLst/>
        </p:spPr>
      </p:pic>
      <p:sp>
        <p:nvSpPr>
          <p:cNvPr id="4" name="Text Box 3"/>
          <p:cNvSpPr txBox="1"/>
          <p:nvPr/>
        </p:nvSpPr>
        <p:spPr>
          <a:xfrm>
            <a:off x="765175" y="449580"/>
            <a:ext cx="7007225" cy="675640"/>
          </a:xfrm>
          <a:prstGeom prst="rect">
            <a:avLst/>
          </a:prstGeom>
          <a:noFill/>
        </p:spPr>
        <p:txBody>
          <a:bodyPr wrap="square" rtlCol="0">
            <a:spAutoFit/>
          </a:bodyPr>
          <a:p>
            <a:pPr algn="ctr"/>
            <a:r>
              <a:rPr lang="en-US" sz="3800"/>
              <a:t>Verification of Internal Forces</a:t>
            </a:r>
            <a:endParaRPr lang="en-US" sz="380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p:txBody>
          <a:bodyPr>
            <a:normAutofit lnSpcReduction="10000"/>
          </a:bodyPr>
          <a:lstStyle/>
          <a:p>
            <a:pPr>
              <a:buClr>
                <a:schemeClr val="accent4">
                  <a:lumMod val="75000"/>
                </a:schemeClr>
              </a:buClr>
              <a:buFont typeface="Wingdings" panose="05000000000000000000" pitchFamily="2" charset="2"/>
              <a:buChar char="v"/>
            </a:pPr>
            <a:r>
              <a:rPr lang="en-US" sz="2600" b="1" dirty="0" smtClean="0">
                <a:solidFill>
                  <a:schemeClr val="accent4">
                    <a:lumMod val="50000"/>
                  </a:schemeClr>
                </a:solidFill>
              </a:rPr>
              <a:t>For the Live Loads</a:t>
            </a:r>
            <a:endParaRPr lang="en-US" sz="2600" b="1" dirty="0" smtClean="0">
              <a:solidFill>
                <a:schemeClr val="accent4">
                  <a:lumMod val="50000"/>
                </a:schemeClr>
              </a:solidFill>
            </a:endParaRPr>
          </a:p>
          <a:p>
            <a:pPr lvl="1">
              <a:buClr>
                <a:schemeClr val="accent4">
                  <a:lumMod val="75000"/>
                </a:schemeClr>
              </a:buClr>
              <a:buFont typeface="Wingdings" panose="05000000000000000000" pitchFamily="2" charset="2"/>
              <a:buChar char="Ø"/>
            </a:pPr>
            <a:r>
              <a:rPr lang="en-US" sz="2550" b="1" dirty="0" smtClean="0">
                <a:solidFill>
                  <a:schemeClr val="accent2">
                    <a:lumMod val="50000"/>
                  </a:schemeClr>
                </a:solidFill>
                <a:latin typeface="Aparajita" panose="020B0604020202020204" pitchFamily="34" charset="0"/>
                <a:cs typeface="Aparajita" panose="020B0604020202020204" pitchFamily="34" charset="0"/>
              </a:rPr>
              <a:t>Tributary Area = 3.67m</a:t>
            </a:r>
            <a:r>
              <a:rPr lang="en-US" sz="2550" b="1" baseline="30000" dirty="0" smtClean="0">
                <a:solidFill>
                  <a:schemeClr val="accent2">
                    <a:lumMod val="50000"/>
                  </a:schemeClr>
                </a:solidFill>
                <a:latin typeface="Aparajita" panose="020B0604020202020204" pitchFamily="34" charset="0"/>
                <a:cs typeface="Aparajita" panose="020B0604020202020204" pitchFamily="34" charset="0"/>
              </a:rPr>
              <a:t>2</a:t>
            </a:r>
            <a:endParaRPr lang="en-US" sz="2550" b="1" baseline="30000" dirty="0" smtClean="0">
              <a:solidFill>
                <a:schemeClr val="accent2">
                  <a:lumMod val="50000"/>
                </a:schemeClr>
              </a:solidFill>
              <a:latin typeface="Aparajita" panose="020B0604020202020204" pitchFamily="34" charset="0"/>
              <a:cs typeface="Aparajita" panose="020B0604020202020204" pitchFamily="34" charset="0"/>
            </a:endParaRPr>
          </a:p>
          <a:p>
            <a:pPr lvl="1">
              <a:buClr>
                <a:schemeClr val="accent4">
                  <a:lumMod val="75000"/>
                </a:schemeClr>
              </a:buClr>
              <a:buFont typeface="Wingdings" panose="05000000000000000000" pitchFamily="2" charset="2"/>
              <a:buChar char="Ø"/>
            </a:pPr>
            <a:r>
              <a:rPr lang="en-US" sz="2550" b="1" dirty="0" smtClean="0">
                <a:solidFill>
                  <a:schemeClr val="accent2">
                    <a:lumMod val="50000"/>
                  </a:schemeClr>
                </a:solidFill>
                <a:latin typeface="Aparajita" panose="020B0604020202020204" pitchFamily="34" charset="0"/>
                <a:cs typeface="Aparajita" panose="020B0604020202020204" pitchFamily="34" charset="0"/>
              </a:rPr>
              <a:t>Live Load on The Floor = 3kN/m</a:t>
            </a:r>
            <a:r>
              <a:rPr lang="en-US" sz="2550" b="1" baseline="30000" dirty="0" smtClean="0">
                <a:solidFill>
                  <a:schemeClr val="accent2">
                    <a:lumMod val="50000"/>
                  </a:schemeClr>
                </a:solidFill>
                <a:latin typeface="Aparajita" panose="020B0604020202020204" pitchFamily="34" charset="0"/>
                <a:cs typeface="Aparajita" panose="020B0604020202020204" pitchFamily="34" charset="0"/>
              </a:rPr>
              <a:t>2</a:t>
            </a:r>
            <a:endParaRPr lang="en-US" sz="2550" b="1" baseline="30000" dirty="0" smtClean="0">
              <a:solidFill>
                <a:schemeClr val="accent2">
                  <a:lumMod val="50000"/>
                </a:schemeClr>
              </a:solidFill>
              <a:latin typeface="Aparajita" panose="020B0604020202020204" pitchFamily="34" charset="0"/>
              <a:cs typeface="Aparajita" panose="020B0604020202020204" pitchFamily="34" charset="0"/>
            </a:endParaRPr>
          </a:p>
          <a:p>
            <a:pPr lvl="1">
              <a:buClr>
                <a:schemeClr val="accent4">
                  <a:lumMod val="75000"/>
                </a:schemeClr>
              </a:buClr>
              <a:buFont typeface="Wingdings" panose="05000000000000000000" pitchFamily="2" charset="2"/>
              <a:buChar char="Ø"/>
            </a:pPr>
            <a:r>
              <a:rPr lang="en-US" sz="2550" b="1" dirty="0" smtClean="0">
                <a:solidFill>
                  <a:schemeClr val="accent2">
                    <a:lumMod val="50000"/>
                  </a:schemeClr>
                </a:solidFill>
                <a:latin typeface="Aparajita" panose="020B0604020202020204" pitchFamily="34" charset="0"/>
                <a:cs typeface="Aparajita" panose="020B0604020202020204" pitchFamily="34" charset="0"/>
              </a:rPr>
              <a:t>The following figure shows the axial load from SAP2000</a:t>
            </a:r>
            <a:endParaRPr lang="en-US" sz="2550" b="1" dirty="0" smtClean="0">
              <a:solidFill>
                <a:schemeClr val="accent2">
                  <a:lumMod val="50000"/>
                </a:schemeClr>
              </a:solidFill>
              <a:latin typeface="Aparajita" panose="020B0604020202020204" pitchFamily="34" charset="0"/>
              <a:cs typeface="Aparajita" panose="020B0604020202020204" pitchFamily="34" charset="0"/>
            </a:endParaRPr>
          </a:p>
          <a:p>
            <a:pPr lvl="1">
              <a:buNone/>
            </a:pPr>
            <a:endParaRPr lang="en-US" sz="2400" dirty="0" smtClean="0"/>
          </a:p>
          <a:p>
            <a:pPr lvl="1">
              <a:buFont typeface="Wingdings" panose="05000000000000000000" pitchFamily="2" charset="2"/>
              <a:buChar char="Ø"/>
            </a:pPr>
            <a:endParaRPr lang="en-US" sz="2400" dirty="0" smtClean="0"/>
          </a:p>
          <a:p>
            <a:pPr lvl="1">
              <a:buNone/>
            </a:pPr>
            <a:endParaRPr lang="en-US" sz="2400" dirty="0" smtClean="0"/>
          </a:p>
          <a:p>
            <a:pPr lvl="1">
              <a:buClr>
                <a:schemeClr val="accent4">
                  <a:lumMod val="75000"/>
                </a:schemeClr>
              </a:buClr>
              <a:buFont typeface="Wingdings" panose="05000000000000000000" pitchFamily="2" charset="2"/>
              <a:buChar char="Ø"/>
            </a:pPr>
            <a:r>
              <a:rPr lang="en-US" sz="2550" b="1" dirty="0" smtClean="0">
                <a:solidFill>
                  <a:schemeClr val="accent2">
                    <a:lumMod val="50000"/>
                  </a:schemeClr>
                </a:solidFill>
                <a:latin typeface="Aparajita" panose="020B0604020202020204" pitchFamily="34" charset="0"/>
                <a:cs typeface="Aparajita" panose="020B0604020202020204" pitchFamily="34" charset="0"/>
              </a:rPr>
              <a:t>Live Load from SAP2000 = 32.2 </a:t>
            </a:r>
            <a:r>
              <a:rPr lang="en-US" sz="2550" b="1" dirty="0" err="1" smtClean="0">
                <a:solidFill>
                  <a:schemeClr val="accent2">
                    <a:lumMod val="50000"/>
                  </a:schemeClr>
                </a:solidFill>
                <a:latin typeface="Aparajita" panose="020B0604020202020204" pitchFamily="34" charset="0"/>
                <a:cs typeface="Aparajita" panose="020B0604020202020204" pitchFamily="34" charset="0"/>
              </a:rPr>
              <a:t>kN</a:t>
            </a:r>
            <a:r>
              <a:rPr lang="en-US" sz="2550" b="1" dirty="0" smtClean="0">
                <a:solidFill>
                  <a:schemeClr val="accent2">
                    <a:lumMod val="50000"/>
                  </a:schemeClr>
                </a:solidFill>
                <a:latin typeface="Aparajita" panose="020B0604020202020204" pitchFamily="34" charset="0"/>
                <a:cs typeface="Aparajita" panose="020B0604020202020204" pitchFamily="34" charset="0"/>
              </a:rPr>
              <a:t> </a:t>
            </a:r>
            <a:endParaRPr lang="en-US" sz="2550" b="1" dirty="0" smtClean="0">
              <a:solidFill>
                <a:schemeClr val="accent2">
                  <a:lumMod val="50000"/>
                </a:schemeClr>
              </a:solidFill>
              <a:latin typeface="Aparajita" panose="020B0604020202020204" pitchFamily="34" charset="0"/>
              <a:cs typeface="Aparajita" panose="020B0604020202020204" pitchFamily="34" charset="0"/>
            </a:endParaRPr>
          </a:p>
          <a:p>
            <a:pPr lvl="1">
              <a:buClr>
                <a:schemeClr val="accent4">
                  <a:lumMod val="75000"/>
                </a:schemeClr>
              </a:buClr>
              <a:buFont typeface="Wingdings" panose="05000000000000000000" pitchFamily="2" charset="2"/>
              <a:buChar char="Ø"/>
            </a:pPr>
            <a:r>
              <a:rPr lang="en-US" sz="2550" b="1" dirty="0" smtClean="0">
                <a:solidFill>
                  <a:schemeClr val="accent2">
                    <a:lumMod val="50000"/>
                  </a:schemeClr>
                </a:solidFill>
                <a:latin typeface="Aparajita" panose="020B0604020202020204" pitchFamily="34" charset="0"/>
                <a:cs typeface="Aparajita" panose="020B0604020202020204" pitchFamily="34" charset="0"/>
              </a:rPr>
              <a:t>Live Load using tributary area = 3.67 x(3*3) = 33 </a:t>
            </a:r>
            <a:r>
              <a:rPr lang="en-US" sz="2550" b="1" dirty="0" err="1" smtClean="0">
                <a:solidFill>
                  <a:schemeClr val="accent2">
                    <a:lumMod val="50000"/>
                  </a:schemeClr>
                </a:solidFill>
                <a:latin typeface="Aparajita" panose="020B0604020202020204" pitchFamily="34" charset="0"/>
                <a:cs typeface="Aparajita" panose="020B0604020202020204" pitchFamily="34" charset="0"/>
              </a:rPr>
              <a:t>kN</a:t>
            </a:r>
            <a:r>
              <a:rPr lang="en-US" sz="2550" b="1" dirty="0" smtClean="0">
                <a:solidFill>
                  <a:schemeClr val="accent2">
                    <a:lumMod val="50000"/>
                  </a:schemeClr>
                </a:solidFill>
                <a:latin typeface="Aparajita" panose="020B0604020202020204" pitchFamily="34" charset="0"/>
                <a:cs typeface="Aparajita" panose="020B0604020202020204" pitchFamily="34" charset="0"/>
              </a:rPr>
              <a:t> </a:t>
            </a:r>
            <a:br>
              <a:rPr lang="en-US" sz="2400" dirty="0" smtClean="0"/>
            </a:br>
            <a:endParaRPr lang="en-US" sz="2400" dirty="0" smtClean="0"/>
          </a:p>
          <a:p>
            <a:pPr lvl="1">
              <a:buClr>
                <a:schemeClr val="accent4">
                  <a:lumMod val="75000"/>
                </a:schemeClr>
              </a:buClr>
              <a:buFont typeface="Wingdings" panose="05000000000000000000" pitchFamily="2" charset="2"/>
              <a:buChar char="ü"/>
            </a:pPr>
            <a:r>
              <a:rPr lang="en-US" sz="2400" b="1" dirty="0" smtClean="0">
                <a:solidFill>
                  <a:srgbClr val="0070C0"/>
                </a:solidFill>
              </a:rPr>
              <a:t>Difference Percentage = (32.2 - 33) / 32.2 = 2.6%</a:t>
            </a:r>
            <a:endParaRPr lang="en-US" sz="2400" b="1" dirty="0" smtClean="0">
              <a:solidFill>
                <a:srgbClr val="0070C0"/>
              </a:solidFill>
            </a:endParaRPr>
          </a:p>
          <a:p>
            <a:endParaRPr lang="en-US" dirty="0" smtClean="0"/>
          </a:p>
          <a:p>
            <a:endParaRPr lang="en-US" dirty="0"/>
          </a:p>
        </p:txBody>
      </p:sp>
      <p:sp>
        <p:nvSpPr>
          <p:cNvPr id="2" name="Text Box 1"/>
          <p:cNvSpPr txBox="1"/>
          <p:nvPr/>
        </p:nvSpPr>
        <p:spPr>
          <a:xfrm>
            <a:off x="1188720" y="701040"/>
            <a:ext cx="7650480" cy="675640"/>
          </a:xfrm>
          <a:prstGeom prst="rect">
            <a:avLst/>
          </a:prstGeom>
          <a:noFill/>
        </p:spPr>
        <p:txBody>
          <a:bodyPr wrap="square" rtlCol="0">
            <a:spAutoFit/>
          </a:bodyPr>
          <a:lstStyle/>
          <a:p>
            <a:r>
              <a:rPr lang="en-US" sz="3800" dirty="0"/>
              <a:t>Verification of Internal Forces</a:t>
            </a:r>
            <a:endParaRPr lang="en-US" sz="3800" dirty="0"/>
          </a:p>
        </p:txBody>
      </p:sp>
      <p:pic>
        <p:nvPicPr>
          <p:cNvPr id="58371" name="Picture 3"/>
          <p:cNvPicPr>
            <a:picLocks noChangeAspect="1" noChangeArrowheads="1"/>
          </p:cNvPicPr>
          <p:nvPr/>
        </p:nvPicPr>
        <p:blipFill>
          <a:blip r:embed="rId1"/>
          <a:srcRect/>
          <a:stretch>
            <a:fillRect/>
          </a:stretch>
        </p:blipFill>
        <p:spPr bwMode="auto">
          <a:xfrm>
            <a:off x="1447800" y="3352800"/>
            <a:ext cx="5448300" cy="1000125"/>
          </a:xfrm>
          <a:prstGeom prst="rect">
            <a:avLst/>
          </a:prstGeom>
          <a:noFill/>
          <a:ln w="9525">
            <a:noFill/>
            <a:miter lim="800000"/>
            <a:headEnd/>
            <a:tailEnd/>
          </a:ln>
          <a:effectLst/>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p:txBody>
          <a:bodyPr>
            <a:normAutofit fontScale="92500" lnSpcReduction="10000"/>
          </a:bodyPr>
          <a:lstStyle/>
          <a:p>
            <a:pPr>
              <a:buClr>
                <a:schemeClr val="accent4">
                  <a:lumMod val="75000"/>
                </a:schemeClr>
              </a:buClr>
              <a:buFont typeface="Wingdings" panose="05000000000000000000" pitchFamily="2" charset="2"/>
              <a:buChar char="v"/>
            </a:pPr>
            <a:r>
              <a:rPr lang="en-US" b="1" dirty="0" smtClean="0">
                <a:solidFill>
                  <a:schemeClr val="accent4">
                    <a:lumMod val="50000"/>
                  </a:schemeClr>
                </a:solidFill>
              </a:rPr>
              <a:t>The following table shows the allowable deflection limits</a:t>
            </a:r>
            <a:endParaRPr lang="en-US" b="1" dirty="0" smtClean="0">
              <a:solidFill>
                <a:schemeClr val="accent4">
                  <a:lumMod val="50000"/>
                </a:schemeClr>
              </a:solidFill>
            </a:endParaRPr>
          </a:p>
          <a:p>
            <a:pPr>
              <a:buFont typeface="Wingdings" panose="05000000000000000000" pitchFamily="2" charset="2"/>
              <a:buChar char="Ø"/>
            </a:pPr>
            <a:endParaRPr lang="en-US" dirty="0" smtClean="0"/>
          </a:p>
          <a:p>
            <a:pPr>
              <a:buFont typeface="Wingdings" panose="05000000000000000000" pitchFamily="2" charset="2"/>
              <a:buChar char="Ø"/>
            </a:pPr>
            <a:endParaRPr lang="en-US" dirty="0" smtClean="0"/>
          </a:p>
          <a:p>
            <a:pPr>
              <a:buFont typeface="Wingdings" panose="05000000000000000000" pitchFamily="2" charset="2"/>
              <a:buChar char="Ø"/>
            </a:pPr>
            <a:endParaRPr lang="en-US" dirty="0" smtClean="0"/>
          </a:p>
          <a:p>
            <a:pPr>
              <a:buNone/>
            </a:pPr>
            <a:endParaRPr lang="en-US" dirty="0" smtClean="0"/>
          </a:p>
          <a:p>
            <a:pPr>
              <a:buFont typeface="Wingdings" panose="05000000000000000000" pitchFamily="2" charset="2"/>
              <a:buChar char="Ø"/>
            </a:pPr>
            <a:endParaRPr lang="en-US" dirty="0" smtClean="0"/>
          </a:p>
          <a:p>
            <a:pPr>
              <a:buFont typeface="Wingdings" panose="05000000000000000000" pitchFamily="2" charset="2"/>
              <a:buChar char="Ø"/>
            </a:pPr>
            <a:endParaRPr lang="en-US" dirty="0" smtClean="0"/>
          </a:p>
          <a:p>
            <a:pPr>
              <a:buFont typeface="Wingdings" panose="05000000000000000000" pitchFamily="2" charset="2"/>
              <a:buChar char="Ø"/>
            </a:pPr>
            <a:endParaRPr lang="en-US" dirty="0" smtClean="0"/>
          </a:p>
          <a:p>
            <a:pPr>
              <a:buFont typeface="Wingdings" panose="05000000000000000000" pitchFamily="2" charset="2"/>
              <a:buChar char="Ø"/>
            </a:pPr>
            <a:endParaRPr lang="en-US" dirty="0" smtClean="0"/>
          </a:p>
          <a:p>
            <a:pPr>
              <a:buFont typeface="Wingdings" panose="05000000000000000000" pitchFamily="2" charset="2"/>
              <a:buChar char="Ø"/>
            </a:pPr>
            <a:endParaRPr lang="en-US" dirty="0" smtClean="0"/>
          </a:p>
          <a:p>
            <a:pPr>
              <a:buNone/>
            </a:pPr>
            <a:endParaRPr lang="en-US" dirty="0" smtClean="0"/>
          </a:p>
          <a:p>
            <a:pPr lvl="1">
              <a:buClr>
                <a:schemeClr val="accent4">
                  <a:lumMod val="75000"/>
                </a:schemeClr>
              </a:buClr>
              <a:buFont typeface="Wingdings" panose="05000000000000000000" pitchFamily="2" charset="2"/>
              <a:buChar char="Ø"/>
            </a:pPr>
            <a:r>
              <a:rPr lang="en-US" sz="2550" b="1" dirty="0" smtClean="0">
                <a:solidFill>
                  <a:schemeClr val="accent2">
                    <a:lumMod val="50000"/>
                  </a:schemeClr>
                </a:solidFill>
                <a:latin typeface="Aparajita" panose="020B0604020202020204" pitchFamily="34" charset="0"/>
                <a:cs typeface="Aparajita" panose="020B0604020202020204" pitchFamily="34" charset="0"/>
              </a:rPr>
              <a:t>The Selected Limit to be Checked is L/240</a:t>
            </a:r>
            <a:endParaRPr lang="en-US" sz="2550" b="1" dirty="0" smtClean="0">
              <a:solidFill>
                <a:schemeClr val="accent2">
                  <a:lumMod val="50000"/>
                </a:schemeClr>
              </a:solidFill>
              <a:latin typeface="Aparajita" panose="020B0604020202020204" pitchFamily="34" charset="0"/>
              <a:cs typeface="Aparajita" panose="020B0604020202020204" pitchFamily="34" charset="0"/>
            </a:endParaRPr>
          </a:p>
          <a:p>
            <a:pPr>
              <a:buFont typeface="Wingdings" panose="05000000000000000000" pitchFamily="2" charset="2"/>
              <a:buChar char="Ø"/>
            </a:pPr>
            <a:endParaRPr lang="en-US" dirty="0" smtClean="0"/>
          </a:p>
          <a:p>
            <a:pPr>
              <a:buFont typeface="Wingdings" panose="05000000000000000000" pitchFamily="2" charset="2"/>
              <a:buChar char="Ø"/>
            </a:pPr>
            <a:endParaRPr lang="en-US" dirty="0" smtClean="0"/>
          </a:p>
          <a:p>
            <a:pPr>
              <a:buFont typeface="Wingdings" panose="05000000000000000000" pitchFamily="2" charset="2"/>
              <a:buChar char="Ø"/>
            </a:pPr>
            <a:endParaRPr lang="en-US" dirty="0" smtClean="0"/>
          </a:p>
          <a:p>
            <a:pPr>
              <a:buFont typeface="Wingdings" panose="05000000000000000000" pitchFamily="2" charset="2"/>
              <a:buChar char="Ø"/>
            </a:pPr>
            <a:endParaRPr lang="en-US" dirty="0" smtClean="0"/>
          </a:p>
          <a:p>
            <a:pPr>
              <a:buFont typeface="Wingdings" panose="05000000000000000000" pitchFamily="2" charset="2"/>
              <a:buChar char="Ø"/>
            </a:pPr>
            <a:endParaRPr lang="en-US" dirty="0" smtClean="0"/>
          </a:p>
          <a:p>
            <a:pPr>
              <a:buFont typeface="Wingdings" panose="05000000000000000000" pitchFamily="2" charset="2"/>
              <a:buChar char="Ø"/>
            </a:pPr>
            <a:endParaRPr lang="en-US" dirty="0" smtClean="0"/>
          </a:p>
          <a:p>
            <a:pPr>
              <a:buFont typeface="Wingdings" panose="05000000000000000000" pitchFamily="2" charset="2"/>
              <a:buChar char="Ø"/>
            </a:pPr>
            <a:endParaRPr lang="en-US" dirty="0" smtClean="0"/>
          </a:p>
          <a:p>
            <a:pPr>
              <a:buFont typeface="Wingdings" panose="05000000000000000000" pitchFamily="2" charset="2"/>
              <a:buChar char="Ø"/>
            </a:pPr>
            <a:endParaRPr lang="en-US" dirty="0" smtClean="0"/>
          </a:p>
          <a:p>
            <a:pPr>
              <a:buFont typeface="Wingdings" panose="05000000000000000000" pitchFamily="2" charset="2"/>
              <a:buChar char="Ø"/>
            </a:pPr>
            <a:endParaRPr lang="en-US" dirty="0" smtClean="0"/>
          </a:p>
          <a:p>
            <a:pPr>
              <a:buNone/>
            </a:pPr>
            <a:endParaRPr lang="en-US" dirty="0"/>
          </a:p>
        </p:txBody>
      </p:sp>
      <p:pic>
        <p:nvPicPr>
          <p:cNvPr id="6" name="Picture 2" descr="C:\Users\KAREEM-JO\Desktop\Deflections.PNG"/>
          <p:cNvPicPr>
            <a:picLocks noChangeAspect="1" noChangeArrowheads="1"/>
          </p:cNvPicPr>
          <p:nvPr/>
        </p:nvPicPr>
        <p:blipFill>
          <a:blip r:embed="rId1" cstate="print"/>
          <a:srcRect r="2703" b="2488"/>
          <a:stretch>
            <a:fillRect/>
          </a:stretch>
        </p:blipFill>
        <p:spPr bwMode="auto">
          <a:xfrm>
            <a:off x="381000" y="1905000"/>
            <a:ext cx="8229600" cy="3505200"/>
          </a:xfrm>
          <a:prstGeom prst="rect">
            <a:avLst/>
          </a:prstGeom>
          <a:noFill/>
        </p:spPr>
      </p:pic>
      <p:sp>
        <p:nvSpPr>
          <p:cNvPr id="2" name="Text Box 1"/>
          <p:cNvSpPr txBox="1"/>
          <p:nvPr/>
        </p:nvSpPr>
        <p:spPr>
          <a:xfrm>
            <a:off x="1268730" y="449580"/>
            <a:ext cx="5791835" cy="675640"/>
          </a:xfrm>
          <a:prstGeom prst="rect">
            <a:avLst/>
          </a:prstGeom>
          <a:noFill/>
        </p:spPr>
        <p:txBody>
          <a:bodyPr wrap="square" rtlCol="0">
            <a:spAutoFit/>
          </a:bodyPr>
          <a:lstStyle/>
          <a:p>
            <a:pPr algn="ctr"/>
            <a:r>
              <a:rPr lang="en-US" sz="3800" b="1" dirty="0" smtClean="0">
                <a:solidFill>
                  <a:schemeClr val="tx1"/>
                </a:solidFill>
              </a:rPr>
              <a:t>Serviceability </a:t>
            </a:r>
            <a:r>
              <a:rPr lang="en-US" sz="3800" b="1" dirty="0">
                <a:solidFill>
                  <a:schemeClr val="tx1"/>
                </a:solidFill>
              </a:rPr>
              <a:t>Check</a:t>
            </a:r>
            <a:endParaRPr lang="en-US" sz="3800" b="1" dirty="0">
              <a:solidFill>
                <a:schemeClr val="tx1"/>
              </a:solidFill>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5"/>
          <p:cNvPicPr>
            <a:picLocks noGrp="1"/>
          </p:cNvPicPr>
          <p:nvPr>
            <p:ph idx="1"/>
          </p:nvPr>
        </p:nvPicPr>
        <p:blipFill>
          <a:blip r:embed="rId1" cstate="print"/>
          <a:srcRect t="5876" b="11177"/>
          <a:stretch>
            <a:fillRect/>
          </a:stretch>
        </p:blipFill>
        <p:spPr bwMode="auto">
          <a:xfrm>
            <a:off x="1066800" y="2209801"/>
            <a:ext cx="7696200" cy="2514600"/>
          </a:xfrm>
          <a:prstGeom prst="rect">
            <a:avLst/>
          </a:prstGeom>
          <a:noFill/>
          <a:ln w="9525">
            <a:noFill/>
            <a:miter lim="800000"/>
            <a:headEnd/>
            <a:tailEnd/>
          </a:ln>
        </p:spPr>
      </p:pic>
      <p:sp>
        <p:nvSpPr>
          <p:cNvPr id="6" name="Content Placeholder 2"/>
          <p:cNvSpPr txBox="1"/>
          <p:nvPr/>
        </p:nvSpPr>
        <p:spPr>
          <a:xfrm>
            <a:off x="457200" y="1219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
                <a:schemeClr val="accent4">
                  <a:lumMod val="75000"/>
                </a:schemeClr>
              </a:buClr>
              <a:buSzTx/>
              <a:buFont typeface="Wingdings" panose="05000000000000000000" pitchFamily="2" charset="2"/>
              <a:buChar char="v"/>
              <a:defRPr/>
            </a:pPr>
            <a:r>
              <a:rPr kumimoji="0" lang="en-US" sz="3200" b="1" i="0" u="none" strike="noStrike" kern="1200" cap="none" spc="0" normalizeH="0" baseline="0" noProof="0" dirty="0" smtClean="0">
                <a:ln>
                  <a:noFill/>
                </a:ln>
                <a:solidFill>
                  <a:schemeClr val="accent4">
                    <a:lumMod val="50000"/>
                  </a:schemeClr>
                </a:solidFill>
                <a:effectLst/>
                <a:uLnTx/>
                <a:uFillTx/>
                <a:latin typeface="+mn-lt"/>
                <a:ea typeface="+mn-ea"/>
                <a:cs typeface="+mn-cs"/>
              </a:rPr>
              <a:t>This figure shows deflection in the third floor obtained from SAP2000</a:t>
            </a:r>
            <a:endParaRPr kumimoji="0" lang="en-US" sz="3200" b="1" i="0" u="none" strike="noStrike" kern="1200" cap="none" spc="0" normalizeH="0" baseline="0" noProof="0" dirty="0" smtClean="0">
              <a:ln>
                <a:noFill/>
              </a:ln>
              <a:solidFill>
                <a:schemeClr val="accent4">
                  <a:lumMod val="50000"/>
                </a:schemeClr>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None/>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9" name="مربع نص 4"/>
          <p:cNvSpPr txBox="1">
            <a:spLocks noRot="1" noChangeAspect="1" noMove="1" noResize="1" noEditPoints="1" noAdjustHandles="1" noChangeArrowheads="1" noChangeShapeType="1" noTextEdit="1"/>
          </p:cNvSpPr>
          <p:nvPr/>
        </p:nvSpPr>
        <p:spPr>
          <a:xfrm>
            <a:off x="1475656" y="5085184"/>
            <a:ext cx="6480720" cy="1050865"/>
          </a:xfrm>
          <a:prstGeom prst="rect">
            <a:avLst/>
          </a:prstGeom>
          <a:blipFill rotWithShape="1">
            <a:blip r:embed="rId2"/>
            <a:stretch>
              <a:fillRect l="-659" t="-2890"/>
            </a:stretch>
          </a:blipFill>
        </p:spPr>
        <p:txBody>
          <a:bodyPr/>
          <a:lstStyle/>
          <a:p>
            <a:r>
              <a:rPr lang="ar-SA">
                <a:noFill/>
              </a:rPr>
              <a:t> </a:t>
            </a:r>
            <a:endParaRPr lang="ar-SA">
              <a:noFill/>
            </a:endParaRPr>
          </a:p>
        </p:txBody>
      </p:sp>
      <p:sp>
        <p:nvSpPr>
          <p:cNvPr id="2" name="Title 1"/>
          <p:cNvSpPr/>
          <p:nvPr>
            <p:ph type="title"/>
          </p:nvPr>
        </p:nvSpPr>
        <p:spPr/>
        <p:txBody>
          <a:bodyPr/>
          <a:p>
            <a:pPr algn="ctr"/>
            <a:r>
              <a:rPr lang="en-US">
                <a:solidFill>
                  <a:schemeClr val="tx1"/>
                </a:solidFill>
              </a:rPr>
              <a:t>Servicebility Check</a:t>
            </a:r>
            <a:endParaRPr lang="en-US">
              <a:solidFill>
                <a:schemeClr val="tx1"/>
              </a:solidFill>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b="1" dirty="0" smtClean="0">
                <a:solidFill>
                  <a:schemeClr val="tx1"/>
                </a:solidFill>
                <a:latin typeface="Aparajita" panose="020B0604020202020204" pitchFamily="34" charset="0"/>
                <a:cs typeface="Aparajita" panose="020B0604020202020204" pitchFamily="34" charset="0"/>
              </a:rPr>
              <a:t>Define load pattern:</a:t>
            </a:r>
            <a:endParaRPr lang="en-US" b="1" dirty="0">
              <a:solidFill>
                <a:schemeClr val="tx1"/>
              </a:solidFill>
              <a:latin typeface="Aparajita" panose="020B0604020202020204" pitchFamily="34" charset="0"/>
              <a:cs typeface="Aparajita" panose="020B0604020202020204" pitchFamily="34" charset="0"/>
            </a:endParaRPr>
          </a:p>
        </p:txBody>
      </p:sp>
      <p:pic>
        <p:nvPicPr>
          <p:cNvPr id="4" name="صورة 624742"/>
          <p:cNvPicPr>
            <a:picLocks noChangeAspect="1"/>
          </p:cNvPicPr>
          <p:nvPr/>
        </p:nvPicPr>
        <p:blipFill>
          <a:blip r:embed="rId1">
            <a:extLst>
              <a:ext uri="{28A0092B-C50C-407E-A947-70E740481C1C}">
                <a14:useLocalDpi xmlns:a14="http://schemas.microsoft.com/office/drawing/2010/main" val="0"/>
              </a:ext>
            </a:extLst>
          </a:blip>
          <a:srcRect/>
          <a:stretch>
            <a:fillRect/>
          </a:stretch>
        </p:blipFill>
        <p:spPr bwMode="auto">
          <a:xfrm>
            <a:off x="457200" y="2819400"/>
            <a:ext cx="8292992" cy="3276600"/>
          </a:xfrm>
          <a:prstGeom prst="rect">
            <a:avLst/>
          </a:prstGeom>
          <a:noFill/>
          <a:ln>
            <a:noFill/>
          </a:ln>
        </p:spPr>
      </p:pic>
      <p:sp>
        <p:nvSpPr>
          <p:cNvPr id="7" name="Text Box 6"/>
          <p:cNvSpPr txBox="1"/>
          <p:nvPr/>
        </p:nvSpPr>
        <p:spPr>
          <a:xfrm>
            <a:off x="1348105" y="317500"/>
            <a:ext cx="7338695" cy="949960"/>
          </a:xfrm>
          <a:prstGeom prst="rect">
            <a:avLst/>
          </a:prstGeom>
          <a:noFill/>
        </p:spPr>
        <p:txBody>
          <a:bodyPr wrap="square" rtlCol="0">
            <a:spAutoFit/>
          </a:bodyPr>
          <a:lstStyle/>
          <a:p>
            <a:r>
              <a:rPr lang="en-US" sz="3800">
                <a:sym typeface="+mn-ea"/>
              </a:rPr>
              <a:t>Equivalent Lateral Force (UBC-97)</a:t>
            </a:r>
            <a:endParaRPr lang="en-US" sz="3800">
              <a:sym typeface="+mn-ea"/>
            </a:endParaRPr>
          </a:p>
          <a:p>
            <a:endParaRPr lang="en-US"/>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624760"/>
          <p:cNvPicPr>
            <a:picLocks noGrp="1" noChangeAspect="1"/>
          </p:cNvPicPr>
          <p:nvPr>
            <p:ph idx="1"/>
          </p:nvPr>
        </p:nvPicPr>
        <p:blipFill>
          <a:blip r:embed="rId1">
            <a:extLst>
              <a:ext uri="{28A0092B-C50C-407E-A947-70E740481C1C}">
                <a14:useLocalDpi xmlns:a14="http://schemas.microsoft.com/office/drawing/2010/main" val="0"/>
              </a:ext>
            </a:extLst>
          </a:blip>
          <a:srcRect/>
          <a:stretch>
            <a:fillRect/>
          </a:stretch>
        </p:blipFill>
        <p:spPr bwMode="auto">
          <a:xfrm>
            <a:off x="1447800" y="2209800"/>
            <a:ext cx="5105400" cy="4373563"/>
          </a:xfrm>
          <a:prstGeom prst="rect">
            <a:avLst/>
          </a:prstGeom>
          <a:noFill/>
          <a:ln>
            <a:noFill/>
          </a:ln>
        </p:spPr>
      </p:pic>
      <p:sp>
        <p:nvSpPr>
          <p:cNvPr id="5" name="TextBox 4"/>
          <p:cNvSpPr txBox="1"/>
          <p:nvPr/>
        </p:nvSpPr>
        <p:spPr>
          <a:xfrm>
            <a:off x="609600" y="1600200"/>
            <a:ext cx="6629400" cy="523220"/>
          </a:xfrm>
          <a:prstGeom prst="rect">
            <a:avLst/>
          </a:prstGeom>
          <a:noFill/>
        </p:spPr>
        <p:txBody>
          <a:bodyPr wrap="square" rtlCol="0">
            <a:spAutoFit/>
          </a:bodyPr>
          <a:lstStyle/>
          <a:p>
            <a:pPr>
              <a:buFont typeface="Wingdings" panose="05000000000000000000" pitchFamily="2" charset="2"/>
              <a:buChar char="Ø"/>
            </a:pPr>
            <a:r>
              <a:rPr lang="en-US" b="1" dirty="0" smtClean="0">
                <a:latin typeface="Aparajita" panose="020B0604020202020204" pitchFamily="34" charset="0"/>
                <a:cs typeface="Aparajita" panose="020B0604020202020204" pitchFamily="34" charset="0"/>
              </a:rPr>
              <a:t> </a:t>
            </a:r>
            <a:r>
              <a:rPr lang="en-US" sz="2800" b="1" dirty="0" smtClean="0">
                <a:latin typeface="Aparajita" panose="020B0604020202020204" pitchFamily="34" charset="0"/>
                <a:cs typeface="Aparajita" panose="020B0604020202020204" pitchFamily="34" charset="0"/>
              </a:rPr>
              <a:t>Assign seismic factors :</a:t>
            </a:r>
            <a:endParaRPr lang="en-US" sz="2800" b="1" dirty="0">
              <a:latin typeface="Aparajita" panose="020B0604020202020204" pitchFamily="34" charset="0"/>
              <a:cs typeface="Aparajita" panose="020B0604020202020204" pitchFamily="34" charset="0"/>
            </a:endParaRPr>
          </a:p>
        </p:txBody>
      </p:sp>
      <p:sp>
        <p:nvSpPr>
          <p:cNvPr id="3" name="Text Box 2"/>
          <p:cNvSpPr txBox="1"/>
          <p:nvPr/>
        </p:nvSpPr>
        <p:spPr>
          <a:xfrm>
            <a:off x="1348105" y="393700"/>
            <a:ext cx="7338695" cy="949960"/>
          </a:xfrm>
          <a:prstGeom prst="rect">
            <a:avLst/>
          </a:prstGeom>
          <a:noFill/>
        </p:spPr>
        <p:txBody>
          <a:bodyPr wrap="square" rtlCol="0">
            <a:spAutoFit/>
          </a:bodyPr>
          <a:lstStyle/>
          <a:p>
            <a:r>
              <a:rPr lang="en-US" sz="3800">
                <a:sym typeface="+mn-ea"/>
              </a:rPr>
              <a:t>Equivalent Lateral Force (UBC-97)</a:t>
            </a:r>
            <a:endParaRPr lang="en-US" sz="3800">
              <a:sym typeface="+mn-ea"/>
            </a:endParaRPr>
          </a:p>
          <a:p>
            <a:endParaRPr lang="en-US"/>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effectLst/>
              </a:rPr>
              <a:t>Response Spectrum Analysis</a:t>
            </a:r>
            <a:br>
              <a:rPr lang="en-US" dirty="0" smtClean="0">
                <a:effectLst/>
              </a:rPr>
            </a:br>
            <a:endParaRPr lang="en-US" dirty="0"/>
          </a:p>
        </p:txBody>
      </p:sp>
      <p:pic>
        <p:nvPicPr>
          <p:cNvPr id="4" name="صورة 44" descr="ooo.png"/>
          <p:cNvPicPr>
            <a:picLocks noGrp="1" noChangeAspect="1"/>
          </p:cNvPicPr>
          <p:nvPr>
            <p:ph idx="1"/>
          </p:nvPr>
        </p:nvPicPr>
        <p:blipFill>
          <a:blip r:embed="rId1"/>
          <a:stretch>
            <a:fillRect/>
          </a:stretch>
        </p:blipFill>
        <p:spPr>
          <a:xfrm>
            <a:off x="838200" y="1295400"/>
            <a:ext cx="6158230" cy="4893016"/>
          </a:xfrm>
          <a:prstGeom prst="rect">
            <a:avLst/>
          </a:prstGeom>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 </a:t>
            </a:r>
            <a:r>
              <a:rPr lang="en-US" dirty="0" smtClean="0">
                <a:effectLst/>
              </a:rPr>
              <a:t>Response Spectrum</a:t>
            </a:r>
            <a:endParaRPr lang="en-US" dirty="0"/>
          </a:p>
        </p:txBody>
      </p:sp>
      <p:sp>
        <p:nvSpPr>
          <p:cNvPr id="3" name="Content Placeholder 2"/>
          <p:cNvSpPr>
            <a:spLocks noGrp="1"/>
          </p:cNvSpPr>
          <p:nvPr>
            <p:ph idx="1"/>
          </p:nvPr>
        </p:nvSpPr>
        <p:spPr/>
        <p:txBody>
          <a:bodyPr/>
          <a:lstStyle/>
          <a:p>
            <a:r>
              <a:rPr lang="en-US" b="1" dirty="0" smtClean="0">
                <a:solidFill>
                  <a:schemeClr val="tx1"/>
                </a:solidFill>
                <a:latin typeface="Aparajita" panose="020B0604020202020204" pitchFamily="34" charset="0"/>
                <a:cs typeface="Aparajita" panose="020B0604020202020204" pitchFamily="34" charset="0"/>
              </a:rPr>
              <a:t> Define response spectrum function on SAP 2000 program:</a:t>
            </a:r>
            <a:endParaRPr lang="en-US" b="1" dirty="0" smtClean="0">
              <a:solidFill>
                <a:schemeClr val="tx1"/>
              </a:solidFill>
              <a:latin typeface="Aparajita" panose="020B0604020202020204" pitchFamily="34" charset="0"/>
              <a:cs typeface="Aparajita" panose="020B0604020202020204" pitchFamily="34" charset="0"/>
            </a:endParaRPr>
          </a:p>
          <a:p>
            <a:endParaRPr lang="en-US" dirty="0"/>
          </a:p>
        </p:txBody>
      </p:sp>
      <p:pic>
        <p:nvPicPr>
          <p:cNvPr id="4" name="صورة 624757"/>
          <p:cNvPicPr>
            <a:picLocks noChangeAspect="1"/>
          </p:cNvPicPr>
          <p:nvPr/>
        </p:nvPicPr>
        <p:blipFill>
          <a:blip r:embed="rId1">
            <a:extLst>
              <a:ext uri="{28A0092B-C50C-407E-A947-70E740481C1C}">
                <a14:useLocalDpi xmlns:a14="http://schemas.microsoft.com/office/drawing/2010/main" val="0"/>
              </a:ext>
            </a:extLst>
          </a:blip>
          <a:srcRect/>
          <a:stretch>
            <a:fillRect/>
          </a:stretch>
        </p:blipFill>
        <p:spPr bwMode="auto">
          <a:xfrm>
            <a:off x="1676400" y="2133600"/>
            <a:ext cx="4819556" cy="42672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
          <p:cNvSpPr txBox="1"/>
          <p:nvPr/>
        </p:nvSpPr>
        <p:spPr>
          <a:xfrm>
            <a:off x="698500" y="409575"/>
            <a:ext cx="7747000" cy="675640"/>
          </a:xfrm>
          <a:prstGeom prst="rect">
            <a:avLst/>
          </a:prstGeom>
          <a:noFill/>
        </p:spPr>
        <p:txBody>
          <a:bodyPr wrap="square" rtlCol="0">
            <a:spAutoFit/>
          </a:bodyPr>
          <a:lstStyle/>
          <a:p>
            <a:r>
              <a:rPr lang="en-US" sz="3800"/>
              <a:t>Ground Floor Architectural Plan</a:t>
            </a:r>
            <a:endParaRPr lang="en-US" sz="3800"/>
          </a:p>
        </p:txBody>
      </p:sp>
      <p:graphicFrame>
        <p:nvGraphicFramePr>
          <p:cNvPr id="6" name="Content Placeholder 5"/>
          <p:cNvGraphicFramePr/>
          <p:nvPr>
            <p:ph idx="1"/>
          </p:nvPr>
        </p:nvGraphicFramePr>
        <p:xfrm>
          <a:off x="698500" y="1792288"/>
          <a:ext cx="7521575" cy="4167187"/>
        </p:xfrm>
        <a:graphic>
          <a:graphicData uri="http://schemas.openxmlformats.org/presentationml/2006/ole">
            <mc:AlternateContent xmlns:mc="http://schemas.openxmlformats.org/markup-compatibility/2006">
              <mc:Choice xmlns:v="urn:schemas-microsoft-com:vml" Requires="v">
                <p:oleObj spid="_x0000_s2049" name="" r:id="rId1" imgW="5467350" imgH="3028950" progId="PBrush">
                  <p:embed/>
                </p:oleObj>
              </mc:Choice>
              <mc:Fallback>
                <p:oleObj name="" r:id="rId1" imgW="5467350" imgH="3028950" progId="PBrush">
                  <p:embed/>
                  <p:pic>
                    <p:nvPicPr>
                      <p:cNvPr id="0" name="Picture 2048"/>
                      <p:cNvPicPr/>
                      <p:nvPr/>
                    </p:nvPicPr>
                    <p:blipFill>
                      <a:blip r:embed="rId2"/>
                      <a:stretch>
                        <a:fillRect/>
                      </a:stretch>
                    </p:blipFill>
                    <p:spPr>
                      <a:xfrm>
                        <a:off x="698500" y="1792288"/>
                        <a:ext cx="7521575" cy="4167187"/>
                      </a:xfrm>
                      <a:prstGeom prst="rect">
                        <a:avLst/>
                      </a:prstGeom>
                      <a:noFill/>
                      <a:ln w="9525">
                        <a:noFill/>
                      </a:ln>
                    </p:spPr>
                  </p:pic>
                </p:oleObj>
              </mc:Fallback>
            </mc:AlternateContent>
          </a:graphicData>
        </a:graphic>
      </p:graphicFrame>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 </a:t>
            </a:r>
            <a:r>
              <a:rPr lang="en-US" dirty="0" smtClean="0">
                <a:effectLst/>
              </a:rPr>
              <a:t>Response Spectrum</a:t>
            </a:r>
            <a:endParaRPr lang="en-US" dirty="0"/>
          </a:p>
        </p:txBody>
      </p:sp>
      <p:sp>
        <p:nvSpPr>
          <p:cNvPr id="3" name="Content Placeholder 2"/>
          <p:cNvSpPr>
            <a:spLocks noGrp="1"/>
          </p:cNvSpPr>
          <p:nvPr>
            <p:ph idx="1"/>
          </p:nvPr>
        </p:nvSpPr>
        <p:spPr/>
        <p:txBody>
          <a:bodyPr/>
          <a:lstStyle/>
          <a:p>
            <a:r>
              <a:rPr lang="en-US" b="1" dirty="0" smtClean="0">
                <a:latin typeface="Aparajita" panose="020B0604020202020204" pitchFamily="34" charset="0"/>
                <a:cs typeface="Aparajita" panose="020B0604020202020204" pitchFamily="34" charset="0"/>
              </a:rPr>
              <a:t> </a:t>
            </a:r>
            <a:r>
              <a:rPr lang="en-US" b="1" dirty="0" smtClean="0">
                <a:solidFill>
                  <a:schemeClr val="tx1"/>
                </a:solidFill>
                <a:latin typeface="Aparajita" panose="020B0604020202020204" pitchFamily="34" charset="0"/>
                <a:cs typeface="Aparajita" panose="020B0604020202020204" pitchFamily="34" charset="0"/>
              </a:rPr>
              <a:t>Define load cases :</a:t>
            </a:r>
            <a:endParaRPr lang="en-US" b="1" dirty="0" smtClean="0">
              <a:solidFill>
                <a:schemeClr val="tx1"/>
              </a:solidFill>
              <a:latin typeface="Aparajita" panose="020B0604020202020204" pitchFamily="34" charset="0"/>
              <a:cs typeface="Aparajita" panose="020B0604020202020204" pitchFamily="34" charset="0"/>
            </a:endParaRPr>
          </a:p>
          <a:p>
            <a:pPr>
              <a:buNone/>
            </a:pPr>
            <a:r>
              <a:rPr lang="en-US" dirty="0" smtClean="0">
                <a:solidFill>
                  <a:schemeClr val="tx1"/>
                </a:solidFill>
              </a:rPr>
              <a:t>scale factor = </a:t>
            </a:r>
            <a:r>
              <a:rPr lang="en-US" dirty="0" err="1" smtClean="0">
                <a:solidFill>
                  <a:schemeClr val="tx1"/>
                </a:solidFill>
              </a:rPr>
              <a:t>gI</a:t>
            </a:r>
            <a:r>
              <a:rPr lang="en-US" dirty="0" smtClean="0">
                <a:solidFill>
                  <a:schemeClr val="tx1"/>
                </a:solidFill>
              </a:rPr>
              <a:t>/R</a:t>
            </a:r>
            <a:endParaRPr lang="en-US" dirty="0" smtClean="0">
              <a:solidFill>
                <a:schemeClr val="tx1"/>
              </a:solidFill>
            </a:endParaRPr>
          </a:p>
          <a:p>
            <a:pPr>
              <a:buNone/>
            </a:pPr>
            <a:endParaRPr lang="en-US" dirty="0" smtClean="0"/>
          </a:p>
          <a:p>
            <a:pPr>
              <a:buNone/>
            </a:pPr>
            <a:endParaRPr lang="en-US" dirty="0"/>
          </a:p>
        </p:txBody>
      </p:sp>
      <p:pic>
        <p:nvPicPr>
          <p:cNvPr id="4" name="Picture 41"/>
          <p:cNvPicPr>
            <a:picLocks noChangeAspect="1"/>
          </p:cNvPicPr>
          <p:nvPr/>
        </p:nvPicPr>
        <p:blipFill>
          <a:blip r:embed="rId1"/>
          <a:srcRect/>
          <a:stretch>
            <a:fillRect/>
          </a:stretch>
        </p:blipFill>
        <p:spPr bwMode="auto">
          <a:xfrm>
            <a:off x="1143000" y="3124200"/>
            <a:ext cx="6551295" cy="2296795"/>
          </a:xfrm>
          <a:prstGeom prst="rect">
            <a:avLst/>
          </a:prstGeom>
          <a:noFill/>
          <a:ln w="9525">
            <a:noFill/>
            <a:miter lim="800000"/>
            <a:headEnd/>
            <a:tailEnd/>
          </a:ln>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 </a:t>
            </a:r>
            <a:r>
              <a:rPr lang="en-US" dirty="0" smtClean="0">
                <a:effectLst/>
              </a:rPr>
              <a:t>Response Spectrum</a:t>
            </a:r>
            <a:endParaRPr lang="en-US" dirty="0"/>
          </a:p>
        </p:txBody>
      </p:sp>
      <p:sp>
        <p:nvSpPr>
          <p:cNvPr id="4" name="Content Placeholder 2"/>
          <p:cNvSpPr>
            <a:spLocks noGrp="1"/>
          </p:cNvSpPr>
          <p:nvPr>
            <p:ph idx="1"/>
          </p:nvPr>
        </p:nvSpPr>
        <p:spPr/>
        <p:txBody>
          <a:bodyPr/>
          <a:lstStyle/>
          <a:p>
            <a:pPr marL="539750" indent="-457200" algn="l">
              <a:buFont typeface="Wingdings" panose="05000000000000000000" charset="0"/>
              <a:buChar char="v"/>
            </a:pPr>
            <a:r>
              <a:rPr lang="en-US" dirty="0"/>
              <a:t>X-direction:</a:t>
            </a:r>
            <a:endParaRPr lang="en-US" dirty="0"/>
          </a:p>
          <a:p>
            <a:pPr marL="82550" indent="0" algn="l">
              <a:buFont typeface="Wingdings" panose="05000000000000000000" charset="0"/>
              <a:buNone/>
            </a:pPr>
            <a:endParaRPr lang="en-US" dirty="0"/>
          </a:p>
          <a:p>
            <a:pPr marL="539750" indent="-457200" algn="l">
              <a:buFont typeface="Wingdings" panose="05000000000000000000" charset="0"/>
              <a:buChar char="v"/>
            </a:pPr>
            <a:endParaRPr lang="en-US" dirty="0"/>
          </a:p>
          <a:p>
            <a:pPr marL="539750" indent="-457200" algn="l">
              <a:buFont typeface="Wingdings" panose="05000000000000000000" charset="0"/>
              <a:buChar char="v"/>
            </a:pPr>
            <a:endParaRPr lang="en-US" dirty="0"/>
          </a:p>
          <a:p>
            <a:pPr marL="539750" indent="-457200" algn="l">
              <a:buFont typeface="Wingdings" panose="05000000000000000000" charset="0"/>
              <a:buChar char="v"/>
            </a:pPr>
            <a:endParaRPr lang="en-US" dirty="0"/>
          </a:p>
          <a:p>
            <a:pPr marL="539750" indent="-457200" algn="l">
              <a:buFont typeface="Wingdings" panose="05000000000000000000" charset="0"/>
              <a:buChar char="v"/>
            </a:pPr>
            <a:r>
              <a:rPr lang="en-US" dirty="0">
                <a:sym typeface="+mn-ea"/>
              </a:rPr>
              <a:t>Y-direction:</a:t>
            </a:r>
            <a:endParaRPr lang="en-US" dirty="0">
              <a:sym typeface="+mn-ea"/>
            </a:endParaRPr>
          </a:p>
          <a:p>
            <a:pPr marL="82550" indent="0" algn="l">
              <a:buFont typeface="Wingdings" panose="05000000000000000000" charset="0"/>
              <a:buNone/>
            </a:pPr>
            <a:endParaRPr lang="en-US" dirty="0">
              <a:sym typeface="+mn-ea"/>
            </a:endParaRPr>
          </a:p>
          <a:p>
            <a:pPr marL="539750" indent="-457200" algn="l">
              <a:buFont typeface="Wingdings" panose="05000000000000000000" charset="0"/>
              <a:buChar char="v"/>
            </a:pPr>
            <a:endParaRPr lang="en-US" dirty="0"/>
          </a:p>
          <a:p>
            <a:pPr marL="82550" indent="0" algn="l">
              <a:buFont typeface="Wingdings" panose="05000000000000000000" charset="0"/>
              <a:buNone/>
            </a:pPr>
            <a:endParaRPr lang="en-US" dirty="0"/>
          </a:p>
        </p:txBody>
      </p:sp>
      <p:pic>
        <p:nvPicPr>
          <p:cNvPr id="5" name="صورة 624825"/>
          <p:cNvPicPr/>
          <p:nvPr/>
        </p:nvPicPr>
        <p:blipFill>
          <a:blip r:embed="rId1">
            <a:extLst>
              <a:ext uri="{28A0092B-C50C-407E-A947-70E740481C1C}">
                <a14:useLocalDpi xmlns:a14="http://schemas.microsoft.com/office/drawing/2010/main" val="0"/>
              </a:ext>
            </a:extLst>
          </a:blip>
          <a:srcRect/>
          <a:stretch>
            <a:fillRect/>
          </a:stretch>
        </p:blipFill>
        <p:spPr bwMode="auto">
          <a:xfrm>
            <a:off x="2438400" y="2195195"/>
            <a:ext cx="5051425" cy="1933575"/>
          </a:xfrm>
          <a:prstGeom prst="rect">
            <a:avLst/>
          </a:prstGeom>
          <a:noFill/>
          <a:ln>
            <a:noFill/>
          </a:ln>
        </p:spPr>
      </p:pic>
      <p:pic>
        <p:nvPicPr>
          <p:cNvPr id="6" name="صورة 624826"/>
          <p:cNvPicPr/>
          <p:nvPr/>
        </p:nvPicPr>
        <p:blipFill>
          <a:blip r:embed="rId2">
            <a:extLst>
              <a:ext uri="{28A0092B-C50C-407E-A947-70E740481C1C}">
                <a14:useLocalDpi xmlns:a14="http://schemas.microsoft.com/office/drawing/2010/main" val="0"/>
              </a:ext>
            </a:extLst>
          </a:blip>
          <a:srcRect/>
          <a:stretch>
            <a:fillRect/>
          </a:stretch>
        </p:blipFill>
        <p:spPr bwMode="auto">
          <a:xfrm>
            <a:off x="2437765" y="4967605"/>
            <a:ext cx="4953635" cy="1585595"/>
          </a:xfrm>
          <a:prstGeom prst="rect">
            <a:avLst/>
          </a:prstGeom>
          <a:noFill/>
          <a:ln>
            <a:noFill/>
          </a:ln>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pPr algn="ctr"/>
            <a:r>
              <a:rPr lang="en-US" dirty="0"/>
              <a:t>Mass source data</a:t>
            </a:r>
            <a:endParaRPr lang="en-US" dirty="0"/>
          </a:p>
        </p:txBody>
      </p:sp>
      <p:sp>
        <p:nvSpPr>
          <p:cNvPr id="3" name="Content Placeholder 2"/>
          <p:cNvSpPr>
            <a:spLocks noGrp="1"/>
          </p:cNvSpPr>
          <p:nvPr>
            <p:ph idx="1"/>
          </p:nvPr>
        </p:nvSpPr>
        <p:spPr/>
        <p:txBody>
          <a:bodyPr/>
          <a:lstStyle/>
          <a:p>
            <a:r>
              <a:rPr lang="en-US" b="1" dirty="0" smtClean="0">
                <a:solidFill>
                  <a:schemeClr val="tx1"/>
                </a:solidFill>
                <a:latin typeface="Aparajita" panose="020B0604020202020204" pitchFamily="34" charset="0"/>
                <a:cs typeface="Aparajita" panose="020B0604020202020204" pitchFamily="34" charset="0"/>
              </a:rPr>
              <a:t>Define mass source:</a:t>
            </a:r>
            <a:endParaRPr lang="en-US" b="1" dirty="0" smtClean="0">
              <a:solidFill>
                <a:schemeClr val="tx1"/>
              </a:solidFill>
              <a:latin typeface="Aparajita" panose="020B0604020202020204" pitchFamily="34" charset="0"/>
              <a:cs typeface="Aparajita" panose="020B0604020202020204" pitchFamily="34" charset="0"/>
            </a:endParaRPr>
          </a:p>
          <a:p>
            <a:pPr>
              <a:buNone/>
            </a:pPr>
            <a:endParaRPr lang="en-US" dirty="0"/>
          </a:p>
        </p:txBody>
      </p:sp>
      <p:graphicFrame>
        <p:nvGraphicFramePr>
          <p:cNvPr id="72708" name="Object 4"/>
          <p:cNvGraphicFramePr/>
          <p:nvPr/>
        </p:nvGraphicFramePr>
        <p:xfrm>
          <a:off x="1981200" y="2209800"/>
          <a:ext cx="4441825" cy="4189413"/>
        </p:xfrm>
        <a:graphic>
          <a:graphicData uri="http://schemas.openxmlformats.org/presentationml/2006/ole">
            <mc:AlternateContent xmlns:mc="http://schemas.openxmlformats.org/markup-compatibility/2006">
              <mc:Choice xmlns:v="urn:schemas-microsoft-com:vml" Requires="v">
                <p:oleObj spid="_x0000_s5121" name="" r:id="rId1" imgW="3838575" imgH="4514850" progId="PBrush">
                  <p:embed/>
                </p:oleObj>
              </mc:Choice>
              <mc:Fallback>
                <p:oleObj name="" r:id="rId1" imgW="3838575" imgH="4514850" progId="PBrush">
                  <p:embed/>
                  <p:pic>
                    <p:nvPicPr>
                      <p:cNvPr id="0" name="Picture 5120" descr="image54"/>
                      <p:cNvPicPr/>
                      <p:nvPr/>
                    </p:nvPicPr>
                    <p:blipFill>
                      <a:blip r:embed="rId2"/>
                      <a:stretch>
                        <a:fillRect/>
                      </a:stretch>
                    </p:blipFill>
                    <p:spPr>
                      <a:xfrm>
                        <a:off x="1981200" y="2209800"/>
                        <a:ext cx="4441825" cy="4189413"/>
                      </a:xfrm>
                      <a:prstGeom prst="rect">
                        <a:avLst/>
                      </a:prstGeom>
                      <a:noFill/>
                      <a:ln w="9525">
                        <a:noFill/>
                      </a:ln>
                    </p:spPr>
                  </p:pic>
                </p:oleObj>
              </mc:Fallback>
            </mc:AlternateContent>
          </a:graphicData>
        </a:graphic>
      </p:graphicFrame>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p:txBody>
          <a:bodyPr>
            <a:normAutofit/>
          </a:bodyPr>
          <a:lstStyle/>
          <a:p>
            <a:pPr>
              <a:buClr>
                <a:schemeClr val="bg1">
                  <a:lumMod val="50000"/>
                </a:schemeClr>
              </a:buClr>
              <a:buFont typeface="Wingdings" panose="05000000000000000000" pitchFamily="2" charset="2"/>
              <a:buChar char="Ø"/>
            </a:pPr>
            <a:r>
              <a:rPr lang="en-US" sz="2600" b="1" dirty="0" smtClean="0">
                <a:solidFill>
                  <a:schemeClr val="accent2">
                    <a:lumMod val="50000"/>
                  </a:schemeClr>
                </a:solidFill>
                <a:latin typeface="Aparajita" panose="020B0604020202020204" pitchFamily="34" charset="0"/>
                <a:cs typeface="Aparajita" panose="020B0604020202020204" pitchFamily="34" charset="0"/>
              </a:rPr>
              <a:t>The following  shows a comparison between the value of lateral forces obtained by hand calculation and by SAP2000.</a:t>
            </a:r>
            <a:endParaRPr lang="en-US" sz="2600" b="1" dirty="0" smtClean="0">
              <a:solidFill>
                <a:schemeClr val="accent2">
                  <a:lumMod val="50000"/>
                </a:schemeClr>
              </a:solidFill>
              <a:latin typeface="Aparajita" panose="020B0604020202020204" pitchFamily="34" charset="0"/>
              <a:cs typeface="Aparajita" panose="020B0604020202020204" pitchFamily="34" charset="0"/>
            </a:endParaRPr>
          </a:p>
          <a:p>
            <a:pPr>
              <a:buNone/>
            </a:pPr>
            <a:endParaRPr lang="en-US" dirty="0"/>
          </a:p>
        </p:txBody>
      </p:sp>
      <p:pic>
        <p:nvPicPr>
          <p:cNvPr id="6" name="Picture 5"/>
          <p:cNvPicPr/>
          <p:nvPr/>
        </p:nvPicPr>
        <p:blipFill>
          <a:blip r:embed="rId1"/>
          <a:srcRect/>
          <a:stretch>
            <a:fillRect/>
          </a:stretch>
        </p:blipFill>
        <p:spPr bwMode="auto">
          <a:xfrm>
            <a:off x="1219200" y="2667000"/>
            <a:ext cx="6469380" cy="2447925"/>
          </a:xfrm>
          <a:prstGeom prst="rect">
            <a:avLst/>
          </a:prstGeom>
          <a:noFill/>
          <a:ln w="9525">
            <a:noFill/>
            <a:miter lim="800000"/>
            <a:headEnd/>
            <a:tailEnd/>
          </a:ln>
        </p:spPr>
      </p:pic>
      <p:sp>
        <p:nvSpPr>
          <p:cNvPr id="10" name="TextBox 9"/>
          <p:cNvSpPr txBox="1"/>
          <p:nvPr/>
        </p:nvSpPr>
        <p:spPr>
          <a:xfrm>
            <a:off x="609600" y="5257800"/>
            <a:ext cx="8153400" cy="1877437"/>
          </a:xfrm>
          <a:prstGeom prst="rect">
            <a:avLst/>
          </a:prstGeom>
          <a:noFill/>
        </p:spPr>
        <p:txBody>
          <a:bodyPr wrap="square" rtlCol="0">
            <a:spAutoFit/>
          </a:bodyPr>
          <a:lstStyle/>
          <a:p>
            <a:pPr>
              <a:buFont typeface="Wingdings" panose="05000000000000000000" pitchFamily="2" charset="2"/>
              <a:buChar char="Ø"/>
            </a:pPr>
            <a:r>
              <a:rPr lang="en-US" sz="2000" b="1" dirty="0" smtClean="0"/>
              <a:t>Seismic </a:t>
            </a:r>
            <a:r>
              <a:rPr lang="en-US" sz="2000" b="1" dirty="0"/>
              <a:t>Base Shear (V) from SAP2000 according to UBC-1997 = </a:t>
            </a:r>
            <a:r>
              <a:rPr lang="en-US" sz="2000" b="1" dirty="0" smtClean="0"/>
              <a:t>2463.6kN </a:t>
            </a:r>
            <a:endParaRPr lang="en-US" sz="2000" b="1" dirty="0"/>
          </a:p>
          <a:p>
            <a:pPr>
              <a:buFont typeface="Wingdings" panose="05000000000000000000" pitchFamily="2" charset="2"/>
              <a:buChar char="Ø"/>
            </a:pPr>
            <a:r>
              <a:rPr lang="en-US" sz="2000" b="1" dirty="0" smtClean="0"/>
              <a:t> </a:t>
            </a:r>
            <a:r>
              <a:rPr lang="en-US" sz="2000" b="1" dirty="0"/>
              <a:t>Seismic Base Shear (V) from manual calculations = 2449.7 </a:t>
            </a:r>
            <a:r>
              <a:rPr lang="en-US" sz="2000" b="1" dirty="0" err="1"/>
              <a:t>kN</a:t>
            </a:r>
            <a:r>
              <a:rPr lang="en-US" sz="2000" b="1" dirty="0"/>
              <a:t> </a:t>
            </a:r>
            <a:endParaRPr lang="en-US" sz="2000" b="1" dirty="0"/>
          </a:p>
          <a:p>
            <a:pPr>
              <a:buFont typeface="Wingdings" panose="05000000000000000000" pitchFamily="2" charset="2"/>
              <a:buChar char="Ø"/>
            </a:pPr>
            <a:r>
              <a:rPr lang="en-US" sz="2000" b="1" dirty="0" smtClean="0"/>
              <a:t>Difference </a:t>
            </a:r>
            <a:r>
              <a:rPr lang="en-US" sz="2000" b="1" dirty="0"/>
              <a:t>Percentage = (2463-2449.7)/(2463) = 0.05% &lt; 5% , it is acceptable</a:t>
            </a:r>
            <a:r>
              <a:rPr lang="en-US" dirty="0"/>
              <a:t> </a:t>
            </a:r>
            <a:endParaRPr lang="en-US" dirty="0"/>
          </a:p>
          <a:p>
            <a:endParaRPr lang="en-US" dirty="0"/>
          </a:p>
          <a:p>
            <a:endParaRPr lang="en-US" dirty="0"/>
          </a:p>
        </p:txBody>
      </p:sp>
      <p:sp>
        <p:nvSpPr>
          <p:cNvPr id="2" name="Text Box 1"/>
          <p:cNvSpPr txBox="1"/>
          <p:nvPr/>
        </p:nvSpPr>
        <p:spPr>
          <a:xfrm>
            <a:off x="1506220" y="635000"/>
            <a:ext cx="7180580" cy="675640"/>
          </a:xfrm>
          <a:prstGeom prst="rect">
            <a:avLst/>
          </a:prstGeom>
          <a:noFill/>
        </p:spPr>
        <p:txBody>
          <a:bodyPr wrap="square" rtlCol="0">
            <a:spAutoFit/>
          </a:bodyPr>
          <a:lstStyle/>
          <a:p>
            <a:r>
              <a:rPr lang="en-US" sz="3800" dirty="0"/>
              <a:t>Check of Lateral Forces</a:t>
            </a:r>
            <a:endParaRPr lang="en-US" sz="3800"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chemeClr val="tx1"/>
                </a:solidFill>
              </a:rPr>
              <a:t>Check of Lateral Forces</a:t>
            </a:r>
            <a:endParaRPr lang="en-US" dirty="0">
              <a:solidFill>
                <a:schemeClr val="tx1"/>
              </a:solidFill>
            </a:endParaRPr>
          </a:p>
        </p:txBody>
      </p:sp>
      <p:sp>
        <p:nvSpPr>
          <p:cNvPr id="4" name="Content Placeholder 2"/>
          <p:cNvSpPr>
            <a:spLocks noGrp="1"/>
          </p:cNvSpPr>
          <p:nvPr>
            <p:ph idx="1"/>
          </p:nvPr>
        </p:nvSpPr>
        <p:spPr/>
        <p:txBody>
          <a:bodyPr>
            <a:normAutofit/>
          </a:bodyPr>
          <a:lstStyle/>
          <a:p>
            <a:pPr>
              <a:buClr>
                <a:schemeClr val="bg1">
                  <a:lumMod val="50000"/>
                </a:schemeClr>
              </a:buClr>
              <a:buFont typeface="Wingdings" panose="05000000000000000000" pitchFamily="2" charset="2"/>
              <a:buChar char="Ø"/>
            </a:pPr>
            <a:r>
              <a:rPr lang="en-US" sz="2600" b="1" dirty="0" smtClean="0">
                <a:solidFill>
                  <a:schemeClr val="accent2">
                    <a:lumMod val="50000"/>
                  </a:schemeClr>
                </a:solidFill>
                <a:latin typeface="Aparajita" panose="020B0604020202020204" pitchFamily="34" charset="0"/>
                <a:cs typeface="Aparajita" panose="020B0604020202020204" pitchFamily="34" charset="0"/>
              </a:rPr>
              <a:t>The following  shows a comparison between the value of lateral forces obtained by SAP2000 from equivalent method and response spectrum.</a:t>
            </a:r>
            <a:endParaRPr lang="en-US" sz="2600" b="1" dirty="0" smtClean="0">
              <a:solidFill>
                <a:schemeClr val="accent2">
                  <a:lumMod val="50000"/>
                </a:schemeClr>
              </a:solidFill>
              <a:latin typeface="Aparajita" panose="020B0604020202020204" pitchFamily="34" charset="0"/>
              <a:cs typeface="Aparajita" panose="020B0604020202020204" pitchFamily="34" charset="0"/>
            </a:endParaRPr>
          </a:p>
          <a:p>
            <a:pPr>
              <a:buClr>
                <a:schemeClr val="bg1">
                  <a:lumMod val="50000"/>
                </a:schemeClr>
              </a:buClr>
              <a:buNone/>
            </a:pPr>
            <a:endParaRPr lang="en-US" sz="2600" b="1" dirty="0" smtClean="0">
              <a:solidFill>
                <a:schemeClr val="accent2">
                  <a:lumMod val="50000"/>
                </a:schemeClr>
              </a:solidFill>
              <a:latin typeface="Aparajita" panose="020B0604020202020204" pitchFamily="34" charset="0"/>
              <a:cs typeface="Aparajita" panose="020B0604020202020204" pitchFamily="34" charset="0"/>
            </a:endParaRPr>
          </a:p>
          <a:p>
            <a:pPr>
              <a:buClr>
                <a:schemeClr val="bg1">
                  <a:lumMod val="50000"/>
                </a:schemeClr>
              </a:buClr>
              <a:buNone/>
            </a:pPr>
            <a:endParaRPr lang="en-US" sz="2600" b="1" dirty="0" smtClean="0">
              <a:solidFill>
                <a:schemeClr val="accent2">
                  <a:lumMod val="50000"/>
                </a:schemeClr>
              </a:solidFill>
              <a:latin typeface="Aparajita" panose="020B0604020202020204" pitchFamily="34" charset="0"/>
              <a:cs typeface="Aparajita" panose="020B0604020202020204" pitchFamily="34" charset="0"/>
            </a:endParaRPr>
          </a:p>
          <a:p>
            <a:pPr>
              <a:buNone/>
            </a:pPr>
            <a:endParaRPr lang="en-US" dirty="0" smtClean="0"/>
          </a:p>
          <a:p>
            <a:pPr>
              <a:buNone/>
            </a:pPr>
            <a:endParaRPr lang="en-US" dirty="0"/>
          </a:p>
          <a:p>
            <a:pPr>
              <a:buNone/>
            </a:pPr>
            <a:endParaRPr lang="en-US" dirty="0" smtClean="0"/>
          </a:p>
          <a:p>
            <a:pPr>
              <a:buNone/>
            </a:pPr>
            <a:r>
              <a:rPr lang="en-US" b="1" dirty="0" smtClean="0">
                <a:solidFill>
                  <a:schemeClr val="tx1"/>
                </a:solidFill>
                <a:latin typeface="Aparajita" panose="020B0604020202020204" pitchFamily="34" charset="0"/>
                <a:cs typeface="Aparajita" panose="020B0604020202020204" pitchFamily="34" charset="0"/>
              </a:rPr>
              <a:t>Base shear from response =2543.7 KN&gt; base shear from static =2463.6 KN </a:t>
            </a:r>
            <a:endParaRPr lang="en-US" b="1" dirty="0">
              <a:solidFill>
                <a:schemeClr val="tx1"/>
              </a:solidFill>
              <a:latin typeface="Aparajita" panose="020B0604020202020204" pitchFamily="34" charset="0"/>
              <a:cs typeface="Aparajita" panose="020B0604020202020204" pitchFamily="34" charset="0"/>
            </a:endParaRPr>
          </a:p>
        </p:txBody>
      </p:sp>
      <p:pic>
        <p:nvPicPr>
          <p:cNvPr id="6" name="Picture 5"/>
          <p:cNvPicPr/>
          <p:nvPr/>
        </p:nvPicPr>
        <p:blipFill>
          <a:blip r:embed="rId1"/>
          <a:srcRect/>
          <a:stretch>
            <a:fillRect/>
          </a:stretch>
        </p:blipFill>
        <p:spPr bwMode="auto">
          <a:xfrm>
            <a:off x="1066800" y="3124200"/>
            <a:ext cx="5867399" cy="1929448"/>
          </a:xfrm>
          <a:prstGeom prst="rect">
            <a:avLst/>
          </a:prstGeom>
          <a:noFill/>
          <a:ln w="9525">
            <a:noFill/>
            <a:miter lim="800000"/>
            <a:headEnd/>
            <a:tailEnd/>
          </a:ln>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chemeClr val="tx1"/>
                </a:solidFill>
              </a:rPr>
              <a:t>Check of Lateral Forces</a:t>
            </a:r>
            <a:endParaRPr lang="en-US" dirty="0">
              <a:solidFill>
                <a:schemeClr val="tx1"/>
              </a:solidFill>
            </a:endParaRPr>
          </a:p>
        </p:txBody>
      </p:sp>
      <p:sp>
        <p:nvSpPr>
          <p:cNvPr id="5" name="Content Placeholder 2"/>
          <p:cNvSpPr>
            <a:spLocks noGrp="1"/>
          </p:cNvSpPr>
          <p:nvPr>
            <p:ph idx="1"/>
          </p:nvPr>
        </p:nvSpPr>
        <p:spPr/>
        <p:txBody>
          <a:bodyPr>
            <a:normAutofit/>
          </a:bodyPr>
          <a:lstStyle/>
          <a:p>
            <a:pPr>
              <a:buClr>
                <a:schemeClr val="bg1">
                  <a:lumMod val="50000"/>
                </a:schemeClr>
              </a:buClr>
              <a:buFont typeface="Wingdings" panose="05000000000000000000" pitchFamily="2" charset="2"/>
              <a:buChar char="Ø"/>
            </a:pPr>
            <a:r>
              <a:rPr lang="en-US" sz="2600" b="1" dirty="0" smtClean="0">
                <a:solidFill>
                  <a:schemeClr val="accent2">
                    <a:lumMod val="50000"/>
                  </a:schemeClr>
                </a:solidFill>
                <a:latin typeface="Aparajita" panose="020B0604020202020204" pitchFamily="34" charset="0"/>
                <a:cs typeface="Aparajita" panose="020B0604020202020204" pitchFamily="34" charset="0"/>
              </a:rPr>
              <a:t>The following  shows a comparison between the value of lateral forces obtained by hand calculation and by SAP2000.</a:t>
            </a:r>
            <a:endParaRPr lang="en-US" sz="2600" b="1" dirty="0" smtClean="0">
              <a:solidFill>
                <a:schemeClr val="accent2">
                  <a:lumMod val="50000"/>
                </a:schemeClr>
              </a:solidFill>
              <a:latin typeface="Aparajita" panose="020B0604020202020204" pitchFamily="34" charset="0"/>
              <a:cs typeface="Aparajita" panose="020B0604020202020204" pitchFamily="34" charset="0"/>
            </a:endParaRPr>
          </a:p>
          <a:p>
            <a:pPr>
              <a:buNone/>
            </a:pPr>
            <a:endParaRPr lang="en-US" dirty="0"/>
          </a:p>
        </p:txBody>
      </p:sp>
      <p:pic>
        <p:nvPicPr>
          <p:cNvPr id="6" name="صورة 624746"/>
          <p:cNvPicPr/>
          <p:nvPr/>
        </p:nvPicPr>
        <p:blipFill>
          <a:blip r:embed="rId1">
            <a:extLst>
              <a:ext uri="{28A0092B-C50C-407E-A947-70E740481C1C}">
                <a14:useLocalDpi xmlns:a14="http://schemas.microsoft.com/office/drawing/2010/main" val="0"/>
              </a:ext>
            </a:extLst>
          </a:blip>
          <a:srcRect/>
          <a:stretch>
            <a:fillRect/>
          </a:stretch>
        </p:blipFill>
        <p:spPr bwMode="auto">
          <a:xfrm>
            <a:off x="1143000" y="2667001"/>
            <a:ext cx="5181600" cy="1524000"/>
          </a:xfrm>
          <a:prstGeom prst="rect">
            <a:avLst/>
          </a:prstGeom>
          <a:noFill/>
          <a:ln>
            <a:noFill/>
          </a:ln>
        </p:spPr>
      </p:pic>
      <p:sp>
        <p:nvSpPr>
          <p:cNvPr id="8" name="TextBox 7"/>
          <p:cNvSpPr txBox="1"/>
          <p:nvPr/>
        </p:nvSpPr>
        <p:spPr>
          <a:xfrm>
            <a:off x="609600" y="5257800"/>
            <a:ext cx="8153400" cy="1569660"/>
          </a:xfrm>
          <a:prstGeom prst="rect">
            <a:avLst/>
          </a:prstGeom>
          <a:noFill/>
        </p:spPr>
        <p:txBody>
          <a:bodyPr wrap="square" rtlCol="0">
            <a:spAutoFit/>
          </a:bodyPr>
          <a:lstStyle/>
          <a:p>
            <a:pPr>
              <a:buFont typeface="Wingdings" panose="05000000000000000000" pitchFamily="2" charset="2"/>
              <a:buChar char="Ø"/>
            </a:pPr>
            <a:r>
              <a:rPr lang="en-US" sz="2000" b="1" dirty="0" smtClean="0"/>
              <a:t>Seismic </a:t>
            </a:r>
            <a:r>
              <a:rPr lang="en-US" sz="2000" b="1" dirty="0"/>
              <a:t>Base Shear (V) from SAP2000 according to UBC-1997 = </a:t>
            </a:r>
            <a:r>
              <a:rPr lang="en-US" sz="2000" b="1" dirty="0" smtClean="0"/>
              <a:t>2205.66kN </a:t>
            </a:r>
            <a:endParaRPr lang="en-US" sz="2000" b="1" dirty="0"/>
          </a:p>
          <a:p>
            <a:pPr>
              <a:buFont typeface="Wingdings" panose="05000000000000000000" pitchFamily="2" charset="2"/>
              <a:buChar char="Ø"/>
            </a:pPr>
            <a:r>
              <a:rPr lang="en-US" sz="2000" b="1" dirty="0" smtClean="0"/>
              <a:t> </a:t>
            </a:r>
            <a:r>
              <a:rPr lang="en-US" sz="2000" b="1" dirty="0"/>
              <a:t>Seismic Base Shear (V) from manual calculations = </a:t>
            </a:r>
            <a:r>
              <a:rPr lang="en-US" sz="2000" b="1" dirty="0" smtClean="0"/>
              <a:t>2134kN </a:t>
            </a:r>
            <a:endParaRPr lang="en-US" sz="2000" b="1" dirty="0"/>
          </a:p>
          <a:p>
            <a:pPr>
              <a:buFont typeface="Wingdings" panose="05000000000000000000" pitchFamily="2" charset="2"/>
              <a:buChar char="Ø"/>
            </a:pPr>
            <a:r>
              <a:rPr lang="en-US" sz="2000" b="1" dirty="0" smtClean="0"/>
              <a:t>Difference </a:t>
            </a:r>
            <a:r>
              <a:rPr lang="en-US" sz="2000" b="1" dirty="0"/>
              <a:t>Percentage </a:t>
            </a:r>
            <a:r>
              <a:rPr lang="en-US" sz="2000" b="1" dirty="0" smtClean="0"/>
              <a:t>= 3.2% </a:t>
            </a:r>
            <a:r>
              <a:rPr lang="en-US" sz="2000" b="1" dirty="0"/>
              <a:t>&lt; 5% , it is acceptable</a:t>
            </a:r>
            <a:r>
              <a:rPr lang="en-US" dirty="0"/>
              <a:t> </a:t>
            </a:r>
            <a:endParaRPr lang="en-US" dirty="0"/>
          </a:p>
          <a:p>
            <a:endParaRPr lang="en-US" dirty="0"/>
          </a:p>
          <a:p>
            <a:endParaRPr lang="en-US"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tx1"/>
                </a:solidFill>
              </a:rPr>
              <a:t>Period check </a:t>
            </a:r>
            <a:endParaRPr lang="en-US" dirty="0" smtClean="0">
              <a:solidFill>
                <a:schemeClr val="tx1"/>
              </a:solidFill>
            </a:endParaRPr>
          </a:p>
        </p:txBody>
      </p:sp>
      <p:sp>
        <p:nvSpPr>
          <p:cNvPr id="4" name="Text Box 3"/>
          <p:cNvSpPr txBox="1"/>
          <p:nvPr/>
        </p:nvSpPr>
        <p:spPr>
          <a:xfrm>
            <a:off x="457200" y="1524000"/>
            <a:ext cx="8291195" cy="3747180"/>
          </a:xfrm>
          <a:prstGeom prst="rect">
            <a:avLst/>
          </a:prstGeom>
          <a:noFill/>
        </p:spPr>
        <p:txBody>
          <a:bodyPr wrap="square" rtlCol="0">
            <a:spAutoFit/>
          </a:bodyPr>
          <a:lstStyle/>
          <a:p>
            <a:pPr marL="0" lvl="1"/>
            <a:r>
              <a:rPr lang="en-US" sz="3000" dirty="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For block1</a:t>
            </a:r>
            <a:r>
              <a:rPr lang="en-US" sz="3000" dirty="0" smtClean="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a:t>
            </a:r>
            <a:endParaRPr lang="en-US" sz="3000" dirty="0" smtClean="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a:p>
            <a:pPr marL="0" lvl="1"/>
            <a:br>
              <a:rPr lang="en-US" sz="3000" dirty="0"/>
            </a:br>
            <a:r>
              <a:rPr lang="en-US" sz="2750" b="1" dirty="0" smtClean="0">
                <a:solidFill>
                  <a:schemeClr val="accent2">
                    <a:lumMod val="50000"/>
                  </a:schemeClr>
                </a:solidFill>
                <a:latin typeface="Aparajita" panose="020B0604020202020204" pitchFamily="34" charset="0"/>
                <a:cs typeface="Aparajita" panose="020B0604020202020204" pitchFamily="34" charset="0"/>
              </a:rPr>
              <a:t>The Natural Period from manual calculations </a:t>
            </a:r>
            <a:r>
              <a:rPr lang="en-US" sz="2750" b="1" dirty="0" err="1" smtClean="0">
                <a:solidFill>
                  <a:schemeClr val="accent2">
                    <a:lumMod val="50000"/>
                  </a:schemeClr>
                </a:solidFill>
                <a:latin typeface="Aparajita" panose="020B0604020202020204" pitchFamily="34" charset="0"/>
                <a:cs typeface="Aparajita" panose="020B0604020202020204" pitchFamily="34" charset="0"/>
              </a:rPr>
              <a:t>T</a:t>
            </a:r>
            <a:r>
              <a:rPr lang="en-US" sz="2750" b="1" baseline="-25000" dirty="0" err="1" smtClean="0">
                <a:solidFill>
                  <a:schemeClr val="accent2">
                    <a:lumMod val="50000"/>
                  </a:schemeClr>
                </a:solidFill>
                <a:latin typeface="Aparajita" panose="020B0604020202020204" pitchFamily="34" charset="0"/>
                <a:cs typeface="Aparajita" panose="020B0604020202020204" pitchFamily="34" charset="0"/>
              </a:rPr>
              <a:t>n</a:t>
            </a:r>
            <a:r>
              <a:rPr lang="en-US" sz="2750" b="1" dirty="0" smtClean="0">
                <a:solidFill>
                  <a:schemeClr val="accent2">
                    <a:lumMod val="50000"/>
                  </a:schemeClr>
                </a:solidFill>
                <a:latin typeface="Aparajita" panose="020B0604020202020204" pitchFamily="34" charset="0"/>
                <a:cs typeface="Aparajita" panose="020B0604020202020204" pitchFamily="34" charset="0"/>
              </a:rPr>
              <a:t> = 0.303 sec</a:t>
            </a:r>
            <a:endParaRPr lang="en-US" sz="2750" b="1" dirty="0" smtClean="0">
              <a:solidFill>
                <a:schemeClr val="accent2">
                  <a:lumMod val="50000"/>
                </a:schemeClr>
              </a:solidFill>
              <a:latin typeface="Aparajita" panose="020B0604020202020204" pitchFamily="34" charset="0"/>
              <a:cs typeface="Aparajita" panose="020B0604020202020204" pitchFamily="34" charset="0"/>
            </a:endParaRPr>
          </a:p>
          <a:p>
            <a:pPr algn="l"/>
            <a:r>
              <a:rPr lang="en-US" sz="3000" dirty="0" smtClean="0"/>
              <a:t>    </a:t>
            </a:r>
            <a:r>
              <a:rPr lang="en-US" sz="3000" b="1" dirty="0" smtClean="0">
                <a:latin typeface="Aparajita" panose="020B0604020202020204" pitchFamily="34" charset="0"/>
                <a:cs typeface="Aparajita" panose="020B0604020202020204" pitchFamily="34" charset="0"/>
              </a:rPr>
              <a:t>1.4*0.303=0.424 sec</a:t>
            </a:r>
            <a:endParaRPr lang="en-US" sz="3000" b="1" dirty="0" smtClean="0">
              <a:latin typeface="Aparajita" panose="020B0604020202020204" pitchFamily="34" charset="0"/>
              <a:cs typeface="Aparajita" panose="020B0604020202020204" pitchFamily="34" charset="0"/>
            </a:endParaRPr>
          </a:p>
          <a:p>
            <a:pPr algn="l"/>
            <a:endParaRPr lang="en-US" sz="3000" b="1" dirty="0">
              <a:latin typeface="Aparajita" panose="020B0604020202020204" pitchFamily="34" charset="0"/>
              <a:cs typeface="Aparajita" panose="020B0604020202020204" pitchFamily="34" charset="0"/>
            </a:endParaRPr>
          </a:p>
          <a:p>
            <a:pPr algn="l"/>
            <a:r>
              <a:rPr lang="en-US" sz="3000" b="1" dirty="0" smtClean="0">
                <a:latin typeface="Aparajita" panose="020B0604020202020204" pitchFamily="34" charset="0"/>
                <a:cs typeface="Aparajita" panose="020B0604020202020204" pitchFamily="34" charset="0"/>
              </a:rPr>
              <a:t>Period from </a:t>
            </a:r>
            <a:r>
              <a:rPr lang="en-US" sz="3000" b="1" dirty="0">
                <a:latin typeface="Aparajita" panose="020B0604020202020204" pitchFamily="34" charset="0"/>
                <a:cs typeface="Aparajita" panose="020B0604020202020204" pitchFamily="34" charset="0"/>
              </a:rPr>
              <a:t>sap:</a:t>
            </a:r>
            <a:br>
              <a:rPr lang="en-US" sz="3000" b="1" dirty="0">
                <a:latin typeface="Aparajita" panose="020B0604020202020204" pitchFamily="34" charset="0"/>
                <a:cs typeface="Aparajita" panose="020B0604020202020204" pitchFamily="34" charset="0"/>
              </a:rPr>
            </a:br>
            <a:r>
              <a:rPr lang="en-US" sz="3000" b="1" dirty="0" err="1" smtClean="0">
                <a:latin typeface="Aparajita" panose="020B0604020202020204" pitchFamily="34" charset="0"/>
                <a:cs typeface="Aparajita" panose="020B0604020202020204" pitchFamily="34" charset="0"/>
              </a:rPr>
              <a:t>Tx</a:t>
            </a:r>
            <a:r>
              <a:rPr lang="en-US" sz="3000" b="1" dirty="0" smtClean="0">
                <a:latin typeface="Aparajita" panose="020B0604020202020204" pitchFamily="34" charset="0"/>
                <a:cs typeface="Aparajita" panose="020B0604020202020204" pitchFamily="34" charset="0"/>
              </a:rPr>
              <a:t>=0.213&lt;0.424 </a:t>
            </a:r>
            <a:r>
              <a:rPr lang="en-US" sz="3000" b="1" dirty="0">
                <a:latin typeface="Aparajita" panose="020B0604020202020204" pitchFamily="34" charset="0"/>
                <a:cs typeface="Aparajita" panose="020B0604020202020204" pitchFamily="34" charset="0"/>
              </a:rPr>
              <a:t>....... ITS OK.</a:t>
            </a:r>
            <a:endParaRPr lang="en-US" sz="3000" b="1" dirty="0">
              <a:latin typeface="Aparajita" panose="020B0604020202020204" pitchFamily="34" charset="0"/>
              <a:cs typeface="Aparajita" panose="020B0604020202020204" pitchFamily="34" charset="0"/>
            </a:endParaRPr>
          </a:p>
          <a:p>
            <a:pPr algn="l"/>
            <a:r>
              <a:rPr lang="en-US" sz="3000" b="1" dirty="0">
                <a:latin typeface="Aparajita" panose="020B0604020202020204" pitchFamily="34" charset="0"/>
                <a:cs typeface="Aparajita" panose="020B0604020202020204" pitchFamily="34" charset="0"/>
              </a:rPr>
              <a:t>Ty=.178&lt;0.424 </a:t>
            </a:r>
            <a:r>
              <a:rPr lang="en-US" sz="3000" dirty="0"/>
              <a:t>......... </a:t>
            </a:r>
            <a:r>
              <a:rPr lang="en-US" sz="3000" b="1" dirty="0">
                <a:latin typeface="Aparajita" panose="020B0604020202020204" pitchFamily="34" charset="0"/>
                <a:cs typeface="Aparajita" panose="020B0604020202020204" pitchFamily="34" charset="0"/>
              </a:rPr>
              <a:t>ITS OK.</a:t>
            </a:r>
            <a:endParaRPr lang="en-US" sz="3000" b="1" dirty="0">
              <a:latin typeface="Aparajita" panose="020B0604020202020204" pitchFamily="34" charset="0"/>
              <a:cs typeface="Aparajita" panose="020B0604020202020204" pitchFamily="34" charset="0"/>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tx1"/>
                </a:solidFill>
              </a:rPr>
              <a:t>Period check </a:t>
            </a:r>
            <a:endParaRPr lang="en-US" dirty="0" smtClean="0">
              <a:solidFill>
                <a:schemeClr val="tx1"/>
              </a:solidFill>
            </a:endParaRPr>
          </a:p>
        </p:txBody>
      </p:sp>
      <p:sp>
        <p:nvSpPr>
          <p:cNvPr id="4" name="Text Box 3"/>
          <p:cNvSpPr txBox="1">
            <a:spLocks noGrp="1"/>
          </p:cNvSpPr>
          <p:nvPr>
            <p:ph idx="1"/>
          </p:nvPr>
        </p:nvSpPr>
        <p:spPr>
          <a:xfrm>
            <a:off x="457200" y="1600200"/>
            <a:ext cx="8229600" cy="4178067"/>
          </a:xfrm>
          <a:prstGeom prst="rect">
            <a:avLst/>
          </a:prstGeom>
          <a:noFill/>
        </p:spPr>
        <p:txBody>
          <a:bodyPr wrap="square" rtlCol="0">
            <a:spAutoFit/>
          </a:bodyPr>
          <a:lstStyle/>
          <a:p>
            <a:pPr marL="0" lvl="1">
              <a:buNone/>
            </a:pPr>
            <a:r>
              <a:rPr lang="en-US" sz="3000" dirty="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For </a:t>
            </a:r>
            <a:r>
              <a:rPr lang="en-US" sz="3000" dirty="0" smtClean="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block2:</a:t>
            </a:r>
            <a:endParaRPr lang="en-US" sz="3000" dirty="0" smtClean="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a:p>
            <a:pPr marL="0" lvl="1">
              <a:buNone/>
            </a:pPr>
            <a:br>
              <a:rPr lang="en-US" sz="3000" dirty="0"/>
            </a:br>
            <a:r>
              <a:rPr lang="en-US" sz="2750" b="1" dirty="0" smtClean="0">
                <a:solidFill>
                  <a:schemeClr val="tx1"/>
                </a:solidFill>
                <a:latin typeface="Aparajita" panose="020B0604020202020204" pitchFamily="34" charset="0"/>
                <a:cs typeface="Aparajita" panose="020B0604020202020204" pitchFamily="34" charset="0"/>
              </a:rPr>
              <a:t>The Natural Period from manual calculations </a:t>
            </a:r>
            <a:r>
              <a:rPr lang="en-US" sz="2750" b="1" dirty="0" err="1" smtClean="0">
                <a:solidFill>
                  <a:schemeClr val="tx1"/>
                </a:solidFill>
                <a:latin typeface="Aparajita" panose="020B0604020202020204" pitchFamily="34" charset="0"/>
                <a:cs typeface="Aparajita" panose="020B0604020202020204" pitchFamily="34" charset="0"/>
              </a:rPr>
              <a:t>T</a:t>
            </a:r>
            <a:r>
              <a:rPr lang="en-US" sz="2750" b="1" baseline="-25000" dirty="0" err="1" smtClean="0">
                <a:solidFill>
                  <a:schemeClr val="tx1"/>
                </a:solidFill>
                <a:latin typeface="Aparajita" panose="020B0604020202020204" pitchFamily="34" charset="0"/>
                <a:cs typeface="Aparajita" panose="020B0604020202020204" pitchFamily="34" charset="0"/>
              </a:rPr>
              <a:t>n</a:t>
            </a:r>
            <a:r>
              <a:rPr lang="en-US" sz="2750" b="1" dirty="0" smtClean="0">
                <a:solidFill>
                  <a:schemeClr val="tx1"/>
                </a:solidFill>
                <a:latin typeface="Aparajita" panose="020B0604020202020204" pitchFamily="34" charset="0"/>
                <a:cs typeface="Aparajita" panose="020B0604020202020204" pitchFamily="34" charset="0"/>
              </a:rPr>
              <a:t> = 0.298 sec</a:t>
            </a:r>
            <a:endParaRPr lang="en-US" sz="2750" b="1" dirty="0" smtClean="0">
              <a:solidFill>
                <a:schemeClr val="tx1"/>
              </a:solidFill>
              <a:latin typeface="Aparajita" panose="020B0604020202020204" pitchFamily="34" charset="0"/>
              <a:cs typeface="Aparajita" panose="020B0604020202020204" pitchFamily="34" charset="0"/>
            </a:endParaRPr>
          </a:p>
          <a:p>
            <a:pPr marL="82550" indent="0">
              <a:buNone/>
            </a:pPr>
            <a:r>
              <a:rPr lang="en-US" sz="3000" b="1" dirty="0" smtClean="0">
                <a:solidFill>
                  <a:schemeClr val="tx1"/>
                </a:solidFill>
                <a:latin typeface="Aparajita" panose="020B0604020202020204" pitchFamily="34" charset="0"/>
                <a:cs typeface="Aparajita" panose="020B0604020202020204" pitchFamily="34" charset="0"/>
              </a:rPr>
              <a:t> </a:t>
            </a:r>
            <a:r>
              <a:rPr lang="en-US" sz="2800" b="1" dirty="0" smtClean="0">
                <a:solidFill>
                  <a:schemeClr val="tx1"/>
                </a:solidFill>
                <a:latin typeface="Aparajita" panose="020B0604020202020204" pitchFamily="34" charset="0"/>
                <a:cs typeface="Aparajita" panose="020B0604020202020204" pitchFamily="34" charset="0"/>
                <a:sym typeface="+mn-ea"/>
              </a:rPr>
              <a:t>1.4*0.298=0.417 sec</a:t>
            </a:r>
            <a:endParaRPr lang="en-US" sz="2800" b="1" dirty="0" smtClean="0">
              <a:solidFill>
                <a:schemeClr val="tx1"/>
              </a:solidFill>
              <a:latin typeface="Aparajita" panose="020B0604020202020204" pitchFamily="34" charset="0"/>
              <a:cs typeface="Aparajita" panose="020B0604020202020204" pitchFamily="34" charset="0"/>
              <a:sym typeface="+mn-ea"/>
            </a:endParaRPr>
          </a:p>
          <a:p>
            <a:pPr marL="82550" indent="0">
              <a:buNone/>
            </a:pPr>
            <a:r>
              <a:rPr lang="en-US" sz="2800" b="1" dirty="0" smtClean="0">
                <a:solidFill>
                  <a:schemeClr val="tx1"/>
                </a:solidFill>
                <a:latin typeface="Aparajita" panose="020B0604020202020204" pitchFamily="34" charset="0"/>
                <a:cs typeface="Aparajita" panose="020B0604020202020204" pitchFamily="34" charset="0"/>
                <a:sym typeface="+mn-ea"/>
              </a:rPr>
              <a:t>from sap:</a:t>
            </a:r>
            <a:br>
              <a:rPr lang="en-US" sz="2800" b="1" dirty="0" smtClean="0">
                <a:solidFill>
                  <a:schemeClr val="tx1"/>
                </a:solidFill>
                <a:latin typeface="Aparajita" panose="020B0604020202020204" pitchFamily="34" charset="0"/>
                <a:cs typeface="Aparajita" panose="020B0604020202020204" pitchFamily="34" charset="0"/>
                <a:sym typeface="+mn-ea"/>
              </a:rPr>
            </a:br>
            <a:r>
              <a:rPr lang="en-US" sz="2800" b="1" dirty="0" err="1" smtClean="0">
                <a:solidFill>
                  <a:schemeClr val="tx1"/>
                </a:solidFill>
                <a:latin typeface="Aparajita" panose="020B0604020202020204" pitchFamily="34" charset="0"/>
                <a:cs typeface="Aparajita" panose="020B0604020202020204" pitchFamily="34" charset="0"/>
                <a:sym typeface="+mn-ea"/>
              </a:rPr>
              <a:t>Tx</a:t>
            </a:r>
            <a:r>
              <a:rPr lang="en-US" sz="2800" b="1" dirty="0" smtClean="0">
                <a:solidFill>
                  <a:schemeClr val="tx1"/>
                </a:solidFill>
                <a:latin typeface="Aparajita" panose="020B0604020202020204" pitchFamily="34" charset="0"/>
                <a:cs typeface="Aparajita" panose="020B0604020202020204" pitchFamily="34" charset="0"/>
                <a:sym typeface="+mn-ea"/>
              </a:rPr>
              <a:t>=0.181&lt;0.417 ...... ITS OK.</a:t>
            </a:r>
            <a:endParaRPr lang="en-US" sz="2800" b="1" dirty="0" smtClean="0">
              <a:solidFill>
                <a:schemeClr val="tx1"/>
              </a:solidFill>
              <a:latin typeface="Aparajita" panose="020B0604020202020204" pitchFamily="34" charset="0"/>
              <a:cs typeface="Aparajita" panose="020B0604020202020204" pitchFamily="34" charset="0"/>
            </a:endParaRPr>
          </a:p>
          <a:p>
            <a:pPr marL="82550" indent="0">
              <a:buNone/>
            </a:pPr>
            <a:r>
              <a:rPr lang="en-US" sz="2800" b="1" dirty="0" smtClean="0">
                <a:solidFill>
                  <a:schemeClr val="tx1"/>
                </a:solidFill>
                <a:latin typeface="Aparajita" panose="020B0604020202020204" pitchFamily="34" charset="0"/>
                <a:cs typeface="Aparajita" panose="020B0604020202020204" pitchFamily="34" charset="0"/>
                <a:sym typeface="+mn-ea"/>
              </a:rPr>
              <a:t>Ty=.123&lt;0.417 ....... ITS OK.</a:t>
            </a:r>
            <a:endParaRPr lang="en-US" sz="2800" b="1" dirty="0" smtClean="0">
              <a:solidFill>
                <a:schemeClr val="tx1"/>
              </a:solidFill>
              <a:latin typeface="Aparajita" panose="020B0604020202020204" pitchFamily="34" charset="0"/>
              <a:cs typeface="Aparajita" panose="020B0604020202020204" pitchFamily="34" charset="0"/>
            </a:endParaRPr>
          </a:p>
          <a:p>
            <a:pPr algn="l"/>
            <a:endParaRPr lang="en-US" sz="3000"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tx1"/>
                </a:solidFill>
              </a:rPr>
              <a:t>Mass participation ratio</a:t>
            </a:r>
            <a:endParaRPr lang="en-US" dirty="0" smtClean="0">
              <a:solidFill>
                <a:schemeClr val="tx1"/>
              </a:solidFill>
            </a:endParaRPr>
          </a:p>
        </p:txBody>
      </p:sp>
      <p:graphicFrame>
        <p:nvGraphicFramePr>
          <p:cNvPr id="73730" name="Object 2"/>
          <p:cNvGraphicFramePr/>
          <p:nvPr>
            <p:ph idx="1"/>
          </p:nvPr>
        </p:nvGraphicFramePr>
        <p:xfrm>
          <a:off x="381000" y="2362200"/>
          <a:ext cx="3455987" cy="3962400"/>
        </p:xfrm>
        <a:graphic>
          <a:graphicData uri="http://schemas.openxmlformats.org/presentationml/2006/ole">
            <mc:AlternateContent xmlns:mc="http://schemas.openxmlformats.org/markup-compatibility/2006">
              <mc:Choice xmlns:v="urn:schemas-microsoft-com:vml" Requires="v">
                <p:oleObj spid="_x0000_s6145" name="" r:id="rId1" imgW="3895725" imgH="4467225" progId="PBrush">
                  <p:embed/>
                </p:oleObj>
              </mc:Choice>
              <mc:Fallback>
                <p:oleObj name="" r:id="rId1" imgW="3895725" imgH="4467225" progId="PBrush">
                  <p:embed/>
                  <p:pic>
                    <p:nvPicPr>
                      <p:cNvPr id="0" name="Picture 6144" descr="image60"/>
                      <p:cNvPicPr/>
                      <p:nvPr/>
                    </p:nvPicPr>
                    <p:blipFill>
                      <a:blip r:embed="rId2"/>
                      <a:stretch>
                        <a:fillRect/>
                      </a:stretch>
                    </p:blipFill>
                    <p:spPr>
                      <a:xfrm>
                        <a:off x="381000" y="2362200"/>
                        <a:ext cx="3455987" cy="3962400"/>
                      </a:xfrm>
                      <a:prstGeom prst="rect">
                        <a:avLst/>
                      </a:prstGeom>
                      <a:noFill/>
                      <a:ln w="9525">
                        <a:noFill/>
                      </a:ln>
                    </p:spPr>
                  </p:pic>
                </p:oleObj>
              </mc:Fallback>
            </mc:AlternateContent>
          </a:graphicData>
        </a:graphic>
      </p:graphicFrame>
      <p:graphicFrame>
        <p:nvGraphicFramePr>
          <p:cNvPr id="73731" name="Object 3"/>
          <p:cNvGraphicFramePr/>
          <p:nvPr/>
        </p:nvGraphicFramePr>
        <p:xfrm>
          <a:off x="3962400" y="2362200"/>
          <a:ext cx="4800600" cy="3886200"/>
        </p:xfrm>
        <a:graphic>
          <a:graphicData uri="http://schemas.openxmlformats.org/presentationml/2006/ole">
            <mc:AlternateContent xmlns:mc="http://schemas.openxmlformats.org/markup-compatibility/2006">
              <mc:Choice xmlns:v="urn:schemas-microsoft-com:vml" Requires="v">
                <p:oleObj spid="_x0000_s6146" name="" r:id="rId3" imgW="4752975" imgH="4581525" progId="PBrush">
                  <p:embed/>
                </p:oleObj>
              </mc:Choice>
              <mc:Fallback>
                <p:oleObj name="" r:id="rId3" imgW="4752975" imgH="4581525" progId="PBrush">
                  <p:embed/>
                  <p:pic>
                    <p:nvPicPr>
                      <p:cNvPr id="0" name="Picture 6145" descr="image61"/>
                      <p:cNvPicPr/>
                      <p:nvPr/>
                    </p:nvPicPr>
                    <p:blipFill>
                      <a:blip r:embed="rId4"/>
                      <a:stretch>
                        <a:fillRect/>
                      </a:stretch>
                    </p:blipFill>
                    <p:spPr>
                      <a:xfrm>
                        <a:off x="3962400" y="2362200"/>
                        <a:ext cx="4800600" cy="3886200"/>
                      </a:xfrm>
                      <a:prstGeom prst="rect">
                        <a:avLst/>
                      </a:prstGeom>
                      <a:noFill/>
                      <a:ln w="9525">
                        <a:noFill/>
                      </a:ln>
                    </p:spPr>
                  </p:pic>
                </p:oleObj>
              </mc:Fallback>
            </mc:AlternateContent>
          </a:graphicData>
        </a:graphic>
      </p:graphicFrame>
      <p:sp>
        <p:nvSpPr>
          <p:cNvPr id="7" name="Text Box 5"/>
          <p:cNvSpPr txBox="1"/>
          <p:nvPr/>
        </p:nvSpPr>
        <p:spPr>
          <a:xfrm>
            <a:off x="609600" y="1371600"/>
            <a:ext cx="7719060" cy="707886"/>
          </a:xfrm>
          <a:prstGeom prst="rect">
            <a:avLst/>
          </a:prstGeom>
          <a:noFill/>
        </p:spPr>
        <p:txBody>
          <a:bodyPr wrap="square" rtlCol="0">
            <a:spAutoFit/>
          </a:bodyPr>
          <a:lstStyle/>
          <a:p>
            <a:pPr algn="l"/>
            <a:r>
              <a:rPr lang="en-US" sz="2500" dirty="0"/>
              <a:t>Summation of modes in X and Y is greater than </a:t>
            </a:r>
            <a:r>
              <a:rPr lang="en-US" sz="4000" dirty="0">
                <a:effectLst>
                  <a:reflection blurRad="6350" stA="53000" endA="300" endPos="35500" dir="5400000" sy="-90000" algn="bl" rotWithShape="0"/>
                </a:effectLst>
              </a:rPr>
              <a:t>90%</a:t>
            </a:r>
            <a:endParaRPr lang="en-US" sz="4000" dirty="0">
              <a:effectLst>
                <a:reflection blurRad="6350" stA="53000" endA="300" endPos="35500" dir="5400000" sy="-90000" algn="bl" rotWithShape="0"/>
              </a:effectLst>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tx1"/>
                </a:solidFill>
              </a:rPr>
              <a:t>Drift check</a:t>
            </a:r>
            <a:endParaRPr lang="en-US" dirty="0" smtClean="0">
              <a:solidFill>
                <a:schemeClr val="tx1"/>
              </a:solidFill>
            </a:endParaRPr>
          </a:p>
        </p:txBody>
      </p:sp>
      <p:sp>
        <p:nvSpPr>
          <p:cNvPr id="3" name="Content Placeholder 2"/>
          <p:cNvSpPr>
            <a:spLocks noGrp="1"/>
          </p:cNvSpPr>
          <p:nvPr>
            <p:ph idx="1"/>
          </p:nvPr>
        </p:nvSpPr>
        <p:spPr>
          <a:xfrm>
            <a:off x="457200" y="1600200"/>
            <a:ext cx="8229600" cy="5029200"/>
          </a:xfrm>
        </p:spPr>
        <p:txBody>
          <a:bodyPr/>
          <a:lstStyle/>
          <a:p>
            <a:r>
              <a:rPr lang="en-US" dirty="0" smtClean="0"/>
              <a:t>In y-direction :</a:t>
            </a:r>
            <a:endParaRPr lang="en-US" dirty="0" smtClean="0"/>
          </a:p>
          <a:p>
            <a:pPr>
              <a:buNone/>
            </a:pPr>
            <a:endParaRPr lang="en-US" dirty="0" smtClean="0"/>
          </a:p>
          <a:p>
            <a:endParaRPr lang="en-US" dirty="0"/>
          </a:p>
        </p:txBody>
      </p:sp>
      <p:pic>
        <p:nvPicPr>
          <p:cNvPr id="4" name="Picture 3"/>
          <p:cNvPicPr/>
          <p:nvPr/>
        </p:nvPicPr>
        <p:blipFill>
          <a:blip r:embed="rId1"/>
          <a:srcRect/>
          <a:stretch>
            <a:fillRect/>
          </a:stretch>
        </p:blipFill>
        <p:spPr bwMode="auto">
          <a:xfrm>
            <a:off x="685800" y="2286000"/>
            <a:ext cx="6629400" cy="3904964"/>
          </a:xfrm>
          <a:prstGeom prst="rect">
            <a:avLst/>
          </a:prstGeom>
          <a:noFill/>
          <a:ln w="9525">
            <a:noFill/>
            <a:miter lim="800000"/>
            <a:headEnd/>
            <a:tailEnd/>
          </a:ln>
        </p:spPr>
      </p:pic>
      <p:sp>
        <p:nvSpPr>
          <p:cNvPr id="7" name="TextBox 6"/>
          <p:cNvSpPr txBox="1"/>
          <p:nvPr/>
        </p:nvSpPr>
        <p:spPr>
          <a:xfrm>
            <a:off x="990600" y="5791200"/>
            <a:ext cx="5486400" cy="646331"/>
          </a:xfrm>
          <a:prstGeom prst="rect">
            <a:avLst/>
          </a:prstGeom>
          <a:noFill/>
        </p:spPr>
        <p:txBody>
          <a:bodyPr wrap="square" rtlCol="0">
            <a:spAutoFit/>
          </a:bodyPr>
          <a:lstStyle/>
          <a:p>
            <a:r>
              <a:rPr lang="en-US" b="1" dirty="0"/>
              <a:t>Lateral Drift in y-direction for the First End Point</a:t>
            </a:r>
            <a:endParaRPr lang="en-US" dirty="0"/>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chemeClr val="tx1"/>
                </a:solidFill>
              </a:rPr>
              <a:t>First&amp;Second Floor Architectural Plan</a:t>
            </a:r>
            <a:endParaRPr lang="en-US" dirty="0">
              <a:solidFill>
                <a:schemeClr val="tx1"/>
              </a:solidFill>
            </a:endParaRPr>
          </a:p>
        </p:txBody>
      </p:sp>
      <p:graphicFrame>
        <p:nvGraphicFramePr>
          <p:cNvPr id="4" name="Content Placeholder 3"/>
          <p:cNvGraphicFramePr/>
          <p:nvPr>
            <p:ph idx="1"/>
          </p:nvPr>
        </p:nvGraphicFramePr>
        <p:xfrm>
          <a:off x="1481138" y="2062163"/>
          <a:ext cx="6181725" cy="3600450"/>
        </p:xfrm>
        <a:graphic>
          <a:graphicData uri="http://schemas.openxmlformats.org/presentationml/2006/ole">
            <mc:AlternateContent xmlns:mc="http://schemas.openxmlformats.org/markup-compatibility/2006">
              <mc:Choice xmlns:v="urn:schemas-microsoft-com:vml" Requires="v">
                <p:oleObj spid="_x0000_s3073" name="" r:id="rId1" imgW="6181725" imgH="3600450" progId="PBrush">
                  <p:embed/>
                </p:oleObj>
              </mc:Choice>
              <mc:Fallback>
                <p:oleObj name="" r:id="rId1" imgW="6181725" imgH="3600450" progId="PBrush">
                  <p:embed/>
                  <p:pic>
                    <p:nvPicPr>
                      <p:cNvPr id="0" name="Picture 3072"/>
                      <p:cNvPicPr/>
                      <p:nvPr/>
                    </p:nvPicPr>
                    <p:blipFill>
                      <a:blip r:embed="rId2"/>
                      <a:stretch>
                        <a:fillRect/>
                      </a:stretch>
                    </p:blipFill>
                    <p:spPr>
                      <a:xfrm>
                        <a:off x="1481138" y="2062163"/>
                        <a:ext cx="6181725" cy="3600450"/>
                      </a:xfrm>
                      <a:prstGeom prst="rect">
                        <a:avLst/>
                      </a:prstGeom>
                      <a:noFill/>
                      <a:ln w="9525">
                        <a:noFill/>
                      </a:ln>
                    </p:spPr>
                  </p:pic>
                </p:oleObj>
              </mc:Fallback>
            </mc:AlternateContent>
          </a:graphicData>
        </a:graphic>
      </p:graphicFrame>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tx1"/>
                </a:solidFill>
              </a:rPr>
              <a:t>Drift check</a:t>
            </a:r>
            <a:endParaRPr lang="en-US" dirty="0" smtClean="0">
              <a:solidFill>
                <a:schemeClr val="tx1"/>
              </a:solidFill>
            </a:endParaRPr>
          </a:p>
        </p:txBody>
      </p:sp>
      <p:sp>
        <p:nvSpPr>
          <p:cNvPr id="5" name="Content Placeholder 4"/>
          <p:cNvSpPr>
            <a:spLocks noGrp="1"/>
          </p:cNvSpPr>
          <p:nvPr>
            <p:ph idx="1"/>
          </p:nvPr>
        </p:nvSpPr>
        <p:spPr>
          <a:xfrm>
            <a:off x="457200" y="1600200"/>
            <a:ext cx="8153400" cy="4602163"/>
          </a:xfrm>
        </p:spPr>
        <p:txBody>
          <a:bodyPr>
            <a:normAutofit fontScale="92500" lnSpcReduction="20000"/>
          </a:bodyPr>
          <a:lstStyle/>
          <a:p>
            <a:r>
              <a:rPr lang="en-US" dirty="0" err="1">
                <a:solidFill>
                  <a:schemeClr val="tx1"/>
                </a:solidFill>
              </a:rPr>
              <a:t>Ux</a:t>
            </a:r>
            <a:r>
              <a:rPr lang="en-US" dirty="0">
                <a:solidFill>
                  <a:schemeClr val="tx1"/>
                </a:solidFill>
              </a:rPr>
              <a:t> at the first end = 0.00224m </a:t>
            </a:r>
            <a:endParaRPr lang="en-US" dirty="0">
              <a:solidFill>
                <a:schemeClr val="tx1"/>
              </a:solidFill>
            </a:endParaRPr>
          </a:p>
          <a:p>
            <a:r>
              <a:rPr lang="en-US" dirty="0" err="1">
                <a:solidFill>
                  <a:schemeClr val="tx1"/>
                </a:solidFill>
              </a:rPr>
              <a:t>Ux</a:t>
            </a:r>
            <a:r>
              <a:rPr lang="en-US" dirty="0">
                <a:solidFill>
                  <a:schemeClr val="tx1"/>
                </a:solidFill>
              </a:rPr>
              <a:t> at the second end = 0.0022m </a:t>
            </a:r>
            <a:endParaRPr lang="en-US" dirty="0">
              <a:solidFill>
                <a:schemeClr val="tx1"/>
              </a:solidFill>
            </a:endParaRPr>
          </a:p>
          <a:p>
            <a:r>
              <a:rPr lang="en-US" dirty="0" err="1">
                <a:solidFill>
                  <a:schemeClr val="tx1"/>
                </a:solidFill>
              </a:rPr>
              <a:t>Ux</a:t>
            </a:r>
            <a:r>
              <a:rPr lang="en-US" dirty="0">
                <a:solidFill>
                  <a:schemeClr val="tx1"/>
                </a:solidFill>
              </a:rPr>
              <a:t> at the midpoint = </a:t>
            </a:r>
            <a:r>
              <a:rPr lang="en-US" dirty="0" smtClean="0">
                <a:solidFill>
                  <a:schemeClr val="tx1"/>
                </a:solidFill>
              </a:rPr>
              <a:t>0.0022m</a:t>
            </a:r>
            <a:endParaRPr lang="en-US" dirty="0">
              <a:solidFill>
                <a:schemeClr val="tx1"/>
              </a:solidFill>
            </a:endParaRPr>
          </a:p>
          <a:p>
            <a:r>
              <a:rPr lang="en-US" dirty="0" smtClean="0">
                <a:solidFill>
                  <a:schemeClr val="tx1"/>
                </a:solidFill>
              </a:rPr>
              <a:t>Since  </a:t>
            </a:r>
            <a:r>
              <a:rPr lang="en-US" dirty="0" err="1" smtClean="0">
                <a:solidFill>
                  <a:schemeClr val="tx1"/>
                </a:solidFill>
              </a:rPr>
              <a:t>Ux</a:t>
            </a:r>
            <a:r>
              <a:rPr lang="en-US" dirty="0" smtClean="0">
                <a:solidFill>
                  <a:schemeClr val="tx1"/>
                </a:solidFill>
              </a:rPr>
              <a:t> at the midpoint  &lt;    </a:t>
            </a:r>
            <a:endParaRPr lang="en-US" dirty="0" smtClean="0">
              <a:solidFill>
                <a:schemeClr val="tx1"/>
              </a:solidFill>
            </a:endParaRPr>
          </a:p>
          <a:p>
            <a:pPr>
              <a:buNone/>
            </a:pPr>
            <a:endParaRPr lang="en-US" dirty="0" smtClean="0">
              <a:solidFill>
                <a:schemeClr val="tx1"/>
              </a:solidFill>
            </a:endParaRPr>
          </a:p>
          <a:p>
            <a:pPr>
              <a:buNone/>
            </a:pPr>
            <a:r>
              <a:rPr lang="en-US" dirty="0" smtClean="0">
                <a:solidFill>
                  <a:schemeClr val="tx1"/>
                </a:solidFill>
              </a:rPr>
              <a:t>so the diaphragm rigid in x- direction .</a:t>
            </a:r>
            <a:endParaRPr lang="en-US" dirty="0" smtClean="0">
              <a:solidFill>
                <a:schemeClr val="tx1"/>
              </a:solidFill>
            </a:endParaRPr>
          </a:p>
          <a:p>
            <a:pPr>
              <a:buNone/>
            </a:pPr>
            <a:endParaRPr lang="en-US" dirty="0">
              <a:solidFill>
                <a:schemeClr val="tx1"/>
              </a:solidFill>
            </a:endParaRPr>
          </a:p>
          <a:p>
            <a:pPr>
              <a:buNone/>
            </a:pPr>
            <a:r>
              <a:rPr lang="en-US" dirty="0" smtClean="0">
                <a:solidFill>
                  <a:schemeClr val="tx1"/>
                </a:solidFill>
              </a:rPr>
              <a:t>In x-direction :</a:t>
            </a:r>
            <a:endParaRPr lang="en-US" dirty="0" smtClean="0">
              <a:solidFill>
                <a:schemeClr val="tx1"/>
              </a:solidFill>
            </a:endParaRPr>
          </a:p>
          <a:p>
            <a:r>
              <a:rPr lang="en-US" dirty="0" err="1" smtClean="0">
                <a:solidFill>
                  <a:schemeClr val="tx1"/>
                </a:solidFill>
              </a:rPr>
              <a:t>Uy</a:t>
            </a:r>
            <a:r>
              <a:rPr lang="en-US" dirty="0" smtClean="0">
                <a:solidFill>
                  <a:schemeClr val="tx1"/>
                </a:solidFill>
              </a:rPr>
              <a:t> </a:t>
            </a:r>
            <a:r>
              <a:rPr lang="en-US" dirty="0">
                <a:solidFill>
                  <a:schemeClr val="tx1"/>
                </a:solidFill>
              </a:rPr>
              <a:t>at the first end = 0.001m </a:t>
            </a:r>
            <a:endParaRPr lang="en-US" dirty="0">
              <a:solidFill>
                <a:schemeClr val="tx1"/>
              </a:solidFill>
            </a:endParaRPr>
          </a:p>
          <a:p>
            <a:r>
              <a:rPr lang="en-US" dirty="0" err="1">
                <a:solidFill>
                  <a:schemeClr val="tx1"/>
                </a:solidFill>
              </a:rPr>
              <a:t>Uy</a:t>
            </a:r>
            <a:r>
              <a:rPr lang="en-US" dirty="0">
                <a:solidFill>
                  <a:schemeClr val="tx1"/>
                </a:solidFill>
              </a:rPr>
              <a:t> at the second end = 0.00003m </a:t>
            </a:r>
            <a:endParaRPr lang="en-US" dirty="0">
              <a:solidFill>
                <a:schemeClr val="tx1"/>
              </a:solidFill>
            </a:endParaRPr>
          </a:p>
          <a:p>
            <a:r>
              <a:rPr lang="en-US" dirty="0" err="1">
                <a:solidFill>
                  <a:schemeClr val="tx1"/>
                </a:solidFill>
              </a:rPr>
              <a:t>Uy</a:t>
            </a:r>
            <a:r>
              <a:rPr lang="en-US" dirty="0">
                <a:solidFill>
                  <a:schemeClr val="tx1"/>
                </a:solidFill>
              </a:rPr>
              <a:t> at the midpoint = </a:t>
            </a:r>
            <a:r>
              <a:rPr lang="en-US" dirty="0" smtClean="0">
                <a:solidFill>
                  <a:schemeClr val="tx1"/>
                </a:solidFill>
              </a:rPr>
              <a:t>0.000047m</a:t>
            </a:r>
            <a:endParaRPr lang="en-US" dirty="0">
              <a:solidFill>
                <a:schemeClr val="tx1"/>
              </a:solidFill>
            </a:endParaRPr>
          </a:p>
          <a:p>
            <a:r>
              <a:rPr lang="en-US" dirty="0" smtClean="0">
                <a:solidFill>
                  <a:schemeClr val="tx1"/>
                </a:solidFill>
              </a:rPr>
              <a:t>Since  </a:t>
            </a:r>
            <a:r>
              <a:rPr lang="en-US" dirty="0" err="1" smtClean="0">
                <a:solidFill>
                  <a:schemeClr val="tx1"/>
                </a:solidFill>
              </a:rPr>
              <a:t>Uy</a:t>
            </a:r>
            <a:r>
              <a:rPr lang="en-US" dirty="0" smtClean="0">
                <a:solidFill>
                  <a:schemeClr val="tx1"/>
                </a:solidFill>
              </a:rPr>
              <a:t>  at the midpoint  &lt;                                                   so the diaphragm rigid in y- direction .</a:t>
            </a:r>
            <a:endParaRPr lang="en-US" dirty="0" smtClean="0">
              <a:solidFill>
                <a:schemeClr val="tx1"/>
              </a:solidFill>
            </a:endParaRPr>
          </a:p>
          <a:p>
            <a:pPr>
              <a:buNone/>
            </a:pPr>
            <a:endParaRPr lang="en-US" dirty="0">
              <a:solidFill>
                <a:schemeClr val="tx1"/>
              </a:solidFill>
            </a:endParaRPr>
          </a:p>
        </p:txBody>
      </p:sp>
      <p:pic>
        <p:nvPicPr>
          <p:cNvPr id="91138" name="Picture 2"/>
          <p:cNvPicPr>
            <a:picLocks noChangeAspect="1" noChangeArrowheads="1"/>
          </p:cNvPicPr>
          <p:nvPr/>
        </p:nvPicPr>
        <p:blipFill>
          <a:blip r:embed="rId1"/>
          <a:srcRect/>
          <a:stretch>
            <a:fillRect/>
          </a:stretch>
        </p:blipFill>
        <p:spPr bwMode="auto">
          <a:xfrm>
            <a:off x="4114800" y="2514600"/>
            <a:ext cx="3000375" cy="609600"/>
          </a:xfrm>
          <a:prstGeom prst="rect">
            <a:avLst/>
          </a:prstGeom>
          <a:noFill/>
          <a:ln w="9525">
            <a:noFill/>
            <a:miter lim="800000"/>
            <a:headEnd/>
            <a:tailEnd/>
          </a:ln>
          <a:effectLst/>
        </p:spPr>
      </p:pic>
      <p:pic>
        <p:nvPicPr>
          <p:cNvPr id="91141" name="Picture 5"/>
          <p:cNvPicPr>
            <a:picLocks noChangeAspect="1" noChangeArrowheads="1"/>
          </p:cNvPicPr>
          <p:nvPr/>
        </p:nvPicPr>
        <p:blipFill>
          <a:blip r:embed="rId1"/>
          <a:srcRect/>
          <a:stretch>
            <a:fillRect/>
          </a:stretch>
        </p:blipFill>
        <p:spPr bwMode="auto">
          <a:xfrm>
            <a:off x="4267200" y="5181600"/>
            <a:ext cx="2847975" cy="650966"/>
          </a:xfrm>
          <a:prstGeom prst="rect">
            <a:avLst/>
          </a:prstGeom>
          <a:noFill/>
          <a:ln w="9525">
            <a:noFill/>
            <a:miter lim="800000"/>
            <a:headEnd/>
            <a:tailEnd/>
          </a:ln>
          <a:effectLst/>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tx1"/>
                </a:solidFill>
              </a:rPr>
              <a:t>Drift check</a:t>
            </a:r>
            <a:endParaRPr lang="en-US" dirty="0" smtClean="0">
              <a:solidFill>
                <a:schemeClr val="tx1"/>
              </a:solidFill>
            </a:endParaRPr>
          </a:p>
        </p:txBody>
      </p:sp>
      <p:sp>
        <p:nvSpPr>
          <p:cNvPr id="3" name="Content Placeholder 2"/>
          <p:cNvSpPr>
            <a:spLocks noGrp="1"/>
          </p:cNvSpPr>
          <p:nvPr>
            <p:ph idx="1"/>
          </p:nvPr>
        </p:nvSpPr>
        <p:spPr/>
        <p:txBody>
          <a:bodyPr>
            <a:normAutofit fontScale="85000" lnSpcReduction="10000"/>
          </a:bodyPr>
          <a:lstStyle/>
          <a:p>
            <a:pPr marL="82550" indent="0">
              <a:buNone/>
            </a:pPr>
            <a:r>
              <a:rPr lang="en-US" dirty="0" smtClean="0">
                <a:solidFill>
                  <a:schemeClr val="tx1"/>
                </a:solidFill>
              </a:rPr>
              <a:t>The time of structure is less than 0.7 sec, the calculated story drift shall not exceed 0.025 times the story height.</a:t>
            </a:r>
            <a:endParaRPr lang="en-US" dirty="0" smtClean="0">
              <a:solidFill>
                <a:schemeClr val="tx1"/>
              </a:solidFill>
            </a:endParaRPr>
          </a:p>
          <a:p>
            <a:pPr marL="82550" indent="0">
              <a:buNone/>
            </a:pPr>
            <a:r>
              <a:rPr lang="en-US" dirty="0" smtClean="0">
                <a:solidFill>
                  <a:schemeClr val="tx1"/>
                </a:solidFill>
              </a:rPr>
              <a:t>Δ allowable= L/50  = 3.5/50 *1000 = 70mm. &lt; 0.025*3.5*1000 = 87.5mm.</a:t>
            </a:r>
            <a:endParaRPr lang="en-US" dirty="0" smtClean="0">
              <a:solidFill>
                <a:schemeClr val="tx1"/>
              </a:solidFill>
            </a:endParaRPr>
          </a:p>
          <a:p>
            <a:pPr marL="82550" indent="0">
              <a:buNone/>
            </a:pPr>
            <a:endParaRPr lang="en-US" dirty="0" smtClean="0">
              <a:solidFill>
                <a:schemeClr val="tx1"/>
              </a:solidFill>
            </a:endParaRPr>
          </a:p>
          <a:p>
            <a:pPr marL="82550" indent="0">
              <a:buNone/>
            </a:pPr>
            <a:r>
              <a:rPr lang="en-US" dirty="0" smtClean="0">
                <a:solidFill>
                  <a:schemeClr val="tx1"/>
                </a:solidFill>
              </a:rPr>
              <a:t>In X-direction:</a:t>
            </a:r>
            <a:endParaRPr lang="en-US" dirty="0" smtClean="0">
              <a:solidFill>
                <a:schemeClr val="tx1"/>
              </a:solidFill>
            </a:endParaRPr>
          </a:p>
          <a:p>
            <a:pPr marL="82550" indent="0">
              <a:buNone/>
            </a:pPr>
            <a:r>
              <a:rPr lang="en-US" dirty="0" smtClean="0">
                <a:solidFill>
                  <a:schemeClr val="tx1"/>
                </a:solidFill>
              </a:rPr>
              <a:t>From SAP, ΔS = 1.06 mm </a:t>
            </a:r>
            <a:endParaRPr lang="en-US" dirty="0" smtClean="0">
              <a:solidFill>
                <a:schemeClr val="tx1"/>
              </a:solidFill>
            </a:endParaRPr>
          </a:p>
          <a:p>
            <a:pPr marL="82550" indent="0">
              <a:buNone/>
            </a:pPr>
            <a:r>
              <a:rPr lang="en-US" dirty="0" smtClean="0">
                <a:solidFill>
                  <a:schemeClr val="tx1"/>
                </a:solidFill>
              </a:rPr>
              <a:t>ΔM = 0.7*5.5*1.06 = 4.081 mm</a:t>
            </a:r>
            <a:endParaRPr lang="en-US" dirty="0" smtClean="0">
              <a:solidFill>
                <a:schemeClr val="tx1"/>
              </a:solidFill>
            </a:endParaRPr>
          </a:p>
          <a:p>
            <a:pPr marL="82550" indent="0">
              <a:buNone/>
            </a:pPr>
            <a:r>
              <a:rPr lang="en-US" dirty="0" smtClean="0">
                <a:solidFill>
                  <a:schemeClr val="tx1"/>
                </a:solidFill>
              </a:rPr>
              <a:t>ΔM &lt; ΔM allowable.</a:t>
            </a:r>
            <a:endParaRPr lang="en-US" dirty="0" smtClean="0">
              <a:solidFill>
                <a:schemeClr val="tx1"/>
              </a:solidFill>
            </a:endParaRPr>
          </a:p>
          <a:p>
            <a:pPr marL="82550" indent="0">
              <a:buNone/>
            </a:pPr>
            <a:endParaRPr lang="en-US" dirty="0" smtClean="0">
              <a:solidFill>
                <a:schemeClr val="tx1"/>
              </a:solidFill>
            </a:endParaRPr>
          </a:p>
          <a:p>
            <a:pPr marL="82550" indent="0">
              <a:buNone/>
            </a:pPr>
            <a:r>
              <a:rPr lang="en-US" dirty="0" smtClean="0">
                <a:solidFill>
                  <a:schemeClr val="tx1"/>
                </a:solidFill>
              </a:rPr>
              <a:t>In Y-direction:</a:t>
            </a:r>
            <a:endParaRPr lang="en-US" dirty="0" smtClean="0">
              <a:solidFill>
                <a:schemeClr val="tx1"/>
              </a:solidFill>
            </a:endParaRPr>
          </a:p>
          <a:p>
            <a:pPr marL="82550" indent="0">
              <a:buNone/>
            </a:pPr>
            <a:r>
              <a:rPr lang="en-US" dirty="0" smtClean="0">
                <a:solidFill>
                  <a:schemeClr val="tx1"/>
                </a:solidFill>
              </a:rPr>
              <a:t>From SAP, ΔS = 1.27mm </a:t>
            </a:r>
            <a:endParaRPr lang="en-US" dirty="0" smtClean="0">
              <a:solidFill>
                <a:schemeClr val="tx1"/>
              </a:solidFill>
            </a:endParaRPr>
          </a:p>
          <a:p>
            <a:pPr marL="82550" indent="0">
              <a:buNone/>
            </a:pPr>
            <a:r>
              <a:rPr lang="en-US" dirty="0" smtClean="0">
                <a:solidFill>
                  <a:schemeClr val="tx1"/>
                </a:solidFill>
              </a:rPr>
              <a:t>ΔM = 0.7*5.5*1.27 = 4.9mm</a:t>
            </a:r>
            <a:endParaRPr lang="en-US" dirty="0" smtClean="0">
              <a:solidFill>
                <a:schemeClr val="tx1"/>
              </a:solidFill>
            </a:endParaRPr>
          </a:p>
          <a:p>
            <a:pPr marL="82550" indent="0">
              <a:buNone/>
            </a:pPr>
            <a:r>
              <a:rPr lang="en-US" dirty="0" smtClean="0">
                <a:solidFill>
                  <a:schemeClr val="tx1"/>
                </a:solidFill>
              </a:rPr>
              <a:t>ΔM &lt; ΔM allowable.</a:t>
            </a:r>
            <a:endParaRPr lang="en-US" dirty="0" smtClean="0">
              <a:solidFill>
                <a:schemeClr val="tx1"/>
              </a:solidFill>
            </a:endParaRPr>
          </a:p>
          <a:p>
            <a:endParaRPr lang="en-US" dirty="0">
              <a:solidFill>
                <a:schemeClr val="tx1"/>
              </a:solidFill>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54" name="Picture 2"/>
          <p:cNvPicPr>
            <a:picLocks noGrp="1" noChangeAspect="1" noChangeArrowheads="1"/>
          </p:cNvPicPr>
          <p:nvPr>
            <p:ph idx="1"/>
          </p:nvPr>
        </p:nvPicPr>
        <p:blipFill>
          <a:blip r:embed="rId1"/>
          <a:srcRect/>
          <a:stretch>
            <a:fillRect/>
          </a:stretch>
        </p:blipFill>
        <p:spPr bwMode="auto">
          <a:xfrm>
            <a:off x="262045" y="2209800"/>
            <a:ext cx="8881955" cy="3048000"/>
          </a:xfrm>
          <a:prstGeom prst="rect">
            <a:avLst/>
          </a:prstGeom>
          <a:noFill/>
          <a:ln w="9525">
            <a:noFill/>
            <a:miter lim="800000"/>
            <a:headEnd/>
            <a:tailEnd/>
          </a:ln>
          <a:effectLst/>
        </p:spPr>
      </p:pic>
      <p:sp>
        <p:nvSpPr>
          <p:cNvPr id="2" name="Text Box 1"/>
          <p:cNvSpPr txBox="1"/>
          <p:nvPr/>
        </p:nvSpPr>
        <p:spPr>
          <a:xfrm>
            <a:off x="1241425" y="528955"/>
            <a:ext cx="7078345" cy="1254760"/>
          </a:xfrm>
          <a:prstGeom prst="rect">
            <a:avLst/>
          </a:prstGeom>
          <a:noFill/>
        </p:spPr>
        <p:txBody>
          <a:bodyPr wrap="square" rtlCol="0">
            <a:spAutoFit/>
          </a:bodyPr>
          <a:lstStyle/>
          <a:p>
            <a:pPr algn="ctr"/>
            <a:r>
              <a:rPr lang="en-US" sz="3800" dirty="0"/>
              <a:t>Structural Design of Concrete Members</a:t>
            </a:r>
            <a:endParaRPr lang="en-US" sz="3800"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p:txBody>
          <a:bodyPr>
            <a:normAutofit lnSpcReduction="10000"/>
          </a:bodyPr>
          <a:lstStyle/>
          <a:p>
            <a:pPr marL="457200" indent="-457200">
              <a:buClr>
                <a:schemeClr val="bg1">
                  <a:lumMod val="50000"/>
                </a:schemeClr>
              </a:buClr>
              <a:buFont typeface="+mj-lt"/>
              <a:buAutoNum type="arabicParenR"/>
            </a:pPr>
            <a:r>
              <a:rPr lang="en-US" sz="2750" b="1" dirty="0" smtClean="0">
                <a:solidFill>
                  <a:schemeClr val="accent2">
                    <a:lumMod val="50000"/>
                  </a:schemeClr>
                </a:solidFill>
                <a:latin typeface="Aparajita" panose="020B0604020202020204" pitchFamily="34" charset="0"/>
                <a:cs typeface="Aparajita" panose="020B0604020202020204" pitchFamily="34" charset="0"/>
              </a:rPr>
              <a:t>The code used for design and detailing is ACI 318-11 regarding seismic and gravity loads.</a:t>
            </a:r>
            <a:endParaRPr lang="en-US" sz="2750" b="1" dirty="0" smtClean="0">
              <a:solidFill>
                <a:schemeClr val="accent2">
                  <a:lumMod val="50000"/>
                </a:schemeClr>
              </a:solidFill>
              <a:latin typeface="Aparajita" panose="020B0604020202020204" pitchFamily="34" charset="0"/>
              <a:cs typeface="Aparajita" panose="020B0604020202020204" pitchFamily="34" charset="0"/>
            </a:endParaRPr>
          </a:p>
          <a:p>
            <a:pPr marL="457200" indent="-457200">
              <a:buClr>
                <a:schemeClr val="bg1">
                  <a:lumMod val="50000"/>
                </a:schemeClr>
              </a:buClr>
              <a:buFont typeface="+mj-lt"/>
              <a:buAutoNum type="arabicParenR"/>
            </a:pPr>
            <a:r>
              <a:rPr lang="en-US" sz="2750" b="1" dirty="0" smtClean="0">
                <a:solidFill>
                  <a:schemeClr val="accent2">
                    <a:lumMod val="50000"/>
                  </a:schemeClr>
                </a:solidFill>
                <a:latin typeface="Aparajita" panose="020B0604020202020204" pitchFamily="34" charset="0"/>
                <a:cs typeface="Aparajita" panose="020B0604020202020204" pitchFamily="34" charset="0"/>
              </a:rPr>
              <a:t>The structural system is Building Frame System </a:t>
            </a:r>
            <a:endParaRPr lang="en-US" sz="2750" b="1" dirty="0" smtClean="0">
              <a:solidFill>
                <a:schemeClr val="accent2">
                  <a:lumMod val="50000"/>
                </a:schemeClr>
              </a:solidFill>
              <a:latin typeface="Aparajita" panose="020B0604020202020204" pitchFamily="34" charset="0"/>
              <a:cs typeface="Aparajita" panose="020B0604020202020204" pitchFamily="34" charset="0"/>
            </a:endParaRPr>
          </a:p>
          <a:p>
            <a:pPr marL="0" indent="0">
              <a:buClr>
                <a:schemeClr val="bg1">
                  <a:lumMod val="50000"/>
                </a:schemeClr>
              </a:buClr>
              <a:buFont typeface="+mj-lt"/>
              <a:buNone/>
            </a:pPr>
            <a:r>
              <a:rPr lang="en-US" sz="2750" b="1" dirty="0" smtClean="0">
                <a:solidFill>
                  <a:schemeClr val="accent2">
                    <a:lumMod val="50000"/>
                  </a:schemeClr>
                </a:solidFill>
                <a:latin typeface="Aparajita" panose="020B0604020202020204" pitchFamily="34" charset="0"/>
                <a:cs typeface="Aparajita" panose="020B0604020202020204" pitchFamily="34" charset="0"/>
              </a:rPr>
              <a:t>( Intermediate Frames ).</a:t>
            </a:r>
            <a:endParaRPr lang="en-US" sz="2750" b="1" dirty="0" smtClean="0">
              <a:solidFill>
                <a:schemeClr val="accent2">
                  <a:lumMod val="50000"/>
                </a:schemeClr>
              </a:solidFill>
              <a:latin typeface="Aparajita" panose="020B0604020202020204" pitchFamily="34" charset="0"/>
              <a:cs typeface="Aparajita" panose="020B0604020202020204" pitchFamily="34" charset="0"/>
            </a:endParaRPr>
          </a:p>
          <a:p>
            <a:pPr marL="457200" indent="-457200">
              <a:buClr>
                <a:schemeClr val="bg1">
                  <a:lumMod val="50000"/>
                </a:schemeClr>
              </a:buClr>
              <a:buFont typeface="+mj-lt"/>
              <a:buAutoNum type="arabicParenR"/>
            </a:pPr>
            <a:r>
              <a:rPr lang="en-US" sz="2750" b="1" dirty="0" smtClean="0">
                <a:solidFill>
                  <a:schemeClr val="accent2">
                    <a:lumMod val="50000"/>
                  </a:schemeClr>
                </a:solidFill>
                <a:latin typeface="Aparajita" panose="020B0604020202020204" pitchFamily="34" charset="0"/>
                <a:cs typeface="Aparajita" panose="020B0604020202020204" pitchFamily="34" charset="0"/>
              </a:rPr>
              <a:t>Provisions were applied to all structural members including:</a:t>
            </a:r>
            <a:endParaRPr lang="en-US" sz="2750" b="1" dirty="0" smtClean="0">
              <a:solidFill>
                <a:schemeClr val="accent2">
                  <a:lumMod val="50000"/>
                </a:schemeClr>
              </a:solidFill>
              <a:latin typeface="Aparajita" panose="020B0604020202020204" pitchFamily="34" charset="0"/>
              <a:cs typeface="Aparajita" panose="020B0604020202020204" pitchFamily="34" charset="0"/>
            </a:endParaRPr>
          </a:p>
          <a:p>
            <a:pPr marL="857250" lvl="1" indent="-457200">
              <a:buClr>
                <a:schemeClr val="bg1">
                  <a:lumMod val="50000"/>
                </a:schemeClr>
              </a:buClr>
              <a:buFont typeface="Wingdings" panose="05000000000000000000" pitchFamily="2" charset="2"/>
              <a:buChar char="Ø"/>
            </a:pPr>
            <a:r>
              <a:rPr lang="en-US" sz="2450" b="1" dirty="0" smtClean="0">
                <a:solidFill>
                  <a:schemeClr val="accent2">
                    <a:lumMod val="50000"/>
                  </a:schemeClr>
                </a:solidFill>
                <a:latin typeface="Aparajita" panose="020B0604020202020204" pitchFamily="34" charset="0"/>
                <a:cs typeface="Aparajita" panose="020B0604020202020204" pitchFamily="34" charset="0"/>
              </a:rPr>
              <a:t>Beams</a:t>
            </a:r>
            <a:endParaRPr lang="en-US" sz="2450" b="1" dirty="0" smtClean="0">
              <a:solidFill>
                <a:schemeClr val="accent2">
                  <a:lumMod val="50000"/>
                </a:schemeClr>
              </a:solidFill>
              <a:latin typeface="Aparajita" panose="020B0604020202020204" pitchFamily="34" charset="0"/>
              <a:cs typeface="Aparajita" panose="020B0604020202020204" pitchFamily="34" charset="0"/>
            </a:endParaRPr>
          </a:p>
          <a:p>
            <a:pPr marL="857250" lvl="1" indent="-457200">
              <a:buClr>
                <a:schemeClr val="bg1">
                  <a:lumMod val="50000"/>
                </a:schemeClr>
              </a:buClr>
              <a:buFont typeface="Wingdings" panose="05000000000000000000" pitchFamily="2" charset="2"/>
              <a:buChar char="Ø"/>
            </a:pPr>
            <a:r>
              <a:rPr lang="en-US" sz="2450" b="1" dirty="0" smtClean="0">
                <a:solidFill>
                  <a:schemeClr val="accent2">
                    <a:lumMod val="50000"/>
                  </a:schemeClr>
                </a:solidFill>
                <a:latin typeface="Aparajita" panose="020B0604020202020204" pitchFamily="34" charset="0"/>
                <a:cs typeface="Aparajita" panose="020B0604020202020204" pitchFamily="34" charset="0"/>
              </a:rPr>
              <a:t>Columns</a:t>
            </a:r>
            <a:endParaRPr lang="en-US" sz="2450" b="1" dirty="0" smtClean="0">
              <a:solidFill>
                <a:schemeClr val="accent2">
                  <a:lumMod val="50000"/>
                </a:schemeClr>
              </a:solidFill>
              <a:latin typeface="Aparajita" panose="020B0604020202020204" pitchFamily="34" charset="0"/>
              <a:cs typeface="Aparajita" panose="020B0604020202020204" pitchFamily="34" charset="0"/>
            </a:endParaRPr>
          </a:p>
          <a:p>
            <a:pPr marL="857250" lvl="1" indent="-457200">
              <a:buClr>
                <a:schemeClr val="bg1">
                  <a:lumMod val="50000"/>
                </a:schemeClr>
              </a:buClr>
              <a:buFont typeface="Wingdings" panose="05000000000000000000" pitchFamily="2" charset="2"/>
              <a:buChar char="Ø"/>
            </a:pPr>
            <a:r>
              <a:rPr lang="en-US" sz="2450" b="1" dirty="0" smtClean="0">
                <a:solidFill>
                  <a:schemeClr val="accent2">
                    <a:lumMod val="50000"/>
                  </a:schemeClr>
                </a:solidFill>
                <a:latin typeface="Aparajita" panose="020B0604020202020204" pitchFamily="34" charset="0"/>
                <a:cs typeface="Aparajita" panose="020B0604020202020204" pitchFamily="34" charset="0"/>
              </a:rPr>
              <a:t>Shear Walls</a:t>
            </a:r>
            <a:endParaRPr lang="en-US" sz="2450" b="1" dirty="0" smtClean="0">
              <a:solidFill>
                <a:schemeClr val="accent2">
                  <a:lumMod val="50000"/>
                </a:schemeClr>
              </a:solidFill>
              <a:latin typeface="Aparajita" panose="020B0604020202020204" pitchFamily="34" charset="0"/>
              <a:cs typeface="Aparajita" panose="020B0604020202020204" pitchFamily="34" charset="0"/>
            </a:endParaRPr>
          </a:p>
          <a:p>
            <a:pPr marL="857250" lvl="1" indent="-457200">
              <a:buClr>
                <a:schemeClr val="bg1">
                  <a:lumMod val="50000"/>
                </a:schemeClr>
              </a:buClr>
              <a:buFont typeface="Wingdings" panose="05000000000000000000" pitchFamily="2" charset="2"/>
              <a:buChar char="Ø"/>
            </a:pPr>
            <a:r>
              <a:rPr lang="en-US" sz="2450" b="1" dirty="0" smtClean="0">
                <a:solidFill>
                  <a:schemeClr val="accent2">
                    <a:lumMod val="50000"/>
                  </a:schemeClr>
                </a:solidFill>
                <a:latin typeface="Aparajita" panose="020B0604020202020204" pitchFamily="34" charset="0"/>
                <a:cs typeface="Aparajita" panose="020B0604020202020204" pitchFamily="34" charset="0"/>
              </a:rPr>
              <a:t>Foundations</a:t>
            </a:r>
            <a:endParaRPr lang="en-US" sz="2450" b="1" dirty="0" smtClean="0">
              <a:solidFill>
                <a:schemeClr val="accent2">
                  <a:lumMod val="50000"/>
                </a:schemeClr>
              </a:solidFill>
              <a:latin typeface="Aparajita" panose="020B0604020202020204" pitchFamily="34" charset="0"/>
              <a:cs typeface="Aparajita" panose="020B0604020202020204" pitchFamily="34" charset="0"/>
            </a:endParaRPr>
          </a:p>
          <a:p>
            <a:pPr marL="857250" lvl="1" indent="-457200">
              <a:buClr>
                <a:schemeClr val="bg1">
                  <a:lumMod val="50000"/>
                </a:schemeClr>
              </a:buClr>
              <a:buNone/>
            </a:pPr>
            <a:r>
              <a:rPr lang="en-US" sz="2400" b="1" dirty="0" smtClean="0">
                <a:solidFill>
                  <a:schemeClr val="accent2">
                    <a:lumMod val="50000"/>
                  </a:schemeClr>
                </a:solidFill>
                <a:latin typeface="Aparajita" panose="020B0604020202020204" pitchFamily="34" charset="0"/>
                <a:cs typeface="Aparajita" panose="020B0604020202020204" pitchFamily="34" charset="0"/>
              </a:rPr>
              <a:t>	</a:t>
            </a:r>
            <a:endParaRPr lang="en-US" sz="2400" b="1" dirty="0" smtClean="0">
              <a:solidFill>
                <a:schemeClr val="accent2">
                  <a:lumMod val="50000"/>
                </a:schemeClr>
              </a:solidFill>
              <a:latin typeface="Aparajita" panose="020B0604020202020204" pitchFamily="34" charset="0"/>
              <a:cs typeface="Aparajita" panose="020B0604020202020204" pitchFamily="34" charset="0"/>
            </a:endParaRPr>
          </a:p>
          <a:p>
            <a:pPr>
              <a:buNone/>
            </a:pPr>
            <a:endParaRPr lang="en-US" dirty="0"/>
          </a:p>
        </p:txBody>
      </p:sp>
      <p:sp>
        <p:nvSpPr>
          <p:cNvPr id="2" name="Text Box 1"/>
          <p:cNvSpPr txBox="1"/>
          <p:nvPr/>
        </p:nvSpPr>
        <p:spPr>
          <a:xfrm>
            <a:off x="871220" y="436245"/>
            <a:ext cx="8561705" cy="675640"/>
          </a:xfrm>
          <a:prstGeom prst="rect">
            <a:avLst/>
          </a:prstGeom>
          <a:noFill/>
        </p:spPr>
        <p:txBody>
          <a:bodyPr wrap="square" rtlCol="0">
            <a:spAutoFit/>
          </a:bodyPr>
          <a:lstStyle/>
          <a:p>
            <a:r>
              <a:rPr lang="en-US" sz="3800"/>
              <a:t>Structural Design of Concrete Members</a:t>
            </a:r>
            <a:endParaRPr lang="en-US" sz="380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C:\Users\Admin\Desktop\GRADUATION PROJECT\GP2 Report\Presentation\Vc.PNG"/>
          <p:cNvPicPr>
            <a:picLocks noChangeAspect="1" noChangeArrowheads="1"/>
          </p:cNvPicPr>
          <p:nvPr/>
        </p:nvPicPr>
        <p:blipFill rotWithShape="1">
          <a:blip r:embed="rId1">
            <a:extLst>
              <a:ext uri="{28A0092B-C50C-407E-A947-70E740481C1C}">
                <a14:useLocalDpi xmlns:a14="http://schemas.microsoft.com/office/drawing/2010/main" val="0"/>
              </a:ext>
            </a:extLst>
          </a:blip>
          <a:srcRect t="75235"/>
          <a:stretch>
            <a:fillRect/>
          </a:stretch>
        </p:blipFill>
        <p:spPr bwMode="auto">
          <a:xfrm>
            <a:off x="914399" y="5943599"/>
            <a:ext cx="3657601" cy="445827"/>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457200" y="1219200"/>
            <a:ext cx="8229600" cy="5410200"/>
          </a:xfrm>
        </p:spPr>
        <p:txBody>
          <a:bodyPr>
            <a:normAutofit/>
          </a:bodyPr>
          <a:lstStyle/>
          <a:p>
            <a:pPr marL="0" indent="0">
              <a:buClr>
                <a:schemeClr val="bg1">
                  <a:lumMod val="50000"/>
                </a:schemeClr>
              </a:buClr>
              <a:buNone/>
            </a:pPr>
            <a:r>
              <a:rPr lang="en-US" sz="2200" b="1" dirty="0" smtClean="0">
                <a:solidFill>
                  <a:schemeClr val="accent4">
                    <a:lumMod val="50000"/>
                  </a:schemeClr>
                </a:solidFill>
                <a:latin typeface="Tahoma" panose="020B0604030504040204" pitchFamily="34" charset="0"/>
                <a:ea typeface="Tahoma" panose="020B0604030504040204" pitchFamily="34" charset="0"/>
                <a:cs typeface="Tahoma" panose="020B0604030504040204" pitchFamily="34" charset="0"/>
              </a:rPr>
              <a:t>Design and Detailing of Slabs :</a:t>
            </a:r>
            <a:endParaRPr lang="en-US" sz="2200" b="1" dirty="0" smtClean="0">
              <a:solidFill>
                <a:schemeClr val="accent4">
                  <a:lumMod val="50000"/>
                </a:schemeClr>
              </a:solidFill>
              <a:latin typeface="Tahoma" panose="020B0604030504040204" pitchFamily="34" charset="0"/>
              <a:ea typeface="Tahoma" panose="020B0604030504040204" pitchFamily="34" charset="0"/>
              <a:cs typeface="Tahoma" panose="020B0604030504040204" pitchFamily="34" charset="0"/>
            </a:endParaRPr>
          </a:p>
          <a:p>
            <a:pPr marL="457200" indent="-457200">
              <a:spcBef>
                <a:spcPts val="1200"/>
              </a:spcBef>
              <a:buClr>
                <a:schemeClr val="bg1">
                  <a:lumMod val="50000"/>
                </a:schemeClr>
              </a:buClr>
              <a:buFont typeface="+mj-lt"/>
              <a:buAutoNum type="arabicParenR"/>
            </a:pPr>
            <a:r>
              <a:rPr lang="en-US" sz="2500" b="1" dirty="0" smtClean="0">
                <a:solidFill>
                  <a:schemeClr val="accent2">
                    <a:lumMod val="50000"/>
                  </a:schemeClr>
                </a:solidFill>
                <a:latin typeface="Aparajita" panose="020B0604020202020204" pitchFamily="34" charset="0"/>
                <a:cs typeface="Aparajita" panose="020B0604020202020204" pitchFamily="34" charset="0"/>
              </a:rPr>
              <a:t>Flexural Capacity of slabs is given by:</a:t>
            </a:r>
            <a:endParaRPr lang="en-US" sz="2500" b="1" dirty="0" smtClean="0">
              <a:solidFill>
                <a:schemeClr val="accent2">
                  <a:lumMod val="50000"/>
                </a:schemeClr>
              </a:solidFill>
              <a:latin typeface="Aparajita" panose="020B0604020202020204" pitchFamily="34" charset="0"/>
              <a:cs typeface="Aparajita" panose="020B0604020202020204" pitchFamily="34" charset="0"/>
            </a:endParaRPr>
          </a:p>
          <a:p>
            <a:pPr marL="457200" indent="-457200">
              <a:buClr>
                <a:schemeClr val="bg1">
                  <a:lumMod val="50000"/>
                </a:schemeClr>
              </a:buClr>
              <a:buFont typeface="+mj-lt"/>
              <a:buAutoNum type="arabicParenR"/>
            </a:pPr>
            <a:endParaRPr lang="en-US" sz="2600" b="1" dirty="0">
              <a:solidFill>
                <a:schemeClr val="accent2">
                  <a:lumMod val="50000"/>
                </a:schemeClr>
              </a:solidFill>
              <a:latin typeface="Aparajita" panose="020B0604020202020204" pitchFamily="34" charset="0"/>
              <a:cs typeface="Aparajita" panose="020B0604020202020204" pitchFamily="34" charset="0"/>
            </a:endParaRPr>
          </a:p>
          <a:p>
            <a:pPr marL="457200" indent="-457200">
              <a:buClr>
                <a:schemeClr val="bg1">
                  <a:lumMod val="50000"/>
                </a:schemeClr>
              </a:buClr>
              <a:buFont typeface="+mj-lt"/>
              <a:buAutoNum type="arabicParenR"/>
            </a:pPr>
            <a:endParaRPr lang="en-US" sz="2600" b="1" dirty="0" smtClean="0">
              <a:solidFill>
                <a:schemeClr val="accent2">
                  <a:lumMod val="50000"/>
                </a:schemeClr>
              </a:solidFill>
              <a:latin typeface="Aparajita" panose="020B0604020202020204" pitchFamily="34" charset="0"/>
              <a:cs typeface="Aparajita" panose="020B0604020202020204" pitchFamily="34" charset="0"/>
            </a:endParaRPr>
          </a:p>
          <a:p>
            <a:pPr marL="457200" indent="-457200">
              <a:buClr>
                <a:schemeClr val="bg1">
                  <a:lumMod val="50000"/>
                </a:schemeClr>
              </a:buClr>
              <a:buFont typeface="+mj-lt"/>
              <a:buAutoNum type="arabicParenR"/>
            </a:pPr>
            <a:endParaRPr lang="en-US" sz="2600" b="1" dirty="0">
              <a:solidFill>
                <a:schemeClr val="accent2">
                  <a:lumMod val="50000"/>
                </a:schemeClr>
              </a:solidFill>
              <a:latin typeface="Aparajita" panose="020B0604020202020204" pitchFamily="34" charset="0"/>
              <a:cs typeface="Aparajita" panose="020B0604020202020204" pitchFamily="34" charset="0"/>
            </a:endParaRPr>
          </a:p>
          <a:p>
            <a:pPr marL="457200" indent="-457200">
              <a:buClr>
                <a:schemeClr val="bg1">
                  <a:lumMod val="50000"/>
                </a:schemeClr>
              </a:buClr>
              <a:buFont typeface="+mj-lt"/>
              <a:buAutoNum type="arabicParenR"/>
            </a:pPr>
            <a:endParaRPr lang="en-US" sz="2600" b="1" dirty="0" smtClean="0">
              <a:solidFill>
                <a:schemeClr val="accent2">
                  <a:lumMod val="50000"/>
                </a:schemeClr>
              </a:solidFill>
              <a:latin typeface="Aparajita" panose="020B0604020202020204" pitchFamily="34" charset="0"/>
              <a:cs typeface="Aparajita" panose="020B0604020202020204" pitchFamily="34" charset="0"/>
            </a:endParaRPr>
          </a:p>
          <a:p>
            <a:pPr marL="457200" indent="-457200">
              <a:buClr>
                <a:schemeClr val="bg1">
                  <a:lumMod val="50000"/>
                </a:schemeClr>
              </a:buClr>
              <a:buFont typeface="+mj-lt"/>
              <a:buAutoNum type="arabicParenR"/>
            </a:pPr>
            <a:endParaRPr lang="en-US" sz="2600" b="1" dirty="0">
              <a:solidFill>
                <a:schemeClr val="accent2">
                  <a:lumMod val="50000"/>
                </a:schemeClr>
              </a:solidFill>
              <a:latin typeface="Aparajita" panose="020B0604020202020204" pitchFamily="34" charset="0"/>
              <a:cs typeface="Aparajita" panose="020B0604020202020204" pitchFamily="34" charset="0"/>
            </a:endParaRPr>
          </a:p>
          <a:p>
            <a:pPr marL="457200" indent="-457200">
              <a:spcBef>
                <a:spcPts val="1200"/>
              </a:spcBef>
              <a:buClr>
                <a:schemeClr val="bg1">
                  <a:lumMod val="50000"/>
                </a:schemeClr>
              </a:buClr>
              <a:buFont typeface="+mj-lt"/>
              <a:buAutoNum type="arabicParenR"/>
            </a:pPr>
            <a:r>
              <a:rPr lang="en-US" sz="2500" b="1" dirty="0" smtClean="0">
                <a:solidFill>
                  <a:schemeClr val="accent2">
                    <a:lumMod val="50000"/>
                  </a:schemeClr>
                </a:solidFill>
                <a:latin typeface="Aparajita" panose="020B0604020202020204" pitchFamily="34" charset="0"/>
                <a:cs typeface="Aparajita" panose="020B0604020202020204" pitchFamily="34" charset="0"/>
              </a:rPr>
              <a:t>Shear Capacity of concrete is given by: </a:t>
            </a:r>
            <a:br>
              <a:rPr lang="en-US" sz="2600" b="1" dirty="0" smtClean="0">
                <a:solidFill>
                  <a:schemeClr val="accent2">
                    <a:lumMod val="50000"/>
                  </a:schemeClr>
                </a:solidFill>
                <a:latin typeface="Aparajita" panose="020B0604020202020204" pitchFamily="34" charset="0"/>
                <a:cs typeface="Aparajita" panose="020B0604020202020204" pitchFamily="34" charset="0"/>
              </a:rPr>
            </a:br>
            <a:r>
              <a:rPr lang="en-US" sz="2600" b="1" dirty="0" smtClean="0">
                <a:solidFill>
                  <a:schemeClr val="accent2">
                    <a:lumMod val="50000"/>
                  </a:schemeClr>
                </a:solidFill>
                <a:latin typeface="Aparajita" panose="020B0604020202020204" pitchFamily="34" charset="0"/>
                <a:cs typeface="Aparajita" panose="020B0604020202020204" pitchFamily="34" charset="0"/>
              </a:rPr>
              <a:t> </a:t>
            </a:r>
            <a:endParaRPr lang="en-US" sz="2600" b="1" dirty="0" smtClean="0">
              <a:solidFill>
                <a:schemeClr val="accent2">
                  <a:lumMod val="50000"/>
                </a:schemeClr>
              </a:solidFill>
              <a:latin typeface="Aparajita" panose="020B0604020202020204" pitchFamily="34" charset="0"/>
              <a:cs typeface="Aparajita" panose="020B0604020202020204" pitchFamily="34" charset="0"/>
            </a:endParaRPr>
          </a:p>
        </p:txBody>
      </p:sp>
      <p:sp>
        <p:nvSpPr>
          <p:cNvPr id="4" name="Slide Number Placeholder 3"/>
          <p:cNvSpPr>
            <a:spLocks noGrp="1"/>
          </p:cNvSpPr>
          <p:nvPr>
            <p:ph type="sldNum" sz="quarter" idx="12"/>
          </p:nvPr>
        </p:nvSpPr>
        <p:spPr/>
        <p:txBody>
          <a:bodyPr/>
          <a:lstStyle/>
          <a:p>
            <a:fld id="{C238F03A-58E1-4ECA-9024-348A9A81A53D}" type="slidenum">
              <a:rPr lang="en-US" smtClean="0"/>
            </a:fld>
            <a:endParaRPr lang="en-US"/>
          </a:p>
        </p:txBody>
      </p:sp>
      <p:pic>
        <p:nvPicPr>
          <p:cNvPr id="2050" name="Picture 2" descr="C:\Users\Admin\Desktop\GRADUATION PROJECT\GP2 Report\Presentation\Mn.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398" y="2078180"/>
            <a:ext cx="3857625" cy="2524125"/>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Admin\Desktop\GRADUATION PROJECT\GP2 Report\Presentation\Vc.PNG"/>
          <p:cNvPicPr>
            <a:picLocks noChangeAspect="1" noChangeArrowheads="1"/>
          </p:cNvPicPr>
          <p:nvPr/>
        </p:nvPicPr>
        <p:blipFill rotWithShape="1">
          <a:blip r:embed="rId1">
            <a:extLst>
              <a:ext uri="{28A0092B-C50C-407E-A947-70E740481C1C}">
                <a14:useLocalDpi xmlns:a14="http://schemas.microsoft.com/office/drawing/2010/main" val="0"/>
              </a:ext>
            </a:extLst>
          </a:blip>
          <a:srcRect b="41705"/>
          <a:stretch>
            <a:fillRect/>
          </a:stretch>
        </p:blipFill>
        <p:spPr bwMode="auto">
          <a:xfrm>
            <a:off x="914398" y="5001057"/>
            <a:ext cx="3657601" cy="1049450"/>
          </a:xfrm>
          <a:prstGeom prst="rect">
            <a:avLst/>
          </a:prstGeom>
          <a:noFill/>
          <a:extLst>
            <a:ext uri="{909E8E84-426E-40DD-AFC4-6F175D3DCCD1}">
              <a14:hiddenFill xmlns:a14="http://schemas.microsoft.com/office/drawing/2010/main">
                <a:solidFill>
                  <a:srgbClr val="FFFFFF"/>
                </a:solidFill>
              </a14:hiddenFill>
            </a:ext>
          </a:extLst>
        </p:spPr>
      </p:pic>
      <p:sp>
        <p:nvSpPr>
          <p:cNvPr id="5" name="Text Box 4"/>
          <p:cNvSpPr txBox="1"/>
          <p:nvPr/>
        </p:nvSpPr>
        <p:spPr>
          <a:xfrm>
            <a:off x="513080" y="555625"/>
            <a:ext cx="8877300" cy="675640"/>
          </a:xfrm>
          <a:prstGeom prst="rect">
            <a:avLst/>
          </a:prstGeom>
          <a:noFill/>
        </p:spPr>
        <p:txBody>
          <a:bodyPr wrap="square" rtlCol="0">
            <a:spAutoFit/>
          </a:bodyPr>
          <a:lstStyle/>
          <a:p>
            <a:r>
              <a:rPr lang="en-US" sz="3800"/>
              <a:t>Structural Design of Concrete Members</a:t>
            </a:r>
            <a:endParaRPr lang="en-US" sz="380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8305800" cy="5486400"/>
          </a:xfrm>
        </p:spPr>
        <p:txBody>
          <a:bodyPr>
            <a:normAutofit/>
          </a:bodyPr>
          <a:lstStyle/>
          <a:p>
            <a:pPr marL="0" indent="0">
              <a:buClr>
                <a:schemeClr val="bg1">
                  <a:lumMod val="50000"/>
                </a:schemeClr>
              </a:buClr>
              <a:buNone/>
            </a:pPr>
            <a:r>
              <a:rPr lang="en-US" sz="2200" b="1" dirty="0" smtClean="0">
                <a:solidFill>
                  <a:schemeClr val="accent4">
                    <a:lumMod val="50000"/>
                  </a:schemeClr>
                </a:solidFill>
                <a:latin typeface="Tahoma" panose="020B0604030504040204" pitchFamily="34" charset="0"/>
                <a:ea typeface="Tahoma" panose="020B0604030504040204" pitchFamily="34" charset="0"/>
                <a:cs typeface="Tahoma" panose="020B0604030504040204" pitchFamily="34" charset="0"/>
              </a:rPr>
              <a:t>Sample Design for Slabs :</a:t>
            </a:r>
            <a:endParaRPr lang="en-US" sz="2200" b="1" dirty="0" smtClean="0">
              <a:solidFill>
                <a:schemeClr val="accent4">
                  <a:lumMod val="50000"/>
                </a:schemeClr>
              </a:solidFill>
              <a:latin typeface="Tahoma" panose="020B0604030504040204" pitchFamily="34" charset="0"/>
              <a:ea typeface="Tahoma" panose="020B0604030504040204" pitchFamily="34" charset="0"/>
              <a:cs typeface="Tahoma" panose="020B0604030504040204" pitchFamily="34" charset="0"/>
            </a:endParaRPr>
          </a:p>
          <a:p>
            <a:pPr>
              <a:spcBef>
                <a:spcPts val="1200"/>
              </a:spcBef>
              <a:buClr>
                <a:schemeClr val="bg1">
                  <a:lumMod val="50000"/>
                </a:schemeClr>
              </a:buClr>
              <a:buFont typeface="Wingdings" panose="05000000000000000000" pitchFamily="2" charset="2"/>
              <a:buChar char="Ø"/>
            </a:pPr>
            <a:r>
              <a:rPr lang="en-US" sz="2500" b="1" dirty="0" smtClean="0">
                <a:solidFill>
                  <a:schemeClr val="accent2">
                    <a:lumMod val="50000"/>
                  </a:schemeClr>
                </a:solidFill>
                <a:latin typeface="Aparajita" panose="020B0604020202020204" pitchFamily="34" charset="0"/>
                <a:cs typeface="Aparajita" panose="020B0604020202020204" pitchFamily="34" charset="0"/>
              </a:rPr>
              <a:t>The GF Slab is going to be designed</a:t>
            </a:r>
            <a:endParaRPr lang="en-US" sz="2500" b="1" dirty="0" smtClean="0">
              <a:solidFill>
                <a:schemeClr val="accent2">
                  <a:lumMod val="50000"/>
                </a:schemeClr>
              </a:solidFill>
              <a:latin typeface="Aparajita" panose="020B0604020202020204" pitchFamily="34" charset="0"/>
              <a:cs typeface="Aparajita" panose="020B0604020202020204" pitchFamily="34" charset="0"/>
            </a:endParaRPr>
          </a:p>
          <a:p>
            <a:pPr>
              <a:buClr>
                <a:schemeClr val="bg1">
                  <a:lumMod val="50000"/>
                </a:schemeClr>
              </a:buClr>
              <a:buFont typeface="Wingdings" panose="05000000000000000000" pitchFamily="2" charset="2"/>
              <a:buChar char="Ø"/>
            </a:pPr>
            <a:r>
              <a:rPr lang="en-US" sz="2500" b="1" dirty="0" smtClean="0">
                <a:solidFill>
                  <a:schemeClr val="accent2">
                    <a:lumMod val="50000"/>
                  </a:schemeClr>
                </a:solidFill>
                <a:latin typeface="Aparajita" panose="020B0604020202020204" pitchFamily="34" charset="0"/>
                <a:cs typeface="Aparajita" panose="020B0604020202020204" pitchFamily="34" charset="0"/>
              </a:rPr>
              <a:t>Dimensions : Strip width = 1000mm, h = 200mm, d = 160mm</a:t>
            </a:r>
            <a:endParaRPr lang="en-US" sz="2500" b="1" dirty="0" smtClean="0">
              <a:solidFill>
                <a:schemeClr val="accent2">
                  <a:lumMod val="50000"/>
                </a:schemeClr>
              </a:solidFill>
              <a:latin typeface="Aparajita" panose="020B0604020202020204" pitchFamily="34" charset="0"/>
              <a:cs typeface="Aparajita" panose="020B0604020202020204" pitchFamily="34" charset="0"/>
            </a:endParaRPr>
          </a:p>
          <a:p>
            <a:pPr marL="0" indent="0">
              <a:buClr>
                <a:schemeClr val="bg1">
                  <a:lumMod val="50000"/>
                </a:schemeClr>
              </a:buClr>
              <a:buNone/>
            </a:pPr>
            <a:r>
              <a:rPr lang="en-US" sz="2500" b="1" u="sng" dirty="0" smtClean="0">
                <a:solidFill>
                  <a:schemeClr val="accent4">
                    <a:lumMod val="50000"/>
                  </a:schemeClr>
                </a:solidFill>
                <a:latin typeface="Aparajita" panose="020B0604020202020204" pitchFamily="34" charset="0"/>
                <a:cs typeface="Aparajita" panose="020B0604020202020204" pitchFamily="34" charset="0"/>
              </a:rPr>
              <a:t>Design in x and y direction:</a:t>
            </a:r>
            <a:endParaRPr lang="en-US" sz="2500" b="1" u="sng" dirty="0" smtClean="0">
              <a:solidFill>
                <a:schemeClr val="accent4">
                  <a:lumMod val="50000"/>
                </a:schemeClr>
              </a:solidFill>
              <a:latin typeface="Aparajita" panose="020B0604020202020204" pitchFamily="34" charset="0"/>
              <a:cs typeface="Aparajita" panose="020B0604020202020204" pitchFamily="34" charset="0"/>
            </a:endParaRPr>
          </a:p>
          <a:p>
            <a:pPr marL="457200" indent="-457200">
              <a:buClr>
                <a:schemeClr val="bg1">
                  <a:lumMod val="50000"/>
                </a:schemeClr>
              </a:buClr>
              <a:buFont typeface="+mj-lt"/>
              <a:buAutoNum type="arabicParenR"/>
            </a:pPr>
            <a:r>
              <a:rPr lang="en-US" sz="2500" b="1" dirty="0" smtClean="0">
                <a:solidFill>
                  <a:schemeClr val="accent2">
                    <a:lumMod val="50000"/>
                  </a:schemeClr>
                </a:solidFill>
                <a:latin typeface="Aparajita" panose="020B0604020202020204" pitchFamily="34" charset="0"/>
                <a:cs typeface="Aparajita" panose="020B0604020202020204" pitchFamily="34" charset="0"/>
              </a:rPr>
              <a:t>Ultimate Moment (M</a:t>
            </a:r>
            <a:r>
              <a:rPr lang="en-US" sz="2500" b="1" baseline="-25000" dirty="0" smtClean="0">
                <a:solidFill>
                  <a:schemeClr val="accent2">
                    <a:lumMod val="50000"/>
                  </a:schemeClr>
                </a:solidFill>
                <a:latin typeface="Aparajita" panose="020B0604020202020204" pitchFamily="34" charset="0"/>
                <a:cs typeface="Aparajita" panose="020B0604020202020204" pitchFamily="34" charset="0"/>
              </a:rPr>
              <a:t>u</a:t>
            </a:r>
            <a:r>
              <a:rPr lang="en-US" sz="2500" b="1" dirty="0" smtClean="0">
                <a:solidFill>
                  <a:schemeClr val="accent2">
                    <a:lumMod val="50000"/>
                  </a:schemeClr>
                </a:solidFill>
                <a:latin typeface="Aparajita" panose="020B0604020202020204" pitchFamily="34" charset="0"/>
                <a:cs typeface="Aparajita" panose="020B0604020202020204" pitchFamily="34" charset="0"/>
              </a:rPr>
              <a:t>) = 23 </a:t>
            </a:r>
            <a:r>
              <a:rPr lang="en-US" sz="2500" b="1" dirty="0" err="1" smtClean="0">
                <a:solidFill>
                  <a:schemeClr val="accent2">
                    <a:lumMod val="50000"/>
                  </a:schemeClr>
                </a:solidFill>
                <a:latin typeface="Aparajita" panose="020B0604020202020204" pitchFamily="34" charset="0"/>
                <a:cs typeface="Aparajita" panose="020B0604020202020204" pitchFamily="34" charset="0"/>
              </a:rPr>
              <a:t>kN.m</a:t>
            </a:r>
            <a:endParaRPr lang="en-US" sz="2500" b="1" dirty="0" smtClean="0">
              <a:solidFill>
                <a:schemeClr val="accent2">
                  <a:lumMod val="50000"/>
                </a:schemeClr>
              </a:solidFill>
              <a:latin typeface="Aparajita" panose="020B0604020202020204" pitchFamily="34" charset="0"/>
              <a:cs typeface="Aparajita" panose="020B0604020202020204" pitchFamily="34" charset="0"/>
            </a:endParaRPr>
          </a:p>
          <a:p>
            <a:pPr marL="457200" indent="-457200">
              <a:spcBef>
                <a:spcPts val="2400"/>
              </a:spcBef>
              <a:buClr>
                <a:schemeClr val="bg1">
                  <a:lumMod val="50000"/>
                </a:schemeClr>
              </a:buClr>
              <a:buFont typeface="+mj-lt"/>
              <a:buAutoNum type="arabicParenR"/>
            </a:pPr>
            <a:r>
              <a:rPr lang="en-US" sz="2500" b="1" dirty="0" smtClean="0">
                <a:solidFill>
                  <a:schemeClr val="accent2">
                    <a:lumMod val="50000"/>
                  </a:schemeClr>
                </a:solidFill>
                <a:latin typeface="Aparajita" panose="020B0604020202020204" pitchFamily="34" charset="0"/>
                <a:cs typeface="Aparajita" panose="020B0604020202020204" pitchFamily="34" charset="0"/>
              </a:rPr>
              <a:t>Reinforcement Ratio = </a:t>
            </a:r>
            <a:endParaRPr lang="en-US" sz="2500" b="1" dirty="0" smtClean="0">
              <a:solidFill>
                <a:schemeClr val="accent2">
                  <a:lumMod val="50000"/>
                </a:schemeClr>
              </a:solidFill>
              <a:latin typeface="Aparajita" panose="020B0604020202020204" pitchFamily="34" charset="0"/>
              <a:cs typeface="Aparajita" panose="020B0604020202020204" pitchFamily="34" charset="0"/>
            </a:endParaRPr>
          </a:p>
          <a:p>
            <a:pPr marL="0" indent="0">
              <a:spcBef>
                <a:spcPts val="2400"/>
              </a:spcBef>
              <a:buClr>
                <a:schemeClr val="bg1">
                  <a:lumMod val="50000"/>
                </a:schemeClr>
              </a:buClr>
              <a:buNone/>
            </a:pPr>
            <a:r>
              <a:rPr lang="en-US" sz="2500" b="1" dirty="0" smtClean="0">
                <a:solidFill>
                  <a:schemeClr val="accent2">
                    <a:lumMod val="50000"/>
                  </a:schemeClr>
                </a:solidFill>
                <a:latin typeface="Aparajita" panose="020B0604020202020204" pitchFamily="34" charset="0"/>
                <a:cs typeface="Aparajita" panose="020B0604020202020204" pitchFamily="34" charset="0"/>
              </a:rPr>
              <a:t>          </a:t>
            </a:r>
            <a:r>
              <a:rPr lang="en-US" sz="2500" b="1" dirty="0" err="1" smtClean="0">
                <a:solidFill>
                  <a:schemeClr val="accent2">
                    <a:lumMod val="50000"/>
                  </a:schemeClr>
                </a:solidFill>
                <a:latin typeface="Aparajita" panose="020B0604020202020204" pitchFamily="34" charset="0"/>
                <a:cs typeface="Aparajita" panose="020B0604020202020204" pitchFamily="34" charset="0"/>
              </a:rPr>
              <a:t>A</a:t>
            </a:r>
            <a:r>
              <a:rPr lang="en-US" sz="2500" b="1" baseline="-25000" dirty="0" err="1" smtClean="0">
                <a:solidFill>
                  <a:schemeClr val="accent2">
                    <a:lumMod val="50000"/>
                  </a:schemeClr>
                </a:solidFill>
                <a:latin typeface="Aparajita" panose="020B0604020202020204" pitchFamily="34" charset="0"/>
                <a:cs typeface="Aparajita" panose="020B0604020202020204" pitchFamily="34" charset="0"/>
              </a:rPr>
              <a:t>s,required</a:t>
            </a:r>
            <a:r>
              <a:rPr lang="en-US" sz="2500" b="1" dirty="0" smtClean="0">
                <a:solidFill>
                  <a:schemeClr val="accent2">
                    <a:lumMod val="50000"/>
                  </a:schemeClr>
                </a:solidFill>
                <a:latin typeface="Aparajita" panose="020B0604020202020204" pitchFamily="34" charset="0"/>
                <a:cs typeface="Aparajita" panose="020B0604020202020204" pitchFamily="34" charset="0"/>
              </a:rPr>
              <a:t> = 342.4 mm</a:t>
            </a:r>
            <a:r>
              <a:rPr lang="en-US" sz="2500" b="1" baseline="30000" dirty="0" smtClean="0">
                <a:solidFill>
                  <a:schemeClr val="accent2">
                    <a:lumMod val="50000"/>
                  </a:schemeClr>
                </a:solidFill>
                <a:latin typeface="Aparajita" panose="020B0604020202020204" pitchFamily="34" charset="0"/>
                <a:cs typeface="Aparajita" panose="020B0604020202020204" pitchFamily="34" charset="0"/>
              </a:rPr>
              <a:t>2</a:t>
            </a:r>
            <a:r>
              <a:rPr lang="en-US" sz="2500" b="1" dirty="0" smtClean="0">
                <a:solidFill>
                  <a:schemeClr val="accent2">
                    <a:lumMod val="50000"/>
                  </a:schemeClr>
                </a:solidFill>
                <a:latin typeface="Aparajita" panose="020B0604020202020204" pitchFamily="34" charset="0"/>
                <a:cs typeface="Aparajita" panose="020B0604020202020204" pitchFamily="34" charset="0"/>
              </a:rPr>
              <a:t>/m	 &lt;  </a:t>
            </a:r>
            <a:r>
              <a:rPr lang="en-US" sz="2500" b="1" dirty="0">
                <a:solidFill>
                  <a:schemeClr val="accent2">
                    <a:lumMod val="50000"/>
                  </a:schemeClr>
                </a:solidFill>
                <a:latin typeface="Aparajita" panose="020B0604020202020204" pitchFamily="34" charset="0"/>
                <a:cs typeface="Aparajita" panose="020B0604020202020204" pitchFamily="34" charset="0"/>
              </a:rPr>
              <a:t> </a:t>
            </a:r>
            <a:r>
              <a:rPr lang="en-US" sz="2500" b="1" dirty="0" smtClean="0">
                <a:solidFill>
                  <a:schemeClr val="accent2">
                    <a:lumMod val="50000"/>
                  </a:schemeClr>
                </a:solidFill>
                <a:latin typeface="Aparajita" panose="020B0604020202020204" pitchFamily="34" charset="0"/>
                <a:cs typeface="Aparajita" panose="020B0604020202020204" pitchFamily="34" charset="0"/>
              </a:rPr>
              <a:t>        </a:t>
            </a:r>
            <a:r>
              <a:rPr lang="en-US" sz="2500" b="1" dirty="0" err="1" smtClean="0">
                <a:solidFill>
                  <a:schemeClr val="accent2">
                    <a:lumMod val="50000"/>
                  </a:schemeClr>
                </a:solidFill>
                <a:latin typeface="Aparajita" panose="020B0604020202020204" pitchFamily="34" charset="0"/>
                <a:cs typeface="Aparajita" panose="020B0604020202020204" pitchFamily="34" charset="0"/>
              </a:rPr>
              <a:t>A</a:t>
            </a:r>
            <a:r>
              <a:rPr lang="en-US" sz="2500" b="1" baseline="-25000" dirty="0" err="1" smtClean="0">
                <a:solidFill>
                  <a:schemeClr val="accent2">
                    <a:lumMod val="50000"/>
                  </a:schemeClr>
                </a:solidFill>
                <a:latin typeface="Aparajita" panose="020B0604020202020204" pitchFamily="34" charset="0"/>
                <a:cs typeface="Aparajita" panose="020B0604020202020204" pitchFamily="34" charset="0"/>
              </a:rPr>
              <a:t>s,minimum</a:t>
            </a:r>
            <a:r>
              <a:rPr lang="en-US" sz="2500" b="1" dirty="0" smtClean="0">
                <a:solidFill>
                  <a:schemeClr val="accent2">
                    <a:lumMod val="50000"/>
                  </a:schemeClr>
                </a:solidFill>
                <a:latin typeface="Aparajita" panose="020B0604020202020204" pitchFamily="34" charset="0"/>
                <a:cs typeface="Aparajita" panose="020B0604020202020204" pitchFamily="34" charset="0"/>
              </a:rPr>
              <a:t> </a:t>
            </a:r>
            <a:r>
              <a:rPr lang="en-US" sz="2500" b="1" dirty="0">
                <a:solidFill>
                  <a:schemeClr val="accent2">
                    <a:lumMod val="50000"/>
                  </a:schemeClr>
                </a:solidFill>
                <a:latin typeface="Aparajita" panose="020B0604020202020204" pitchFamily="34" charset="0"/>
                <a:cs typeface="Aparajita" panose="020B0604020202020204" pitchFamily="34" charset="0"/>
              </a:rPr>
              <a:t>= </a:t>
            </a:r>
            <a:r>
              <a:rPr lang="en-US" sz="2500" b="1" dirty="0" smtClean="0">
                <a:solidFill>
                  <a:schemeClr val="accent2">
                    <a:lumMod val="50000"/>
                  </a:schemeClr>
                </a:solidFill>
                <a:latin typeface="Aparajita" panose="020B0604020202020204" pitchFamily="34" charset="0"/>
                <a:cs typeface="Aparajita" panose="020B0604020202020204" pitchFamily="34" charset="0"/>
              </a:rPr>
              <a:t>390 mm2/m</a:t>
            </a:r>
            <a:endParaRPr lang="en-US" sz="2500" b="1" dirty="0">
              <a:solidFill>
                <a:schemeClr val="accent2">
                  <a:lumMod val="50000"/>
                </a:schemeClr>
              </a:solidFill>
              <a:latin typeface="Aparajita" panose="020B0604020202020204" pitchFamily="34" charset="0"/>
              <a:cs typeface="Aparajita" panose="020B0604020202020204" pitchFamily="34" charset="0"/>
            </a:endParaRPr>
          </a:p>
          <a:p>
            <a:pPr marL="0" indent="0">
              <a:buClr>
                <a:schemeClr val="bg1">
                  <a:lumMod val="50000"/>
                </a:schemeClr>
              </a:buClr>
              <a:buNone/>
            </a:pPr>
            <a:r>
              <a:rPr lang="en-US" sz="2500" b="1" dirty="0">
                <a:solidFill>
                  <a:schemeClr val="accent2">
                    <a:lumMod val="50000"/>
                  </a:schemeClr>
                </a:solidFill>
                <a:latin typeface="Aparajita" panose="020B0604020202020204" pitchFamily="34" charset="0"/>
                <a:cs typeface="Aparajita" panose="020B0604020202020204" pitchFamily="34" charset="0"/>
              </a:rPr>
              <a:t> </a:t>
            </a:r>
            <a:r>
              <a:rPr lang="en-US" sz="2500" b="1" dirty="0" smtClean="0">
                <a:solidFill>
                  <a:schemeClr val="accent2">
                    <a:lumMod val="50000"/>
                  </a:schemeClr>
                </a:solidFill>
                <a:latin typeface="Aparajita" panose="020B0604020202020204" pitchFamily="34" charset="0"/>
                <a:cs typeface="Aparajita" panose="020B0604020202020204" pitchFamily="34" charset="0"/>
              </a:rPr>
              <a:t>         </a:t>
            </a:r>
            <a:r>
              <a:rPr lang="en-US" sz="2500" b="1" dirty="0" err="1" smtClean="0">
                <a:solidFill>
                  <a:schemeClr val="accent2">
                    <a:lumMod val="50000"/>
                  </a:schemeClr>
                </a:solidFill>
                <a:latin typeface="Aparajita" panose="020B0604020202020204" pitchFamily="34" charset="0"/>
                <a:cs typeface="Aparajita" panose="020B0604020202020204" pitchFamily="34" charset="0"/>
              </a:rPr>
              <a:t>A</a:t>
            </a:r>
            <a:r>
              <a:rPr lang="en-US" sz="2500" b="1" baseline="-25000" dirty="0" err="1" smtClean="0">
                <a:solidFill>
                  <a:schemeClr val="accent2">
                    <a:lumMod val="50000"/>
                  </a:schemeClr>
                </a:solidFill>
                <a:latin typeface="Aparajita" panose="020B0604020202020204" pitchFamily="34" charset="0"/>
                <a:cs typeface="Aparajita" panose="020B0604020202020204" pitchFamily="34" charset="0"/>
              </a:rPr>
              <a:t>s,used</a:t>
            </a:r>
            <a:r>
              <a:rPr lang="en-US" sz="2500" b="1" dirty="0" smtClean="0">
                <a:solidFill>
                  <a:schemeClr val="accent2">
                    <a:lumMod val="50000"/>
                  </a:schemeClr>
                </a:solidFill>
                <a:latin typeface="Aparajita" panose="020B0604020202020204" pitchFamily="34" charset="0"/>
                <a:cs typeface="Aparajita" panose="020B0604020202020204" pitchFamily="34" charset="0"/>
              </a:rPr>
              <a:t> </a:t>
            </a:r>
            <a:r>
              <a:rPr lang="en-US" sz="2500" b="1" dirty="0">
                <a:solidFill>
                  <a:schemeClr val="accent2">
                    <a:lumMod val="50000"/>
                  </a:schemeClr>
                </a:solidFill>
                <a:latin typeface="Aparajita" panose="020B0604020202020204" pitchFamily="34" charset="0"/>
                <a:cs typeface="Aparajita" panose="020B0604020202020204" pitchFamily="34" charset="0"/>
              </a:rPr>
              <a:t>= </a:t>
            </a:r>
            <a:r>
              <a:rPr lang="en-US" sz="2500" b="1" dirty="0" smtClean="0">
                <a:solidFill>
                  <a:schemeClr val="accent2">
                    <a:lumMod val="50000"/>
                  </a:schemeClr>
                </a:solidFill>
                <a:latin typeface="Aparajita" panose="020B0604020202020204" pitchFamily="34" charset="0"/>
                <a:cs typeface="Aparajita" panose="020B0604020202020204" pitchFamily="34" charset="0"/>
              </a:rPr>
              <a:t>390 mm</a:t>
            </a:r>
            <a:r>
              <a:rPr lang="en-US" sz="2500" b="1" baseline="30000" dirty="0" smtClean="0">
                <a:solidFill>
                  <a:schemeClr val="accent2">
                    <a:lumMod val="50000"/>
                  </a:schemeClr>
                </a:solidFill>
                <a:latin typeface="Aparajita" panose="020B0604020202020204" pitchFamily="34" charset="0"/>
                <a:cs typeface="Aparajita" panose="020B0604020202020204" pitchFamily="34" charset="0"/>
              </a:rPr>
              <a:t>2</a:t>
            </a:r>
            <a:r>
              <a:rPr lang="en-US" sz="2500" b="1" dirty="0" smtClean="0">
                <a:solidFill>
                  <a:schemeClr val="accent2">
                    <a:lumMod val="50000"/>
                  </a:schemeClr>
                </a:solidFill>
                <a:latin typeface="Aparajita" panose="020B0604020202020204" pitchFamily="34" charset="0"/>
                <a:cs typeface="Aparajita" panose="020B0604020202020204" pitchFamily="34" charset="0"/>
              </a:rPr>
              <a:t>/m 		 (</a:t>
            </a:r>
            <a:r>
              <a:rPr lang="en-US" sz="2500" b="1" dirty="0">
                <a:solidFill>
                  <a:schemeClr val="accent2">
                    <a:lumMod val="50000"/>
                  </a:schemeClr>
                </a:solidFill>
                <a:latin typeface="Aparajita" panose="020B0604020202020204" pitchFamily="34" charset="0"/>
                <a:cs typeface="Aparajita" panose="020B0604020202020204" pitchFamily="34" charset="0"/>
              </a:rPr>
              <a:t>4</a:t>
            </a:r>
            <a:r>
              <a:rPr lang="en-US" sz="2500" b="1" dirty="0" smtClean="0">
                <a:solidFill>
                  <a:schemeClr val="accent2">
                    <a:lumMod val="50000"/>
                  </a:schemeClr>
                </a:solidFill>
                <a:latin typeface="Aparajita" panose="020B0604020202020204" pitchFamily="34" charset="0"/>
                <a:cs typeface="Aparajita" panose="020B0604020202020204" pitchFamily="34" charset="0"/>
              </a:rPr>
              <a:t>Ø 12mm) (2 Layers) </a:t>
            </a:r>
            <a:endParaRPr lang="en-US" sz="2500" b="1" dirty="0" smtClean="0">
              <a:solidFill>
                <a:schemeClr val="accent2">
                  <a:lumMod val="50000"/>
                </a:schemeClr>
              </a:solidFill>
              <a:latin typeface="Aparajita" panose="020B0604020202020204" pitchFamily="34" charset="0"/>
              <a:cs typeface="Aparajita" panose="020B0604020202020204" pitchFamily="34" charset="0"/>
            </a:endParaRPr>
          </a:p>
          <a:p>
            <a:pPr marL="457200" indent="-457200">
              <a:spcBef>
                <a:spcPts val="1200"/>
              </a:spcBef>
              <a:buClr>
                <a:schemeClr val="bg1">
                  <a:lumMod val="50000"/>
                </a:schemeClr>
              </a:buClr>
              <a:buFont typeface="+mj-lt"/>
              <a:buAutoNum type="arabicParenR" startAt="3"/>
            </a:pPr>
            <a:r>
              <a:rPr lang="en-US" sz="2500" b="1" dirty="0" smtClean="0">
                <a:solidFill>
                  <a:schemeClr val="accent2">
                    <a:lumMod val="50000"/>
                  </a:schemeClr>
                </a:solidFill>
                <a:latin typeface="Aparajita" panose="020B0604020202020204" pitchFamily="34" charset="0"/>
                <a:cs typeface="Aparajita" panose="020B0604020202020204" pitchFamily="34" charset="0"/>
              </a:rPr>
              <a:t>Ultimate Shear (V</a:t>
            </a:r>
            <a:r>
              <a:rPr lang="en-US" sz="2500" b="1" baseline="-25000" dirty="0" smtClean="0">
                <a:solidFill>
                  <a:schemeClr val="accent2">
                    <a:lumMod val="50000"/>
                  </a:schemeClr>
                </a:solidFill>
                <a:latin typeface="Aparajita" panose="020B0604020202020204" pitchFamily="34" charset="0"/>
                <a:cs typeface="Aparajita" panose="020B0604020202020204" pitchFamily="34" charset="0"/>
              </a:rPr>
              <a:t>u</a:t>
            </a:r>
            <a:r>
              <a:rPr lang="en-US" sz="2500" b="1" dirty="0" smtClean="0">
                <a:solidFill>
                  <a:schemeClr val="accent2">
                    <a:lumMod val="50000"/>
                  </a:schemeClr>
                </a:solidFill>
                <a:latin typeface="Aparajita" panose="020B0604020202020204" pitchFamily="34" charset="0"/>
                <a:cs typeface="Aparajita" panose="020B0604020202020204" pitchFamily="34" charset="0"/>
              </a:rPr>
              <a:t>) = 45 </a:t>
            </a:r>
            <a:r>
              <a:rPr lang="en-US" sz="2500" b="1" dirty="0" err="1" smtClean="0">
                <a:solidFill>
                  <a:schemeClr val="accent2">
                    <a:lumMod val="50000"/>
                  </a:schemeClr>
                </a:solidFill>
                <a:latin typeface="Aparajita" panose="020B0604020202020204" pitchFamily="34" charset="0"/>
                <a:cs typeface="Aparajita" panose="020B0604020202020204" pitchFamily="34" charset="0"/>
              </a:rPr>
              <a:t>kN</a:t>
            </a:r>
            <a:r>
              <a:rPr lang="en-US" sz="2500" b="1" dirty="0" smtClean="0">
                <a:solidFill>
                  <a:schemeClr val="accent2">
                    <a:lumMod val="50000"/>
                  </a:schemeClr>
                </a:solidFill>
                <a:latin typeface="Aparajita" panose="020B0604020202020204" pitchFamily="34" charset="0"/>
                <a:cs typeface="Aparajita" panose="020B0604020202020204" pitchFamily="34" charset="0"/>
              </a:rPr>
              <a:t>    &lt;   Shear Capacity (</a:t>
            </a:r>
            <a:r>
              <a:rPr lang="en-US" sz="2500" b="1" dirty="0" err="1" smtClean="0">
                <a:solidFill>
                  <a:schemeClr val="accent2">
                    <a:lumMod val="50000"/>
                  </a:schemeClr>
                </a:solidFill>
                <a:latin typeface="Aparajita" panose="020B0604020202020204" pitchFamily="34" charset="0"/>
                <a:cs typeface="Aparajita" panose="020B0604020202020204" pitchFamily="34" charset="0"/>
              </a:rPr>
              <a:t>ØV</a:t>
            </a:r>
            <a:r>
              <a:rPr lang="en-US" sz="2500" b="1" baseline="-25000" dirty="0" err="1" smtClean="0">
                <a:solidFill>
                  <a:schemeClr val="accent2">
                    <a:lumMod val="50000"/>
                  </a:schemeClr>
                </a:solidFill>
                <a:latin typeface="Aparajita" panose="020B0604020202020204" pitchFamily="34" charset="0"/>
                <a:cs typeface="Aparajita" panose="020B0604020202020204" pitchFamily="34" charset="0"/>
              </a:rPr>
              <a:t>c</a:t>
            </a:r>
            <a:r>
              <a:rPr lang="en-US" sz="2500" b="1" dirty="0" smtClean="0">
                <a:solidFill>
                  <a:schemeClr val="accent2">
                    <a:lumMod val="50000"/>
                  </a:schemeClr>
                </a:solidFill>
                <a:latin typeface="Aparajita" panose="020B0604020202020204" pitchFamily="34" charset="0"/>
                <a:cs typeface="Aparajita" panose="020B0604020202020204" pitchFamily="34" charset="0"/>
              </a:rPr>
              <a:t>) = 105.3 </a:t>
            </a:r>
            <a:r>
              <a:rPr lang="en-US" sz="2500" b="1" dirty="0" err="1" smtClean="0">
                <a:solidFill>
                  <a:schemeClr val="accent2">
                    <a:lumMod val="50000"/>
                  </a:schemeClr>
                </a:solidFill>
                <a:latin typeface="Aparajita" panose="020B0604020202020204" pitchFamily="34" charset="0"/>
                <a:cs typeface="Aparajita" panose="020B0604020202020204" pitchFamily="34" charset="0"/>
              </a:rPr>
              <a:t>kN</a:t>
            </a:r>
            <a:br>
              <a:rPr lang="en-US" sz="2500" b="1" dirty="0" smtClean="0">
                <a:solidFill>
                  <a:schemeClr val="accent2">
                    <a:lumMod val="50000"/>
                  </a:schemeClr>
                </a:solidFill>
                <a:latin typeface="Aparajita" panose="020B0604020202020204" pitchFamily="34" charset="0"/>
                <a:cs typeface="Aparajita" panose="020B0604020202020204" pitchFamily="34" charset="0"/>
              </a:rPr>
            </a:br>
            <a:r>
              <a:rPr lang="en-US" sz="2500" b="1" dirty="0" smtClean="0">
                <a:solidFill>
                  <a:schemeClr val="accent2">
                    <a:lumMod val="50000"/>
                  </a:schemeClr>
                </a:solidFill>
                <a:latin typeface="Aparajita" panose="020B0604020202020204" pitchFamily="34" charset="0"/>
                <a:cs typeface="Aparajita" panose="020B0604020202020204" pitchFamily="34" charset="0"/>
              </a:rPr>
              <a:t>NO need for Shear reinforcement. </a:t>
            </a:r>
            <a:endParaRPr lang="en-US" sz="2500" b="1" dirty="0">
              <a:solidFill>
                <a:schemeClr val="accent2">
                  <a:lumMod val="50000"/>
                </a:schemeClr>
              </a:solidFill>
              <a:latin typeface="Aparajita" panose="020B0604020202020204" pitchFamily="34" charset="0"/>
              <a:cs typeface="Aparajita" panose="020B0604020202020204" pitchFamily="34" charset="0"/>
            </a:endParaRPr>
          </a:p>
          <a:p>
            <a:pPr marL="0" indent="0">
              <a:buClr>
                <a:schemeClr val="bg1">
                  <a:lumMod val="50000"/>
                </a:schemeClr>
              </a:buClr>
              <a:buNone/>
            </a:pPr>
            <a:endParaRPr lang="en-US" sz="2500" dirty="0"/>
          </a:p>
        </p:txBody>
      </p:sp>
      <p:sp>
        <p:nvSpPr>
          <p:cNvPr id="4" name="Slide Number Placeholder 3"/>
          <p:cNvSpPr>
            <a:spLocks noGrp="1"/>
          </p:cNvSpPr>
          <p:nvPr>
            <p:ph type="sldNum" sz="quarter" idx="12"/>
          </p:nvPr>
        </p:nvSpPr>
        <p:spPr/>
        <p:txBody>
          <a:bodyPr/>
          <a:lstStyle/>
          <a:p>
            <a:fld id="{C238F03A-58E1-4ECA-9024-348A9A81A53D}" type="slidenum">
              <a:rPr lang="en-US" smtClean="0"/>
            </a:fld>
            <a:endParaRPr lang="en-US" dirty="0"/>
          </a:p>
        </p:txBody>
      </p:sp>
      <p:sp>
        <p:nvSpPr>
          <p:cNvPr id="5" name="سهم إلى اليمين 4"/>
          <p:cNvSpPr/>
          <p:nvPr/>
        </p:nvSpPr>
        <p:spPr>
          <a:xfrm>
            <a:off x="4038599" y="5029200"/>
            <a:ext cx="600075"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5779" name="Picture 3"/>
          <p:cNvPicPr>
            <a:picLocks noChangeAspect="1" noChangeArrowheads="1"/>
          </p:cNvPicPr>
          <p:nvPr/>
        </p:nvPicPr>
        <p:blipFill>
          <a:blip r:embed="rId1"/>
          <a:srcRect/>
          <a:stretch>
            <a:fillRect/>
          </a:stretch>
        </p:blipFill>
        <p:spPr bwMode="auto">
          <a:xfrm>
            <a:off x="3505200" y="3657600"/>
            <a:ext cx="3212508" cy="638175"/>
          </a:xfrm>
          <a:prstGeom prst="rect">
            <a:avLst/>
          </a:prstGeom>
          <a:noFill/>
          <a:ln w="9525">
            <a:noFill/>
            <a:miter lim="800000"/>
            <a:headEnd/>
            <a:tailEnd/>
          </a:ln>
          <a:effectLst/>
        </p:spPr>
      </p:pic>
      <p:sp>
        <p:nvSpPr>
          <p:cNvPr id="6" name="Text Box 5"/>
          <p:cNvSpPr txBox="1"/>
          <p:nvPr/>
        </p:nvSpPr>
        <p:spPr>
          <a:xfrm>
            <a:off x="791210" y="515620"/>
            <a:ext cx="7971790" cy="675640"/>
          </a:xfrm>
          <a:prstGeom prst="rect">
            <a:avLst/>
          </a:prstGeom>
          <a:noFill/>
        </p:spPr>
        <p:txBody>
          <a:bodyPr wrap="square" rtlCol="0">
            <a:spAutoFit/>
          </a:bodyPr>
          <a:lstStyle/>
          <a:p>
            <a:r>
              <a:rPr lang="en-US" sz="3800"/>
              <a:t>Structural Design of Concrete Members</a:t>
            </a:r>
            <a:endParaRPr lang="en-US" sz="380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265237"/>
            <a:ext cx="8382000" cy="4678363"/>
          </a:xfrm>
        </p:spPr>
        <p:txBody>
          <a:bodyPr>
            <a:normAutofit/>
          </a:bodyPr>
          <a:lstStyle/>
          <a:p>
            <a:pPr marL="0" indent="0">
              <a:spcBef>
                <a:spcPts val="1200"/>
              </a:spcBef>
              <a:buClr>
                <a:schemeClr val="bg1">
                  <a:lumMod val="50000"/>
                </a:schemeClr>
              </a:buClr>
              <a:buNone/>
            </a:pPr>
            <a:r>
              <a:rPr lang="en-US" sz="2200" b="1" dirty="0">
                <a:solidFill>
                  <a:schemeClr val="accent4">
                    <a:lumMod val="50000"/>
                  </a:schemeClr>
                </a:solidFill>
                <a:latin typeface="Tahoma" panose="020B0604030504040204" pitchFamily="34" charset="0"/>
                <a:ea typeface="Tahoma" panose="020B0604030504040204" pitchFamily="34" charset="0"/>
                <a:cs typeface="Tahoma" panose="020B0604030504040204" pitchFamily="34" charset="0"/>
              </a:rPr>
              <a:t>Sample Design for </a:t>
            </a:r>
            <a:r>
              <a:rPr lang="en-US" sz="2200" b="1" dirty="0" smtClean="0">
                <a:solidFill>
                  <a:schemeClr val="accent4">
                    <a:lumMod val="50000"/>
                  </a:schemeClr>
                </a:solidFill>
                <a:latin typeface="Tahoma" panose="020B0604030504040204" pitchFamily="34" charset="0"/>
                <a:ea typeface="Tahoma" panose="020B0604030504040204" pitchFamily="34" charset="0"/>
                <a:cs typeface="Tahoma" panose="020B0604030504040204" pitchFamily="34" charset="0"/>
              </a:rPr>
              <a:t>Slabs </a:t>
            </a:r>
            <a:r>
              <a:rPr lang="en-US" sz="2200" b="1" dirty="0">
                <a:solidFill>
                  <a:schemeClr val="accent4">
                    <a:lumMod val="50000"/>
                  </a:schemeClr>
                </a:solidFill>
                <a:latin typeface="Tahoma" panose="020B0604030504040204" pitchFamily="34" charset="0"/>
                <a:ea typeface="Tahoma" panose="020B0604030504040204" pitchFamily="34" charset="0"/>
                <a:cs typeface="Tahoma" panose="020B0604030504040204" pitchFamily="34" charset="0"/>
              </a:rPr>
              <a:t>:</a:t>
            </a:r>
            <a:endParaRPr lang="en-US" sz="2200" b="1" dirty="0">
              <a:solidFill>
                <a:schemeClr val="accent4">
                  <a:lumMod val="50000"/>
                </a:schemeClr>
              </a:solidFill>
              <a:latin typeface="Tahoma" panose="020B0604030504040204" pitchFamily="34" charset="0"/>
              <a:ea typeface="Tahoma" panose="020B0604030504040204" pitchFamily="34" charset="0"/>
              <a:cs typeface="Tahoma" panose="020B0604030504040204" pitchFamily="34" charset="0"/>
            </a:endParaRPr>
          </a:p>
          <a:p>
            <a:pPr marL="457200" indent="-457200">
              <a:spcBef>
                <a:spcPts val="1200"/>
              </a:spcBef>
              <a:buClr>
                <a:schemeClr val="bg1">
                  <a:lumMod val="50000"/>
                </a:schemeClr>
              </a:buClr>
              <a:buFont typeface="+mj-lt"/>
              <a:buAutoNum type="arabicParenR"/>
            </a:pPr>
            <a:r>
              <a:rPr lang="en-US" sz="2600" b="1" dirty="0" smtClean="0">
                <a:solidFill>
                  <a:schemeClr val="accent2">
                    <a:lumMod val="50000"/>
                  </a:schemeClr>
                </a:solidFill>
                <a:latin typeface="Aparajita" panose="020B0604020202020204" pitchFamily="34" charset="0"/>
                <a:cs typeface="Aparajita" panose="020B0604020202020204" pitchFamily="34" charset="0"/>
              </a:rPr>
              <a:t>For </a:t>
            </a:r>
            <a:r>
              <a:rPr lang="en-US" sz="2600" b="1" dirty="0">
                <a:solidFill>
                  <a:schemeClr val="accent2">
                    <a:lumMod val="50000"/>
                  </a:schemeClr>
                </a:solidFill>
                <a:latin typeface="Aparajita" panose="020B0604020202020204" pitchFamily="34" charset="0"/>
                <a:cs typeface="Aparajita" panose="020B0604020202020204" pitchFamily="34" charset="0"/>
              </a:rPr>
              <a:t>Ø </a:t>
            </a:r>
            <a:r>
              <a:rPr lang="en-US" sz="2600" b="1" dirty="0" smtClean="0">
                <a:solidFill>
                  <a:schemeClr val="accent2">
                    <a:lumMod val="50000"/>
                  </a:schemeClr>
                </a:solidFill>
                <a:latin typeface="Aparajita" panose="020B0604020202020204" pitchFamily="34" charset="0"/>
                <a:cs typeface="Aparajita" panose="020B0604020202020204" pitchFamily="34" charset="0"/>
              </a:rPr>
              <a:t>12Top Steel, Lap Splice = 1.3 X (</a:t>
            </a:r>
            <a:r>
              <a:rPr lang="en-US" sz="2600" b="1" dirty="0" err="1" smtClean="0">
                <a:solidFill>
                  <a:schemeClr val="accent2">
                    <a:lumMod val="50000"/>
                  </a:schemeClr>
                </a:solidFill>
                <a:latin typeface="Aparajita" panose="020B0604020202020204" pitchFamily="34" charset="0"/>
                <a:cs typeface="Aparajita" panose="020B0604020202020204" pitchFamily="34" charset="0"/>
              </a:rPr>
              <a:t>L</a:t>
            </a:r>
            <a:r>
              <a:rPr lang="en-US" sz="2600" b="1" baseline="-25000" dirty="0" err="1" smtClean="0">
                <a:solidFill>
                  <a:schemeClr val="accent2">
                    <a:lumMod val="50000"/>
                  </a:schemeClr>
                </a:solidFill>
                <a:latin typeface="Aparajita" panose="020B0604020202020204" pitchFamily="34" charset="0"/>
                <a:cs typeface="Aparajita" panose="020B0604020202020204" pitchFamily="34" charset="0"/>
              </a:rPr>
              <a:t>dt</a:t>
            </a:r>
            <a:r>
              <a:rPr lang="en-US" sz="2600" b="1" dirty="0" smtClean="0">
                <a:solidFill>
                  <a:schemeClr val="accent2">
                    <a:lumMod val="50000"/>
                  </a:schemeClr>
                </a:solidFill>
                <a:latin typeface="Aparajita" panose="020B0604020202020204" pitchFamily="34" charset="0"/>
                <a:cs typeface="Aparajita" panose="020B0604020202020204" pitchFamily="34" charset="0"/>
              </a:rPr>
              <a:t> ) = 600mm</a:t>
            </a:r>
            <a:endParaRPr lang="en-US" sz="2600" b="1" dirty="0" smtClean="0">
              <a:solidFill>
                <a:schemeClr val="accent2">
                  <a:lumMod val="50000"/>
                </a:schemeClr>
              </a:solidFill>
              <a:latin typeface="Aparajita" panose="020B0604020202020204" pitchFamily="34" charset="0"/>
              <a:cs typeface="Aparajita" panose="020B0604020202020204" pitchFamily="34" charset="0"/>
            </a:endParaRPr>
          </a:p>
          <a:p>
            <a:pPr marL="457200" indent="-457200">
              <a:buClr>
                <a:schemeClr val="bg1">
                  <a:lumMod val="50000"/>
                </a:schemeClr>
              </a:buClr>
              <a:buFont typeface="+mj-lt"/>
              <a:buAutoNum type="arabicParenR"/>
            </a:pPr>
            <a:r>
              <a:rPr lang="en-US" sz="2600" b="1" dirty="0">
                <a:solidFill>
                  <a:schemeClr val="accent2">
                    <a:lumMod val="50000"/>
                  </a:schemeClr>
                </a:solidFill>
                <a:latin typeface="Aparajita" panose="020B0604020202020204" pitchFamily="34" charset="0"/>
                <a:cs typeface="Aparajita" panose="020B0604020202020204" pitchFamily="34" charset="0"/>
              </a:rPr>
              <a:t>For Ø </a:t>
            </a:r>
            <a:r>
              <a:rPr lang="en-US" sz="2600" b="1" dirty="0" smtClean="0">
                <a:solidFill>
                  <a:schemeClr val="accent2">
                    <a:lumMod val="50000"/>
                  </a:schemeClr>
                </a:solidFill>
                <a:latin typeface="Aparajita" panose="020B0604020202020204" pitchFamily="34" charset="0"/>
                <a:cs typeface="Aparajita" panose="020B0604020202020204" pitchFamily="34" charset="0"/>
              </a:rPr>
              <a:t>12 Bottom </a:t>
            </a:r>
            <a:r>
              <a:rPr lang="en-US" sz="2600" b="1" dirty="0">
                <a:solidFill>
                  <a:schemeClr val="accent2">
                    <a:lumMod val="50000"/>
                  </a:schemeClr>
                </a:solidFill>
                <a:latin typeface="Aparajita" panose="020B0604020202020204" pitchFamily="34" charset="0"/>
                <a:cs typeface="Aparajita" panose="020B0604020202020204" pitchFamily="34" charset="0"/>
              </a:rPr>
              <a:t>Steel, Lap Splice = </a:t>
            </a:r>
            <a:r>
              <a:rPr lang="en-US" sz="2600" b="1" dirty="0" err="1" smtClean="0">
                <a:solidFill>
                  <a:schemeClr val="accent2">
                    <a:lumMod val="50000"/>
                  </a:schemeClr>
                </a:solidFill>
                <a:latin typeface="Aparajita" panose="020B0604020202020204" pitchFamily="34" charset="0"/>
                <a:cs typeface="Aparajita" panose="020B0604020202020204" pitchFamily="34" charset="0"/>
              </a:rPr>
              <a:t>L</a:t>
            </a:r>
            <a:r>
              <a:rPr lang="en-US" sz="2600" b="1" baseline="-25000" dirty="0" err="1" smtClean="0">
                <a:solidFill>
                  <a:schemeClr val="accent2">
                    <a:lumMod val="50000"/>
                  </a:schemeClr>
                </a:solidFill>
                <a:latin typeface="Aparajita" panose="020B0604020202020204" pitchFamily="34" charset="0"/>
                <a:cs typeface="Aparajita" panose="020B0604020202020204" pitchFamily="34" charset="0"/>
              </a:rPr>
              <a:t>dt</a:t>
            </a:r>
            <a:r>
              <a:rPr lang="en-US" sz="2600" b="1" dirty="0" smtClean="0">
                <a:solidFill>
                  <a:schemeClr val="accent2">
                    <a:lumMod val="50000"/>
                  </a:schemeClr>
                </a:solidFill>
                <a:latin typeface="Aparajita" panose="020B0604020202020204" pitchFamily="34" charset="0"/>
                <a:cs typeface="Aparajita" panose="020B0604020202020204" pitchFamily="34" charset="0"/>
              </a:rPr>
              <a:t> = 500mm</a:t>
            </a:r>
            <a:endParaRPr lang="en-US" sz="2600" b="1" dirty="0">
              <a:solidFill>
                <a:schemeClr val="accent2">
                  <a:lumMod val="50000"/>
                </a:schemeClr>
              </a:solidFill>
              <a:latin typeface="Aparajita" panose="020B0604020202020204" pitchFamily="34" charset="0"/>
              <a:cs typeface="Aparajita" panose="020B0604020202020204" pitchFamily="34" charset="0"/>
            </a:endParaRPr>
          </a:p>
          <a:p>
            <a:pPr>
              <a:buNone/>
            </a:pPr>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fld>
            <a:endParaRPr lang="en-US"/>
          </a:p>
        </p:txBody>
      </p:sp>
      <p:pic>
        <p:nvPicPr>
          <p:cNvPr id="76802" name="Picture 2"/>
          <p:cNvPicPr>
            <a:picLocks noChangeAspect="1" noChangeArrowheads="1"/>
          </p:cNvPicPr>
          <p:nvPr/>
        </p:nvPicPr>
        <p:blipFill>
          <a:blip r:embed="rId1"/>
          <a:srcRect/>
          <a:stretch>
            <a:fillRect/>
          </a:stretch>
        </p:blipFill>
        <p:spPr bwMode="auto">
          <a:xfrm>
            <a:off x="1447800" y="2743200"/>
            <a:ext cx="4829175" cy="3008696"/>
          </a:xfrm>
          <a:prstGeom prst="rect">
            <a:avLst/>
          </a:prstGeom>
          <a:noFill/>
          <a:ln w="9525">
            <a:noFill/>
            <a:miter lim="800000"/>
            <a:headEnd/>
            <a:tailEnd/>
          </a:ln>
          <a:effectLst/>
        </p:spPr>
      </p:pic>
      <p:pic>
        <p:nvPicPr>
          <p:cNvPr id="8" name="Picture 7"/>
          <p:cNvPicPr/>
          <p:nvPr/>
        </p:nvPicPr>
        <p:blipFill>
          <a:blip r:embed="rId2"/>
          <a:srcRect/>
          <a:stretch>
            <a:fillRect/>
          </a:stretch>
        </p:blipFill>
        <p:spPr bwMode="auto">
          <a:xfrm>
            <a:off x="6477000" y="3429000"/>
            <a:ext cx="2233613" cy="1654493"/>
          </a:xfrm>
          <a:prstGeom prst="rect">
            <a:avLst/>
          </a:prstGeom>
          <a:noFill/>
          <a:ln w="9525">
            <a:noFill/>
            <a:miter lim="800000"/>
            <a:headEnd/>
            <a:tailEnd/>
          </a:ln>
        </p:spPr>
      </p:pic>
      <p:pic>
        <p:nvPicPr>
          <p:cNvPr id="76803" name="Picture 3"/>
          <p:cNvPicPr>
            <a:picLocks noChangeAspect="1" noChangeArrowheads="1"/>
          </p:cNvPicPr>
          <p:nvPr/>
        </p:nvPicPr>
        <p:blipFill>
          <a:blip r:embed="rId3"/>
          <a:srcRect/>
          <a:stretch>
            <a:fillRect/>
          </a:stretch>
        </p:blipFill>
        <p:spPr bwMode="auto">
          <a:xfrm>
            <a:off x="2514600" y="5791200"/>
            <a:ext cx="2009775" cy="190500"/>
          </a:xfrm>
          <a:prstGeom prst="rect">
            <a:avLst/>
          </a:prstGeom>
          <a:noFill/>
          <a:ln w="9525">
            <a:noFill/>
            <a:miter lim="800000"/>
            <a:headEnd/>
            <a:tailEnd/>
          </a:ln>
          <a:effectLst/>
        </p:spPr>
      </p:pic>
      <p:pic>
        <p:nvPicPr>
          <p:cNvPr id="76804" name="Picture 4"/>
          <p:cNvPicPr>
            <a:picLocks noChangeAspect="1" noChangeArrowheads="1"/>
          </p:cNvPicPr>
          <p:nvPr/>
        </p:nvPicPr>
        <p:blipFill>
          <a:blip r:embed="rId4"/>
          <a:srcRect/>
          <a:stretch>
            <a:fillRect/>
          </a:stretch>
        </p:blipFill>
        <p:spPr bwMode="auto">
          <a:xfrm>
            <a:off x="6248400" y="5029200"/>
            <a:ext cx="2667000" cy="228600"/>
          </a:xfrm>
          <a:prstGeom prst="rect">
            <a:avLst/>
          </a:prstGeom>
          <a:noFill/>
          <a:ln w="9525">
            <a:noFill/>
            <a:miter lim="800000"/>
            <a:headEnd/>
            <a:tailEnd/>
          </a:ln>
          <a:effectLst/>
        </p:spPr>
      </p:pic>
      <p:sp>
        <p:nvSpPr>
          <p:cNvPr id="5" name="Text Box 4"/>
          <p:cNvSpPr txBox="1"/>
          <p:nvPr/>
        </p:nvSpPr>
        <p:spPr>
          <a:xfrm>
            <a:off x="381000" y="330835"/>
            <a:ext cx="8950325" cy="675640"/>
          </a:xfrm>
          <a:prstGeom prst="rect">
            <a:avLst/>
          </a:prstGeom>
          <a:noFill/>
        </p:spPr>
        <p:txBody>
          <a:bodyPr wrap="square" rtlCol="0">
            <a:spAutoFit/>
          </a:bodyPr>
          <a:lstStyle/>
          <a:p>
            <a:r>
              <a:rPr lang="en-US" sz="3800"/>
              <a:t>Structural Design of Concrete Members</a:t>
            </a:r>
            <a:endParaRPr lang="en-US" sz="380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295400"/>
            <a:ext cx="8382000" cy="5105400"/>
          </a:xfrm>
        </p:spPr>
        <p:txBody>
          <a:bodyPr>
            <a:normAutofit/>
          </a:bodyPr>
          <a:lstStyle/>
          <a:p>
            <a:pPr marL="0" indent="0">
              <a:buClr>
                <a:schemeClr val="bg1">
                  <a:lumMod val="50000"/>
                </a:schemeClr>
              </a:buClr>
              <a:buNone/>
            </a:pPr>
            <a:r>
              <a:rPr lang="en-US" sz="2200" b="1" dirty="0">
                <a:solidFill>
                  <a:schemeClr val="accent4">
                    <a:lumMod val="50000"/>
                  </a:schemeClr>
                </a:solidFill>
                <a:latin typeface="Tahoma" panose="020B0604030504040204" pitchFamily="34" charset="0"/>
                <a:ea typeface="Tahoma" panose="020B0604030504040204" pitchFamily="34" charset="0"/>
                <a:cs typeface="Tahoma" panose="020B0604030504040204" pitchFamily="34" charset="0"/>
              </a:rPr>
              <a:t>Sample Design for </a:t>
            </a:r>
            <a:r>
              <a:rPr lang="en-US" sz="2200" b="1" dirty="0" smtClean="0">
                <a:solidFill>
                  <a:schemeClr val="accent4">
                    <a:lumMod val="50000"/>
                  </a:schemeClr>
                </a:solidFill>
                <a:latin typeface="Tahoma" panose="020B0604030504040204" pitchFamily="34" charset="0"/>
                <a:ea typeface="Tahoma" panose="020B0604030504040204" pitchFamily="34" charset="0"/>
                <a:cs typeface="Tahoma" panose="020B0604030504040204" pitchFamily="34" charset="0"/>
              </a:rPr>
              <a:t>Slabs </a:t>
            </a:r>
            <a:r>
              <a:rPr lang="en-US" sz="2200" b="1" dirty="0">
                <a:solidFill>
                  <a:schemeClr val="accent4">
                    <a:lumMod val="50000"/>
                  </a:schemeClr>
                </a:solidFill>
                <a:latin typeface="Tahoma" panose="020B0604030504040204" pitchFamily="34" charset="0"/>
                <a:ea typeface="Tahoma" panose="020B0604030504040204" pitchFamily="34" charset="0"/>
                <a:cs typeface="Tahoma" panose="020B0604030504040204" pitchFamily="34" charset="0"/>
              </a:rPr>
              <a:t>:</a:t>
            </a:r>
            <a:endParaRPr lang="en-US" sz="2200" b="1" dirty="0">
              <a:solidFill>
                <a:schemeClr val="accent4">
                  <a:lumMod val="50000"/>
                </a:schemeClr>
              </a:solidFill>
              <a:latin typeface="Tahoma" panose="020B0604030504040204" pitchFamily="34" charset="0"/>
              <a:ea typeface="Tahoma" panose="020B0604030504040204" pitchFamily="34" charset="0"/>
              <a:cs typeface="Tahoma" panose="020B0604030504040204" pitchFamily="34" charset="0"/>
            </a:endParaRPr>
          </a:p>
          <a:p>
            <a:pPr marL="457200" indent="-457200">
              <a:spcBef>
                <a:spcPts val="1200"/>
              </a:spcBef>
              <a:buClr>
                <a:schemeClr val="bg1">
                  <a:lumMod val="50000"/>
                </a:schemeClr>
              </a:buClr>
              <a:buFont typeface="+mj-lt"/>
              <a:buAutoNum type="arabicParenR"/>
            </a:pPr>
            <a:r>
              <a:rPr lang="en-US" sz="2500" b="1" dirty="0" smtClean="0">
                <a:solidFill>
                  <a:schemeClr val="accent2">
                    <a:lumMod val="50000"/>
                  </a:schemeClr>
                </a:solidFill>
                <a:latin typeface="Aparajita" panose="020B0604020202020204" pitchFamily="34" charset="0"/>
                <a:cs typeface="Aparajita" panose="020B0604020202020204" pitchFamily="34" charset="0"/>
              </a:rPr>
              <a:t>When the longitudinal bar ends</a:t>
            </a:r>
            <a:br>
              <a:rPr lang="en-US" sz="2500" b="1" dirty="0" smtClean="0">
                <a:solidFill>
                  <a:schemeClr val="accent2">
                    <a:lumMod val="50000"/>
                  </a:schemeClr>
                </a:solidFill>
                <a:latin typeface="Aparajita" panose="020B0604020202020204" pitchFamily="34" charset="0"/>
                <a:cs typeface="Aparajita" panose="020B0604020202020204" pitchFamily="34" charset="0"/>
              </a:rPr>
            </a:br>
            <a:r>
              <a:rPr lang="en-US" sz="2500" b="1" dirty="0" smtClean="0">
                <a:solidFill>
                  <a:schemeClr val="accent2">
                    <a:lumMod val="50000"/>
                  </a:schemeClr>
                </a:solidFill>
                <a:latin typeface="Aparajita" panose="020B0604020202020204" pitchFamily="34" charset="0"/>
                <a:cs typeface="Aparajita" panose="020B0604020202020204" pitchFamily="34" charset="0"/>
              </a:rPr>
              <a:t>with a beam use 90</a:t>
            </a:r>
            <a:r>
              <a:rPr lang="en-US" sz="2500" b="1" baseline="30000" dirty="0" smtClean="0">
                <a:solidFill>
                  <a:schemeClr val="accent2">
                    <a:lumMod val="50000"/>
                  </a:schemeClr>
                </a:solidFill>
                <a:latin typeface="Aparajita" panose="020B0604020202020204" pitchFamily="34" charset="0"/>
                <a:cs typeface="Aparajita" panose="020B0604020202020204" pitchFamily="34" charset="0"/>
              </a:rPr>
              <a:t>o</a:t>
            </a:r>
            <a:r>
              <a:rPr lang="en-US" sz="2500" b="1" dirty="0" smtClean="0">
                <a:solidFill>
                  <a:schemeClr val="accent2">
                    <a:lumMod val="50000"/>
                  </a:schemeClr>
                </a:solidFill>
                <a:latin typeface="Aparajita" panose="020B0604020202020204" pitchFamily="34" charset="0"/>
                <a:cs typeface="Aparajita" panose="020B0604020202020204" pitchFamily="34" charset="0"/>
              </a:rPr>
              <a:t> hook;</a:t>
            </a:r>
            <a:br>
              <a:rPr lang="en-US" sz="2500" b="1" dirty="0" smtClean="0">
                <a:solidFill>
                  <a:schemeClr val="accent2">
                    <a:lumMod val="50000"/>
                  </a:schemeClr>
                </a:solidFill>
                <a:latin typeface="Aparajita" panose="020B0604020202020204" pitchFamily="34" charset="0"/>
                <a:cs typeface="Aparajita" panose="020B0604020202020204" pitchFamily="34" charset="0"/>
              </a:rPr>
            </a:br>
            <a:r>
              <a:rPr lang="en-US" sz="2500" b="1" dirty="0" smtClean="0">
                <a:solidFill>
                  <a:schemeClr val="accent2">
                    <a:lumMod val="50000"/>
                  </a:schemeClr>
                </a:solidFill>
                <a:latin typeface="Aparajita" panose="020B0604020202020204" pitchFamily="34" charset="0"/>
                <a:cs typeface="Aparajita" panose="020B0604020202020204" pitchFamily="34" charset="0"/>
              </a:rPr>
              <a:t>Development (</a:t>
            </a:r>
            <a:r>
              <a:rPr lang="en-US" sz="2500" b="1" dirty="0" err="1" smtClean="0">
                <a:solidFill>
                  <a:schemeClr val="accent2">
                    <a:lumMod val="50000"/>
                  </a:schemeClr>
                </a:solidFill>
                <a:latin typeface="Aparajita" panose="020B0604020202020204" pitchFamily="34" charset="0"/>
                <a:cs typeface="Aparajita" panose="020B0604020202020204" pitchFamily="34" charset="0"/>
              </a:rPr>
              <a:t>L</a:t>
            </a:r>
            <a:r>
              <a:rPr lang="en-US" sz="2500" b="1" baseline="-25000" dirty="0" err="1" smtClean="0">
                <a:solidFill>
                  <a:schemeClr val="accent2">
                    <a:lumMod val="50000"/>
                  </a:schemeClr>
                </a:solidFill>
                <a:latin typeface="Aparajita" panose="020B0604020202020204" pitchFamily="34" charset="0"/>
                <a:cs typeface="Aparajita" panose="020B0604020202020204" pitchFamily="34" charset="0"/>
              </a:rPr>
              <a:t>dh</a:t>
            </a:r>
            <a:r>
              <a:rPr lang="en-US" sz="2500" b="1" dirty="0" smtClean="0">
                <a:solidFill>
                  <a:schemeClr val="accent2">
                    <a:lumMod val="50000"/>
                  </a:schemeClr>
                </a:solidFill>
                <a:latin typeface="Aparajita" panose="020B0604020202020204" pitchFamily="34" charset="0"/>
                <a:cs typeface="Aparajita" panose="020B0604020202020204" pitchFamily="34" charset="0"/>
              </a:rPr>
              <a:t> ) = 180mm</a:t>
            </a:r>
            <a:br>
              <a:rPr lang="en-US" sz="2500" b="1" dirty="0" smtClean="0">
                <a:solidFill>
                  <a:schemeClr val="accent2">
                    <a:lumMod val="50000"/>
                  </a:schemeClr>
                </a:solidFill>
                <a:latin typeface="Aparajita" panose="020B0604020202020204" pitchFamily="34" charset="0"/>
                <a:cs typeface="Aparajita" panose="020B0604020202020204" pitchFamily="34" charset="0"/>
              </a:rPr>
            </a:br>
            <a:r>
              <a:rPr lang="en-US" sz="2500" b="1" dirty="0" smtClean="0">
                <a:solidFill>
                  <a:schemeClr val="accent2">
                    <a:lumMod val="50000"/>
                  </a:schemeClr>
                </a:solidFill>
                <a:latin typeface="Aparajita" panose="020B0604020202020204" pitchFamily="34" charset="0"/>
                <a:cs typeface="Aparajita" panose="020B0604020202020204" pitchFamily="34" charset="0"/>
              </a:rPr>
              <a:t>Bent Radius = 40mm</a:t>
            </a:r>
            <a:br>
              <a:rPr lang="en-US" sz="2500" b="1" dirty="0" smtClean="0">
                <a:solidFill>
                  <a:schemeClr val="accent2">
                    <a:lumMod val="50000"/>
                  </a:schemeClr>
                </a:solidFill>
                <a:latin typeface="Aparajita" panose="020B0604020202020204" pitchFamily="34" charset="0"/>
                <a:cs typeface="Aparajita" panose="020B0604020202020204" pitchFamily="34" charset="0"/>
              </a:rPr>
            </a:br>
            <a:r>
              <a:rPr lang="en-US" sz="2500" b="1" dirty="0" smtClean="0">
                <a:solidFill>
                  <a:schemeClr val="accent2">
                    <a:lumMod val="50000"/>
                  </a:schemeClr>
                </a:solidFill>
                <a:latin typeface="Aparajita" panose="020B0604020202020204" pitchFamily="34" charset="0"/>
                <a:cs typeface="Aparajita" panose="020B0604020202020204" pitchFamily="34" charset="0"/>
              </a:rPr>
              <a:t>Hook Length = 150mm</a:t>
            </a:r>
            <a:endParaRPr lang="en-US" sz="2500" b="1" dirty="0" smtClean="0">
              <a:solidFill>
                <a:schemeClr val="accent2">
                  <a:lumMod val="50000"/>
                </a:schemeClr>
              </a:solidFill>
              <a:latin typeface="Aparajita" panose="020B0604020202020204" pitchFamily="34" charset="0"/>
              <a:cs typeface="Aparajita" panose="020B0604020202020204" pitchFamily="34" charset="0"/>
            </a:endParaRPr>
          </a:p>
          <a:p>
            <a:pPr marL="0" indent="0">
              <a:buClr>
                <a:schemeClr val="bg1">
                  <a:lumMod val="50000"/>
                </a:schemeClr>
              </a:buClr>
              <a:buNone/>
            </a:pPr>
            <a:r>
              <a:rPr lang="en-US" sz="2500" b="1" dirty="0" smtClean="0">
                <a:solidFill>
                  <a:schemeClr val="accent2">
                    <a:lumMod val="50000"/>
                  </a:schemeClr>
                </a:solidFill>
                <a:latin typeface="Aparajita" panose="020B0604020202020204" pitchFamily="34" charset="0"/>
                <a:cs typeface="Aparajita" panose="020B0604020202020204" pitchFamily="34" charset="0"/>
              </a:rPr>
              <a:t>   </a:t>
            </a:r>
            <a:endParaRPr lang="en-US" sz="2500" b="1" dirty="0" smtClean="0">
              <a:solidFill>
                <a:schemeClr val="accent2">
                  <a:lumMod val="50000"/>
                </a:schemeClr>
              </a:solidFill>
              <a:latin typeface="Aparajita" panose="020B0604020202020204" pitchFamily="34" charset="0"/>
              <a:cs typeface="Aparajita" panose="020B0604020202020204" pitchFamily="34" charset="0"/>
            </a:endParaRPr>
          </a:p>
          <a:p>
            <a:pPr marL="457200" indent="-457200">
              <a:buClr>
                <a:schemeClr val="bg1">
                  <a:lumMod val="50000"/>
                </a:schemeClr>
              </a:buClr>
              <a:buFont typeface="+mj-lt"/>
              <a:buAutoNum type="arabicParenR" startAt="2"/>
            </a:pPr>
            <a:r>
              <a:rPr lang="en-US" sz="2500" b="1" dirty="0">
                <a:solidFill>
                  <a:schemeClr val="accent2">
                    <a:lumMod val="50000"/>
                  </a:schemeClr>
                </a:solidFill>
                <a:latin typeface="Aparajita" panose="020B0604020202020204" pitchFamily="34" charset="0"/>
                <a:cs typeface="Aparajita" panose="020B0604020202020204" pitchFamily="34" charset="0"/>
              </a:rPr>
              <a:t>When the longitudinal bar ends </a:t>
            </a:r>
            <a:br>
              <a:rPr lang="en-US" sz="2500" b="1" dirty="0">
                <a:solidFill>
                  <a:schemeClr val="accent2">
                    <a:lumMod val="50000"/>
                  </a:schemeClr>
                </a:solidFill>
                <a:latin typeface="Aparajita" panose="020B0604020202020204" pitchFamily="34" charset="0"/>
                <a:cs typeface="Aparajita" panose="020B0604020202020204" pitchFamily="34" charset="0"/>
              </a:rPr>
            </a:br>
            <a:r>
              <a:rPr lang="en-US" sz="2500" b="1" dirty="0" smtClean="0">
                <a:solidFill>
                  <a:schemeClr val="accent2">
                    <a:lumMod val="50000"/>
                  </a:schemeClr>
                </a:solidFill>
                <a:latin typeface="Aparajita" panose="020B0604020202020204" pitchFamily="34" charset="0"/>
                <a:cs typeface="Aparajita" panose="020B0604020202020204" pitchFamily="34" charset="0"/>
              </a:rPr>
              <a:t>with a Shear Wall </a:t>
            </a:r>
            <a:r>
              <a:rPr lang="en-US" sz="2500" b="1" dirty="0">
                <a:solidFill>
                  <a:schemeClr val="accent2">
                    <a:lumMod val="50000"/>
                  </a:schemeClr>
                </a:solidFill>
                <a:latin typeface="Aparajita" panose="020B0604020202020204" pitchFamily="34" charset="0"/>
                <a:cs typeface="Aparajita" panose="020B0604020202020204" pitchFamily="34" charset="0"/>
              </a:rPr>
              <a:t>use </a:t>
            </a:r>
            <a:r>
              <a:rPr lang="en-US" sz="2500" b="1" dirty="0" smtClean="0">
                <a:solidFill>
                  <a:schemeClr val="accent2">
                    <a:lumMod val="50000"/>
                  </a:schemeClr>
                </a:solidFill>
                <a:latin typeface="Aparajita" panose="020B0604020202020204" pitchFamily="34" charset="0"/>
                <a:cs typeface="Aparajita" panose="020B0604020202020204" pitchFamily="34" charset="0"/>
              </a:rPr>
              <a:t>180</a:t>
            </a:r>
            <a:r>
              <a:rPr lang="en-US" sz="2500" b="1" baseline="30000" dirty="0" smtClean="0">
                <a:solidFill>
                  <a:schemeClr val="accent2">
                    <a:lumMod val="50000"/>
                  </a:schemeClr>
                </a:solidFill>
                <a:latin typeface="Aparajita" panose="020B0604020202020204" pitchFamily="34" charset="0"/>
                <a:cs typeface="Aparajita" panose="020B0604020202020204" pitchFamily="34" charset="0"/>
              </a:rPr>
              <a:t>o</a:t>
            </a:r>
            <a:r>
              <a:rPr lang="en-US" sz="2500" b="1" dirty="0" smtClean="0">
                <a:solidFill>
                  <a:schemeClr val="accent2">
                    <a:lumMod val="50000"/>
                  </a:schemeClr>
                </a:solidFill>
                <a:latin typeface="Aparajita" panose="020B0604020202020204" pitchFamily="34" charset="0"/>
                <a:cs typeface="Aparajita" panose="020B0604020202020204" pitchFamily="34" charset="0"/>
              </a:rPr>
              <a:t> hook;</a:t>
            </a:r>
            <a:br>
              <a:rPr lang="en-US" sz="2500" b="1" dirty="0">
                <a:solidFill>
                  <a:schemeClr val="accent2">
                    <a:lumMod val="50000"/>
                  </a:schemeClr>
                </a:solidFill>
                <a:latin typeface="Aparajita" panose="020B0604020202020204" pitchFamily="34" charset="0"/>
                <a:cs typeface="Aparajita" panose="020B0604020202020204" pitchFamily="34" charset="0"/>
              </a:rPr>
            </a:br>
            <a:r>
              <a:rPr lang="en-US" sz="2500" b="1" dirty="0">
                <a:solidFill>
                  <a:schemeClr val="accent2">
                    <a:lumMod val="50000"/>
                  </a:schemeClr>
                </a:solidFill>
                <a:latin typeface="Aparajita" panose="020B0604020202020204" pitchFamily="34" charset="0"/>
                <a:cs typeface="Aparajita" panose="020B0604020202020204" pitchFamily="34" charset="0"/>
              </a:rPr>
              <a:t>Development (</a:t>
            </a:r>
            <a:r>
              <a:rPr lang="en-US" sz="2500" b="1" dirty="0" err="1">
                <a:solidFill>
                  <a:schemeClr val="accent2">
                    <a:lumMod val="50000"/>
                  </a:schemeClr>
                </a:solidFill>
                <a:latin typeface="Aparajita" panose="020B0604020202020204" pitchFamily="34" charset="0"/>
                <a:cs typeface="Aparajita" panose="020B0604020202020204" pitchFamily="34" charset="0"/>
              </a:rPr>
              <a:t>L</a:t>
            </a:r>
            <a:r>
              <a:rPr lang="en-US" sz="2500" b="1" baseline="-25000" dirty="0" err="1">
                <a:solidFill>
                  <a:schemeClr val="accent2">
                    <a:lumMod val="50000"/>
                  </a:schemeClr>
                </a:solidFill>
                <a:latin typeface="Aparajita" panose="020B0604020202020204" pitchFamily="34" charset="0"/>
                <a:cs typeface="Aparajita" panose="020B0604020202020204" pitchFamily="34" charset="0"/>
              </a:rPr>
              <a:t>dh</a:t>
            </a:r>
            <a:r>
              <a:rPr lang="en-US" sz="2500" b="1" dirty="0">
                <a:solidFill>
                  <a:schemeClr val="accent2">
                    <a:lumMod val="50000"/>
                  </a:schemeClr>
                </a:solidFill>
                <a:latin typeface="Aparajita" panose="020B0604020202020204" pitchFamily="34" charset="0"/>
                <a:cs typeface="Aparajita" panose="020B0604020202020204" pitchFamily="34" charset="0"/>
              </a:rPr>
              <a:t> ) = </a:t>
            </a:r>
            <a:r>
              <a:rPr lang="en-US" sz="2500" b="1" dirty="0" smtClean="0">
                <a:solidFill>
                  <a:schemeClr val="accent2">
                    <a:lumMod val="50000"/>
                  </a:schemeClr>
                </a:solidFill>
                <a:latin typeface="Aparajita" panose="020B0604020202020204" pitchFamily="34" charset="0"/>
                <a:cs typeface="Aparajita" panose="020B0604020202020204" pitchFamily="34" charset="0"/>
              </a:rPr>
              <a:t>180mm</a:t>
            </a:r>
            <a:br>
              <a:rPr lang="en-US" sz="2500" b="1" dirty="0">
                <a:solidFill>
                  <a:schemeClr val="accent2">
                    <a:lumMod val="50000"/>
                  </a:schemeClr>
                </a:solidFill>
                <a:latin typeface="Aparajita" panose="020B0604020202020204" pitchFamily="34" charset="0"/>
                <a:cs typeface="Aparajita" panose="020B0604020202020204" pitchFamily="34" charset="0"/>
              </a:rPr>
            </a:br>
            <a:r>
              <a:rPr lang="en-US" sz="2500" b="1" dirty="0">
                <a:solidFill>
                  <a:schemeClr val="accent2">
                    <a:lumMod val="50000"/>
                  </a:schemeClr>
                </a:solidFill>
                <a:latin typeface="Aparajita" panose="020B0604020202020204" pitchFamily="34" charset="0"/>
                <a:cs typeface="Aparajita" panose="020B0604020202020204" pitchFamily="34" charset="0"/>
              </a:rPr>
              <a:t>Bent Radius = 40mm</a:t>
            </a:r>
            <a:br>
              <a:rPr lang="en-US" sz="2500" b="1" dirty="0">
                <a:solidFill>
                  <a:schemeClr val="accent2">
                    <a:lumMod val="50000"/>
                  </a:schemeClr>
                </a:solidFill>
                <a:latin typeface="Aparajita" panose="020B0604020202020204" pitchFamily="34" charset="0"/>
                <a:cs typeface="Aparajita" panose="020B0604020202020204" pitchFamily="34" charset="0"/>
              </a:rPr>
            </a:br>
            <a:endParaRPr lang="en-US" sz="2500" b="1" dirty="0">
              <a:solidFill>
                <a:schemeClr val="accent2">
                  <a:lumMod val="50000"/>
                </a:schemeClr>
              </a:solidFill>
              <a:latin typeface="Aparajita" panose="020B0604020202020204" pitchFamily="34" charset="0"/>
              <a:cs typeface="Aparajita" panose="020B0604020202020204" pitchFamily="34" charset="0"/>
            </a:endParaRPr>
          </a:p>
          <a:p>
            <a:pPr>
              <a:buNone/>
            </a:pPr>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fld>
            <a:endParaRPr lang="en-US"/>
          </a:p>
        </p:txBody>
      </p:sp>
      <p:pic>
        <p:nvPicPr>
          <p:cNvPr id="4098" name="Picture 2" descr="C:\Users\Admin\Desktop\GRADUATION PROJECT\GP2 Report\Presentation\Hook.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724399" y="1600200"/>
            <a:ext cx="4219247" cy="3398838"/>
          </a:xfrm>
          <a:prstGeom prst="rect">
            <a:avLst/>
          </a:prstGeom>
          <a:noFill/>
          <a:extLst>
            <a:ext uri="{909E8E84-426E-40DD-AFC4-6F175D3DCCD1}">
              <a14:hiddenFill xmlns:a14="http://schemas.microsoft.com/office/drawing/2010/main">
                <a:solidFill>
                  <a:srgbClr val="FFFFFF"/>
                </a:solidFill>
              </a14:hiddenFill>
            </a:ext>
          </a:extLst>
        </p:spPr>
      </p:pic>
      <p:sp>
        <p:nvSpPr>
          <p:cNvPr id="5" name="Text Box 4"/>
          <p:cNvSpPr txBox="1"/>
          <p:nvPr/>
        </p:nvSpPr>
        <p:spPr>
          <a:xfrm>
            <a:off x="381000" y="463550"/>
            <a:ext cx="8703945" cy="675640"/>
          </a:xfrm>
          <a:prstGeom prst="rect">
            <a:avLst/>
          </a:prstGeom>
          <a:noFill/>
        </p:spPr>
        <p:txBody>
          <a:bodyPr wrap="square" rtlCol="0">
            <a:spAutoFit/>
          </a:bodyPr>
          <a:lstStyle/>
          <a:p>
            <a:r>
              <a:rPr lang="en-US" sz="3800"/>
              <a:t>Structural Design of Concrete Members</a:t>
            </a:r>
            <a:endParaRPr lang="en-US" sz="380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p:txBody>
          <a:bodyPr>
            <a:normAutofit/>
          </a:bodyPr>
          <a:lstStyle/>
          <a:p>
            <a:pPr marL="0" indent="0">
              <a:buClr>
                <a:schemeClr val="bg1">
                  <a:lumMod val="50000"/>
                </a:schemeClr>
              </a:buClr>
              <a:buNone/>
            </a:pPr>
            <a:r>
              <a:rPr lang="en-US" sz="2200" b="1" dirty="0" smtClean="0">
                <a:solidFill>
                  <a:schemeClr val="accent4">
                    <a:lumMod val="50000"/>
                  </a:schemeClr>
                </a:solidFill>
                <a:latin typeface="Tahoma" panose="020B0604030504040204" pitchFamily="34" charset="0"/>
                <a:ea typeface="Tahoma" panose="020B0604030504040204" pitchFamily="34" charset="0"/>
                <a:cs typeface="Tahoma" panose="020B0604030504040204" pitchFamily="34" charset="0"/>
              </a:rPr>
              <a:t>Design and Detailing of Intermediate Beams :</a:t>
            </a:r>
            <a:endParaRPr lang="en-US" sz="2200" b="1" dirty="0" smtClean="0">
              <a:solidFill>
                <a:schemeClr val="accent4">
                  <a:lumMod val="50000"/>
                </a:schemeClr>
              </a:solidFill>
              <a:latin typeface="Tahoma" panose="020B0604030504040204" pitchFamily="34" charset="0"/>
              <a:ea typeface="Tahoma" panose="020B0604030504040204" pitchFamily="34" charset="0"/>
              <a:cs typeface="Tahoma" panose="020B0604030504040204" pitchFamily="34" charset="0"/>
            </a:endParaRPr>
          </a:p>
          <a:p>
            <a:pPr marL="457200" indent="-457200">
              <a:spcBef>
                <a:spcPts val="1200"/>
              </a:spcBef>
              <a:buClr>
                <a:schemeClr val="bg1">
                  <a:lumMod val="50000"/>
                </a:schemeClr>
              </a:buClr>
              <a:buFont typeface="+mj-lt"/>
              <a:buAutoNum type="arabicParenR"/>
            </a:pPr>
            <a:r>
              <a:rPr lang="en-US" sz="2600" b="1" dirty="0" smtClean="0">
                <a:solidFill>
                  <a:schemeClr val="accent2">
                    <a:lumMod val="50000"/>
                  </a:schemeClr>
                </a:solidFill>
                <a:latin typeface="Aparajita" panose="020B0604020202020204" pitchFamily="34" charset="0"/>
                <a:cs typeface="Aparajita" panose="020B0604020202020204" pitchFamily="34" charset="0"/>
              </a:rPr>
              <a:t>Positive moment strength at joints shall be at least one third the negative moment strength.</a:t>
            </a:r>
            <a:endParaRPr lang="en-US" sz="2600" b="1" dirty="0" smtClean="0">
              <a:solidFill>
                <a:schemeClr val="accent2">
                  <a:lumMod val="50000"/>
                </a:schemeClr>
              </a:solidFill>
              <a:latin typeface="Aparajita" panose="020B0604020202020204" pitchFamily="34" charset="0"/>
              <a:cs typeface="Aparajita" panose="020B0604020202020204" pitchFamily="34" charset="0"/>
            </a:endParaRPr>
          </a:p>
          <a:p>
            <a:pPr marL="457200" indent="-457200">
              <a:buClr>
                <a:schemeClr val="bg1">
                  <a:lumMod val="50000"/>
                </a:schemeClr>
              </a:buClr>
              <a:buFont typeface="+mj-lt"/>
              <a:buAutoNum type="arabicParenR"/>
            </a:pPr>
            <a:r>
              <a:rPr lang="en-US" sz="2600" b="1" dirty="0" smtClean="0">
                <a:solidFill>
                  <a:schemeClr val="accent2">
                    <a:lumMod val="50000"/>
                  </a:schemeClr>
                </a:solidFill>
                <a:latin typeface="Aparajita" panose="020B0604020202020204" pitchFamily="34" charset="0"/>
                <a:cs typeface="Aparajita" panose="020B0604020202020204" pitchFamily="34" charset="0"/>
              </a:rPr>
              <a:t>Negative and positive moment strength at any section shall be at least one fifth the moment strength at joints.</a:t>
            </a:r>
            <a:endParaRPr lang="en-US" sz="2600" b="1" dirty="0" smtClean="0">
              <a:solidFill>
                <a:schemeClr val="accent2">
                  <a:lumMod val="50000"/>
                </a:schemeClr>
              </a:solidFill>
              <a:latin typeface="Aparajita" panose="020B0604020202020204" pitchFamily="34" charset="0"/>
              <a:cs typeface="Aparajita" panose="020B0604020202020204" pitchFamily="34" charset="0"/>
            </a:endParaRPr>
          </a:p>
          <a:p>
            <a:pPr marL="457200" indent="-457200">
              <a:buClr>
                <a:schemeClr val="bg1">
                  <a:lumMod val="50000"/>
                </a:schemeClr>
              </a:buClr>
              <a:buFont typeface="+mj-lt"/>
              <a:buAutoNum type="arabicParenR"/>
            </a:pPr>
            <a:r>
              <a:rPr lang="en-US" sz="2600" b="1" dirty="0" smtClean="0">
                <a:solidFill>
                  <a:schemeClr val="accent2">
                    <a:lumMod val="50000"/>
                  </a:schemeClr>
                </a:solidFill>
                <a:latin typeface="Aparajita" panose="020B0604020202020204" pitchFamily="34" charset="0"/>
                <a:cs typeface="Aparajita" panose="020B0604020202020204" pitchFamily="34" charset="0"/>
              </a:rPr>
              <a:t>Hoops shall be provided at a distance (2h) from the joints with a spacing equals the minimum of </a:t>
            </a:r>
            <a:br>
              <a:rPr lang="en-US" sz="2600" b="1" dirty="0" smtClean="0">
                <a:solidFill>
                  <a:schemeClr val="accent2">
                    <a:lumMod val="50000"/>
                  </a:schemeClr>
                </a:solidFill>
                <a:latin typeface="Aparajita" panose="020B0604020202020204" pitchFamily="34" charset="0"/>
                <a:cs typeface="Aparajita" panose="020B0604020202020204" pitchFamily="34" charset="0"/>
              </a:rPr>
            </a:br>
            <a:r>
              <a:rPr lang="en-US" sz="2600" b="1" dirty="0" smtClean="0">
                <a:solidFill>
                  <a:schemeClr val="accent2">
                    <a:lumMod val="50000"/>
                  </a:schemeClr>
                </a:solidFill>
                <a:latin typeface="Aparajita" panose="020B0604020202020204" pitchFamily="34" charset="0"/>
                <a:cs typeface="Aparajita" panose="020B0604020202020204" pitchFamily="34" charset="0"/>
              </a:rPr>
              <a:t> </a:t>
            </a:r>
            <a:endParaRPr lang="en-US" sz="2600" b="1" dirty="0" smtClean="0">
              <a:solidFill>
                <a:schemeClr val="accent2">
                  <a:lumMod val="50000"/>
                </a:schemeClr>
              </a:solidFill>
              <a:latin typeface="Aparajita" panose="020B0604020202020204" pitchFamily="34" charset="0"/>
              <a:cs typeface="Aparajita" panose="020B0604020202020204" pitchFamily="34" charset="0"/>
            </a:endParaRPr>
          </a:p>
          <a:p>
            <a:pPr marL="457200" indent="-457200">
              <a:spcBef>
                <a:spcPts val="1800"/>
              </a:spcBef>
              <a:buClr>
                <a:schemeClr val="bg1">
                  <a:lumMod val="50000"/>
                </a:schemeClr>
              </a:buClr>
              <a:buFont typeface="+mj-lt"/>
              <a:buAutoNum type="arabicParenR"/>
            </a:pPr>
            <a:r>
              <a:rPr lang="en-US" sz="2600" b="1" dirty="0" smtClean="0">
                <a:solidFill>
                  <a:schemeClr val="accent2">
                    <a:lumMod val="50000"/>
                  </a:schemeClr>
                </a:solidFill>
                <a:latin typeface="Aparajita" panose="020B0604020202020204" pitchFamily="34" charset="0"/>
                <a:cs typeface="Aparajita" panose="020B0604020202020204" pitchFamily="34" charset="0"/>
              </a:rPr>
              <a:t>Other hoops shall be spaced not more than (d/2)</a:t>
            </a:r>
            <a:endParaRPr lang="en-US" sz="2600" b="1" dirty="0" smtClean="0">
              <a:solidFill>
                <a:schemeClr val="accent2">
                  <a:lumMod val="50000"/>
                </a:schemeClr>
              </a:solidFill>
              <a:latin typeface="Aparajita" panose="020B0604020202020204" pitchFamily="34" charset="0"/>
              <a:cs typeface="Aparajita" panose="020B0604020202020204" pitchFamily="34" charset="0"/>
            </a:endParaRPr>
          </a:p>
          <a:p>
            <a:pPr>
              <a:buNone/>
            </a:pPr>
            <a:endParaRPr lang="en-US" dirty="0"/>
          </a:p>
        </p:txBody>
      </p:sp>
      <p:pic>
        <p:nvPicPr>
          <p:cNvPr id="6" name="Picture 3" descr="C:\Users\Kareem\Desktop\GP2 PRES IMG\BEAM HOOPS FIGURES.PNG"/>
          <p:cNvPicPr>
            <a:picLocks noChangeAspect="1" noChangeArrowheads="1"/>
          </p:cNvPicPr>
          <p:nvPr/>
        </p:nvPicPr>
        <p:blipFill rotWithShape="1">
          <a:blip r:embed="rId1">
            <a:extLst>
              <a:ext uri="{28A0092B-C50C-407E-A947-70E740481C1C}">
                <a14:useLocalDpi xmlns:a14="http://schemas.microsoft.com/office/drawing/2010/main" val="0"/>
              </a:ext>
            </a:extLst>
          </a:blip>
          <a:srcRect t="3814" b="22803"/>
          <a:stretch>
            <a:fillRect/>
          </a:stretch>
        </p:blipFill>
        <p:spPr bwMode="auto">
          <a:xfrm>
            <a:off x="1143000" y="5791200"/>
            <a:ext cx="6400800" cy="1066800"/>
          </a:xfrm>
          <a:prstGeom prst="rect">
            <a:avLst/>
          </a:prstGeom>
          <a:noFill/>
          <a:extLst>
            <a:ext uri="{909E8E84-426E-40DD-AFC4-6F175D3DCCD1}">
              <a14:hiddenFill xmlns:a14="http://schemas.microsoft.com/office/drawing/2010/main">
                <a:solidFill>
                  <a:srgbClr val="FFFFFF"/>
                </a:solidFill>
              </a14:hiddenFill>
            </a:ext>
          </a:extLst>
        </p:spPr>
      </p:pic>
      <p:pic>
        <p:nvPicPr>
          <p:cNvPr id="64514" name="Picture 2"/>
          <p:cNvPicPr>
            <a:picLocks noChangeAspect="1" noChangeArrowheads="1"/>
          </p:cNvPicPr>
          <p:nvPr/>
        </p:nvPicPr>
        <p:blipFill>
          <a:blip r:embed="rId2"/>
          <a:srcRect/>
          <a:stretch>
            <a:fillRect/>
          </a:stretch>
        </p:blipFill>
        <p:spPr bwMode="auto">
          <a:xfrm>
            <a:off x="4648200" y="4267200"/>
            <a:ext cx="2514600" cy="990600"/>
          </a:xfrm>
          <a:prstGeom prst="rect">
            <a:avLst/>
          </a:prstGeom>
          <a:noFill/>
          <a:ln w="9525">
            <a:noFill/>
            <a:miter lim="800000"/>
            <a:headEnd/>
            <a:tailEnd/>
          </a:ln>
          <a:effectLst/>
        </p:spPr>
      </p:pic>
      <p:sp>
        <p:nvSpPr>
          <p:cNvPr id="2" name="Text Box 1"/>
          <p:cNvSpPr txBox="1"/>
          <p:nvPr/>
        </p:nvSpPr>
        <p:spPr>
          <a:xfrm>
            <a:off x="937260" y="515620"/>
            <a:ext cx="8950325" cy="675640"/>
          </a:xfrm>
          <a:prstGeom prst="rect">
            <a:avLst/>
          </a:prstGeom>
          <a:noFill/>
        </p:spPr>
        <p:txBody>
          <a:bodyPr wrap="square" rtlCol="0">
            <a:spAutoFit/>
          </a:bodyPr>
          <a:lstStyle/>
          <a:p>
            <a:r>
              <a:rPr lang="en-US" sz="3800"/>
              <a:t>Structural Design of Concrete Members</a:t>
            </a:r>
            <a:endParaRPr lang="en-US" sz="380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Kareem\Desktop\GP2 PRES IMG\STEEL RATIO BEAM.PNG"/>
          <p:cNvPicPr>
            <a:picLocks noChangeAspect="1" noChangeArrowheads="1"/>
          </p:cNvPicPr>
          <p:nvPr/>
        </p:nvPicPr>
        <p:blipFill rotWithShape="1">
          <a:blip r:embed="rId1">
            <a:extLst>
              <a:ext uri="{28A0092B-C50C-407E-A947-70E740481C1C}">
                <a14:useLocalDpi xmlns:a14="http://schemas.microsoft.com/office/drawing/2010/main" val="0"/>
              </a:ext>
            </a:extLst>
          </a:blip>
          <a:srcRect l="1518" t="5531" r="1477" b="6859"/>
          <a:stretch>
            <a:fillRect/>
          </a:stretch>
        </p:blipFill>
        <p:spPr bwMode="auto">
          <a:xfrm>
            <a:off x="3429000" y="3200400"/>
            <a:ext cx="5174194" cy="914400"/>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457200" y="1371600"/>
            <a:ext cx="8305800" cy="4525963"/>
          </a:xfrm>
        </p:spPr>
        <p:txBody>
          <a:bodyPr>
            <a:normAutofit/>
          </a:bodyPr>
          <a:lstStyle/>
          <a:p>
            <a:pPr marL="0" indent="0">
              <a:buClr>
                <a:schemeClr val="bg1">
                  <a:lumMod val="50000"/>
                </a:schemeClr>
              </a:buClr>
              <a:buNone/>
            </a:pPr>
            <a:r>
              <a:rPr lang="en-US" sz="2200" b="1" dirty="0" smtClean="0">
                <a:solidFill>
                  <a:schemeClr val="accent4">
                    <a:lumMod val="50000"/>
                  </a:schemeClr>
                </a:solidFill>
                <a:latin typeface="Tahoma" panose="020B0604030504040204" pitchFamily="34" charset="0"/>
                <a:ea typeface="Tahoma" panose="020B0604030504040204" pitchFamily="34" charset="0"/>
                <a:cs typeface="Tahoma" panose="020B0604030504040204" pitchFamily="34" charset="0"/>
              </a:rPr>
              <a:t>Sample Design for Beams :</a:t>
            </a:r>
            <a:endParaRPr lang="en-US" sz="2200" b="1" dirty="0" smtClean="0">
              <a:solidFill>
                <a:schemeClr val="accent4">
                  <a:lumMod val="50000"/>
                </a:schemeClr>
              </a:solidFill>
              <a:latin typeface="Tahoma" panose="020B0604030504040204" pitchFamily="34" charset="0"/>
              <a:ea typeface="Tahoma" panose="020B0604030504040204" pitchFamily="34" charset="0"/>
              <a:cs typeface="Tahoma" panose="020B0604030504040204" pitchFamily="34" charset="0"/>
            </a:endParaRPr>
          </a:p>
          <a:p>
            <a:pPr marL="457200" indent="-457200">
              <a:spcBef>
                <a:spcPts val="1200"/>
              </a:spcBef>
              <a:buClr>
                <a:schemeClr val="bg1">
                  <a:lumMod val="50000"/>
                </a:schemeClr>
              </a:buClr>
              <a:buFont typeface="+mj-lt"/>
              <a:buAutoNum type="arabicParenR"/>
            </a:pPr>
            <a:r>
              <a:rPr lang="en-US" sz="2600" b="1" dirty="0" smtClean="0">
                <a:solidFill>
                  <a:schemeClr val="accent2">
                    <a:lumMod val="50000"/>
                  </a:schemeClr>
                </a:solidFill>
                <a:latin typeface="Aparajita" panose="020B0604020202020204" pitchFamily="34" charset="0"/>
                <a:cs typeface="Aparajita" panose="020B0604020202020204" pitchFamily="34" charset="0"/>
              </a:rPr>
              <a:t>The beam to be designed is (</a:t>
            </a:r>
            <a:r>
              <a:rPr lang="en-US" sz="2600" b="1" dirty="0" smtClean="0">
                <a:solidFill>
                  <a:schemeClr val="accent2">
                    <a:lumMod val="75000"/>
                  </a:schemeClr>
                </a:solidFill>
                <a:latin typeface="Aparajita" panose="020B0604020202020204" pitchFamily="34" charset="0"/>
                <a:cs typeface="Aparajita" panose="020B0604020202020204" pitchFamily="34" charset="0"/>
              </a:rPr>
              <a:t>B2</a:t>
            </a:r>
            <a:r>
              <a:rPr lang="en-US" sz="2600" b="1" dirty="0" smtClean="0">
                <a:solidFill>
                  <a:schemeClr val="accent2">
                    <a:lumMod val="50000"/>
                  </a:schemeClr>
                </a:solidFill>
                <a:latin typeface="Aparajita" panose="020B0604020202020204" pitchFamily="34" charset="0"/>
                <a:cs typeface="Aparajita" panose="020B0604020202020204" pitchFamily="34" charset="0"/>
              </a:rPr>
              <a:t>) in third floor.</a:t>
            </a:r>
            <a:endParaRPr lang="en-US" sz="2600" b="1" dirty="0" smtClean="0">
              <a:solidFill>
                <a:schemeClr val="accent2">
                  <a:lumMod val="50000"/>
                </a:schemeClr>
              </a:solidFill>
              <a:latin typeface="Aparajita" panose="020B0604020202020204" pitchFamily="34" charset="0"/>
              <a:cs typeface="Aparajita" panose="020B0604020202020204" pitchFamily="34" charset="0"/>
            </a:endParaRPr>
          </a:p>
          <a:p>
            <a:pPr marL="457200" indent="-457200">
              <a:buClr>
                <a:schemeClr val="bg1">
                  <a:lumMod val="50000"/>
                </a:schemeClr>
              </a:buClr>
              <a:buFont typeface="+mj-lt"/>
              <a:buAutoNum type="arabicParenR"/>
            </a:pPr>
            <a:r>
              <a:rPr lang="en-US" sz="2600" b="1" dirty="0" smtClean="0">
                <a:solidFill>
                  <a:schemeClr val="accent2">
                    <a:lumMod val="50000"/>
                  </a:schemeClr>
                </a:solidFill>
                <a:latin typeface="Aparajita" panose="020B0604020202020204" pitchFamily="34" charset="0"/>
                <a:cs typeface="Aparajita" panose="020B0604020202020204" pitchFamily="34" charset="0"/>
              </a:rPr>
              <a:t>Dimensions : B =400mm, h =400mm, d =360mm, Span =5.7m </a:t>
            </a:r>
            <a:endParaRPr lang="en-US" sz="2600" b="1" dirty="0" smtClean="0">
              <a:solidFill>
                <a:schemeClr val="accent2">
                  <a:lumMod val="50000"/>
                </a:schemeClr>
              </a:solidFill>
              <a:latin typeface="Aparajita" panose="020B0604020202020204" pitchFamily="34" charset="0"/>
              <a:cs typeface="Aparajita" panose="020B0604020202020204" pitchFamily="34" charset="0"/>
            </a:endParaRPr>
          </a:p>
          <a:p>
            <a:pPr marL="457200" indent="-457200">
              <a:buClr>
                <a:schemeClr val="bg1">
                  <a:lumMod val="50000"/>
                </a:schemeClr>
              </a:buClr>
              <a:buFont typeface="+mj-lt"/>
              <a:buAutoNum type="arabicParenR"/>
            </a:pPr>
            <a:r>
              <a:rPr lang="en-US" sz="2600" b="1" dirty="0" smtClean="0">
                <a:solidFill>
                  <a:schemeClr val="accent2">
                    <a:lumMod val="50000"/>
                  </a:schemeClr>
                </a:solidFill>
                <a:latin typeface="Aparajita" panose="020B0604020202020204" pitchFamily="34" charset="0"/>
                <a:cs typeface="Aparajita" panose="020B0604020202020204" pitchFamily="34" charset="0"/>
              </a:rPr>
              <a:t>Ultimate Moment (M</a:t>
            </a:r>
            <a:r>
              <a:rPr lang="en-US" sz="2600" b="1" baseline="-25000" dirty="0" smtClean="0">
                <a:solidFill>
                  <a:schemeClr val="accent2">
                    <a:lumMod val="50000"/>
                  </a:schemeClr>
                </a:solidFill>
                <a:latin typeface="Aparajita" panose="020B0604020202020204" pitchFamily="34" charset="0"/>
                <a:cs typeface="Aparajita" panose="020B0604020202020204" pitchFamily="34" charset="0"/>
              </a:rPr>
              <a:t>u</a:t>
            </a:r>
            <a:r>
              <a:rPr lang="en-US" sz="2600" b="1" dirty="0" smtClean="0">
                <a:solidFill>
                  <a:schemeClr val="accent2">
                    <a:lumMod val="50000"/>
                  </a:schemeClr>
                </a:solidFill>
                <a:latin typeface="Aparajita" panose="020B0604020202020204" pitchFamily="34" charset="0"/>
                <a:cs typeface="Aparajita" panose="020B0604020202020204" pitchFamily="34" charset="0"/>
              </a:rPr>
              <a:t>)= 174 </a:t>
            </a:r>
            <a:r>
              <a:rPr lang="en-US" sz="2600" b="1" dirty="0" err="1" smtClean="0">
                <a:solidFill>
                  <a:schemeClr val="accent2">
                    <a:lumMod val="50000"/>
                  </a:schemeClr>
                </a:solidFill>
                <a:latin typeface="Aparajita" panose="020B0604020202020204" pitchFamily="34" charset="0"/>
                <a:cs typeface="Aparajita" panose="020B0604020202020204" pitchFamily="34" charset="0"/>
              </a:rPr>
              <a:t>kN.m</a:t>
            </a:r>
            <a:r>
              <a:rPr lang="en-US" sz="2600" b="1" dirty="0" smtClean="0">
                <a:solidFill>
                  <a:schemeClr val="accent2">
                    <a:lumMod val="50000"/>
                  </a:schemeClr>
                </a:solidFill>
                <a:latin typeface="Aparajita" panose="020B0604020202020204" pitchFamily="34" charset="0"/>
                <a:cs typeface="Aparajita" panose="020B0604020202020204" pitchFamily="34" charset="0"/>
              </a:rPr>
              <a:t>, Ultimate Shear (V</a:t>
            </a:r>
            <a:r>
              <a:rPr lang="en-US" sz="2600" b="1" baseline="-25000" dirty="0" smtClean="0">
                <a:solidFill>
                  <a:schemeClr val="accent2">
                    <a:lumMod val="50000"/>
                  </a:schemeClr>
                </a:solidFill>
                <a:latin typeface="Aparajita" panose="020B0604020202020204" pitchFamily="34" charset="0"/>
                <a:cs typeface="Aparajita" panose="020B0604020202020204" pitchFamily="34" charset="0"/>
              </a:rPr>
              <a:t>u</a:t>
            </a:r>
            <a:r>
              <a:rPr lang="en-US" sz="2600" b="1" dirty="0" smtClean="0">
                <a:solidFill>
                  <a:schemeClr val="accent2">
                    <a:lumMod val="50000"/>
                  </a:schemeClr>
                </a:solidFill>
                <a:latin typeface="Aparajita" panose="020B0604020202020204" pitchFamily="34" charset="0"/>
                <a:cs typeface="Aparajita" panose="020B0604020202020204" pitchFamily="34" charset="0"/>
              </a:rPr>
              <a:t>)= 154.4 </a:t>
            </a:r>
            <a:r>
              <a:rPr lang="en-US" sz="2600" b="1" dirty="0" err="1" smtClean="0">
                <a:solidFill>
                  <a:schemeClr val="accent2">
                    <a:lumMod val="50000"/>
                  </a:schemeClr>
                </a:solidFill>
                <a:latin typeface="Aparajita" panose="020B0604020202020204" pitchFamily="34" charset="0"/>
                <a:cs typeface="Aparajita" panose="020B0604020202020204" pitchFamily="34" charset="0"/>
              </a:rPr>
              <a:t>kN</a:t>
            </a:r>
            <a:endParaRPr lang="en-US" sz="2600" b="1" dirty="0" smtClean="0">
              <a:solidFill>
                <a:schemeClr val="accent2">
                  <a:lumMod val="50000"/>
                </a:schemeClr>
              </a:solidFill>
              <a:latin typeface="Aparajita" panose="020B0604020202020204" pitchFamily="34" charset="0"/>
              <a:cs typeface="Aparajita" panose="020B0604020202020204" pitchFamily="34" charset="0"/>
            </a:endParaRPr>
          </a:p>
          <a:p>
            <a:pPr marL="457200" indent="-457200">
              <a:spcBef>
                <a:spcPts val="2800"/>
              </a:spcBef>
              <a:buClr>
                <a:schemeClr val="bg1">
                  <a:lumMod val="50000"/>
                </a:schemeClr>
              </a:buClr>
              <a:buFont typeface="+mj-lt"/>
              <a:buAutoNum type="arabicParenR"/>
            </a:pPr>
            <a:r>
              <a:rPr lang="en-US" sz="2600" b="1" dirty="0" smtClean="0">
                <a:solidFill>
                  <a:schemeClr val="accent2">
                    <a:lumMod val="50000"/>
                  </a:schemeClr>
                </a:solidFill>
                <a:latin typeface="Aparajita" panose="020B0604020202020204" pitchFamily="34" charset="0"/>
                <a:cs typeface="Aparajita" panose="020B0604020202020204" pitchFamily="34" charset="0"/>
              </a:rPr>
              <a:t>Reinforcement ratio</a:t>
            </a:r>
            <a:endParaRPr lang="en-US" sz="2600" b="1" dirty="0" smtClean="0">
              <a:solidFill>
                <a:schemeClr val="accent2">
                  <a:lumMod val="50000"/>
                </a:schemeClr>
              </a:solidFill>
              <a:latin typeface="Aparajita" panose="020B0604020202020204" pitchFamily="34" charset="0"/>
              <a:cs typeface="Aparajita" panose="020B0604020202020204" pitchFamily="34" charset="0"/>
            </a:endParaRPr>
          </a:p>
          <a:p>
            <a:pPr marL="457200" indent="-457200">
              <a:spcBef>
                <a:spcPts val="2200"/>
              </a:spcBef>
              <a:buClr>
                <a:schemeClr val="bg1">
                  <a:lumMod val="50000"/>
                </a:schemeClr>
              </a:buClr>
              <a:buFont typeface="+mj-lt"/>
              <a:buAutoNum type="arabicParenR"/>
            </a:pPr>
            <a:r>
              <a:rPr lang="en-US" sz="2600" b="1" dirty="0" smtClean="0">
                <a:solidFill>
                  <a:schemeClr val="accent2">
                    <a:lumMod val="50000"/>
                  </a:schemeClr>
                </a:solidFill>
                <a:latin typeface="Aparajita" panose="020B0604020202020204" pitchFamily="34" charset="0"/>
                <a:cs typeface="Aparajita" panose="020B0604020202020204" pitchFamily="34" charset="0"/>
              </a:rPr>
              <a:t>Area of steel =1876 mm^2</a:t>
            </a:r>
            <a:endParaRPr lang="en-US" sz="2600" b="1" dirty="0" smtClean="0">
              <a:solidFill>
                <a:schemeClr val="accent2">
                  <a:lumMod val="50000"/>
                </a:schemeClr>
              </a:solidFill>
              <a:latin typeface="Aparajita" panose="020B0604020202020204" pitchFamily="34" charset="0"/>
              <a:cs typeface="Aparajita" panose="020B0604020202020204" pitchFamily="34" charset="0"/>
            </a:endParaRPr>
          </a:p>
          <a:p>
            <a:pPr marL="457200" indent="-457200">
              <a:spcBef>
                <a:spcPts val="1800"/>
              </a:spcBef>
              <a:buClr>
                <a:schemeClr val="bg1">
                  <a:lumMod val="50000"/>
                </a:schemeClr>
              </a:buClr>
              <a:buFont typeface="+mj-lt"/>
              <a:buAutoNum type="arabicParenR"/>
            </a:pPr>
            <a:r>
              <a:rPr lang="en-US" sz="2600" b="1" dirty="0" smtClean="0">
                <a:solidFill>
                  <a:srgbClr val="0070C0"/>
                </a:solidFill>
                <a:latin typeface="Aparajita" panose="020B0604020202020204" pitchFamily="34" charset="0"/>
                <a:cs typeface="Aparajita" panose="020B0604020202020204" pitchFamily="34" charset="0"/>
              </a:rPr>
              <a:t>Design results obtained from SAP2000 are OK</a:t>
            </a:r>
            <a:endParaRPr lang="en-US" sz="2600" b="1" dirty="0" smtClean="0">
              <a:solidFill>
                <a:srgbClr val="0070C0"/>
              </a:solidFill>
              <a:latin typeface="Aparajita" panose="020B0604020202020204" pitchFamily="34" charset="0"/>
              <a:cs typeface="Aparajita" panose="020B0604020202020204" pitchFamily="34" charset="0"/>
            </a:endParaRPr>
          </a:p>
          <a:p>
            <a:pPr>
              <a:buNone/>
            </a:pPr>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fld>
            <a:endParaRPr lang="en-US" dirty="0"/>
          </a:p>
        </p:txBody>
      </p:sp>
      <p:pic>
        <p:nvPicPr>
          <p:cNvPr id="77826" name="Picture 2"/>
          <p:cNvPicPr>
            <a:picLocks noChangeAspect="1" noChangeArrowheads="1"/>
          </p:cNvPicPr>
          <p:nvPr/>
        </p:nvPicPr>
        <p:blipFill>
          <a:blip r:embed="rId2"/>
          <a:srcRect/>
          <a:stretch>
            <a:fillRect/>
          </a:stretch>
        </p:blipFill>
        <p:spPr bwMode="auto">
          <a:xfrm>
            <a:off x="3429000" y="3200400"/>
            <a:ext cx="5183746" cy="1030941"/>
          </a:xfrm>
          <a:prstGeom prst="rect">
            <a:avLst/>
          </a:prstGeom>
          <a:noFill/>
          <a:ln w="9525">
            <a:noFill/>
            <a:miter lim="800000"/>
            <a:headEnd/>
            <a:tailEnd/>
          </a:ln>
          <a:effectLst/>
        </p:spPr>
      </p:pic>
      <p:pic>
        <p:nvPicPr>
          <p:cNvPr id="8" name="Picture 7"/>
          <p:cNvPicPr/>
          <p:nvPr/>
        </p:nvPicPr>
        <p:blipFill>
          <a:blip r:embed="rId3"/>
          <a:srcRect/>
          <a:stretch>
            <a:fillRect/>
          </a:stretch>
        </p:blipFill>
        <p:spPr bwMode="auto">
          <a:xfrm>
            <a:off x="1295400" y="5410200"/>
            <a:ext cx="5562600" cy="1066800"/>
          </a:xfrm>
          <a:prstGeom prst="rect">
            <a:avLst/>
          </a:prstGeom>
          <a:noFill/>
          <a:ln w="9525">
            <a:noFill/>
            <a:miter lim="800000"/>
            <a:headEnd/>
            <a:tailEnd/>
          </a:ln>
        </p:spPr>
      </p:pic>
      <p:sp>
        <p:nvSpPr>
          <p:cNvPr id="5" name="Text Box 4"/>
          <p:cNvSpPr txBox="1"/>
          <p:nvPr/>
        </p:nvSpPr>
        <p:spPr>
          <a:xfrm>
            <a:off x="777875" y="489585"/>
            <a:ext cx="8413115" cy="675640"/>
          </a:xfrm>
          <a:prstGeom prst="rect">
            <a:avLst/>
          </a:prstGeom>
          <a:noFill/>
        </p:spPr>
        <p:txBody>
          <a:bodyPr wrap="square" rtlCol="0">
            <a:spAutoFit/>
          </a:bodyPr>
          <a:lstStyle/>
          <a:p>
            <a:r>
              <a:rPr lang="en-US" sz="3800"/>
              <a:t>Structural Design of Concrete Members</a:t>
            </a:r>
            <a:endParaRPr lang="en-US" sz="380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p:txBody>
          <a:bodyPr>
            <a:noAutofit/>
          </a:bodyPr>
          <a:lstStyle/>
          <a:p>
            <a:pPr marL="457200" indent="-457200">
              <a:buClr>
                <a:schemeClr val="bg1">
                  <a:lumMod val="50000"/>
                </a:schemeClr>
              </a:buClr>
              <a:buFont typeface="Wingdings" panose="05000000000000000000" pitchFamily="2" charset="2"/>
              <a:buChar char="v"/>
            </a:pPr>
            <a:r>
              <a:rPr lang="en-US" sz="2800" b="1" dirty="0" smtClean="0">
                <a:solidFill>
                  <a:schemeClr val="accent2">
                    <a:lumMod val="50000"/>
                  </a:schemeClr>
                </a:solidFill>
                <a:latin typeface="Aparajita" panose="020B0604020202020204" pitchFamily="34" charset="0"/>
                <a:cs typeface="Aparajita" panose="020B0604020202020204" pitchFamily="34" charset="0"/>
              </a:rPr>
              <a:t>The Codes used in this project are the following :</a:t>
            </a:r>
            <a:br>
              <a:rPr lang="en-US" sz="2800" b="1" dirty="0" smtClean="0">
                <a:solidFill>
                  <a:schemeClr val="accent2">
                    <a:lumMod val="50000"/>
                  </a:schemeClr>
                </a:solidFill>
                <a:latin typeface="Aparajita" panose="020B0604020202020204" pitchFamily="34" charset="0"/>
                <a:cs typeface="Aparajita" panose="020B0604020202020204" pitchFamily="34" charset="0"/>
              </a:rPr>
            </a:br>
            <a:endParaRPr lang="en-US" sz="2800" b="1" dirty="0" smtClean="0">
              <a:solidFill>
                <a:schemeClr val="accent2">
                  <a:lumMod val="50000"/>
                </a:schemeClr>
              </a:solidFill>
              <a:latin typeface="Aparajita" panose="020B0604020202020204" pitchFamily="34" charset="0"/>
              <a:cs typeface="Aparajita" panose="020B0604020202020204" pitchFamily="34" charset="0"/>
            </a:endParaRPr>
          </a:p>
          <a:p>
            <a:pPr marL="857250" lvl="1" indent="-457200">
              <a:buClr>
                <a:schemeClr val="bg1">
                  <a:lumMod val="50000"/>
                </a:schemeClr>
              </a:buClr>
              <a:buFont typeface="+mj-lt"/>
              <a:buAutoNum type="arabicParenR"/>
            </a:pPr>
            <a:r>
              <a:rPr lang="en-US" sz="2800" b="1" dirty="0" smtClean="0">
                <a:solidFill>
                  <a:schemeClr val="accent2">
                    <a:lumMod val="50000"/>
                  </a:schemeClr>
                </a:solidFill>
                <a:latin typeface="Aparajita" panose="020B0604020202020204" pitchFamily="34" charset="0"/>
                <a:cs typeface="Aparajita" panose="020B0604020202020204" pitchFamily="34" charset="0"/>
              </a:rPr>
              <a:t>Uniform Building Code ( UBC-97 ) earth quake loads</a:t>
            </a:r>
            <a:endParaRPr lang="en-US" sz="2800" b="1" dirty="0" smtClean="0">
              <a:solidFill>
                <a:schemeClr val="accent2">
                  <a:lumMod val="50000"/>
                </a:schemeClr>
              </a:solidFill>
              <a:latin typeface="Aparajita" panose="020B0604020202020204" pitchFamily="34" charset="0"/>
              <a:cs typeface="Aparajita" panose="020B0604020202020204" pitchFamily="34" charset="0"/>
            </a:endParaRPr>
          </a:p>
          <a:p>
            <a:pPr marL="857250" lvl="1" indent="-457200">
              <a:buClr>
                <a:schemeClr val="bg1">
                  <a:lumMod val="50000"/>
                </a:schemeClr>
              </a:buClr>
              <a:buFont typeface="+mj-lt"/>
              <a:buAutoNum type="arabicParenR"/>
            </a:pPr>
            <a:r>
              <a:rPr lang="en-US" sz="2800" b="1" dirty="0" smtClean="0">
                <a:solidFill>
                  <a:schemeClr val="accent2">
                    <a:lumMod val="50000"/>
                  </a:schemeClr>
                </a:solidFill>
                <a:latin typeface="Aparajita" panose="020B0604020202020204" pitchFamily="34" charset="0"/>
                <a:cs typeface="Aparajita" panose="020B0604020202020204" pitchFamily="34" charset="0"/>
              </a:rPr>
              <a:t>ASCE-7 (2010)</a:t>
            </a:r>
            <a:endParaRPr lang="en-US" sz="2800" b="1" dirty="0" smtClean="0">
              <a:solidFill>
                <a:schemeClr val="accent2">
                  <a:lumMod val="50000"/>
                </a:schemeClr>
              </a:solidFill>
              <a:latin typeface="Aparajita" panose="020B0604020202020204" pitchFamily="34" charset="0"/>
              <a:cs typeface="Aparajita" panose="020B0604020202020204" pitchFamily="34" charset="0"/>
            </a:endParaRPr>
          </a:p>
          <a:p>
            <a:pPr marL="857250" lvl="1" indent="-457200">
              <a:buClr>
                <a:schemeClr val="bg1">
                  <a:lumMod val="50000"/>
                </a:schemeClr>
              </a:buClr>
              <a:buFont typeface="+mj-lt"/>
              <a:buAutoNum type="arabicParenR"/>
            </a:pPr>
            <a:r>
              <a:rPr lang="en-US" sz="2800" b="1" dirty="0" smtClean="0">
                <a:solidFill>
                  <a:schemeClr val="accent2">
                    <a:lumMod val="50000"/>
                  </a:schemeClr>
                </a:solidFill>
                <a:latin typeface="Aparajita" panose="020B0604020202020204" pitchFamily="34" charset="0"/>
                <a:cs typeface="Aparajita" panose="020B0604020202020204" pitchFamily="34" charset="0"/>
              </a:rPr>
              <a:t>ACI 318-11 </a:t>
            </a:r>
            <a:endParaRPr lang="en-US" sz="2800" b="1" dirty="0">
              <a:solidFill>
                <a:schemeClr val="accent2">
                  <a:lumMod val="50000"/>
                </a:schemeClr>
              </a:solidFill>
              <a:latin typeface="Aparajita" panose="020B0604020202020204" pitchFamily="34" charset="0"/>
              <a:cs typeface="Aparajita" panose="020B0604020202020204" pitchFamily="34" charset="0"/>
            </a:endParaRPr>
          </a:p>
        </p:txBody>
      </p:sp>
      <p:sp>
        <p:nvSpPr>
          <p:cNvPr id="2" name="Text Box 1"/>
          <p:cNvSpPr txBox="1"/>
          <p:nvPr/>
        </p:nvSpPr>
        <p:spPr>
          <a:xfrm>
            <a:off x="791210" y="528955"/>
            <a:ext cx="6523990" cy="675640"/>
          </a:xfrm>
          <a:prstGeom prst="rect">
            <a:avLst/>
          </a:prstGeom>
          <a:noFill/>
        </p:spPr>
        <p:txBody>
          <a:bodyPr wrap="square" rtlCol="0">
            <a:spAutoFit/>
          </a:bodyPr>
          <a:lstStyle/>
          <a:p>
            <a:r>
              <a:rPr lang="en-US" sz="3800"/>
              <a:t>The Codes Used in This Project</a:t>
            </a:r>
            <a:endParaRPr lang="en-US" sz="380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p:txBody>
          <a:bodyPr>
            <a:normAutofit/>
          </a:bodyPr>
          <a:lstStyle/>
          <a:p>
            <a:pPr marL="0" indent="0">
              <a:buClr>
                <a:schemeClr val="bg1">
                  <a:lumMod val="50000"/>
                </a:schemeClr>
              </a:buClr>
              <a:buNone/>
            </a:pPr>
            <a:r>
              <a:rPr lang="en-US" sz="2200" b="1" dirty="0">
                <a:solidFill>
                  <a:schemeClr val="accent4">
                    <a:lumMod val="50000"/>
                  </a:schemeClr>
                </a:solidFill>
                <a:latin typeface="Tahoma" panose="020B0604030504040204" pitchFamily="34" charset="0"/>
                <a:ea typeface="Tahoma" panose="020B0604030504040204" pitchFamily="34" charset="0"/>
                <a:cs typeface="Tahoma" panose="020B0604030504040204" pitchFamily="34" charset="0"/>
              </a:rPr>
              <a:t>Sample Design for Beams :</a:t>
            </a:r>
            <a:endParaRPr lang="en-US" sz="2200" b="1" dirty="0">
              <a:solidFill>
                <a:schemeClr val="accent4">
                  <a:lumMod val="50000"/>
                </a:schemeClr>
              </a:solidFill>
              <a:latin typeface="Tahoma" panose="020B0604030504040204" pitchFamily="34" charset="0"/>
              <a:ea typeface="Tahoma" panose="020B0604030504040204" pitchFamily="34" charset="0"/>
              <a:cs typeface="Tahoma" panose="020B0604030504040204" pitchFamily="34" charset="0"/>
            </a:endParaRPr>
          </a:p>
          <a:p>
            <a:pPr marL="457200" indent="-457200">
              <a:spcBef>
                <a:spcPts val="1200"/>
              </a:spcBef>
              <a:buClr>
                <a:schemeClr val="bg1">
                  <a:lumMod val="50000"/>
                </a:schemeClr>
              </a:buClr>
              <a:buFont typeface="+mj-lt"/>
              <a:buAutoNum type="arabicParenR"/>
            </a:pPr>
            <a:r>
              <a:rPr lang="en-US" sz="2600" b="1" dirty="0" smtClean="0">
                <a:solidFill>
                  <a:schemeClr val="accent2">
                    <a:lumMod val="50000"/>
                  </a:schemeClr>
                </a:solidFill>
                <a:latin typeface="Aparajita" panose="020B0604020202020204" pitchFamily="34" charset="0"/>
                <a:cs typeface="Aparajita" panose="020B0604020202020204" pitchFamily="34" charset="0"/>
              </a:rPr>
              <a:t>For Top Steel, </a:t>
            </a:r>
            <a:r>
              <a:rPr lang="en-US" sz="2600" b="1" dirty="0" smtClean="0">
                <a:solidFill>
                  <a:srgbClr val="0070C0"/>
                </a:solidFill>
                <a:latin typeface="Aparajita" panose="020B0604020202020204" pitchFamily="34" charset="0"/>
                <a:cs typeface="Aparajita" panose="020B0604020202020204" pitchFamily="34" charset="0"/>
              </a:rPr>
              <a:t>2Ø16 </a:t>
            </a:r>
            <a:r>
              <a:rPr lang="en-US" sz="2600" b="1" dirty="0" smtClean="0">
                <a:solidFill>
                  <a:schemeClr val="accent2">
                    <a:lumMod val="50000"/>
                  </a:schemeClr>
                </a:solidFill>
                <a:latin typeface="Aparajita" panose="020B0604020202020204" pitchFamily="34" charset="0"/>
                <a:cs typeface="Aparajita" panose="020B0604020202020204" pitchFamily="34" charset="0"/>
              </a:rPr>
              <a:t>are provided as continuous bars A</a:t>
            </a:r>
            <a:r>
              <a:rPr lang="en-US" sz="2600" b="1" baseline="-25000" dirty="0" smtClean="0">
                <a:solidFill>
                  <a:schemeClr val="accent2">
                    <a:lumMod val="50000"/>
                  </a:schemeClr>
                </a:solidFill>
                <a:latin typeface="Aparajita" panose="020B0604020202020204" pitchFamily="34" charset="0"/>
                <a:cs typeface="Aparajita" panose="020B0604020202020204" pitchFamily="34" charset="0"/>
              </a:rPr>
              <a:t>s</a:t>
            </a:r>
            <a:r>
              <a:rPr lang="en-US" sz="2600" b="1" dirty="0" smtClean="0">
                <a:solidFill>
                  <a:schemeClr val="accent2">
                    <a:lumMod val="50000"/>
                  </a:schemeClr>
                </a:solidFill>
                <a:latin typeface="Aparajita" panose="020B0604020202020204" pitchFamily="34" charset="0"/>
                <a:cs typeface="Aparajita" panose="020B0604020202020204" pitchFamily="34" charset="0"/>
              </a:rPr>
              <a:t>=402mm</a:t>
            </a:r>
            <a:r>
              <a:rPr lang="en-US" sz="2600" b="1" baseline="30000" dirty="0" smtClean="0">
                <a:solidFill>
                  <a:schemeClr val="accent2">
                    <a:lumMod val="50000"/>
                  </a:schemeClr>
                </a:solidFill>
                <a:latin typeface="Aparajita" panose="020B0604020202020204" pitchFamily="34" charset="0"/>
                <a:cs typeface="Aparajita" panose="020B0604020202020204" pitchFamily="34" charset="0"/>
              </a:rPr>
              <a:t>2</a:t>
            </a:r>
            <a:endParaRPr lang="en-US" sz="2600" b="1" baseline="30000" dirty="0" smtClean="0">
              <a:solidFill>
                <a:schemeClr val="accent2">
                  <a:lumMod val="50000"/>
                </a:schemeClr>
              </a:solidFill>
              <a:latin typeface="Aparajita" panose="020B0604020202020204" pitchFamily="34" charset="0"/>
              <a:cs typeface="Aparajita" panose="020B0604020202020204" pitchFamily="34" charset="0"/>
            </a:endParaRPr>
          </a:p>
          <a:p>
            <a:pPr marL="457200" indent="-457200">
              <a:buClr>
                <a:schemeClr val="bg1">
                  <a:lumMod val="50000"/>
                </a:schemeClr>
              </a:buClr>
              <a:buFont typeface="+mj-lt"/>
              <a:buAutoNum type="arabicParenR"/>
            </a:pPr>
            <a:r>
              <a:rPr lang="en-US" sz="2600" b="1" dirty="0" smtClean="0">
                <a:solidFill>
                  <a:schemeClr val="accent2">
                    <a:lumMod val="50000"/>
                  </a:schemeClr>
                </a:solidFill>
                <a:latin typeface="Aparajita" panose="020B0604020202020204" pitchFamily="34" charset="0"/>
                <a:cs typeface="Aparajita" panose="020B0604020202020204" pitchFamily="34" charset="0"/>
              </a:rPr>
              <a:t>Cut-off bars at a distance of (</a:t>
            </a:r>
            <a:r>
              <a:rPr lang="en-US" sz="2600" b="1" dirty="0" err="1" smtClean="0">
                <a:solidFill>
                  <a:schemeClr val="accent2">
                    <a:lumMod val="50000"/>
                  </a:schemeClr>
                </a:solidFill>
                <a:latin typeface="Aparajita" panose="020B0604020202020204" pitchFamily="34" charset="0"/>
                <a:cs typeface="Aparajita" panose="020B0604020202020204" pitchFamily="34" charset="0"/>
              </a:rPr>
              <a:t>l</a:t>
            </a:r>
            <a:r>
              <a:rPr lang="en-US" sz="2600" b="1" baseline="-25000" dirty="0" err="1" smtClean="0">
                <a:solidFill>
                  <a:schemeClr val="accent2">
                    <a:lumMod val="50000"/>
                  </a:schemeClr>
                </a:solidFill>
                <a:latin typeface="Aparajita" panose="020B0604020202020204" pitchFamily="34" charset="0"/>
                <a:cs typeface="Aparajita" panose="020B0604020202020204" pitchFamily="34" charset="0"/>
              </a:rPr>
              <a:t>n</a:t>
            </a:r>
            <a:r>
              <a:rPr lang="en-US" sz="2600" b="1" dirty="0" smtClean="0">
                <a:solidFill>
                  <a:schemeClr val="accent2">
                    <a:lumMod val="50000"/>
                  </a:schemeClr>
                </a:solidFill>
                <a:latin typeface="Aparajita" panose="020B0604020202020204" pitchFamily="34" charset="0"/>
                <a:cs typeface="Aparajita" panose="020B0604020202020204" pitchFamily="34" charset="0"/>
              </a:rPr>
              <a:t>/3) = 2m are used for the remaining area A</a:t>
            </a:r>
            <a:r>
              <a:rPr lang="en-US" sz="2600" b="1" baseline="-25000" dirty="0" smtClean="0">
                <a:solidFill>
                  <a:schemeClr val="accent2">
                    <a:lumMod val="50000"/>
                  </a:schemeClr>
                </a:solidFill>
                <a:latin typeface="Aparajita" panose="020B0604020202020204" pitchFamily="34" charset="0"/>
                <a:cs typeface="Aparajita" panose="020B0604020202020204" pitchFamily="34" charset="0"/>
              </a:rPr>
              <a:t>s</a:t>
            </a:r>
            <a:r>
              <a:rPr lang="en-US" sz="2600" b="1" dirty="0" smtClean="0">
                <a:solidFill>
                  <a:schemeClr val="accent2">
                    <a:lumMod val="50000"/>
                  </a:schemeClr>
                </a:solidFill>
                <a:latin typeface="Aparajita" panose="020B0604020202020204" pitchFamily="34" charset="0"/>
                <a:cs typeface="Aparajita" panose="020B0604020202020204" pitchFamily="34" charset="0"/>
              </a:rPr>
              <a:t>= 1643-402 = 1241mm</a:t>
            </a:r>
            <a:r>
              <a:rPr lang="en-US" sz="2600" b="1" baseline="30000" dirty="0" smtClean="0">
                <a:solidFill>
                  <a:schemeClr val="accent2">
                    <a:lumMod val="50000"/>
                  </a:schemeClr>
                </a:solidFill>
                <a:latin typeface="Aparajita" panose="020B0604020202020204" pitchFamily="34" charset="0"/>
                <a:cs typeface="Aparajita" panose="020B0604020202020204" pitchFamily="34" charset="0"/>
              </a:rPr>
              <a:t>2</a:t>
            </a:r>
            <a:r>
              <a:rPr lang="en-US" sz="2600" b="1" dirty="0" smtClean="0">
                <a:solidFill>
                  <a:schemeClr val="accent2">
                    <a:lumMod val="50000"/>
                  </a:schemeClr>
                </a:solidFill>
                <a:latin typeface="Aparajita" panose="020B0604020202020204" pitchFamily="34" charset="0"/>
                <a:cs typeface="Aparajita" panose="020B0604020202020204" pitchFamily="34" charset="0"/>
              </a:rPr>
              <a:t>, </a:t>
            </a:r>
            <a:r>
              <a:rPr lang="en-US" sz="2600" b="1" dirty="0" smtClean="0">
                <a:solidFill>
                  <a:srgbClr val="0070C0"/>
                </a:solidFill>
                <a:latin typeface="Aparajita" panose="020B0604020202020204" pitchFamily="34" charset="0"/>
                <a:cs typeface="Aparajita" panose="020B0604020202020204" pitchFamily="34" charset="0"/>
              </a:rPr>
              <a:t>use 4Ø20.</a:t>
            </a:r>
            <a:endParaRPr lang="en-US" sz="2600" b="1" dirty="0" smtClean="0">
              <a:solidFill>
                <a:srgbClr val="0070C0"/>
              </a:solidFill>
              <a:latin typeface="Aparajita" panose="020B0604020202020204" pitchFamily="34" charset="0"/>
              <a:cs typeface="Aparajita" panose="020B0604020202020204" pitchFamily="34" charset="0"/>
            </a:endParaRPr>
          </a:p>
          <a:p>
            <a:pPr marL="457200" indent="-457200">
              <a:buClr>
                <a:schemeClr val="bg1">
                  <a:lumMod val="50000"/>
                </a:schemeClr>
              </a:buClr>
              <a:buFont typeface="+mj-lt"/>
              <a:buAutoNum type="arabicParenR"/>
            </a:pPr>
            <a:r>
              <a:rPr lang="en-US" sz="2600" b="1" dirty="0">
                <a:solidFill>
                  <a:schemeClr val="accent2">
                    <a:lumMod val="50000"/>
                  </a:schemeClr>
                </a:solidFill>
                <a:latin typeface="Aparajita" panose="020B0604020202020204" pitchFamily="34" charset="0"/>
                <a:cs typeface="Aparajita" panose="020B0604020202020204" pitchFamily="34" charset="0"/>
              </a:rPr>
              <a:t>For Bottom Steel, </a:t>
            </a:r>
            <a:r>
              <a:rPr lang="en-US" sz="2600" b="1" dirty="0" smtClean="0">
                <a:solidFill>
                  <a:schemeClr val="accent2">
                    <a:lumMod val="50000"/>
                  </a:schemeClr>
                </a:solidFill>
                <a:latin typeface="Aparajita" panose="020B0604020202020204" pitchFamily="34" charset="0"/>
                <a:cs typeface="Aparajita" panose="020B0604020202020204" pitchFamily="34" charset="0"/>
              </a:rPr>
              <a:t>A</a:t>
            </a:r>
            <a:r>
              <a:rPr lang="en-US" sz="2600" b="1" baseline="-25000" dirty="0" smtClean="0">
                <a:solidFill>
                  <a:schemeClr val="accent2">
                    <a:lumMod val="50000"/>
                  </a:schemeClr>
                </a:solidFill>
                <a:latin typeface="Aparajita" panose="020B0604020202020204" pitchFamily="34" charset="0"/>
                <a:cs typeface="Aparajita" panose="020B0604020202020204" pitchFamily="34" charset="0"/>
              </a:rPr>
              <a:t>s</a:t>
            </a:r>
            <a:r>
              <a:rPr lang="en-US" sz="2600" b="1" dirty="0" smtClean="0">
                <a:solidFill>
                  <a:schemeClr val="accent2">
                    <a:lumMod val="50000"/>
                  </a:schemeClr>
                </a:solidFill>
                <a:latin typeface="Aparajita" panose="020B0604020202020204" pitchFamily="34" charset="0"/>
                <a:cs typeface="Aparajita" panose="020B0604020202020204" pitchFamily="34" charset="0"/>
              </a:rPr>
              <a:t>=1302mm</a:t>
            </a:r>
            <a:r>
              <a:rPr lang="en-US" sz="2600" b="1" baseline="30000" dirty="0" smtClean="0">
                <a:solidFill>
                  <a:schemeClr val="accent2">
                    <a:lumMod val="50000"/>
                  </a:schemeClr>
                </a:solidFill>
                <a:latin typeface="Aparajita" panose="020B0604020202020204" pitchFamily="34" charset="0"/>
                <a:cs typeface="Aparajita" panose="020B0604020202020204" pitchFamily="34" charset="0"/>
              </a:rPr>
              <a:t>2</a:t>
            </a:r>
            <a:r>
              <a:rPr lang="en-US" sz="2600" b="1" dirty="0">
                <a:solidFill>
                  <a:schemeClr val="accent2">
                    <a:lumMod val="50000"/>
                  </a:schemeClr>
                </a:solidFill>
                <a:latin typeface="Aparajita" panose="020B0604020202020204" pitchFamily="34" charset="0"/>
                <a:cs typeface="Aparajita" panose="020B0604020202020204" pitchFamily="34" charset="0"/>
              </a:rPr>
              <a:t>, </a:t>
            </a:r>
            <a:r>
              <a:rPr lang="en-US" sz="2600" b="1" dirty="0">
                <a:solidFill>
                  <a:srgbClr val="0070C0"/>
                </a:solidFill>
                <a:latin typeface="Aparajita" panose="020B0604020202020204" pitchFamily="34" charset="0"/>
                <a:cs typeface="Aparajita" panose="020B0604020202020204" pitchFamily="34" charset="0"/>
              </a:rPr>
              <a:t>use 4</a:t>
            </a:r>
            <a:r>
              <a:rPr lang="en-US" sz="2600" b="1" dirty="0" smtClean="0">
                <a:solidFill>
                  <a:srgbClr val="0070C0"/>
                </a:solidFill>
                <a:latin typeface="Aparajita" panose="020B0604020202020204" pitchFamily="34" charset="0"/>
                <a:cs typeface="Aparajita" panose="020B0604020202020204" pitchFamily="34" charset="0"/>
              </a:rPr>
              <a:t>Ø12.</a:t>
            </a:r>
            <a:endParaRPr lang="en-US" sz="2600" b="1" dirty="0" smtClean="0">
              <a:solidFill>
                <a:srgbClr val="0070C0"/>
              </a:solidFill>
              <a:latin typeface="Aparajita" panose="020B0604020202020204" pitchFamily="34" charset="0"/>
              <a:cs typeface="Aparajita" panose="020B0604020202020204" pitchFamily="34" charset="0"/>
            </a:endParaRPr>
          </a:p>
          <a:p>
            <a:pPr marL="457200" indent="-457200">
              <a:buClr>
                <a:schemeClr val="bg1">
                  <a:lumMod val="50000"/>
                </a:schemeClr>
              </a:buClr>
              <a:buFont typeface="+mj-lt"/>
              <a:buAutoNum type="arabicParenR"/>
            </a:pPr>
            <a:r>
              <a:rPr lang="en-US" sz="2600" b="1" dirty="0" smtClean="0">
                <a:solidFill>
                  <a:schemeClr val="accent2">
                    <a:lumMod val="50000"/>
                  </a:schemeClr>
                </a:solidFill>
                <a:latin typeface="Aparajita" panose="020B0604020202020204" pitchFamily="34" charset="0"/>
                <a:cs typeface="Aparajita" panose="020B0604020202020204" pitchFamily="34" charset="0"/>
              </a:rPr>
              <a:t>Spacing of Hoops = </a:t>
            </a:r>
            <a:r>
              <a:rPr lang="en-US" sz="2600" b="1" dirty="0" smtClean="0">
                <a:solidFill>
                  <a:srgbClr val="0070C0"/>
                </a:solidFill>
                <a:latin typeface="Aparajita" panose="020B0604020202020204" pitchFamily="34" charset="0"/>
                <a:cs typeface="Aparajita" panose="020B0604020202020204" pitchFamily="34" charset="0"/>
              </a:rPr>
              <a:t>80mm</a:t>
            </a:r>
            <a:r>
              <a:rPr lang="en-US" sz="2600" b="1" dirty="0" smtClean="0">
                <a:solidFill>
                  <a:schemeClr val="accent2">
                    <a:lumMod val="50000"/>
                  </a:schemeClr>
                </a:solidFill>
                <a:latin typeface="Aparajita" panose="020B0604020202020204" pitchFamily="34" charset="0"/>
                <a:cs typeface="Aparajita" panose="020B0604020202020204" pitchFamily="34" charset="0"/>
              </a:rPr>
              <a:t> (at a distance 2h from joints faces).</a:t>
            </a:r>
            <a:endParaRPr lang="en-US" sz="2600" b="1" dirty="0" smtClean="0">
              <a:solidFill>
                <a:schemeClr val="accent2">
                  <a:lumMod val="50000"/>
                </a:schemeClr>
              </a:solidFill>
              <a:latin typeface="Aparajita" panose="020B0604020202020204" pitchFamily="34" charset="0"/>
              <a:cs typeface="Aparajita" panose="020B0604020202020204" pitchFamily="34" charset="0"/>
            </a:endParaRPr>
          </a:p>
          <a:p>
            <a:pPr marL="457200" indent="-457200">
              <a:buClr>
                <a:schemeClr val="bg1">
                  <a:lumMod val="50000"/>
                </a:schemeClr>
              </a:buClr>
              <a:buFont typeface="+mj-lt"/>
              <a:buAutoNum type="arabicParenR"/>
            </a:pPr>
            <a:r>
              <a:rPr lang="en-US" sz="2600" b="1" dirty="0" smtClean="0">
                <a:solidFill>
                  <a:schemeClr val="accent2">
                    <a:lumMod val="50000"/>
                  </a:schemeClr>
                </a:solidFill>
                <a:latin typeface="Aparajita" panose="020B0604020202020204" pitchFamily="34" charset="0"/>
                <a:cs typeface="Aparajita" panose="020B0604020202020204" pitchFamily="34" charset="0"/>
              </a:rPr>
              <a:t>Spacing of other Hoops = </a:t>
            </a:r>
            <a:r>
              <a:rPr lang="en-US" sz="2600" b="1" dirty="0" smtClean="0">
                <a:solidFill>
                  <a:srgbClr val="0070C0"/>
                </a:solidFill>
                <a:latin typeface="Aparajita" panose="020B0604020202020204" pitchFamily="34" charset="0"/>
                <a:cs typeface="Aparajita" panose="020B0604020202020204" pitchFamily="34" charset="0"/>
              </a:rPr>
              <a:t>150mm.</a:t>
            </a:r>
            <a:endParaRPr lang="en-US" sz="2600" b="1" dirty="0" smtClean="0">
              <a:solidFill>
                <a:srgbClr val="0070C0"/>
              </a:solidFill>
              <a:latin typeface="Aparajita" panose="020B0604020202020204" pitchFamily="34" charset="0"/>
              <a:cs typeface="Aparajita" panose="020B0604020202020204" pitchFamily="34" charset="0"/>
            </a:endParaRPr>
          </a:p>
          <a:p>
            <a:pPr>
              <a:buNone/>
            </a:pPr>
            <a:endParaRPr lang="en-US" dirty="0"/>
          </a:p>
        </p:txBody>
      </p:sp>
      <p:sp>
        <p:nvSpPr>
          <p:cNvPr id="2" name="Text Box 1"/>
          <p:cNvSpPr txBox="1"/>
          <p:nvPr/>
        </p:nvSpPr>
        <p:spPr>
          <a:xfrm>
            <a:off x="457200" y="528955"/>
            <a:ext cx="8863330" cy="675640"/>
          </a:xfrm>
          <a:prstGeom prst="rect">
            <a:avLst/>
          </a:prstGeom>
          <a:noFill/>
        </p:spPr>
        <p:txBody>
          <a:bodyPr wrap="square" rtlCol="0">
            <a:spAutoFit/>
          </a:bodyPr>
          <a:lstStyle/>
          <a:p>
            <a:r>
              <a:rPr lang="en-US" sz="3800"/>
              <a:t>Structural Design of Concrete Members</a:t>
            </a:r>
            <a:endParaRPr lang="en-US" sz="3800"/>
          </a:p>
        </p:txBody>
      </p:sp>
      <p:pic>
        <p:nvPicPr>
          <p:cNvPr id="80897" name="Picture 1"/>
          <p:cNvPicPr>
            <a:picLocks noChangeAspect="1" noChangeArrowheads="1"/>
          </p:cNvPicPr>
          <p:nvPr/>
        </p:nvPicPr>
        <p:blipFill>
          <a:blip r:embed="rId1"/>
          <a:srcRect/>
          <a:stretch>
            <a:fillRect/>
          </a:stretch>
        </p:blipFill>
        <p:spPr bwMode="auto">
          <a:xfrm>
            <a:off x="1371600" y="4857750"/>
            <a:ext cx="5943600" cy="2000250"/>
          </a:xfrm>
          <a:prstGeom prst="rect">
            <a:avLst/>
          </a:prstGeom>
          <a:noFill/>
          <a:ln w="9525">
            <a:noFill/>
            <a:miter lim="800000"/>
            <a:headEnd/>
            <a:tailEnd/>
          </a:ln>
          <a:effectLst/>
        </p:spPr>
      </p:pic>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Structural Design of Concrete Members</a:t>
            </a:r>
            <a:endParaRPr lang="en-US"/>
          </a:p>
        </p:txBody>
      </p:sp>
      <p:pic>
        <p:nvPicPr>
          <p:cNvPr id="4" name="Content Placeholder 3"/>
          <p:cNvPicPr>
            <a:picLocks noGrp="1"/>
          </p:cNvPicPr>
          <p:nvPr>
            <p:ph idx="1"/>
          </p:nvPr>
        </p:nvPicPr>
        <p:blipFill>
          <a:blip r:embed="rId1"/>
          <a:srcRect/>
          <a:stretch>
            <a:fillRect/>
          </a:stretch>
        </p:blipFill>
        <p:spPr bwMode="auto">
          <a:xfrm>
            <a:off x="762000" y="2342516"/>
            <a:ext cx="7153275" cy="2724944"/>
          </a:xfrm>
          <a:prstGeom prst="rect">
            <a:avLst/>
          </a:prstGeom>
          <a:noFill/>
          <a:ln w="9525">
            <a:noFill/>
            <a:miter lim="800000"/>
            <a:headEnd/>
            <a:tailEnd/>
          </a:ln>
        </p:spPr>
      </p:pic>
      <p:sp>
        <p:nvSpPr>
          <p:cNvPr id="3" name="Text Box 2"/>
          <p:cNvSpPr txBox="1"/>
          <p:nvPr/>
        </p:nvSpPr>
        <p:spPr>
          <a:xfrm>
            <a:off x="855980" y="1721485"/>
            <a:ext cx="5565775" cy="429895"/>
          </a:xfrm>
          <a:prstGeom prst="rect">
            <a:avLst/>
          </a:prstGeom>
          <a:noFill/>
        </p:spPr>
        <p:txBody>
          <a:bodyPr wrap="square" rtlCol="0" anchor="t">
            <a:spAutoFit/>
          </a:bodyPr>
          <a:p>
            <a:pPr lvl="1">
              <a:spcBef>
                <a:spcPts val="1200"/>
              </a:spcBef>
              <a:buClr>
                <a:schemeClr val="accent4">
                  <a:lumMod val="75000"/>
                </a:schemeClr>
              </a:buClr>
              <a:buFont typeface="Wingdings" panose="05000000000000000000" pitchFamily="2" charset="2"/>
              <a:buChar char="Ø"/>
            </a:pPr>
            <a:r>
              <a:rPr lang="en-US" sz="2000" b="1" dirty="0" smtClean="0">
                <a:solidFill>
                  <a:schemeClr val="accent2">
                    <a:lumMod val="50000"/>
                  </a:schemeClr>
                </a:solidFill>
                <a:latin typeface="Aparajita" panose="020B0604020202020204" pitchFamily="34" charset="0"/>
                <a:cs typeface="Aparajita" panose="020B0604020202020204" pitchFamily="34" charset="0"/>
                <a:sym typeface="+mn-ea"/>
              </a:rPr>
              <a:t>The following figure shows the column to be checked.</a:t>
            </a:r>
            <a:endParaRPr lang="en-US" sz="200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12837"/>
            <a:ext cx="8229600" cy="5211763"/>
          </a:xfrm>
        </p:spPr>
        <p:txBody>
          <a:bodyPr>
            <a:normAutofit/>
          </a:bodyPr>
          <a:lstStyle/>
          <a:p>
            <a:pPr marL="0" indent="0">
              <a:buClr>
                <a:schemeClr val="bg1">
                  <a:lumMod val="50000"/>
                </a:schemeClr>
              </a:buClr>
              <a:buNone/>
            </a:pPr>
            <a:r>
              <a:rPr lang="en-US" sz="2200" b="1" dirty="0" smtClean="0">
                <a:solidFill>
                  <a:schemeClr val="accent4">
                    <a:lumMod val="50000"/>
                  </a:schemeClr>
                </a:solidFill>
                <a:latin typeface="Tahoma" panose="020B0604030504040204" pitchFamily="34" charset="0"/>
                <a:ea typeface="Tahoma" panose="020B0604030504040204" pitchFamily="34" charset="0"/>
                <a:cs typeface="Tahoma" panose="020B0604030504040204" pitchFamily="34" charset="0"/>
              </a:rPr>
              <a:t>Design and Detailing of Columns :</a:t>
            </a:r>
            <a:endParaRPr lang="en-US" sz="2200" b="1" dirty="0" smtClean="0">
              <a:solidFill>
                <a:schemeClr val="accent4">
                  <a:lumMod val="50000"/>
                </a:schemeClr>
              </a:solidFill>
              <a:latin typeface="Tahoma" panose="020B0604030504040204" pitchFamily="34" charset="0"/>
              <a:ea typeface="Tahoma" panose="020B0604030504040204" pitchFamily="34" charset="0"/>
              <a:cs typeface="Tahoma" panose="020B0604030504040204" pitchFamily="34" charset="0"/>
            </a:endParaRPr>
          </a:p>
          <a:p>
            <a:pPr marL="457200" indent="-457200">
              <a:spcBef>
                <a:spcPts val="1200"/>
              </a:spcBef>
              <a:buClr>
                <a:schemeClr val="bg1">
                  <a:lumMod val="50000"/>
                </a:schemeClr>
              </a:buClr>
              <a:buFont typeface="+mj-lt"/>
              <a:buAutoNum type="arabicParenR"/>
            </a:pPr>
            <a:r>
              <a:rPr lang="en-US" sz="2600" b="1" dirty="0" smtClean="0">
                <a:solidFill>
                  <a:schemeClr val="accent2">
                    <a:lumMod val="50000"/>
                  </a:schemeClr>
                </a:solidFill>
                <a:latin typeface="Aparajita" panose="020B0604020202020204" pitchFamily="34" charset="0"/>
                <a:cs typeface="Aparajita" panose="020B0604020202020204" pitchFamily="34" charset="0"/>
              </a:rPr>
              <a:t>Spacing (S</a:t>
            </a:r>
            <a:r>
              <a:rPr lang="en-US" sz="2600" b="1" baseline="-25000" dirty="0" smtClean="0">
                <a:solidFill>
                  <a:schemeClr val="accent2">
                    <a:lumMod val="50000"/>
                  </a:schemeClr>
                </a:solidFill>
                <a:latin typeface="Aparajita" panose="020B0604020202020204" pitchFamily="34" charset="0"/>
                <a:cs typeface="Aparajita" panose="020B0604020202020204" pitchFamily="34" charset="0"/>
              </a:rPr>
              <a:t>o</a:t>
            </a:r>
            <a:r>
              <a:rPr lang="en-US" sz="2600" b="1" dirty="0" smtClean="0">
                <a:solidFill>
                  <a:schemeClr val="accent2">
                    <a:lumMod val="50000"/>
                  </a:schemeClr>
                </a:solidFill>
                <a:latin typeface="Aparajita" panose="020B0604020202020204" pitchFamily="34" charset="0"/>
                <a:cs typeface="Aparajita" panose="020B0604020202020204" pitchFamily="34" charset="0"/>
              </a:rPr>
              <a:t>) shall be provided at both ends for length (L</a:t>
            </a:r>
            <a:r>
              <a:rPr lang="en-US" sz="2600" b="1" baseline="-25000" dirty="0" smtClean="0">
                <a:solidFill>
                  <a:schemeClr val="accent2">
                    <a:lumMod val="50000"/>
                  </a:schemeClr>
                </a:solidFill>
                <a:latin typeface="Aparajita" panose="020B0604020202020204" pitchFamily="34" charset="0"/>
                <a:cs typeface="Aparajita" panose="020B0604020202020204" pitchFamily="34" charset="0"/>
              </a:rPr>
              <a:t>o</a:t>
            </a:r>
            <a:r>
              <a:rPr lang="en-US" sz="2600" b="1" dirty="0" smtClean="0">
                <a:solidFill>
                  <a:schemeClr val="accent2">
                    <a:lumMod val="50000"/>
                  </a:schemeClr>
                </a:solidFill>
                <a:latin typeface="Aparajita" panose="020B0604020202020204" pitchFamily="34" charset="0"/>
                <a:cs typeface="Aparajita" panose="020B0604020202020204" pitchFamily="34" charset="0"/>
              </a:rPr>
              <a:t>):</a:t>
            </a:r>
            <a:endParaRPr lang="en-US" sz="2600" b="1" dirty="0" smtClean="0">
              <a:solidFill>
                <a:schemeClr val="accent2">
                  <a:lumMod val="50000"/>
                </a:schemeClr>
              </a:solidFill>
              <a:latin typeface="Aparajita" panose="020B0604020202020204" pitchFamily="34" charset="0"/>
              <a:cs typeface="Aparajita" panose="020B0604020202020204" pitchFamily="34" charset="0"/>
            </a:endParaRPr>
          </a:p>
          <a:p>
            <a:pPr marL="457200" indent="-457200">
              <a:buClr>
                <a:schemeClr val="bg1">
                  <a:lumMod val="50000"/>
                </a:schemeClr>
              </a:buClr>
              <a:buFont typeface="+mj-lt"/>
              <a:buAutoNum type="arabicParenR"/>
            </a:pPr>
            <a:endParaRPr lang="en-US" sz="2600" b="1" baseline="-25000" dirty="0" smtClean="0">
              <a:solidFill>
                <a:schemeClr val="accent2">
                  <a:lumMod val="50000"/>
                </a:schemeClr>
              </a:solidFill>
              <a:latin typeface="Aparajita" panose="020B0604020202020204" pitchFamily="34" charset="0"/>
              <a:cs typeface="Aparajita" panose="020B0604020202020204" pitchFamily="34" charset="0"/>
            </a:endParaRPr>
          </a:p>
          <a:p>
            <a:pPr marL="457200" indent="-457200">
              <a:buClr>
                <a:schemeClr val="bg1">
                  <a:lumMod val="50000"/>
                </a:schemeClr>
              </a:buClr>
              <a:buFont typeface="+mj-lt"/>
              <a:buAutoNum type="arabicParenR"/>
            </a:pPr>
            <a:endParaRPr lang="en-US" sz="2600" b="1" baseline="-25000" dirty="0" smtClean="0">
              <a:solidFill>
                <a:schemeClr val="accent2">
                  <a:lumMod val="50000"/>
                </a:schemeClr>
              </a:solidFill>
              <a:latin typeface="Aparajita" panose="020B0604020202020204" pitchFamily="34" charset="0"/>
              <a:cs typeface="Aparajita" panose="020B0604020202020204" pitchFamily="34" charset="0"/>
            </a:endParaRPr>
          </a:p>
          <a:p>
            <a:pPr marL="457200" indent="-457200">
              <a:buClr>
                <a:schemeClr val="bg1">
                  <a:lumMod val="50000"/>
                </a:schemeClr>
              </a:buClr>
              <a:buFont typeface="+mj-lt"/>
              <a:buAutoNum type="arabicParenR"/>
            </a:pPr>
            <a:endParaRPr lang="en-US" sz="2600" b="1" baseline="-25000" dirty="0" smtClean="0">
              <a:solidFill>
                <a:schemeClr val="accent2">
                  <a:lumMod val="50000"/>
                </a:schemeClr>
              </a:solidFill>
              <a:latin typeface="Aparajita" panose="020B0604020202020204" pitchFamily="34" charset="0"/>
              <a:cs typeface="Aparajita" panose="020B0604020202020204" pitchFamily="34" charset="0"/>
            </a:endParaRPr>
          </a:p>
          <a:p>
            <a:pPr marL="457200" indent="-457200">
              <a:buClr>
                <a:schemeClr val="bg1">
                  <a:lumMod val="50000"/>
                </a:schemeClr>
              </a:buClr>
              <a:buFont typeface="+mj-lt"/>
              <a:buAutoNum type="arabicParenR"/>
            </a:pPr>
            <a:endParaRPr lang="en-US" sz="2600" b="1" baseline="-25000" dirty="0">
              <a:solidFill>
                <a:schemeClr val="accent2">
                  <a:lumMod val="50000"/>
                </a:schemeClr>
              </a:solidFill>
              <a:latin typeface="Aparajita" panose="020B0604020202020204" pitchFamily="34" charset="0"/>
              <a:cs typeface="Aparajita" panose="020B0604020202020204" pitchFamily="34" charset="0"/>
            </a:endParaRPr>
          </a:p>
          <a:p>
            <a:pPr marL="457200" indent="-457200">
              <a:buClr>
                <a:schemeClr val="bg1">
                  <a:lumMod val="50000"/>
                </a:schemeClr>
              </a:buClr>
              <a:buFont typeface="+mj-lt"/>
              <a:buAutoNum type="arabicParenR"/>
            </a:pPr>
            <a:endParaRPr lang="en-US" sz="2600" b="1" baseline="-25000" dirty="0" smtClean="0">
              <a:solidFill>
                <a:schemeClr val="accent2">
                  <a:lumMod val="50000"/>
                </a:schemeClr>
              </a:solidFill>
              <a:latin typeface="Aparajita" panose="020B0604020202020204" pitchFamily="34" charset="0"/>
              <a:cs typeface="Aparajita" panose="020B0604020202020204" pitchFamily="34" charset="0"/>
            </a:endParaRPr>
          </a:p>
          <a:p>
            <a:pPr marL="457200" indent="-457200">
              <a:buClr>
                <a:schemeClr val="bg1">
                  <a:lumMod val="50000"/>
                </a:schemeClr>
              </a:buClr>
              <a:buFont typeface="+mj-lt"/>
              <a:buAutoNum type="arabicParenR"/>
            </a:pPr>
            <a:endParaRPr lang="en-US" sz="2600" b="1" baseline="-25000" dirty="0">
              <a:solidFill>
                <a:schemeClr val="accent2">
                  <a:lumMod val="50000"/>
                </a:schemeClr>
              </a:solidFill>
              <a:latin typeface="Aparajita" panose="020B0604020202020204" pitchFamily="34" charset="0"/>
              <a:cs typeface="Aparajita" panose="020B0604020202020204" pitchFamily="34" charset="0"/>
            </a:endParaRPr>
          </a:p>
          <a:p>
            <a:pPr marL="457200" indent="-457200">
              <a:buClr>
                <a:schemeClr val="bg1">
                  <a:lumMod val="50000"/>
                </a:schemeClr>
              </a:buClr>
              <a:buFont typeface="+mj-lt"/>
              <a:buAutoNum type="arabicParenR"/>
            </a:pPr>
            <a:endParaRPr lang="en-US" sz="2600" b="1" baseline="-25000" dirty="0" smtClean="0">
              <a:solidFill>
                <a:schemeClr val="accent2">
                  <a:lumMod val="50000"/>
                </a:schemeClr>
              </a:solidFill>
              <a:latin typeface="Aparajita" panose="020B0604020202020204" pitchFamily="34" charset="0"/>
              <a:cs typeface="Aparajita" panose="020B0604020202020204" pitchFamily="34" charset="0"/>
            </a:endParaRPr>
          </a:p>
          <a:p>
            <a:pPr marL="457200" indent="-457200">
              <a:buClr>
                <a:schemeClr val="bg1">
                  <a:lumMod val="50000"/>
                </a:schemeClr>
              </a:buClr>
              <a:buFont typeface="+mj-lt"/>
              <a:buAutoNum type="arabicParenR"/>
            </a:pPr>
            <a:endParaRPr lang="en-US" sz="2600" b="1" baseline="-25000" dirty="0">
              <a:solidFill>
                <a:schemeClr val="accent2">
                  <a:lumMod val="50000"/>
                </a:schemeClr>
              </a:solidFill>
              <a:latin typeface="Aparajita" panose="020B0604020202020204" pitchFamily="34" charset="0"/>
              <a:cs typeface="Aparajita" panose="020B0604020202020204" pitchFamily="34" charset="0"/>
            </a:endParaRPr>
          </a:p>
          <a:p>
            <a:pPr marL="457200" indent="-457200">
              <a:buClr>
                <a:schemeClr val="bg1">
                  <a:lumMod val="50000"/>
                </a:schemeClr>
              </a:buClr>
              <a:buFont typeface="+mj-lt"/>
              <a:buAutoNum type="arabicParenR"/>
            </a:pPr>
            <a:endParaRPr lang="en-US" sz="2600" b="1" baseline="-25000" dirty="0" smtClean="0">
              <a:solidFill>
                <a:schemeClr val="accent2">
                  <a:lumMod val="50000"/>
                </a:schemeClr>
              </a:solidFill>
              <a:latin typeface="Aparajita" panose="020B0604020202020204" pitchFamily="34" charset="0"/>
              <a:cs typeface="Aparajita" panose="020B0604020202020204" pitchFamily="34" charset="0"/>
            </a:endParaRPr>
          </a:p>
          <a:p>
            <a:pPr marL="457200" indent="-457200">
              <a:buClr>
                <a:schemeClr val="bg1">
                  <a:lumMod val="50000"/>
                </a:schemeClr>
              </a:buClr>
              <a:buFont typeface="+mj-lt"/>
              <a:buAutoNum type="arabicParenR"/>
            </a:pPr>
            <a:r>
              <a:rPr lang="en-US" sz="2600" b="1" dirty="0" smtClean="0">
                <a:solidFill>
                  <a:schemeClr val="accent2">
                    <a:lumMod val="50000"/>
                  </a:schemeClr>
                </a:solidFill>
                <a:latin typeface="Aparajita" panose="020B0604020202020204" pitchFamily="34" charset="0"/>
                <a:cs typeface="Aparajita" panose="020B0604020202020204" pitchFamily="34" charset="0"/>
              </a:rPr>
              <a:t>Max. vertical spacing outside (L</a:t>
            </a:r>
            <a:r>
              <a:rPr lang="en-US" sz="2600" b="1" baseline="-25000" dirty="0" smtClean="0">
                <a:solidFill>
                  <a:schemeClr val="accent2">
                    <a:lumMod val="50000"/>
                  </a:schemeClr>
                </a:solidFill>
                <a:latin typeface="Aparajita" panose="020B0604020202020204" pitchFamily="34" charset="0"/>
                <a:cs typeface="Aparajita" panose="020B0604020202020204" pitchFamily="34" charset="0"/>
              </a:rPr>
              <a:t>o</a:t>
            </a:r>
            <a:r>
              <a:rPr lang="en-US" sz="2600" b="1" dirty="0" smtClean="0">
                <a:solidFill>
                  <a:schemeClr val="accent2">
                    <a:lumMod val="50000"/>
                  </a:schemeClr>
                </a:solidFill>
                <a:latin typeface="Aparajita" panose="020B0604020202020204" pitchFamily="34" charset="0"/>
                <a:cs typeface="Aparajita" panose="020B0604020202020204" pitchFamily="34" charset="0"/>
              </a:rPr>
              <a:t>): </a:t>
            </a:r>
            <a:endParaRPr lang="en-US" sz="2600" b="1" dirty="0" smtClean="0">
              <a:solidFill>
                <a:schemeClr val="accent2">
                  <a:lumMod val="50000"/>
                </a:schemeClr>
              </a:solidFill>
              <a:latin typeface="Aparajita" panose="020B0604020202020204" pitchFamily="34" charset="0"/>
              <a:cs typeface="Aparajita" panose="020B0604020202020204" pitchFamily="34" charset="0"/>
            </a:endParaRPr>
          </a:p>
          <a:p>
            <a:pPr>
              <a:buNone/>
            </a:pPr>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fld>
            <a:endParaRPr lang="en-US"/>
          </a:p>
        </p:txBody>
      </p:sp>
      <p:pic>
        <p:nvPicPr>
          <p:cNvPr id="1026" name="Picture 2" descr="C:\Users\Admin\Desktop\GRADUATION PROJECT\GP2 Report\Presentation\So.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295400" y="2066057"/>
            <a:ext cx="6680393" cy="1210541"/>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Admin\Desktop\GRADUATION PROJECT\GP2 Report\Presentation\L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3569898"/>
            <a:ext cx="6248399" cy="100210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Admin\Desktop\GRADUATION PROJECT\GP2 Report\Presentation\Out-L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5410200"/>
            <a:ext cx="5105400" cy="874895"/>
          </a:xfrm>
          <a:prstGeom prst="rect">
            <a:avLst/>
          </a:prstGeom>
          <a:noFill/>
          <a:extLst>
            <a:ext uri="{909E8E84-426E-40DD-AFC4-6F175D3DCCD1}">
              <a14:hiddenFill xmlns:a14="http://schemas.microsoft.com/office/drawing/2010/main">
                <a:solidFill>
                  <a:srgbClr val="FFFFFF"/>
                </a:solidFill>
              </a14:hiddenFill>
            </a:ext>
          </a:extLst>
        </p:spPr>
      </p:pic>
      <p:sp>
        <p:nvSpPr>
          <p:cNvPr id="5" name="Text Box 4"/>
          <p:cNvSpPr txBox="1"/>
          <p:nvPr/>
        </p:nvSpPr>
        <p:spPr>
          <a:xfrm>
            <a:off x="593090" y="317500"/>
            <a:ext cx="8361045" cy="675640"/>
          </a:xfrm>
          <a:prstGeom prst="rect">
            <a:avLst/>
          </a:prstGeom>
          <a:noFill/>
        </p:spPr>
        <p:txBody>
          <a:bodyPr wrap="square" rtlCol="0">
            <a:spAutoFit/>
          </a:bodyPr>
          <a:lstStyle/>
          <a:p>
            <a:r>
              <a:rPr lang="en-US" sz="3800"/>
              <a:t>Structural Design of Concrete Members</a:t>
            </a:r>
            <a:endParaRPr lang="en-US" sz="380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8305800" cy="5164644"/>
          </a:xfrm>
        </p:spPr>
        <p:txBody>
          <a:bodyPr>
            <a:normAutofit/>
          </a:bodyPr>
          <a:lstStyle/>
          <a:p>
            <a:pPr marL="0" indent="0">
              <a:buClr>
                <a:schemeClr val="bg1">
                  <a:lumMod val="50000"/>
                </a:schemeClr>
              </a:buClr>
              <a:buNone/>
            </a:pPr>
            <a:r>
              <a:rPr lang="en-US" sz="2200" b="1" dirty="0" smtClean="0">
                <a:solidFill>
                  <a:schemeClr val="accent4">
                    <a:lumMod val="50000"/>
                  </a:schemeClr>
                </a:solidFill>
                <a:latin typeface="Tahoma" panose="020B0604030504040204" pitchFamily="34" charset="0"/>
                <a:ea typeface="Tahoma" panose="020B0604030504040204" pitchFamily="34" charset="0"/>
                <a:cs typeface="Tahoma" panose="020B0604030504040204" pitchFamily="34" charset="0"/>
              </a:rPr>
              <a:t>Sample Design for Columns :</a:t>
            </a:r>
            <a:endParaRPr lang="en-US" sz="2200" b="1" dirty="0" smtClean="0">
              <a:solidFill>
                <a:schemeClr val="accent4">
                  <a:lumMod val="50000"/>
                </a:schemeClr>
              </a:solidFill>
              <a:latin typeface="Tahoma" panose="020B0604030504040204" pitchFamily="34" charset="0"/>
              <a:ea typeface="Tahoma" panose="020B0604030504040204" pitchFamily="34" charset="0"/>
              <a:cs typeface="Tahoma" panose="020B0604030504040204" pitchFamily="34" charset="0"/>
            </a:endParaRPr>
          </a:p>
          <a:p>
            <a:pPr marL="457200" indent="-457200">
              <a:spcBef>
                <a:spcPts val="1200"/>
              </a:spcBef>
              <a:buClr>
                <a:schemeClr val="bg1">
                  <a:lumMod val="50000"/>
                </a:schemeClr>
              </a:buClr>
              <a:buFont typeface="+mj-lt"/>
              <a:buAutoNum type="arabicParenR"/>
            </a:pPr>
            <a:r>
              <a:rPr lang="en-US" sz="2500" b="1" dirty="0" smtClean="0">
                <a:solidFill>
                  <a:schemeClr val="accent2">
                    <a:lumMod val="50000"/>
                  </a:schemeClr>
                </a:solidFill>
                <a:latin typeface="Aparajita" panose="020B0604020202020204" pitchFamily="34" charset="0"/>
                <a:cs typeface="Aparajita" panose="020B0604020202020204" pitchFamily="34" charset="0"/>
              </a:rPr>
              <a:t>The Column to be designed is (</a:t>
            </a:r>
            <a:r>
              <a:rPr lang="en-US" sz="2500" b="1" dirty="0" smtClean="0">
                <a:solidFill>
                  <a:schemeClr val="accent2">
                    <a:lumMod val="75000"/>
                  </a:schemeClr>
                </a:solidFill>
                <a:latin typeface="Aparajita" panose="020B0604020202020204" pitchFamily="34" charset="0"/>
                <a:cs typeface="Aparajita" panose="020B0604020202020204" pitchFamily="34" charset="0"/>
              </a:rPr>
              <a:t>C3</a:t>
            </a:r>
            <a:r>
              <a:rPr lang="en-US" sz="2500" b="1" dirty="0" smtClean="0">
                <a:solidFill>
                  <a:schemeClr val="accent2">
                    <a:lumMod val="50000"/>
                  </a:schemeClr>
                </a:solidFill>
                <a:latin typeface="Aparajita" panose="020B0604020202020204" pitchFamily="34" charset="0"/>
                <a:cs typeface="Aparajita" panose="020B0604020202020204" pitchFamily="34" charset="0"/>
              </a:rPr>
              <a:t>) </a:t>
            </a:r>
            <a:br>
              <a:rPr lang="en-US" sz="2500" b="1" dirty="0" smtClean="0">
                <a:solidFill>
                  <a:schemeClr val="accent2">
                    <a:lumMod val="50000"/>
                  </a:schemeClr>
                </a:solidFill>
                <a:latin typeface="Aparajita" panose="020B0604020202020204" pitchFamily="34" charset="0"/>
                <a:cs typeface="Aparajita" panose="020B0604020202020204" pitchFamily="34" charset="0"/>
              </a:rPr>
            </a:br>
            <a:r>
              <a:rPr lang="en-US" sz="2500" b="1" dirty="0" smtClean="0">
                <a:solidFill>
                  <a:schemeClr val="accent2">
                    <a:lumMod val="50000"/>
                  </a:schemeClr>
                </a:solidFill>
                <a:latin typeface="Aparajita" panose="020B0604020202020204" pitchFamily="34" charset="0"/>
                <a:cs typeface="Aparajita" panose="020B0604020202020204" pitchFamily="34" charset="0"/>
              </a:rPr>
              <a:t>in GF.</a:t>
            </a:r>
            <a:endParaRPr lang="en-US" sz="2500" b="1" dirty="0" smtClean="0">
              <a:solidFill>
                <a:schemeClr val="accent2">
                  <a:lumMod val="50000"/>
                </a:schemeClr>
              </a:solidFill>
              <a:latin typeface="Aparajita" panose="020B0604020202020204" pitchFamily="34" charset="0"/>
              <a:cs typeface="Aparajita" panose="020B0604020202020204" pitchFamily="34" charset="0"/>
            </a:endParaRPr>
          </a:p>
          <a:p>
            <a:pPr marL="457200" indent="-457200">
              <a:buClr>
                <a:schemeClr val="bg1">
                  <a:lumMod val="50000"/>
                </a:schemeClr>
              </a:buClr>
              <a:buFont typeface="+mj-lt"/>
              <a:buAutoNum type="arabicParenR"/>
            </a:pPr>
            <a:r>
              <a:rPr lang="en-US" sz="2500" b="1" dirty="0" smtClean="0">
                <a:solidFill>
                  <a:schemeClr val="accent2">
                    <a:lumMod val="50000"/>
                  </a:schemeClr>
                </a:solidFill>
                <a:latin typeface="Aparajita" panose="020B0604020202020204" pitchFamily="34" charset="0"/>
                <a:cs typeface="Aparajita" panose="020B0604020202020204" pitchFamily="34" charset="0"/>
              </a:rPr>
              <a:t>Dimensions : (600X400)mm  </a:t>
            </a:r>
            <a:br>
              <a:rPr lang="en-US" sz="2500" b="1" dirty="0" smtClean="0">
                <a:solidFill>
                  <a:schemeClr val="accent2">
                    <a:lumMod val="50000"/>
                  </a:schemeClr>
                </a:solidFill>
                <a:latin typeface="Aparajita" panose="020B0604020202020204" pitchFamily="34" charset="0"/>
                <a:cs typeface="Aparajita" panose="020B0604020202020204" pitchFamily="34" charset="0"/>
              </a:rPr>
            </a:br>
            <a:r>
              <a:rPr lang="en-US" sz="2500" b="1" dirty="0" smtClean="0">
                <a:solidFill>
                  <a:schemeClr val="accent2">
                    <a:lumMod val="50000"/>
                  </a:schemeClr>
                </a:solidFill>
                <a:latin typeface="Aparajita" panose="020B0604020202020204" pitchFamily="34" charset="0"/>
                <a:cs typeface="Aparajita" panose="020B0604020202020204" pitchFamily="34" charset="0"/>
              </a:rPr>
              <a:t>		  Clear Length = 3.1m</a:t>
            </a:r>
            <a:endParaRPr lang="en-US" sz="2500" b="1" dirty="0" smtClean="0">
              <a:solidFill>
                <a:schemeClr val="accent2">
                  <a:lumMod val="50000"/>
                </a:schemeClr>
              </a:solidFill>
              <a:latin typeface="Aparajita" panose="020B0604020202020204" pitchFamily="34" charset="0"/>
              <a:cs typeface="Aparajita" panose="020B0604020202020204" pitchFamily="34" charset="0"/>
            </a:endParaRPr>
          </a:p>
          <a:p>
            <a:pPr marL="457200" indent="-457200">
              <a:buClr>
                <a:schemeClr val="bg1">
                  <a:lumMod val="50000"/>
                </a:schemeClr>
              </a:buClr>
              <a:buFont typeface="+mj-lt"/>
              <a:buAutoNum type="arabicParenR"/>
            </a:pPr>
            <a:r>
              <a:rPr lang="en-US" sz="2500" b="1" dirty="0" smtClean="0">
                <a:solidFill>
                  <a:schemeClr val="accent2">
                    <a:lumMod val="50000"/>
                  </a:schemeClr>
                </a:solidFill>
                <a:latin typeface="Aparajita" panose="020B0604020202020204" pitchFamily="34" charset="0"/>
                <a:cs typeface="Aparajita" panose="020B0604020202020204" pitchFamily="34" charset="0"/>
              </a:rPr>
              <a:t>Ultimate Moment (M</a:t>
            </a:r>
            <a:r>
              <a:rPr lang="en-US" sz="2500" b="1" baseline="-25000" dirty="0" smtClean="0">
                <a:solidFill>
                  <a:schemeClr val="accent2">
                    <a:lumMod val="50000"/>
                  </a:schemeClr>
                </a:solidFill>
                <a:latin typeface="Aparajita" panose="020B0604020202020204" pitchFamily="34" charset="0"/>
                <a:cs typeface="Aparajita" panose="020B0604020202020204" pitchFamily="34" charset="0"/>
              </a:rPr>
              <a:t>u</a:t>
            </a:r>
            <a:r>
              <a:rPr lang="en-US" sz="2500" b="1" dirty="0" smtClean="0">
                <a:solidFill>
                  <a:schemeClr val="accent2">
                    <a:lumMod val="50000"/>
                  </a:schemeClr>
                </a:solidFill>
                <a:latin typeface="Aparajita" panose="020B0604020202020204" pitchFamily="34" charset="0"/>
                <a:cs typeface="Aparajita" panose="020B0604020202020204" pitchFamily="34" charset="0"/>
              </a:rPr>
              <a:t>)= 59.8 </a:t>
            </a:r>
            <a:r>
              <a:rPr lang="en-US" sz="2500" b="1" dirty="0" err="1" smtClean="0">
                <a:solidFill>
                  <a:schemeClr val="accent2">
                    <a:lumMod val="50000"/>
                  </a:schemeClr>
                </a:solidFill>
                <a:latin typeface="Aparajita" panose="020B0604020202020204" pitchFamily="34" charset="0"/>
                <a:cs typeface="Aparajita" panose="020B0604020202020204" pitchFamily="34" charset="0"/>
              </a:rPr>
              <a:t>kN.m</a:t>
            </a:r>
            <a:r>
              <a:rPr lang="en-US" sz="2500" b="1" dirty="0" smtClean="0">
                <a:solidFill>
                  <a:schemeClr val="accent2">
                    <a:lumMod val="50000"/>
                  </a:schemeClr>
                </a:solidFill>
                <a:latin typeface="Aparajita" panose="020B0604020202020204" pitchFamily="34" charset="0"/>
                <a:cs typeface="Aparajita" panose="020B0604020202020204" pitchFamily="34" charset="0"/>
              </a:rPr>
              <a:t> </a:t>
            </a:r>
            <a:br>
              <a:rPr lang="en-US" sz="2500" b="1" dirty="0" smtClean="0">
                <a:solidFill>
                  <a:schemeClr val="accent2">
                    <a:lumMod val="50000"/>
                  </a:schemeClr>
                </a:solidFill>
                <a:latin typeface="Aparajita" panose="020B0604020202020204" pitchFamily="34" charset="0"/>
                <a:cs typeface="Aparajita" panose="020B0604020202020204" pitchFamily="34" charset="0"/>
              </a:rPr>
            </a:br>
            <a:r>
              <a:rPr lang="en-US" sz="2500" b="1" dirty="0" smtClean="0">
                <a:solidFill>
                  <a:schemeClr val="accent2">
                    <a:lumMod val="50000"/>
                  </a:schemeClr>
                </a:solidFill>
                <a:latin typeface="Aparajita" panose="020B0604020202020204" pitchFamily="34" charset="0"/>
                <a:cs typeface="Aparajita" panose="020B0604020202020204" pitchFamily="34" charset="0"/>
              </a:rPr>
              <a:t>Ultimate Axial (</a:t>
            </a:r>
            <a:r>
              <a:rPr lang="en-US" sz="2500" b="1" dirty="0" err="1" smtClean="0">
                <a:solidFill>
                  <a:schemeClr val="accent2">
                    <a:lumMod val="50000"/>
                  </a:schemeClr>
                </a:solidFill>
                <a:latin typeface="Aparajita" panose="020B0604020202020204" pitchFamily="34" charset="0"/>
                <a:cs typeface="Aparajita" panose="020B0604020202020204" pitchFamily="34" charset="0"/>
              </a:rPr>
              <a:t>P</a:t>
            </a:r>
            <a:r>
              <a:rPr lang="en-US" sz="2500" b="1" baseline="-25000" dirty="0" err="1" smtClean="0">
                <a:solidFill>
                  <a:schemeClr val="accent2">
                    <a:lumMod val="50000"/>
                  </a:schemeClr>
                </a:solidFill>
                <a:latin typeface="Aparajita" panose="020B0604020202020204" pitchFamily="34" charset="0"/>
                <a:cs typeface="Aparajita" panose="020B0604020202020204" pitchFamily="34" charset="0"/>
              </a:rPr>
              <a:t>u</a:t>
            </a:r>
            <a:r>
              <a:rPr lang="en-US" sz="2500" b="1" dirty="0" smtClean="0">
                <a:solidFill>
                  <a:schemeClr val="accent2">
                    <a:lumMod val="50000"/>
                  </a:schemeClr>
                </a:solidFill>
                <a:latin typeface="Aparajita" panose="020B0604020202020204" pitchFamily="34" charset="0"/>
                <a:cs typeface="Aparajita" panose="020B0604020202020204" pitchFamily="34" charset="0"/>
              </a:rPr>
              <a:t>)= 1905 </a:t>
            </a:r>
            <a:r>
              <a:rPr lang="en-US" sz="2500" b="1" dirty="0" err="1" smtClean="0">
                <a:solidFill>
                  <a:schemeClr val="accent2">
                    <a:lumMod val="50000"/>
                  </a:schemeClr>
                </a:solidFill>
                <a:latin typeface="Aparajita" panose="020B0604020202020204" pitchFamily="34" charset="0"/>
                <a:cs typeface="Aparajita" panose="020B0604020202020204" pitchFamily="34" charset="0"/>
              </a:rPr>
              <a:t>kN</a:t>
            </a:r>
            <a:br>
              <a:rPr lang="en-US" sz="2500" b="1" dirty="0" smtClean="0">
                <a:solidFill>
                  <a:schemeClr val="accent2">
                    <a:lumMod val="50000"/>
                  </a:schemeClr>
                </a:solidFill>
                <a:latin typeface="Aparajita" panose="020B0604020202020204" pitchFamily="34" charset="0"/>
                <a:cs typeface="Aparajita" panose="020B0604020202020204" pitchFamily="34" charset="0"/>
              </a:rPr>
            </a:br>
            <a:r>
              <a:rPr lang="en-US" sz="2500" b="1" dirty="0" smtClean="0">
                <a:solidFill>
                  <a:schemeClr val="accent2">
                    <a:lumMod val="50000"/>
                  </a:schemeClr>
                </a:solidFill>
                <a:latin typeface="Aparajita" panose="020B0604020202020204" pitchFamily="34" charset="0"/>
                <a:cs typeface="Aparajita" panose="020B0604020202020204" pitchFamily="34" charset="0"/>
              </a:rPr>
              <a:t>Axial </a:t>
            </a:r>
            <a:r>
              <a:rPr lang="en-US" sz="2500" b="1" dirty="0">
                <a:solidFill>
                  <a:schemeClr val="accent2">
                    <a:lumMod val="50000"/>
                  </a:schemeClr>
                </a:solidFill>
                <a:latin typeface="Aparajita" panose="020B0604020202020204" pitchFamily="34" charset="0"/>
                <a:cs typeface="Aparajita" panose="020B0604020202020204" pitchFamily="34" charset="0"/>
              </a:rPr>
              <a:t>Capacity (Ø </a:t>
            </a:r>
            <a:r>
              <a:rPr lang="en-US" sz="2500" b="1" dirty="0" err="1" smtClean="0">
                <a:solidFill>
                  <a:schemeClr val="accent2">
                    <a:lumMod val="50000"/>
                  </a:schemeClr>
                </a:solidFill>
                <a:latin typeface="Aparajita" panose="020B0604020202020204" pitchFamily="34" charset="0"/>
                <a:cs typeface="Aparajita" panose="020B0604020202020204" pitchFamily="34" charset="0"/>
              </a:rPr>
              <a:t>P</a:t>
            </a:r>
            <a:r>
              <a:rPr lang="en-US" sz="2500" b="1" baseline="-25000" dirty="0" err="1" smtClean="0">
                <a:solidFill>
                  <a:schemeClr val="accent2">
                    <a:lumMod val="50000"/>
                  </a:schemeClr>
                </a:solidFill>
                <a:latin typeface="Aparajita" panose="020B0604020202020204" pitchFamily="34" charset="0"/>
                <a:cs typeface="Aparajita" panose="020B0604020202020204" pitchFamily="34" charset="0"/>
              </a:rPr>
              <a:t>n,max</a:t>
            </a:r>
            <a:r>
              <a:rPr lang="en-US" sz="2500" b="1" dirty="0" smtClean="0">
                <a:solidFill>
                  <a:schemeClr val="accent2">
                    <a:lumMod val="50000"/>
                  </a:schemeClr>
                </a:solidFill>
                <a:latin typeface="Aparajita" panose="020B0604020202020204" pitchFamily="34" charset="0"/>
                <a:cs typeface="Aparajita" panose="020B0604020202020204" pitchFamily="34" charset="0"/>
              </a:rPr>
              <a:t>) = 3500 </a:t>
            </a:r>
            <a:r>
              <a:rPr lang="en-US" sz="2500" b="1" dirty="0" err="1" smtClean="0">
                <a:solidFill>
                  <a:schemeClr val="accent2">
                    <a:lumMod val="50000"/>
                  </a:schemeClr>
                </a:solidFill>
                <a:latin typeface="Aparajita" panose="020B0604020202020204" pitchFamily="34" charset="0"/>
                <a:cs typeface="Aparajita" panose="020B0604020202020204" pitchFamily="34" charset="0"/>
              </a:rPr>
              <a:t>kN</a:t>
            </a:r>
            <a:r>
              <a:rPr lang="en-US" sz="2500" b="1" dirty="0" smtClean="0">
                <a:solidFill>
                  <a:schemeClr val="accent2">
                    <a:lumMod val="50000"/>
                  </a:schemeClr>
                </a:solidFill>
                <a:latin typeface="Aparajita" panose="020B0604020202020204" pitchFamily="34" charset="0"/>
                <a:cs typeface="Aparajita" panose="020B0604020202020204" pitchFamily="34" charset="0"/>
              </a:rPr>
              <a:t>	</a:t>
            </a:r>
            <a:endParaRPr lang="en-US" sz="2500" b="1" dirty="0" smtClean="0">
              <a:solidFill>
                <a:schemeClr val="accent2">
                  <a:lumMod val="50000"/>
                </a:schemeClr>
              </a:solidFill>
              <a:latin typeface="Aparajita" panose="020B0604020202020204" pitchFamily="34" charset="0"/>
              <a:cs typeface="Aparajita" panose="020B0604020202020204" pitchFamily="34" charset="0"/>
            </a:endParaRPr>
          </a:p>
          <a:p>
            <a:pPr marL="457200" indent="-457200">
              <a:buClr>
                <a:schemeClr val="bg1">
                  <a:lumMod val="50000"/>
                </a:schemeClr>
              </a:buClr>
              <a:buFont typeface="+mj-lt"/>
              <a:buAutoNum type="arabicParenR"/>
            </a:pPr>
            <a:r>
              <a:rPr lang="en-US" sz="2500" b="1" dirty="0" smtClean="0">
                <a:solidFill>
                  <a:schemeClr val="accent2">
                    <a:lumMod val="50000"/>
                  </a:schemeClr>
                </a:solidFill>
                <a:latin typeface="Aparajita" panose="020B0604020202020204" pitchFamily="34" charset="0"/>
                <a:cs typeface="Aparajita" panose="020B0604020202020204" pitchFamily="34" charset="0"/>
              </a:rPr>
              <a:t>Reinforcement Ratio = 1% </a:t>
            </a:r>
            <a:endParaRPr lang="en-US" sz="2500" b="1" dirty="0" smtClean="0">
              <a:solidFill>
                <a:schemeClr val="accent2">
                  <a:lumMod val="50000"/>
                </a:schemeClr>
              </a:solidFill>
              <a:latin typeface="Aparajita" panose="020B0604020202020204" pitchFamily="34" charset="0"/>
              <a:cs typeface="Aparajita" panose="020B0604020202020204" pitchFamily="34" charset="0"/>
            </a:endParaRPr>
          </a:p>
          <a:p>
            <a:pPr marL="0" indent="0">
              <a:buClr>
                <a:schemeClr val="bg1">
                  <a:lumMod val="50000"/>
                </a:schemeClr>
              </a:buClr>
              <a:buNone/>
            </a:pPr>
            <a:r>
              <a:rPr lang="en-US" sz="2500" b="1" dirty="0">
                <a:solidFill>
                  <a:schemeClr val="accent2">
                    <a:lumMod val="50000"/>
                  </a:schemeClr>
                </a:solidFill>
                <a:latin typeface="Aparajita" panose="020B0604020202020204" pitchFamily="34" charset="0"/>
                <a:cs typeface="Aparajita" panose="020B0604020202020204" pitchFamily="34" charset="0"/>
              </a:rPr>
              <a:t>	</a:t>
            </a:r>
            <a:r>
              <a:rPr lang="en-US" sz="2500" b="1" dirty="0" smtClean="0">
                <a:solidFill>
                  <a:schemeClr val="accent2">
                    <a:lumMod val="50000"/>
                  </a:schemeClr>
                </a:solidFill>
                <a:latin typeface="Aparajita" panose="020B0604020202020204" pitchFamily="34" charset="0"/>
                <a:cs typeface="Aparajita" panose="020B0604020202020204" pitchFamily="34" charset="0"/>
              </a:rPr>
              <a:t>A</a:t>
            </a:r>
            <a:r>
              <a:rPr lang="en-US" sz="2500" b="1" baseline="-25000" dirty="0" smtClean="0">
                <a:solidFill>
                  <a:schemeClr val="accent2">
                    <a:lumMod val="50000"/>
                  </a:schemeClr>
                </a:solidFill>
                <a:latin typeface="Aparajita" panose="020B0604020202020204" pitchFamily="34" charset="0"/>
                <a:cs typeface="Aparajita" panose="020B0604020202020204" pitchFamily="34" charset="0"/>
              </a:rPr>
              <a:t>s</a:t>
            </a:r>
            <a:r>
              <a:rPr lang="en-US" sz="2500" b="1" dirty="0" smtClean="0">
                <a:solidFill>
                  <a:schemeClr val="accent2">
                    <a:lumMod val="50000"/>
                  </a:schemeClr>
                </a:solidFill>
                <a:latin typeface="Aparajita" panose="020B0604020202020204" pitchFamily="34" charset="0"/>
                <a:cs typeface="Aparajita" panose="020B0604020202020204" pitchFamily="34" charset="0"/>
              </a:rPr>
              <a:t> = 2400 mm</a:t>
            </a:r>
            <a:r>
              <a:rPr lang="en-US" sz="2500" b="1" baseline="30000" dirty="0" smtClean="0">
                <a:solidFill>
                  <a:schemeClr val="accent2">
                    <a:lumMod val="50000"/>
                  </a:schemeClr>
                </a:solidFill>
                <a:latin typeface="Aparajita" panose="020B0604020202020204" pitchFamily="34" charset="0"/>
                <a:cs typeface="Aparajita" panose="020B0604020202020204" pitchFamily="34" charset="0"/>
              </a:rPr>
              <a:t>2</a:t>
            </a:r>
            <a:r>
              <a:rPr lang="en-US" sz="2500" b="1" dirty="0">
                <a:solidFill>
                  <a:schemeClr val="accent2">
                    <a:lumMod val="50000"/>
                  </a:schemeClr>
                </a:solidFill>
                <a:latin typeface="Aparajita" panose="020B0604020202020204" pitchFamily="34" charset="0"/>
                <a:cs typeface="Aparajita" panose="020B0604020202020204" pitchFamily="34" charset="0"/>
              </a:rPr>
              <a:t> </a:t>
            </a:r>
            <a:r>
              <a:rPr lang="en-US" sz="2500" b="1" dirty="0" smtClean="0">
                <a:solidFill>
                  <a:schemeClr val="accent2">
                    <a:lumMod val="50000"/>
                  </a:schemeClr>
                </a:solidFill>
                <a:latin typeface="Aparajita" panose="020B0604020202020204" pitchFamily="34" charset="0"/>
                <a:cs typeface="Aparajita" panose="020B0604020202020204" pitchFamily="34" charset="0"/>
              </a:rPr>
              <a:t>(16 Ø 14) </a:t>
            </a:r>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fld>
            <a:endParaRPr lang="en-US" dirty="0"/>
          </a:p>
        </p:txBody>
      </p:sp>
      <p:pic>
        <p:nvPicPr>
          <p:cNvPr id="2052" name="Picture 4" descr="C:\Users\Admin\Desktop\GRADUATION PROJECT\GP2 Report\Presentation\2500-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572000" y="5943600"/>
            <a:ext cx="3657600" cy="61145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p:nvPr/>
        </p:nvPicPr>
        <p:blipFill>
          <a:blip r:embed="rId2"/>
          <a:srcRect/>
          <a:stretch>
            <a:fillRect/>
          </a:stretch>
        </p:blipFill>
        <p:spPr bwMode="auto">
          <a:xfrm>
            <a:off x="6324600" y="1524000"/>
            <a:ext cx="857885" cy="4460240"/>
          </a:xfrm>
          <a:prstGeom prst="rect">
            <a:avLst/>
          </a:prstGeom>
          <a:noFill/>
          <a:ln w="9525">
            <a:noFill/>
            <a:miter lim="800000"/>
            <a:headEnd/>
            <a:tailEnd/>
          </a:ln>
        </p:spPr>
      </p:pic>
      <p:pic>
        <p:nvPicPr>
          <p:cNvPr id="78850" name="Picture 2"/>
          <p:cNvPicPr>
            <a:picLocks noChangeAspect="1" noChangeArrowheads="1"/>
          </p:cNvPicPr>
          <p:nvPr/>
        </p:nvPicPr>
        <p:blipFill>
          <a:blip r:embed="rId3"/>
          <a:srcRect/>
          <a:stretch>
            <a:fillRect/>
          </a:stretch>
        </p:blipFill>
        <p:spPr bwMode="auto">
          <a:xfrm>
            <a:off x="4648200" y="5715000"/>
            <a:ext cx="914400" cy="581025"/>
          </a:xfrm>
          <a:prstGeom prst="rect">
            <a:avLst/>
          </a:prstGeom>
          <a:noFill/>
          <a:ln w="9525">
            <a:noFill/>
            <a:miter lim="800000"/>
            <a:headEnd/>
            <a:tailEnd/>
          </a:ln>
          <a:effectLst/>
        </p:spPr>
      </p:pic>
      <p:sp>
        <p:nvSpPr>
          <p:cNvPr id="5" name="Text Box 4"/>
          <p:cNvSpPr txBox="1"/>
          <p:nvPr/>
        </p:nvSpPr>
        <p:spPr>
          <a:xfrm>
            <a:off x="457200" y="410210"/>
            <a:ext cx="8475345" cy="675640"/>
          </a:xfrm>
          <a:prstGeom prst="rect">
            <a:avLst/>
          </a:prstGeom>
          <a:noFill/>
        </p:spPr>
        <p:txBody>
          <a:bodyPr wrap="square" rtlCol="0">
            <a:spAutoFit/>
          </a:bodyPr>
          <a:lstStyle/>
          <a:p>
            <a:r>
              <a:rPr lang="en-US" sz="3800"/>
              <a:t>Structural Design of Concrete Members</a:t>
            </a:r>
            <a:endParaRPr lang="en-US" sz="380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65237"/>
            <a:ext cx="8382000" cy="4525963"/>
          </a:xfrm>
        </p:spPr>
        <p:txBody>
          <a:bodyPr>
            <a:normAutofit/>
          </a:bodyPr>
          <a:lstStyle/>
          <a:p>
            <a:pPr marL="0" indent="0">
              <a:buClr>
                <a:schemeClr val="bg1">
                  <a:lumMod val="50000"/>
                </a:schemeClr>
              </a:buClr>
              <a:buNone/>
            </a:pPr>
            <a:r>
              <a:rPr lang="en-US" sz="2200" b="1" dirty="0">
                <a:solidFill>
                  <a:schemeClr val="accent4">
                    <a:lumMod val="50000"/>
                  </a:schemeClr>
                </a:solidFill>
                <a:latin typeface="Tahoma" panose="020B0604030504040204" pitchFamily="34" charset="0"/>
                <a:ea typeface="Tahoma" panose="020B0604030504040204" pitchFamily="34" charset="0"/>
                <a:cs typeface="Tahoma" panose="020B0604030504040204" pitchFamily="34" charset="0"/>
              </a:rPr>
              <a:t>Sample Design for </a:t>
            </a:r>
            <a:r>
              <a:rPr lang="en-US" sz="2200" b="1" dirty="0" smtClean="0">
                <a:solidFill>
                  <a:schemeClr val="accent4">
                    <a:lumMod val="50000"/>
                  </a:schemeClr>
                </a:solidFill>
                <a:latin typeface="Tahoma" panose="020B0604030504040204" pitchFamily="34" charset="0"/>
                <a:ea typeface="Tahoma" panose="020B0604030504040204" pitchFamily="34" charset="0"/>
                <a:cs typeface="Tahoma" panose="020B0604030504040204" pitchFamily="34" charset="0"/>
              </a:rPr>
              <a:t>Columns </a:t>
            </a:r>
            <a:r>
              <a:rPr lang="en-US" sz="2200" b="1" dirty="0">
                <a:solidFill>
                  <a:schemeClr val="accent4">
                    <a:lumMod val="50000"/>
                  </a:schemeClr>
                </a:solidFill>
                <a:latin typeface="Tahoma" panose="020B0604030504040204" pitchFamily="34" charset="0"/>
                <a:ea typeface="Tahoma" panose="020B0604030504040204" pitchFamily="34" charset="0"/>
                <a:cs typeface="Tahoma" panose="020B0604030504040204" pitchFamily="34" charset="0"/>
              </a:rPr>
              <a:t>:</a:t>
            </a:r>
            <a:endParaRPr lang="en-US" sz="2200" b="1" dirty="0">
              <a:solidFill>
                <a:schemeClr val="accent4">
                  <a:lumMod val="50000"/>
                </a:schemeClr>
              </a:solidFill>
              <a:latin typeface="Tahoma" panose="020B0604030504040204" pitchFamily="34" charset="0"/>
              <a:ea typeface="Tahoma" panose="020B0604030504040204" pitchFamily="34" charset="0"/>
              <a:cs typeface="Tahoma" panose="020B0604030504040204" pitchFamily="34" charset="0"/>
            </a:endParaRPr>
          </a:p>
          <a:p>
            <a:pPr marL="457200" indent="-457200">
              <a:spcBef>
                <a:spcPts val="1200"/>
              </a:spcBef>
              <a:buClr>
                <a:schemeClr val="bg1">
                  <a:lumMod val="50000"/>
                </a:schemeClr>
              </a:buClr>
              <a:buFont typeface="+mj-lt"/>
              <a:buAutoNum type="arabicParenR"/>
            </a:pPr>
            <a:r>
              <a:rPr lang="en-US" sz="2500" b="1" dirty="0" smtClean="0">
                <a:solidFill>
                  <a:schemeClr val="accent2">
                    <a:lumMod val="50000"/>
                  </a:schemeClr>
                </a:solidFill>
                <a:latin typeface="Aparajita" panose="020B0604020202020204" pitchFamily="34" charset="0"/>
                <a:cs typeface="Aparajita" panose="020B0604020202020204" pitchFamily="34" charset="0"/>
              </a:rPr>
              <a:t>For </a:t>
            </a:r>
            <a:r>
              <a:rPr lang="en-US" sz="2500" b="1" dirty="0">
                <a:solidFill>
                  <a:schemeClr val="accent2">
                    <a:lumMod val="50000"/>
                  </a:schemeClr>
                </a:solidFill>
                <a:latin typeface="Aparajita" panose="020B0604020202020204" pitchFamily="34" charset="0"/>
                <a:cs typeface="Aparajita" panose="020B0604020202020204" pitchFamily="34" charset="0"/>
              </a:rPr>
              <a:t>Ø </a:t>
            </a:r>
            <a:r>
              <a:rPr lang="en-US" sz="2500" b="1" dirty="0" smtClean="0">
                <a:solidFill>
                  <a:schemeClr val="accent2">
                    <a:lumMod val="50000"/>
                  </a:schemeClr>
                </a:solidFill>
                <a:latin typeface="Aparajita" panose="020B0604020202020204" pitchFamily="34" charset="0"/>
                <a:cs typeface="Aparajita" panose="020B0604020202020204" pitchFamily="34" charset="0"/>
              </a:rPr>
              <a:t>14, Lap Splice = 800mm </a:t>
            </a:r>
            <a:endParaRPr lang="en-US" sz="2500" b="1" baseline="30000" dirty="0" smtClean="0">
              <a:solidFill>
                <a:schemeClr val="accent2">
                  <a:lumMod val="50000"/>
                </a:schemeClr>
              </a:solidFill>
              <a:latin typeface="Aparajita" panose="020B0604020202020204" pitchFamily="34" charset="0"/>
              <a:cs typeface="Aparajita" panose="020B0604020202020204" pitchFamily="34" charset="0"/>
            </a:endParaRPr>
          </a:p>
          <a:p>
            <a:pPr marL="457200" indent="-457200">
              <a:buClr>
                <a:schemeClr val="bg1">
                  <a:lumMod val="50000"/>
                </a:schemeClr>
              </a:buClr>
              <a:buFont typeface="+mj-lt"/>
              <a:buAutoNum type="arabicParenR"/>
            </a:pPr>
            <a:r>
              <a:rPr lang="en-US" sz="2500" b="1" dirty="0" smtClean="0">
                <a:solidFill>
                  <a:schemeClr val="accent2">
                    <a:lumMod val="50000"/>
                  </a:schemeClr>
                </a:solidFill>
                <a:latin typeface="Aparajita" panose="020B0604020202020204" pitchFamily="34" charset="0"/>
                <a:cs typeface="Aparajita" panose="020B0604020202020204" pitchFamily="34" charset="0"/>
              </a:rPr>
              <a:t>Distance (L</a:t>
            </a:r>
            <a:r>
              <a:rPr lang="en-US" sz="2500" b="1" baseline="-25000" dirty="0" smtClean="0">
                <a:solidFill>
                  <a:schemeClr val="accent2">
                    <a:lumMod val="50000"/>
                  </a:schemeClr>
                </a:solidFill>
                <a:latin typeface="Aparajita" panose="020B0604020202020204" pitchFamily="34" charset="0"/>
                <a:cs typeface="Aparajita" panose="020B0604020202020204" pitchFamily="34" charset="0"/>
              </a:rPr>
              <a:t>o</a:t>
            </a:r>
            <a:r>
              <a:rPr lang="en-US" sz="2500" b="1" dirty="0" smtClean="0">
                <a:solidFill>
                  <a:schemeClr val="accent2">
                    <a:lumMod val="50000"/>
                  </a:schemeClr>
                </a:solidFill>
                <a:latin typeface="Aparajita" panose="020B0604020202020204" pitchFamily="34" charset="0"/>
                <a:cs typeface="Aparajita" panose="020B0604020202020204" pitchFamily="34" charset="0"/>
              </a:rPr>
              <a:t>) = </a:t>
            </a:r>
            <a:r>
              <a:rPr lang="en-US" sz="2500" b="1" dirty="0">
                <a:solidFill>
                  <a:schemeClr val="accent2">
                    <a:lumMod val="50000"/>
                  </a:schemeClr>
                </a:solidFill>
                <a:latin typeface="Aparajita" panose="020B0604020202020204" pitchFamily="34" charset="0"/>
                <a:cs typeface="Aparajita" panose="020B0604020202020204" pitchFamily="34" charset="0"/>
              </a:rPr>
              <a:t>7</a:t>
            </a:r>
            <a:r>
              <a:rPr lang="en-US" sz="2500" b="1" dirty="0" smtClean="0">
                <a:solidFill>
                  <a:schemeClr val="accent2">
                    <a:lumMod val="50000"/>
                  </a:schemeClr>
                </a:solidFill>
                <a:latin typeface="Aparajita" panose="020B0604020202020204" pitchFamily="34" charset="0"/>
                <a:cs typeface="Aparajita" panose="020B0604020202020204" pitchFamily="34" charset="0"/>
              </a:rPr>
              <a:t>00mm</a:t>
            </a:r>
            <a:br>
              <a:rPr lang="en-US" sz="2500" b="1" dirty="0" smtClean="0">
                <a:solidFill>
                  <a:schemeClr val="accent2">
                    <a:lumMod val="50000"/>
                  </a:schemeClr>
                </a:solidFill>
                <a:latin typeface="Aparajita" panose="020B0604020202020204" pitchFamily="34" charset="0"/>
                <a:cs typeface="Aparajita" panose="020B0604020202020204" pitchFamily="34" charset="0"/>
              </a:rPr>
            </a:br>
            <a:r>
              <a:rPr lang="en-US" sz="2500" b="1" dirty="0" smtClean="0">
                <a:solidFill>
                  <a:schemeClr val="accent2">
                    <a:lumMod val="50000"/>
                  </a:schemeClr>
                </a:solidFill>
                <a:latin typeface="Aparajita" panose="020B0604020202020204" pitchFamily="34" charset="0"/>
                <a:cs typeface="Aparajita" panose="020B0604020202020204" pitchFamily="34" charset="0"/>
              </a:rPr>
              <a:t>Spacing (S</a:t>
            </a:r>
            <a:r>
              <a:rPr lang="en-US" sz="2500" b="1" baseline="-25000" dirty="0" smtClean="0">
                <a:solidFill>
                  <a:schemeClr val="accent2">
                    <a:lumMod val="50000"/>
                  </a:schemeClr>
                </a:solidFill>
                <a:latin typeface="Aparajita" panose="020B0604020202020204" pitchFamily="34" charset="0"/>
                <a:cs typeface="Aparajita" panose="020B0604020202020204" pitchFamily="34" charset="0"/>
              </a:rPr>
              <a:t>o</a:t>
            </a:r>
            <a:r>
              <a:rPr lang="en-US" sz="2500" b="1" dirty="0" smtClean="0">
                <a:solidFill>
                  <a:schemeClr val="accent2">
                    <a:lumMod val="50000"/>
                  </a:schemeClr>
                </a:solidFill>
                <a:latin typeface="Aparajita" panose="020B0604020202020204" pitchFamily="34" charset="0"/>
                <a:cs typeface="Aparajita" panose="020B0604020202020204" pitchFamily="34" charset="0"/>
              </a:rPr>
              <a:t>) = 100mm</a:t>
            </a:r>
            <a:endParaRPr lang="en-US" sz="2500" b="1" dirty="0" smtClean="0">
              <a:solidFill>
                <a:schemeClr val="accent2">
                  <a:lumMod val="50000"/>
                </a:schemeClr>
              </a:solidFill>
              <a:latin typeface="Aparajita" panose="020B0604020202020204" pitchFamily="34" charset="0"/>
              <a:cs typeface="Aparajita" panose="020B0604020202020204" pitchFamily="34" charset="0"/>
            </a:endParaRPr>
          </a:p>
          <a:p>
            <a:pPr marL="457200" indent="-457200">
              <a:buClr>
                <a:schemeClr val="bg1">
                  <a:lumMod val="50000"/>
                </a:schemeClr>
              </a:buClr>
              <a:buFont typeface="+mj-lt"/>
              <a:buAutoNum type="arabicParenR"/>
            </a:pPr>
            <a:r>
              <a:rPr lang="en-US" sz="2500" b="1" dirty="0" smtClean="0">
                <a:solidFill>
                  <a:schemeClr val="accent2">
                    <a:lumMod val="50000"/>
                  </a:schemeClr>
                </a:solidFill>
                <a:latin typeface="Aparajita" panose="020B0604020202020204" pitchFamily="34" charset="0"/>
                <a:cs typeface="Aparajita" panose="020B0604020202020204" pitchFamily="34" charset="0"/>
              </a:rPr>
              <a:t>Spacing outside (L</a:t>
            </a:r>
            <a:r>
              <a:rPr lang="en-US" sz="2500" b="1" baseline="-25000" dirty="0" smtClean="0">
                <a:solidFill>
                  <a:schemeClr val="accent2">
                    <a:lumMod val="50000"/>
                  </a:schemeClr>
                </a:solidFill>
                <a:latin typeface="Aparajita" panose="020B0604020202020204" pitchFamily="34" charset="0"/>
                <a:cs typeface="Aparajita" panose="020B0604020202020204" pitchFamily="34" charset="0"/>
              </a:rPr>
              <a:t>o</a:t>
            </a:r>
            <a:r>
              <a:rPr lang="en-US" sz="2500" b="1" dirty="0" smtClean="0">
                <a:solidFill>
                  <a:schemeClr val="accent2">
                    <a:lumMod val="50000"/>
                  </a:schemeClr>
                </a:solidFill>
                <a:latin typeface="Aparajita" panose="020B0604020202020204" pitchFamily="34" charset="0"/>
                <a:cs typeface="Aparajita" panose="020B0604020202020204" pitchFamily="34" charset="0"/>
              </a:rPr>
              <a:t>) = 200mm</a:t>
            </a:r>
            <a:endParaRPr lang="en-US" sz="2500" b="1" dirty="0" smtClean="0">
              <a:solidFill>
                <a:schemeClr val="accent2">
                  <a:lumMod val="50000"/>
                </a:schemeClr>
              </a:solidFill>
              <a:latin typeface="Aparajita" panose="020B0604020202020204" pitchFamily="34" charset="0"/>
              <a:cs typeface="Aparajita" panose="020B0604020202020204" pitchFamily="34" charset="0"/>
            </a:endParaRPr>
          </a:p>
          <a:p>
            <a:pPr>
              <a:buNone/>
            </a:pPr>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fld>
            <a:endParaRPr lang="en-US"/>
          </a:p>
        </p:txBody>
      </p:sp>
      <p:pic>
        <p:nvPicPr>
          <p:cNvPr id="3079" name="Picture 7" descr="C:\Users\Admin\Desktop\GRADUATION PROJECT\GP2 Report\Presentation\standard hoop.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438400" y="3810000"/>
            <a:ext cx="2013216" cy="2187289"/>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C:\Users\Admin\Desktop\GRADUATION PROJECT\GP2 Report\Presentation\s-h.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3200" y="6019800"/>
            <a:ext cx="1304925" cy="304800"/>
          </a:xfrm>
          <a:prstGeom prst="rect">
            <a:avLst/>
          </a:prstGeom>
          <a:noFill/>
          <a:extLst>
            <a:ext uri="{909E8E84-426E-40DD-AFC4-6F175D3DCCD1}">
              <a14:hiddenFill xmlns:a14="http://schemas.microsoft.com/office/drawing/2010/main">
                <a:solidFill>
                  <a:srgbClr val="FFFFFF"/>
                </a:solidFill>
              </a14:hiddenFill>
            </a:ext>
          </a:extLst>
        </p:spPr>
      </p:pic>
      <p:pic>
        <p:nvPicPr>
          <p:cNvPr id="79874" name="Picture 2"/>
          <p:cNvPicPr>
            <a:picLocks noChangeAspect="1" noChangeArrowheads="1"/>
          </p:cNvPicPr>
          <p:nvPr/>
        </p:nvPicPr>
        <p:blipFill>
          <a:blip r:embed="rId3"/>
          <a:srcRect/>
          <a:stretch>
            <a:fillRect/>
          </a:stretch>
        </p:blipFill>
        <p:spPr bwMode="auto">
          <a:xfrm>
            <a:off x="5486400" y="1600200"/>
            <a:ext cx="2019300" cy="3990975"/>
          </a:xfrm>
          <a:prstGeom prst="rect">
            <a:avLst/>
          </a:prstGeom>
          <a:noFill/>
          <a:ln w="9525">
            <a:noFill/>
            <a:miter lim="800000"/>
            <a:headEnd/>
            <a:tailEnd/>
          </a:ln>
          <a:effectLst/>
        </p:spPr>
      </p:pic>
      <p:sp>
        <p:nvSpPr>
          <p:cNvPr id="5" name="Text Box 4"/>
          <p:cNvSpPr txBox="1"/>
          <p:nvPr/>
        </p:nvSpPr>
        <p:spPr>
          <a:xfrm>
            <a:off x="684530" y="370205"/>
            <a:ext cx="8154670" cy="675640"/>
          </a:xfrm>
          <a:prstGeom prst="rect">
            <a:avLst/>
          </a:prstGeom>
          <a:noFill/>
        </p:spPr>
        <p:txBody>
          <a:bodyPr wrap="square" rtlCol="0">
            <a:spAutoFit/>
          </a:bodyPr>
          <a:lstStyle/>
          <a:p>
            <a:r>
              <a:rPr lang="en-US" sz="3800"/>
              <a:t>Structural Design of Concrete Members</a:t>
            </a:r>
            <a:endParaRPr lang="en-US" sz="3800"/>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sym typeface="+mn-ea"/>
              </a:rPr>
              <a:t>Design of footing</a:t>
            </a:r>
            <a:endParaRPr lang="en-US"/>
          </a:p>
        </p:txBody>
      </p:sp>
      <p:sp>
        <p:nvSpPr>
          <p:cNvPr id="3" name="Content Placeholder 2"/>
          <p:cNvSpPr>
            <a:spLocks noGrp="1"/>
          </p:cNvSpPr>
          <p:nvPr>
            <p:ph idx="1"/>
          </p:nvPr>
        </p:nvSpPr>
        <p:spPr/>
        <p:txBody>
          <a:bodyPr>
            <a:normAutofit/>
          </a:bodyPr>
          <a:lstStyle/>
          <a:p>
            <a:pPr marL="82550" indent="0" algn="l">
              <a:buNone/>
            </a:pPr>
            <a:r>
              <a:rPr lang="en-US" b="1" dirty="0">
                <a:solidFill>
                  <a:schemeClr val="tx1"/>
                </a:solidFill>
                <a:latin typeface="Aparajita" panose="020B0604020202020204" pitchFamily="34" charset="0"/>
                <a:cs typeface="Aparajita" panose="020B0604020202020204" pitchFamily="34" charset="0"/>
              </a:rPr>
              <a:t>si</a:t>
            </a:r>
            <a:r>
              <a:rPr lang="en-US" sz="2500" b="1" dirty="0">
                <a:solidFill>
                  <a:schemeClr val="tx1"/>
                </a:solidFill>
                <a:latin typeface="Aparajita" panose="020B0604020202020204" pitchFamily="34" charset="0"/>
                <a:cs typeface="Aparajita" panose="020B0604020202020204" pitchFamily="34" charset="0"/>
              </a:rPr>
              <a:t>ngle footing are used :</a:t>
            </a:r>
            <a:endParaRPr lang="en-US" sz="2500" b="1" dirty="0">
              <a:solidFill>
                <a:schemeClr val="tx1"/>
              </a:solidFill>
              <a:latin typeface="Aparajita" panose="020B0604020202020204" pitchFamily="34" charset="0"/>
              <a:cs typeface="Aparajita" panose="020B0604020202020204" pitchFamily="34" charset="0"/>
            </a:endParaRPr>
          </a:p>
          <a:p>
            <a:pPr marL="82550" indent="0" algn="l">
              <a:buNone/>
            </a:pPr>
            <a:r>
              <a:rPr lang="en-US" sz="2500" b="1" dirty="0">
                <a:solidFill>
                  <a:schemeClr val="tx1"/>
                </a:solidFill>
                <a:latin typeface="Aparajita" panose="020B0604020202020204" pitchFamily="34" charset="0"/>
                <a:cs typeface="Aparajita" panose="020B0604020202020204" pitchFamily="34" charset="0"/>
              </a:rPr>
              <a:t>According to soil test, the allowable bearing capacity for the soil is 250 </a:t>
            </a:r>
            <a:r>
              <a:rPr lang="en-US" sz="2500" b="1" dirty="0" err="1">
                <a:solidFill>
                  <a:schemeClr val="tx1"/>
                </a:solidFill>
                <a:latin typeface="Aparajita" panose="020B0604020202020204" pitchFamily="34" charset="0"/>
                <a:cs typeface="Aparajita" panose="020B0604020202020204" pitchFamily="34" charset="0"/>
              </a:rPr>
              <a:t>kN</a:t>
            </a:r>
            <a:r>
              <a:rPr lang="en-US" sz="2500" b="1" dirty="0">
                <a:solidFill>
                  <a:schemeClr val="tx1"/>
                </a:solidFill>
                <a:latin typeface="Aparajita" panose="020B0604020202020204" pitchFamily="34" charset="0"/>
                <a:cs typeface="Aparajita" panose="020B0604020202020204" pitchFamily="34" charset="0"/>
              </a:rPr>
              <a:t>/m2. </a:t>
            </a:r>
            <a:endParaRPr lang="en-US" sz="2500" b="1" dirty="0">
              <a:solidFill>
                <a:schemeClr val="tx1"/>
              </a:solidFill>
              <a:latin typeface="Aparajita" panose="020B0604020202020204" pitchFamily="34" charset="0"/>
              <a:cs typeface="Aparajita" panose="020B0604020202020204" pitchFamily="34" charset="0"/>
            </a:endParaRPr>
          </a:p>
          <a:p>
            <a:pPr marL="82550" indent="0" algn="l">
              <a:buNone/>
            </a:pPr>
            <a:r>
              <a:rPr lang="en-US" sz="2500" b="1" dirty="0">
                <a:solidFill>
                  <a:schemeClr val="tx1"/>
                </a:solidFill>
                <a:latin typeface="Aparajita" panose="020B0604020202020204" pitchFamily="34" charset="0"/>
                <a:cs typeface="Aparajita" panose="020B0604020202020204" pitchFamily="34" charset="0"/>
              </a:rPr>
              <a:t>Choose F3 that carries C17 to be a designed sample for single footing</a:t>
            </a:r>
            <a:r>
              <a:rPr lang="en-US" sz="2500" dirty="0"/>
              <a:t>:</a:t>
            </a:r>
            <a:endParaRPr lang="en-US" sz="2500" dirty="0"/>
          </a:p>
          <a:p>
            <a:pPr marL="82550" indent="0" algn="l">
              <a:buNone/>
            </a:pPr>
            <a:endParaRPr lang="en-US" sz="2500" dirty="0"/>
          </a:p>
          <a:p>
            <a:pPr marL="82550" indent="0" algn="l">
              <a:buNone/>
            </a:pPr>
            <a:endParaRPr lang="en-US" sz="2500" dirty="0"/>
          </a:p>
        </p:txBody>
      </p:sp>
      <p:graphicFrame>
        <p:nvGraphicFramePr>
          <p:cNvPr id="6" name="Object 5"/>
          <p:cNvGraphicFramePr/>
          <p:nvPr/>
        </p:nvGraphicFramePr>
        <p:xfrm>
          <a:off x="1882775" y="3662045"/>
          <a:ext cx="5392420" cy="2402840"/>
        </p:xfrm>
        <a:graphic>
          <a:graphicData uri="http://schemas.openxmlformats.org/presentationml/2006/ole">
            <mc:AlternateContent xmlns:mc="http://schemas.openxmlformats.org/markup-compatibility/2006">
              <mc:Choice xmlns:v="urn:schemas-microsoft-com:vml" Requires="v">
                <p:oleObj spid="_x0000_s7169" name="" r:id="rId1" imgW="3276600" imgH="1381125" progId="PBrush">
                  <p:embed/>
                </p:oleObj>
              </mc:Choice>
              <mc:Fallback>
                <p:oleObj name="" r:id="rId1" imgW="3276600" imgH="1381125" progId="PBrush">
                  <p:embed/>
                  <p:pic>
                    <p:nvPicPr>
                      <p:cNvPr id="0" name="Picture 7168" descr="image88"/>
                      <p:cNvPicPr/>
                      <p:nvPr/>
                    </p:nvPicPr>
                    <p:blipFill>
                      <a:blip r:embed="rId2"/>
                      <a:stretch>
                        <a:fillRect/>
                      </a:stretch>
                    </p:blipFill>
                    <p:spPr>
                      <a:xfrm>
                        <a:off x="1882775" y="3662045"/>
                        <a:ext cx="5392420" cy="2402840"/>
                      </a:xfrm>
                      <a:prstGeom prst="rect">
                        <a:avLst/>
                      </a:prstGeom>
                      <a:noFill/>
                      <a:ln w="9525">
                        <a:noFill/>
                      </a:ln>
                    </p:spPr>
                  </p:pic>
                </p:oleObj>
              </mc:Fallback>
            </mc:AlternateContent>
          </a:graphicData>
        </a:graphic>
      </p:graphicFrame>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p:nvPr>
            <p:ph idx="1"/>
          </p:nvPr>
        </p:nvGraphicFramePr>
        <p:xfrm>
          <a:off x="971550" y="630238"/>
          <a:ext cx="8004175" cy="5565775"/>
        </p:xfrm>
        <a:graphic>
          <a:graphicData uri="http://schemas.openxmlformats.org/presentationml/2006/ole">
            <mc:AlternateContent xmlns:mc="http://schemas.openxmlformats.org/markup-compatibility/2006">
              <mc:Choice xmlns:v="urn:schemas-microsoft-com:vml" Requires="v">
                <p:oleObj spid="_x0000_s8193" name="" r:id="rId1" imgW="5410200" imgH="3762375" progId="PBrush">
                  <p:embed/>
                </p:oleObj>
              </mc:Choice>
              <mc:Fallback>
                <p:oleObj name="" r:id="rId1" imgW="5410200" imgH="3762375" progId="PBrush">
                  <p:embed/>
                  <p:pic>
                    <p:nvPicPr>
                      <p:cNvPr id="0" name="Picture 8192" descr="image89"/>
                      <p:cNvPicPr/>
                      <p:nvPr/>
                    </p:nvPicPr>
                    <p:blipFill>
                      <a:blip r:embed="rId2"/>
                      <a:stretch>
                        <a:fillRect/>
                      </a:stretch>
                    </p:blipFill>
                    <p:spPr>
                      <a:xfrm>
                        <a:off x="971550" y="630238"/>
                        <a:ext cx="8004175" cy="5565775"/>
                      </a:xfrm>
                      <a:prstGeom prst="rect">
                        <a:avLst/>
                      </a:prstGeom>
                      <a:noFill/>
                      <a:ln w="9525">
                        <a:noFill/>
                      </a:ln>
                    </p:spPr>
                  </p:pic>
                </p:oleObj>
              </mc:Fallback>
            </mc:AlternateContent>
          </a:graphicData>
        </a:graphic>
      </p:graphicFrame>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p:nvPr>
            <p:ph idx="1"/>
          </p:nvPr>
        </p:nvGraphicFramePr>
        <p:xfrm>
          <a:off x="1039813" y="490538"/>
          <a:ext cx="7786687" cy="5651500"/>
        </p:xfrm>
        <a:graphic>
          <a:graphicData uri="http://schemas.openxmlformats.org/presentationml/2006/ole">
            <mc:AlternateContent xmlns:mc="http://schemas.openxmlformats.org/markup-compatibility/2006">
              <mc:Choice xmlns:v="urn:schemas-microsoft-com:vml" Requires="v">
                <p:oleObj spid="_x0000_s9217" name="" r:id="rId1" imgW="6076950" imgH="4410075" progId="PBrush">
                  <p:embed/>
                </p:oleObj>
              </mc:Choice>
              <mc:Fallback>
                <p:oleObj name="" r:id="rId1" imgW="6076950" imgH="4410075" progId="PBrush">
                  <p:embed/>
                  <p:pic>
                    <p:nvPicPr>
                      <p:cNvPr id="0" name="Picture 9216" descr="image90"/>
                      <p:cNvPicPr/>
                      <p:nvPr/>
                    </p:nvPicPr>
                    <p:blipFill>
                      <a:blip r:embed="rId2"/>
                      <a:stretch>
                        <a:fillRect/>
                      </a:stretch>
                    </p:blipFill>
                    <p:spPr>
                      <a:xfrm>
                        <a:off x="1039813" y="490538"/>
                        <a:ext cx="7786687" cy="5651500"/>
                      </a:xfrm>
                      <a:prstGeom prst="rect">
                        <a:avLst/>
                      </a:prstGeom>
                      <a:noFill/>
                      <a:ln w="9525">
                        <a:noFill/>
                      </a:ln>
                    </p:spPr>
                  </p:pic>
                </p:oleObj>
              </mc:Fallback>
            </mc:AlternateContent>
          </a:graphicData>
        </a:graphic>
      </p:graphicFrame>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Checks</a:t>
            </a:r>
            <a:endParaRPr lang="en-US"/>
          </a:p>
        </p:txBody>
      </p:sp>
      <p:graphicFrame>
        <p:nvGraphicFramePr>
          <p:cNvPr id="4" name="Content Placeholder 3"/>
          <p:cNvGraphicFramePr/>
          <p:nvPr>
            <p:ph idx="1"/>
          </p:nvPr>
        </p:nvGraphicFramePr>
        <p:xfrm>
          <a:off x="4416425" y="381000"/>
          <a:ext cx="3694113" cy="3327400"/>
        </p:xfrm>
        <a:graphic>
          <a:graphicData uri="http://schemas.openxmlformats.org/presentationml/2006/ole">
            <mc:AlternateContent xmlns:mc="http://schemas.openxmlformats.org/markup-compatibility/2006">
              <mc:Choice xmlns:v="urn:schemas-microsoft-com:vml" Requires="v">
                <p:oleObj spid="_x0000_s10241" name="" r:id="rId1" imgW="4505325" imgH="4057650" progId="PBrush">
                  <p:embed/>
                </p:oleObj>
              </mc:Choice>
              <mc:Fallback>
                <p:oleObj name="" r:id="rId1" imgW="4505325" imgH="4057650" progId="PBrush">
                  <p:embed/>
                  <p:pic>
                    <p:nvPicPr>
                      <p:cNvPr id="0" name="Picture 10240" descr="image91"/>
                      <p:cNvPicPr/>
                      <p:nvPr/>
                    </p:nvPicPr>
                    <p:blipFill>
                      <a:blip r:embed="rId2"/>
                      <a:stretch>
                        <a:fillRect/>
                      </a:stretch>
                    </p:blipFill>
                    <p:spPr>
                      <a:xfrm>
                        <a:off x="4416425" y="381000"/>
                        <a:ext cx="3694113" cy="3327400"/>
                      </a:xfrm>
                      <a:prstGeom prst="rect">
                        <a:avLst/>
                      </a:prstGeom>
                      <a:noFill/>
                      <a:ln w="9525">
                        <a:noFill/>
                      </a:ln>
                    </p:spPr>
                  </p:pic>
                </p:oleObj>
              </mc:Fallback>
            </mc:AlternateContent>
          </a:graphicData>
        </a:graphic>
      </p:graphicFrame>
      <p:graphicFrame>
        <p:nvGraphicFramePr>
          <p:cNvPr id="6" name="Object 5"/>
          <p:cNvGraphicFramePr/>
          <p:nvPr/>
        </p:nvGraphicFramePr>
        <p:xfrm>
          <a:off x="533400" y="3429000"/>
          <a:ext cx="7113270" cy="3124835"/>
        </p:xfrm>
        <a:graphic>
          <a:graphicData uri="http://schemas.openxmlformats.org/presentationml/2006/ole">
            <mc:AlternateContent xmlns:mc="http://schemas.openxmlformats.org/markup-compatibility/2006">
              <mc:Choice xmlns:v="urn:schemas-microsoft-com:vml" Requires="v">
                <p:oleObj spid="_x0000_s10242" name="" r:id="rId3" imgW="5724525" imgH="2800350" progId="PBrush">
                  <p:embed/>
                </p:oleObj>
              </mc:Choice>
              <mc:Fallback>
                <p:oleObj name="" r:id="rId3" imgW="5724525" imgH="2800350" progId="PBrush">
                  <p:embed/>
                  <p:pic>
                    <p:nvPicPr>
                      <p:cNvPr id="0" name="Picture 10241" descr="image92"/>
                      <p:cNvPicPr/>
                      <p:nvPr/>
                    </p:nvPicPr>
                    <p:blipFill>
                      <a:blip r:embed="rId4"/>
                      <a:stretch>
                        <a:fillRect/>
                      </a:stretch>
                    </p:blipFill>
                    <p:spPr>
                      <a:xfrm>
                        <a:off x="533400" y="3429000"/>
                        <a:ext cx="7113270" cy="3124835"/>
                      </a:xfrm>
                      <a:prstGeom prst="rect">
                        <a:avLst/>
                      </a:prstGeom>
                      <a:noFill/>
                      <a:ln w="9525">
                        <a:noFill/>
                      </a:ln>
                    </p:spPr>
                  </p:pic>
                </p:oleObj>
              </mc:Fallback>
            </mc:AlternateContent>
          </a:graphicData>
        </a:graphic>
      </p:graphicFrame>
      <p:pic>
        <p:nvPicPr>
          <p:cNvPr id="83972" name="Picture 4"/>
          <p:cNvPicPr>
            <a:picLocks noChangeAspect="1" noChangeArrowheads="1"/>
          </p:cNvPicPr>
          <p:nvPr/>
        </p:nvPicPr>
        <p:blipFill>
          <a:blip r:embed="rId5"/>
          <a:srcRect/>
          <a:stretch>
            <a:fillRect/>
          </a:stretch>
        </p:blipFill>
        <p:spPr bwMode="auto">
          <a:xfrm>
            <a:off x="914400" y="1295400"/>
            <a:ext cx="2290482" cy="1066800"/>
          </a:xfrm>
          <a:prstGeom prst="rect">
            <a:avLst/>
          </a:prstGeom>
          <a:noFill/>
          <a:ln w="9525">
            <a:noFill/>
            <a:miter lim="800000"/>
            <a:headEnd/>
            <a:tailEnd/>
          </a:ln>
          <a:effectLst/>
        </p:spPr>
      </p:pic>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p:nvPr>
            <p:ph idx="1"/>
          </p:nvPr>
        </p:nvGraphicFramePr>
        <p:xfrm>
          <a:off x="2936875" y="387350"/>
          <a:ext cx="3646488" cy="2165350"/>
        </p:xfrm>
        <a:graphic>
          <a:graphicData uri="http://schemas.openxmlformats.org/presentationml/2006/ole">
            <mc:AlternateContent xmlns:mc="http://schemas.openxmlformats.org/markup-compatibility/2006">
              <mc:Choice xmlns:v="urn:schemas-microsoft-com:vml" Requires="v">
                <p:oleObj spid="_x0000_s11265" name="" r:id="rId1" imgW="3962400" imgH="2352675" progId="PBrush">
                  <p:embed/>
                </p:oleObj>
              </mc:Choice>
              <mc:Fallback>
                <p:oleObj name="" r:id="rId1" imgW="3962400" imgH="2352675" progId="PBrush">
                  <p:embed/>
                  <p:pic>
                    <p:nvPicPr>
                      <p:cNvPr id="0" name="Picture 11264" descr="image94"/>
                      <p:cNvPicPr/>
                      <p:nvPr/>
                    </p:nvPicPr>
                    <p:blipFill>
                      <a:blip r:embed="rId2"/>
                      <a:stretch>
                        <a:fillRect/>
                      </a:stretch>
                    </p:blipFill>
                    <p:spPr>
                      <a:xfrm>
                        <a:off x="2936875" y="387350"/>
                        <a:ext cx="3646488" cy="2165350"/>
                      </a:xfrm>
                      <a:prstGeom prst="rect">
                        <a:avLst/>
                      </a:prstGeom>
                      <a:noFill/>
                      <a:ln w="9525">
                        <a:noFill/>
                      </a:ln>
                    </p:spPr>
                  </p:pic>
                </p:oleObj>
              </mc:Fallback>
            </mc:AlternateContent>
          </a:graphicData>
        </a:graphic>
      </p:graphicFrame>
      <p:graphicFrame>
        <p:nvGraphicFramePr>
          <p:cNvPr id="6" name="Object 5"/>
          <p:cNvGraphicFramePr/>
          <p:nvPr/>
        </p:nvGraphicFramePr>
        <p:xfrm>
          <a:off x="1044575" y="2553970"/>
          <a:ext cx="7496810" cy="4215765"/>
        </p:xfrm>
        <a:graphic>
          <a:graphicData uri="http://schemas.openxmlformats.org/presentationml/2006/ole">
            <mc:AlternateContent xmlns:mc="http://schemas.openxmlformats.org/markup-compatibility/2006">
              <mc:Choice xmlns:v="urn:schemas-microsoft-com:vml" Requires="v">
                <p:oleObj spid="_x0000_s11266" name="" r:id="rId3" imgW="6229350" imgH="5124450" progId="PBrush">
                  <p:embed/>
                </p:oleObj>
              </mc:Choice>
              <mc:Fallback>
                <p:oleObj name="" r:id="rId3" imgW="6229350" imgH="5124450" progId="PBrush">
                  <p:embed/>
                  <p:pic>
                    <p:nvPicPr>
                      <p:cNvPr id="0" name="Picture 11265" descr="image95"/>
                      <p:cNvPicPr/>
                      <p:nvPr/>
                    </p:nvPicPr>
                    <p:blipFill>
                      <a:blip r:embed="rId4"/>
                      <a:stretch>
                        <a:fillRect/>
                      </a:stretch>
                    </p:blipFill>
                    <p:spPr>
                      <a:xfrm>
                        <a:off x="1044575" y="2553970"/>
                        <a:ext cx="7496810" cy="4215765"/>
                      </a:xfrm>
                      <a:prstGeom prst="rect">
                        <a:avLst/>
                      </a:prstGeom>
                      <a:noFill/>
                      <a:ln w="9525">
                        <a:noFill/>
                      </a:ln>
                    </p:spPr>
                  </p:pic>
                </p:oleObj>
              </mc:Fallback>
            </mc:AlternateContent>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a:solidFill>
                  <a:schemeClr val="tx1"/>
                </a:solidFill>
              </a:rPr>
              <a:t>Seismic Zone Requirements (UBC-97)</a:t>
            </a:r>
            <a:endParaRPr lang="en-US">
              <a:solidFill>
                <a:schemeClr val="tx1"/>
              </a:solidFill>
            </a:endParaRPr>
          </a:p>
        </p:txBody>
      </p:sp>
      <p:sp>
        <p:nvSpPr>
          <p:cNvPr id="3" name="Content Placeholder 2"/>
          <p:cNvSpPr>
            <a:spLocks noGrp="1"/>
          </p:cNvSpPr>
          <p:nvPr>
            <p:ph idx="1"/>
          </p:nvPr>
        </p:nvSpPr>
        <p:spPr>
          <a:xfrm>
            <a:off x="457200" y="1447800"/>
            <a:ext cx="8229600" cy="4525963"/>
          </a:xfrm>
        </p:spPr>
        <p:txBody>
          <a:bodyPr>
            <a:normAutofit/>
          </a:bodyPr>
          <a:lstStyle/>
          <a:p>
            <a:pPr>
              <a:buClr>
                <a:schemeClr val="bg1">
                  <a:lumMod val="50000"/>
                </a:schemeClr>
              </a:buClr>
              <a:buFont typeface="Wingdings" panose="05000000000000000000" pitchFamily="2" charset="2"/>
              <a:buChar char="v"/>
            </a:pPr>
            <a:r>
              <a:rPr lang="en-US" sz="2700" b="1" dirty="0" smtClean="0">
                <a:solidFill>
                  <a:schemeClr val="accent2">
                    <a:lumMod val="50000"/>
                  </a:schemeClr>
                </a:solidFill>
                <a:latin typeface="Aparajita" panose="020B0604020202020204" pitchFamily="34" charset="0"/>
                <a:cs typeface="Aparajita" panose="020B0604020202020204" pitchFamily="34" charset="0"/>
              </a:rPr>
              <a:t>Seismic Zone Factor (Z) Map Prepared By An-</a:t>
            </a:r>
            <a:r>
              <a:rPr lang="en-US" sz="2700" b="1" dirty="0" err="1" smtClean="0">
                <a:solidFill>
                  <a:schemeClr val="accent2">
                    <a:lumMod val="50000"/>
                  </a:schemeClr>
                </a:solidFill>
                <a:latin typeface="Aparajita" panose="020B0604020202020204" pitchFamily="34" charset="0"/>
                <a:cs typeface="Aparajita" panose="020B0604020202020204" pitchFamily="34" charset="0"/>
              </a:rPr>
              <a:t>Najah</a:t>
            </a:r>
            <a:r>
              <a:rPr lang="en-US" sz="2700" b="1" dirty="0" smtClean="0">
                <a:solidFill>
                  <a:schemeClr val="accent2">
                    <a:lumMod val="50000"/>
                  </a:schemeClr>
                </a:solidFill>
                <a:latin typeface="Aparajita" panose="020B0604020202020204" pitchFamily="34" charset="0"/>
                <a:cs typeface="Aparajita" panose="020B0604020202020204" pitchFamily="34" charset="0"/>
              </a:rPr>
              <a:t> National University is used to determine the seismic zone for Nablus city</a:t>
            </a:r>
            <a:endParaRPr lang="en-US" sz="2700" b="1" dirty="0" smtClean="0">
              <a:solidFill>
                <a:schemeClr val="accent2">
                  <a:lumMod val="50000"/>
                </a:schemeClr>
              </a:solidFill>
              <a:latin typeface="Aparajita" panose="020B0604020202020204" pitchFamily="34" charset="0"/>
              <a:cs typeface="Aparajita" panose="020B0604020202020204" pitchFamily="34" charset="0"/>
            </a:endParaRPr>
          </a:p>
          <a:p>
            <a:pPr>
              <a:buClr>
                <a:schemeClr val="bg1">
                  <a:lumMod val="50000"/>
                </a:schemeClr>
              </a:buClr>
              <a:buFont typeface="Wingdings" panose="05000000000000000000" pitchFamily="2" charset="2"/>
              <a:buChar char="v"/>
            </a:pPr>
            <a:endParaRPr lang="en-US" sz="2700" b="1" dirty="0" smtClean="0">
              <a:solidFill>
                <a:schemeClr val="accent2">
                  <a:lumMod val="50000"/>
                </a:schemeClr>
              </a:solidFill>
              <a:latin typeface="Aparajita" panose="020B0604020202020204" pitchFamily="34" charset="0"/>
              <a:cs typeface="Aparajita" panose="020B0604020202020204" pitchFamily="34" charset="0"/>
            </a:endParaRPr>
          </a:p>
          <a:p>
            <a:pPr>
              <a:buClr>
                <a:schemeClr val="bg1">
                  <a:lumMod val="50000"/>
                </a:schemeClr>
              </a:buClr>
              <a:buFont typeface="Wingdings" panose="05000000000000000000" pitchFamily="2" charset="2"/>
              <a:buChar char="v"/>
            </a:pPr>
            <a:endParaRPr lang="en-US" sz="2700" b="1" dirty="0" smtClean="0">
              <a:solidFill>
                <a:schemeClr val="accent2">
                  <a:lumMod val="50000"/>
                </a:schemeClr>
              </a:solidFill>
              <a:latin typeface="Aparajita" panose="020B0604020202020204" pitchFamily="34" charset="0"/>
              <a:cs typeface="Aparajita" panose="020B0604020202020204" pitchFamily="34" charset="0"/>
            </a:endParaRPr>
          </a:p>
          <a:p>
            <a:pPr>
              <a:buClr>
                <a:schemeClr val="bg1">
                  <a:lumMod val="50000"/>
                </a:schemeClr>
              </a:buClr>
              <a:buFont typeface="Wingdings" panose="05000000000000000000" pitchFamily="2" charset="2"/>
              <a:buChar char="v"/>
            </a:pPr>
            <a:r>
              <a:rPr lang="en-US" sz="2700" b="1" dirty="0" smtClean="0">
                <a:solidFill>
                  <a:schemeClr val="accent2">
                    <a:lumMod val="50000"/>
                  </a:schemeClr>
                </a:solidFill>
                <a:latin typeface="Aparajita" panose="020B0604020202020204" pitchFamily="34" charset="0"/>
                <a:cs typeface="Aparajita" panose="020B0604020202020204" pitchFamily="34" charset="0"/>
              </a:rPr>
              <a:t>Seismic Zone for </a:t>
            </a:r>
            <a:br>
              <a:rPr lang="en-US" sz="2700" b="1" dirty="0" smtClean="0">
                <a:solidFill>
                  <a:schemeClr val="accent2">
                    <a:lumMod val="50000"/>
                  </a:schemeClr>
                </a:solidFill>
                <a:latin typeface="Aparajita" panose="020B0604020202020204" pitchFamily="34" charset="0"/>
                <a:cs typeface="Aparajita" panose="020B0604020202020204" pitchFamily="34" charset="0"/>
              </a:rPr>
            </a:br>
            <a:r>
              <a:rPr lang="en-US" sz="2700" b="1" dirty="0">
                <a:solidFill>
                  <a:schemeClr val="accent2">
                    <a:lumMod val="50000"/>
                  </a:schemeClr>
                </a:solidFill>
                <a:latin typeface="Aparajita" panose="020B0604020202020204" pitchFamily="34" charset="0"/>
                <a:cs typeface="Aparajita" panose="020B0604020202020204" pitchFamily="34" charset="0"/>
              </a:rPr>
              <a:t>N</a:t>
            </a:r>
            <a:r>
              <a:rPr lang="en-US" sz="2700" b="1" dirty="0" smtClean="0">
                <a:solidFill>
                  <a:schemeClr val="accent2">
                    <a:lumMod val="50000"/>
                  </a:schemeClr>
                </a:solidFill>
                <a:latin typeface="Aparajita" panose="020B0604020202020204" pitchFamily="34" charset="0"/>
                <a:cs typeface="Aparajita" panose="020B0604020202020204" pitchFamily="34" charset="0"/>
              </a:rPr>
              <a:t>ablus is 2B</a:t>
            </a:r>
            <a:endParaRPr lang="en-US" sz="2700" b="1" dirty="0" smtClean="0">
              <a:solidFill>
                <a:schemeClr val="accent2">
                  <a:lumMod val="50000"/>
                </a:schemeClr>
              </a:solidFill>
              <a:latin typeface="Aparajita" panose="020B0604020202020204" pitchFamily="34" charset="0"/>
              <a:cs typeface="Aparajita" panose="020B0604020202020204" pitchFamily="34" charset="0"/>
            </a:endParaRPr>
          </a:p>
          <a:p>
            <a:pPr>
              <a:buClr>
                <a:schemeClr val="bg1">
                  <a:lumMod val="50000"/>
                </a:schemeClr>
              </a:buClr>
              <a:buFont typeface="Wingdings" panose="05000000000000000000" pitchFamily="2" charset="2"/>
              <a:buChar char="v"/>
            </a:pPr>
            <a:endParaRPr lang="en-US" sz="2700" b="1" dirty="0" smtClean="0">
              <a:solidFill>
                <a:schemeClr val="accent2">
                  <a:lumMod val="50000"/>
                </a:schemeClr>
              </a:solidFill>
              <a:latin typeface="Aparajita" panose="020B0604020202020204" pitchFamily="34" charset="0"/>
              <a:cs typeface="Aparajita" panose="020B0604020202020204" pitchFamily="34" charset="0"/>
            </a:endParaRPr>
          </a:p>
          <a:p>
            <a:pPr>
              <a:buClr>
                <a:schemeClr val="bg1">
                  <a:lumMod val="50000"/>
                </a:schemeClr>
              </a:buClr>
              <a:buFont typeface="Wingdings" panose="05000000000000000000" pitchFamily="2" charset="2"/>
              <a:buChar char="v"/>
            </a:pPr>
            <a:endParaRPr lang="en-US" sz="2700" b="1" dirty="0" smtClean="0">
              <a:solidFill>
                <a:schemeClr val="accent2">
                  <a:lumMod val="50000"/>
                </a:schemeClr>
              </a:solidFill>
              <a:latin typeface="Aparajita" panose="020B0604020202020204" pitchFamily="34" charset="0"/>
              <a:cs typeface="Aparajita" panose="020B0604020202020204" pitchFamily="34" charset="0"/>
            </a:endParaRPr>
          </a:p>
          <a:p>
            <a:pPr>
              <a:buClr>
                <a:schemeClr val="bg1">
                  <a:lumMod val="50000"/>
                </a:schemeClr>
              </a:buClr>
              <a:buFont typeface="Wingdings" panose="05000000000000000000" pitchFamily="2" charset="2"/>
              <a:buChar char="v"/>
            </a:pPr>
            <a:r>
              <a:rPr lang="en-US" sz="2700" b="1" dirty="0" smtClean="0">
                <a:solidFill>
                  <a:schemeClr val="accent2">
                    <a:lumMod val="50000"/>
                  </a:schemeClr>
                </a:solidFill>
                <a:latin typeface="Aparajita" panose="020B0604020202020204" pitchFamily="34" charset="0"/>
                <a:cs typeface="Aparajita" panose="020B0604020202020204" pitchFamily="34" charset="0"/>
              </a:rPr>
              <a:t>Factor (Z) = 0.2</a:t>
            </a:r>
            <a:endParaRPr lang="en-US" sz="2700" b="1" dirty="0" smtClean="0">
              <a:solidFill>
                <a:schemeClr val="accent2">
                  <a:lumMod val="50000"/>
                </a:schemeClr>
              </a:solidFill>
              <a:latin typeface="Aparajita" panose="020B0604020202020204" pitchFamily="34" charset="0"/>
              <a:cs typeface="Aparajita" panose="020B0604020202020204" pitchFamily="34" charset="0"/>
            </a:endParaRPr>
          </a:p>
          <a:p>
            <a:pPr>
              <a:buNone/>
            </a:pPr>
            <a:endParaRPr lang="en-US" dirty="0"/>
          </a:p>
        </p:txBody>
      </p:sp>
      <p:sp>
        <p:nvSpPr>
          <p:cNvPr id="5" name="Slide Number Placeholder 4"/>
          <p:cNvSpPr>
            <a:spLocks noGrp="1"/>
          </p:cNvSpPr>
          <p:nvPr>
            <p:ph type="sldNum" sz="quarter" idx="12"/>
          </p:nvPr>
        </p:nvSpPr>
        <p:spPr/>
        <p:txBody>
          <a:bodyPr/>
          <a:lstStyle/>
          <a:p>
            <a:fld id="{C238F03A-58E1-4ECA-9024-348A9A81A53D}" type="slidenum">
              <a:rPr lang="en-US" smtClean="0"/>
            </a:fld>
            <a:endParaRPr lang="en-US"/>
          </a:p>
        </p:txBody>
      </p:sp>
      <p:pic>
        <p:nvPicPr>
          <p:cNvPr id="3074" name="Picture 2"/>
          <p:cNvPicPr>
            <a:picLocks noChangeAspect="1" noChangeArrowheads="1"/>
          </p:cNvPicPr>
          <p:nvPr/>
        </p:nvPicPr>
        <p:blipFill>
          <a:blip r:embed="rId1"/>
          <a:srcRect/>
          <a:stretch>
            <a:fillRect/>
          </a:stretch>
        </p:blipFill>
        <p:spPr bwMode="auto">
          <a:xfrm>
            <a:off x="4572000" y="2667000"/>
            <a:ext cx="3800475" cy="38195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p:nvPr>
            <p:ph sz="half" idx="1"/>
          </p:nvPr>
        </p:nvGraphicFramePr>
        <p:xfrm>
          <a:off x="1435100" y="3513138"/>
          <a:ext cx="3657600" cy="684212"/>
        </p:xfrm>
        <a:graphic>
          <a:graphicData uri="http://schemas.openxmlformats.org/presentationml/2006/ole">
            <mc:AlternateContent xmlns:mc="http://schemas.openxmlformats.org/markup-compatibility/2006">
              <mc:Choice xmlns:v="urn:schemas-microsoft-com:vml" Requires="v">
                <p:oleObj spid="_x0000_s12289" name="" r:id="rId1" imgW="2752725" imgH="514350" progId="PBrush">
                  <p:embed/>
                </p:oleObj>
              </mc:Choice>
              <mc:Fallback>
                <p:oleObj name="" r:id="rId1" imgW="2752725" imgH="514350" progId="PBrush">
                  <p:embed/>
                  <p:pic>
                    <p:nvPicPr>
                      <p:cNvPr id="0" name="Picture 12288" descr="image96"/>
                      <p:cNvPicPr/>
                      <p:nvPr/>
                    </p:nvPicPr>
                    <p:blipFill>
                      <a:blip r:embed="rId2"/>
                      <a:stretch>
                        <a:fillRect/>
                      </a:stretch>
                    </p:blipFill>
                    <p:spPr>
                      <a:xfrm>
                        <a:off x="1435100" y="3513138"/>
                        <a:ext cx="3657600" cy="684212"/>
                      </a:xfrm>
                      <a:prstGeom prst="rect">
                        <a:avLst/>
                      </a:prstGeom>
                      <a:noFill/>
                      <a:ln w="9525">
                        <a:noFill/>
                      </a:ln>
                    </p:spPr>
                  </p:pic>
                </p:oleObj>
              </mc:Fallback>
            </mc:AlternateContent>
          </a:graphicData>
        </a:graphic>
      </p:graphicFrame>
      <p:graphicFrame>
        <p:nvGraphicFramePr>
          <p:cNvPr id="9" name="Content Placeholder 8"/>
          <p:cNvGraphicFramePr/>
          <p:nvPr>
            <p:ph sz="half" idx="2"/>
          </p:nvPr>
        </p:nvGraphicFramePr>
        <p:xfrm>
          <a:off x="2700338" y="4824413"/>
          <a:ext cx="4106862" cy="1309687"/>
        </p:xfrm>
        <a:graphic>
          <a:graphicData uri="http://schemas.openxmlformats.org/presentationml/2006/ole">
            <mc:AlternateContent xmlns:mc="http://schemas.openxmlformats.org/markup-compatibility/2006">
              <mc:Choice xmlns:v="urn:schemas-microsoft-com:vml" Requires="v">
                <p:oleObj spid="_x0000_s12290" name="" r:id="rId3" imgW="2657475" imgH="847725" progId="PBrush">
                  <p:embed/>
                </p:oleObj>
              </mc:Choice>
              <mc:Fallback>
                <p:oleObj name="" r:id="rId3" imgW="2657475" imgH="847725" progId="PBrush">
                  <p:embed/>
                  <p:pic>
                    <p:nvPicPr>
                      <p:cNvPr id="0" name="Picture 12289" descr="image98"/>
                      <p:cNvPicPr/>
                      <p:nvPr/>
                    </p:nvPicPr>
                    <p:blipFill>
                      <a:blip r:embed="rId4"/>
                      <a:stretch>
                        <a:fillRect/>
                      </a:stretch>
                    </p:blipFill>
                    <p:spPr>
                      <a:xfrm>
                        <a:off x="2700338" y="4824413"/>
                        <a:ext cx="4106862" cy="1309687"/>
                      </a:xfrm>
                      <a:prstGeom prst="rect">
                        <a:avLst/>
                      </a:prstGeom>
                      <a:noFill/>
                      <a:ln w="9525">
                        <a:noFill/>
                      </a:ln>
                    </p:spPr>
                  </p:pic>
                </p:oleObj>
              </mc:Fallback>
            </mc:AlternateContent>
          </a:graphicData>
        </a:graphic>
      </p:graphicFrame>
      <p:graphicFrame>
        <p:nvGraphicFramePr>
          <p:cNvPr id="6" name="Object 5"/>
          <p:cNvGraphicFramePr/>
          <p:nvPr/>
        </p:nvGraphicFramePr>
        <p:xfrm>
          <a:off x="1054735" y="627380"/>
          <a:ext cx="7194550" cy="3884295"/>
        </p:xfrm>
        <a:graphic>
          <a:graphicData uri="http://schemas.openxmlformats.org/presentationml/2006/ole">
            <mc:AlternateContent xmlns:mc="http://schemas.openxmlformats.org/markup-compatibility/2006">
              <mc:Choice xmlns:v="urn:schemas-microsoft-com:vml" Requires="v">
                <p:oleObj spid="_x0000_s12291" name="" r:id="rId5" imgW="6219825" imgH="4886325" progId="PBrush">
                  <p:embed/>
                </p:oleObj>
              </mc:Choice>
              <mc:Fallback>
                <p:oleObj name="" r:id="rId5" imgW="6219825" imgH="4886325" progId="PBrush">
                  <p:embed/>
                  <p:pic>
                    <p:nvPicPr>
                      <p:cNvPr id="0" name="Picture 12290" descr="image97"/>
                      <p:cNvPicPr/>
                      <p:nvPr/>
                    </p:nvPicPr>
                    <p:blipFill>
                      <a:blip r:embed="rId6"/>
                      <a:stretch>
                        <a:fillRect/>
                      </a:stretch>
                    </p:blipFill>
                    <p:spPr>
                      <a:xfrm>
                        <a:off x="1054735" y="627380"/>
                        <a:ext cx="7194550" cy="3884295"/>
                      </a:xfrm>
                      <a:prstGeom prst="rect">
                        <a:avLst/>
                      </a:prstGeom>
                      <a:noFill/>
                      <a:ln w="9525">
                        <a:noFill/>
                      </a:ln>
                    </p:spPr>
                  </p:pic>
                </p:oleObj>
              </mc:Fallback>
            </mc:AlternateContent>
          </a:graphicData>
        </a:graphic>
      </p:graphicFrame>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p:nvPr>
            <p:ph idx="1"/>
          </p:nvPr>
        </p:nvGraphicFramePr>
        <p:xfrm>
          <a:off x="1514475" y="257175"/>
          <a:ext cx="6121400" cy="2938463"/>
        </p:xfrm>
        <a:graphic>
          <a:graphicData uri="http://schemas.openxmlformats.org/presentationml/2006/ole">
            <mc:AlternateContent xmlns:mc="http://schemas.openxmlformats.org/markup-compatibility/2006">
              <mc:Choice xmlns:v="urn:schemas-microsoft-com:vml" Requires="v">
                <p:oleObj spid="_x0000_s13313" name="" r:id="rId1" imgW="4286250" imgH="2057400" progId="PBrush">
                  <p:embed/>
                </p:oleObj>
              </mc:Choice>
              <mc:Fallback>
                <p:oleObj name="" r:id="rId1" imgW="4286250" imgH="2057400" progId="PBrush">
                  <p:embed/>
                  <p:pic>
                    <p:nvPicPr>
                      <p:cNvPr id="0" name="Picture 13312" descr="image99"/>
                      <p:cNvPicPr/>
                      <p:nvPr/>
                    </p:nvPicPr>
                    <p:blipFill>
                      <a:blip r:embed="rId2"/>
                      <a:stretch>
                        <a:fillRect/>
                      </a:stretch>
                    </p:blipFill>
                    <p:spPr>
                      <a:xfrm>
                        <a:off x="1514475" y="257175"/>
                        <a:ext cx="6121400" cy="2938463"/>
                      </a:xfrm>
                      <a:prstGeom prst="rect">
                        <a:avLst/>
                      </a:prstGeom>
                      <a:noFill/>
                      <a:ln w="9525">
                        <a:noFill/>
                      </a:ln>
                    </p:spPr>
                  </p:pic>
                </p:oleObj>
              </mc:Fallback>
            </mc:AlternateContent>
          </a:graphicData>
        </a:graphic>
      </p:graphicFrame>
      <p:graphicFrame>
        <p:nvGraphicFramePr>
          <p:cNvPr id="6" name="Object 5"/>
          <p:cNvGraphicFramePr/>
          <p:nvPr/>
        </p:nvGraphicFramePr>
        <p:xfrm>
          <a:off x="1692275" y="3195320"/>
          <a:ext cx="4947920" cy="1460500"/>
        </p:xfrm>
        <a:graphic>
          <a:graphicData uri="http://schemas.openxmlformats.org/presentationml/2006/ole">
            <mc:AlternateContent xmlns:mc="http://schemas.openxmlformats.org/markup-compatibility/2006">
              <mc:Choice xmlns:v="urn:schemas-microsoft-com:vml" Requires="v">
                <p:oleObj spid="_x0000_s13314" name="" r:id="rId3" imgW="3181350" imgH="466725" progId="PBrush">
                  <p:embed/>
                </p:oleObj>
              </mc:Choice>
              <mc:Fallback>
                <p:oleObj name="" r:id="rId3" imgW="3181350" imgH="466725" progId="PBrush">
                  <p:embed/>
                  <p:pic>
                    <p:nvPicPr>
                      <p:cNvPr id="0" name="Picture 13313" descr="image100"/>
                      <p:cNvPicPr/>
                      <p:nvPr/>
                    </p:nvPicPr>
                    <p:blipFill>
                      <a:blip r:embed="rId4"/>
                      <a:stretch>
                        <a:fillRect/>
                      </a:stretch>
                    </p:blipFill>
                    <p:spPr>
                      <a:xfrm>
                        <a:off x="1692275" y="3195320"/>
                        <a:ext cx="4947920" cy="1460500"/>
                      </a:xfrm>
                      <a:prstGeom prst="rect">
                        <a:avLst/>
                      </a:prstGeom>
                      <a:noFill/>
                      <a:ln w="9525">
                        <a:noFill/>
                      </a:ln>
                    </p:spPr>
                  </p:pic>
                </p:oleObj>
              </mc:Fallback>
            </mc:AlternateContent>
          </a:graphicData>
        </a:graphic>
      </p:graphicFrame>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p:nvPr>
            <p:ph idx="1"/>
          </p:nvPr>
        </p:nvGraphicFramePr>
        <p:xfrm>
          <a:off x="1476375" y="177800"/>
          <a:ext cx="6238875" cy="5561013"/>
        </p:xfrm>
        <a:graphic>
          <a:graphicData uri="http://schemas.openxmlformats.org/presentationml/2006/ole">
            <mc:AlternateContent xmlns:mc="http://schemas.openxmlformats.org/markup-compatibility/2006">
              <mc:Choice xmlns:v="urn:schemas-microsoft-com:vml" Requires="v">
                <p:oleObj spid="_x0000_s14337" name="" r:id="rId1" imgW="5343525" imgH="4762500" progId="PBrush">
                  <p:embed/>
                </p:oleObj>
              </mc:Choice>
              <mc:Fallback>
                <p:oleObj name="" r:id="rId1" imgW="5343525" imgH="4762500" progId="PBrush">
                  <p:embed/>
                  <p:pic>
                    <p:nvPicPr>
                      <p:cNvPr id="0" name="Picture 14336" descr="image101"/>
                      <p:cNvPicPr/>
                      <p:nvPr/>
                    </p:nvPicPr>
                    <p:blipFill>
                      <a:blip r:embed="rId2"/>
                      <a:stretch>
                        <a:fillRect/>
                      </a:stretch>
                    </p:blipFill>
                    <p:spPr>
                      <a:xfrm>
                        <a:off x="1476375" y="177800"/>
                        <a:ext cx="6238875" cy="5561013"/>
                      </a:xfrm>
                      <a:prstGeom prst="rect">
                        <a:avLst/>
                      </a:prstGeom>
                      <a:noFill/>
                      <a:ln w="9525">
                        <a:noFill/>
                      </a:ln>
                    </p:spPr>
                  </p:pic>
                </p:oleObj>
              </mc:Fallback>
            </mc:AlternateContent>
          </a:graphicData>
        </a:graphic>
      </p:graphicFrame>
      <p:graphicFrame>
        <p:nvGraphicFramePr>
          <p:cNvPr id="6" name="Object 5"/>
          <p:cNvGraphicFramePr/>
          <p:nvPr/>
        </p:nvGraphicFramePr>
        <p:xfrm>
          <a:off x="1231265" y="5876925"/>
          <a:ext cx="7912735" cy="743585"/>
        </p:xfrm>
        <a:graphic>
          <a:graphicData uri="http://schemas.openxmlformats.org/presentationml/2006/ole">
            <mc:AlternateContent xmlns:mc="http://schemas.openxmlformats.org/markup-compatibility/2006">
              <mc:Choice xmlns:v="urn:schemas-microsoft-com:vml" Requires="v">
                <p:oleObj spid="_x0000_s14338" name="" r:id="rId3" imgW="6172200" imgH="590550" progId="PBrush">
                  <p:embed/>
                </p:oleObj>
              </mc:Choice>
              <mc:Fallback>
                <p:oleObj name="" r:id="rId3" imgW="6172200" imgH="590550" progId="PBrush">
                  <p:embed/>
                  <p:pic>
                    <p:nvPicPr>
                      <p:cNvPr id="0" name="Picture 14337" descr="image102"/>
                      <p:cNvPicPr/>
                      <p:nvPr/>
                    </p:nvPicPr>
                    <p:blipFill>
                      <a:blip r:embed="rId4"/>
                      <a:stretch>
                        <a:fillRect/>
                      </a:stretch>
                    </p:blipFill>
                    <p:spPr>
                      <a:xfrm>
                        <a:off x="1231265" y="5876925"/>
                        <a:ext cx="7912735" cy="743585"/>
                      </a:xfrm>
                      <a:prstGeom prst="rect">
                        <a:avLst/>
                      </a:prstGeom>
                      <a:noFill/>
                      <a:ln w="9525">
                        <a:noFill/>
                      </a:ln>
                    </p:spPr>
                  </p:pic>
                </p:oleObj>
              </mc:Fallback>
            </mc:AlternateContent>
          </a:graphicData>
        </a:graphic>
      </p:graphicFrame>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p:nvPr>
            <p:ph idx="1"/>
          </p:nvPr>
        </p:nvGraphicFramePr>
        <p:xfrm>
          <a:off x="615950" y="1982788"/>
          <a:ext cx="7862888" cy="1323975"/>
        </p:xfrm>
        <a:graphic>
          <a:graphicData uri="http://schemas.openxmlformats.org/presentationml/2006/ole">
            <mc:AlternateContent xmlns:mc="http://schemas.openxmlformats.org/markup-compatibility/2006">
              <mc:Choice xmlns:v="urn:schemas-microsoft-com:vml" Requires="v">
                <p:oleObj spid="_x0000_s15361" name="" r:id="rId1" imgW="7181850" imgH="1209675" progId="PBrush">
                  <p:embed/>
                </p:oleObj>
              </mc:Choice>
              <mc:Fallback>
                <p:oleObj name="" r:id="rId1" imgW="7181850" imgH="1209675" progId="PBrush">
                  <p:embed/>
                  <p:pic>
                    <p:nvPicPr>
                      <p:cNvPr id="0" name="Picture 15360" descr="image103"/>
                      <p:cNvPicPr/>
                      <p:nvPr/>
                    </p:nvPicPr>
                    <p:blipFill>
                      <a:blip r:embed="rId2"/>
                      <a:stretch>
                        <a:fillRect/>
                      </a:stretch>
                    </p:blipFill>
                    <p:spPr>
                      <a:xfrm>
                        <a:off x="615950" y="1982788"/>
                        <a:ext cx="7862888" cy="1323975"/>
                      </a:xfrm>
                      <a:prstGeom prst="rect">
                        <a:avLst/>
                      </a:prstGeom>
                      <a:noFill/>
                      <a:ln w="9525">
                        <a:noFill/>
                      </a:ln>
                    </p:spPr>
                  </p:pic>
                </p:oleObj>
              </mc:Fallback>
            </mc:AlternateContent>
          </a:graphicData>
        </a:graphic>
      </p:graphicFrame>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p:nvPr>
            <p:ph idx="1"/>
          </p:nvPr>
        </p:nvGraphicFramePr>
        <p:xfrm>
          <a:off x="2120900" y="217488"/>
          <a:ext cx="5130800" cy="3433762"/>
        </p:xfrm>
        <a:graphic>
          <a:graphicData uri="http://schemas.openxmlformats.org/presentationml/2006/ole">
            <mc:AlternateContent xmlns:mc="http://schemas.openxmlformats.org/markup-compatibility/2006">
              <mc:Choice xmlns:v="urn:schemas-microsoft-com:vml" Requires="v">
                <p:oleObj spid="_x0000_s16385" name="" r:id="rId1" imgW="4781550" imgH="3200400" progId="PBrush">
                  <p:embed/>
                </p:oleObj>
              </mc:Choice>
              <mc:Fallback>
                <p:oleObj name="" r:id="rId1" imgW="4781550" imgH="3200400" progId="PBrush">
                  <p:embed/>
                  <p:pic>
                    <p:nvPicPr>
                      <p:cNvPr id="0" name="Picture 16384" descr="image104"/>
                      <p:cNvPicPr/>
                      <p:nvPr/>
                    </p:nvPicPr>
                    <p:blipFill>
                      <a:blip r:embed="rId2"/>
                      <a:stretch>
                        <a:fillRect/>
                      </a:stretch>
                    </p:blipFill>
                    <p:spPr>
                      <a:xfrm>
                        <a:off x="2120900" y="217488"/>
                        <a:ext cx="5130800" cy="3433762"/>
                      </a:xfrm>
                      <a:prstGeom prst="rect">
                        <a:avLst/>
                      </a:prstGeom>
                      <a:noFill/>
                      <a:ln w="9525">
                        <a:noFill/>
                      </a:ln>
                    </p:spPr>
                  </p:pic>
                </p:oleObj>
              </mc:Fallback>
            </mc:AlternateContent>
          </a:graphicData>
        </a:graphic>
      </p:graphicFrame>
      <p:graphicFrame>
        <p:nvGraphicFramePr>
          <p:cNvPr id="9" name="Object 8"/>
          <p:cNvGraphicFramePr/>
          <p:nvPr/>
        </p:nvGraphicFramePr>
        <p:xfrm>
          <a:off x="2933700" y="3565525"/>
          <a:ext cx="4318635" cy="3393440"/>
        </p:xfrm>
        <a:graphic>
          <a:graphicData uri="http://schemas.openxmlformats.org/presentationml/2006/ole">
            <mc:AlternateContent xmlns:mc="http://schemas.openxmlformats.org/markup-compatibility/2006">
              <mc:Choice xmlns:v="urn:schemas-microsoft-com:vml" Requires="v">
                <p:oleObj spid="_x0000_s16386" name="" r:id="rId3" imgW="4314825" imgH="3390900" progId="PBrush">
                  <p:embed/>
                </p:oleObj>
              </mc:Choice>
              <mc:Fallback>
                <p:oleObj name="" r:id="rId3" imgW="4314825" imgH="3390900" progId="PBrush">
                  <p:embed/>
                  <p:pic>
                    <p:nvPicPr>
                      <p:cNvPr id="0" name="Picture 16385" descr="image105"/>
                      <p:cNvPicPr/>
                      <p:nvPr/>
                    </p:nvPicPr>
                    <p:blipFill>
                      <a:blip r:embed="rId4"/>
                      <a:stretch>
                        <a:fillRect/>
                      </a:stretch>
                    </p:blipFill>
                    <p:spPr>
                      <a:xfrm>
                        <a:off x="2933700" y="3565525"/>
                        <a:ext cx="4318635" cy="3393440"/>
                      </a:xfrm>
                      <a:prstGeom prst="rect">
                        <a:avLst/>
                      </a:prstGeom>
                      <a:noFill/>
                      <a:ln w="9525">
                        <a:noFill/>
                      </a:ln>
                    </p:spPr>
                  </p:pic>
                </p:oleObj>
              </mc:Fallback>
            </mc:AlternateContent>
          </a:graphicData>
        </a:graphic>
      </p:graphicFrame>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Design of wall footing</a:t>
            </a:r>
            <a:endParaRPr lang="en-US" dirty="0"/>
          </a:p>
        </p:txBody>
      </p:sp>
      <p:pic>
        <p:nvPicPr>
          <p:cNvPr id="624758" name="Picture 25"/>
          <p:cNvPicPr>
            <a:picLocks noGrp="1" noChangeAspect="1"/>
          </p:cNvPicPr>
          <p:nvPr>
            <p:ph idx="1"/>
          </p:nvPr>
        </p:nvPicPr>
        <p:blipFill>
          <a:blip r:embed="rId1"/>
          <a:srcRect/>
          <a:stretch>
            <a:fillRect/>
          </a:stretch>
        </p:blipFill>
        <p:spPr bwMode="auto">
          <a:xfrm>
            <a:off x="990600" y="1600200"/>
            <a:ext cx="7343775" cy="2743200"/>
          </a:xfrm>
          <a:prstGeom prst="rect">
            <a:avLst/>
          </a:prstGeom>
          <a:noFill/>
          <a:ln w="9525">
            <a:noFill/>
            <a:miter lim="800000"/>
            <a:headEnd/>
            <a:tailEnd/>
          </a:ln>
        </p:spPr>
      </p:pic>
      <p:graphicFrame>
        <p:nvGraphicFramePr>
          <p:cNvPr id="4" name="Object 3"/>
          <p:cNvGraphicFramePr/>
          <p:nvPr/>
        </p:nvGraphicFramePr>
        <p:xfrm>
          <a:off x="990600" y="4267200"/>
          <a:ext cx="7667625" cy="2317750"/>
        </p:xfrm>
        <a:graphic>
          <a:graphicData uri="http://schemas.openxmlformats.org/presentationml/2006/ole">
            <mc:AlternateContent xmlns:mc="http://schemas.openxmlformats.org/markup-compatibility/2006">
              <mc:Choice xmlns:v="urn:schemas-microsoft-com:vml" Requires="v">
                <p:oleObj spid="_x0000_s17409" name="" r:id="rId2" imgW="6410325" imgH="1085850" progId="PBrush">
                  <p:embed/>
                </p:oleObj>
              </mc:Choice>
              <mc:Fallback>
                <p:oleObj name="" r:id="rId2" imgW="6410325" imgH="1085850" progId="PBrush">
                  <p:embed/>
                  <p:pic>
                    <p:nvPicPr>
                      <p:cNvPr id="0" name="Picture 17408" descr="image106"/>
                      <p:cNvPicPr/>
                      <p:nvPr/>
                    </p:nvPicPr>
                    <p:blipFill>
                      <a:blip r:embed="rId3"/>
                      <a:stretch>
                        <a:fillRect/>
                      </a:stretch>
                    </p:blipFill>
                    <p:spPr>
                      <a:xfrm>
                        <a:off x="990600" y="4267200"/>
                        <a:ext cx="7667625" cy="2317750"/>
                      </a:xfrm>
                      <a:prstGeom prst="rect">
                        <a:avLst/>
                      </a:prstGeom>
                      <a:noFill/>
                      <a:ln w="9525">
                        <a:noFill/>
                      </a:ln>
                    </p:spPr>
                  </p:pic>
                </p:oleObj>
              </mc:Fallback>
            </mc:AlternateContent>
          </a:graphicData>
        </a:graphic>
      </p:graphicFrame>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p:nvPr>
            <p:ph idx="1"/>
          </p:nvPr>
        </p:nvGraphicFramePr>
        <p:xfrm>
          <a:off x="838200" y="1600200"/>
          <a:ext cx="7662863" cy="1598613"/>
        </p:xfrm>
        <a:graphic>
          <a:graphicData uri="http://schemas.openxmlformats.org/presentationml/2006/ole">
            <mc:AlternateContent xmlns:mc="http://schemas.openxmlformats.org/markup-compatibility/2006">
              <mc:Choice xmlns:v="urn:schemas-microsoft-com:vml" Requires="v">
                <p:oleObj spid="_x0000_s18433" name="" r:id="rId1" imgW="6391275" imgH="1333500" progId="PBrush">
                  <p:embed/>
                </p:oleObj>
              </mc:Choice>
              <mc:Fallback>
                <p:oleObj name="" r:id="rId1" imgW="6391275" imgH="1333500" progId="PBrush">
                  <p:embed/>
                  <p:pic>
                    <p:nvPicPr>
                      <p:cNvPr id="0" name="Picture 18432" descr="image108"/>
                      <p:cNvPicPr/>
                      <p:nvPr/>
                    </p:nvPicPr>
                    <p:blipFill>
                      <a:blip r:embed="rId2"/>
                      <a:stretch>
                        <a:fillRect/>
                      </a:stretch>
                    </p:blipFill>
                    <p:spPr>
                      <a:xfrm>
                        <a:off x="838200" y="1600200"/>
                        <a:ext cx="7662863" cy="1598613"/>
                      </a:xfrm>
                      <a:prstGeom prst="rect">
                        <a:avLst/>
                      </a:prstGeom>
                      <a:noFill/>
                      <a:ln w="9525">
                        <a:noFill/>
                      </a:ln>
                    </p:spPr>
                  </p:pic>
                </p:oleObj>
              </mc:Fallback>
            </mc:AlternateContent>
          </a:graphicData>
        </a:graphic>
      </p:graphicFrame>
      <p:graphicFrame>
        <p:nvGraphicFramePr>
          <p:cNvPr id="6" name="Object 5"/>
          <p:cNvGraphicFramePr/>
          <p:nvPr/>
        </p:nvGraphicFramePr>
        <p:xfrm>
          <a:off x="990600" y="3657600"/>
          <a:ext cx="7544435" cy="2674620"/>
        </p:xfrm>
        <a:graphic>
          <a:graphicData uri="http://schemas.openxmlformats.org/presentationml/2006/ole">
            <mc:AlternateContent xmlns:mc="http://schemas.openxmlformats.org/markup-compatibility/2006">
              <mc:Choice xmlns:v="urn:schemas-microsoft-com:vml" Requires="v">
                <p:oleObj spid="_x0000_s18434" name="" r:id="rId3" imgW="6867525" imgH="1819275" progId="PBrush">
                  <p:embed/>
                </p:oleObj>
              </mc:Choice>
              <mc:Fallback>
                <p:oleObj name="" r:id="rId3" imgW="6867525" imgH="1819275" progId="PBrush">
                  <p:embed/>
                  <p:pic>
                    <p:nvPicPr>
                      <p:cNvPr id="0" name="Picture 18433" descr="image109"/>
                      <p:cNvPicPr/>
                      <p:nvPr/>
                    </p:nvPicPr>
                    <p:blipFill>
                      <a:blip r:embed="rId4"/>
                      <a:stretch>
                        <a:fillRect/>
                      </a:stretch>
                    </p:blipFill>
                    <p:spPr>
                      <a:xfrm>
                        <a:off x="990600" y="3657600"/>
                        <a:ext cx="7544435" cy="2674620"/>
                      </a:xfrm>
                      <a:prstGeom prst="rect">
                        <a:avLst/>
                      </a:prstGeom>
                      <a:noFill/>
                      <a:ln w="9525">
                        <a:noFill/>
                      </a:ln>
                    </p:spPr>
                  </p:pic>
                </p:oleObj>
              </mc:Fallback>
            </mc:AlternateContent>
          </a:graphicData>
        </a:graphic>
      </p:graphicFrame>
      <p:sp>
        <p:nvSpPr>
          <p:cNvPr id="5" name="Title 1"/>
          <p:cNvSpPr>
            <a:spLocks noGrp="1"/>
          </p:cNvSpPr>
          <p:nvPr>
            <p:ph type="title"/>
          </p:nvPr>
        </p:nvSpPr>
        <p:spPr>
          <a:xfrm>
            <a:off x="457200" y="274638"/>
            <a:ext cx="8229600" cy="1143000"/>
          </a:xfrm>
        </p:spPr>
        <p:txBody>
          <a:bodyPr/>
          <a:lstStyle/>
          <a:p>
            <a:pPr algn="ctr"/>
            <a:r>
              <a:rPr lang="en-US" dirty="0"/>
              <a:t>Design of wall footing</a:t>
            </a:r>
            <a:endParaRPr lang="en-US" dirty="0"/>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Picture 5"/>
          <p:cNvPicPr>
            <a:picLocks noGrp="1" noChangeAspect="1"/>
          </p:cNvPicPr>
          <p:nvPr>
            <p:ph idx="1"/>
          </p:nvPr>
        </p:nvPicPr>
        <p:blipFill>
          <a:blip r:embed="rId1"/>
          <a:srcRect/>
          <a:stretch>
            <a:fillRect/>
          </a:stretch>
        </p:blipFill>
        <p:spPr bwMode="auto">
          <a:xfrm>
            <a:off x="990600" y="1828800"/>
            <a:ext cx="7688580" cy="1713230"/>
          </a:xfrm>
          <a:prstGeom prst="rect">
            <a:avLst/>
          </a:prstGeom>
          <a:noFill/>
          <a:ln w="9525">
            <a:noFill/>
            <a:miter lim="800000"/>
            <a:headEnd/>
            <a:tailEnd/>
          </a:ln>
        </p:spPr>
      </p:pic>
      <p:pic>
        <p:nvPicPr>
          <p:cNvPr id="53" name="Picture 12"/>
          <p:cNvPicPr/>
          <p:nvPr/>
        </p:nvPicPr>
        <p:blipFill>
          <a:blip r:embed="rId2"/>
          <a:srcRect/>
          <a:stretch>
            <a:fillRect/>
          </a:stretch>
        </p:blipFill>
        <p:spPr bwMode="auto">
          <a:xfrm>
            <a:off x="1143000" y="3962400"/>
            <a:ext cx="7687310" cy="2099310"/>
          </a:xfrm>
          <a:prstGeom prst="rect">
            <a:avLst/>
          </a:prstGeom>
          <a:noFill/>
          <a:ln w="9525">
            <a:noFill/>
            <a:miter lim="800000"/>
            <a:headEnd/>
            <a:tailEnd/>
          </a:ln>
        </p:spPr>
      </p:pic>
      <p:sp>
        <p:nvSpPr>
          <p:cNvPr id="4" name="Title 1"/>
          <p:cNvSpPr>
            <a:spLocks noGrp="1"/>
          </p:cNvSpPr>
          <p:nvPr>
            <p:ph type="title"/>
          </p:nvPr>
        </p:nvSpPr>
        <p:spPr>
          <a:xfrm>
            <a:off x="457200" y="274638"/>
            <a:ext cx="8229600" cy="1143000"/>
          </a:xfrm>
        </p:spPr>
        <p:txBody>
          <a:bodyPr/>
          <a:lstStyle/>
          <a:p>
            <a:pPr algn="ctr"/>
            <a:r>
              <a:rPr lang="en-US" dirty="0"/>
              <a:t>Design of wall footing</a:t>
            </a:r>
            <a:endParaRPr lang="en-US" dirty="0"/>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p:nvPr>
            <p:ph idx="1"/>
          </p:nvPr>
        </p:nvGraphicFramePr>
        <p:xfrm>
          <a:off x="914400" y="1981200"/>
          <a:ext cx="7893050" cy="3814762"/>
        </p:xfrm>
        <a:graphic>
          <a:graphicData uri="http://schemas.openxmlformats.org/presentationml/2006/ole">
            <mc:AlternateContent xmlns:mc="http://schemas.openxmlformats.org/markup-compatibility/2006">
              <mc:Choice xmlns:v="urn:schemas-microsoft-com:vml" Requires="v">
                <p:oleObj spid="_x0000_s19457" name="" r:id="rId1" imgW="6619875" imgH="3200400" progId="PBrush">
                  <p:embed/>
                </p:oleObj>
              </mc:Choice>
              <mc:Fallback>
                <p:oleObj name="" r:id="rId1" imgW="6619875" imgH="3200400" progId="PBrush">
                  <p:embed/>
                  <p:pic>
                    <p:nvPicPr>
                      <p:cNvPr id="0" name="Picture 19456" descr="image112"/>
                      <p:cNvPicPr/>
                      <p:nvPr/>
                    </p:nvPicPr>
                    <p:blipFill>
                      <a:blip r:embed="rId2"/>
                      <a:stretch>
                        <a:fillRect/>
                      </a:stretch>
                    </p:blipFill>
                    <p:spPr>
                      <a:xfrm>
                        <a:off x="914400" y="1981200"/>
                        <a:ext cx="7893050" cy="3814762"/>
                      </a:xfrm>
                      <a:prstGeom prst="rect">
                        <a:avLst/>
                      </a:prstGeom>
                      <a:noFill/>
                      <a:ln w="9525">
                        <a:noFill/>
                      </a:ln>
                    </p:spPr>
                  </p:pic>
                </p:oleObj>
              </mc:Fallback>
            </mc:AlternateContent>
          </a:graphicData>
        </a:graphic>
      </p:graphicFrame>
      <p:sp>
        <p:nvSpPr>
          <p:cNvPr id="3" name="Title 1"/>
          <p:cNvSpPr>
            <a:spLocks noGrp="1"/>
          </p:cNvSpPr>
          <p:nvPr>
            <p:ph type="title"/>
          </p:nvPr>
        </p:nvSpPr>
        <p:spPr>
          <a:xfrm>
            <a:off x="457200" y="274638"/>
            <a:ext cx="8229600" cy="1143000"/>
          </a:xfrm>
        </p:spPr>
        <p:txBody>
          <a:bodyPr/>
          <a:lstStyle/>
          <a:p>
            <a:pPr algn="ctr"/>
            <a:r>
              <a:rPr lang="en-US" dirty="0"/>
              <a:t>Design of wall footing</a:t>
            </a:r>
            <a:endParaRPr lang="en-US" dirty="0"/>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p:nvPr>
            <p:ph idx="1"/>
          </p:nvPr>
        </p:nvGraphicFramePr>
        <p:xfrm>
          <a:off x="457200" y="1409700"/>
          <a:ext cx="8240712" cy="5448300"/>
        </p:xfrm>
        <a:graphic>
          <a:graphicData uri="http://schemas.openxmlformats.org/presentationml/2006/ole">
            <mc:AlternateContent xmlns:mc="http://schemas.openxmlformats.org/markup-compatibility/2006">
              <mc:Choice xmlns:v="urn:schemas-microsoft-com:vml" Requires="v">
                <p:oleObj spid="_x0000_s20481" name="" r:id="rId1" imgW="6657975" imgH="4400550" progId="PBrush">
                  <p:embed/>
                </p:oleObj>
              </mc:Choice>
              <mc:Fallback>
                <p:oleObj name="" r:id="rId1" imgW="6657975" imgH="4400550" progId="PBrush">
                  <p:embed/>
                  <p:pic>
                    <p:nvPicPr>
                      <p:cNvPr id="0" name="Picture 20480" descr="image113"/>
                      <p:cNvPicPr/>
                      <p:nvPr/>
                    </p:nvPicPr>
                    <p:blipFill>
                      <a:blip r:embed="rId2"/>
                      <a:stretch>
                        <a:fillRect/>
                      </a:stretch>
                    </p:blipFill>
                    <p:spPr>
                      <a:xfrm>
                        <a:off x="457200" y="1409700"/>
                        <a:ext cx="8240712" cy="5448300"/>
                      </a:xfrm>
                      <a:prstGeom prst="rect">
                        <a:avLst/>
                      </a:prstGeom>
                      <a:noFill/>
                      <a:ln w="9525">
                        <a:noFill/>
                      </a:ln>
                    </p:spPr>
                  </p:pic>
                </p:oleObj>
              </mc:Fallback>
            </mc:AlternateContent>
          </a:graphicData>
        </a:graphic>
      </p:graphicFrame>
      <p:sp>
        <p:nvSpPr>
          <p:cNvPr id="3" name="Title 1"/>
          <p:cNvSpPr>
            <a:spLocks noGrp="1"/>
          </p:cNvSpPr>
          <p:nvPr>
            <p:ph type="title"/>
          </p:nvPr>
        </p:nvSpPr>
        <p:spPr>
          <a:xfrm>
            <a:off x="228600" y="228600"/>
            <a:ext cx="8229600" cy="1143000"/>
          </a:xfrm>
        </p:spPr>
        <p:txBody>
          <a:bodyPr/>
          <a:lstStyle/>
          <a:p>
            <a:pPr algn="ctr"/>
            <a:r>
              <a:rPr lang="en-US" dirty="0"/>
              <a:t>Design of wall footing</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a:solidFill>
                  <a:schemeClr val="tx1"/>
                </a:solidFill>
              </a:rPr>
              <a:t>Structural Materials</a:t>
            </a:r>
            <a:endParaRPr lang="en-US">
              <a:solidFill>
                <a:schemeClr val="tx1"/>
              </a:solidFill>
            </a:endParaRPr>
          </a:p>
        </p:txBody>
      </p:sp>
      <p:sp>
        <p:nvSpPr>
          <p:cNvPr id="5" name="Content Placeholder 2"/>
          <p:cNvSpPr>
            <a:spLocks noGrp="1"/>
          </p:cNvSpPr>
          <p:nvPr>
            <p:ph idx="1"/>
          </p:nvPr>
        </p:nvSpPr>
        <p:spPr/>
        <p:txBody>
          <a:bodyPr/>
          <a:lstStyle/>
          <a:p>
            <a:pPr marL="457200" indent="-457200">
              <a:buClr>
                <a:schemeClr val="accent4">
                  <a:lumMod val="75000"/>
                </a:schemeClr>
              </a:buClr>
              <a:buFont typeface="+mj-lt"/>
              <a:buAutoNum type="arabicParenR"/>
            </a:pPr>
            <a:r>
              <a:rPr lang="en-US" sz="2800" b="1" dirty="0" smtClean="0">
                <a:solidFill>
                  <a:schemeClr val="accent4">
                    <a:lumMod val="50000"/>
                  </a:schemeClr>
                </a:solidFill>
              </a:rPr>
              <a:t>Concrete</a:t>
            </a:r>
            <a:br>
              <a:rPr lang="en-US" sz="2600" dirty="0" smtClean="0"/>
            </a:br>
            <a:endParaRPr lang="en-US" sz="2600" dirty="0" smtClean="0"/>
          </a:p>
          <a:p>
            <a:pPr marL="914400" lvl="1" indent="-457200">
              <a:buClr>
                <a:schemeClr val="bg1">
                  <a:lumMod val="50000"/>
                </a:schemeClr>
              </a:buClr>
              <a:buFont typeface="Wingdings" panose="05000000000000000000" pitchFamily="2" charset="2"/>
              <a:buChar char="v"/>
            </a:pPr>
            <a:r>
              <a:rPr lang="en-US" sz="2700" b="1" dirty="0" smtClean="0">
                <a:solidFill>
                  <a:schemeClr val="accent2">
                    <a:lumMod val="50000"/>
                  </a:schemeClr>
                </a:solidFill>
                <a:latin typeface="Aparajita" panose="020B0604020202020204" pitchFamily="34" charset="0"/>
                <a:cs typeface="Aparajita" panose="020B0604020202020204" pitchFamily="34" charset="0"/>
              </a:rPr>
              <a:t>Used Compressive Strength (</a:t>
            </a:r>
            <a:r>
              <a:rPr lang="en-US" sz="2700" b="1" dirty="0" err="1" smtClean="0">
                <a:solidFill>
                  <a:schemeClr val="accent2">
                    <a:lumMod val="50000"/>
                  </a:schemeClr>
                </a:solidFill>
                <a:latin typeface="Aparajita" panose="020B0604020202020204" pitchFamily="34" charset="0"/>
                <a:cs typeface="Aparajita" panose="020B0604020202020204" pitchFamily="34" charset="0"/>
              </a:rPr>
              <a:t>f</a:t>
            </a:r>
            <a:r>
              <a:rPr lang="en-US" sz="2700" b="1" baseline="-25000" dirty="0" err="1" smtClean="0">
                <a:solidFill>
                  <a:schemeClr val="accent2">
                    <a:lumMod val="50000"/>
                  </a:schemeClr>
                </a:solidFill>
                <a:latin typeface="Aparajita" panose="020B0604020202020204" pitchFamily="34" charset="0"/>
                <a:cs typeface="Aparajita" panose="020B0604020202020204" pitchFamily="34" charset="0"/>
              </a:rPr>
              <a:t>c</a:t>
            </a:r>
            <a:r>
              <a:rPr lang="en-US" sz="2700" b="1" dirty="0" smtClean="0">
                <a:solidFill>
                  <a:schemeClr val="accent2">
                    <a:lumMod val="50000"/>
                  </a:schemeClr>
                </a:solidFill>
                <a:latin typeface="Aparajita" panose="020B0604020202020204" pitchFamily="34" charset="0"/>
                <a:cs typeface="Aparajita" panose="020B0604020202020204" pitchFamily="34" charset="0"/>
              </a:rPr>
              <a:t>’) for Slabs, Beams, Columns and Footings is 28 </a:t>
            </a:r>
            <a:r>
              <a:rPr lang="en-US" sz="2700" b="1" dirty="0" err="1" smtClean="0">
                <a:solidFill>
                  <a:schemeClr val="accent2">
                    <a:lumMod val="50000"/>
                  </a:schemeClr>
                </a:solidFill>
                <a:latin typeface="Aparajita" panose="020B0604020202020204" pitchFamily="34" charset="0"/>
                <a:cs typeface="Aparajita" panose="020B0604020202020204" pitchFamily="34" charset="0"/>
              </a:rPr>
              <a:t>MPa</a:t>
            </a:r>
            <a:r>
              <a:rPr lang="en-US" sz="2700" b="1" dirty="0" smtClean="0">
                <a:solidFill>
                  <a:schemeClr val="accent2">
                    <a:lumMod val="50000"/>
                  </a:schemeClr>
                </a:solidFill>
                <a:latin typeface="Aparajita" panose="020B0604020202020204" pitchFamily="34" charset="0"/>
                <a:cs typeface="Aparajita" panose="020B0604020202020204" pitchFamily="34" charset="0"/>
              </a:rPr>
              <a:t>.</a:t>
            </a:r>
            <a:br>
              <a:rPr lang="en-US" sz="2700" b="1" dirty="0" smtClean="0">
                <a:solidFill>
                  <a:schemeClr val="accent2">
                    <a:lumMod val="50000"/>
                  </a:schemeClr>
                </a:solidFill>
                <a:latin typeface="Aparajita" panose="020B0604020202020204" pitchFamily="34" charset="0"/>
                <a:cs typeface="Aparajita" panose="020B0604020202020204" pitchFamily="34" charset="0"/>
              </a:rPr>
            </a:br>
            <a:endParaRPr lang="en-US" sz="2700" b="1" dirty="0" smtClean="0">
              <a:solidFill>
                <a:schemeClr val="accent2">
                  <a:lumMod val="50000"/>
                </a:schemeClr>
              </a:solidFill>
              <a:latin typeface="Aparajita" panose="020B0604020202020204" pitchFamily="34" charset="0"/>
              <a:cs typeface="Aparajita" panose="020B0604020202020204" pitchFamily="34" charset="0"/>
            </a:endParaRPr>
          </a:p>
          <a:p>
            <a:pPr marL="914400" lvl="1" indent="-457200">
              <a:buClr>
                <a:schemeClr val="bg1">
                  <a:lumMod val="50000"/>
                </a:schemeClr>
              </a:buClr>
              <a:buFont typeface="Wingdings" panose="05000000000000000000" pitchFamily="2" charset="2"/>
              <a:buChar char="v"/>
            </a:pPr>
            <a:r>
              <a:rPr lang="en-US" sz="2700" b="1" dirty="0" smtClean="0">
                <a:solidFill>
                  <a:schemeClr val="accent2">
                    <a:lumMod val="50000"/>
                  </a:schemeClr>
                </a:solidFill>
                <a:latin typeface="Aparajita" panose="020B0604020202020204" pitchFamily="34" charset="0"/>
                <a:cs typeface="Aparajita" panose="020B0604020202020204" pitchFamily="34" charset="0"/>
              </a:rPr>
              <a:t>Modulus of Elasticity = 24870 </a:t>
            </a:r>
            <a:r>
              <a:rPr lang="en-US" sz="2700" b="1" dirty="0" err="1" smtClean="0">
                <a:solidFill>
                  <a:schemeClr val="accent2">
                    <a:lumMod val="50000"/>
                  </a:schemeClr>
                </a:solidFill>
                <a:latin typeface="Aparajita" panose="020B0604020202020204" pitchFamily="34" charset="0"/>
                <a:cs typeface="Aparajita" panose="020B0604020202020204" pitchFamily="34" charset="0"/>
              </a:rPr>
              <a:t>MPa</a:t>
            </a:r>
            <a:br>
              <a:rPr lang="en-US" sz="2700" b="1" dirty="0" smtClean="0">
                <a:solidFill>
                  <a:schemeClr val="accent2">
                    <a:lumMod val="50000"/>
                  </a:schemeClr>
                </a:solidFill>
                <a:latin typeface="Aparajita" panose="020B0604020202020204" pitchFamily="34" charset="0"/>
                <a:cs typeface="Aparajita" panose="020B0604020202020204" pitchFamily="34" charset="0"/>
              </a:rPr>
            </a:br>
            <a:endParaRPr lang="en-US" sz="2700" b="1" dirty="0" smtClean="0">
              <a:solidFill>
                <a:schemeClr val="accent2">
                  <a:lumMod val="50000"/>
                </a:schemeClr>
              </a:solidFill>
              <a:latin typeface="Aparajita" panose="020B0604020202020204" pitchFamily="34" charset="0"/>
              <a:cs typeface="Aparajita" panose="020B0604020202020204" pitchFamily="34" charset="0"/>
            </a:endParaRPr>
          </a:p>
          <a:p>
            <a:pPr marL="914400" lvl="1" indent="-457200">
              <a:buClr>
                <a:schemeClr val="bg1">
                  <a:lumMod val="50000"/>
                </a:schemeClr>
              </a:buClr>
              <a:buFont typeface="Wingdings" panose="05000000000000000000" pitchFamily="2" charset="2"/>
              <a:buChar char="v"/>
            </a:pPr>
            <a:r>
              <a:rPr lang="en-US" sz="2700" b="1" dirty="0" smtClean="0">
                <a:solidFill>
                  <a:schemeClr val="accent2">
                    <a:lumMod val="50000"/>
                  </a:schemeClr>
                </a:solidFill>
                <a:latin typeface="Aparajita" panose="020B0604020202020204" pitchFamily="34" charset="0"/>
                <a:cs typeface="Aparajita" panose="020B0604020202020204" pitchFamily="34" charset="0"/>
              </a:rPr>
              <a:t>Unit Weight for used Concrete is 25 </a:t>
            </a:r>
            <a:r>
              <a:rPr lang="en-US" sz="2700" b="1" dirty="0" err="1" smtClean="0">
                <a:solidFill>
                  <a:schemeClr val="accent2">
                    <a:lumMod val="50000"/>
                  </a:schemeClr>
                </a:solidFill>
                <a:latin typeface="Aparajita" panose="020B0604020202020204" pitchFamily="34" charset="0"/>
                <a:cs typeface="Aparajita" panose="020B0604020202020204" pitchFamily="34" charset="0"/>
              </a:rPr>
              <a:t>kN</a:t>
            </a:r>
            <a:r>
              <a:rPr lang="en-US" sz="2700" b="1" dirty="0" smtClean="0">
                <a:solidFill>
                  <a:schemeClr val="accent2">
                    <a:lumMod val="50000"/>
                  </a:schemeClr>
                </a:solidFill>
                <a:latin typeface="Aparajita" panose="020B0604020202020204" pitchFamily="34" charset="0"/>
                <a:cs typeface="Aparajita" panose="020B0604020202020204" pitchFamily="34" charset="0"/>
              </a:rPr>
              <a:t>/m</a:t>
            </a:r>
            <a:r>
              <a:rPr lang="en-US" sz="2700" b="1" baseline="30000" dirty="0" smtClean="0">
                <a:solidFill>
                  <a:schemeClr val="accent2">
                    <a:lumMod val="50000"/>
                  </a:schemeClr>
                </a:solidFill>
                <a:latin typeface="Aparajita" panose="020B0604020202020204" pitchFamily="34" charset="0"/>
                <a:cs typeface="Aparajita" panose="020B0604020202020204" pitchFamily="34" charset="0"/>
              </a:rPr>
              <a:t>3</a:t>
            </a:r>
            <a:endParaRPr lang="en-US" sz="2700" b="1" baseline="30000" dirty="0" smtClean="0">
              <a:solidFill>
                <a:schemeClr val="accent2">
                  <a:lumMod val="50000"/>
                </a:schemeClr>
              </a:solidFill>
              <a:latin typeface="Aparajita" panose="020B0604020202020204" pitchFamily="34" charset="0"/>
              <a:cs typeface="Aparajita" panose="020B0604020202020204" pitchFamily="34" charset="0"/>
            </a:endParaRPr>
          </a:p>
          <a:p>
            <a:pPr marL="457200" indent="-457200">
              <a:buNone/>
            </a:pPr>
            <a:endParaRPr lang="en-US" dirty="0" smtClean="0"/>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p:nvPr>
            <p:ph idx="1"/>
          </p:nvPr>
        </p:nvGraphicFramePr>
        <p:xfrm>
          <a:off x="914400" y="838200"/>
          <a:ext cx="7926387" cy="5894388"/>
        </p:xfrm>
        <a:graphic>
          <a:graphicData uri="http://schemas.openxmlformats.org/presentationml/2006/ole">
            <mc:AlternateContent xmlns:mc="http://schemas.openxmlformats.org/markup-compatibility/2006">
              <mc:Choice xmlns:v="urn:schemas-microsoft-com:vml" Requires="v">
                <p:oleObj spid="_x0000_s21505" name="" r:id="rId1" imgW="6610350" imgH="4914900" progId="PBrush">
                  <p:embed/>
                </p:oleObj>
              </mc:Choice>
              <mc:Fallback>
                <p:oleObj name="" r:id="rId1" imgW="6610350" imgH="4914900" progId="PBrush">
                  <p:embed/>
                  <p:pic>
                    <p:nvPicPr>
                      <p:cNvPr id="0" name="Picture 21504" descr="image114"/>
                      <p:cNvPicPr/>
                      <p:nvPr/>
                    </p:nvPicPr>
                    <p:blipFill>
                      <a:blip r:embed="rId2"/>
                      <a:stretch>
                        <a:fillRect/>
                      </a:stretch>
                    </p:blipFill>
                    <p:spPr>
                      <a:xfrm>
                        <a:off x="914400" y="838200"/>
                        <a:ext cx="7926387" cy="5894388"/>
                      </a:xfrm>
                      <a:prstGeom prst="rect">
                        <a:avLst/>
                      </a:prstGeom>
                      <a:noFill/>
                      <a:ln w="9525">
                        <a:noFill/>
                      </a:ln>
                    </p:spPr>
                  </p:pic>
                </p:oleObj>
              </mc:Fallback>
            </mc:AlternateContent>
          </a:graphicData>
        </a:graphic>
      </p:graphicFrame>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p:nvPr>
            <p:ph idx="1"/>
          </p:nvPr>
        </p:nvGraphicFramePr>
        <p:xfrm>
          <a:off x="1265238" y="339725"/>
          <a:ext cx="7842250" cy="2746375"/>
        </p:xfrm>
        <a:graphic>
          <a:graphicData uri="http://schemas.openxmlformats.org/presentationml/2006/ole">
            <mc:AlternateContent xmlns:mc="http://schemas.openxmlformats.org/markup-compatibility/2006">
              <mc:Choice xmlns:v="urn:schemas-microsoft-com:vml" Requires="v">
                <p:oleObj spid="_x0000_s22529" name="" r:id="rId1" imgW="6610350" imgH="2314575" progId="PBrush">
                  <p:embed/>
                </p:oleObj>
              </mc:Choice>
              <mc:Fallback>
                <p:oleObj name="" r:id="rId1" imgW="6610350" imgH="2314575" progId="PBrush">
                  <p:embed/>
                  <p:pic>
                    <p:nvPicPr>
                      <p:cNvPr id="0" name="Picture 22528" descr="image115"/>
                      <p:cNvPicPr/>
                      <p:nvPr/>
                    </p:nvPicPr>
                    <p:blipFill>
                      <a:blip r:embed="rId2"/>
                      <a:stretch>
                        <a:fillRect/>
                      </a:stretch>
                    </p:blipFill>
                    <p:spPr>
                      <a:xfrm>
                        <a:off x="1265238" y="339725"/>
                        <a:ext cx="7842250" cy="2746375"/>
                      </a:xfrm>
                      <a:prstGeom prst="rect">
                        <a:avLst/>
                      </a:prstGeom>
                      <a:noFill/>
                      <a:ln w="9525">
                        <a:noFill/>
                      </a:ln>
                    </p:spPr>
                  </p:pic>
                </p:oleObj>
              </mc:Fallback>
            </mc:AlternateContent>
          </a:graphicData>
        </a:graphic>
      </p:graphicFrame>
      <p:graphicFrame>
        <p:nvGraphicFramePr>
          <p:cNvPr id="7" name="Object 6"/>
          <p:cNvGraphicFramePr/>
          <p:nvPr/>
        </p:nvGraphicFramePr>
        <p:xfrm>
          <a:off x="2153285" y="2989580"/>
          <a:ext cx="4935220" cy="3622040"/>
        </p:xfrm>
        <a:graphic>
          <a:graphicData uri="http://schemas.openxmlformats.org/presentationml/2006/ole">
            <mc:AlternateContent xmlns:mc="http://schemas.openxmlformats.org/markup-compatibility/2006">
              <mc:Choice xmlns:v="urn:schemas-microsoft-com:vml" Requires="v">
                <p:oleObj spid="_x0000_s22530" name="" r:id="rId3" imgW="4610100" imgH="3200400" progId="PBrush">
                  <p:embed/>
                </p:oleObj>
              </mc:Choice>
              <mc:Fallback>
                <p:oleObj name="" r:id="rId3" imgW="4610100" imgH="3200400" progId="PBrush">
                  <p:embed/>
                  <p:pic>
                    <p:nvPicPr>
                      <p:cNvPr id="0" name="Picture 22529" descr="image116"/>
                      <p:cNvPicPr/>
                      <p:nvPr/>
                    </p:nvPicPr>
                    <p:blipFill>
                      <a:blip r:embed="rId4"/>
                      <a:stretch>
                        <a:fillRect/>
                      </a:stretch>
                    </p:blipFill>
                    <p:spPr>
                      <a:xfrm>
                        <a:off x="2153285" y="2989580"/>
                        <a:ext cx="4935220" cy="3622040"/>
                      </a:xfrm>
                      <a:prstGeom prst="rect">
                        <a:avLst/>
                      </a:prstGeom>
                      <a:noFill/>
                      <a:ln w="9525">
                        <a:noFill/>
                      </a:ln>
                    </p:spPr>
                  </p:pic>
                </p:oleObj>
              </mc:Fallback>
            </mc:AlternateContent>
          </a:graphicData>
        </a:graphic>
      </p:graphicFrame>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103426" name="Object 2"/>
          <p:cNvGraphicFramePr/>
          <p:nvPr>
            <p:ph idx="1"/>
          </p:nvPr>
        </p:nvGraphicFramePr>
        <p:xfrm>
          <a:off x="830263" y="1600200"/>
          <a:ext cx="7481887" cy="4525963"/>
        </p:xfrm>
        <a:graphic>
          <a:graphicData uri="http://schemas.openxmlformats.org/presentationml/2006/ole">
            <mc:AlternateContent xmlns:mc="http://schemas.openxmlformats.org/markup-compatibility/2006">
              <mc:Choice xmlns:v="urn:schemas-microsoft-com:vml" Requires="v">
                <p:oleObj spid="_x0000_s25601" name="" r:id="rId1" imgW="7934325" imgH="4800600" progId="PBrush">
                  <p:embed/>
                </p:oleObj>
              </mc:Choice>
              <mc:Fallback>
                <p:oleObj name="" r:id="rId1" imgW="7934325" imgH="4800600" progId="PBrush">
                  <p:embed/>
                  <p:pic>
                    <p:nvPicPr>
                      <p:cNvPr id="0" name="Picture 25600" descr="image119"/>
                      <p:cNvPicPr/>
                      <p:nvPr/>
                    </p:nvPicPr>
                    <p:blipFill>
                      <a:blip r:embed="rId2"/>
                      <a:stretch>
                        <a:fillRect/>
                      </a:stretch>
                    </p:blipFill>
                    <p:spPr>
                      <a:xfrm>
                        <a:off x="830263" y="1600200"/>
                        <a:ext cx="7481887" cy="4525963"/>
                      </a:xfrm>
                      <a:prstGeom prst="rect">
                        <a:avLst/>
                      </a:prstGeom>
                      <a:noFill/>
                      <a:ln w="9525">
                        <a:noFill/>
                      </a:ln>
                    </p:spPr>
                  </p:pic>
                </p:oleObj>
              </mc:Fallback>
            </mc:AlternateContent>
          </a:graphicData>
        </a:graphic>
      </p:graphicFrame>
    </p:spTree>
  </p:cSld>
  <p:clrMapOvr>
    <a:masterClrMapping/>
  </p:clrMapOvr>
</p:sld>
</file>

<file path=ppt/theme/theme1.xml><?xml version="1.0" encoding="utf-8"?>
<a:theme xmlns:a="http://schemas.openxmlformats.org/drawingml/2006/main" name="TS010385378">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PRESENTATION</Template>
  <TotalTime>0</TotalTime>
  <Words>13523</Words>
  <Application>WPS Presentation</Application>
  <PresentationFormat>On-screen Show (4:3)</PresentationFormat>
  <Paragraphs>709</Paragraphs>
  <Slides>92</Slides>
  <Notes>4</Notes>
  <HiddenSlides>0</HiddenSlides>
  <MMClips>0</MMClips>
  <ScaleCrop>false</ScaleCrop>
  <HeadingPairs>
    <vt:vector size="8" baseType="variant">
      <vt:variant>
        <vt:lpstr>已用的字体</vt:lpstr>
      </vt:variant>
      <vt:variant>
        <vt:i4>11</vt:i4>
      </vt:variant>
      <vt:variant>
        <vt:lpstr>主题</vt:lpstr>
      </vt:variant>
      <vt:variant>
        <vt:i4>1</vt:i4>
      </vt:variant>
      <vt:variant>
        <vt:lpstr>嵌入 OLE 服务器</vt:lpstr>
      </vt:variant>
      <vt:variant>
        <vt:i4>34</vt:i4>
      </vt:variant>
      <vt:variant>
        <vt:lpstr>幻灯片标题</vt:lpstr>
      </vt:variant>
      <vt:variant>
        <vt:i4>92</vt:i4>
      </vt:variant>
    </vt:vector>
  </HeadingPairs>
  <TitlesOfParts>
    <vt:vector size="138" baseType="lpstr">
      <vt:lpstr>Arial</vt:lpstr>
      <vt:lpstr>SimSun</vt:lpstr>
      <vt:lpstr>Wingdings</vt:lpstr>
      <vt:lpstr>Andalus</vt:lpstr>
      <vt:lpstr>Aparajita</vt:lpstr>
      <vt:lpstr>Tekton Pro</vt:lpstr>
      <vt:lpstr>Wingdings</vt:lpstr>
      <vt:lpstr>Tahoma</vt:lpstr>
      <vt:lpstr>Calibri</vt:lpstr>
      <vt:lpstr>Microsoft YaHei</vt:lpstr>
      <vt:lpstr>AMGDT</vt:lpstr>
      <vt:lpstr>TS010385378</vt:lpstr>
      <vt:lpstr>PBrush</vt:lpstr>
      <vt:lpstr>PBrush</vt:lpstr>
      <vt:lpstr>PBrush</vt:lpstr>
      <vt:lpstr>PBrush</vt:lpstr>
      <vt:lpstr>PBrush</vt:lpstr>
      <vt:lpstr>PBrush</vt:lpstr>
      <vt:lpstr>PBrush</vt:lpstr>
      <vt:lpstr>PBrush</vt:lpstr>
      <vt:lpstr>PBrush</vt:lpstr>
      <vt:lpstr>PBrush</vt:lpstr>
      <vt:lpstr>PBrush</vt:lpstr>
      <vt:lpstr>PBrush</vt:lpstr>
      <vt:lpstr>PBrush</vt:lpstr>
      <vt:lpstr>PBrush</vt:lpstr>
      <vt:lpstr>PBrush</vt:lpstr>
      <vt:lpstr>PBrush</vt:lpstr>
      <vt:lpstr>PBrush</vt:lpstr>
      <vt:lpstr>PBrush</vt:lpstr>
      <vt:lpstr>PBrush</vt:lpstr>
      <vt:lpstr>PBrush</vt:lpstr>
      <vt:lpstr>PBrush</vt:lpstr>
      <vt:lpstr>PBrush</vt:lpstr>
      <vt:lpstr>PBrush</vt:lpstr>
      <vt:lpstr>PBrush</vt:lpstr>
      <vt:lpstr>PBrush</vt:lpstr>
      <vt:lpstr>PBrush</vt:lpstr>
      <vt:lpstr>PBrush</vt:lpstr>
      <vt:lpstr>PBrush</vt:lpstr>
      <vt:lpstr>Paint.Picture</vt:lpstr>
      <vt:lpstr>PBrush</vt:lpstr>
      <vt:lpstr>PBrush</vt:lpstr>
      <vt:lpstr>PBrush</vt:lpstr>
      <vt:lpstr>PBrush</vt:lpstr>
      <vt:lpstr>PBrush</vt:lpstr>
      <vt:lpstr>PowerPoint 演示文稿</vt:lpstr>
      <vt:lpstr>Picture of the project </vt:lpstr>
      <vt:lpstr>Project description</vt:lpstr>
      <vt:lpstr>PowerPoint 演示文稿</vt:lpstr>
      <vt:lpstr>PowerPoint 演示文稿</vt:lpstr>
      <vt:lpstr>First&amp;Second Floor Architectural Plan</vt:lpstr>
      <vt:lpstr>PowerPoint 演示文稿</vt:lpstr>
      <vt:lpstr>Seismic Zone Requirements (UBC-97)</vt:lpstr>
      <vt:lpstr>Structural Materials</vt:lpstr>
      <vt:lpstr>Structural Materials</vt:lpstr>
      <vt:lpstr>Non-Structural Materials</vt:lpstr>
      <vt:lpstr>PowerPoint 演示文稿</vt:lpstr>
      <vt:lpstr>Non-Structural Materials</vt:lpstr>
      <vt:lpstr>The Philosophy of Design</vt:lpstr>
      <vt:lpstr>Load Types</vt:lpstr>
      <vt:lpstr>Load Types</vt:lpstr>
      <vt:lpstr>PowerPoint 演示文稿</vt:lpstr>
      <vt:lpstr>Load Types</vt:lpstr>
      <vt:lpstr>Load Combinations</vt:lpstr>
      <vt:lpstr>PowerPoint 演示文稿</vt:lpstr>
      <vt:lpstr>Preliminary Design of The Project </vt:lpstr>
      <vt:lpstr>Preliminary Design of The Project </vt:lpstr>
      <vt:lpstr>Equivalent Lateral Force (UBC-97) </vt:lpstr>
      <vt:lpstr>PowerPoint 演示文稿</vt:lpstr>
      <vt:lpstr>Importance factor I=1.25 </vt:lpstr>
      <vt:lpstr>Response modification factor R=5.5 </vt:lpstr>
      <vt:lpstr>PowerPoint 演示文稿</vt:lpstr>
      <vt:lpstr>PowerPoint 演示文稿</vt:lpstr>
      <vt:lpstr>PowerPoint 演示文稿</vt:lpstr>
      <vt:lpstr>Equivalent Lateral Force (UBC-97) </vt:lpstr>
      <vt:lpstr>Structural 3D Modeling</vt:lpstr>
      <vt:lpstr>Structural 3D Modeling</vt:lpstr>
      <vt:lpstr>PowerPoint 演示文稿</vt:lpstr>
      <vt:lpstr>Verification of Structural Analysis</vt:lpstr>
      <vt:lpstr>PowerPoint 演示文稿</vt:lpstr>
      <vt:lpstr>PowerPoint 演示文稿</vt:lpstr>
      <vt:lpstr>PowerPoint 演示文稿</vt:lpstr>
      <vt:lpstr>Verification of Structural Analysis</vt:lpstr>
      <vt:lpstr>PowerPoint 演示文稿</vt:lpstr>
      <vt:lpstr>PowerPoint 演示文稿</vt:lpstr>
      <vt:lpstr>PowerPoint 演示文稿</vt:lpstr>
      <vt:lpstr>Verification of Internal Forces</vt:lpstr>
      <vt:lpstr>PowerPoint 演示文稿</vt:lpstr>
      <vt:lpstr>PowerPoint 演示文稿</vt:lpstr>
      <vt:lpstr>Serviceability Check</vt:lpstr>
      <vt:lpstr>Static Equivalent Method</vt:lpstr>
      <vt:lpstr>Static Equivalent Method</vt:lpstr>
      <vt:lpstr>Response Spectrum Analysis </vt:lpstr>
      <vt:lpstr> Response Spectrum</vt:lpstr>
      <vt:lpstr> Response Spectrum</vt:lpstr>
      <vt:lpstr> Response Spectrum</vt:lpstr>
      <vt:lpstr>Mass source data</vt:lpstr>
      <vt:lpstr>PowerPoint 演示文稿</vt:lpstr>
      <vt:lpstr>Check of Lateral Forces</vt:lpstr>
      <vt:lpstr>Check of Lateral Forces</vt:lpstr>
      <vt:lpstr>Period check </vt:lpstr>
      <vt:lpstr>Period check </vt:lpstr>
      <vt:lpstr>Mass participation ratio</vt:lpstr>
      <vt:lpstr>Drift check</vt:lpstr>
      <vt:lpstr>Drift check</vt:lpstr>
      <vt:lpstr>Drift check</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Structural Design of Concrete Members</vt:lpstr>
      <vt:lpstr>PowerPoint 演示文稿</vt:lpstr>
      <vt:lpstr>PowerPoint 演示文稿</vt:lpstr>
      <vt:lpstr>PowerPoint 演示文稿</vt:lpstr>
      <vt:lpstr>Design of footing</vt:lpstr>
      <vt:lpstr>PowerPoint 演示文稿</vt:lpstr>
      <vt:lpstr>PowerPoint 演示文稿</vt:lpstr>
      <vt:lpstr>Checks</vt:lpstr>
      <vt:lpstr>PowerPoint 演示文稿</vt:lpstr>
      <vt:lpstr>PowerPoint 演示文稿</vt:lpstr>
      <vt:lpstr>PowerPoint 演示文稿</vt:lpstr>
      <vt:lpstr>PowerPoint 演示文稿</vt:lpstr>
      <vt:lpstr>PowerPoint 演示文稿</vt:lpstr>
      <vt:lpstr>PowerPoint 演示文稿</vt:lpstr>
      <vt:lpstr>Design of wall footing</vt:lpstr>
      <vt:lpstr>Design of wall footing</vt:lpstr>
      <vt:lpstr>Design of wall footing</vt:lpstr>
      <vt:lpstr>Design of wall footing</vt:lpstr>
      <vt:lpstr>Design of wall footing</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samah</cp:lastModifiedBy>
  <cp:revision>98</cp:revision>
  <dcterms:created xsi:type="dcterms:W3CDTF">2017-05-24T05:53:00Z</dcterms:created>
  <dcterms:modified xsi:type="dcterms:W3CDTF">2017-05-25T09:38:36Z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1033-10.2.0.5845</vt:lpwstr>
  </property>
</Properties>
</file>