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92" r:id="rId16"/>
    <p:sldId id="271" r:id="rId17"/>
    <p:sldId id="273" r:id="rId18"/>
    <p:sldId id="276" r:id="rId19"/>
    <p:sldId id="275" r:id="rId20"/>
    <p:sldId id="294" r:id="rId21"/>
    <p:sldId id="277" r:id="rId22"/>
    <p:sldId id="278" r:id="rId23"/>
    <p:sldId id="279" r:id="rId24"/>
    <p:sldId id="280" r:id="rId25"/>
    <p:sldId id="281" r:id="rId26"/>
    <p:sldId id="282" r:id="rId27"/>
    <p:sldId id="283" r:id="rId28"/>
    <p:sldId id="284" r:id="rId29"/>
    <p:sldId id="285" r:id="rId30"/>
    <p:sldId id="287" r:id="rId31"/>
    <p:sldId id="289" r:id="rId32"/>
    <p:sldId id="291"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9" d="100"/>
          <a:sy n="69" d="100"/>
        </p:scale>
        <p:origin x="78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EB0726-9E59-466F-B811-CD274AF7C9D9}" type="datetimeFigureOut">
              <a:rPr lang="en-US" smtClean="0"/>
              <a:t>1/8/2023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EFB080-4831-4330-AB67-AEA27742DF87}" type="slidenum">
              <a:rPr lang="en-US" smtClean="0"/>
              <a:t>‹#›</a:t>
            </a:fld>
            <a:endParaRPr lang="en-US"/>
          </a:p>
        </p:txBody>
      </p:sp>
    </p:spTree>
    <p:extLst>
      <p:ext uri="{BB962C8B-B14F-4D97-AF65-F5344CB8AC3E}">
        <p14:creationId xmlns:p14="http://schemas.microsoft.com/office/powerpoint/2010/main" val="2481355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F7CD666-0ABA-4E45-8639-11817CDADC1B}" type="datetimeFigureOut">
              <a:rPr lang="en-US" smtClean="0"/>
              <a:t>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4449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7CD666-0ABA-4E45-8639-11817CDADC1B}" type="datetimeFigureOut">
              <a:rPr lang="en-US" smtClean="0"/>
              <a:t>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1195567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7CD666-0ABA-4E45-8639-11817CDADC1B}" type="datetimeFigureOut">
              <a:rPr lang="en-US" smtClean="0"/>
              <a:t>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762717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7CD666-0ABA-4E45-8639-11817CDADC1B}" type="datetimeFigureOut">
              <a:rPr lang="en-US" smtClean="0"/>
              <a:t>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2147938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F7CD666-0ABA-4E45-8639-11817CDADC1B}" type="datetimeFigureOut">
              <a:rPr lang="en-US" smtClean="0"/>
              <a:t>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2017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F7CD666-0ABA-4E45-8639-11817CDADC1B}" type="datetimeFigureOut">
              <a:rPr lang="en-US" smtClean="0"/>
              <a:t>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3809316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F7CD666-0ABA-4E45-8639-11817CDADC1B}" type="datetimeFigureOut">
              <a:rPr lang="en-US" smtClean="0"/>
              <a:t>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540827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F7CD666-0ABA-4E45-8639-11817CDADC1B}" type="datetimeFigureOut">
              <a:rPr lang="en-US" smtClean="0"/>
              <a:t>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2409722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F7CD666-0ABA-4E45-8639-11817CDADC1B}" type="datetimeFigureOut">
              <a:rPr lang="en-US" smtClean="0"/>
              <a:t>1/8/2023</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1033476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F7CD666-0ABA-4E45-8639-11817CDADC1B}" type="datetimeFigureOut">
              <a:rPr lang="en-US" smtClean="0"/>
              <a:t>1/8/2023</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ABAC819-8278-439A-8E2A-518B19F890FF}" type="slidenum">
              <a:rPr lang="en-US" smtClean="0"/>
              <a:t>‹#›</a:t>
            </a:fld>
            <a:endParaRPr lang="en-US"/>
          </a:p>
        </p:txBody>
      </p:sp>
    </p:spTree>
    <p:extLst>
      <p:ext uri="{BB962C8B-B14F-4D97-AF65-F5344CB8AC3E}">
        <p14:creationId xmlns:p14="http://schemas.microsoft.com/office/powerpoint/2010/main" val="1206632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F7CD666-0ABA-4E45-8639-11817CDADC1B}" type="datetimeFigureOut">
              <a:rPr lang="en-US" smtClean="0"/>
              <a:t>1/8/2023</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940748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F7CD666-0ABA-4E45-8639-11817CDADC1B}" type="datetimeFigureOut">
              <a:rPr lang="en-US" smtClean="0"/>
              <a:t>1/8/2023</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ABAC819-8278-439A-8E2A-518B19F890FF}"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776133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tmp"/><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tmp"/><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6.tmp"/><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JPG"/></Relationships>
</file>

<file path=ppt/slides/_rels/slide2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F1B210B-74F1-07AD-15C2-1A3B27D7B4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Picture 3">
            <a:extLst>
              <a:ext uri="{FF2B5EF4-FFF2-40B4-BE49-F238E27FC236}">
                <a16:creationId xmlns:a16="http://schemas.microsoft.com/office/drawing/2014/main" id="{C209F151-7903-FA93-642E-56C780422B99}"/>
              </a:ext>
            </a:extLst>
          </p:cNvPr>
          <p:cNvPicPr>
            <a:picLocks noChangeAspect="1"/>
          </p:cNvPicPr>
          <p:nvPr/>
        </p:nvPicPr>
        <p:blipFill>
          <a:blip r:embed="rId3"/>
          <a:stretch>
            <a:fillRect/>
          </a:stretch>
        </p:blipFill>
        <p:spPr>
          <a:xfrm>
            <a:off x="4965160" y="653040"/>
            <a:ext cx="1906695" cy="1619106"/>
          </a:xfrm>
          <a:prstGeom prst="rect">
            <a:avLst/>
          </a:prstGeom>
        </p:spPr>
      </p:pic>
      <p:sp>
        <p:nvSpPr>
          <p:cNvPr id="6" name="TextBox 5">
            <a:extLst>
              <a:ext uri="{FF2B5EF4-FFF2-40B4-BE49-F238E27FC236}">
                <a16:creationId xmlns:a16="http://schemas.microsoft.com/office/drawing/2014/main" id="{280AC2CA-8D6C-E79C-D92E-866EB598195C}"/>
              </a:ext>
            </a:extLst>
          </p:cNvPr>
          <p:cNvSpPr txBox="1"/>
          <p:nvPr/>
        </p:nvSpPr>
        <p:spPr>
          <a:xfrm>
            <a:off x="2152357" y="2586290"/>
            <a:ext cx="7040134" cy="830997"/>
          </a:xfrm>
          <a:prstGeom prst="rect">
            <a:avLst/>
          </a:prstGeom>
          <a:noFill/>
        </p:spPr>
        <p:txBody>
          <a:bodyPr wrap="square">
            <a:spAutoFit/>
          </a:bodyPr>
          <a:lstStyle/>
          <a:p>
            <a:pPr algn="ctr"/>
            <a:r>
              <a:rPr lang="en-US" sz="2400" b="1" dirty="0">
                <a:effectLst/>
                <a:latin typeface="Times New Roman" panose="02020603050405020304" pitchFamily="18" charset="0"/>
                <a:ea typeface="Calibri" panose="020F0502020204030204" pitchFamily="34" charset="0"/>
                <a:cs typeface="Arial" panose="020B0604020202020204" pitchFamily="34" charset="0"/>
              </a:rPr>
              <a:t>FOUNDATION DESIGN for</a:t>
            </a:r>
            <a:r>
              <a:rPr lang="ar-SA" sz="2400" b="1" dirty="0">
                <a:latin typeface="Calibri" panose="020F0502020204030204" pitchFamily="34" charset="0"/>
                <a:ea typeface="Calibri" panose="020F0502020204030204" pitchFamily="34" charset="0"/>
                <a:cs typeface="Arial" panose="020B0604020202020204" pitchFamily="34" charset="0"/>
              </a:rPr>
              <a:t> </a:t>
            </a:r>
            <a:r>
              <a:rPr lang="en-US" sz="2400" b="1" dirty="0">
                <a:effectLst/>
                <a:latin typeface="Times New Roman" panose="02020603050405020304" pitchFamily="18" charset="0"/>
                <a:ea typeface="Calibri" panose="020F0502020204030204" pitchFamily="34" charset="0"/>
                <a:cs typeface="Arial" panose="020B0604020202020204" pitchFamily="34" charset="0"/>
              </a:rPr>
              <a:t>a COMMERCIAL</a:t>
            </a:r>
          </a:p>
          <a:p>
            <a:pPr algn="ctr"/>
            <a:r>
              <a:rPr lang="en-US" sz="2400" b="1" dirty="0">
                <a:effectLst/>
                <a:latin typeface="Times New Roman" panose="02020603050405020304" pitchFamily="18" charset="0"/>
                <a:ea typeface="Calibri" panose="020F0502020204030204" pitchFamily="34" charset="0"/>
                <a:cs typeface="Arial" panose="020B0604020202020204" pitchFamily="34" charset="0"/>
              </a:rPr>
              <a:t> MALL in - NABLUS</a:t>
            </a:r>
            <a:endParaRPr lang="en-US" sz="2400" dirty="0"/>
          </a:p>
        </p:txBody>
      </p:sp>
      <p:sp>
        <p:nvSpPr>
          <p:cNvPr id="9" name="TextBox 8">
            <a:extLst>
              <a:ext uri="{FF2B5EF4-FFF2-40B4-BE49-F238E27FC236}">
                <a16:creationId xmlns:a16="http://schemas.microsoft.com/office/drawing/2014/main" id="{AB822E6F-0701-75FF-41E5-A92B20E8525B}"/>
              </a:ext>
            </a:extLst>
          </p:cNvPr>
          <p:cNvSpPr txBox="1"/>
          <p:nvPr/>
        </p:nvSpPr>
        <p:spPr>
          <a:xfrm>
            <a:off x="4142509" y="3514819"/>
            <a:ext cx="3990109" cy="1477328"/>
          </a:xfrm>
          <a:prstGeom prst="rect">
            <a:avLst/>
          </a:prstGeom>
          <a:noFill/>
        </p:spPr>
        <p:txBody>
          <a:bodyPr wrap="square" rtlCol="0">
            <a:spAutoFit/>
          </a:bodyPr>
          <a:lstStyle/>
          <a:p>
            <a:r>
              <a:rPr lang="en-US" sz="1800" dirty="0">
                <a:latin typeface="Times New Roman" panose="02020603050405020304" pitchFamily="18" charset="0"/>
                <a:cs typeface="Times New Roman" panose="02020603050405020304" pitchFamily="18" charset="0"/>
              </a:rPr>
              <a:t>By:</a:t>
            </a:r>
          </a:p>
          <a:p>
            <a:r>
              <a:rPr lang="en-US" sz="1800" dirty="0">
                <a:latin typeface="Times New Roman" panose="02020603050405020304" pitchFamily="18" charset="0"/>
                <a:cs typeface="Times New Roman" panose="02020603050405020304" pitchFamily="18" charset="0"/>
              </a:rPr>
              <a:t>        Amr Jumaa</a:t>
            </a:r>
          </a:p>
          <a:p>
            <a:r>
              <a:rPr lang="en-US" sz="1800" dirty="0">
                <a:latin typeface="Times New Roman" panose="02020603050405020304" pitchFamily="18" charset="0"/>
                <a:cs typeface="Times New Roman" panose="02020603050405020304" pitchFamily="18" charset="0"/>
              </a:rPr>
              <a:t>        Angham Kiwan</a:t>
            </a:r>
          </a:p>
          <a:p>
            <a:r>
              <a:rPr lang="en-US" sz="1800" dirty="0">
                <a:latin typeface="Times New Roman" panose="02020603050405020304" pitchFamily="18" charset="0"/>
                <a:cs typeface="Times New Roman" panose="02020603050405020304" pitchFamily="18" charset="0"/>
              </a:rPr>
              <a:t>       Jaser Qadous</a:t>
            </a:r>
          </a:p>
          <a:p>
            <a:r>
              <a:rPr lang="en-US" sz="1800" dirty="0">
                <a:latin typeface="Times New Roman" panose="02020603050405020304" pitchFamily="18" charset="0"/>
                <a:cs typeface="Times New Roman" panose="02020603050405020304" pitchFamily="18" charset="0"/>
              </a:rPr>
              <a:t>       Saji Alahmad </a:t>
            </a:r>
          </a:p>
        </p:txBody>
      </p:sp>
      <p:sp>
        <p:nvSpPr>
          <p:cNvPr id="10" name="TextBox 9">
            <a:extLst>
              <a:ext uri="{FF2B5EF4-FFF2-40B4-BE49-F238E27FC236}">
                <a16:creationId xmlns:a16="http://schemas.microsoft.com/office/drawing/2014/main" id="{B0320664-3980-4590-A60E-93C0093CA140}"/>
              </a:ext>
            </a:extLst>
          </p:cNvPr>
          <p:cNvSpPr txBox="1"/>
          <p:nvPr/>
        </p:nvSpPr>
        <p:spPr>
          <a:xfrm>
            <a:off x="3713018" y="5306291"/>
            <a:ext cx="3513822" cy="646331"/>
          </a:xfrm>
          <a:prstGeom prst="rect">
            <a:avLst/>
          </a:prstGeom>
          <a:noFill/>
        </p:spPr>
        <p:txBody>
          <a:bodyPr wrap="square" rtlCol="0">
            <a:spAutoFit/>
          </a:bodyPr>
          <a:lstStyle/>
          <a:p>
            <a:pPr algn="ctr"/>
            <a:r>
              <a:rPr lang="en-US" sz="1800" dirty="0"/>
              <a:t>Under supervision :</a:t>
            </a:r>
          </a:p>
          <a:p>
            <a:pPr algn="ctr"/>
            <a:r>
              <a:rPr lang="en-US" sz="1800" dirty="0"/>
              <a:t>Dr Mohammad Ghazal</a:t>
            </a:r>
            <a:endParaRPr lang="en-US" dirty="0"/>
          </a:p>
        </p:txBody>
      </p:sp>
    </p:spTree>
    <p:extLst>
      <p:ext uri="{BB962C8B-B14F-4D97-AF65-F5344CB8AC3E}">
        <p14:creationId xmlns:p14="http://schemas.microsoft.com/office/powerpoint/2010/main" val="31975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6C3E9F-9F4A-FA30-0FF2-4A6065A42848}"/>
              </a:ext>
            </a:extLst>
          </p:cNvPr>
          <p:cNvSpPr txBox="1"/>
          <p:nvPr/>
        </p:nvSpPr>
        <p:spPr>
          <a:xfrm>
            <a:off x="1318844" y="2252451"/>
            <a:ext cx="8725487" cy="1815882"/>
          </a:xfrm>
          <a:prstGeom prst="rect">
            <a:avLst/>
          </a:prstGeom>
          <a:noFill/>
        </p:spPr>
        <p:txBody>
          <a:bodyPr wrap="square">
            <a:spAutoFit/>
          </a:bodyPr>
          <a:lstStyle/>
          <a:p>
            <a:r>
              <a:rPr kumimoji="0" lang="en-US" sz="28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This project aims to analyze and design suitable foundation system for a Commercial  mall  located at </a:t>
            </a:r>
            <a:r>
              <a:rPr lang="en-US" sz="2800" dirty="0">
                <a:solidFill>
                  <a:prstClr val="black">
                    <a:lumMod val="75000"/>
                    <a:lumOff val="25000"/>
                  </a:prstClr>
                </a:solidFill>
                <a:latin typeface="Times New Roman" panose="02020603050405020304" pitchFamily="18" charset="0"/>
                <a:cs typeface="Times New Roman" panose="02020603050405020304" pitchFamily="18" charset="0"/>
              </a:rPr>
              <a:t>R</a:t>
            </a:r>
            <a:r>
              <a:rPr kumimoji="0" lang="en-US" sz="2800" b="0" i="0" u="none" strike="noStrike" kern="1200" cap="none" spc="0" normalizeH="0" baseline="0" noProof="0" dirty="0" err="1">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afidia</a:t>
            </a:r>
            <a:r>
              <a:rPr kumimoji="0" lang="en-US" sz="28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 Street. The building consists of 10 stories with 1200 meter square  plan area of each story.</a:t>
            </a:r>
            <a:endParaRPr lang="en-US" sz="280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FDC5635D-718C-060D-9337-9514C2B852E8}"/>
              </a:ext>
            </a:extLst>
          </p:cNvPr>
          <p:cNvSpPr txBox="1"/>
          <p:nvPr/>
        </p:nvSpPr>
        <p:spPr>
          <a:xfrm>
            <a:off x="826476" y="1102528"/>
            <a:ext cx="6098344" cy="584775"/>
          </a:xfrm>
          <a:prstGeom prst="rect">
            <a:avLst/>
          </a:prstGeom>
          <a:noFill/>
        </p:spPr>
        <p:txBody>
          <a:bodyPr wrap="square">
            <a:spAutoFit/>
          </a:bodyPr>
          <a:lstStyle/>
          <a:p>
            <a:pPr marL="342900" indent="-342900">
              <a:buFont typeface="Wingdings" panose="05000000000000000000" pitchFamily="2" charset="2"/>
              <a:buChar char="v"/>
            </a:pPr>
            <a:r>
              <a:rPr lang="en-US" sz="3200" dirty="0">
                <a:solidFill>
                  <a:schemeClr val="accent1"/>
                </a:solidFill>
                <a:latin typeface="Times New Roman" panose="02020603050405020304" pitchFamily="18" charset="0"/>
                <a:cs typeface="Times New Roman" panose="02020603050405020304" pitchFamily="18" charset="0"/>
              </a:rPr>
              <a:t>Objectives</a:t>
            </a:r>
          </a:p>
        </p:txBody>
      </p:sp>
    </p:spTree>
    <p:extLst>
      <p:ext uri="{BB962C8B-B14F-4D97-AF65-F5344CB8AC3E}">
        <p14:creationId xmlns:p14="http://schemas.microsoft.com/office/powerpoint/2010/main" val="1242037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ED8E2F2-895D-5E4E-4CFA-951E634D2F0E}"/>
              </a:ext>
            </a:extLst>
          </p:cNvPr>
          <p:cNvSpPr txBox="1"/>
          <p:nvPr/>
        </p:nvSpPr>
        <p:spPr>
          <a:xfrm>
            <a:off x="756139" y="793038"/>
            <a:ext cx="9344464" cy="2492990"/>
          </a:xfrm>
          <a:prstGeom prst="rect">
            <a:avLst/>
          </a:prstGeom>
          <a:noFill/>
        </p:spPr>
        <p:txBody>
          <a:bodyPr wrap="square">
            <a:spAutoFit/>
          </a:bodyPr>
          <a:lstStyle/>
          <a:p>
            <a:r>
              <a:rPr lang="en-US" sz="2800" dirty="0">
                <a:solidFill>
                  <a:schemeClr val="accent1"/>
                </a:solidFill>
                <a:latin typeface="Times New Roman" panose="02020603050405020304" pitchFamily="18" charset="0"/>
                <a:cs typeface="Times New Roman" panose="02020603050405020304" pitchFamily="18" charset="0"/>
              </a:rPr>
              <a:t>Methodology</a:t>
            </a:r>
          </a:p>
          <a:p>
            <a:endParaRPr lang="en-US" sz="2400" dirty="0">
              <a:solidFill>
                <a:schemeClr val="accent1"/>
              </a:solidFill>
              <a:latin typeface="Times New Roman" panose="02020603050405020304" pitchFamily="18" charset="0"/>
              <a:cs typeface="Times New Roman" panose="02020603050405020304" pitchFamily="18" charset="0"/>
            </a:endParaRPr>
          </a:p>
          <a:p>
            <a:endParaRPr lang="en-US" sz="2400" dirty="0">
              <a:solidFill>
                <a:schemeClr val="accent1"/>
              </a:solidFill>
              <a:latin typeface="Times New Roman" panose="02020603050405020304" pitchFamily="18" charset="0"/>
              <a:cs typeface="Times New Roman" panose="02020603050405020304" pitchFamily="18" charset="0"/>
            </a:endParaRPr>
          </a:p>
          <a:p>
            <a:pPr marL="342900" indent="-342900" algn="l" rtl="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Description of the building.</a:t>
            </a:r>
          </a:p>
          <a:p>
            <a:pPr marL="342900" indent="-342900" algn="l" rtl="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ETABS was used to analyze and design the structure .</a:t>
            </a:r>
            <a:endParaRPr lang="en-US" sz="36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210648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73B84CE-F3F5-510C-19C2-67CB8259D2B8}"/>
              </a:ext>
            </a:extLst>
          </p:cNvPr>
          <p:cNvSpPr txBox="1"/>
          <p:nvPr/>
        </p:nvSpPr>
        <p:spPr>
          <a:xfrm>
            <a:off x="826476" y="525752"/>
            <a:ext cx="5743136" cy="6186309"/>
          </a:xfrm>
          <a:prstGeom prst="rect">
            <a:avLst/>
          </a:prstGeom>
          <a:noFill/>
        </p:spPr>
        <p:txBody>
          <a:bodyPr wrap="square">
            <a:spAutoFit/>
          </a:bodyPr>
          <a:lstStyle/>
          <a:p>
            <a:pPr marL="457200" indent="-457200">
              <a:buFont typeface="Wingdings" panose="05000000000000000000" pitchFamily="2" charset="2"/>
              <a:buChar char="v"/>
            </a:pPr>
            <a:r>
              <a:rPr kumimoji="0" lang="en-US" sz="2800" b="0" i="0" u="none" strike="noStrike" kern="1200" cap="none" spc="0" normalizeH="0" baseline="0" noProof="0" dirty="0">
                <a:ln>
                  <a:noFill/>
                </a:ln>
                <a:solidFill>
                  <a:schemeClr val="accent1"/>
                </a:solidFill>
                <a:effectLst/>
                <a:uLnTx/>
                <a:uFillTx/>
                <a:latin typeface="Times New Roman" panose="02020603050405020304" pitchFamily="18" charset="0"/>
                <a:ea typeface="+mj-ea"/>
                <a:cs typeface="Times New Roman" panose="02020603050405020304" pitchFamily="18" charset="0"/>
              </a:rPr>
              <a:t>Analysis</a:t>
            </a:r>
          </a:p>
          <a:p>
            <a:endParaRPr kumimoji="0" lang="en-US" sz="2800" b="0" i="0" u="none" strike="noStrike" kern="1200" cap="none" spc="0" normalizeH="0" baseline="0" noProof="0" dirty="0">
              <a:ln>
                <a:noFill/>
              </a:ln>
              <a:solidFill>
                <a:schemeClr val="accent1"/>
              </a:solidFill>
              <a:effectLst/>
              <a:uLnTx/>
              <a:uFillTx/>
              <a:latin typeface="Times New Roman" panose="02020603050405020304" pitchFamily="18" charset="0"/>
              <a:ea typeface="+mj-ea"/>
              <a:cs typeface="Times New Roman" panose="02020603050405020304" pitchFamily="18" charset="0"/>
            </a:endParaRPr>
          </a:p>
          <a:p>
            <a:pPr marL="342900" indent="-342900">
              <a:buFont typeface="Wingdings" panose="05000000000000000000" pitchFamily="2" charset="2"/>
              <a:buChar char="Ø"/>
            </a:pPr>
            <a:r>
              <a:rPr lang="en-US" sz="2400" dirty="0">
                <a:solidFill>
                  <a:schemeClr val="accent1"/>
                </a:solidFill>
                <a:latin typeface="Times New Roman" panose="02020603050405020304" pitchFamily="18" charset="0"/>
                <a:cs typeface="Times New Roman" panose="02020603050405020304" pitchFamily="18" charset="0"/>
              </a:rPr>
              <a:t>Site Description</a:t>
            </a:r>
          </a:p>
          <a:p>
            <a:endParaRPr lang="en-US" sz="2400" b="1" dirty="0">
              <a:latin typeface="Times New Roman" panose="02020603050405020304" pitchFamily="18" charset="0"/>
              <a:cs typeface="Times New Roman" panose="02020603050405020304" pitchFamily="18" charset="0"/>
            </a:endParaRPr>
          </a:p>
          <a:p>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 soil at the site from geotechnical point of view is Stiff to Medium Stiff Marl soil of medium plasticity. It has medium swelling potential.</a:t>
            </a:r>
          </a:p>
          <a:p>
            <a:endParaRPr lang="en-US" sz="2400" b="1"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400" dirty="0">
                <a:solidFill>
                  <a:schemeClr val="accent1"/>
                </a:solidFill>
                <a:latin typeface="Times New Roman" panose="02020603050405020304" pitchFamily="18" charset="0"/>
                <a:cs typeface="Times New Roman" panose="02020603050405020304" pitchFamily="18" charset="0"/>
              </a:rPr>
              <a:t>Soil Report Recommendation</a:t>
            </a:r>
          </a:p>
          <a:p>
            <a:pPr marL="342900" indent="-342900">
              <a:buFont typeface="Wingdings" panose="05000000000000000000" pitchFamily="2" charset="2"/>
              <a:buChar char="Ø"/>
            </a:pPr>
            <a:endParaRPr lang="en-US" sz="2400" b="1"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The top soil layer should be improved by 20 cm base course compacted according to standards, the bearing capacity is 300 KN/m</a:t>
            </a:r>
            <a:r>
              <a:rPr lang="en-US" sz="2400" baseline="30000" dirty="0">
                <a:latin typeface="Times New Roman" panose="02020603050405020304" pitchFamily="18" charset="0"/>
                <a:cs typeface="Times New Roman" panose="02020603050405020304" pitchFamily="18" charset="0"/>
              </a:rPr>
              <a:t>2</a:t>
            </a:r>
            <a:r>
              <a:rPr lang="en-US" sz="2400" dirty="0">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(3 kg/cm</a:t>
            </a:r>
            <a:r>
              <a:rPr lang="en-US" sz="2000" baseline="30000" dirty="0">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a:p>
            <a:endParaRPr lang="en-US" sz="2800" dirty="0">
              <a:solidFill>
                <a:schemeClr val="accent1"/>
              </a:solidFill>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C3E41F78-315E-665B-8AF9-82033D3E4381}"/>
              </a:ext>
            </a:extLst>
          </p:cNvPr>
          <p:cNvPicPr>
            <a:picLocks noChangeAspect="1"/>
          </p:cNvPicPr>
          <p:nvPr/>
        </p:nvPicPr>
        <p:blipFill>
          <a:blip r:embed="rId2"/>
          <a:stretch>
            <a:fillRect/>
          </a:stretch>
        </p:blipFill>
        <p:spPr>
          <a:xfrm>
            <a:off x="6569613" y="525752"/>
            <a:ext cx="5430130" cy="5410813"/>
          </a:xfrm>
          <a:prstGeom prst="rect">
            <a:avLst/>
          </a:prstGeom>
        </p:spPr>
      </p:pic>
    </p:spTree>
    <p:extLst>
      <p:ext uri="{BB962C8B-B14F-4D97-AF65-F5344CB8AC3E}">
        <p14:creationId xmlns:p14="http://schemas.microsoft.com/office/powerpoint/2010/main" val="1617415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508053E-F1FA-4870-9B47-D0D59D8040E6}"/>
              </a:ext>
            </a:extLst>
          </p:cNvPr>
          <p:cNvSpPr txBox="1"/>
          <p:nvPr/>
        </p:nvSpPr>
        <p:spPr>
          <a:xfrm>
            <a:off x="432581" y="483549"/>
            <a:ext cx="10033782" cy="3970318"/>
          </a:xfrm>
          <a:prstGeom prst="rect">
            <a:avLst/>
          </a:prstGeom>
          <a:noFill/>
        </p:spPr>
        <p:txBody>
          <a:bodyPr wrap="square">
            <a:spAutoFit/>
          </a:bodyPr>
          <a:lstStyle/>
          <a:p>
            <a:pPr marL="285750" indent="-285750">
              <a:buFont typeface="Wingdings" panose="05000000000000000000" pitchFamily="2" charset="2"/>
              <a:buChar char="v"/>
            </a:pPr>
            <a:endParaRPr lang="en-US" sz="28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v"/>
            </a:pPr>
            <a:r>
              <a:rPr lang="en-US" sz="28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Description of loads:</a:t>
            </a:r>
          </a:p>
          <a:p>
            <a:endParaRPr lang="en-US" sz="28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endParaRPr>
          </a:p>
          <a:p>
            <a:r>
              <a:rPr lang="en-US" sz="2800" dirty="0">
                <a:effectLst/>
                <a:latin typeface="Calibri" panose="020F0502020204030204" pitchFamily="34" charset="0"/>
                <a:ea typeface="Calibri" panose="020F0502020204030204" pitchFamily="34" charset="0"/>
                <a:cs typeface="Calibri" panose="020F0502020204030204" pitchFamily="34" charset="0"/>
              </a:rPr>
              <a:t>The load will be considered as: lateral loads, which come from the soil, that affect on the story of building and gravity loads which are vertical loads that’s effect on structure.</a:t>
            </a:r>
          </a:p>
          <a:p>
            <a:endParaRPr lang="en-US" sz="2800" dirty="0">
              <a:latin typeface="Calibri" panose="020F0502020204030204" pitchFamily="34" charset="0"/>
              <a:ea typeface="Calibri" panose="020F0502020204030204" pitchFamily="34" charset="0"/>
              <a:cs typeface="Calibri" panose="020F0502020204030204" pitchFamily="34" charset="0"/>
            </a:endParaRPr>
          </a:p>
          <a:p>
            <a:endParaRPr lang="en-US" sz="2800" dirty="0">
              <a:effectLst/>
              <a:latin typeface="Calibri" panose="020F0502020204030204" pitchFamily="34" charset="0"/>
              <a:ea typeface="Calibri" panose="020F0502020204030204" pitchFamily="34" charset="0"/>
              <a:cs typeface="Calibri" panose="020F0502020204030204" pitchFamily="34" charset="0"/>
            </a:endParaRPr>
          </a:p>
          <a:p>
            <a:endParaRPr lang="en-US" sz="2800"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47806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DC165F6-5FC8-B73F-1DC1-E50AA346CE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extBox 6">
            <a:extLst>
              <a:ext uri="{FF2B5EF4-FFF2-40B4-BE49-F238E27FC236}">
                <a16:creationId xmlns:a16="http://schemas.microsoft.com/office/drawing/2014/main" id="{80688540-18B0-8B4E-DD3A-A7D1E35DD5B6}"/>
              </a:ext>
            </a:extLst>
          </p:cNvPr>
          <p:cNvSpPr txBox="1"/>
          <p:nvPr/>
        </p:nvSpPr>
        <p:spPr>
          <a:xfrm>
            <a:off x="931985" y="617977"/>
            <a:ext cx="7438292" cy="4418261"/>
          </a:xfrm>
          <a:prstGeom prst="rect">
            <a:avLst/>
          </a:prstGeom>
          <a:noFill/>
        </p:spPr>
        <p:txBody>
          <a:bodyPr wrap="square">
            <a:spAutoFit/>
          </a:bodyPr>
          <a:lstStyle/>
          <a:p>
            <a:pPr marL="285750" indent="-285750">
              <a:lnSpc>
                <a:spcPct val="150000"/>
              </a:lnSpc>
              <a:spcAft>
                <a:spcPts val="800"/>
              </a:spcAft>
              <a:buFont typeface="Wingdings" panose="05000000000000000000" pitchFamily="2" charset="2"/>
              <a:buChar char="Ø"/>
              <a:tabLst>
                <a:tab pos="2562225" algn="l"/>
              </a:tabLst>
            </a:pPr>
            <a:r>
              <a:rPr lang="en-US" sz="2800" dirty="0">
                <a:solidFill>
                  <a:schemeClr val="accent1"/>
                </a:solidFill>
                <a:effectLst/>
                <a:latin typeface="Calibri" panose="020F0502020204030204" pitchFamily="34" charset="0"/>
                <a:ea typeface="Calibri" panose="020F0502020204030204" pitchFamily="34" charset="0"/>
                <a:cs typeface="+mj-cs"/>
              </a:rPr>
              <a:t>Gravity loads are divided to two types:</a:t>
            </a:r>
            <a:endParaRPr lang="ar-SA" sz="2800" dirty="0">
              <a:solidFill>
                <a:schemeClr val="accent1"/>
              </a:solidFill>
              <a:effectLst/>
              <a:latin typeface="Calibri" panose="020F0502020204030204" pitchFamily="34" charset="0"/>
              <a:ea typeface="Calibri" panose="020F0502020204030204" pitchFamily="34" charset="0"/>
              <a:cs typeface="+mj-cs"/>
            </a:endParaRPr>
          </a:p>
          <a:p>
            <a:pPr marL="342900" indent="-342900">
              <a:lnSpc>
                <a:spcPct val="150000"/>
              </a:lnSpc>
              <a:spcAft>
                <a:spcPts val="800"/>
              </a:spcAft>
              <a:buFont typeface="Wingdings" panose="05000000000000000000" pitchFamily="2" charset="2"/>
              <a:buChar char="v"/>
              <a:tabLst>
                <a:tab pos="2562225" algn="l"/>
              </a:tabLst>
            </a:pPr>
            <a:r>
              <a:rPr lang="en-US" sz="2800" dirty="0">
                <a:latin typeface="Calibri" panose="020F0502020204030204" pitchFamily="34" charset="0"/>
                <a:ea typeface="Calibri" panose="020F0502020204030204" pitchFamily="34" charset="0"/>
                <a:cs typeface="+mj-cs"/>
              </a:rPr>
              <a:t>Dead load:</a:t>
            </a:r>
          </a:p>
          <a:p>
            <a:pPr marL="342900" indent="-342900">
              <a:lnSpc>
                <a:spcPct val="150000"/>
              </a:lnSpc>
              <a:spcAft>
                <a:spcPts val="800"/>
              </a:spcAft>
              <a:buFont typeface="Wingdings" panose="05000000000000000000" pitchFamily="2" charset="2"/>
              <a:buChar char="Ø"/>
              <a:tabLst>
                <a:tab pos="2562225" algn="l"/>
              </a:tabLst>
            </a:pPr>
            <a:r>
              <a:rPr lang="en-US" sz="2000" dirty="0">
                <a:latin typeface="Calibri" panose="020F0502020204030204" pitchFamily="34" charset="0"/>
                <a:ea typeface="Calibri" panose="020F0502020204030204" pitchFamily="34" charset="0"/>
                <a:cs typeface="+mj-cs"/>
              </a:rPr>
              <a:t>Superimposed dead load(SD)</a:t>
            </a:r>
            <a:r>
              <a:rPr lang="en-US" sz="2000" dirty="0">
                <a:latin typeface="Calibri" panose="020F0502020204030204" pitchFamily="34" charset="0"/>
                <a:ea typeface="Calibri" panose="020F0502020204030204" pitchFamily="34" charset="0"/>
                <a:cs typeface="+mj-cs"/>
                <a:sym typeface="Symbol" panose="05050102010706020507" pitchFamily="18" charset="2"/>
              </a:rPr>
              <a:t>7KN/m</a:t>
            </a:r>
            <a:r>
              <a:rPr lang="en-US" sz="2000" baseline="30000" dirty="0">
                <a:latin typeface="Calibri" panose="020F0502020204030204" pitchFamily="34" charset="0"/>
                <a:ea typeface="Calibri" panose="020F0502020204030204" pitchFamily="34" charset="0"/>
                <a:cs typeface="+mj-cs"/>
                <a:sym typeface="Symbol" panose="05050102010706020507" pitchFamily="18" charset="2"/>
              </a:rPr>
              <a:t>2</a:t>
            </a:r>
            <a:endParaRPr lang="en-US" sz="2000" baseline="30000" dirty="0">
              <a:latin typeface="Calibri" panose="020F0502020204030204" pitchFamily="34" charset="0"/>
              <a:ea typeface="Calibri" panose="020F0502020204030204" pitchFamily="34" charset="0"/>
              <a:cs typeface="+mj-cs"/>
            </a:endParaRPr>
          </a:p>
          <a:p>
            <a:pPr marL="342900" indent="-342900">
              <a:lnSpc>
                <a:spcPct val="150000"/>
              </a:lnSpc>
              <a:spcAft>
                <a:spcPts val="800"/>
              </a:spcAft>
              <a:buFont typeface="Wingdings" panose="05000000000000000000" pitchFamily="2" charset="2"/>
              <a:buChar char="v"/>
              <a:tabLst>
                <a:tab pos="2562225" algn="l"/>
              </a:tabLst>
            </a:pPr>
            <a:r>
              <a:rPr lang="en-US" sz="2800" dirty="0">
                <a:latin typeface="Calibri" panose="020F0502020204030204" pitchFamily="34" charset="0"/>
                <a:ea typeface="Calibri" panose="020F0502020204030204" pitchFamily="34" charset="0"/>
                <a:cs typeface="+mj-cs"/>
              </a:rPr>
              <a:t>Live load:</a:t>
            </a:r>
          </a:p>
          <a:p>
            <a:pPr marL="342900" indent="-342900">
              <a:lnSpc>
                <a:spcPct val="150000"/>
              </a:lnSpc>
              <a:spcAft>
                <a:spcPts val="800"/>
              </a:spcAft>
              <a:buFont typeface="Wingdings" panose="05000000000000000000" pitchFamily="2" charset="2"/>
              <a:buChar char="Ø"/>
              <a:tabLst>
                <a:tab pos="2562225" algn="l"/>
              </a:tabLst>
            </a:pPr>
            <a:r>
              <a:rPr lang="en-US" sz="2400" dirty="0">
                <a:latin typeface="Calibri" panose="020F0502020204030204" pitchFamily="34" charset="0"/>
                <a:ea typeface="Calibri" panose="020F0502020204030204" pitchFamily="34" charset="0"/>
                <a:cs typeface="+mj-cs"/>
              </a:rPr>
              <a:t> </a:t>
            </a:r>
            <a:r>
              <a:rPr lang="en-US" sz="2000" dirty="0">
                <a:latin typeface="Calibri" panose="020F0502020204030204" pitchFamily="34" charset="0"/>
                <a:ea typeface="Calibri" panose="020F0502020204030204" pitchFamily="34" charset="0"/>
                <a:cs typeface="+mj-cs"/>
              </a:rPr>
              <a:t>basement 1,2 ( passenger vehicles)=1.92 KN/m</a:t>
            </a:r>
            <a:r>
              <a:rPr lang="en-US" sz="2000" baseline="30000" dirty="0">
                <a:latin typeface="Calibri" panose="020F0502020204030204" pitchFamily="34" charset="0"/>
                <a:ea typeface="Calibri" panose="020F0502020204030204" pitchFamily="34" charset="0"/>
                <a:cs typeface="+mj-cs"/>
              </a:rPr>
              <a:t>2</a:t>
            </a:r>
            <a:r>
              <a:rPr lang="en-US" sz="2000" dirty="0">
                <a:latin typeface="Calibri" panose="020F0502020204030204" pitchFamily="34" charset="0"/>
                <a:ea typeface="Calibri" panose="020F0502020204030204" pitchFamily="34" charset="0"/>
                <a:cs typeface="+mj-cs"/>
              </a:rPr>
              <a:t> </a:t>
            </a:r>
            <a:r>
              <a:rPr lang="en-US" sz="2000" dirty="0">
                <a:latin typeface="Calibri" panose="020F0502020204030204" pitchFamily="34" charset="0"/>
                <a:ea typeface="Calibri" panose="020F0502020204030204" pitchFamily="34" charset="0"/>
                <a:cs typeface="+mj-cs"/>
                <a:sym typeface="Symbol" panose="05050102010706020507" pitchFamily="18" charset="2"/>
              </a:rPr>
              <a:t>3KN/m</a:t>
            </a:r>
            <a:r>
              <a:rPr lang="en-US" sz="2000" baseline="30000" dirty="0">
                <a:latin typeface="Calibri" panose="020F0502020204030204" pitchFamily="34" charset="0"/>
                <a:ea typeface="Calibri" panose="020F0502020204030204" pitchFamily="34" charset="0"/>
                <a:cs typeface="+mj-cs"/>
                <a:sym typeface="Symbol" panose="05050102010706020507" pitchFamily="18" charset="2"/>
              </a:rPr>
              <a:t>2  </a:t>
            </a:r>
          </a:p>
          <a:p>
            <a:pPr marL="457200" indent="-457200">
              <a:lnSpc>
                <a:spcPct val="150000"/>
              </a:lnSpc>
              <a:spcAft>
                <a:spcPts val="800"/>
              </a:spcAft>
              <a:buFont typeface="Wingdings" panose="05000000000000000000" pitchFamily="2" charset="2"/>
              <a:buChar char="Ø"/>
              <a:tabLst>
                <a:tab pos="2562225" algn="l"/>
              </a:tabLst>
            </a:pPr>
            <a:r>
              <a:rPr lang="en-US" sz="2400" baseline="300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Office use and other floor 3KN/m2</a:t>
            </a:r>
          </a:p>
          <a:p>
            <a:pPr marL="457200" indent="-457200">
              <a:lnSpc>
                <a:spcPct val="150000"/>
              </a:lnSpc>
              <a:spcAft>
                <a:spcPts val="800"/>
              </a:spcAft>
              <a:buFont typeface="Wingdings" panose="05000000000000000000" pitchFamily="2" charset="2"/>
              <a:buChar char="v"/>
              <a:tabLst>
                <a:tab pos="2562225" algn="l"/>
              </a:tabLst>
            </a:pPr>
            <a:endParaRPr lang="en-US" sz="2800" baseline="30000" dirty="0">
              <a:latin typeface="Calibri" panose="020F0502020204030204" pitchFamily="34" charset="0"/>
              <a:ea typeface="Calibri" panose="020F0502020204030204" pitchFamily="34" charset="0"/>
              <a:cs typeface="+mj-cs"/>
            </a:endParaRPr>
          </a:p>
        </p:txBody>
      </p:sp>
    </p:spTree>
    <p:extLst>
      <p:ext uri="{BB962C8B-B14F-4D97-AF65-F5344CB8AC3E}">
        <p14:creationId xmlns:p14="http://schemas.microsoft.com/office/powerpoint/2010/main" val="36826574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BF4507A-13FD-D8D7-CAB5-27EA4D59DEAE}"/>
              </a:ext>
            </a:extLst>
          </p:cNvPr>
          <p:cNvSpPr txBox="1"/>
          <p:nvPr/>
        </p:nvSpPr>
        <p:spPr>
          <a:xfrm>
            <a:off x="817418" y="1559776"/>
            <a:ext cx="8977746" cy="1831271"/>
          </a:xfrm>
          <a:prstGeom prst="rect">
            <a:avLst/>
          </a:prstGeom>
          <a:noFill/>
        </p:spPr>
        <p:txBody>
          <a:bodyPr wrap="square">
            <a:spAutoFit/>
          </a:bodyPr>
          <a:lstStyle/>
          <a:p>
            <a:pPr marL="0" marR="0">
              <a:lnSpc>
                <a:spcPct val="115000"/>
              </a:lnSpc>
              <a:spcBef>
                <a:spcPts val="0"/>
              </a:spcBef>
              <a:spcAft>
                <a:spcPts val="800"/>
              </a:spcAft>
            </a:pPr>
            <a:r>
              <a:rPr lang="en-US" sz="1800" kern="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building is in Nablus City, Palestine. Then according to </a:t>
            </a:r>
            <a:r>
              <a:rPr lang="en-US" sz="1800" b="1" kern="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seismic hazard map </a:t>
            </a:r>
            <a:r>
              <a:rPr lang="en-US" sz="1800" kern="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for Palestine with 2% probability of exceedance in 50 years, the building is within the following conditions that are discussed in the following paragraphs</a:t>
            </a:r>
            <a:r>
              <a:rPr lang="en-US" sz="1800" kern="0"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kern="0"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according to UBC code.</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E2EB6DD4-1F49-41EC-6559-39383E1D4308}"/>
              </a:ext>
            </a:extLst>
          </p:cNvPr>
          <p:cNvPicPr>
            <a:picLocks noChangeAspect="1"/>
          </p:cNvPicPr>
          <p:nvPr/>
        </p:nvPicPr>
        <p:blipFill>
          <a:blip r:embed="rId2"/>
          <a:stretch>
            <a:fillRect/>
          </a:stretch>
        </p:blipFill>
        <p:spPr>
          <a:xfrm>
            <a:off x="3124200" y="3166291"/>
            <a:ext cx="5943600" cy="1381760"/>
          </a:xfrm>
          <a:prstGeom prst="rect">
            <a:avLst/>
          </a:prstGeom>
        </p:spPr>
      </p:pic>
      <p:sp>
        <p:nvSpPr>
          <p:cNvPr id="8" name="TextBox 7">
            <a:extLst>
              <a:ext uri="{FF2B5EF4-FFF2-40B4-BE49-F238E27FC236}">
                <a16:creationId xmlns:a16="http://schemas.microsoft.com/office/drawing/2014/main" id="{DF6A299E-F5CA-C430-3A3A-0861C9F6330D}"/>
              </a:ext>
            </a:extLst>
          </p:cNvPr>
          <p:cNvSpPr txBox="1"/>
          <p:nvPr/>
        </p:nvSpPr>
        <p:spPr>
          <a:xfrm>
            <a:off x="817418" y="4548051"/>
            <a:ext cx="6096000" cy="1530162"/>
          </a:xfrm>
          <a:prstGeom prst="rect">
            <a:avLst/>
          </a:prstGeom>
          <a:noFill/>
        </p:spPr>
        <p:txBody>
          <a:bodyPr wrap="square">
            <a:spAutoFit/>
          </a:bodyPr>
          <a:lstStyle/>
          <a:p>
            <a:pPr marL="342900" marR="0" lvl="0" indent="-342900" rtl="0">
              <a:lnSpc>
                <a:spcPct val="150000"/>
              </a:lnSpc>
              <a:spcBef>
                <a:spcPts val="0"/>
              </a:spcBef>
              <a:spcAft>
                <a:spcPts val="0"/>
              </a:spcAft>
              <a:buFont typeface="Wingdings" panose="05000000000000000000" pitchFamily="2" charset="2"/>
              <a:buChar char=""/>
            </a:pPr>
            <a:r>
              <a:rPr lang="en-US" sz="1600" kern="100" dirty="0">
                <a:effectLst/>
                <a:latin typeface="Times New Roman" panose="02020603050405020304" pitchFamily="18" charset="0"/>
                <a:ea typeface="Calibri" panose="020F0502020204030204" pitchFamily="34" charset="0"/>
                <a:cs typeface="Arial" panose="020B0604020202020204" pitchFamily="34" charset="0"/>
              </a:rPr>
              <a:t>Soil profile type is (Sc) → (from soil report)</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Wingdings" panose="05000000000000000000" pitchFamily="2" charset="2"/>
              <a:buChar char=""/>
            </a:pPr>
            <a:r>
              <a:rPr lang="en-US" sz="1600" kern="100" dirty="0">
                <a:effectLst/>
                <a:latin typeface="Times New Roman" panose="02020603050405020304" pitchFamily="18" charset="0"/>
                <a:ea typeface="Calibri" panose="020F0502020204030204" pitchFamily="34" charset="0"/>
                <a:cs typeface="Arial" panose="020B0604020202020204" pitchFamily="34" charset="0"/>
              </a:rPr>
              <a:t>Base shear(V)= (Cv*I*W)/(R*T)</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Wingdings" panose="05000000000000000000" pitchFamily="2" charset="2"/>
              <a:buChar char=""/>
            </a:pPr>
            <a:r>
              <a:rPr lang="en-US" sz="1600" kern="100" dirty="0">
                <a:effectLst/>
                <a:latin typeface="Times New Roman" panose="02020603050405020304" pitchFamily="18" charset="0"/>
                <a:ea typeface="Calibri" panose="020F0502020204030204" pitchFamily="34" charset="0"/>
                <a:cs typeface="Arial" panose="020B0604020202020204" pitchFamily="34" charset="0"/>
              </a:rPr>
              <a:t>V(max)=(2.5*Ca*I*W)/R</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800"/>
              </a:spcAft>
              <a:buFont typeface="Wingdings" panose="05000000000000000000" pitchFamily="2" charset="2"/>
              <a:buChar char=""/>
            </a:pPr>
            <a:r>
              <a:rPr lang="en-US" sz="1600" kern="100" dirty="0">
                <a:effectLst/>
                <a:latin typeface="Times New Roman" panose="02020603050405020304" pitchFamily="18" charset="0"/>
                <a:ea typeface="Calibri" panose="020F0502020204030204" pitchFamily="34" charset="0"/>
                <a:cs typeface="Arial" panose="020B0604020202020204" pitchFamily="34" charset="0"/>
              </a:rPr>
              <a:t>V(min)=(0.11*Ca*I*W)</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0" name="TextBox 9">
            <a:extLst>
              <a:ext uri="{FF2B5EF4-FFF2-40B4-BE49-F238E27FC236}">
                <a16:creationId xmlns:a16="http://schemas.microsoft.com/office/drawing/2014/main" id="{4E237759-116E-B408-5EE5-D2F909BDAE19}"/>
              </a:ext>
            </a:extLst>
          </p:cNvPr>
          <p:cNvSpPr txBox="1"/>
          <p:nvPr/>
        </p:nvSpPr>
        <p:spPr>
          <a:xfrm>
            <a:off x="692727" y="474645"/>
            <a:ext cx="6096000" cy="523220"/>
          </a:xfrm>
          <a:prstGeom prst="rect">
            <a:avLst/>
          </a:prstGeom>
          <a:noFill/>
        </p:spPr>
        <p:txBody>
          <a:bodyPr wrap="square">
            <a:spAutoFit/>
          </a:bodyPr>
          <a:lstStyle/>
          <a:p>
            <a:pPr marL="457200" indent="-457200">
              <a:buFont typeface="Wingdings" panose="05000000000000000000" pitchFamily="2" charset="2"/>
              <a:buChar char="Ø"/>
            </a:pPr>
            <a:r>
              <a:rPr lang="en-US" sz="28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Lateral loads:</a:t>
            </a:r>
            <a:endParaRPr lang="en-US" sz="2800" dirty="0">
              <a:solidFill>
                <a:schemeClr val="accent1"/>
              </a:solidFill>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BBDD65D1-F67B-770B-0654-59AE60AB0F2C}"/>
              </a:ext>
            </a:extLst>
          </p:cNvPr>
          <p:cNvSpPr txBox="1"/>
          <p:nvPr/>
        </p:nvSpPr>
        <p:spPr>
          <a:xfrm>
            <a:off x="817418" y="1094154"/>
            <a:ext cx="6096000" cy="400110"/>
          </a:xfrm>
          <a:prstGeom prst="rect">
            <a:avLst/>
          </a:prstGeom>
          <a:noFill/>
        </p:spPr>
        <p:txBody>
          <a:bodyPr wrap="square">
            <a:spAutoFit/>
          </a:bodyPr>
          <a:lstStyle/>
          <a:p>
            <a:pPr marL="285750" indent="-285750">
              <a:buFont typeface="Wingdings" panose="05000000000000000000" pitchFamily="2" charset="2"/>
              <a:buChar char="v"/>
            </a:pPr>
            <a:r>
              <a:rPr lang="en-US" sz="2000" kern="0" dirty="0">
                <a:effectLst/>
                <a:latin typeface="Times New Roman" panose="02020603050405020304" pitchFamily="18" charset="0"/>
                <a:ea typeface="Wingdings-Regular"/>
              </a:rPr>
              <a:t>Seismic loads</a:t>
            </a:r>
            <a:endParaRPr lang="en-US" sz="2000" dirty="0"/>
          </a:p>
        </p:txBody>
      </p:sp>
    </p:spTree>
    <p:extLst>
      <p:ext uri="{BB962C8B-B14F-4D97-AF65-F5344CB8AC3E}">
        <p14:creationId xmlns:p14="http://schemas.microsoft.com/office/powerpoint/2010/main" val="24052878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B9D9206-0DDF-A189-5EEC-8050F557F9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DC589C24-66ED-9798-3810-01969687AA0D}"/>
              </a:ext>
            </a:extLst>
          </p:cNvPr>
          <p:cNvSpPr txBox="1"/>
          <p:nvPr/>
        </p:nvSpPr>
        <p:spPr>
          <a:xfrm>
            <a:off x="464127" y="359425"/>
            <a:ext cx="6192982" cy="584775"/>
          </a:xfrm>
          <a:prstGeom prst="rect">
            <a:avLst/>
          </a:prstGeom>
          <a:noFill/>
        </p:spPr>
        <p:txBody>
          <a:bodyPr wrap="square">
            <a:spAutoFit/>
          </a:bodyPr>
          <a:lstStyle/>
          <a:p>
            <a:pPr marL="457200" indent="-457200">
              <a:buFont typeface="Wingdings" panose="05000000000000000000" pitchFamily="2" charset="2"/>
              <a:buChar char="Ø"/>
            </a:pPr>
            <a:r>
              <a:rPr lang="en-US" sz="32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Lateral loads:</a:t>
            </a:r>
            <a:endParaRPr lang="en-US" sz="3200" dirty="0">
              <a:solidFill>
                <a:schemeClr val="accent1"/>
              </a:solidFill>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36C8113A-5E6E-7FAE-6A70-F43A2E269E9F}"/>
              </a:ext>
            </a:extLst>
          </p:cNvPr>
          <p:cNvSpPr txBox="1"/>
          <p:nvPr/>
        </p:nvSpPr>
        <p:spPr>
          <a:xfrm>
            <a:off x="685799" y="1092451"/>
            <a:ext cx="6192982" cy="461665"/>
          </a:xfrm>
          <a:prstGeom prst="rect">
            <a:avLst/>
          </a:prstGeom>
          <a:noFill/>
        </p:spPr>
        <p:txBody>
          <a:bodyPr wrap="square">
            <a:spAutoFit/>
          </a:bodyPr>
          <a:lstStyle/>
          <a:p>
            <a:pPr marL="285750" indent="-285750">
              <a:buFont typeface="Wingdings" panose="05000000000000000000" pitchFamily="2" charset="2"/>
              <a:buChar char="v"/>
            </a:pPr>
            <a:r>
              <a:rPr lang="en-US" sz="2400" kern="0" dirty="0">
                <a:effectLst/>
                <a:latin typeface="Times New Roman" panose="02020603050405020304" pitchFamily="18" charset="0"/>
                <a:ea typeface="Wingdings-Regular"/>
              </a:rPr>
              <a:t>Seismic loads</a:t>
            </a:r>
            <a:endParaRPr lang="en-US" sz="2400" dirty="0"/>
          </a:p>
        </p:txBody>
      </p:sp>
      <p:sp>
        <p:nvSpPr>
          <p:cNvPr id="9" name="TextBox 8">
            <a:extLst>
              <a:ext uri="{FF2B5EF4-FFF2-40B4-BE49-F238E27FC236}">
                <a16:creationId xmlns:a16="http://schemas.microsoft.com/office/drawing/2014/main" id="{80DF9B86-2BBA-0825-401E-33D06896DAAF}"/>
              </a:ext>
            </a:extLst>
          </p:cNvPr>
          <p:cNvSpPr txBox="1"/>
          <p:nvPr/>
        </p:nvSpPr>
        <p:spPr>
          <a:xfrm>
            <a:off x="574964" y="2045243"/>
            <a:ext cx="5022272" cy="4998420"/>
          </a:xfrm>
          <a:prstGeom prst="rect">
            <a:avLst/>
          </a:prstGeom>
          <a:noFill/>
        </p:spPr>
        <p:txBody>
          <a:bodyPr wrap="square">
            <a:spAutoFit/>
          </a:bodyPr>
          <a:lstStyle/>
          <a:p>
            <a:pPr marL="285750" indent="-285750">
              <a:buFont typeface="Wingdings" panose="05000000000000000000" pitchFamily="2" charset="2"/>
              <a:buChar char="Ø"/>
            </a:pPr>
            <a:r>
              <a:rPr lang="en-US" sz="1800" dirty="0">
                <a:effectLst/>
                <a:latin typeface="Times New Roman" panose="02020603050405020304" pitchFamily="18" charset="0"/>
                <a:ea typeface="Calibri" panose="020F0502020204030204" pitchFamily="34" charset="0"/>
              </a:rPr>
              <a:t>Ca= 0.24   and   Cv=0.32</a:t>
            </a:r>
          </a:p>
          <a:p>
            <a:endParaRPr lang="en-US" sz="1800" dirty="0">
              <a:effectLst/>
              <a:latin typeface="Times New Roman" panose="02020603050405020304" pitchFamily="18" charset="0"/>
              <a:ea typeface="Calibri" panose="020F0502020204030204" pitchFamily="34" charset="0"/>
            </a:endParaRPr>
          </a:p>
          <a:p>
            <a:pPr marL="285750" indent="-285750">
              <a:buFont typeface="Wingdings" panose="05000000000000000000" pitchFamily="2" charset="2"/>
              <a:buChar char="Ø"/>
            </a:pPr>
            <a:r>
              <a:rPr lang="en-US" sz="1800" dirty="0">
                <a:effectLst/>
                <a:latin typeface="Times New Roman" panose="02020603050405020304" pitchFamily="18" charset="0"/>
                <a:ea typeface="Calibri" panose="020F0502020204030204" pitchFamily="34" charset="0"/>
              </a:rPr>
              <a:t>Importance factor(I)=1</a:t>
            </a:r>
          </a:p>
          <a:p>
            <a:endParaRPr lang="en-US" dirty="0">
              <a:latin typeface="Times New Roman" panose="02020603050405020304" pitchFamily="18" charset="0"/>
            </a:endParaRPr>
          </a:p>
          <a:p>
            <a:pPr marL="285750" marR="0" lvl="0" indent="-285750" rtl="0">
              <a:lnSpc>
                <a:spcPct val="107000"/>
              </a:lnSpc>
              <a:spcBef>
                <a:spcPts val="0"/>
              </a:spcBef>
              <a:spcAft>
                <a:spcPts val="800"/>
              </a:spcAft>
              <a:buFont typeface="Wingdings" panose="05000000000000000000" pitchFamily="2" charset="2"/>
              <a:buChar char="Ø"/>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Weight(W) = dead load + super imposed</a:t>
            </a:r>
          </a:p>
          <a:p>
            <a:pPr marR="0" lvl="0" rtl="0">
              <a:lnSpc>
                <a:spcPct val="107000"/>
              </a:lnSpc>
              <a:spcBef>
                <a:spcPts val="0"/>
              </a:spcBef>
              <a:spcAft>
                <a:spcPts val="800"/>
              </a:spcAft>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+( 0.25*LL) → from ETABS </a:t>
            </a:r>
            <a:endParaRPr lang="en-US" kern="100" dirty="0">
              <a:latin typeface="Calibri" panose="020F0502020204030204" pitchFamily="34" charset="0"/>
              <a:ea typeface="Calibri" panose="020F0502020204030204" pitchFamily="34" charset="0"/>
              <a:cs typeface="Arial" panose="020B0604020202020204" pitchFamily="34" charset="0"/>
            </a:endParaRPr>
          </a:p>
          <a:p>
            <a:pPr marR="0" lvl="0" rtl="0">
              <a:lnSpc>
                <a:spcPct val="107000"/>
              </a:lnSpc>
              <a:spcBef>
                <a:spcPts val="0"/>
              </a:spcBef>
              <a:spcAft>
                <a:spcPts val="800"/>
              </a:spcAft>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  W= 114,274+(0.25*33,680) +78,588=201,282KN</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Wingdings" panose="05000000000000000000" pitchFamily="2" charset="2"/>
              <a:buChar char="Ø"/>
            </a:pPr>
            <a:r>
              <a:rPr lang="en-US" sz="1800" dirty="0">
                <a:effectLst/>
                <a:latin typeface="Times New Roman" panose="02020603050405020304" pitchFamily="18" charset="0"/>
                <a:ea typeface="Calibri" panose="020F0502020204030204" pitchFamily="34" charset="0"/>
              </a:rPr>
              <a:t>Response or ductility factor(R)= 6.5 </a:t>
            </a:r>
          </a:p>
          <a:p>
            <a:endParaRPr lang="en-US" dirty="0">
              <a:latin typeface="Times New Roman" panose="02020603050405020304" pitchFamily="18" charset="0"/>
            </a:endParaRPr>
          </a:p>
          <a:p>
            <a:pPr marL="285750" marR="0" lvl="0" indent="-285750" algn="just" rtl="0">
              <a:lnSpc>
                <a:spcPct val="107000"/>
              </a:lnSpc>
              <a:spcBef>
                <a:spcPts val="0"/>
              </a:spcBef>
              <a:spcAft>
                <a:spcPts val="0"/>
              </a:spcAft>
              <a:buFont typeface="Wingdings" panose="05000000000000000000" pitchFamily="2" charset="2"/>
              <a:buChar char="Ø"/>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Period(T)= Ct*(h</a:t>
            </a:r>
            <a:r>
              <a:rPr lang="en-US" sz="1800" kern="100" baseline="-25000" dirty="0">
                <a:effectLst/>
                <a:latin typeface="Times New Roman" panose="02020603050405020304" pitchFamily="18" charset="0"/>
                <a:ea typeface="Calibri" panose="020F0502020204030204" pitchFamily="34" charset="0"/>
                <a:cs typeface="Arial" panose="020B0604020202020204" pitchFamily="34" charset="0"/>
              </a:rPr>
              <a:t>n</a:t>
            </a:r>
            <a:r>
              <a:rPr lang="en-US" sz="1800" kern="100" dirty="0">
                <a:effectLst/>
                <a:latin typeface="Times New Roman" panose="02020603050405020304" pitchFamily="18" charset="0"/>
                <a:ea typeface="Calibri" panose="020F0502020204030204" pitchFamily="34" charset="0"/>
                <a:cs typeface="Arial" panose="020B0604020202020204" pitchFamily="34" charset="0"/>
              </a:rPr>
              <a:t>) </a:t>
            </a:r>
            <a:r>
              <a:rPr lang="en-US" sz="1800" kern="100" baseline="30000" dirty="0">
                <a:effectLst/>
                <a:latin typeface="Times New Roman" panose="02020603050405020304" pitchFamily="18" charset="0"/>
                <a:ea typeface="Calibri" panose="020F0502020204030204" pitchFamily="34" charset="0"/>
                <a:cs typeface="Arial" panose="020B0604020202020204" pitchFamily="34" charset="0"/>
              </a:rPr>
              <a:t>(3/4)</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7000"/>
              </a:lnSpc>
              <a:spcBef>
                <a:spcPts val="0"/>
              </a:spcBef>
              <a:spcAft>
                <a:spcPts val="800"/>
              </a:spcAft>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Ct=.0488→→its dual system</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  h</a:t>
            </a:r>
            <a:r>
              <a:rPr lang="en-US" sz="1800" kern="100" baseline="-25000" dirty="0">
                <a:effectLst/>
                <a:latin typeface="Times New Roman" panose="02020603050405020304" pitchFamily="18" charset="0"/>
                <a:ea typeface="Calibri" panose="020F0502020204030204" pitchFamily="34" charset="0"/>
                <a:cs typeface="Arial" panose="020B0604020202020204" pitchFamily="34" charset="0"/>
              </a:rPr>
              <a:t>n</a:t>
            </a:r>
            <a:r>
              <a:rPr lang="en-US" kern="100" dirty="0">
                <a:latin typeface="Times New Roman" panose="02020603050405020304" pitchFamily="18" charset="0"/>
                <a:ea typeface="Calibri" panose="020F0502020204030204" pitchFamily="34" charset="0"/>
                <a:cs typeface="Arial" panose="020B0604020202020204" pitchFamily="34" charset="0"/>
              </a:rPr>
              <a:t>=</a:t>
            </a:r>
            <a:r>
              <a:rPr lang="en-US" sz="1800" kern="100" dirty="0">
                <a:effectLst/>
                <a:latin typeface="Times New Roman" panose="02020603050405020304" pitchFamily="18" charset="0"/>
                <a:ea typeface="Calibri" panose="020F0502020204030204" pitchFamily="34" charset="0"/>
                <a:cs typeface="Arial" panose="020B0604020202020204" pitchFamily="34" charset="0"/>
              </a:rPr>
              <a:t>(2.75+3+3.25+2.75+3.5+3.5+3+3+3+3) =30.75</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            T= 30.75*.0488=0.637 Sec</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Times New Roman" panose="02020603050405020304" pitchFamily="18" charset="0"/>
            </a:endParaRPr>
          </a:p>
          <a:p>
            <a:endParaRPr lang="en-US" dirty="0"/>
          </a:p>
        </p:txBody>
      </p:sp>
      <p:pic>
        <p:nvPicPr>
          <p:cNvPr id="10" name="Picture 9">
            <a:extLst>
              <a:ext uri="{FF2B5EF4-FFF2-40B4-BE49-F238E27FC236}">
                <a16:creationId xmlns:a16="http://schemas.microsoft.com/office/drawing/2014/main" id="{A4E697CE-35C4-0B96-2810-D42E14B1C136}"/>
              </a:ext>
            </a:extLst>
          </p:cNvPr>
          <p:cNvPicPr>
            <a:picLocks noChangeAspect="1"/>
          </p:cNvPicPr>
          <p:nvPr/>
        </p:nvPicPr>
        <p:blipFill>
          <a:blip r:embed="rId3"/>
          <a:stretch>
            <a:fillRect/>
          </a:stretch>
        </p:blipFill>
        <p:spPr>
          <a:xfrm>
            <a:off x="5597236" y="1748742"/>
            <a:ext cx="6594764" cy="3734498"/>
          </a:xfrm>
          <a:prstGeom prst="rect">
            <a:avLst/>
          </a:prstGeom>
        </p:spPr>
      </p:pic>
    </p:spTree>
    <p:extLst>
      <p:ext uri="{BB962C8B-B14F-4D97-AF65-F5344CB8AC3E}">
        <p14:creationId xmlns:p14="http://schemas.microsoft.com/office/powerpoint/2010/main" val="10768551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E29C7CB-960A-044B-E146-A735000BB1BF}"/>
              </a:ext>
            </a:extLst>
          </p:cNvPr>
          <p:cNvSpPr txBox="1"/>
          <p:nvPr/>
        </p:nvSpPr>
        <p:spPr>
          <a:xfrm>
            <a:off x="1113182" y="935792"/>
            <a:ext cx="9263270" cy="3170099"/>
          </a:xfrm>
          <a:prstGeom prst="rect">
            <a:avLst/>
          </a:prstGeom>
          <a:noFill/>
        </p:spPr>
        <p:txBody>
          <a:bodyPr wrap="square">
            <a:spAutoFit/>
          </a:bodyPr>
          <a:lstStyle/>
          <a:p>
            <a:pPr marL="571500" indent="-571500">
              <a:buFont typeface="Wingdings" panose="05000000000000000000" pitchFamily="2" charset="2"/>
              <a:buChar char="v"/>
            </a:pPr>
            <a:r>
              <a:rPr kumimoji="0" lang="en-US" sz="3600" b="0" i="0" u="none" strike="noStrike" kern="1200" cap="none" spc="0" normalizeH="0" baseline="0" noProof="0" dirty="0">
                <a:ln>
                  <a:noFill/>
                </a:ln>
                <a:solidFill>
                  <a:schemeClr val="accent1"/>
                </a:solidFill>
                <a:effectLst/>
                <a:uLnTx/>
                <a:uFillTx/>
                <a:latin typeface="Times New Roman" panose="02020603050405020304" pitchFamily="18" charset="0"/>
                <a:ea typeface="+mj-ea"/>
                <a:cs typeface="Times New Roman" panose="02020603050405020304" pitchFamily="18" charset="0"/>
              </a:rPr>
              <a:t>Design</a:t>
            </a:r>
          </a:p>
          <a:p>
            <a:pPr marL="457200" indent="-457200">
              <a:buFont typeface="Wingdings" panose="05000000000000000000" pitchFamily="2" charset="2"/>
              <a:buChar char="Ø"/>
            </a:pPr>
            <a:r>
              <a:rPr lang="en-US" sz="2800" dirty="0">
                <a:solidFill>
                  <a:prstClr val="black">
                    <a:lumMod val="85000"/>
                    <a:lumOff val="15000"/>
                  </a:prstClr>
                </a:solidFill>
                <a:latin typeface="Times New Roman" panose="02020603050405020304" pitchFamily="18" charset="0"/>
                <a:ea typeface="+mj-ea"/>
                <a:cs typeface="Times New Roman" panose="02020603050405020304" pitchFamily="18" charset="0"/>
              </a:rPr>
              <a:t>The summation of isolated area is more than 50%</a:t>
            </a:r>
            <a:r>
              <a:rPr lang="en-US" sz="4400" dirty="0">
                <a:solidFill>
                  <a:prstClr val="black">
                    <a:lumMod val="85000"/>
                    <a:lumOff val="15000"/>
                  </a:prstClr>
                </a:solidFill>
                <a:latin typeface="Times New Roman" panose="02020603050405020304" pitchFamily="18" charset="0"/>
                <a:ea typeface="+mj-ea"/>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of the area of the plan site ,so the most appropriate foundation system for this project is mat foundation.</a:t>
            </a:r>
          </a:p>
          <a:p>
            <a:pPr marL="457200" indent="-457200">
              <a:buFont typeface="Wingdings" panose="05000000000000000000" pitchFamily="2" charset="2"/>
              <a:buChar char="Ø"/>
            </a:pPr>
            <a:r>
              <a:rPr lang="en-US" sz="2400" dirty="0"/>
              <a:t>Bearing capacity of soil = 300 KN/m</a:t>
            </a:r>
            <a:r>
              <a:rPr lang="en-US" sz="2400" baseline="30000" dirty="0"/>
              <a:t>2</a:t>
            </a:r>
            <a:r>
              <a:rPr lang="en-US" sz="2400" dirty="0"/>
              <a:t>.</a:t>
            </a: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 </a:t>
            </a: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218785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E763FA2-07D5-F674-12ED-139312820F11}"/>
              </a:ext>
            </a:extLst>
          </p:cNvPr>
          <p:cNvSpPr txBox="1"/>
          <p:nvPr/>
        </p:nvSpPr>
        <p:spPr>
          <a:xfrm>
            <a:off x="728870" y="2143217"/>
            <a:ext cx="5367130" cy="3170099"/>
          </a:xfrm>
          <a:prstGeom prst="rect">
            <a:avLst/>
          </a:prstGeom>
          <a:noFill/>
        </p:spPr>
        <p:txBody>
          <a:bodyPr wrap="square">
            <a:spAutoFit/>
          </a:bodyPr>
          <a:lstStyle/>
          <a:p>
            <a:pPr algn="l" rtl="0"/>
            <a:r>
              <a:rPr lang="en-US" sz="2000" dirty="0">
                <a:latin typeface="Times New Roman" panose="02020603050405020304" pitchFamily="18" charset="0"/>
                <a:cs typeface="Times New Roman" panose="02020603050405020304" pitchFamily="18" charset="0"/>
              </a:rPr>
              <a:t>1.Soil Failure Check</a:t>
            </a:r>
            <a:br>
              <a:rPr lang="en-US" sz="2000" dirty="0">
                <a:latin typeface="Times New Roman" panose="02020603050405020304" pitchFamily="18" charset="0"/>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a:p>
            <a:pPr algn="l" rtl="0"/>
            <a:r>
              <a:rPr lang="en-US" sz="2000" dirty="0">
                <a:latin typeface="Times New Roman" panose="02020603050405020304" pitchFamily="18" charset="0"/>
                <a:cs typeface="Times New Roman" panose="02020603050405020304" pitchFamily="18" charset="0"/>
              </a:rPr>
              <a:t>all pressures under the mat is compression and between range (45-180) KN/m</a:t>
            </a:r>
            <a:r>
              <a:rPr lang="en-US" sz="2000" baseline="30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which are less than bearing capacity of soil (300 KN/m</a:t>
            </a:r>
            <a:r>
              <a:rPr lang="en-US" sz="2000" baseline="30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a:t>
            </a:r>
          </a:p>
          <a:p>
            <a:pPr algn="l" rtl="0"/>
            <a:endParaRPr lang="en-US" sz="2000" dirty="0">
              <a:latin typeface="Times New Roman" panose="02020603050405020304" pitchFamily="18" charset="0"/>
              <a:cs typeface="Times New Roman" panose="02020603050405020304" pitchFamily="18" charset="0"/>
            </a:endParaRPr>
          </a:p>
          <a:p>
            <a:pPr algn="l" rtl="0"/>
            <a:r>
              <a:rPr lang="en-US" sz="2000" dirty="0">
                <a:latin typeface="Times New Roman" panose="02020603050405020304" pitchFamily="18" charset="0"/>
                <a:cs typeface="Times New Roman" panose="02020603050405020304" pitchFamily="18" charset="0"/>
              </a:rPr>
              <a:t>Maximum soil pressure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180 kN/m</a:t>
            </a:r>
            <a:r>
              <a:rPr lang="en-US" sz="2000" baseline="30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&lt;300 kN/m</a:t>
            </a:r>
            <a:r>
              <a:rPr lang="en-US" sz="2000" baseline="30000" dirty="0">
                <a:latin typeface="Times New Roman" panose="02020603050405020304" pitchFamily="18" charset="0"/>
                <a:cs typeface="Times New Roman" panose="02020603050405020304" pitchFamily="18" charset="0"/>
              </a:rPr>
              <a:t>2</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so 125 cm thickness is ok.</a:t>
            </a:r>
          </a:p>
        </p:txBody>
      </p:sp>
      <p:sp>
        <p:nvSpPr>
          <p:cNvPr id="5" name="TextBox 4">
            <a:extLst>
              <a:ext uri="{FF2B5EF4-FFF2-40B4-BE49-F238E27FC236}">
                <a16:creationId xmlns:a16="http://schemas.microsoft.com/office/drawing/2014/main" id="{0F68A058-C822-A862-5C1B-154C6287FA83}"/>
              </a:ext>
            </a:extLst>
          </p:cNvPr>
          <p:cNvSpPr txBox="1"/>
          <p:nvPr/>
        </p:nvSpPr>
        <p:spPr>
          <a:xfrm>
            <a:off x="861392" y="862256"/>
            <a:ext cx="6096000" cy="646331"/>
          </a:xfrm>
          <a:prstGeom prst="rect">
            <a:avLst/>
          </a:prstGeom>
          <a:noFill/>
        </p:spPr>
        <p:txBody>
          <a:bodyPr wrap="square">
            <a:spAutoFit/>
          </a:bodyPr>
          <a:lstStyle/>
          <a:p>
            <a:pPr marL="457200" indent="-457200">
              <a:buFont typeface="Wingdings" panose="05000000000000000000" pitchFamily="2" charset="2"/>
              <a:buChar char="v"/>
            </a:pPr>
            <a:r>
              <a:rPr lang="en-US" sz="3600" dirty="0">
                <a:solidFill>
                  <a:schemeClr val="accent1"/>
                </a:solidFill>
                <a:latin typeface="Times New Roman" panose="02020603050405020304" pitchFamily="18" charset="0"/>
                <a:cs typeface="Times New Roman" panose="02020603050405020304" pitchFamily="18" charset="0"/>
              </a:rPr>
              <a:t>Design</a:t>
            </a:r>
          </a:p>
        </p:txBody>
      </p:sp>
      <p:pic>
        <p:nvPicPr>
          <p:cNvPr id="6" name="Picture 5">
            <a:extLst>
              <a:ext uri="{FF2B5EF4-FFF2-40B4-BE49-F238E27FC236}">
                <a16:creationId xmlns:a16="http://schemas.microsoft.com/office/drawing/2014/main" id="{261E2CF2-0D46-2D56-A80D-51004CF587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93553" y="862256"/>
            <a:ext cx="5076825" cy="4572000"/>
          </a:xfrm>
          <a:prstGeom prst="rect">
            <a:avLst/>
          </a:prstGeom>
        </p:spPr>
      </p:pic>
      <p:sp>
        <p:nvSpPr>
          <p:cNvPr id="2" name="TextBox 1">
            <a:extLst>
              <a:ext uri="{FF2B5EF4-FFF2-40B4-BE49-F238E27FC236}">
                <a16:creationId xmlns:a16="http://schemas.microsoft.com/office/drawing/2014/main" id="{938FD4AD-85E5-7352-8FBB-05A2D1D3A051}"/>
              </a:ext>
            </a:extLst>
          </p:cNvPr>
          <p:cNvSpPr txBox="1"/>
          <p:nvPr/>
        </p:nvSpPr>
        <p:spPr>
          <a:xfrm>
            <a:off x="728870" y="1621220"/>
            <a:ext cx="4632839" cy="461665"/>
          </a:xfrm>
          <a:prstGeom prst="rect">
            <a:avLst/>
          </a:prstGeom>
          <a:noFill/>
        </p:spPr>
        <p:txBody>
          <a:bodyPr wrap="square">
            <a:spAutoFit/>
          </a:bodyPr>
          <a:lstStyle/>
          <a:p>
            <a:pPr marL="285750" indent="-285750">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Checks</a:t>
            </a:r>
          </a:p>
        </p:txBody>
      </p:sp>
    </p:spTree>
    <p:extLst>
      <p:ext uri="{BB962C8B-B14F-4D97-AF65-F5344CB8AC3E}">
        <p14:creationId xmlns:p14="http://schemas.microsoft.com/office/powerpoint/2010/main" val="1849532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F08FF65-3268-C73D-A15E-E9B67E502873}"/>
              </a:ext>
            </a:extLst>
          </p:cNvPr>
          <p:cNvSpPr txBox="1"/>
          <p:nvPr/>
        </p:nvSpPr>
        <p:spPr>
          <a:xfrm>
            <a:off x="636105" y="742985"/>
            <a:ext cx="6096000" cy="646331"/>
          </a:xfrm>
          <a:prstGeom prst="rect">
            <a:avLst/>
          </a:prstGeom>
          <a:noFill/>
        </p:spPr>
        <p:txBody>
          <a:bodyPr wrap="square">
            <a:spAutoFit/>
          </a:bodyPr>
          <a:lstStyle/>
          <a:p>
            <a:pPr marL="457200" indent="-457200">
              <a:buFont typeface="Wingdings" panose="05000000000000000000" pitchFamily="2" charset="2"/>
              <a:buChar char="v"/>
            </a:pPr>
            <a:r>
              <a:rPr lang="en-US" sz="3600" dirty="0">
                <a:solidFill>
                  <a:schemeClr val="accent1"/>
                </a:solidFill>
                <a:latin typeface="Times New Roman" panose="02020603050405020304" pitchFamily="18" charset="0"/>
                <a:cs typeface="Times New Roman" panose="02020603050405020304" pitchFamily="18" charset="0"/>
              </a:rPr>
              <a:t>Design</a:t>
            </a:r>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45C3670A-C679-FB19-B960-8B57A77D2C2E}"/>
                  </a:ext>
                </a:extLst>
              </p:cNvPr>
              <p:cNvSpPr txBox="1"/>
              <p:nvPr/>
            </p:nvSpPr>
            <p:spPr>
              <a:xfrm>
                <a:off x="636105" y="1929519"/>
                <a:ext cx="3909391" cy="3645293"/>
              </a:xfrm>
              <a:prstGeom prst="rect">
                <a:avLst/>
              </a:prstGeom>
              <a:noFill/>
            </p:spPr>
            <p:txBody>
              <a:bodyPr wrap="square">
                <a:spAutoFit/>
              </a:bodyPr>
              <a:lstStyle/>
              <a:p>
                <a:pPr algn="l" rtl="0"/>
                <a:r>
                  <a:rPr lang="en-US" sz="2000" dirty="0">
                    <a:latin typeface="Times New Roman" panose="02020603050405020304" pitchFamily="18" charset="0"/>
                    <a:cs typeface="Times New Roman" panose="02020603050405020304" pitchFamily="18" charset="0"/>
                  </a:rPr>
                  <a:t>2.Punching shear Check</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Punching shear checked by safe on every column on a mat of 125cm thickness, which gives the value</a:t>
                </a:r>
                <a14:m>
                  <m:oMath xmlns:m="http://schemas.openxmlformats.org/officeDocument/2006/math">
                    <m:r>
                      <a:rPr lang="en-US" sz="2000" i="1">
                        <a:latin typeface="Cambria Math" panose="02040503050406030204" pitchFamily="18" charset="0"/>
                      </a:rPr>
                      <m:t> </m:t>
                    </m:r>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𝑉</m:t>
                            </m:r>
                          </m:e>
                          <m:sub>
                            <m:r>
                              <a:rPr lang="en-US" sz="2000" i="1">
                                <a:latin typeface="Cambria Math" panose="02040503050406030204" pitchFamily="18" charset="0"/>
                              </a:rPr>
                              <m:t>𝑢</m:t>
                            </m:r>
                          </m:sub>
                        </m:sSub>
                      </m:num>
                      <m:den>
                        <m:r>
                          <a:rPr lang="en-US" sz="2000">
                            <a:latin typeface="Cambria Math" panose="02040503050406030204" pitchFamily="18" charset="0"/>
                          </a:rPr>
                          <m:t>Ø </m:t>
                        </m:r>
                        <m:sSub>
                          <m:sSubPr>
                            <m:ctrlPr>
                              <a:rPr lang="en-US" sz="2000" i="1">
                                <a:latin typeface="Cambria Math" panose="02040503050406030204" pitchFamily="18" charset="0"/>
                              </a:rPr>
                            </m:ctrlPr>
                          </m:sSubPr>
                          <m:e>
                            <m:r>
                              <a:rPr lang="en-US" sz="2000" i="1">
                                <a:latin typeface="Cambria Math" panose="02040503050406030204" pitchFamily="18" charset="0"/>
                              </a:rPr>
                              <m:t>𝑉</m:t>
                            </m:r>
                          </m:e>
                          <m:sub>
                            <m:r>
                              <a:rPr lang="en-US" sz="2000" i="1">
                                <a:latin typeface="Cambria Math" panose="02040503050406030204" pitchFamily="18" charset="0"/>
                              </a:rPr>
                              <m:t>𝑐</m:t>
                            </m:r>
                          </m:sub>
                        </m:sSub>
                      </m:den>
                    </m:f>
                  </m:oMath>
                </a14:m>
                <a:r>
                  <a:rPr lang="en-US" sz="2000" dirty="0">
                    <a:latin typeface="Times New Roman" panose="02020603050405020304" pitchFamily="18" charset="0"/>
                    <a:cs typeface="Times New Roman" panose="02020603050405020304" pitchFamily="18" charset="0"/>
                  </a:rPr>
                  <a:t>, thus all columns value must be less than 1.</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The following check indicates that 125cm thickness satisfied punching shear. </a:t>
                </a:r>
              </a:p>
            </p:txBody>
          </p:sp>
        </mc:Choice>
        <mc:Fallback>
          <p:sp>
            <p:nvSpPr>
              <p:cNvPr id="7" name="TextBox 6">
                <a:extLst>
                  <a:ext uri="{FF2B5EF4-FFF2-40B4-BE49-F238E27FC236}">
                    <a16:creationId xmlns:a16="http://schemas.microsoft.com/office/drawing/2014/main" id="{45C3670A-C679-FB19-B960-8B57A77D2C2E}"/>
                  </a:ext>
                </a:extLst>
              </p:cNvPr>
              <p:cNvSpPr txBox="1">
                <a:spLocks noRot="1" noChangeAspect="1" noMove="1" noResize="1" noEditPoints="1" noAdjustHandles="1" noChangeArrowheads="1" noChangeShapeType="1" noTextEdit="1"/>
              </p:cNvSpPr>
              <p:nvPr/>
            </p:nvSpPr>
            <p:spPr>
              <a:xfrm>
                <a:off x="636105" y="1929519"/>
                <a:ext cx="3909391" cy="3645293"/>
              </a:xfrm>
              <a:prstGeom prst="rect">
                <a:avLst/>
              </a:prstGeom>
              <a:blipFill>
                <a:blip r:embed="rId2"/>
                <a:stretch>
                  <a:fillRect l="-1558" t="-1003" r="-312" b="-2007"/>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F97BF450-B599-4296-293A-1454AA7915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3382" y="503583"/>
            <a:ext cx="5972513" cy="5611432"/>
          </a:xfrm>
          <a:prstGeom prst="rect">
            <a:avLst/>
          </a:prstGeom>
        </p:spPr>
      </p:pic>
    </p:spTree>
    <p:extLst>
      <p:ext uri="{BB962C8B-B14F-4D97-AF65-F5344CB8AC3E}">
        <p14:creationId xmlns:p14="http://schemas.microsoft.com/office/powerpoint/2010/main" val="10595131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D074E50-55F4-4922-7C33-88817738F9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4898" y="196948"/>
            <a:ext cx="7793501" cy="5528603"/>
          </a:xfrm>
          <a:prstGeom prst="rect">
            <a:avLst/>
          </a:prstGeom>
        </p:spPr>
      </p:pic>
      <p:sp>
        <p:nvSpPr>
          <p:cNvPr id="4" name="TextBox 3">
            <a:extLst>
              <a:ext uri="{FF2B5EF4-FFF2-40B4-BE49-F238E27FC236}">
                <a16:creationId xmlns:a16="http://schemas.microsoft.com/office/drawing/2014/main" id="{6971CA38-8017-6A87-022C-2A5F8AD0FA98}"/>
              </a:ext>
            </a:extLst>
          </p:cNvPr>
          <p:cNvSpPr txBox="1"/>
          <p:nvPr/>
        </p:nvSpPr>
        <p:spPr>
          <a:xfrm>
            <a:off x="2738511" y="5864442"/>
            <a:ext cx="5992837" cy="369332"/>
          </a:xfrm>
          <a:prstGeom prst="rect">
            <a:avLst/>
          </a:prstGeom>
          <a:noFill/>
        </p:spPr>
        <p:txBody>
          <a:bodyPr wrap="square" rtlCol="0">
            <a:spAutoFit/>
          </a:bodyPr>
          <a:lstStyle/>
          <a:p>
            <a:pPr algn="ctr"/>
            <a:r>
              <a:rPr lang="en-US" b="1" dirty="0"/>
              <a:t>3D ETABS model </a:t>
            </a:r>
          </a:p>
        </p:txBody>
      </p:sp>
    </p:spTree>
    <p:extLst>
      <p:ext uri="{BB962C8B-B14F-4D97-AF65-F5344CB8AC3E}">
        <p14:creationId xmlns:p14="http://schemas.microsoft.com/office/powerpoint/2010/main" val="13202665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714E9A2-0B6E-B4A2-56A4-A91A07FB71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1092" y="1063257"/>
            <a:ext cx="6029210" cy="4731485"/>
          </a:xfrm>
          <a:prstGeom prst="rect">
            <a:avLst/>
          </a:prstGeom>
        </p:spPr>
      </p:pic>
      <p:sp>
        <p:nvSpPr>
          <p:cNvPr id="6" name="TextBox 5">
            <a:extLst>
              <a:ext uri="{FF2B5EF4-FFF2-40B4-BE49-F238E27FC236}">
                <a16:creationId xmlns:a16="http://schemas.microsoft.com/office/drawing/2014/main" id="{183821E8-A641-9FD8-DF82-DD37B6154BC9}"/>
              </a:ext>
            </a:extLst>
          </p:cNvPr>
          <p:cNvSpPr txBox="1"/>
          <p:nvPr/>
        </p:nvSpPr>
        <p:spPr>
          <a:xfrm>
            <a:off x="374073" y="2080691"/>
            <a:ext cx="4779817" cy="1323439"/>
          </a:xfrm>
          <a:prstGeom prst="rect">
            <a:avLst/>
          </a:prstGeom>
          <a:noFill/>
        </p:spPr>
        <p:txBody>
          <a:bodyPr wrap="square">
            <a:spAutoFit/>
          </a:bodyPr>
          <a:lstStyle/>
          <a:p>
            <a:r>
              <a:rPr lang="en-US" sz="2000" dirty="0">
                <a:latin typeface="Times New Roman" panose="02020603050405020304" pitchFamily="18" charset="0"/>
                <a:cs typeface="Times New Roman" panose="02020603050405020304" pitchFamily="18" charset="0"/>
              </a:rPr>
              <a:t>3.Deformed Shape</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all displacement is less than 10 mm, which is allowable deformation for mat foundation.</a:t>
            </a:r>
          </a:p>
        </p:txBody>
      </p:sp>
      <p:sp>
        <p:nvSpPr>
          <p:cNvPr id="8" name="TextBox 7">
            <a:extLst>
              <a:ext uri="{FF2B5EF4-FFF2-40B4-BE49-F238E27FC236}">
                <a16:creationId xmlns:a16="http://schemas.microsoft.com/office/drawing/2014/main" id="{D806D9EE-6FE2-8D2E-83D4-4298C45C1B85}"/>
              </a:ext>
            </a:extLst>
          </p:cNvPr>
          <p:cNvSpPr txBox="1"/>
          <p:nvPr/>
        </p:nvSpPr>
        <p:spPr>
          <a:xfrm>
            <a:off x="374073" y="855439"/>
            <a:ext cx="6096000" cy="646331"/>
          </a:xfrm>
          <a:prstGeom prst="rect">
            <a:avLst/>
          </a:prstGeom>
          <a:noFill/>
        </p:spPr>
        <p:txBody>
          <a:bodyPr wrap="square">
            <a:spAutoFit/>
          </a:bodyPr>
          <a:lstStyle/>
          <a:p>
            <a:pPr marL="457200" marR="0" lvl="0" indent="-457200" algn="l" defTabSz="4572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US" sz="3600" b="0" i="0" u="none" strike="noStrike" kern="1200" cap="none" spc="0" normalizeH="0" baseline="0" noProof="0" dirty="0">
                <a:ln>
                  <a:noFill/>
                </a:ln>
                <a:solidFill>
                  <a:srgbClr val="E48312"/>
                </a:solidFill>
                <a:effectLst/>
                <a:uLnTx/>
                <a:uFillTx/>
                <a:latin typeface="Times New Roman" panose="02020603050405020304" pitchFamily="18" charset="0"/>
                <a:ea typeface="+mn-ea"/>
                <a:cs typeface="Times New Roman" panose="02020603050405020304" pitchFamily="18" charset="0"/>
              </a:rPr>
              <a:t>Design</a:t>
            </a:r>
          </a:p>
        </p:txBody>
      </p:sp>
    </p:spTree>
    <p:extLst>
      <p:ext uri="{BB962C8B-B14F-4D97-AF65-F5344CB8AC3E}">
        <p14:creationId xmlns:p14="http://schemas.microsoft.com/office/powerpoint/2010/main" val="8475596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813936C-D03F-57F4-6DAF-9C293DB5928D}"/>
              </a:ext>
            </a:extLst>
          </p:cNvPr>
          <p:cNvSpPr txBox="1"/>
          <p:nvPr/>
        </p:nvSpPr>
        <p:spPr>
          <a:xfrm>
            <a:off x="861391" y="902012"/>
            <a:ext cx="6096000" cy="646331"/>
          </a:xfrm>
          <a:prstGeom prst="rect">
            <a:avLst/>
          </a:prstGeom>
          <a:noFill/>
        </p:spPr>
        <p:txBody>
          <a:bodyPr wrap="square">
            <a:spAutoFit/>
          </a:bodyPr>
          <a:lstStyle/>
          <a:p>
            <a:pPr marL="457200" indent="-457200">
              <a:buFont typeface="Wingdings" panose="05000000000000000000" pitchFamily="2" charset="2"/>
              <a:buChar char="v"/>
            </a:pPr>
            <a:r>
              <a:rPr lang="en-US" sz="3600" dirty="0">
                <a:solidFill>
                  <a:schemeClr val="accent1"/>
                </a:solidFill>
                <a:latin typeface="Times New Roman" panose="02020603050405020304" pitchFamily="18" charset="0"/>
                <a:cs typeface="Times New Roman" panose="02020603050405020304" pitchFamily="18" charset="0"/>
              </a:rPr>
              <a:t>Design</a:t>
            </a: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78E2DE6C-2B4E-B3A8-46A4-5206A5AE483B}"/>
                  </a:ext>
                </a:extLst>
              </p:cNvPr>
              <p:cNvSpPr txBox="1"/>
              <p:nvPr/>
            </p:nvSpPr>
            <p:spPr>
              <a:xfrm>
                <a:off x="503583" y="1971461"/>
                <a:ext cx="4439478" cy="3080780"/>
              </a:xfrm>
              <a:prstGeom prst="rect">
                <a:avLst/>
              </a:prstGeom>
              <a:noFill/>
            </p:spPr>
            <p:txBody>
              <a:bodyPr wrap="square">
                <a:spAutoFit/>
              </a:bodyPr>
              <a:lstStyle/>
              <a:p>
                <a:pPr marL="742950" marR="0" indent="-285750">
                  <a:lnSpc>
                    <a:spcPct val="106000"/>
                  </a:lnSpc>
                  <a:spcBef>
                    <a:spcPts val="0"/>
                  </a:spcBef>
                  <a:spcAft>
                    <a:spcPts val="800"/>
                  </a:spcAft>
                  <a:buFont typeface="Wingdings" panose="05000000000000000000" pitchFamily="2" charset="2"/>
                  <a:buChar char="Ø"/>
                </a:pPr>
                <a:r>
                  <a:rPr lang="en-US" sz="2000" kern="0" dirty="0">
                    <a:effectLst/>
                    <a:latin typeface="Times New Roman" panose="02020603050405020304" pitchFamily="18" charset="0"/>
                    <a:ea typeface="Calibri" panose="020F0502020204030204" pitchFamily="34" charset="0"/>
                    <a:cs typeface="Times New Roman" panose="02020603050405020304" pitchFamily="18" charset="0"/>
                  </a:rPr>
                  <a:t>Check wide beam shear </a:t>
                </a:r>
                <a:r>
                  <a:rPr lang="en-US" sz="1800" kern="0" dirty="0">
                    <a:effectLst/>
                    <a:latin typeface="Times New Roman" panose="02020603050405020304" pitchFamily="18" charset="0"/>
                    <a:ea typeface="Calibri" panose="020F0502020204030204" pitchFamily="34" charset="0"/>
                    <a:cs typeface="Arial" panose="020B0604020202020204" pitchFamily="34" charset="0"/>
                  </a:rPr>
                  <a:t> </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457200" marR="0">
                  <a:lnSpc>
                    <a:spcPct val="106000"/>
                  </a:lnSpc>
                  <a:spcBef>
                    <a:spcPts val="0"/>
                  </a:spcBef>
                  <a:spcAft>
                    <a:spcPts val="0"/>
                  </a:spcAft>
                </a:pPr>
                <a:r>
                  <a:rPr lang="en-US" kern="0" dirty="0">
                    <a:effectLst/>
                    <a:latin typeface="Times New Roman" panose="02020603050405020304" pitchFamily="18" charset="0"/>
                    <a:ea typeface="Calibri" panose="020F0502020204030204" pitchFamily="34" charset="0"/>
                    <a:cs typeface="Times New Roman" panose="02020603050405020304" pitchFamily="18" charset="0"/>
                  </a:rPr>
                  <a:t>ACI318-14: </a:t>
                </a:r>
                <a:endParaRPr lang="en-US" kern="0" dirty="0">
                  <a:latin typeface="Times New Roman" panose="02020603050405020304" pitchFamily="18" charset="0"/>
                  <a:ea typeface="Calibri" panose="020F0502020204030204" pitchFamily="34" charset="0"/>
                  <a:cs typeface="Times New Roman" panose="02020603050405020304" pitchFamily="18" charset="0"/>
                </a:endParaRPr>
              </a:p>
              <a:p>
                <a:pPr marL="457200" marR="0">
                  <a:lnSpc>
                    <a:spcPct val="106000"/>
                  </a:lnSpc>
                  <a:spcBef>
                    <a:spcPts val="0"/>
                  </a:spcBef>
                  <a:spcAft>
                    <a:spcPts val="0"/>
                  </a:spcAft>
                </a:pPr>
                <a14:m>
                  <m:oMathPara xmlns:m="http://schemas.openxmlformats.org/officeDocument/2006/math">
                    <m:oMathParaPr>
                      <m:jc m:val="centerGroup"/>
                    </m:oMathParaPr>
                    <m:oMath xmlns:m="http://schemas.openxmlformats.org/officeDocument/2006/math">
                      <m:r>
                        <a:rPr lang="en-US" i="1" kern="0">
                          <a:effectLst/>
                          <a:latin typeface="Cambria Math" panose="02040503050406030204" pitchFamily="18" charset="0"/>
                          <a:ea typeface="Calibri" panose="020F0502020204030204" pitchFamily="34" charset="0"/>
                          <a:cs typeface="Times New Roman" panose="02020603050405020304" pitchFamily="18" charset="0"/>
                        </a:rPr>
                        <m:t>∅</m:t>
                      </m:r>
                      <m:r>
                        <a:rPr lang="en-US" i="1" kern="0">
                          <a:effectLst/>
                          <a:latin typeface="Cambria Math" panose="02040503050406030204" pitchFamily="18" charset="0"/>
                          <a:ea typeface="Calibri" panose="020F0502020204030204" pitchFamily="34" charset="0"/>
                          <a:cs typeface="Times New Roman" panose="02020603050405020304" pitchFamily="18" charset="0"/>
                        </a:rPr>
                        <m:t>𝑉𝐶</m:t>
                      </m:r>
                      <m:r>
                        <a:rPr lang="en-US" i="1"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kern="0">
                              <a:effectLst/>
                              <a:latin typeface="Cambria Math" panose="02040503050406030204" pitchFamily="18" charset="0"/>
                              <a:ea typeface="Calibri" panose="020F0502020204030204" pitchFamily="34" charset="0"/>
                              <a:cs typeface="Times New Roman" panose="02020603050405020304" pitchFamily="18" charset="0"/>
                            </a:rPr>
                            <m:t>1</m:t>
                          </m:r>
                        </m:num>
                        <m:den>
                          <m:r>
                            <a:rPr lang="en-US" i="1" kern="0">
                              <a:effectLst/>
                              <a:latin typeface="Cambria Math" panose="02040503050406030204" pitchFamily="18" charset="0"/>
                              <a:ea typeface="Calibri" panose="020F0502020204030204" pitchFamily="34" charset="0"/>
                              <a:cs typeface="Times New Roman" panose="02020603050405020304" pitchFamily="18" charset="0"/>
                            </a:rPr>
                            <m:t>6</m:t>
                          </m:r>
                        </m:den>
                      </m:f>
                      <m:r>
                        <a:rPr lang="en-US" i="1" kern="0">
                          <a:effectLst/>
                          <a:latin typeface="Cambria Math" panose="02040503050406030204" pitchFamily="18" charset="0"/>
                          <a:ea typeface="Calibri" panose="020F0502020204030204" pitchFamily="34" charset="0"/>
                          <a:cs typeface="Times New Roman" panose="02020603050405020304" pitchFamily="18" charset="0"/>
                        </a:rPr>
                        <m:t>∗0.75∗</m:t>
                      </m:r>
                      <m:rad>
                        <m:radPr>
                          <m:degHide m:val="on"/>
                          <m:ctrlPr>
                            <a:rPr lang="en-US" i="1" kern="0">
                              <a:effectLst/>
                              <a:latin typeface="Cambria Math" panose="02040503050406030204" pitchFamily="18" charset="0"/>
                              <a:ea typeface="Calibri" panose="020F0502020204030204" pitchFamily="34" charset="0"/>
                              <a:cs typeface="Times New Roman" panose="02020603050405020304" pitchFamily="18" charset="0"/>
                            </a:rPr>
                          </m:ctrlPr>
                        </m:radPr>
                        <m:deg/>
                        <m:e>
                          <m:r>
                            <a:rPr lang="en-US" i="1" kern="0">
                              <a:effectLst/>
                              <a:latin typeface="Cambria Math" panose="02040503050406030204" pitchFamily="18" charset="0"/>
                              <a:ea typeface="Calibri" panose="020F0502020204030204" pitchFamily="34" charset="0"/>
                              <a:cs typeface="Times New Roman" panose="02020603050405020304" pitchFamily="18" charset="0"/>
                            </a:rPr>
                            <m:t>𝑓𝑐</m:t>
                          </m:r>
                        </m:e>
                      </m:rad>
                      <m:r>
                        <a:rPr lang="en-US" i="1" kern="0">
                          <a:effectLst/>
                          <a:latin typeface="Cambria Math" panose="02040503050406030204" pitchFamily="18" charset="0"/>
                          <a:ea typeface="Calibri" panose="020F0502020204030204" pitchFamily="34" charset="0"/>
                          <a:cs typeface="Times New Roman" panose="02020603050405020304" pitchFamily="18" charset="0"/>
                        </a:rPr>
                        <m:t>∗</m:t>
                      </m:r>
                      <m:r>
                        <a:rPr lang="en-US" i="1" kern="0">
                          <a:effectLst/>
                          <a:latin typeface="Cambria Math" panose="02040503050406030204" pitchFamily="18" charset="0"/>
                          <a:ea typeface="Calibri" panose="020F0502020204030204" pitchFamily="34" charset="0"/>
                          <a:cs typeface="Times New Roman" panose="02020603050405020304" pitchFamily="18" charset="0"/>
                        </a:rPr>
                        <m:t>𝑏</m:t>
                      </m:r>
                      <m:r>
                        <a:rPr lang="en-US" i="1" kern="0">
                          <a:effectLst/>
                          <a:latin typeface="Cambria Math" panose="02040503050406030204" pitchFamily="18" charset="0"/>
                          <a:ea typeface="Calibri" panose="020F0502020204030204" pitchFamily="34" charset="0"/>
                          <a:cs typeface="Times New Roman" panose="02020603050405020304" pitchFamily="18" charset="0"/>
                        </a:rPr>
                        <m:t>∗</m:t>
                      </m:r>
                      <m:r>
                        <a:rPr lang="en-US" i="1" kern="0">
                          <a:effectLst/>
                          <a:latin typeface="Cambria Math" panose="02040503050406030204" pitchFamily="18" charset="0"/>
                          <a:ea typeface="Calibri" panose="020F0502020204030204" pitchFamily="34" charset="0"/>
                          <a:cs typeface="Times New Roman" panose="02020603050405020304" pitchFamily="18" charset="0"/>
                        </a:rPr>
                        <m:t>𝑑</m:t>
                      </m:r>
                      <m:r>
                        <a:rPr lang="en-US" i="1"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kern="0">
                              <a:effectLst/>
                              <a:latin typeface="Cambria Math" panose="02040503050406030204" pitchFamily="18" charset="0"/>
                              <a:ea typeface="Calibri" panose="020F0502020204030204" pitchFamily="34" charset="0"/>
                              <a:cs typeface="Times New Roman" panose="02020603050405020304" pitchFamily="18" charset="0"/>
                            </a:rPr>
                            <m:t>1</m:t>
                          </m:r>
                        </m:num>
                        <m:den>
                          <m:r>
                            <a:rPr lang="en-US" i="1" kern="0">
                              <a:effectLst/>
                              <a:latin typeface="Cambria Math" panose="02040503050406030204" pitchFamily="18" charset="0"/>
                              <a:ea typeface="Calibri" panose="020F0502020204030204" pitchFamily="34" charset="0"/>
                              <a:cs typeface="Times New Roman" panose="02020603050405020304" pitchFamily="18" charset="0"/>
                            </a:rPr>
                            <m:t>6</m:t>
                          </m:r>
                        </m:den>
                      </m:f>
                      <m:r>
                        <a:rPr lang="en-US" i="1" kern="0">
                          <a:effectLst/>
                          <a:latin typeface="Cambria Math" panose="02040503050406030204" pitchFamily="18" charset="0"/>
                          <a:ea typeface="Calibri" panose="020F0502020204030204" pitchFamily="34" charset="0"/>
                          <a:cs typeface="Times New Roman" panose="02020603050405020304" pitchFamily="18" charset="0"/>
                        </a:rPr>
                        <m:t>∗0.75∗</m:t>
                      </m:r>
                      <m:rad>
                        <m:radPr>
                          <m:degHide m:val="on"/>
                          <m:ctrlPr>
                            <a:rPr lang="en-US" i="1" kern="0">
                              <a:effectLst/>
                              <a:latin typeface="Cambria Math" panose="02040503050406030204" pitchFamily="18" charset="0"/>
                              <a:ea typeface="Calibri" panose="020F0502020204030204" pitchFamily="34" charset="0"/>
                              <a:cs typeface="Times New Roman" panose="02020603050405020304" pitchFamily="18" charset="0"/>
                            </a:rPr>
                          </m:ctrlPr>
                        </m:radPr>
                        <m:deg/>
                        <m:e>
                          <m:r>
                            <a:rPr lang="en-US" i="1" kern="0">
                              <a:effectLst/>
                              <a:latin typeface="Cambria Math" panose="02040503050406030204" pitchFamily="18" charset="0"/>
                              <a:ea typeface="Calibri" panose="020F0502020204030204" pitchFamily="34" charset="0"/>
                              <a:cs typeface="Times New Roman" panose="02020603050405020304" pitchFamily="18" charset="0"/>
                            </a:rPr>
                            <m:t>32</m:t>
                          </m:r>
                        </m:e>
                      </m:rad>
                      <m:r>
                        <a:rPr lang="en-US" i="1" kern="0">
                          <a:effectLst/>
                          <a:latin typeface="Cambria Math" panose="02040503050406030204" pitchFamily="18" charset="0"/>
                          <a:ea typeface="Calibri" panose="020F0502020204030204" pitchFamily="34" charset="0"/>
                          <a:cs typeface="Times New Roman" panose="02020603050405020304" pitchFamily="18" charset="0"/>
                        </a:rPr>
                        <m:t>∗1000∗1</m:t>
                      </m:r>
                      <m:r>
                        <a:rPr lang="en-US" i="1" kern="0" smtClean="0">
                          <a:effectLst/>
                          <a:latin typeface="Cambria Math" panose="02040503050406030204" pitchFamily="18" charset="0"/>
                          <a:ea typeface="Calibri" panose="020F0502020204030204" pitchFamily="34" charset="0"/>
                          <a:cs typeface="Times New Roman" panose="02020603050405020304" pitchFamily="18" charset="0"/>
                        </a:rPr>
                        <m:t>2</m:t>
                      </m:r>
                      <m:r>
                        <a:rPr lang="en-US" i="1" kern="0">
                          <a:effectLst/>
                          <a:latin typeface="Cambria Math" panose="02040503050406030204" pitchFamily="18" charset="0"/>
                          <a:ea typeface="Calibri" panose="020F0502020204030204" pitchFamily="34" charset="0"/>
                          <a:cs typeface="Times New Roman" panose="02020603050405020304" pitchFamily="18" charset="0"/>
                        </a:rPr>
                        <m:t>=856</m:t>
                      </m:r>
                      <m:r>
                        <a:rPr lang="en-US" i="1" kern="0">
                          <a:effectLst/>
                          <a:latin typeface="Cambria Math" panose="02040503050406030204" pitchFamily="18" charset="0"/>
                          <a:ea typeface="Calibri" panose="020F0502020204030204" pitchFamily="34" charset="0"/>
                          <a:cs typeface="Times New Roman" panose="02020603050405020304" pitchFamily="18" charset="0"/>
                        </a:rPr>
                        <m:t>𝐾</m:t>
                      </m:r>
                    </m:oMath>
                  </m:oMathPara>
                </a14:m>
                <a:endParaRPr lang="en-US" i="1" kern="0" dirty="0">
                  <a:effectLst/>
                  <a:latin typeface="Cambria Math" panose="02040503050406030204" pitchFamily="18" charset="0"/>
                  <a:ea typeface="Calibri" panose="020F0502020204030204" pitchFamily="34" charset="0"/>
                  <a:cs typeface="Times New Roman" panose="02020603050405020304" pitchFamily="18" charset="0"/>
                </a:endParaRPr>
              </a:p>
              <a:p>
                <a:pPr marL="457200" marR="0">
                  <a:lnSpc>
                    <a:spcPct val="106000"/>
                  </a:lnSpc>
                  <a:spcBef>
                    <a:spcPts val="0"/>
                  </a:spcBef>
                  <a:spcAft>
                    <a:spcPts val="0"/>
                  </a:spcAft>
                </a:pPr>
                <a14:m>
                  <m:oMathPara xmlns:m="http://schemas.openxmlformats.org/officeDocument/2006/math">
                    <m:oMathParaPr>
                      <m:jc m:val="centerGroup"/>
                    </m:oMathParaPr>
                    <m:oMath xmlns:m="http://schemas.openxmlformats.org/officeDocument/2006/math">
                      <m:r>
                        <a:rPr lang="en-US" i="1" kern="0">
                          <a:effectLst/>
                          <a:latin typeface="Cambria Math" panose="02040503050406030204" pitchFamily="18" charset="0"/>
                          <a:ea typeface="Calibri" panose="020F0502020204030204" pitchFamily="34" charset="0"/>
                          <a:cs typeface="Times New Roman" panose="02020603050405020304" pitchFamily="18" charset="0"/>
                        </a:rPr>
                        <m:t>  </m:t>
                      </m:r>
                    </m:oMath>
                  </m:oMathPara>
                </a14:m>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kern="0" dirty="0">
                    <a:effectLst/>
                    <a:latin typeface="Times New Roman" panose="02020603050405020304" pitchFamily="18" charset="0"/>
                    <a:ea typeface="Calibri" panose="020F0502020204030204" pitchFamily="34" charset="0"/>
                    <a:cs typeface="Times New Roman" panose="02020603050405020304" pitchFamily="18" charset="0"/>
                  </a:rPr>
                  <a:t>Shear capacity (ØVc) ˃ all values of Vud (at distance d from support) so wide Bram shear is ok</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p:sp>
            <p:nvSpPr>
              <p:cNvPr id="5" name="TextBox 4">
                <a:extLst>
                  <a:ext uri="{FF2B5EF4-FFF2-40B4-BE49-F238E27FC236}">
                    <a16:creationId xmlns:a16="http://schemas.microsoft.com/office/drawing/2014/main" id="{78E2DE6C-2B4E-B3A8-46A4-5206A5AE483B}"/>
                  </a:ext>
                </a:extLst>
              </p:cNvPr>
              <p:cNvSpPr txBox="1">
                <a:spLocks noRot="1" noChangeAspect="1" noMove="1" noResize="1" noEditPoints="1" noAdjustHandles="1" noChangeArrowheads="1" noChangeShapeType="1" noTextEdit="1"/>
              </p:cNvSpPr>
              <p:nvPr/>
            </p:nvSpPr>
            <p:spPr>
              <a:xfrm>
                <a:off x="503583" y="1971461"/>
                <a:ext cx="4439478" cy="3080780"/>
              </a:xfrm>
              <a:prstGeom prst="rect">
                <a:avLst/>
              </a:prstGeom>
              <a:blipFill>
                <a:blip r:embed="rId2"/>
                <a:stretch>
                  <a:fillRect l="-1236" t="-988" b="-2174"/>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50FD698F-EEDC-5F4E-1DCB-0DF1ACA476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6759" y="352727"/>
            <a:ext cx="3737714" cy="2459033"/>
          </a:xfrm>
          <a:prstGeom prst="rect">
            <a:avLst/>
          </a:prstGeom>
        </p:spPr>
      </p:pic>
      <p:sp>
        <p:nvSpPr>
          <p:cNvPr id="7" name="TextBox 6">
            <a:extLst>
              <a:ext uri="{FF2B5EF4-FFF2-40B4-BE49-F238E27FC236}">
                <a16:creationId xmlns:a16="http://schemas.microsoft.com/office/drawing/2014/main" id="{75F65335-5FCE-54AA-495A-07A50204E381}"/>
              </a:ext>
            </a:extLst>
          </p:cNvPr>
          <p:cNvSpPr txBox="1"/>
          <p:nvPr/>
        </p:nvSpPr>
        <p:spPr>
          <a:xfrm>
            <a:off x="7755533" y="2811760"/>
            <a:ext cx="3829879" cy="309893"/>
          </a:xfrm>
          <a:prstGeom prst="rect">
            <a:avLst/>
          </a:prstGeom>
          <a:noFill/>
        </p:spPr>
        <p:txBody>
          <a:bodyPr wrap="square" rtlCol="0">
            <a:spAutoFit/>
          </a:bodyPr>
          <a:lstStyle/>
          <a:p>
            <a:pPr marR="0" lvl="0" algn="ctr">
              <a:lnSpc>
                <a:spcPct val="106000"/>
              </a:lnSpc>
              <a:spcBef>
                <a:spcPts val="0"/>
              </a:spcBef>
              <a:spcAft>
                <a:spcPts val="800"/>
              </a:spcAft>
            </a:pPr>
            <a:r>
              <a:rPr lang="en-US" sz="1400" b="1" kern="0" dirty="0">
                <a:effectLst/>
                <a:latin typeface="Times New Roman" panose="02020603050405020304" pitchFamily="18" charset="0"/>
                <a:ea typeface="Calibri" panose="020F0502020204030204" pitchFamily="34" charset="0"/>
                <a:cs typeface="Arial" panose="020B0604020202020204" pitchFamily="34" charset="0"/>
              </a:rPr>
              <a:t>Shear (V13) distribution</a:t>
            </a:r>
            <a:endParaRPr lang="en-US" sz="1400" b="1" kern="1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DA087C15-CE52-47DA-40DD-52C90C8CFC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55533" y="3121653"/>
            <a:ext cx="3574473" cy="2504044"/>
          </a:xfrm>
          <a:prstGeom prst="rect">
            <a:avLst/>
          </a:prstGeom>
        </p:spPr>
      </p:pic>
      <p:sp>
        <p:nvSpPr>
          <p:cNvPr id="8" name="TextBox 7">
            <a:extLst>
              <a:ext uri="{FF2B5EF4-FFF2-40B4-BE49-F238E27FC236}">
                <a16:creationId xmlns:a16="http://schemas.microsoft.com/office/drawing/2014/main" id="{5C97DB44-D46E-6BF4-2789-232B45B09692}"/>
              </a:ext>
            </a:extLst>
          </p:cNvPr>
          <p:cNvSpPr txBox="1"/>
          <p:nvPr/>
        </p:nvSpPr>
        <p:spPr>
          <a:xfrm>
            <a:off x="7755533" y="5749577"/>
            <a:ext cx="3945532" cy="309893"/>
          </a:xfrm>
          <a:prstGeom prst="rect">
            <a:avLst/>
          </a:prstGeom>
          <a:noFill/>
        </p:spPr>
        <p:txBody>
          <a:bodyPr wrap="square">
            <a:spAutoFit/>
          </a:bodyPr>
          <a:lstStyle/>
          <a:p>
            <a:pPr marR="0" lvl="0" algn="ctr">
              <a:lnSpc>
                <a:spcPct val="106000"/>
              </a:lnSpc>
              <a:spcBef>
                <a:spcPts val="0"/>
              </a:spcBef>
              <a:spcAft>
                <a:spcPts val="800"/>
              </a:spcAft>
            </a:pPr>
            <a:r>
              <a:rPr lang="en-US" sz="1400" b="1" kern="0" dirty="0">
                <a:effectLst/>
                <a:latin typeface="Times New Roman" panose="02020603050405020304" pitchFamily="18" charset="0"/>
                <a:ea typeface="Calibri" panose="020F0502020204030204" pitchFamily="34" charset="0"/>
                <a:cs typeface="Arial" panose="020B0604020202020204" pitchFamily="34" charset="0"/>
              </a:rPr>
              <a:t>Shear (V23) distribution</a:t>
            </a:r>
            <a:endParaRPr lang="en-US" sz="1400" b="1" kern="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397109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BC7CAB5D-8404-2C06-F280-0A467ADA06F6}"/>
                  </a:ext>
                </a:extLst>
              </p:cNvPr>
              <p:cNvSpPr txBox="1"/>
              <p:nvPr/>
            </p:nvSpPr>
            <p:spPr>
              <a:xfrm>
                <a:off x="887896" y="1892124"/>
                <a:ext cx="4553600" cy="1755160"/>
              </a:xfrm>
              <a:prstGeom prst="rect">
                <a:avLst/>
              </a:prstGeom>
              <a:noFill/>
            </p:spPr>
            <p:txBody>
              <a:bodyPr wrap="square">
                <a:spAutoFit/>
              </a:bodyPr>
              <a:lstStyle/>
              <a:p>
                <a:pPr marL="285750" marR="0" lvl="0" indent="-285750" rtl="0">
                  <a:lnSpc>
                    <a:spcPct val="106000"/>
                  </a:lnSpc>
                  <a:spcBef>
                    <a:spcPts val="0"/>
                  </a:spcBef>
                  <a:spcAft>
                    <a:spcPts val="0"/>
                  </a:spcAft>
                  <a:buFont typeface="Wingdings" panose="05000000000000000000" pitchFamily="2" charset="2"/>
                  <a:buChar char="Ø"/>
                  <a:tabLst>
                    <a:tab pos="2720340" algn="l"/>
                  </a:tabLst>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Footing reinforcement:</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457200" marR="0">
                  <a:lnSpc>
                    <a:spcPct val="107000"/>
                  </a:lnSpc>
                  <a:spcBef>
                    <a:spcPts val="0"/>
                  </a:spcBef>
                  <a:spcAft>
                    <a:spcPts val="800"/>
                  </a:spcAft>
                  <a:tabLst>
                    <a:tab pos="2720340" algn="l"/>
                  </a:tabLst>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As(min)= </a:t>
                </a:r>
                <a14:m>
                  <m:oMath xmlns:m="http://schemas.openxmlformats.org/officeDocument/2006/math">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𝜌</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h</m:t>
                    </m:r>
                  </m:oMath>
                </a14:m>
                <a:endParaRPr lang="en-US" sz="1800" i="1" kern="100" dirty="0">
                  <a:effectLst/>
                  <a:latin typeface="Cambria Math" panose="02040503050406030204" pitchFamily="18" charset="0"/>
                  <a:ea typeface="Calibri" panose="020F0502020204030204" pitchFamily="34" charset="0"/>
                  <a:cs typeface="Times New Roman" panose="02020603050405020304" pitchFamily="18" charset="0"/>
                </a:endParaRPr>
              </a:p>
              <a:p>
                <a:pPr marL="457200" marR="0">
                  <a:lnSpc>
                    <a:spcPct val="107000"/>
                  </a:lnSpc>
                  <a:spcBef>
                    <a:spcPts val="0"/>
                  </a:spcBef>
                  <a:spcAft>
                    <a:spcPts val="800"/>
                  </a:spcAft>
                  <a:tabLst>
                    <a:tab pos="2720340" algn="l"/>
                  </a:tabLst>
                </a:pPr>
                <a14:m>
                  <m:oMath xmlns:m="http://schemas.openxmlformats.org/officeDocument/2006/math">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0</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0018</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1000</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1250</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2250</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𝑚𝑚</m:t>
                    </m:r>
                    <m:r>
                      <a:rPr lang="en-US" sz="1800" i="1" kern="100" baseline="30000">
                        <a:effectLst/>
                        <a:latin typeface="Cambria Math" panose="02040503050406030204" pitchFamily="18" charset="0"/>
                        <a:ea typeface="Calibri" panose="020F0502020204030204" pitchFamily="34" charset="0"/>
                        <a:cs typeface="Times New Roman" panose="02020603050405020304" pitchFamily="18" charset="0"/>
                      </a:rPr>
                      <m:t>2</m:t>
                    </m:r>
                  </m:oMath>
                </a14:m>
                <a:r>
                  <a:rPr lang="en-US" sz="1800" kern="100" dirty="0">
                    <a:effectLst/>
                    <a:latin typeface="Times New Roman" panose="02020603050405020304" pitchFamily="18" charset="0"/>
                    <a:ea typeface="Times New Roman" panose="02020603050405020304" pitchFamily="18" charset="0"/>
                    <a:cs typeface="Arial" panose="020B0604020202020204" pitchFamily="34" charset="0"/>
                  </a:rPr>
                  <a:t>    use 1Ø18/100mm</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tabLst>
                    <a:tab pos="2720340" algn="l"/>
                  </a:tabLst>
                </a:pPr>
                <a:r>
                  <a:rPr lang="en-US" sz="1800" kern="1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p:txBody>
          </p:sp>
        </mc:Choice>
        <mc:Fallback>
          <p:sp>
            <p:nvSpPr>
              <p:cNvPr id="5" name="TextBox 4">
                <a:extLst>
                  <a:ext uri="{FF2B5EF4-FFF2-40B4-BE49-F238E27FC236}">
                    <a16:creationId xmlns:a16="http://schemas.microsoft.com/office/drawing/2014/main" id="{BC7CAB5D-8404-2C06-F280-0A467ADA06F6}"/>
                  </a:ext>
                </a:extLst>
              </p:cNvPr>
              <p:cNvSpPr txBox="1">
                <a:spLocks noRot="1" noChangeAspect="1" noMove="1" noResize="1" noEditPoints="1" noAdjustHandles="1" noChangeArrowheads="1" noChangeShapeType="1" noTextEdit="1"/>
              </p:cNvSpPr>
              <p:nvPr/>
            </p:nvSpPr>
            <p:spPr>
              <a:xfrm>
                <a:off x="887896" y="1892124"/>
                <a:ext cx="4553600" cy="1755160"/>
              </a:xfrm>
              <a:prstGeom prst="rect">
                <a:avLst/>
              </a:prstGeom>
              <a:blipFill>
                <a:blip r:embed="rId2"/>
                <a:stretch>
                  <a:fillRect l="-937" t="-1736"/>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C4C1A83D-EBB5-2294-6B02-CF34916CF27F}"/>
              </a:ext>
            </a:extLst>
          </p:cNvPr>
          <p:cNvSpPr txBox="1"/>
          <p:nvPr/>
        </p:nvSpPr>
        <p:spPr>
          <a:xfrm>
            <a:off x="887896" y="960180"/>
            <a:ext cx="6096000" cy="646331"/>
          </a:xfrm>
          <a:prstGeom prst="rect">
            <a:avLst/>
          </a:prstGeom>
          <a:noFill/>
        </p:spPr>
        <p:txBody>
          <a:bodyPr wrap="square">
            <a:spAutoFit/>
          </a:bodyPr>
          <a:lstStyle/>
          <a:p>
            <a:pPr marL="457200" indent="-457200">
              <a:buFont typeface="Wingdings" panose="05000000000000000000" pitchFamily="2" charset="2"/>
              <a:buChar char="v"/>
            </a:pPr>
            <a:r>
              <a:rPr lang="en-US" sz="3600" dirty="0">
                <a:solidFill>
                  <a:schemeClr val="accent1"/>
                </a:solidFill>
                <a:latin typeface="Times New Roman" panose="02020603050405020304" pitchFamily="18" charset="0"/>
                <a:cs typeface="Times New Roman" panose="02020603050405020304" pitchFamily="18" charset="0"/>
              </a:rPr>
              <a:t>Design</a:t>
            </a:r>
          </a:p>
        </p:txBody>
      </p:sp>
      <p:pic>
        <p:nvPicPr>
          <p:cNvPr id="8" name="Picture 7">
            <a:extLst>
              <a:ext uri="{FF2B5EF4-FFF2-40B4-BE49-F238E27FC236}">
                <a16:creationId xmlns:a16="http://schemas.microsoft.com/office/drawing/2014/main" id="{3CE81D0A-6E4A-27C7-E688-E1529C762B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2174" y="649356"/>
            <a:ext cx="6210121" cy="4240696"/>
          </a:xfrm>
          <a:prstGeom prst="rect">
            <a:avLst/>
          </a:prstGeom>
        </p:spPr>
      </p:pic>
      <p:sp>
        <p:nvSpPr>
          <p:cNvPr id="10" name="TextBox 9">
            <a:extLst>
              <a:ext uri="{FF2B5EF4-FFF2-40B4-BE49-F238E27FC236}">
                <a16:creationId xmlns:a16="http://schemas.microsoft.com/office/drawing/2014/main" id="{D691E31E-DE47-313C-1CAD-182146C92373}"/>
              </a:ext>
            </a:extLst>
          </p:cNvPr>
          <p:cNvSpPr txBox="1"/>
          <p:nvPr/>
        </p:nvSpPr>
        <p:spPr>
          <a:xfrm>
            <a:off x="6321287" y="5525795"/>
            <a:ext cx="6096000" cy="309893"/>
          </a:xfrm>
          <a:prstGeom prst="rect">
            <a:avLst/>
          </a:prstGeom>
          <a:noFill/>
        </p:spPr>
        <p:txBody>
          <a:bodyPr wrap="square">
            <a:spAutoFit/>
          </a:bodyPr>
          <a:lstStyle/>
          <a:p>
            <a:pPr marR="0" lvl="0" algn="ctr" rtl="0">
              <a:lnSpc>
                <a:spcPct val="106000"/>
              </a:lnSpc>
              <a:spcBef>
                <a:spcPts val="0"/>
              </a:spcBef>
              <a:spcAft>
                <a:spcPts val="800"/>
              </a:spcAft>
              <a:tabLst>
                <a:tab pos="2720340" algn="l"/>
              </a:tabLst>
            </a:pPr>
            <a:r>
              <a:rPr lang="en-US" sz="1400" b="1" kern="100" dirty="0">
                <a:effectLst/>
                <a:latin typeface="Times New Roman" panose="02020603050405020304" pitchFamily="18" charset="0"/>
                <a:ea typeface="Calibri" panose="020F0502020204030204" pitchFamily="34" charset="0"/>
                <a:cs typeface="Arial" panose="020B0604020202020204" pitchFamily="34" charset="0"/>
              </a:rPr>
              <a:t>Top rebar direction-1= As(min)</a:t>
            </a:r>
            <a:endParaRPr lang="en-US" sz="1400" b="1" kern="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851560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CA62945-8E2C-5250-535F-B3886C48B2C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62470" y="770915"/>
            <a:ext cx="6798364" cy="4370928"/>
          </a:xfrm>
          <a:prstGeom prst="rect">
            <a:avLst/>
          </a:prstGeom>
        </p:spPr>
      </p:pic>
      <p:sp>
        <p:nvSpPr>
          <p:cNvPr id="3" name="TextBox 2">
            <a:extLst>
              <a:ext uri="{FF2B5EF4-FFF2-40B4-BE49-F238E27FC236}">
                <a16:creationId xmlns:a16="http://schemas.microsoft.com/office/drawing/2014/main" id="{79C5B3E5-803D-5FC0-9FE2-BE4EDEC0FBC9}"/>
              </a:ext>
            </a:extLst>
          </p:cNvPr>
          <p:cNvSpPr txBox="1"/>
          <p:nvPr/>
        </p:nvSpPr>
        <p:spPr>
          <a:xfrm>
            <a:off x="4207565" y="5371467"/>
            <a:ext cx="4108174" cy="342210"/>
          </a:xfrm>
          <a:prstGeom prst="rect">
            <a:avLst/>
          </a:prstGeom>
          <a:noFill/>
        </p:spPr>
        <p:txBody>
          <a:bodyPr wrap="square" rtlCol="0">
            <a:spAutoFit/>
          </a:bodyPr>
          <a:lstStyle/>
          <a:p>
            <a:pPr marR="0" lvl="0" algn="ctr" rtl="0">
              <a:lnSpc>
                <a:spcPct val="106000"/>
              </a:lnSpc>
              <a:spcBef>
                <a:spcPts val="0"/>
              </a:spcBef>
              <a:spcAft>
                <a:spcPts val="800"/>
              </a:spcAft>
              <a:tabLst>
                <a:tab pos="2720340" algn="l"/>
              </a:tabLst>
            </a:pPr>
            <a:r>
              <a:rPr lang="en-US" sz="1600" b="1" kern="100" dirty="0">
                <a:effectLst/>
                <a:latin typeface="Calibri" panose="020F0502020204030204" pitchFamily="34" charset="0"/>
                <a:ea typeface="Calibri" panose="020F0502020204030204" pitchFamily="34" charset="0"/>
                <a:cs typeface="Arial" panose="020B0604020202020204" pitchFamily="34" charset="0"/>
              </a:rPr>
              <a:t>Bottom rebar direction-1= As(min)</a:t>
            </a:r>
          </a:p>
        </p:txBody>
      </p:sp>
    </p:spTree>
    <p:extLst>
      <p:ext uri="{BB962C8B-B14F-4D97-AF65-F5344CB8AC3E}">
        <p14:creationId xmlns:p14="http://schemas.microsoft.com/office/powerpoint/2010/main" val="576137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F41A880-F432-5C5D-0611-28CD539B76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90191" y="781879"/>
            <a:ext cx="6679096" cy="4307964"/>
          </a:xfrm>
          <a:prstGeom prst="rect">
            <a:avLst/>
          </a:prstGeom>
        </p:spPr>
      </p:pic>
      <p:sp>
        <p:nvSpPr>
          <p:cNvPr id="4" name="TextBox 3">
            <a:extLst>
              <a:ext uri="{FF2B5EF4-FFF2-40B4-BE49-F238E27FC236}">
                <a16:creationId xmlns:a16="http://schemas.microsoft.com/office/drawing/2014/main" id="{02061F57-3970-BDE3-5AA4-2930ECE39CA0}"/>
              </a:ext>
            </a:extLst>
          </p:cNvPr>
          <p:cNvSpPr txBox="1"/>
          <p:nvPr/>
        </p:nvSpPr>
        <p:spPr>
          <a:xfrm>
            <a:off x="2888974" y="5622531"/>
            <a:ext cx="6096000" cy="342786"/>
          </a:xfrm>
          <a:prstGeom prst="rect">
            <a:avLst/>
          </a:prstGeom>
          <a:noFill/>
        </p:spPr>
        <p:txBody>
          <a:bodyPr wrap="square">
            <a:spAutoFit/>
          </a:bodyPr>
          <a:lstStyle/>
          <a:p>
            <a:pPr marR="0" lvl="0" algn="ctr" rtl="0">
              <a:lnSpc>
                <a:spcPct val="107000"/>
              </a:lnSpc>
              <a:spcBef>
                <a:spcPts val="0"/>
              </a:spcBef>
              <a:spcAft>
                <a:spcPts val="800"/>
              </a:spcAft>
            </a:pPr>
            <a:r>
              <a:rPr lang="en-US" sz="1600" b="1" kern="100" dirty="0">
                <a:effectLst/>
                <a:latin typeface="Times New Roman" panose="02020603050405020304" pitchFamily="18" charset="0"/>
                <a:ea typeface="Calibri" panose="020F0502020204030204" pitchFamily="34" charset="0"/>
                <a:cs typeface="Arial" panose="020B0604020202020204" pitchFamily="34" charset="0"/>
              </a:rPr>
              <a:t>Top rebar direction-2= As(min)</a:t>
            </a:r>
            <a:endParaRPr lang="en-US" sz="1600" b="1" kern="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5411855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0BBC90C-7223-3DED-EDBE-E762795A14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7183" y="622783"/>
            <a:ext cx="6581202" cy="4731095"/>
          </a:xfrm>
          <a:prstGeom prst="rect">
            <a:avLst/>
          </a:prstGeom>
        </p:spPr>
      </p:pic>
      <p:sp>
        <p:nvSpPr>
          <p:cNvPr id="4" name="TextBox 3">
            <a:extLst>
              <a:ext uri="{FF2B5EF4-FFF2-40B4-BE49-F238E27FC236}">
                <a16:creationId xmlns:a16="http://schemas.microsoft.com/office/drawing/2014/main" id="{FB034C58-1FB8-7DC6-2C2D-B92845752A6A}"/>
              </a:ext>
            </a:extLst>
          </p:cNvPr>
          <p:cNvSpPr txBox="1"/>
          <p:nvPr/>
        </p:nvSpPr>
        <p:spPr>
          <a:xfrm>
            <a:off x="3048000" y="5671449"/>
            <a:ext cx="6096000" cy="340927"/>
          </a:xfrm>
          <a:prstGeom prst="rect">
            <a:avLst/>
          </a:prstGeom>
          <a:noFill/>
        </p:spPr>
        <p:txBody>
          <a:bodyPr wrap="square">
            <a:spAutoFit/>
          </a:bodyPr>
          <a:lstStyle/>
          <a:p>
            <a:pPr marR="0" lvl="0" algn="ctr" rtl="0">
              <a:lnSpc>
                <a:spcPct val="106000"/>
              </a:lnSpc>
              <a:spcBef>
                <a:spcPts val="0"/>
              </a:spcBef>
              <a:spcAft>
                <a:spcPts val="800"/>
              </a:spcAft>
              <a:tabLst>
                <a:tab pos="2720340" algn="l"/>
              </a:tabLst>
            </a:pPr>
            <a:r>
              <a:rPr lang="en-US" sz="1600" b="1" kern="100" dirty="0">
                <a:effectLst/>
                <a:latin typeface="Times New Roman" panose="02020603050405020304" pitchFamily="18" charset="0"/>
                <a:ea typeface="Calibri" panose="020F0502020204030204" pitchFamily="34" charset="0"/>
                <a:cs typeface="Arial" panose="020B0604020202020204" pitchFamily="34" charset="0"/>
              </a:rPr>
              <a:t>Bottom rebar direction-2 =As(min)</a:t>
            </a:r>
            <a:endParaRPr lang="en-US" sz="1600" b="1" kern="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138573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5A20E3F-9382-3449-9A87-F0FD698CFCB0}"/>
              </a:ext>
            </a:extLst>
          </p:cNvPr>
          <p:cNvSpPr txBox="1"/>
          <p:nvPr/>
        </p:nvSpPr>
        <p:spPr>
          <a:xfrm>
            <a:off x="768627" y="902013"/>
            <a:ext cx="6096000" cy="523220"/>
          </a:xfrm>
          <a:prstGeom prst="rect">
            <a:avLst/>
          </a:prstGeom>
          <a:noFill/>
        </p:spPr>
        <p:txBody>
          <a:bodyPr wrap="square">
            <a:spAutoFit/>
          </a:bodyPr>
          <a:lstStyle/>
          <a:p>
            <a:pPr marL="285750" indent="-285750">
              <a:buFont typeface="Wingdings" panose="05000000000000000000" pitchFamily="2" charset="2"/>
              <a:buChar char="v"/>
            </a:pPr>
            <a:r>
              <a:rPr lang="en-US" sz="2800" dirty="0">
                <a:solidFill>
                  <a:schemeClr val="accent1"/>
                </a:solidFill>
                <a:effectLst/>
                <a:latin typeface="Calibri" panose="020F0502020204030204" pitchFamily="34" charset="0"/>
                <a:ea typeface="Calibri" panose="020F0502020204030204" pitchFamily="34" charset="0"/>
                <a:cs typeface="Arial" panose="020B0604020202020204" pitchFamily="34" charset="0"/>
              </a:rPr>
              <a:t>Foundation Reinforcement</a:t>
            </a:r>
            <a:endParaRPr lang="en-US" sz="2800" dirty="0">
              <a:solidFill>
                <a:schemeClr val="accent1"/>
              </a:solidFill>
            </a:endParaRPr>
          </a:p>
        </p:txBody>
      </p:sp>
      <p:sp>
        <p:nvSpPr>
          <p:cNvPr id="5" name="TextBox 4">
            <a:extLst>
              <a:ext uri="{FF2B5EF4-FFF2-40B4-BE49-F238E27FC236}">
                <a16:creationId xmlns:a16="http://schemas.microsoft.com/office/drawing/2014/main" id="{7D387FC2-598D-C567-891C-FF440FC46B84}"/>
              </a:ext>
            </a:extLst>
          </p:cNvPr>
          <p:cNvSpPr txBox="1"/>
          <p:nvPr/>
        </p:nvSpPr>
        <p:spPr>
          <a:xfrm>
            <a:off x="768627" y="1909177"/>
            <a:ext cx="3366051" cy="646331"/>
          </a:xfrm>
          <a:prstGeom prst="rect">
            <a:avLst/>
          </a:prstGeom>
          <a:noFill/>
        </p:spPr>
        <p:txBody>
          <a:bodyPr wrap="square">
            <a:spAutoFit/>
          </a:bodyPr>
          <a:lstStyle/>
          <a:p>
            <a:pPr marL="285750" indent="-285750" algn="l" rtl="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reinforcement of mat foundation in x direction</a:t>
            </a:r>
            <a:r>
              <a:rPr lang="en-US" dirty="0"/>
              <a:t>.</a:t>
            </a:r>
            <a:endParaRPr lang="ar-SA" dirty="0"/>
          </a:p>
        </p:txBody>
      </p:sp>
      <p:pic>
        <p:nvPicPr>
          <p:cNvPr id="6" name="Picture 5">
            <a:extLst>
              <a:ext uri="{FF2B5EF4-FFF2-40B4-BE49-F238E27FC236}">
                <a16:creationId xmlns:a16="http://schemas.microsoft.com/office/drawing/2014/main" id="{D1C4412B-F77A-D4A9-9B40-1B9258E4E9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4791" y="1163623"/>
            <a:ext cx="6096000" cy="4966970"/>
          </a:xfrm>
          <a:prstGeom prst="rect">
            <a:avLst/>
          </a:prstGeom>
        </p:spPr>
      </p:pic>
      <p:sp>
        <p:nvSpPr>
          <p:cNvPr id="4" name="TextBox 3">
            <a:extLst>
              <a:ext uri="{FF2B5EF4-FFF2-40B4-BE49-F238E27FC236}">
                <a16:creationId xmlns:a16="http://schemas.microsoft.com/office/drawing/2014/main" id="{AED8CBFD-F007-AAFF-E353-A5A1ADEDFDED}"/>
              </a:ext>
            </a:extLst>
          </p:cNvPr>
          <p:cNvSpPr txBox="1"/>
          <p:nvPr/>
        </p:nvSpPr>
        <p:spPr>
          <a:xfrm>
            <a:off x="1086678" y="3054923"/>
            <a:ext cx="6096000" cy="374077"/>
          </a:xfrm>
          <a:prstGeom prst="rect">
            <a:avLst/>
          </a:prstGeom>
          <a:noFill/>
        </p:spPr>
        <p:txBody>
          <a:bodyPr wrap="square">
            <a:spAutoFit/>
          </a:bodyPr>
          <a:lstStyle/>
          <a:p>
            <a:pPr marL="457200" marR="0">
              <a:lnSpc>
                <a:spcPct val="107000"/>
              </a:lnSpc>
              <a:spcBef>
                <a:spcPts val="0"/>
              </a:spcBef>
              <a:spcAft>
                <a:spcPts val="800"/>
              </a:spcAft>
              <a:tabLst>
                <a:tab pos="2720340" algn="l"/>
              </a:tabLst>
            </a:pPr>
            <a:r>
              <a:rPr lang="en-US" sz="1800" kern="100" dirty="0">
                <a:effectLst/>
                <a:latin typeface="Times New Roman" panose="02020603050405020304" pitchFamily="18" charset="0"/>
                <a:ea typeface="Times New Roman" panose="02020603050405020304" pitchFamily="18" charset="0"/>
                <a:cs typeface="Arial" panose="020B0604020202020204" pitchFamily="34" charset="0"/>
              </a:rPr>
              <a:t>use 1Ø18/100mm</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643991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2134D1E-7110-2B30-B0C8-F4557AC868A3}"/>
              </a:ext>
            </a:extLst>
          </p:cNvPr>
          <p:cNvSpPr txBox="1"/>
          <p:nvPr/>
        </p:nvSpPr>
        <p:spPr>
          <a:xfrm>
            <a:off x="954157" y="1140551"/>
            <a:ext cx="3299791" cy="646331"/>
          </a:xfrm>
          <a:prstGeom prst="rect">
            <a:avLst/>
          </a:prstGeom>
          <a:noFill/>
        </p:spPr>
        <p:txBody>
          <a:bodyPr wrap="square">
            <a:spAutoFit/>
          </a:bodyPr>
          <a:lstStyle/>
          <a:p>
            <a:pPr marL="285750" indent="-285750" algn="l" rtl="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reinforcement of mat foundation in y direction</a:t>
            </a:r>
            <a:r>
              <a:rPr lang="en-US" dirty="0"/>
              <a:t>.</a:t>
            </a:r>
            <a:endParaRPr lang="ar-SA" dirty="0"/>
          </a:p>
        </p:txBody>
      </p:sp>
      <p:pic>
        <p:nvPicPr>
          <p:cNvPr id="4" name="Picture 3">
            <a:extLst>
              <a:ext uri="{FF2B5EF4-FFF2-40B4-BE49-F238E27FC236}">
                <a16:creationId xmlns:a16="http://schemas.microsoft.com/office/drawing/2014/main" id="{387611AD-917C-CE53-7B98-C39790595D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401" y="817419"/>
            <a:ext cx="6072490" cy="5369478"/>
          </a:xfrm>
          <a:prstGeom prst="rect">
            <a:avLst/>
          </a:prstGeom>
        </p:spPr>
      </p:pic>
      <p:sp>
        <p:nvSpPr>
          <p:cNvPr id="5" name="TextBox 4">
            <a:extLst>
              <a:ext uri="{FF2B5EF4-FFF2-40B4-BE49-F238E27FC236}">
                <a16:creationId xmlns:a16="http://schemas.microsoft.com/office/drawing/2014/main" id="{DE725381-CC43-8362-2B67-B39BAFDAEFA4}"/>
              </a:ext>
            </a:extLst>
          </p:cNvPr>
          <p:cNvSpPr txBox="1"/>
          <p:nvPr/>
        </p:nvSpPr>
        <p:spPr>
          <a:xfrm>
            <a:off x="1205948" y="2521525"/>
            <a:ext cx="6096000" cy="374077"/>
          </a:xfrm>
          <a:prstGeom prst="rect">
            <a:avLst/>
          </a:prstGeom>
          <a:noFill/>
        </p:spPr>
        <p:txBody>
          <a:bodyPr wrap="square">
            <a:spAutoFit/>
          </a:bodyPr>
          <a:lstStyle/>
          <a:p>
            <a:pPr marL="457200" marR="0">
              <a:lnSpc>
                <a:spcPct val="107000"/>
              </a:lnSpc>
              <a:spcBef>
                <a:spcPts val="0"/>
              </a:spcBef>
              <a:spcAft>
                <a:spcPts val="800"/>
              </a:spcAft>
              <a:tabLst>
                <a:tab pos="2720340" algn="l"/>
              </a:tabLst>
            </a:pPr>
            <a:r>
              <a:rPr lang="en-US" sz="1800" kern="100" dirty="0">
                <a:effectLst/>
                <a:latin typeface="Times New Roman" panose="02020603050405020304" pitchFamily="18" charset="0"/>
                <a:ea typeface="Times New Roman" panose="02020603050405020304" pitchFamily="18" charset="0"/>
                <a:cs typeface="Arial" panose="020B0604020202020204" pitchFamily="34" charset="0"/>
              </a:rPr>
              <a:t>use 1Ø18/100mm</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3072019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0661CF-769E-C2EF-01E0-D56D5891B43C}"/>
              </a:ext>
            </a:extLst>
          </p:cNvPr>
          <p:cNvSpPr txBox="1"/>
          <p:nvPr/>
        </p:nvSpPr>
        <p:spPr>
          <a:xfrm>
            <a:off x="591530" y="364448"/>
            <a:ext cx="6096000" cy="523220"/>
          </a:xfrm>
          <a:prstGeom prst="rect">
            <a:avLst/>
          </a:prstGeom>
          <a:noFill/>
        </p:spPr>
        <p:txBody>
          <a:bodyPr wrap="square">
            <a:spAutoFit/>
          </a:bodyPr>
          <a:lstStyle/>
          <a:p>
            <a:pPr marL="285750" indent="-285750">
              <a:buFont typeface="Wingdings" panose="05000000000000000000" pitchFamily="2" charset="2"/>
              <a:buChar char="v"/>
            </a:pPr>
            <a:r>
              <a:rPr lang="en-US" sz="28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Design of retaining wall</a:t>
            </a:r>
            <a:endParaRPr lang="en-US" sz="2800" dirty="0">
              <a:solidFill>
                <a:schemeClr val="accent1"/>
              </a:solidFill>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E44358EF-DFC0-83B3-4E6D-E4C0B3A2AA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5720" y="737144"/>
            <a:ext cx="5005041" cy="5127827"/>
          </a:xfrm>
          <a:prstGeom prst="rect">
            <a:avLst/>
          </a:prstGeom>
        </p:spPr>
      </p:pic>
      <p:sp>
        <p:nvSpPr>
          <p:cNvPr id="5" name="TextBox 4">
            <a:extLst>
              <a:ext uri="{FF2B5EF4-FFF2-40B4-BE49-F238E27FC236}">
                <a16:creationId xmlns:a16="http://schemas.microsoft.com/office/drawing/2014/main" id="{48B2DEC6-BCED-17AB-9E10-C22CC75BF2D7}"/>
              </a:ext>
            </a:extLst>
          </p:cNvPr>
          <p:cNvSpPr txBox="1"/>
          <p:nvPr/>
        </p:nvSpPr>
        <p:spPr>
          <a:xfrm>
            <a:off x="591530" y="1193260"/>
            <a:ext cx="6096000" cy="369332"/>
          </a:xfrm>
          <a:prstGeom prst="rect">
            <a:avLst/>
          </a:prstGeom>
          <a:noFill/>
        </p:spPr>
        <p:txBody>
          <a:bodyPr wrap="square">
            <a:spAutoFit/>
          </a:bodyPr>
          <a:lstStyle/>
          <a:p>
            <a:pPr marL="285750" indent="-285750">
              <a:buFont typeface="Wingdings" panose="05000000000000000000" pitchFamily="2" charset="2"/>
              <a:buChar char="Ø"/>
            </a:pPr>
            <a:r>
              <a:rPr lang="en-US" sz="1800" dirty="0">
                <a:effectLst/>
                <a:latin typeface="Times New Roman" panose="02020603050405020304" pitchFamily="18" charset="0"/>
                <a:ea typeface="Calibri" panose="020F0502020204030204" pitchFamily="34" charset="0"/>
              </a:rPr>
              <a:t>preliminary dimension for retaining wall</a:t>
            </a:r>
            <a:endParaRPr lang="en-US" dirty="0"/>
          </a:p>
        </p:txBody>
      </p:sp>
      <p:sp>
        <p:nvSpPr>
          <p:cNvPr id="8" name="TextBox 7">
            <a:extLst>
              <a:ext uri="{FF2B5EF4-FFF2-40B4-BE49-F238E27FC236}">
                <a16:creationId xmlns:a16="http://schemas.microsoft.com/office/drawing/2014/main" id="{84148017-B05F-DC44-BD68-93D96C522096}"/>
              </a:ext>
            </a:extLst>
          </p:cNvPr>
          <p:cNvSpPr txBox="1"/>
          <p:nvPr/>
        </p:nvSpPr>
        <p:spPr>
          <a:xfrm>
            <a:off x="831273" y="1953491"/>
            <a:ext cx="2964872" cy="83099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sym typeface="Symbol" panose="05050102010706020507" pitchFamily="18" charset="2"/>
              </a:rPr>
              <a:t>=20</a:t>
            </a:r>
          </a:p>
          <a:p>
            <a:r>
              <a:rPr lang="en-US" sz="2400" dirty="0">
                <a:latin typeface="Times New Roman" panose="02020603050405020304" pitchFamily="18" charset="0"/>
                <a:cs typeface="Times New Roman" panose="02020603050405020304" pitchFamily="18" charset="0"/>
                <a:sym typeface="Symbol" panose="05050102010706020507" pitchFamily="18" charset="2"/>
              </a:rPr>
              <a:t>=30</a:t>
            </a:r>
            <a:endParaRPr lang="en-US" sz="2400" dirty="0">
              <a:latin typeface="Times New Roman" panose="02020603050405020304" pitchFamily="18" charset="0"/>
              <a:cs typeface="Times New Roman" panose="02020603050405020304" pitchFamily="18" charset="0"/>
            </a:endParaRPr>
          </a:p>
        </p:txBody>
      </p:sp>
      <p:graphicFrame>
        <p:nvGraphicFramePr>
          <p:cNvPr id="9" name="Table 8">
            <a:extLst>
              <a:ext uri="{FF2B5EF4-FFF2-40B4-BE49-F238E27FC236}">
                <a16:creationId xmlns:a16="http://schemas.microsoft.com/office/drawing/2014/main" id="{D0F3CD54-96EE-6A11-565C-26CEFBBFBA1E}"/>
              </a:ext>
            </a:extLst>
          </p:cNvPr>
          <p:cNvGraphicFramePr>
            <a:graphicFrameLocks noGrp="1"/>
          </p:cNvGraphicFramePr>
          <p:nvPr>
            <p:extLst>
              <p:ext uri="{D42A27DB-BD31-4B8C-83A1-F6EECF244321}">
                <p14:modId xmlns:p14="http://schemas.microsoft.com/office/powerpoint/2010/main" val="805960400"/>
              </p:ext>
            </p:extLst>
          </p:nvPr>
        </p:nvGraphicFramePr>
        <p:xfrm>
          <a:off x="591530" y="2921029"/>
          <a:ext cx="4518920" cy="3091053"/>
        </p:xfrm>
        <a:graphic>
          <a:graphicData uri="http://schemas.openxmlformats.org/drawingml/2006/table">
            <a:tbl>
              <a:tblPr firstRow="1" firstCol="1" bandRow="1">
                <a:tableStyleId>{5C22544A-7EE6-4342-B048-85BDC9FD1C3A}</a:tableStyleId>
              </a:tblPr>
              <a:tblGrid>
                <a:gridCol w="1129034">
                  <a:extLst>
                    <a:ext uri="{9D8B030D-6E8A-4147-A177-3AD203B41FA5}">
                      <a16:colId xmlns:a16="http://schemas.microsoft.com/office/drawing/2014/main" val="3640913027"/>
                    </a:ext>
                  </a:extLst>
                </a:gridCol>
                <a:gridCol w="1129962">
                  <a:extLst>
                    <a:ext uri="{9D8B030D-6E8A-4147-A177-3AD203B41FA5}">
                      <a16:colId xmlns:a16="http://schemas.microsoft.com/office/drawing/2014/main" val="2485685268"/>
                    </a:ext>
                  </a:extLst>
                </a:gridCol>
                <a:gridCol w="1129962">
                  <a:extLst>
                    <a:ext uri="{9D8B030D-6E8A-4147-A177-3AD203B41FA5}">
                      <a16:colId xmlns:a16="http://schemas.microsoft.com/office/drawing/2014/main" val="223486649"/>
                    </a:ext>
                  </a:extLst>
                </a:gridCol>
                <a:gridCol w="1129962">
                  <a:extLst>
                    <a:ext uri="{9D8B030D-6E8A-4147-A177-3AD203B41FA5}">
                      <a16:colId xmlns:a16="http://schemas.microsoft.com/office/drawing/2014/main" val="515777163"/>
                    </a:ext>
                  </a:extLst>
                </a:gridCol>
              </a:tblGrid>
              <a:tr h="300990">
                <a:tc>
                  <a:txBody>
                    <a:bodyPr/>
                    <a:lstStyle/>
                    <a:p>
                      <a:pPr marL="0" marR="0" algn="ctr">
                        <a:lnSpc>
                          <a:spcPct val="107000"/>
                        </a:lnSpc>
                        <a:spcBef>
                          <a:spcPts val="0"/>
                        </a:spcBef>
                        <a:spcAft>
                          <a:spcPts val="0"/>
                        </a:spcAft>
                      </a:pPr>
                      <a:r>
                        <a:rPr lang="en-US" sz="1200" kern="0">
                          <a:effectLst/>
                        </a:rPr>
                        <a:t>Part</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Weight (KN)</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Moment arm (KN.m)</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Moment(KN.m)</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71868834"/>
                  </a:ext>
                </a:extLst>
              </a:tr>
              <a:tr h="300990">
                <a:tc>
                  <a:txBody>
                    <a:bodyPr/>
                    <a:lstStyle/>
                    <a:p>
                      <a:pPr marL="0" marR="0" algn="ctr">
                        <a:lnSpc>
                          <a:spcPct val="107000"/>
                        </a:lnSpc>
                        <a:spcBef>
                          <a:spcPts val="0"/>
                        </a:spcBef>
                        <a:spcAft>
                          <a:spcPts val="0"/>
                        </a:spcAft>
                      </a:pPr>
                      <a:r>
                        <a:rPr lang="en-US" sz="1200" kern="0">
                          <a:effectLst/>
                        </a:rPr>
                        <a:t>W1</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118.75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2.375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282</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66998851"/>
                  </a:ext>
                </a:extLst>
              </a:tr>
              <a:tr h="300990">
                <a:tc>
                  <a:txBody>
                    <a:bodyPr/>
                    <a:lstStyle/>
                    <a:p>
                      <a:pPr marL="0" marR="0" algn="ctr">
                        <a:lnSpc>
                          <a:spcPct val="107000"/>
                        </a:lnSpc>
                        <a:spcBef>
                          <a:spcPts val="0"/>
                        </a:spcBef>
                        <a:spcAft>
                          <a:spcPts val="0"/>
                        </a:spcAft>
                      </a:pPr>
                      <a:r>
                        <a:rPr lang="en-US" sz="1200" kern="0">
                          <a:effectLst/>
                        </a:rPr>
                        <a:t>W2</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7.5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1.875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14</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08901839"/>
                  </a:ext>
                </a:extLst>
              </a:tr>
              <a:tr h="300990">
                <a:tc>
                  <a:txBody>
                    <a:bodyPr/>
                    <a:lstStyle/>
                    <a:p>
                      <a:pPr marL="0" marR="0" algn="ctr">
                        <a:lnSpc>
                          <a:spcPct val="107000"/>
                        </a:lnSpc>
                        <a:spcBef>
                          <a:spcPts val="0"/>
                        </a:spcBef>
                        <a:spcAft>
                          <a:spcPts val="0"/>
                        </a:spcAft>
                      </a:pPr>
                      <a:r>
                        <a:rPr lang="en-US" sz="1200" kern="0">
                          <a:effectLst/>
                        </a:rPr>
                        <a:t>W3</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48.75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1.65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kern="0">
                          <a:effectLst/>
                        </a:rPr>
                        <a:t>            80.43</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13532663"/>
                  </a:ext>
                </a:extLst>
              </a:tr>
              <a:tr h="300990">
                <a:tc>
                  <a:txBody>
                    <a:bodyPr/>
                    <a:lstStyle/>
                    <a:p>
                      <a:pPr marL="0" marR="0" algn="ctr">
                        <a:lnSpc>
                          <a:spcPct val="107000"/>
                        </a:lnSpc>
                        <a:spcBef>
                          <a:spcPts val="0"/>
                        </a:spcBef>
                        <a:spcAft>
                          <a:spcPts val="0"/>
                        </a:spcAft>
                      </a:pPr>
                      <a:r>
                        <a:rPr lang="en-US" sz="1200" kern="0">
                          <a:effectLst/>
                        </a:rPr>
                        <a:t>W4</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36.5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1.95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71.17</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02591684"/>
                  </a:ext>
                </a:extLst>
              </a:tr>
              <a:tr h="300990">
                <a:tc>
                  <a:txBody>
                    <a:bodyPr/>
                    <a:lstStyle/>
                    <a:p>
                      <a:pPr marL="0" marR="0" algn="ctr">
                        <a:lnSpc>
                          <a:spcPct val="107000"/>
                        </a:lnSpc>
                        <a:spcBef>
                          <a:spcPts val="0"/>
                        </a:spcBef>
                        <a:spcAft>
                          <a:spcPts val="0"/>
                        </a:spcAft>
                      </a:pPr>
                      <a:r>
                        <a:rPr lang="en-US" sz="1200" kern="0">
                          <a:effectLst/>
                        </a:rPr>
                        <a:t>W5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29.25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2.1</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61.42</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121177263"/>
                  </a:ext>
                </a:extLst>
              </a:tr>
              <a:tr h="320040">
                <a:tc>
                  <a:txBody>
                    <a:bodyPr/>
                    <a:lstStyle/>
                    <a:p>
                      <a:pPr marL="0" marR="0" algn="ctr">
                        <a:lnSpc>
                          <a:spcPct val="107000"/>
                        </a:lnSpc>
                        <a:spcBef>
                          <a:spcPts val="0"/>
                        </a:spcBef>
                        <a:spcAft>
                          <a:spcPts val="0"/>
                        </a:spcAft>
                      </a:pPr>
                      <a:r>
                        <a:rPr lang="en-US" sz="1200" kern="0">
                          <a:effectLst/>
                        </a:rPr>
                        <a:t>W6</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325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3.25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1056.25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986526194"/>
                  </a:ext>
                </a:extLst>
              </a:tr>
              <a:tr h="300990">
                <a:tc>
                  <a:txBody>
                    <a:bodyPr/>
                    <a:lstStyle/>
                    <a:p>
                      <a:pPr marL="0" marR="0" algn="ctr">
                        <a:lnSpc>
                          <a:spcPct val="107000"/>
                        </a:lnSpc>
                        <a:spcBef>
                          <a:spcPts val="0"/>
                        </a:spcBef>
                        <a:spcAft>
                          <a:spcPts val="0"/>
                        </a:spcAft>
                      </a:pPr>
                      <a:r>
                        <a:rPr lang="en-US" sz="1200" kern="0">
                          <a:effectLst/>
                        </a:rPr>
                        <a:t>W7</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15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1</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15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02252343"/>
                  </a:ext>
                </a:extLst>
              </a:tr>
              <a:tr h="300990">
                <a:tc>
                  <a:txBody>
                    <a:bodyPr/>
                    <a:lstStyle/>
                    <a:p>
                      <a:pPr marL="0" marR="0" algn="ctr">
                        <a:lnSpc>
                          <a:spcPct val="107000"/>
                        </a:lnSpc>
                        <a:spcBef>
                          <a:spcPts val="0"/>
                        </a:spcBef>
                        <a:spcAft>
                          <a:spcPts val="0"/>
                        </a:spcAft>
                      </a:pPr>
                      <a:r>
                        <a:rPr lang="en-US" sz="1200" kern="0">
                          <a:effectLst/>
                        </a:rPr>
                        <a:t>W8</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35.4</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3.025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kern="0">
                          <a:effectLst/>
                        </a:rPr>
                        <a:t>              107</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838188006"/>
                  </a:ext>
                </a:extLst>
              </a:tr>
              <a:tr h="281305">
                <a:tc>
                  <a:txBody>
                    <a:bodyPr/>
                    <a:lstStyle/>
                    <a:p>
                      <a:pPr marL="0" marR="0" algn="ctr">
                        <a:lnSpc>
                          <a:spcPct val="107000"/>
                        </a:lnSpc>
                        <a:spcBef>
                          <a:spcPts val="0"/>
                        </a:spcBef>
                        <a:spcAft>
                          <a:spcPts val="0"/>
                        </a:spcAft>
                      </a:pPr>
                      <a:r>
                        <a:rPr lang="en-US" sz="1200" kern="0">
                          <a:effectLst/>
                        </a:rPr>
                        <a:t>sum</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616.5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 </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dirty="0">
                          <a:effectLst/>
                        </a:rPr>
                        <a:t>1687.27</a:t>
                      </a:r>
                      <a:endParaRPr lang="en-US" sz="11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43740062"/>
                  </a:ext>
                </a:extLst>
              </a:tr>
            </a:tbl>
          </a:graphicData>
        </a:graphic>
      </p:graphicFrame>
    </p:spTree>
    <p:extLst>
      <p:ext uri="{BB962C8B-B14F-4D97-AF65-F5344CB8AC3E}">
        <p14:creationId xmlns:p14="http://schemas.microsoft.com/office/powerpoint/2010/main" val="34977787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661A385-30EF-3C66-BB50-44DD5C17E7DA}"/>
              </a:ext>
            </a:extLst>
          </p:cNvPr>
          <p:cNvSpPr txBox="1"/>
          <p:nvPr/>
        </p:nvSpPr>
        <p:spPr>
          <a:xfrm>
            <a:off x="692727" y="805934"/>
            <a:ext cx="6096000" cy="584775"/>
          </a:xfrm>
          <a:prstGeom prst="rect">
            <a:avLst/>
          </a:prstGeom>
          <a:noFill/>
        </p:spPr>
        <p:txBody>
          <a:bodyPr wrap="square">
            <a:spAutoFit/>
          </a:bodyPr>
          <a:lstStyle/>
          <a:p>
            <a:pPr marL="457200" indent="-457200">
              <a:buFont typeface="Wingdings" panose="05000000000000000000" pitchFamily="2" charset="2"/>
              <a:buChar char="v"/>
            </a:pPr>
            <a:r>
              <a:rPr lang="en-US" sz="3200" dirty="0">
                <a:solidFill>
                  <a:schemeClr val="accent1"/>
                </a:solidFill>
                <a:effectLst/>
                <a:latin typeface="Calibri" panose="020F0502020204030204" pitchFamily="34" charset="0"/>
                <a:ea typeface="Calibri" panose="020F0502020204030204" pitchFamily="34" charset="0"/>
                <a:cs typeface="Arial" panose="020B0604020202020204" pitchFamily="34" charset="0"/>
              </a:rPr>
              <a:t>Checks</a:t>
            </a:r>
            <a:endParaRPr lang="en-US" sz="3200" dirty="0">
              <a:solidFill>
                <a:schemeClr val="accent1"/>
              </a:solidFill>
            </a:endParaRPr>
          </a:p>
        </p:txBody>
      </p:sp>
      <p:sp>
        <p:nvSpPr>
          <p:cNvPr id="5" name="TextBox 4">
            <a:extLst>
              <a:ext uri="{FF2B5EF4-FFF2-40B4-BE49-F238E27FC236}">
                <a16:creationId xmlns:a16="http://schemas.microsoft.com/office/drawing/2014/main" id="{524BFD71-5D56-0DE2-C69F-08C61F24B70D}"/>
              </a:ext>
            </a:extLst>
          </p:cNvPr>
          <p:cNvSpPr txBox="1"/>
          <p:nvPr/>
        </p:nvSpPr>
        <p:spPr>
          <a:xfrm>
            <a:off x="1136071" y="1446225"/>
            <a:ext cx="6096000" cy="369332"/>
          </a:xfrm>
          <a:prstGeom prst="rect">
            <a:avLst/>
          </a:prstGeom>
          <a:noFill/>
        </p:spPr>
        <p:txBody>
          <a:bodyPr wrap="square">
            <a:spAutoFit/>
          </a:bodyPr>
          <a:lstStyle/>
          <a:p>
            <a:pPr marL="285750" indent="-285750">
              <a:buFont typeface="Wingdings" panose="05000000000000000000" pitchFamily="2" charset="2"/>
              <a:buChar char="Ø"/>
            </a:pPr>
            <a:r>
              <a:rPr lang="en-US" sz="1800" kern="0" dirty="0">
                <a:effectLst/>
                <a:latin typeface="Times New Roman" panose="02020603050405020304" pitchFamily="18" charset="0"/>
                <a:ea typeface="Calibri" panose="020F0502020204030204" pitchFamily="34" charset="0"/>
                <a:cs typeface="Times New Roman" panose="02020603050405020304" pitchFamily="18" charset="0"/>
              </a:rPr>
              <a:t>Check sliding</a:t>
            </a:r>
            <a:r>
              <a:rPr lang="en-US" sz="1600" dirty="0">
                <a:effectLst/>
                <a:latin typeface="Calibri" panose="020F0502020204030204" pitchFamily="34" charset="0"/>
                <a:ea typeface="Times New Roman" panose="02020603050405020304" pitchFamily="18" charset="0"/>
                <a:cs typeface="Arial" panose="020B0604020202020204" pitchFamily="34" charset="0"/>
              </a:rPr>
              <a:t> </a:t>
            </a:r>
            <a:endParaRPr lang="en-US" dirty="0"/>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DAFB6C48-79D8-D697-4D3E-A58AA94B4569}"/>
                  </a:ext>
                </a:extLst>
              </p:cNvPr>
              <p:cNvSpPr txBox="1"/>
              <p:nvPr/>
            </p:nvSpPr>
            <p:spPr>
              <a:xfrm>
                <a:off x="533399" y="3892154"/>
                <a:ext cx="4384965" cy="92333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𝐹𝑠𝑙𝑖𝑑𝑖𝑛𝑔</m:t>
                      </m:r>
                      <m:r>
                        <a:rPr lang="en-US" b="0" i="0">
                          <a:latin typeface="Cambria Math" panose="02040503050406030204" pitchFamily="18" charset="0"/>
                        </a:rPr>
                        <m:t>=</m:t>
                      </m:r>
                      <m:r>
                        <a:rPr lang="en-US" b="0" i="1">
                          <a:latin typeface="Cambria Math" panose="02040503050406030204" pitchFamily="18" charset="0"/>
                        </a:rPr>
                        <m:t>𝑝</m:t>
                      </m:r>
                      <m:r>
                        <a:rPr lang="en-US" b="0" i="0">
                          <a:latin typeface="Cambria Math" panose="02040503050406030204" pitchFamily="18" charset="0"/>
                        </a:rPr>
                        <m:t>1+</m:t>
                      </m:r>
                      <m:r>
                        <a:rPr lang="en-US" b="0" i="1">
                          <a:latin typeface="Cambria Math" panose="02040503050406030204" pitchFamily="18" charset="0"/>
                        </a:rPr>
                        <m:t>𝑝</m:t>
                      </m:r>
                      <m:r>
                        <a:rPr lang="en-US" b="0" i="0">
                          <a:latin typeface="Cambria Math" panose="02040503050406030204" pitchFamily="18" charset="0"/>
                        </a:rPr>
                        <m:t>2</m:t>
                      </m:r>
                    </m:oMath>
                  </m:oMathPara>
                </a14:m>
                <a:endParaRPr lang="en-US" dirty="0"/>
              </a:p>
              <a:p>
                <a:pPr/>
                <a14:m>
                  <m:oMathPara xmlns:m="http://schemas.openxmlformats.org/officeDocument/2006/math">
                    <m:oMathParaPr>
                      <m:jc m:val="centerGroup"/>
                    </m:oMathParaPr>
                    <m:oMath xmlns:m="http://schemas.openxmlformats.org/officeDocument/2006/math">
                      <m:r>
                        <a:rPr lang="en-US" sz="1800" b="1" i="1" smtClean="0">
                          <a:effectLst/>
                          <a:latin typeface="Cambria Math" panose="02040503050406030204" pitchFamily="18" charset="0"/>
                          <a:ea typeface="Calibri" panose="020F0502020204030204" pitchFamily="34" charset="0"/>
                          <a:cs typeface="Arial" panose="020B0604020202020204" pitchFamily="34" charset="0"/>
                        </a:rPr>
                        <m:t>𝑷</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𝟏</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𝟒</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𝟕</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𝟗</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𝟑𝟏</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𝟔</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 </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𝒌𝑵</m:t>
                      </m:r>
                    </m:oMath>
                    <m:oMath xmlns:m="http://schemas.openxmlformats.org/officeDocument/2006/math">
                      <m:r>
                        <a:rPr lang="en-US" sz="1800" b="1" i="1">
                          <a:effectLst/>
                          <a:latin typeface="Cambria Math" panose="02040503050406030204" pitchFamily="18" charset="0"/>
                          <a:ea typeface="Calibri" panose="020F0502020204030204" pitchFamily="34" charset="0"/>
                          <a:cs typeface="Arial" panose="020B0604020202020204" pitchFamily="34" charset="0"/>
                        </a:rPr>
                        <m:t>𝑷</m:t>
                      </m:r>
                      <m:r>
                        <a:rPr lang="en-US" sz="1800" b="1" i="1">
                          <a:effectLst/>
                          <a:latin typeface="Cambria Math" panose="02040503050406030204" pitchFamily="18" charset="0"/>
                          <a:ea typeface="Calibri" panose="020F0502020204030204" pitchFamily="34" charset="0"/>
                          <a:cs typeface="Arial" panose="020B0604020202020204" pitchFamily="34" charset="0"/>
                        </a:rPr>
                        <m:t>𝟐</m:t>
                      </m:r>
                      <m:r>
                        <a:rPr lang="en-US" sz="1800" b="1" i="1">
                          <a:effectLst/>
                          <a:latin typeface="Cambria Math" panose="02040503050406030204" pitchFamily="18" charset="0"/>
                          <a:ea typeface="Calibri" panose="020F0502020204030204" pitchFamily="34" charset="0"/>
                          <a:cs typeface="Arial" panose="020B0604020202020204" pitchFamily="34" charset="0"/>
                        </a:rPr>
                        <m:t>=</m:t>
                      </m:r>
                      <m:r>
                        <a:rPr lang="en-US" sz="1800" b="1" i="1">
                          <a:effectLst/>
                          <a:latin typeface="Cambria Math" panose="02040503050406030204" pitchFamily="18" charset="0"/>
                          <a:ea typeface="Calibri" panose="020F0502020204030204" pitchFamily="34" charset="0"/>
                          <a:cs typeface="Arial" panose="020B0604020202020204" pitchFamily="34" charset="0"/>
                        </a:rPr>
                        <m:t>𝟎</m:t>
                      </m:r>
                      <m:r>
                        <a:rPr lang="en-US" sz="1800" b="1" i="1">
                          <a:effectLst/>
                          <a:latin typeface="Cambria Math" panose="02040503050406030204" pitchFamily="18" charset="0"/>
                          <a:ea typeface="Calibri" panose="020F0502020204030204" pitchFamily="34" charset="0"/>
                          <a:cs typeface="Arial" panose="020B0604020202020204" pitchFamily="34" charset="0"/>
                        </a:rPr>
                        <m:t>.</m:t>
                      </m:r>
                      <m:r>
                        <a:rPr lang="en-US" sz="1800" b="1" i="1">
                          <a:effectLst/>
                          <a:latin typeface="Cambria Math" panose="02040503050406030204" pitchFamily="18" charset="0"/>
                          <a:ea typeface="Calibri" panose="020F0502020204030204" pitchFamily="34" charset="0"/>
                          <a:cs typeface="Arial" panose="020B0604020202020204" pitchFamily="34" charset="0"/>
                        </a:rPr>
                        <m:t>𝟓</m:t>
                      </m:r>
                      <m:r>
                        <a:rPr lang="en-US" sz="1800" b="1" i="1">
                          <a:effectLst/>
                          <a:latin typeface="Cambria Math" panose="02040503050406030204" pitchFamily="18" charset="0"/>
                          <a:ea typeface="Calibri" panose="020F0502020204030204" pitchFamily="34" charset="0"/>
                          <a:cs typeface="Arial" panose="020B0604020202020204" pitchFamily="34" charset="0"/>
                        </a:rPr>
                        <m:t>∗</m:t>
                      </m:r>
                      <m:r>
                        <a:rPr lang="en-US" sz="1800" b="1" i="1">
                          <a:effectLst/>
                          <a:latin typeface="Cambria Math" panose="02040503050406030204" pitchFamily="18" charset="0"/>
                          <a:ea typeface="Calibri" panose="020F0502020204030204" pitchFamily="34" charset="0"/>
                          <a:cs typeface="Arial" panose="020B0604020202020204" pitchFamily="34" charset="0"/>
                        </a:rPr>
                        <m:t>𝟓𝟐</m:t>
                      </m:r>
                      <m:r>
                        <a:rPr lang="en-US" sz="1800" b="1" i="1">
                          <a:effectLst/>
                          <a:latin typeface="Cambria Math" panose="02040503050406030204" pitchFamily="18" charset="0"/>
                          <a:ea typeface="Calibri" panose="020F0502020204030204" pitchFamily="34" charset="0"/>
                          <a:cs typeface="Arial" panose="020B0604020202020204" pitchFamily="34" charset="0"/>
                        </a:rPr>
                        <m:t>.</m:t>
                      </m:r>
                      <m:r>
                        <a:rPr lang="en-US" sz="1800" b="1" i="1">
                          <a:effectLst/>
                          <a:latin typeface="Cambria Math" panose="02040503050406030204" pitchFamily="18" charset="0"/>
                          <a:ea typeface="Calibri" panose="020F0502020204030204" pitchFamily="34" charset="0"/>
                          <a:cs typeface="Arial" panose="020B0604020202020204" pitchFamily="34" charset="0"/>
                        </a:rPr>
                        <m:t>𝟔𝟕</m:t>
                      </m:r>
                      <m:r>
                        <a:rPr lang="en-US" sz="1800" b="1" i="1">
                          <a:effectLst/>
                          <a:latin typeface="Cambria Math" panose="02040503050406030204" pitchFamily="18" charset="0"/>
                          <a:ea typeface="Calibri" panose="020F0502020204030204" pitchFamily="34" charset="0"/>
                          <a:cs typeface="Arial" panose="020B0604020202020204" pitchFamily="34" charset="0"/>
                        </a:rPr>
                        <m:t>∗</m:t>
                      </m:r>
                      <m:r>
                        <a:rPr lang="en-US" sz="1800" b="1" i="1">
                          <a:effectLst/>
                          <a:latin typeface="Cambria Math" panose="02040503050406030204" pitchFamily="18" charset="0"/>
                          <a:ea typeface="Calibri" panose="020F0502020204030204" pitchFamily="34" charset="0"/>
                          <a:cs typeface="Arial" panose="020B0604020202020204" pitchFamily="34" charset="0"/>
                        </a:rPr>
                        <m:t>𝟕</m:t>
                      </m:r>
                      <m:r>
                        <a:rPr lang="en-US" sz="1800" b="1" i="1">
                          <a:effectLst/>
                          <a:latin typeface="Cambria Math" panose="02040503050406030204" pitchFamily="18" charset="0"/>
                          <a:ea typeface="Calibri" panose="020F0502020204030204" pitchFamily="34" charset="0"/>
                          <a:cs typeface="Arial" panose="020B0604020202020204" pitchFamily="34" charset="0"/>
                        </a:rPr>
                        <m:t>.</m:t>
                      </m:r>
                      <m:r>
                        <a:rPr lang="en-US" sz="1800" b="1" i="1">
                          <a:effectLst/>
                          <a:latin typeface="Cambria Math" panose="02040503050406030204" pitchFamily="18" charset="0"/>
                          <a:ea typeface="Calibri" panose="020F0502020204030204" pitchFamily="34" charset="0"/>
                          <a:cs typeface="Arial" panose="020B0604020202020204" pitchFamily="34" charset="0"/>
                        </a:rPr>
                        <m:t>𝟗</m:t>
                      </m:r>
                      <m:r>
                        <a:rPr lang="en-US" sz="1800" b="1" i="1">
                          <a:effectLst/>
                          <a:latin typeface="Cambria Math" panose="02040503050406030204" pitchFamily="18" charset="0"/>
                          <a:ea typeface="Calibri" panose="020F0502020204030204" pitchFamily="34" charset="0"/>
                          <a:cs typeface="Arial" panose="020B0604020202020204" pitchFamily="34" charset="0"/>
                        </a:rPr>
                        <m:t>=</m:t>
                      </m:r>
                      <m:r>
                        <a:rPr lang="en-US" sz="1800" b="1" i="1">
                          <a:effectLst/>
                          <a:latin typeface="Cambria Math" panose="02040503050406030204" pitchFamily="18" charset="0"/>
                          <a:ea typeface="Calibri" panose="020F0502020204030204" pitchFamily="34" charset="0"/>
                          <a:cs typeface="Arial" panose="020B0604020202020204" pitchFamily="34" charset="0"/>
                        </a:rPr>
                        <m:t>𝟐𝟎𝟖</m:t>
                      </m:r>
                      <m:r>
                        <a:rPr lang="en-US" sz="1800" b="1" i="1">
                          <a:effectLst/>
                          <a:latin typeface="Cambria Math" panose="02040503050406030204" pitchFamily="18" charset="0"/>
                          <a:ea typeface="Calibri" panose="020F0502020204030204" pitchFamily="34" charset="0"/>
                          <a:cs typeface="Arial" panose="020B0604020202020204" pitchFamily="34" charset="0"/>
                        </a:rPr>
                        <m:t>𝑲𝑵</m:t>
                      </m:r>
                    </m:oMath>
                  </m:oMathPara>
                </a14:m>
                <a:endParaRPr lang="en-US" dirty="0"/>
              </a:p>
            </p:txBody>
          </p:sp>
        </mc:Choice>
        <mc:Fallback>
          <p:sp>
            <p:nvSpPr>
              <p:cNvPr id="7" name="TextBox 6">
                <a:extLst>
                  <a:ext uri="{FF2B5EF4-FFF2-40B4-BE49-F238E27FC236}">
                    <a16:creationId xmlns:a16="http://schemas.microsoft.com/office/drawing/2014/main" id="{DAFB6C48-79D8-D697-4D3E-A58AA94B4569}"/>
                  </a:ext>
                </a:extLst>
              </p:cNvPr>
              <p:cNvSpPr txBox="1">
                <a:spLocks noRot="1" noChangeAspect="1" noMove="1" noResize="1" noEditPoints="1" noAdjustHandles="1" noChangeArrowheads="1" noChangeShapeType="1" noTextEdit="1"/>
              </p:cNvSpPr>
              <p:nvPr/>
            </p:nvSpPr>
            <p:spPr>
              <a:xfrm>
                <a:off x="533399" y="3892154"/>
                <a:ext cx="4384965" cy="923330"/>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62560B52-4131-9801-0F74-3EF7DEA4FED8}"/>
                  </a:ext>
                </a:extLst>
              </p:cNvPr>
              <p:cNvSpPr txBox="1"/>
              <p:nvPr/>
            </p:nvSpPr>
            <p:spPr>
              <a:xfrm>
                <a:off x="320384" y="4896091"/>
                <a:ext cx="6414654"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Fsliding</m:t>
                      </m:r>
                      <m:r>
                        <a:rPr lang="en-US" b="0" i="0">
                          <a:latin typeface="Cambria Math" panose="02040503050406030204" pitchFamily="18" charset="0"/>
                        </a:rPr>
                        <m:t>=31.6+208=239.6 </m:t>
                      </m:r>
                      <m:r>
                        <a:rPr lang="en-US" b="0" i="1">
                          <a:latin typeface="Cambria Math" panose="02040503050406030204" pitchFamily="18" charset="0"/>
                        </a:rPr>
                        <m:t>𝐾𝑁</m:t>
                      </m:r>
                    </m:oMath>
                  </m:oMathPara>
                </a14:m>
                <a:endParaRPr lang="en-US" dirty="0"/>
              </a:p>
            </p:txBody>
          </p:sp>
        </mc:Choice>
        <mc:Fallback>
          <p:sp>
            <p:nvSpPr>
              <p:cNvPr id="9" name="TextBox 8">
                <a:extLst>
                  <a:ext uri="{FF2B5EF4-FFF2-40B4-BE49-F238E27FC236}">
                    <a16:creationId xmlns:a16="http://schemas.microsoft.com/office/drawing/2014/main" id="{62560B52-4131-9801-0F74-3EF7DEA4FED8}"/>
                  </a:ext>
                </a:extLst>
              </p:cNvPr>
              <p:cNvSpPr txBox="1">
                <a:spLocks noRot="1" noChangeAspect="1" noMove="1" noResize="1" noEditPoints="1" noAdjustHandles="1" noChangeArrowheads="1" noChangeShapeType="1" noTextEdit="1"/>
              </p:cNvSpPr>
              <p:nvPr/>
            </p:nvSpPr>
            <p:spPr>
              <a:xfrm>
                <a:off x="320384" y="4896091"/>
                <a:ext cx="6414654" cy="369332"/>
              </a:xfrm>
              <a:prstGeom prst="rect">
                <a:avLst/>
              </a:prstGeom>
              <a:blipFill>
                <a:blip r:embed="rId3"/>
                <a:stretch>
                  <a:fillRect b="-13115"/>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CB71162D-A675-E0B6-53A3-34CD7E4C12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34746" y="1093254"/>
            <a:ext cx="2348347" cy="3944389"/>
          </a:xfrm>
          <a:prstGeom prst="rect">
            <a:avLst/>
          </a:prstGeom>
        </p:spPr>
      </p:pic>
      <p:pic>
        <p:nvPicPr>
          <p:cNvPr id="11" name="Picture 10">
            <a:extLst>
              <a:ext uri="{FF2B5EF4-FFF2-40B4-BE49-F238E27FC236}">
                <a16:creationId xmlns:a16="http://schemas.microsoft.com/office/drawing/2014/main" id="{3DDE4841-955B-A251-B8D9-3C77E45FA6B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73493" y="997527"/>
            <a:ext cx="2085108" cy="4041371"/>
          </a:xfrm>
          <a:prstGeom prst="rect">
            <a:avLst/>
          </a:prstGeom>
        </p:spPr>
      </p:pic>
      <p:sp>
        <p:nvSpPr>
          <p:cNvPr id="13" name="TextBox 12">
            <a:extLst>
              <a:ext uri="{FF2B5EF4-FFF2-40B4-BE49-F238E27FC236}">
                <a16:creationId xmlns:a16="http://schemas.microsoft.com/office/drawing/2014/main" id="{8E42BAB3-2143-6818-D19D-C026EBE4B3C8}"/>
              </a:ext>
            </a:extLst>
          </p:cNvPr>
          <p:cNvSpPr txBox="1"/>
          <p:nvPr/>
        </p:nvSpPr>
        <p:spPr>
          <a:xfrm>
            <a:off x="7969829" y="5142807"/>
            <a:ext cx="2237509" cy="338554"/>
          </a:xfrm>
          <a:prstGeom prst="rect">
            <a:avLst/>
          </a:prstGeom>
          <a:noFill/>
        </p:spPr>
        <p:txBody>
          <a:bodyPr wrap="square">
            <a:spAutoFit/>
          </a:bodyPr>
          <a:lstStyle/>
          <a:p>
            <a:r>
              <a:rPr lang="en-US" sz="1600" b="1" dirty="0">
                <a:effectLst/>
                <a:latin typeface="Times New Roman" panose="02020603050405020304" pitchFamily="18" charset="0"/>
                <a:ea typeface="Calibri" panose="020F0502020204030204" pitchFamily="34" charset="0"/>
                <a:cs typeface="Times New Roman" panose="02020603050405020304" pitchFamily="18" charset="0"/>
              </a:rPr>
              <a:t>soil pressure</a:t>
            </a:r>
            <a:endParaRPr lang="en-US" sz="1600" b="1" dirty="0">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089C2653-8209-F9CF-957E-C8A9A49B2906}"/>
                  </a:ext>
                </a:extLst>
              </p:cNvPr>
              <p:cNvSpPr txBox="1"/>
              <p:nvPr/>
            </p:nvSpPr>
            <p:spPr>
              <a:xfrm>
                <a:off x="723898" y="1924120"/>
                <a:ext cx="6508173" cy="193841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𝑲𝒂</m:t>
                      </m:r>
                      <m:r>
                        <a:rPr lang="en-US" b="0" i="0">
                          <a:latin typeface="Cambria Math" panose="02040503050406030204" pitchFamily="18" charset="0"/>
                        </a:rPr>
                        <m:t>=</m:t>
                      </m:r>
                      <m:func>
                        <m:funcPr>
                          <m:ctrlPr>
                            <a:rPr lang="en-US" b="0" i="1">
                              <a:latin typeface="Cambria Math" panose="02040503050406030204" pitchFamily="18" charset="0"/>
                            </a:rPr>
                          </m:ctrlPr>
                        </m:funcPr>
                        <m:fName>
                          <m:sSup>
                            <m:sSupPr>
                              <m:ctrlPr>
                                <a:rPr lang="en-US" b="0" i="1">
                                  <a:solidFill>
                                    <a:srgbClr val="836967"/>
                                  </a:solidFill>
                                  <a:latin typeface="Cambria Math" panose="02040503050406030204" pitchFamily="18" charset="0"/>
                                </a:rPr>
                              </m:ctrlPr>
                            </m:sSupPr>
                            <m:e>
                              <m:r>
                                <a:rPr lang="en-US" b="1" i="0">
                                  <a:latin typeface="Cambria Math" panose="02040503050406030204" pitchFamily="18" charset="0"/>
                                </a:rPr>
                                <m:t>𝐭𝐚𝐧</m:t>
                              </m:r>
                            </m:e>
                            <m:sup>
                              <m:r>
                                <a:rPr lang="en-US" b="0" i="0">
                                  <a:latin typeface="Cambria Math" panose="02040503050406030204" pitchFamily="18" charset="0"/>
                                </a:rPr>
                                <m:t>2 </m:t>
                              </m:r>
                            </m:sup>
                          </m:sSup>
                        </m:fName>
                        <m:e>
                          <m:r>
                            <a:rPr lang="en-US" b="0" i="0">
                              <a:latin typeface="Cambria Math" panose="02040503050406030204" pitchFamily="18" charset="0"/>
                            </a:rPr>
                            <m:t>45−</m:t>
                          </m:r>
                          <m:f>
                            <m:fPr>
                              <m:ctrlPr>
                                <a:rPr lang="en-US" b="0" i="1">
                                  <a:solidFill>
                                    <a:srgbClr val="836967"/>
                                  </a:solidFill>
                                  <a:latin typeface="Cambria Math" panose="02040503050406030204" pitchFamily="18" charset="0"/>
                                </a:rPr>
                              </m:ctrlPr>
                            </m:fPr>
                            <m:num>
                              <m:r>
                                <a:rPr lang="en-US" b="0" i="0">
                                  <a:latin typeface="Cambria Math" panose="02040503050406030204" pitchFamily="18" charset="0"/>
                                </a:rPr>
                                <m:t>30</m:t>
                              </m:r>
                            </m:num>
                            <m:den>
                              <m:r>
                                <a:rPr lang="en-US" b="0" i="0">
                                  <a:latin typeface="Cambria Math" panose="02040503050406030204" pitchFamily="18" charset="0"/>
                                </a:rPr>
                                <m:t>2</m:t>
                              </m:r>
                            </m:den>
                          </m:f>
                        </m:e>
                      </m:func>
                      <m:r>
                        <a:rPr lang="en-US" b="0" i="0">
                          <a:latin typeface="Cambria Math" panose="02040503050406030204" pitchFamily="18" charset="0"/>
                        </a:rPr>
                        <m:t>=0.333</m:t>
                      </m:r>
                    </m:oMath>
                  </m:oMathPara>
                </a14:m>
                <a:endParaRPr lang="en-US" b="0" dirty="0"/>
              </a:p>
              <a:p>
                <a:pPr/>
                <a14:m>
                  <m:oMathPara xmlns:m="http://schemas.openxmlformats.org/officeDocument/2006/math">
                    <m:oMathParaPr>
                      <m:jc m:val="centerGroup"/>
                    </m:oMathParaPr>
                    <m:oMath xmlns:m="http://schemas.openxmlformats.org/officeDocument/2006/math">
                      <m:r>
                        <a:rPr lang="en-US" sz="1800" i="1" kern="0" smtClean="0">
                          <a:effectLst/>
                          <a:latin typeface="Cambria Math" panose="02040503050406030204" pitchFamily="18" charset="0"/>
                          <a:ea typeface="Calibri" panose="020F0502020204030204" pitchFamily="34" charset="0"/>
                          <a:cs typeface="Times New Roman" panose="02020603050405020304" pitchFamily="18" charset="0"/>
                        </a:rPr>
                        <m:t>𝐾𝑝</m:t>
                      </m:r>
                      <m:func>
                        <m:func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uncPr>
                        <m:fName>
                          <m:r>
                            <a:rPr lang="en-US" sz="1800" kern="0">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en-US" sz="1800" kern="0">
                                  <a:effectLst/>
                                  <a:latin typeface="Cambria Math" panose="02040503050406030204" pitchFamily="18" charset="0"/>
                                  <a:ea typeface="Calibri" panose="020F0502020204030204" pitchFamily="34" charset="0"/>
                                  <a:cs typeface="Times New Roman" panose="02020603050405020304" pitchFamily="18" charset="0"/>
                                </a:rPr>
                                <m:t>tan</m:t>
                              </m:r>
                            </m:e>
                            <m:sup>
                              <m:r>
                                <a:rPr lang="en-US" sz="1800" kern="0">
                                  <a:effectLst/>
                                  <a:latin typeface="Cambria Math" panose="02040503050406030204" pitchFamily="18" charset="0"/>
                                  <a:ea typeface="Calibri" panose="020F0502020204030204" pitchFamily="34" charset="0"/>
                                  <a:cs typeface="Times New Roman" panose="02020603050405020304" pitchFamily="18" charset="0"/>
                                </a:rPr>
                                <m:t>2</m:t>
                              </m:r>
                            </m:sup>
                          </m:sSup>
                        </m:fName>
                        <m:e>
                          <m:r>
                            <a:rPr lang="en-US" sz="1800" kern="0">
                              <a:effectLst/>
                              <a:latin typeface="Cambria Math" panose="02040503050406030204" pitchFamily="18" charset="0"/>
                              <a:ea typeface="Calibri" panose="020F0502020204030204" pitchFamily="34" charset="0"/>
                              <a:cs typeface="Times New Roman" panose="02020603050405020304" pitchFamily="18" charset="0"/>
                            </a:rPr>
                            <m:t>45+</m:t>
                          </m:r>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kern="0">
                                  <a:effectLst/>
                                  <a:latin typeface="Cambria Math" panose="02040503050406030204" pitchFamily="18" charset="0"/>
                                  <a:ea typeface="Calibri" panose="020F0502020204030204" pitchFamily="34" charset="0"/>
                                  <a:cs typeface="Times New Roman" panose="02020603050405020304" pitchFamily="18" charset="0"/>
                                </a:rPr>
                                <m:t>Ø</m:t>
                              </m:r>
                            </m:num>
                            <m:den>
                              <m:r>
                                <a:rPr lang="en-US" sz="1800" kern="0">
                                  <a:effectLst/>
                                  <a:latin typeface="Cambria Math" panose="02040503050406030204" pitchFamily="18" charset="0"/>
                                  <a:ea typeface="Calibri" panose="020F0502020204030204" pitchFamily="34" charset="0"/>
                                  <a:cs typeface="Times New Roman" panose="02020603050405020304" pitchFamily="18" charset="0"/>
                                </a:rPr>
                                <m:t>2</m:t>
                              </m:r>
                            </m:den>
                          </m:f>
                        </m:e>
                      </m:func>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=3</m:t>
                      </m:r>
                    </m:oMath>
                  </m:oMathPara>
                </a14:m>
                <a:endParaRPr lang="en-US" dirty="0"/>
              </a:p>
              <a:p>
                <a:pPr/>
                <a14:m>
                  <m:oMathPara xmlns:m="http://schemas.openxmlformats.org/officeDocument/2006/math">
                    <m:oMathParaPr>
                      <m:jc m:val="centerGroup"/>
                    </m:oMathParaPr>
                    <m:oMath xmlns:m="http://schemas.openxmlformats.org/officeDocument/2006/math">
                      <m:r>
                        <a:rPr lang="en-US" sz="1800" i="1" kern="0" smtClean="0">
                          <a:effectLst/>
                          <a:latin typeface="Cambria Math" panose="02040503050406030204" pitchFamily="18" charset="0"/>
                          <a:ea typeface="Calibri" panose="020F0502020204030204" pitchFamily="34" charset="0"/>
                          <a:cs typeface="Times New Roman" panose="02020603050405020304" pitchFamily="18" charset="0"/>
                        </a:rPr>
                        <m:t>𝐹𝑟𝑒𝑠𝑖𝑠𝑡𝑖𝑛𝑔</m:t>
                      </m:r>
                      <m:r>
                        <a:rPr lang="en-US" sz="1800" kern="0">
                          <a:effectLst/>
                          <a:latin typeface="Cambria Math" panose="02040503050406030204" pitchFamily="18" charset="0"/>
                          <a:ea typeface="Calibri" panose="020F0502020204030204" pitchFamily="34" charset="0"/>
                          <a:cs typeface="Times New Roman" panose="02020603050405020304" pitchFamily="18" charset="0"/>
                        </a:rPr>
                        <m:t>=</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𝑊𝑓𝑟𝑖𝑐𝑡𝑖𝑜𝑛</m:t>
                      </m:r>
                      <m:r>
                        <a:rPr lang="en-US" sz="1800"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kern="0">
                              <a:effectLst/>
                              <a:latin typeface="Cambria Math" panose="02040503050406030204" pitchFamily="18" charset="0"/>
                              <a:ea typeface="Calibri" panose="020F0502020204030204" pitchFamily="34" charset="0"/>
                              <a:cs typeface="Times New Roman" panose="02020603050405020304" pitchFamily="18" charset="0"/>
                            </a:rPr>
                            <m:t>1</m:t>
                          </m:r>
                        </m:num>
                        <m:den>
                          <m:r>
                            <a:rPr lang="en-US" sz="1800" kern="0">
                              <a:effectLst/>
                              <a:latin typeface="Cambria Math" panose="02040503050406030204" pitchFamily="18" charset="0"/>
                              <a:ea typeface="Calibri" panose="020F0502020204030204" pitchFamily="34" charset="0"/>
                              <a:cs typeface="Times New Roman" panose="02020603050405020304" pitchFamily="18" charset="0"/>
                            </a:rPr>
                            <m:t>2</m:t>
                          </m:r>
                        </m:den>
                      </m:f>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kern="0">
                              <a:effectLst/>
                              <a:latin typeface="Cambria Math" panose="02040503050406030204" pitchFamily="18" charset="0"/>
                              <a:ea typeface="Calibri" panose="020F0502020204030204" pitchFamily="34" charset="0"/>
                              <a:cs typeface="Times New Roman" panose="02020603050405020304" pitchFamily="18" charset="0"/>
                            </a:rPr>
                            <m:t>h</m:t>
                          </m:r>
                        </m:e>
                        <m:sup>
                          <m:r>
                            <a:rPr lang="en-US" sz="1800" kern="0">
                              <a:effectLst/>
                              <a:latin typeface="Cambria Math" panose="02040503050406030204" pitchFamily="18" charset="0"/>
                              <a:ea typeface="Calibri" panose="020F0502020204030204" pitchFamily="34" charset="0"/>
                              <a:cs typeface="Times New Roman" panose="02020603050405020304" pitchFamily="18" charset="0"/>
                            </a:rPr>
                            <m:t>2</m:t>
                          </m:r>
                        </m:sup>
                      </m:sSup>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1800" kern="0">
                          <a:effectLst/>
                          <a:latin typeface="Cambria Math" panose="02040503050406030204" pitchFamily="18" charset="0"/>
                          <a:ea typeface="Calibri" panose="020F0502020204030204" pitchFamily="34" charset="0"/>
                          <a:cs typeface="Times New Roman" panose="02020603050405020304" pitchFamily="18" charset="0"/>
                        </a:rPr>
                        <m:t>γ</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𝐾𝑝</m:t>
                      </m:r>
                    </m:oMath>
                  </m:oMathPara>
                </a14:m>
                <a:endParaRPr lang="en-US" dirty="0"/>
              </a:p>
              <a:p>
                <a:pPr/>
                <a14:m>
                  <m:oMathPara xmlns:m="http://schemas.openxmlformats.org/officeDocument/2006/math">
                    <m:oMathParaPr>
                      <m:jc m:val="centerGroup"/>
                    </m:oMathParaPr>
                    <m:oMath xmlns:m="http://schemas.openxmlformats.org/officeDocument/2006/math">
                      <m:r>
                        <a:rPr lang="en-US" sz="1800" i="1" kern="0" smtClean="0">
                          <a:effectLst/>
                          <a:latin typeface="Cambria Math" panose="02040503050406030204" pitchFamily="18" charset="0"/>
                          <a:ea typeface="Times New Roman" panose="02020603050405020304" pitchFamily="18" charset="0"/>
                          <a:cs typeface="Times New Roman" panose="02020603050405020304" pitchFamily="18" charset="0"/>
                        </a:rPr>
                        <m:t>𝐹</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𝑟𝑒𝑠𝑖𝑠𝑡𝑖𝑛𝑔</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=616.15</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0.5+(0.5</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1.9</m:t>
                          </m:r>
                        </m:e>
                        <m:sup>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2</m:t>
                          </m:r>
                        </m:sup>
                      </m:sSup>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20</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3)=416</m:t>
                      </m:r>
                      <m:r>
                        <m:rPr>
                          <m:sty m:val="p"/>
                        </m:rP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k</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𝑁</m:t>
                      </m:r>
                    </m:oMath>
                  </m:oMathPara>
                </a14:m>
                <a:endParaRPr lang="en-US" dirty="0"/>
              </a:p>
            </p:txBody>
          </p:sp>
        </mc:Choice>
        <mc:Fallback>
          <p:sp>
            <p:nvSpPr>
              <p:cNvPr id="4" name="TextBox 3">
                <a:extLst>
                  <a:ext uri="{FF2B5EF4-FFF2-40B4-BE49-F238E27FC236}">
                    <a16:creationId xmlns:a16="http://schemas.microsoft.com/office/drawing/2014/main" id="{089C2653-8209-F9CF-957E-C8A9A49B2906}"/>
                  </a:ext>
                </a:extLst>
              </p:cNvPr>
              <p:cNvSpPr txBox="1">
                <a:spLocks noRot="1" noChangeAspect="1" noMove="1" noResize="1" noEditPoints="1" noAdjustHandles="1" noChangeArrowheads="1" noChangeShapeType="1" noTextEdit="1"/>
              </p:cNvSpPr>
              <p:nvPr/>
            </p:nvSpPr>
            <p:spPr>
              <a:xfrm>
                <a:off x="723898" y="1924120"/>
                <a:ext cx="6508173" cy="1938416"/>
              </a:xfrm>
              <a:prstGeom prst="rect">
                <a:avLst/>
              </a:prstGeom>
              <a:blipFill>
                <a:blip r:embed="rId6"/>
                <a:stretch>
                  <a:fillRect b="-157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9262239D-2EAA-AAAC-9BA2-54565C4BBD89}"/>
                  </a:ext>
                </a:extLst>
              </p:cNvPr>
              <p:cNvSpPr txBox="1"/>
              <p:nvPr/>
            </p:nvSpPr>
            <p:spPr>
              <a:xfrm>
                <a:off x="810491" y="5312084"/>
                <a:ext cx="6192982" cy="93833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kern="0" smtClean="0">
                          <a:effectLst/>
                          <a:latin typeface="Cambria Math" panose="02040503050406030204" pitchFamily="18" charset="0"/>
                          <a:ea typeface="Times New Roman" panose="02020603050405020304" pitchFamily="18" charset="0"/>
                          <a:cs typeface="Times New Roman" panose="02020603050405020304" pitchFamily="18" charset="0"/>
                        </a:rPr>
                        <m:t>𝑓𝑎𝑐𝑡𝑜𝑟</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𝑜𝑓</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𝑠𝑎𝑓𝑒𝑡𝑦</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𝑎𝑔𝑎𝑖𝑛𝑠𝑡</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𝑠𝑙𝑖𝑑𝑖𝑛𝑔</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𝐹𝑟𝑒𝑠𝑖𝑠𝑡𝑛𝑔</m:t>
                          </m:r>
                        </m:num>
                        <m:den>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𝐹𝑠𝑙𝑖𝑑𝑖𝑛𝑔</m:t>
                          </m:r>
                        </m:den>
                      </m:f>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416</m:t>
                          </m:r>
                        </m:num>
                        <m:den>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239.6</m:t>
                          </m:r>
                        </m:den>
                      </m:f>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=1.73&gt;1.5 </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𝑜𝑘</m:t>
                      </m:r>
                    </m:oMath>
                  </m:oMathPara>
                </a14:m>
                <a:endParaRPr lang="en-US" sz="1800"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p:sp>
            <p:nvSpPr>
              <p:cNvPr id="8" name="TextBox 7">
                <a:extLst>
                  <a:ext uri="{FF2B5EF4-FFF2-40B4-BE49-F238E27FC236}">
                    <a16:creationId xmlns:a16="http://schemas.microsoft.com/office/drawing/2014/main" id="{9262239D-2EAA-AAAC-9BA2-54565C4BBD89}"/>
                  </a:ext>
                </a:extLst>
              </p:cNvPr>
              <p:cNvSpPr txBox="1">
                <a:spLocks noRot="1" noChangeAspect="1" noMove="1" noResize="1" noEditPoints="1" noAdjustHandles="1" noChangeArrowheads="1" noChangeShapeType="1" noTextEdit="1"/>
              </p:cNvSpPr>
              <p:nvPr/>
            </p:nvSpPr>
            <p:spPr>
              <a:xfrm>
                <a:off x="810491" y="5312084"/>
                <a:ext cx="6192982" cy="938334"/>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526504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14CDEC-C7A4-EB4D-ABD6-29815AAEE5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7FDD1EE5-AB90-EF57-E1DB-C6C67646C7B3}"/>
              </a:ext>
            </a:extLst>
          </p:cNvPr>
          <p:cNvSpPr txBox="1"/>
          <p:nvPr/>
        </p:nvSpPr>
        <p:spPr>
          <a:xfrm>
            <a:off x="1477108" y="1026942"/>
            <a:ext cx="8834510" cy="4462760"/>
          </a:xfrm>
          <a:prstGeom prst="rect">
            <a:avLst/>
          </a:prstGeom>
          <a:noFill/>
        </p:spPr>
        <p:txBody>
          <a:bodyPr wrap="square" rtlCol="0">
            <a:spAutoFit/>
          </a:bodyPr>
          <a:lstStyle/>
          <a:p>
            <a:pPr marL="571500" indent="-571500">
              <a:buClr>
                <a:schemeClr val="accent1"/>
              </a:buClr>
              <a:buFont typeface="Wingdings" panose="05000000000000000000" pitchFamily="2" charset="2"/>
              <a:buChar char="v"/>
            </a:pPr>
            <a:r>
              <a:rPr lang="en-US" sz="4400" dirty="0">
                <a:solidFill>
                  <a:schemeClr val="accent1"/>
                </a:solidFill>
                <a:latin typeface="Times New Roman" panose="02020603050405020304" pitchFamily="18" charset="0"/>
                <a:cs typeface="Times New Roman" panose="02020603050405020304" pitchFamily="18" charset="0"/>
              </a:rPr>
              <a:t>Outline:</a:t>
            </a:r>
          </a:p>
          <a:p>
            <a:endParaRPr lang="en-US" sz="2400" dirty="0">
              <a:latin typeface="Times New Roman" panose="02020603050405020304" pitchFamily="18" charset="0"/>
              <a:cs typeface="Times New Roman" panose="02020603050405020304" pitchFamily="18" charset="0"/>
            </a:endParaRPr>
          </a:p>
          <a:p>
            <a:pPr marL="457200" indent="-457200" algn="l" rtl="0">
              <a:buClr>
                <a:schemeClr val="accent1"/>
              </a:buClr>
              <a:buFont typeface="Arial" panose="020B0604020202020204" pitchFamily="34" charset="0"/>
              <a:buChar char="•"/>
            </a:pPr>
            <a:r>
              <a:rPr lang="en-US" sz="3200" dirty="0"/>
              <a:t>Introduction</a:t>
            </a:r>
          </a:p>
          <a:p>
            <a:pPr marL="457200" indent="-457200" algn="l" rtl="0">
              <a:buClr>
                <a:schemeClr val="accent1"/>
              </a:buClr>
              <a:buFont typeface="Arial" panose="020B0604020202020204" pitchFamily="34" charset="0"/>
              <a:buChar char="•"/>
            </a:pPr>
            <a:r>
              <a:rPr lang="en-US" sz="3200" dirty="0"/>
              <a:t>Objectives</a:t>
            </a:r>
          </a:p>
          <a:p>
            <a:pPr marL="457200" indent="-457200" algn="l" rtl="0">
              <a:buClr>
                <a:schemeClr val="accent1"/>
              </a:buClr>
              <a:buFont typeface="Arial" panose="020B0604020202020204" pitchFamily="34" charset="0"/>
              <a:buChar char="•"/>
            </a:pPr>
            <a:r>
              <a:rPr lang="en-US" sz="3200" dirty="0"/>
              <a:t>Methodology</a:t>
            </a:r>
          </a:p>
          <a:p>
            <a:pPr marL="457200" indent="-457200" algn="l" rtl="0">
              <a:buClr>
                <a:schemeClr val="accent1"/>
              </a:buClr>
              <a:buFont typeface="Arial" panose="020B0604020202020204" pitchFamily="34" charset="0"/>
              <a:buChar char="•"/>
            </a:pPr>
            <a:r>
              <a:rPr lang="en-US" sz="3200" dirty="0"/>
              <a:t>Analysis</a:t>
            </a:r>
          </a:p>
          <a:p>
            <a:pPr marL="457200" indent="-457200" algn="l" rtl="0">
              <a:buClr>
                <a:schemeClr val="accent1"/>
              </a:buClr>
              <a:buFont typeface="Arial" panose="020B0604020202020204" pitchFamily="34" charset="0"/>
              <a:buChar char="•"/>
            </a:pPr>
            <a:r>
              <a:rPr lang="en-US" sz="3200" dirty="0"/>
              <a:t>Design </a:t>
            </a:r>
          </a:p>
          <a:p>
            <a:pPr marL="457200" indent="-457200" algn="l" rtl="0">
              <a:buClr>
                <a:schemeClr val="accent1"/>
              </a:buClr>
              <a:buFont typeface="Arial" panose="020B0604020202020204" pitchFamily="34" charset="0"/>
              <a:buChar char="•"/>
            </a:pPr>
            <a:r>
              <a:rPr lang="en-US" sz="3200" dirty="0"/>
              <a:t>Results and Conclusion</a:t>
            </a: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857764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36CD144-AA13-ED4B-6A83-7A9CA8FFEC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9763" y="1122218"/>
            <a:ext cx="4940964" cy="4350327"/>
          </a:xfrm>
          <a:prstGeom prst="rect">
            <a:avLst/>
          </a:prstGeom>
        </p:spPr>
      </p:pic>
      <p:sp>
        <p:nvSpPr>
          <p:cNvPr id="4" name="TextBox 3">
            <a:extLst>
              <a:ext uri="{FF2B5EF4-FFF2-40B4-BE49-F238E27FC236}">
                <a16:creationId xmlns:a16="http://schemas.microsoft.com/office/drawing/2014/main" id="{F13625A2-6F66-062F-4BA7-29AF388FEE50}"/>
              </a:ext>
            </a:extLst>
          </p:cNvPr>
          <p:cNvSpPr txBox="1"/>
          <p:nvPr/>
        </p:nvSpPr>
        <p:spPr>
          <a:xfrm>
            <a:off x="831273" y="937552"/>
            <a:ext cx="6096000" cy="584775"/>
          </a:xfrm>
          <a:prstGeom prst="rect">
            <a:avLst/>
          </a:prstGeom>
          <a:noFill/>
        </p:spPr>
        <p:txBody>
          <a:bodyPr wrap="square">
            <a:spAutoFit/>
          </a:bodyPr>
          <a:lstStyle/>
          <a:p>
            <a:pPr marL="457200" indent="-457200">
              <a:buFont typeface="Wingdings" panose="05000000000000000000" pitchFamily="2" charset="2"/>
              <a:buChar char="v"/>
            </a:pPr>
            <a:r>
              <a:rPr lang="en-US" sz="32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Checks</a:t>
            </a:r>
            <a:endParaRPr lang="en-US" sz="3200" dirty="0">
              <a:solidFill>
                <a:schemeClr val="accent1"/>
              </a:solidFill>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CC4AEE20-A3B6-96B2-3323-76AC5AB0A2C3}"/>
              </a:ext>
            </a:extLst>
          </p:cNvPr>
          <p:cNvSpPr txBox="1"/>
          <p:nvPr/>
        </p:nvSpPr>
        <p:spPr>
          <a:xfrm>
            <a:off x="1233055" y="1803974"/>
            <a:ext cx="6096000" cy="369332"/>
          </a:xfrm>
          <a:prstGeom prst="rect">
            <a:avLst/>
          </a:prstGeom>
          <a:noFill/>
        </p:spPr>
        <p:txBody>
          <a:bodyPr wrap="square">
            <a:spAutoFit/>
          </a:bodyPr>
          <a:lstStyle/>
          <a:p>
            <a:pPr marL="285750" indent="-285750">
              <a:buFont typeface="Wingdings" panose="05000000000000000000" pitchFamily="2" charset="2"/>
              <a:buChar char="Ø"/>
            </a:pPr>
            <a:r>
              <a:rPr lang="en-US" sz="1800" dirty="0">
                <a:effectLst/>
                <a:latin typeface="Calibri" panose="020F0502020204030204" pitchFamily="34" charset="0"/>
                <a:ea typeface="Calibri" panose="020F0502020204030204" pitchFamily="34" charset="0"/>
                <a:cs typeface="Arial" panose="020B0604020202020204" pitchFamily="34" charset="0"/>
              </a:rPr>
              <a:t>check overturning</a:t>
            </a:r>
            <a:endParaRPr lang="en-US" dirty="0"/>
          </a:p>
        </p:txBody>
      </p:sp>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ACEA3D39-2976-6A87-3BAA-724B1CBAFA49}"/>
                  </a:ext>
                </a:extLst>
              </p:cNvPr>
              <p:cNvSpPr txBox="1"/>
              <p:nvPr/>
            </p:nvSpPr>
            <p:spPr>
              <a:xfrm>
                <a:off x="1080655" y="2631987"/>
                <a:ext cx="4940964" cy="1710212"/>
              </a:xfrm>
              <a:prstGeom prst="rect">
                <a:avLst/>
              </a:prstGeom>
              <a:noFill/>
            </p:spPr>
            <p:txBody>
              <a:bodyPr wrap="square">
                <a:spAutoFit/>
              </a:bodyPr>
              <a:lstStyle/>
              <a:p>
                <a:r>
                  <a:rPr lang="en-US" dirty="0">
                    <a:latin typeface="Times New Roman" panose="02020603050405020304" pitchFamily="18" charset="0"/>
                    <a:sym typeface="Symbol" panose="05050102010706020507" pitchFamily="18" charset="2"/>
                  </a:rPr>
                  <a:t>M=1687.27 KN.m</a:t>
                </a:r>
              </a:p>
              <a:p>
                <a:endParaRPr lang="en-US" dirty="0">
                  <a:latin typeface="Times New Roman" panose="02020603050405020304" pitchFamily="18" charset="0"/>
                  <a:sym typeface="Symbol" panose="05050102010706020507" pitchFamily="18" charset="2"/>
                </a:endParaRPr>
              </a:p>
              <a:p>
                <a:r>
                  <a:rPr lang="en-US" sz="1800" kern="0" dirty="0">
                    <a:effectLst/>
                    <a:latin typeface="Times New Roman" panose="02020603050405020304" pitchFamily="18" charset="0"/>
                    <a:ea typeface="Times New Roman" panose="02020603050405020304" pitchFamily="18" charset="0"/>
                    <a:cs typeface="Arial" panose="020B0604020202020204" pitchFamily="34" charset="0"/>
                  </a:rPr>
                  <a:t>Factor of safety against overturning </a:t>
                </a:r>
                <a14:m>
                  <m:oMath xmlns:m="http://schemas.openxmlformats.org/officeDocument/2006/math">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𝑓</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𝑠</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𝑀</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𝑅</m:t>
                        </m:r>
                      </m:num>
                      <m:den>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𝑀𝑜</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𝑣</m:t>
                        </m:r>
                      </m:den>
                    </m:f>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1687.27</m:t>
                        </m:r>
                      </m:num>
                      <m:den>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581.25</m:t>
                        </m:r>
                      </m:den>
                    </m:f>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=2.92.9&gt;2 </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𝑜𝑘</m:t>
                    </m:r>
                  </m:oMath>
                </a14:m>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mc:Choice>
        <mc:Fallback>
          <p:sp>
            <p:nvSpPr>
              <p:cNvPr id="8" name="TextBox 7">
                <a:extLst>
                  <a:ext uri="{FF2B5EF4-FFF2-40B4-BE49-F238E27FC236}">
                    <a16:creationId xmlns:a16="http://schemas.microsoft.com/office/drawing/2014/main" id="{ACEA3D39-2976-6A87-3BAA-724B1CBAFA49}"/>
                  </a:ext>
                </a:extLst>
              </p:cNvPr>
              <p:cNvSpPr txBox="1">
                <a:spLocks noRot="1" noChangeAspect="1" noMove="1" noResize="1" noEditPoints="1" noAdjustHandles="1" noChangeArrowheads="1" noChangeShapeType="1" noTextEdit="1"/>
              </p:cNvSpPr>
              <p:nvPr/>
            </p:nvSpPr>
            <p:spPr>
              <a:xfrm>
                <a:off x="1080655" y="2631987"/>
                <a:ext cx="4940964" cy="1710212"/>
              </a:xfrm>
              <a:prstGeom prst="rect">
                <a:avLst/>
              </a:prstGeom>
              <a:blipFill>
                <a:blip r:embed="rId3"/>
                <a:stretch>
                  <a:fillRect l="-986" t="-2500"/>
                </a:stretch>
              </a:blipFill>
            </p:spPr>
            <p:txBody>
              <a:bodyPr/>
              <a:lstStyle/>
              <a:p>
                <a:r>
                  <a:rPr lang="en-US">
                    <a:noFill/>
                  </a:rPr>
                  <a:t> </a:t>
                </a:r>
              </a:p>
            </p:txBody>
          </p:sp>
        </mc:Fallback>
      </mc:AlternateContent>
    </p:spTree>
    <p:extLst>
      <p:ext uri="{BB962C8B-B14F-4D97-AF65-F5344CB8AC3E}">
        <p14:creationId xmlns:p14="http://schemas.microsoft.com/office/powerpoint/2010/main" val="30516077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6CA662D-D58E-5C26-09DA-33680094D8C4}"/>
              </a:ext>
            </a:extLst>
          </p:cNvPr>
          <p:cNvSpPr txBox="1"/>
          <p:nvPr/>
        </p:nvSpPr>
        <p:spPr>
          <a:xfrm>
            <a:off x="1039091" y="778225"/>
            <a:ext cx="6096000" cy="369332"/>
          </a:xfrm>
          <a:prstGeom prst="rect">
            <a:avLst/>
          </a:prstGeom>
          <a:noFill/>
        </p:spPr>
        <p:txBody>
          <a:bodyPr wrap="square">
            <a:spAutoFit/>
          </a:bodyPr>
          <a:lstStyle/>
          <a:p>
            <a:r>
              <a:rPr lang="en-US" sz="1800" dirty="0">
                <a:effectLst/>
                <a:latin typeface="Calibri" panose="020F0502020204030204" pitchFamily="34" charset="0"/>
                <a:ea typeface="Calibri" panose="020F0502020204030204" pitchFamily="34" charset="0"/>
                <a:cs typeface="Arial" panose="020B0604020202020204" pitchFamily="34" charset="0"/>
              </a:rPr>
              <a:t>check bearing: </a:t>
            </a:r>
            <a:endParaRPr lang="en-US" dirty="0"/>
          </a:p>
        </p:txBody>
      </p:sp>
      <p:pic>
        <p:nvPicPr>
          <p:cNvPr id="4" name="Picture 3">
            <a:extLst>
              <a:ext uri="{FF2B5EF4-FFF2-40B4-BE49-F238E27FC236}">
                <a16:creationId xmlns:a16="http://schemas.microsoft.com/office/drawing/2014/main" id="{5277B162-5F2D-D42A-F2CB-B98B5E9CF0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71868" y="346364"/>
            <a:ext cx="4135755" cy="5223163"/>
          </a:xfrm>
          <a:prstGeom prst="rect">
            <a:avLst/>
          </a:prstGeom>
        </p:spPr>
      </p:pic>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27F9C415-B445-7EB6-E89F-271E93455D98}"/>
                  </a:ext>
                </a:extLst>
              </p:cNvPr>
              <p:cNvSpPr txBox="1"/>
              <p:nvPr/>
            </p:nvSpPr>
            <p:spPr>
              <a:xfrm>
                <a:off x="734291" y="1359317"/>
                <a:ext cx="5818909" cy="4832092"/>
              </a:xfrm>
              <a:prstGeom prst="rect">
                <a:avLst/>
              </a:prstGeom>
              <a:noFill/>
            </p:spPr>
            <p:txBody>
              <a:bodyPr wrap="square">
                <a:spAutoFit/>
              </a:bodyPr>
              <a:lstStyle/>
              <a:p>
                <a:pPr marL="0" marR="0">
                  <a:lnSpc>
                    <a:spcPct val="107000"/>
                  </a:lnSpc>
                  <a:spcBef>
                    <a:spcPts val="0"/>
                  </a:spcBef>
                  <a:spcAft>
                    <a:spcPts val="0"/>
                  </a:spcAft>
                </a:pPr>
                <a14:m>
                  <m:oMathPara xmlns:m="http://schemas.openxmlformats.org/officeDocument/2006/math">
                    <m:oMathParaPr>
                      <m:jc m:val="centerGroup"/>
                    </m:oMathParaPr>
                    <m:oMath xmlns:m="http://schemas.openxmlformats.org/officeDocument/2006/math">
                      <m:r>
                        <a:rPr lang="en-US" sz="1800" i="1" kern="0" smtClean="0">
                          <a:effectLst/>
                          <a:latin typeface="Cambria Math" panose="02040503050406030204" pitchFamily="18" charset="0"/>
                          <a:ea typeface="Calibri" panose="020F0502020204030204" pitchFamily="34" charset="0"/>
                          <a:cs typeface="Times New Roman" panose="02020603050405020304" pitchFamily="18" charset="0"/>
                        </a:rPr>
                        <m:t>𝑎</m:t>
                      </m:r>
                      <m:r>
                        <a:rPr lang="en-US" sz="1800" i="1" kern="0"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𝑀</m:t>
                          </m:r>
                        </m:num>
                        <m:den>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𝑊</m:t>
                          </m:r>
                        </m:den>
                      </m:f>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0">
                              <a:effectLst/>
                              <a:latin typeface="Cambria Math" panose="02040503050406030204" pitchFamily="18" charset="0"/>
                              <a:ea typeface="Calibri" panose="020F0502020204030204" pitchFamily="34" charset="0"/>
                              <a:cs typeface="Times New Roman" panose="02020603050405020304" pitchFamily="18" charset="0"/>
                            </a:rPr>
                            <m:t>1106</m:t>
                          </m:r>
                        </m:num>
                        <m:den>
                          <m:r>
                            <a:rPr lang="en-US" sz="1800" i="1" kern="0">
                              <a:effectLst/>
                              <a:latin typeface="Cambria Math" panose="02040503050406030204" pitchFamily="18" charset="0"/>
                              <a:ea typeface="Calibri" panose="020F0502020204030204" pitchFamily="34" charset="0"/>
                              <a:cs typeface="Times New Roman" panose="02020603050405020304" pitchFamily="18" charset="0"/>
                            </a:rPr>
                            <m:t>616</m:t>
                          </m:r>
                        </m:den>
                      </m:f>
                      <m:r>
                        <a:rPr lang="en-US" sz="1800" i="1" kern="0">
                          <a:effectLst/>
                          <a:latin typeface="Cambria Math" panose="02040503050406030204" pitchFamily="18" charset="0"/>
                          <a:ea typeface="Calibri" panose="020F0502020204030204" pitchFamily="34" charset="0"/>
                          <a:cs typeface="Times New Roman" panose="02020603050405020304" pitchFamily="18" charset="0"/>
                        </a:rPr>
                        <m:t>=1.795</m:t>
                      </m:r>
                    </m:oMath>
                    <m:oMath xmlns:m="http://schemas.openxmlformats.org/officeDocument/2006/math">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𝑒</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0">
                              <a:effectLst/>
                              <a:latin typeface="Cambria Math" panose="02040503050406030204" pitchFamily="18" charset="0"/>
                              <a:ea typeface="Calibri" panose="020F0502020204030204" pitchFamily="34" charset="0"/>
                              <a:cs typeface="Times New Roman" panose="02020603050405020304" pitchFamily="18" charset="0"/>
                            </a:rPr>
                            <m:t>4.75</m:t>
                          </m:r>
                        </m:num>
                        <m:den>
                          <m:r>
                            <a:rPr lang="en-US" sz="1800" i="1" kern="0">
                              <a:effectLst/>
                              <a:latin typeface="Cambria Math" panose="02040503050406030204" pitchFamily="18" charset="0"/>
                              <a:ea typeface="Calibri" panose="020F0502020204030204" pitchFamily="34" charset="0"/>
                              <a:cs typeface="Times New Roman" panose="02020603050405020304" pitchFamily="18" charset="0"/>
                            </a:rPr>
                            <m:t>2</m:t>
                          </m:r>
                        </m:den>
                      </m:f>
                      <m:r>
                        <a:rPr lang="en-US" sz="1800" i="1" kern="0">
                          <a:effectLst/>
                          <a:latin typeface="Cambria Math" panose="02040503050406030204" pitchFamily="18" charset="0"/>
                          <a:ea typeface="Calibri" panose="020F0502020204030204" pitchFamily="34" charset="0"/>
                          <a:cs typeface="Times New Roman" panose="02020603050405020304" pitchFamily="18" charset="0"/>
                        </a:rPr>
                        <m:t>)−1.795=0.58</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𝑚</m:t>
                      </m:r>
                    </m:oMath>
                    <m:oMath xmlns:m="http://schemas.openxmlformats.org/officeDocument/2006/math">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𝑀</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𝑤</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𝑒</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=503.1∗0.755=357</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𝐾𝑁</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𝑚</m:t>
                      </m:r>
                    </m:oMath>
                    <m:oMath xmlns:m="http://schemas.openxmlformats.org/officeDocument/2006/math">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𝜎</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𝑊</m:t>
                          </m:r>
                        </m:num>
                        <m:den>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𝑎</m:t>
                          </m:r>
                        </m:den>
                      </m:f>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𝑀𝑦</m:t>
                          </m:r>
                        </m:num>
                        <m:den>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𝐼</m:t>
                          </m:r>
                        </m:den>
                      </m:f>
                    </m:oMath>
                    <m:oMath xmlns:m="http://schemas.openxmlformats.org/officeDocument/2006/math">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𝜎</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 </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𝑚𝑎𝑥</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0">
                              <a:effectLst/>
                              <a:latin typeface="Cambria Math" panose="02040503050406030204" pitchFamily="18" charset="0"/>
                              <a:ea typeface="Calibri" panose="020F0502020204030204" pitchFamily="34" charset="0"/>
                              <a:cs typeface="Times New Roman" panose="02020603050405020304" pitchFamily="18" charset="0"/>
                            </a:rPr>
                            <m:t>616</m:t>
                          </m:r>
                        </m:num>
                        <m:den>
                          <m:r>
                            <a:rPr lang="en-US" sz="1800" i="1" kern="0">
                              <a:effectLst/>
                              <a:latin typeface="Cambria Math" panose="02040503050406030204" pitchFamily="18" charset="0"/>
                              <a:ea typeface="Calibri" panose="020F0502020204030204" pitchFamily="34" charset="0"/>
                              <a:cs typeface="Times New Roman" panose="02020603050405020304" pitchFamily="18" charset="0"/>
                            </a:rPr>
                            <m:t>4.75∗1</m:t>
                          </m:r>
                        </m:den>
                      </m:f>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0">
                              <a:effectLst/>
                              <a:latin typeface="Cambria Math" panose="02040503050406030204" pitchFamily="18" charset="0"/>
                              <a:ea typeface="Calibri" panose="020F0502020204030204" pitchFamily="34" charset="0"/>
                              <a:cs typeface="Times New Roman" panose="02020603050405020304" pitchFamily="18" charset="0"/>
                            </a:rPr>
                            <m:t>357∗2.375</m:t>
                          </m:r>
                        </m:num>
                        <m:den>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0">
                                  <a:effectLst/>
                                  <a:latin typeface="Cambria Math" panose="02040503050406030204" pitchFamily="18" charset="0"/>
                                  <a:ea typeface="Calibri" panose="020F0502020204030204" pitchFamily="34" charset="0"/>
                                  <a:cs typeface="Times New Roman" panose="02020603050405020304" pitchFamily="18" charset="0"/>
                                </a:rPr>
                                <m:t>1</m:t>
                              </m:r>
                            </m:num>
                            <m:den>
                              <m:r>
                                <a:rPr lang="en-US" sz="1800" i="1" kern="0">
                                  <a:effectLst/>
                                  <a:latin typeface="Cambria Math" panose="02040503050406030204" pitchFamily="18" charset="0"/>
                                  <a:ea typeface="Calibri" panose="020F0502020204030204" pitchFamily="34" charset="0"/>
                                  <a:cs typeface="Times New Roman" panose="02020603050405020304" pitchFamily="18" charset="0"/>
                                </a:rPr>
                                <m:t>12</m:t>
                              </m:r>
                            </m:den>
                          </m:f>
                          <m:r>
                            <a:rPr lang="en-US" sz="1800" i="1" kern="0">
                              <a:effectLst/>
                              <a:latin typeface="Cambria Math" panose="02040503050406030204" pitchFamily="18" charset="0"/>
                              <a:ea typeface="Calibri" panose="020F0502020204030204" pitchFamily="34" charset="0"/>
                              <a:cs typeface="Times New Roman" panose="02020603050405020304" pitchFamily="18" charset="0"/>
                            </a:rPr>
                            <m:t>∗1∗</m:t>
                          </m:r>
                          <m:sSup>
                            <m:sSup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kern="0">
                                  <a:effectLst/>
                                  <a:latin typeface="Cambria Math" panose="02040503050406030204" pitchFamily="18" charset="0"/>
                                  <a:ea typeface="Calibri" panose="020F0502020204030204" pitchFamily="34" charset="0"/>
                                  <a:cs typeface="Times New Roman" panose="02020603050405020304" pitchFamily="18" charset="0"/>
                                </a:rPr>
                                <m:t>4.75</m:t>
                              </m:r>
                            </m:e>
                            <m:sup>
                              <m:r>
                                <a:rPr lang="en-US" sz="1800" i="1" kern="0">
                                  <a:effectLst/>
                                  <a:latin typeface="Cambria Math" panose="02040503050406030204" pitchFamily="18" charset="0"/>
                                  <a:ea typeface="Calibri" panose="020F0502020204030204" pitchFamily="34" charset="0"/>
                                  <a:cs typeface="Times New Roman" panose="02020603050405020304" pitchFamily="18" charset="0"/>
                                </a:rPr>
                                <m:t>3</m:t>
                              </m:r>
                            </m:sup>
                          </m:sSup>
                        </m:den>
                      </m:f>
                      <m:r>
                        <a:rPr lang="en-US" sz="1800" i="1" kern="0">
                          <a:effectLst/>
                          <a:latin typeface="Cambria Math" panose="02040503050406030204" pitchFamily="18" charset="0"/>
                          <a:ea typeface="Calibri" panose="020F0502020204030204" pitchFamily="34" charset="0"/>
                          <a:cs typeface="Times New Roman" panose="02020603050405020304" pitchFamily="18" charset="0"/>
                        </a:rPr>
                        <m:t>=224</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𝐾𝑁</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𝑚</m:t>
                          </m:r>
                        </m:e>
                        <m:sup>
                          <m:r>
                            <a:rPr lang="en-US" sz="1800" i="1" kern="0">
                              <a:effectLst/>
                              <a:latin typeface="Cambria Math" panose="02040503050406030204" pitchFamily="18" charset="0"/>
                              <a:ea typeface="Calibri" panose="020F0502020204030204" pitchFamily="34" charset="0"/>
                              <a:cs typeface="Times New Roman" panose="02020603050405020304" pitchFamily="18" charset="0"/>
                            </a:rPr>
                            <m:t>2</m:t>
                          </m:r>
                        </m:sup>
                      </m:sSup>
                    </m:oMath>
                    <m:oMath xmlns:m="http://schemas.openxmlformats.org/officeDocument/2006/math">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𝜎</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 </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𝑚𝑖𝑛</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0">
                              <a:effectLst/>
                              <a:latin typeface="Cambria Math" panose="02040503050406030204" pitchFamily="18" charset="0"/>
                              <a:ea typeface="Calibri" panose="020F0502020204030204" pitchFamily="34" charset="0"/>
                              <a:cs typeface="Times New Roman" panose="02020603050405020304" pitchFamily="18" charset="0"/>
                            </a:rPr>
                            <m:t>616</m:t>
                          </m:r>
                        </m:num>
                        <m:den>
                          <m:r>
                            <a:rPr lang="en-US" sz="1800" i="1" kern="0">
                              <a:effectLst/>
                              <a:latin typeface="Cambria Math" panose="02040503050406030204" pitchFamily="18" charset="0"/>
                              <a:ea typeface="Calibri" panose="020F0502020204030204" pitchFamily="34" charset="0"/>
                              <a:cs typeface="Times New Roman" panose="02020603050405020304" pitchFamily="18" charset="0"/>
                            </a:rPr>
                            <m:t>4.75∗1</m:t>
                          </m:r>
                        </m:den>
                      </m:f>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0">
                              <a:effectLst/>
                              <a:latin typeface="Cambria Math" panose="02040503050406030204" pitchFamily="18" charset="0"/>
                              <a:ea typeface="Calibri" panose="020F0502020204030204" pitchFamily="34" charset="0"/>
                              <a:cs typeface="Times New Roman" panose="02020603050405020304" pitchFamily="18" charset="0"/>
                            </a:rPr>
                            <m:t>357∗2.375</m:t>
                          </m:r>
                        </m:num>
                        <m:den>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0">
                                  <a:effectLst/>
                                  <a:latin typeface="Cambria Math" panose="02040503050406030204" pitchFamily="18" charset="0"/>
                                  <a:ea typeface="Calibri" panose="020F0502020204030204" pitchFamily="34" charset="0"/>
                                  <a:cs typeface="Times New Roman" panose="02020603050405020304" pitchFamily="18" charset="0"/>
                                </a:rPr>
                                <m:t>1</m:t>
                              </m:r>
                            </m:num>
                            <m:den>
                              <m:r>
                                <a:rPr lang="en-US" sz="1800" i="1" kern="0">
                                  <a:effectLst/>
                                  <a:latin typeface="Cambria Math" panose="02040503050406030204" pitchFamily="18" charset="0"/>
                                  <a:ea typeface="Calibri" panose="020F0502020204030204" pitchFamily="34" charset="0"/>
                                  <a:cs typeface="Times New Roman" panose="02020603050405020304" pitchFamily="18" charset="0"/>
                                </a:rPr>
                                <m:t>12</m:t>
                              </m:r>
                            </m:den>
                          </m:f>
                          <m:r>
                            <a:rPr lang="en-US" sz="1800" i="1" kern="0">
                              <a:effectLst/>
                              <a:latin typeface="Cambria Math" panose="02040503050406030204" pitchFamily="18" charset="0"/>
                              <a:ea typeface="Calibri" panose="020F0502020204030204" pitchFamily="34" charset="0"/>
                              <a:cs typeface="Times New Roman" panose="02020603050405020304" pitchFamily="18" charset="0"/>
                            </a:rPr>
                            <m:t>∗1∗</m:t>
                          </m:r>
                          <m:sSup>
                            <m:sSup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kern="0">
                                  <a:effectLst/>
                                  <a:latin typeface="Cambria Math" panose="02040503050406030204" pitchFamily="18" charset="0"/>
                                  <a:ea typeface="Calibri" panose="020F0502020204030204" pitchFamily="34" charset="0"/>
                                  <a:cs typeface="Times New Roman" panose="02020603050405020304" pitchFamily="18" charset="0"/>
                                </a:rPr>
                                <m:t>4.75</m:t>
                              </m:r>
                            </m:e>
                            <m:sup>
                              <m:r>
                                <a:rPr lang="en-US" sz="1800" i="1" kern="0">
                                  <a:effectLst/>
                                  <a:latin typeface="Cambria Math" panose="02040503050406030204" pitchFamily="18" charset="0"/>
                                  <a:ea typeface="Calibri" panose="020F0502020204030204" pitchFamily="34" charset="0"/>
                                  <a:cs typeface="Times New Roman" panose="02020603050405020304" pitchFamily="18" charset="0"/>
                                </a:rPr>
                                <m:t>3</m:t>
                              </m:r>
                            </m:sup>
                          </m:sSup>
                        </m:den>
                      </m:f>
                      <m:r>
                        <a:rPr lang="en-US" sz="1800" i="1" kern="0">
                          <a:effectLst/>
                          <a:latin typeface="Cambria Math" panose="02040503050406030204" pitchFamily="18" charset="0"/>
                          <a:ea typeface="Calibri" panose="020F0502020204030204" pitchFamily="34" charset="0"/>
                          <a:cs typeface="Times New Roman" panose="02020603050405020304" pitchFamily="18" charset="0"/>
                        </a:rPr>
                        <m:t>=34.7 </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𝐾𝑁</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𝑚</m:t>
                          </m:r>
                        </m:e>
                        <m:sup>
                          <m:r>
                            <a:rPr lang="en-US" sz="1800" i="1" kern="0">
                              <a:effectLst/>
                              <a:latin typeface="Cambria Math" panose="02040503050406030204" pitchFamily="18" charset="0"/>
                              <a:ea typeface="Calibri" panose="020F0502020204030204" pitchFamily="34" charset="0"/>
                              <a:cs typeface="Times New Roman" panose="02020603050405020304" pitchFamily="18" charset="0"/>
                            </a:rPr>
                            <m:t>2</m:t>
                          </m:r>
                        </m:sup>
                      </m:sSup>
                    </m:oMath>
                  </m:oMathPara>
                </a14:m>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800" kern="0" dirty="0">
                    <a:solidFill>
                      <a:srgbClr val="2E5395"/>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800" kern="0" dirty="0">
                    <a:effectLst/>
                    <a:latin typeface="Times New Roman" panose="02020603050405020304" pitchFamily="18" charset="0"/>
                    <a:ea typeface="Calibri" panose="020F0502020204030204" pitchFamily="34" charset="0"/>
                    <a:cs typeface="Arial" panose="020B0604020202020204" pitchFamily="34" charset="0"/>
                  </a:rPr>
                  <a:t>So, there’s no a tension zone</a:t>
                </a:r>
                <a:br>
                  <a:rPr lang="en-US" sz="1800" kern="0" dirty="0">
                    <a:effectLst/>
                    <a:latin typeface="Times New Roman" panose="02020603050405020304" pitchFamily="18" charset="0"/>
                    <a:ea typeface="Calibri" panose="020F0502020204030204" pitchFamily="34" charset="0"/>
                    <a:cs typeface="Arial" panose="020B0604020202020204" pitchFamily="34" charset="0"/>
                  </a:rPr>
                </a:br>
                <a:br>
                  <a:rPr lang="en-US" sz="1800" kern="0" dirty="0">
                    <a:effectLst/>
                    <a:latin typeface="Times New Roman" panose="02020603050405020304" pitchFamily="18" charset="0"/>
                    <a:ea typeface="Calibri" panose="020F0502020204030204" pitchFamily="34" charset="0"/>
                    <a:cs typeface="Arial" panose="020B0604020202020204" pitchFamily="34" charset="0"/>
                  </a:rPr>
                </a:br>
                <a14:m>
                  <m:oMath xmlns:m="http://schemas.openxmlformats.org/officeDocument/2006/math">
                    <m:r>
                      <a:rPr lang="en-US" sz="1800" i="1" kern="0">
                        <a:effectLst/>
                        <a:latin typeface="Cambria Math" panose="02040503050406030204" pitchFamily="18" charset="0"/>
                        <a:ea typeface="Calibri" panose="020F0502020204030204" pitchFamily="34" charset="0"/>
                        <a:cs typeface="Times New Roman" panose="02020603050405020304" pitchFamily="18" charset="0"/>
                      </a:rPr>
                      <m:t>224&lt;300</m:t>
                    </m:r>
                  </m:oMath>
                </a14:m>
                <a:r>
                  <a:rPr lang="en-US" sz="1800" kern="0"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800" b="1" kern="0" dirty="0">
                    <a:effectLst/>
                    <a:latin typeface="Times New Roman" panose="02020603050405020304" pitchFamily="18" charset="0"/>
                    <a:ea typeface="Times New Roman" panose="02020603050405020304" pitchFamily="18" charset="0"/>
                    <a:cs typeface="Arial" panose="020B0604020202020204" pitchFamily="34" charset="0"/>
                  </a:rPr>
                  <a:t>Bearing is ok. </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p:txBody>
          </p:sp>
        </mc:Choice>
        <mc:Fallback>
          <p:sp>
            <p:nvSpPr>
              <p:cNvPr id="6" name="TextBox 5">
                <a:extLst>
                  <a:ext uri="{FF2B5EF4-FFF2-40B4-BE49-F238E27FC236}">
                    <a16:creationId xmlns:a16="http://schemas.microsoft.com/office/drawing/2014/main" id="{27F9C415-B445-7EB6-E89F-271E93455D98}"/>
                  </a:ext>
                </a:extLst>
              </p:cNvPr>
              <p:cNvSpPr txBox="1">
                <a:spLocks noRot="1" noChangeAspect="1" noMove="1" noResize="1" noEditPoints="1" noAdjustHandles="1" noChangeArrowheads="1" noChangeShapeType="1" noTextEdit="1"/>
              </p:cNvSpPr>
              <p:nvPr/>
            </p:nvSpPr>
            <p:spPr>
              <a:xfrm>
                <a:off x="734291" y="1359317"/>
                <a:ext cx="5818909" cy="4832092"/>
              </a:xfrm>
              <a:prstGeom prst="rect">
                <a:avLst/>
              </a:prstGeom>
              <a:blipFill>
                <a:blip r:embed="rId3"/>
                <a:stretch>
                  <a:fillRect l="-838" b="-883"/>
                </a:stretch>
              </a:blipFill>
            </p:spPr>
            <p:txBody>
              <a:bodyPr/>
              <a:lstStyle/>
              <a:p>
                <a:r>
                  <a:rPr lang="en-US">
                    <a:noFill/>
                  </a:rPr>
                  <a:t> </a:t>
                </a:r>
              </a:p>
            </p:txBody>
          </p:sp>
        </mc:Fallback>
      </mc:AlternateContent>
    </p:spTree>
    <p:extLst>
      <p:ext uri="{BB962C8B-B14F-4D97-AF65-F5344CB8AC3E}">
        <p14:creationId xmlns:p14="http://schemas.microsoft.com/office/powerpoint/2010/main" val="36134082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9AE462E-3B34-3439-C51E-EDBA3512AC96}"/>
              </a:ext>
            </a:extLst>
          </p:cNvPr>
          <p:cNvSpPr txBox="1"/>
          <p:nvPr/>
        </p:nvSpPr>
        <p:spPr>
          <a:xfrm>
            <a:off x="429491" y="418605"/>
            <a:ext cx="6096000" cy="523220"/>
          </a:xfrm>
          <a:prstGeom prst="rect">
            <a:avLst/>
          </a:prstGeom>
          <a:noFill/>
        </p:spPr>
        <p:txBody>
          <a:bodyPr wrap="square">
            <a:spAutoFit/>
          </a:bodyPr>
          <a:lstStyle/>
          <a:p>
            <a:pPr marL="457200" indent="-457200">
              <a:buFont typeface="Wingdings" panose="05000000000000000000" pitchFamily="2" charset="2"/>
              <a:buChar char="v"/>
            </a:pPr>
            <a:r>
              <a:rPr lang="en-US" sz="28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WALL REINFORCMENT</a:t>
            </a:r>
            <a:endParaRPr lang="en-US" sz="2800" dirty="0">
              <a:solidFill>
                <a:schemeClr val="accent1"/>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3C6FA540-6BEF-A8ED-7250-FECF2B9112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79724" y="193964"/>
            <a:ext cx="5475605" cy="6041245"/>
          </a:xfrm>
          <a:prstGeom prst="rect">
            <a:avLst/>
          </a:prstGeom>
        </p:spPr>
      </p:pic>
      <p:sp>
        <p:nvSpPr>
          <p:cNvPr id="5" name="TextBox 4">
            <a:extLst>
              <a:ext uri="{FF2B5EF4-FFF2-40B4-BE49-F238E27FC236}">
                <a16:creationId xmlns:a16="http://schemas.microsoft.com/office/drawing/2014/main" id="{766771D6-EB38-14C7-0F3C-01DBBD7CD842}"/>
              </a:ext>
            </a:extLst>
          </p:cNvPr>
          <p:cNvSpPr txBox="1"/>
          <p:nvPr/>
        </p:nvSpPr>
        <p:spPr>
          <a:xfrm>
            <a:off x="429491" y="1166466"/>
            <a:ext cx="5450233" cy="805990"/>
          </a:xfrm>
          <a:prstGeom prst="rect">
            <a:avLst/>
          </a:prstGeom>
          <a:noFill/>
        </p:spPr>
        <p:txBody>
          <a:bodyPr wrap="square">
            <a:spAutoFit/>
          </a:bodyPr>
          <a:lstStyle/>
          <a:p>
            <a:pPr marL="342900" marR="0" lvl="0" indent="-342900" rtl="0">
              <a:lnSpc>
                <a:spcPct val="107000"/>
              </a:lnSpc>
              <a:spcBef>
                <a:spcPts val="0"/>
              </a:spcBef>
              <a:spcAft>
                <a:spcPts val="800"/>
              </a:spcAft>
              <a:buFont typeface="Wingdings" panose="05000000000000000000" pitchFamily="2" charset="2"/>
              <a:buChar char=""/>
            </a:pPr>
            <a:r>
              <a:rPr lang="en-US" sz="2000" kern="0" dirty="0">
                <a:effectLst/>
                <a:latin typeface="Times New Roman" panose="02020603050405020304" pitchFamily="18" charset="0"/>
                <a:ea typeface="Calibri" panose="020F0502020204030204" pitchFamily="34" charset="0"/>
                <a:cs typeface="Arial" panose="020B0604020202020204" pitchFamily="34" charset="0"/>
              </a:rPr>
              <a:t>DESIGN OF STEAM:</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kern="0" dirty="0">
                <a:effectLst/>
                <a:latin typeface="Times New Roman" panose="02020603050405020304" pitchFamily="18" charset="0"/>
                <a:ea typeface="Calibri" panose="020F0502020204030204" pitchFamily="34" charset="0"/>
                <a:cs typeface="Arial" panose="020B0604020202020204" pitchFamily="34" charset="0"/>
              </a:rPr>
              <a:t>Thickness(T) =750 mm       h= 6.5m           d=680mm</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TextBox 6">
            <a:extLst>
              <a:ext uri="{FF2B5EF4-FFF2-40B4-BE49-F238E27FC236}">
                <a16:creationId xmlns:a16="http://schemas.microsoft.com/office/drawing/2014/main" id="{59ADADBB-A4B6-1D3B-5EC0-5F525A943F5D}"/>
              </a:ext>
            </a:extLst>
          </p:cNvPr>
          <p:cNvSpPr txBox="1"/>
          <p:nvPr/>
        </p:nvSpPr>
        <p:spPr>
          <a:xfrm>
            <a:off x="623454" y="2197097"/>
            <a:ext cx="6096000" cy="773032"/>
          </a:xfrm>
          <a:prstGeom prst="rect">
            <a:avLst/>
          </a:prstGeom>
          <a:noFill/>
        </p:spPr>
        <p:txBody>
          <a:bodyPr wrap="square">
            <a:spAutoFit/>
          </a:bodyPr>
          <a:lstStyle/>
          <a:p>
            <a:pPr marL="0" marR="0">
              <a:lnSpc>
                <a:spcPct val="107000"/>
              </a:lnSpc>
              <a:spcBef>
                <a:spcPts val="0"/>
              </a:spcBef>
              <a:spcAft>
                <a:spcPts val="800"/>
              </a:spcAft>
            </a:pPr>
            <a:r>
              <a:rPr lang="en-US" sz="1800" kern="0" dirty="0">
                <a:effectLst/>
                <a:latin typeface="Times New Roman" panose="02020603050405020304" pitchFamily="18" charset="0"/>
                <a:ea typeface="Calibri" panose="020F0502020204030204" pitchFamily="34" charset="0"/>
                <a:cs typeface="Arial" panose="020B0604020202020204" pitchFamily="34" charset="0"/>
              </a:rPr>
              <a:t>Vu = 1.6 * 167 = 267.2 KN </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kern="0" dirty="0">
                <a:effectLst/>
                <a:latin typeface="Times New Roman" panose="02020603050405020304" pitchFamily="18" charset="0"/>
                <a:ea typeface="Calibri" panose="020F0502020204030204" pitchFamily="34" charset="0"/>
                <a:cs typeface="Arial" panose="020B0604020202020204" pitchFamily="34" charset="0"/>
              </a:rPr>
              <a:t>Mu = 1.6 *390 = 624 </a:t>
            </a:r>
            <a:r>
              <a:rPr lang="en-US" sz="1800" kern="0" dirty="0" err="1">
                <a:effectLst/>
                <a:latin typeface="Times New Roman" panose="02020603050405020304" pitchFamily="18" charset="0"/>
                <a:ea typeface="Calibri" panose="020F0502020204030204" pitchFamily="34" charset="0"/>
                <a:cs typeface="Arial" panose="020B0604020202020204" pitchFamily="34" charset="0"/>
              </a:rPr>
              <a:t>KN.m</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517ED4E4-0A9A-DDBF-BFB7-8BF537146F14}"/>
                  </a:ext>
                </a:extLst>
              </p:cNvPr>
              <p:cNvSpPr txBox="1"/>
              <p:nvPr/>
            </p:nvSpPr>
            <p:spPr>
              <a:xfrm>
                <a:off x="429491" y="3146671"/>
                <a:ext cx="6096000" cy="3477747"/>
              </a:xfrm>
              <a:prstGeom prst="rect">
                <a:avLst/>
              </a:prstGeom>
              <a:noFill/>
            </p:spPr>
            <p:txBody>
              <a:bodyPr wrap="square">
                <a:spAutoFit/>
              </a:bodyPr>
              <a:lstStyle/>
              <a:p>
                <a:pPr marL="0" marR="0">
                  <a:lnSpc>
                    <a:spcPct val="107000"/>
                  </a:lnSpc>
                  <a:spcBef>
                    <a:spcPts val="0"/>
                  </a:spcBef>
                  <a:spcAft>
                    <a:spcPts val="800"/>
                  </a:spcAft>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_ ACI_318_14:  </a:t>
                </a:r>
                <a14:m>
                  <m:oMath xmlns:m="http://schemas.openxmlformats.org/officeDocument/2006/math">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𝑉𝑐</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=0.75∗</m:t>
                    </m:r>
                    <m:d>
                      <m:dPr>
                        <m:ctrlPr>
                          <a:rPr lang="en-US" sz="1800" i="1" kern="100">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1</m:t>
                            </m:r>
                          </m:num>
                          <m:den>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6</m:t>
                            </m:r>
                          </m:den>
                        </m:f>
                      </m:e>
                    </m:d>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m:t>
                    </m:r>
                    <m:rad>
                      <m:radPr>
                        <m:degHide m:val="on"/>
                        <m:ctrlPr>
                          <a:rPr lang="en-US" sz="1800" i="1" kern="100">
                            <a:effectLst/>
                            <a:latin typeface="Cambria Math" panose="02040503050406030204" pitchFamily="18" charset="0"/>
                            <a:ea typeface="Calibri" panose="020F0502020204030204" pitchFamily="34" charset="0"/>
                            <a:cs typeface="Times New Roman" panose="02020603050405020304" pitchFamily="18" charset="0"/>
                          </a:rPr>
                        </m:ctrlPr>
                      </m:radPr>
                      <m:deg/>
                      <m:e>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28</m:t>
                        </m:r>
                      </m:e>
                    </m:rad>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∗1000∗</m:t>
                    </m:r>
                    <m:f>
                      <m:fPr>
                        <m:ctrlPr>
                          <a:rPr lang="en-US"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680</m:t>
                        </m:r>
                      </m:num>
                      <m:den>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1000</m:t>
                        </m:r>
                      </m:den>
                    </m:f>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=450&gt;267 →</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𝑜𝑘</m:t>
                    </m:r>
                  </m:oMath>
                </a14:m>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_ Mu= 624 </a:t>
                </a:r>
                <a:r>
                  <a:rPr lang="en-US" sz="1800" kern="100" dirty="0" err="1">
                    <a:effectLst/>
                    <a:latin typeface="Times New Roman" panose="02020603050405020304" pitchFamily="18" charset="0"/>
                    <a:ea typeface="Calibri" panose="020F0502020204030204" pitchFamily="34" charset="0"/>
                    <a:cs typeface="Arial" panose="020B0604020202020204" pitchFamily="34" charset="0"/>
                  </a:rPr>
                  <a:t>KN.m</a:t>
                </a:r>
                <a:r>
                  <a:rPr lang="en-US" sz="1800" kern="100" dirty="0">
                    <a:effectLst/>
                    <a:latin typeface="Times New Roman" panose="02020603050405020304" pitchFamily="18" charset="0"/>
                    <a:ea typeface="Calibri" panose="020F0502020204030204" pitchFamily="34" charset="0"/>
                    <a:cs typeface="Arial" panose="020B0604020202020204" pitchFamily="34" charset="0"/>
                  </a:rPr>
                  <a:t> →   ƿ = 0.00368→ As = </a:t>
                </a:r>
                <a:r>
                  <a:rPr lang="en-US" sz="1800" kern="100" dirty="0" err="1">
                    <a:effectLst/>
                    <a:latin typeface="Times New Roman" panose="02020603050405020304" pitchFamily="18" charset="0"/>
                    <a:ea typeface="Calibri" panose="020F0502020204030204" pitchFamily="34" charset="0"/>
                    <a:cs typeface="Arial" panose="020B0604020202020204" pitchFamily="34" charset="0"/>
                  </a:rPr>
                  <a:t>ƿbd</a:t>
                </a:r>
                <a:r>
                  <a:rPr lang="en-US" sz="1800" kern="100" dirty="0">
                    <a:effectLst/>
                    <a:latin typeface="Times New Roman" panose="02020603050405020304" pitchFamily="18" charset="0"/>
                    <a:ea typeface="Calibri" panose="020F0502020204030204" pitchFamily="34" charset="0"/>
                    <a:cs typeface="Arial" panose="020B0604020202020204" pitchFamily="34" charset="0"/>
                  </a:rPr>
                  <a:t> = 0.00368*1000*680      </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=2505 mm</a:t>
                </a:r>
                <a:r>
                  <a:rPr lang="en-US" sz="1800" kern="100" baseline="30000" dirty="0">
                    <a:effectLst/>
                    <a:latin typeface="Times New Roman" panose="02020603050405020304" pitchFamily="18" charset="0"/>
                    <a:ea typeface="Calibri" panose="020F0502020204030204" pitchFamily="34" charset="0"/>
                    <a:cs typeface="Arial" panose="020B0604020202020204" pitchFamily="34" charset="0"/>
                  </a:rPr>
                  <a:t>2</a:t>
                </a:r>
                <a:r>
                  <a:rPr lang="en-US" sz="1800" kern="100" dirty="0">
                    <a:effectLst/>
                    <a:latin typeface="Times New Roman" panose="02020603050405020304" pitchFamily="18" charset="0"/>
                    <a:ea typeface="Calibri" panose="020F0502020204030204" pitchFamily="34" charset="0"/>
                    <a:cs typeface="Arial" panose="020B0604020202020204" pitchFamily="34" charset="0"/>
                  </a:rPr>
                  <a:t>→→ use 8Ø20/m→→ 1Ø20/125mm </a:t>
                </a:r>
                <a:endParaRPr lang="en-US" sz="1600" kern="100" dirty="0">
                  <a:latin typeface="Calibri" panose="020F0502020204030204" pitchFamily="34" charset="0"/>
                  <a:ea typeface="Calibri" panose="020F0502020204030204" pitchFamily="34" charset="0"/>
                  <a:cs typeface="Arial" panose="020B0604020202020204" pitchFamily="34" charset="0"/>
                </a:endParaRPr>
              </a:p>
              <a:p>
                <a:pPr marL="342900" marR="0" lvl="0" indent="-342900" rtl="0">
                  <a:lnSpc>
                    <a:spcPct val="107000"/>
                  </a:lnSpc>
                  <a:spcBef>
                    <a:spcPts val="0"/>
                  </a:spcBef>
                  <a:spcAft>
                    <a:spcPts val="800"/>
                  </a:spcAft>
                  <a:buFont typeface="Symbol" panose="05050102010706020507" pitchFamily="18" charset="2"/>
                  <a:buChar char=""/>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 </a:t>
                </a:r>
                <a:r>
                  <a:rPr lang="en-US" sz="1800" kern="0" dirty="0">
                    <a:effectLst/>
                    <a:latin typeface="Times New Roman" panose="02020603050405020304" pitchFamily="18" charset="0"/>
                    <a:ea typeface="Calibri" panose="020F0502020204030204" pitchFamily="34" charset="0"/>
                    <a:cs typeface="Times New Roman" panose="02020603050405020304" pitchFamily="18" charset="0"/>
                  </a:rPr>
                  <a:t>At exterior face of wall and the horizontal steel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kern="0" dirty="0">
                    <a:effectLst/>
                    <a:latin typeface="Times New Roman" panose="02020603050405020304" pitchFamily="18" charset="0"/>
                    <a:ea typeface="Calibri" panose="020F0502020204030204" pitchFamily="34" charset="0"/>
                    <a:cs typeface="Arial" panose="020B0604020202020204" pitchFamily="34" charset="0"/>
                  </a:rPr>
                  <a:t>As = (0.003/2) * (1000) *(750) = 1125 mm2 </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kern="0" dirty="0">
                    <a:effectLst/>
                    <a:latin typeface="Times New Roman" panose="02020603050405020304" pitchFamily="18" charset="0"/>
                    <a:ea typeface="Calibri" panose="020F0502020204030204" pitchFamily="34" charset="0"/>
                    <a:cs typeface="Arial" panose="020B0604020202020204" pitchFamily="34" charset="0"/>
                  </a:rPr>
                  <a:t>Use 8Ø14/m</a:t>
                </a:r>
                <a14:m>
                  <m:oMath xmlns:m="http://schemas.openxmlformats.org/officeDocument/2006/math">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800" kern="0" dirty="0">
                    <a:effectLst/>
                    <a:latin typeface="Times New Roman" panose="02020603050405020304" pitchFamily="18" charset="0"/>
                    <a:ea typeface="Times New Roman" panose="02020603050405020304" pitchFamily="18" charset="0"/>
                    <a:cs typeface="Arial" panose="020B0604020202020204" pitchFamily="34" charset="0"/>
                  </a:rPr>
                  <a:t> 1Ø14/130 mm</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p:txBody>
          </p:sp>
        </mc:Choice>
        <mc:Fallback>
          <p:sp>
            <p:nvSpPr>
              <p:cNvPr id="9" name="TextBox 8">
                <a:extLst>
                  <a:ext uri="{FF2B5EF4-FFF2-40B4-BE49-F238E27FC236}">
                    <a16:creationId xmlns:a16="http://schemas.microsoft.com/office/drawing/2014/main" id="{517ED4E4-0A9A-DDBF-BFB7-8BF537146F14}"/>
                  </a:ext>
                </a:extLst>
              </p:cNvPr>
              <p:cNvSpPr txBox="1">
                <a:spLocks noRot="1" noChangeAspect="1" noMove="1" noResize="1" noEditPoints="1" noAdjustHandles="1" noChangeArrowheads="1" noChangeShapeType="1" noTextEdit="1"/>
              </p:cNvSpPr>
              <p:nvPr/>
            </p:nvSpPr>
            <p:spPr>
              <a:xfrm>
                <a:off x="429491" y="3146671"/>
                <a:ext cx="6096000" cy="3477747"/>
              </a:xfrm>
              <a:prstGeom prst="rect">
                <a:avLst/>
              </a:prstGeom>
              <a:blipFill>
                <a:blip r:embed="rId3"/>
                <a:stretch>
                  <a:fillRect l="-800"/>
                </a:stretch>
              </a:blipFill>
            </p:spPr>
            <p:txBody>
              <a:bodyPr/>
              <a:lstStyle/>
              <a:p>
                <a:r>
                  <a:rPr lang="en-US">
                    <a:noFill/>
                  </a:rPr>
                  <a:t> </a:t>
                </a:r>
              </a:p>
            </p:txBody>
          </p:sp>
        </mc:Fallback>
      </mc:AlternateContent>
    </p:spTree>
    <p:extLst>
      <p:ext uri="{BB962C8B-B14F-4D97-AF65-F5344CB8AC3E}">
        <p14:creationId xmlns:p14="http://schemas.microsoft.com/office/powerpoint/2010/main" val="895563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1F11F27-5D3A-98BC-1BB7-68254750751D}"/>
              </a:ext>
            </a:extLst>
          </p:cNvPr>
          <p:cNvSpPr txBox="1"/>
          <p:nvPr/>
        </p:nvSpPr>
        <p:spPr>
          <a:xfrm>
            <a:off x="1012873" y="970671"/>
            <a:ext cx="10522635" cy="3908762"/>
          </a:xfrm>
          <a:prstGeom prst="rect">
            <a:avLst/>
          </a:prstGeom>
          <a:noFill/>
        </p:spPr>
        <p:txBody>
          <a:bodyPr wrap="square" rtlCol="0">
            <a:spAutoFit/>
          </a:bodyPr>
          <a:lstStyle/>
          <a:p>
            <a:pPr marL="571500" indent="-571500">
              <a:buFont typeface="Wingdings" panose="05000000000000000000" pitchFamily="2" charset="2"/>
              <a:buChar char="v"/>
            </a:pPr>
            <a:r>
              <a:rPr lang="en-US" sz="3600" dirty="0">
                <a:solidFill>
                  <a:schemeClr val="accent1"/>
                </a:solidFill>
                <a:latin typeface="Times New Roman" panose="02020603050405020304" pitchFamily="18" charset="0"/>
                <a:cs typeface="Times New Roman" panose="02020603050405020304" pitchFamily="18" charset="0"/>
              </a:rPr>
              <a:t>Introduction</a:t>
            </a:r>
          </a:p>
          <a:p>
            <a:endParaRPr lang="en-US" sz="3200" dirty="0">
              <a:latin typeface="Times New Roman" panose="02020603050405020304" pitchFamily="18" charset="0"/>
              <a:cs typeface="Times New Roman" panose="02020603050405020304" pitchFamily="18" charset="0"/>
            </a:endParaRPr>
          </a:p>
          <a:p>
            <a:r>
              <a:rPr lang="en-US" sz="3600" dirty="0">
                <a:latin typeface="Times New Roman" panose="02020603050405020304" pitchFamily="18" charset="0"/>
                <a:cs typeface="Times New Roman" panose="02020603050405020304" pitchFamily="18" charset="0"/>
              </a:rPr>
              <a:t>foundations is the most important part of a building .it provides a uniform base for the superstructure and transfers the load down to the soil below it uniformly. there ‘s two types of foundations shallow and deep foundations.</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6407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21252B1-86EB-21BD-13D9-618298BC979C}"/>
              </a:ext>
            </a:extLst>
          </p:cNvPr>
          <p:cNvSpPr txBox="1"/>
          <p:nvPr/>
        </p:nvSpPr>
        <p:spPr>
          <a:xfrm>
            <a:off x="770206" y="863377"/>
            <a:ext cx="6098344" cy="523220"/>
          </a:xfrm>
          <a:prstGeom prst="rect">
            <a:avLst/>
          </a:prstGeom>
          <a:noFill/>
        </p:spPr>
        <p:txBody>
          <a:bodyPr wrap="square">
            <a:spAutoFit/>
          </a:bodyPr>
          <a:lstStyle/>
          <a:p>
            <a:pPr marL="457200" indent="-457200">
              <a:buFont typeface="Wingdings" panose="05000000000000000000" pitchFamily="2" charset="2"/>
              <a:buChar char="v"/>
            </a:pPr>
            <a:r>
              <a:rPr lang="en-US" sz="28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Shallow foundation:</a:t>
            </a:r>
            <a:endParaRPr lang="en-US" sz="2800" dirty="0">
              <a:solidFill>
                <a:schemeClr val="accent1"/>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1C3F395A-297E-E4AC-3DB1-508BA4F0D84B}"/>
              </a:ext>
            </a:extLst>
          </p:cNvPr>
          <p:cNvPicPr>
            <a:picLocks noChangeAspect="1"/>
          </p:cNvPicPr>
          <p:nvPr/>
        </p:nvPicPr>
        <p:blipFill>
          <a:blip r:embed="rId2"/>
          <a:stretch>
            <a:fillRect/>
          </a:stretch>
        </p:blipFill>
        <p:spPr>
          <a:xfrm>
            <a:off x="7787241" y="1386597"/>
            <a:ext cx="3792041" cy="1908213"/>
          </a:xfrm>
          <a:prstGeom prst="rect">
            <a:avLst/>
          </a:prstGeom>
        </p:spPr>
      </p:pic>
      <p:pic>
        <p:nvPicPr>
          <p:cNvPr id="5" name="Picture 4">
            <a:extLst>
              <a:ext uri="{FF2B5EF4-FFF2-40B4-BE49-F238E27FC236}">
                <a16:creationId xmlns:a16="http://schemas.microsoft.com/office/drawing/2014/main" id="{436CAF19-800F-4ED7-C432-4F74D73B5965}"/>
              </a:ext>
            </a:extLst>
          </p:cNvPr>
          <p:cNvPicPr>
            <a:picLocks noChangeAspect="1"/>
          </p:cNvPicPr>
          <p:nvPr/>
        </p:nvPicPr>
        <p:blipFill>
          <a:blip r:embed="rId3"/>
          <a:stretch>
            <a:fillRect/>
          </a:stretch>
        </p:blipFill>
        <p:spPr>
          <a:xfrm>
            <a:off x="7903075" y="3811552"/>
            <a:ext cx="3676207" cy="2048434"/>
          </a:xfrm>
          <a:prstGeom prst="rect">
            <a:avLst/>
          </a:prstGeom>
        </p:spPr>
      </p:pic>
      <p:sp>
        <p:nvSpPr>
          <p:cNvPr id="7" name="TextBox 6">
            <a:extLst>
              <a:ext uri="{FF2B5EF4-FFF2-40B4-BE49-F238E27FC236}">
                <a16:creationId xmlns:a16="http://schemas.microsoft.com/office/drawing/2014/main" id="{180C3422-DA4B-E73D-20A1-F8473BEC5D6F}"/>
              </a:ext>
            </a:extLst>
          </p:cNvPr>
          <p:cNvSpPr txBox="1"/>
          <p:nvPr/>
        </p:nvSpPr>
        <p:spPr>
          <a:xfrm>
            <a:off x="1355588" y="1805913"/>
            <a:ext cx="6098344" cy="461665"/>
          </a:xfrm>
          <a:prstGeom prst="rect">
            <a:avLst/>
          </a:prstGeom>
          <a:noFill/>
        </p:spPr>
        <p:txBody>
          <a:bodyPr wrap="square">
            <a:spAutoFit/>
          </a:bodyPr>
          <a:lstStyle/>
          <a:p>
            <a:pPr marL="285750" indent="-285750">
              <a:buFont typeface="Wingdings" panose="05000000000000000000" pitchFamily="2" charset="2"/>
              <a:buChar char="Ø"/>
            </a:pPr>
            <a:r>
              <a:rPr lang="en-US" sz="24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Isolated footing:</a:t>
            </a:r>
            <a:endParaRPr lang="en-US" sz="2400" dirty="0">
              <a:solidFill>
                <a:schemeClr val="accent1"/>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865897F6-7B56-78B2-4C86-BA3C49FFA993}"/>
              </a:ext>
            </a:extLst>
          </p:cNvPr>
          <p:cNvSpPr txBox="1"/>
          <p:nvPr/>
        </p:nvSpPr>
        <p:spPr>
          <a:xfrm>
            <a:off x="1355588" y="4098946"/>
            <a:ext cx="6098344" cy="461665"/>
          </a:xfrm>
          <a:prstGeom prst="rect">
            <a:avLst/>
          </a:prstGeom>
          <a:noFill/>
        </p:spPr>
        <p:txBody>
          <a:bodyPr wrap="square">
            <a:spAutoFit/>
          </a:bodyPr>
          <a:lstStyle/>
          <a:p>
            <a:pPr marL="285750" indent="-285750">
              <a:buFont typeface="Wingdings" panose="05000000000000000000" pitchFamily="2" charset="2"/>
              <a:buChar char="Ø"/>
            </a:pPr>
            <a:r>
              <a:rPr lang="en-US" sz="2400" dirty="0">
                <a:solidFill>
                  <a:schemeClr val="accent1"/>
                </a:solidFill>
                <a:effectLst/>
                <a:latin typeface="Calibri" panose="020F0502020204030204" pitchFamily="34" charset="0"/>
                <a:ea typeface="Calibri" panose="020F0502020204030204" pitchFamily="34" charset="0"/>
                <a:cs typeface="Arial" panose="020B0604020202020204" pitchFamily="34" charset="0"/>
              </a:rPr>
              <a:t>Wall or strip footing: </a:t>
            </a:r>
            <a:endParaRPr lang="en-US" sz="2400" dirty="0">
              <a:solidFill>
                <a:schemeClr val="accent1"/>
              </a:solidFill>
            </a:endParaRPr>
          </a:p>
        </p:txBody>
      </p:sp>
    </p:spTree>
    <p:extLst>
      <p:ext uri="{BB962C8B-B14F-4D97-AF65-F5344CB8AC3E}">
        <p14:creationId xmlns:p14="http://schemas.microsoft.com/office/powerpoint/2010/main" val="3738394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16FE6C6-5E28-C64C-9D97-51692B967230}"/>
              </a:ext>
            </a:extLst>
          </p:cNvPr>
          <p:cNvPicPr>
            <a:picLocks noChangeAspect="1"/>
          </p:cNvPicPr>
          <p:nvPr/>
        </p:nvPicPr>
        <p:blipFill>
          <a:blip r:embed="rId2"/>
          <a:stretch>
            <a:fillRect/>
          </a:stretch>
        </p:blipFill>
        <p:spPr>
          <a:xfrm>
            <a:off x="7068111" y="598707"/>
            <a:ext cx="4639458" cy="2481287"/>
          </a:xfrm>
          <a:prstGeom prst="rect">
            <a:avLst/>
          </a:prstGeom>
        </p:spPr>
      </p:pic>
      <p:pic>
        <p:nvPicPr>
          <p:cNvPr id="3" name="Picture 2">
            <a:extLst>
              <a:ext uri="{FF2B5EF4-FFF2-40B4-BE49-F238E27FC236}">
                <a16:creationId xmlns:a16="http://schemas.microsoft.com/office/drawing/2014/main" id="{D98F3C0C-B608-9D3C-CC41-7FA3F07EAD98}"/>
              </a:ext>
            </a:extLst>
          </p:cNvPr>
          <p:cNvPicPr>
            <a:picLocks noChangeAspect="1"/>
          </p:cNvPicPr>
          <p:nvPr/>
        </p:nvPicPr>
        <p:blipFill>
          <a:blip r:embed="rId3"/>
          <a:stretch>
            <a:fillRect/>
          </a:stretch>
        </p:blipFill>
        <p:spPr>
          <a:xfrm>
            <a:off x="7236923" y="3595125"/>
            <a:ext cx="4639458" cy="2481287"/>
          </a:xfrm>
          <a:prstGeom prst="rect">
            <a:avLst/>
          </a:prstGeom>
        </p:spPr>
      </p:pic>
      <p:sp>
        <p:nvSpPr>
          <p:cNvPr id="5" name="TextBox 4">
            <a:extLst>
              <a:ext uri="{FF2B5EF4-FFF2-40B4-BE49-F238E27FC236}">
                <a16:creationId xmlns:a16="http://schemas.microsoft.com/office/drawing/2014/main" id="{3E75E558-4083-C179-1E6A-5BF88445C3CB}"/>
              </a:ext>
            </a:extLst>
          </p:cNvPr>
          <p:cNvSpPr txBox="1"/>
          <p:nvPr/>
        </p:nvSpPr>
        <p:spPr>
          <a:xfrm>
            <a:off x="629529" y="1608517"/>
            <a:ext cx="6098344" cy="461665"/>
          </a:xfrm>
          <a:prstGeom prst="rect">
            <a:avLst/>
          </a:prstGeom>
          <a:noFill/>
        </p:spPr>
        <p:txBody>
          <a:bodyPr wrap="square">
            <a:spAutoFit/>
          </a:bodyPr>
          <a:lstStyle/>
          <a:p>
            <a:pPr marL="342900" indent="-342900">
              <a:buFont typeface="Wingdings" panose="05000000000000000000" pitchFamily="2" charset="2"/>
              <a:buChar char="Ø"/>
            </a:pPr>
            <a:r>
              <a:rPr lang="en-US" sz="24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Combined footing</a:t>
            </a:r>
            <a:endParaRPr lang="en-US" sz="2400" dirty="0">
              <a:solidFill>
                <a:schemeClr val="accent1"/>
              </a:solidFill>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CAAC60AE-05B2-97E3-40EB-FA664ED5DA4F}"/>
              </a:ext>
            </a:extLst>
          </p:cNvPr>
          <p:cNvSpPr txBox="1"/>
          <p:nvPr/>
        </p:nvSpPr>
        <p:spPr>
          <a:xfrm>
            <a:off x="532547" y="4374103"/>
            <a:ext cx="6098344" cy="461665"/>
          </a:xfrm>
          <a:prstGeom prst="rect">
            <a:avLst/>
          </a:prstGeom>
          <a:noFill/>
        </p:spPr>
        <p:txBody>
          <a:bodyPr wrap="square">
            <a:spAutoFit/>
          </a:bodyPr>
          <a:lstStyle/>
          <a:p>
            <a:pPr marL="285750" indent="-285750">
              <a:buFont typeface="Wingdings" panose="05000000000000000000" pitchFamily="2" charset="2"/>
              <a:buChar char="Ø"/>
            </a:pPr>
            <a:r>
              <a:rPr lang="en-US" sz="24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Raft(mat) foundation </a:t>
            </a:r>
            <a:endParaRPr lang="en-US" sz="2400"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3520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67249EF-014E-AEAF-188F-5F5755137D99}"/>
              </a:ext>
            </a:extLst>
          </p:cNvPr>
          <p:cNvPicPr>
            <a:picLocks noChangeAspect="1"/>
          </p:cNvPicPr>
          <p:nvPr/>
        </p:nvPicPr>
        <p:blipFill>
          <a:blip r:embed="rId2"/>
          <a:stretch>
            <a:fillRect/>
          </a:stretch>
        </p:blipFill>
        <p:spPr>
          <a:xfrm>
            <a:off x="7104185" y="3232053"/>
            <a:ext cx="4962224" cy="3085323"/>
          </a:xfrm>
          <a:prstGeom prst="rect">
            <a:avLst/>
          </a:prstGeom>
        </p:spPr>
      </p:pic>
      <p:sp>
        <p:nvSpPr>
          <p:cNvPr id="4" name="TextBox 3">
            <a:extLst>
              <a:ext uri="{FF2B5EF4-FFF2-40B4-BE49-F238E27FC236}">
                <a16:creationId xmlns:a16="http://schemas.microsoft.com/office/drawing/2014/main" id="{1FEDE0E1-0FD0-19BB-87FD-64373AA0D92A}"/>
              </a:ext>
            </a:extLst>
          </p:cNvPr>
          <p:cNvSpPr txBox="1"/>
          <p:nvPr/>
        </p:nvSpPr>
        <p:spPr>
          <a:xfrm>
            <a:off x="784273" y="708633"/>
            <a:ext cx="6098344" cy="523220"/>
          </a:xfrm>
          <a:prstGeom prst="rect">
            <a:avLst/>
          </a:prstGeom>
          <a:noFill/>
        </p:spPr>
        <p:txBody>
          <a:bodyPr wrap="square">
            <a:spAutoFit/>
          </a:bodyPr>
          <a:lstStyle/>
          <a:p>
            <a:pPr marL="457200" indent="-457200">
              <a:buFont typeface="Wingdings" panose="05000000000000000000" pitchFamily="2" charset="2"/>
              <a:buChar char="v"/>
            </a:pPr>
            <a:r>
              <a:rPr lang="en-US" sz="28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Deep foundation: </a:t>
            </a:r>
            <a:endParaRPr lang="en-US" sz="2800" dirty="0">
              <a:solidFill>
                <a:schemeClr val="accent1"/>
              </a:solidFill>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151884B1-D8A4-11FB-F3E1-1CD8E263A457}"/>
              </a:ext>
            </a:extLst>
          </p:cNvPr>
          <p:cNvSpPr txBox="1"/>
          <p:nvPr/>
        </p:nvSpPr>
        <p:spPr>
          <a:xfrm>
            <a:off x="560363" y="1975690"/>
            <a:ext cx="10834468" cy="1133965"/>
          </a:xfrm>
          <a:prstGeom prst="rect">
            <a:avLst/>
          </a:prstGeom>
          <a:noFill/>
        </p:spPr>
        <p:txBody>
          <a:bodyPr wrap="square">
            <a:spAutoFit/>
          </a:bodyPr>
          <a:lstStyle/>
          <a:p>
            <a:pPr marL="0" marR="0">
              <a:lnSpc>
                <a:spcPct val="150000"/>
              </a:lnSpc>
              <a:spcBef>
                <a:spcPts val="0"/>
              </a:spcBef>
              <a:spcAft>
                <a:spcPts val="800"/>
              </a:spcAft>
              <a:tabLst>
                <a:tab pos="2562225" algn="l"/>
              </a:tabLs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Deep foundations are a form of foundations using piles to transfer the loads of a structure down to a firm soil stratum with sufficient load -taking capacity.</a:t>
            </a:r>
          </a:p>
        </p:txBody>
      </p:sp>
      <p:sp>
        <p:nvSpPr>
          <p:cNvPr id="8" name="TextBox 7">
            <a:extLst>
              <a:ext uri="{FF2B5EF4-FFF2-40B4-BE49-F238E27FC236}">
                <a16:creationId xmlns:a16="http://schemas.microsoft.com/office/drawing/2014/main" id="{F16B6A05-635D-C5EC-D061-3D1B03897644}"/>
              </a:ext>
            </a:extLst>
          </p:cNvPr>
          <p:cNvSpPr txBox="1"/>
          <p:nvPr/>
        </p:nvSpPr>
        <p:spPr>
          <a:xfrm>
            <a:off x="784273" y="3864043"/>
            <a:ext cx="6098344" cy="461665"/>
          </a:xfrm>
          <a:prstGeom prst="rect">
            <a:avLst/>
          </a:prstGeom>
          <a:noFill/>
        </p:spPr>
        <p:txBody>
          <a:bodyPr wrap="square">
            <a:spAutoFit/>
          </a:bodyPr>
          <a:lstStyle/>
          <a:p>
            <a:pPr marL="285750" indent="-285750">
              <a:buFont typeface="Wingdings" panose="05000000000000000000" pitchFamily="2" charset="2"/>
              <a:buChar char="Ø"/>
            </a:pPr>
            <a:r>
              <a:rPr lang="en-US" sz="24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Pile foundations</a:t>
            </a:r>
            <a:endParaRPr lang="en-US" sz="2400"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154464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A979EA4-47C7-B5C2-4263-283A9F170420}"/>
              </a:ext>
            </a:extLst>
          </p:cNvPr>
          <p:cNvSpPr txBox="1"/>
          <p:nvPr/>
        </p:nvSpPr>
        <p:spPr>
          <a:xfrm>
            <a:off x="854611" y="911917"/>
            <a:ext cx="8444133" cy="3780843"/>
          </a:xfrm>
          <a:prstGeom prst="rect">
            <a:avLst/>
          </a:prstGeom>
          <a:noFill/>
        </p:spPr>
        <p:txBody>
          <a:bodyPr wrap="square">
            <a:spAutoFit/>
          </a:bodyPr>
          <a:lstStyle/>
          <a:p>
            <a:pPr marL="457200" lvl="0" indent="-457200" algn="l" rtl="0">
              <a:buFont typeface="Wingdings" panose="05000000000000000000" pitchFamily="2" charset="2"/>
              <a:buChar char="v"/>
            </a:pPr>
            <a:r>
              <a:rPr lang="en-US" sz="3200" dirty="0">
                <a:solidFill>
                  <a:schemeClr val="accent1"/>
                </a:solidFill>
                <a:latin typeface="Times New Roman" panose="02020603050405020304" pitchFamily="18" charset="0"/>
                <a:cs typeface="Times New Roman" panose="02020603050405020304" pitchFamily="18" charset="0"/>
              </a:rPr>
              <a:t>Selection of type of foundations for a building depends on </a:t>
            </a:r>
            <a:r>
              <a:rPr lang="en-US" dirty="0">
                <a:solidFill>
                  <a:schemeClr val="accent1"/>
                </a:solidFill>
                <a:latin typeface="Times New Roman" panose="02020603050405020304" pitchFamily="18" charset="0"/>
                <a:cs typeface="Times New Roman" panose="02020603050405020304" pitchFamily="18" charset="0"/>
              </a:rPr>
              <a:t>:</a:t>
            </a:r>
            <a:endParaRPr lang="en-US" sz="1800" dirty="0">
              <a:solidFill>
                <a:schemeClr val="accent1"/>
              </a:solidFill>
              <a:latin typeface="Times New Roman" panose="02020603050405020304" pitchFamily="18" charset="0"/>
              <a:cs typeface="Times New Roman" panose="02020603050405020304" pitchFamily="18" charset="0"/>
            </a:endParaRPr>
          </a:p>
          <a:p>
            <a:pPr lvl="0" algn="l" rtl="0"/>
            <a:endParaRPr lang="en-US" sz="1800" dirty="0"/>
          </a:p>
          <a:p>
            <a:pPr lvl="0" algn="l" rtl="0"/>
            <a:endParaRPr lang="en-US" sz="1800" dirty="0"/>
          </a:p>
          <a:p>
            <a:pPr marL="342900" lvl="0" indent="-342900" algn="l" rtl="0">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Nature of soil</a:t>
            </a:r>
          </a:p>
          <a:p>
            <a:pPr marL="342900" lvl="0" indent="-342900" algn="l" rtl="0">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load from the structure.</a:t>
            </a:r>
          </a:p>
          <a:p>
            <a:pPr marL="342900" lvl="0" indent="-342900" algn="l" rtl="0">
              <a:lnSpc>
                <a:spcPct val="150000"/>
              </a:lnSpc>
              <a:buFont typeface="Wingdings" panose="05000000000000000000" pitchFamily="2" charset="2"/>
              <a:buChar char="Ø"/>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 allotted cost of foundations.</a:t>
            </a:r>
          </a:p>
          <a:p>
            <a:pPr marL="342900" lvl="0" indent="-342900" algn="l" rtl="0">
              <a:lnSpc>
                <a:spcPct val="150000"/>
              </a:lnSpc>
              <a:buFont typeface="Wingdings" panose="05000000000000000000" pitchFamily="2" charset="2"/>
              <a:buChar char="Ø"/>
            </a:pP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he available technology.</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95743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EF12773-D549-87E5-D5F5-F3FD8F51B93C}"/>
              </a:ext>
            </a:extLst>
          </p:cNvPr>
          <p:cNvSpPr txBox="1"/>
          <p:nvPr/>
        </p:nvSpPr>
        <p:spPr>
          <a:xfrm>
            <a:off x="1121899" y="1766369"/>
            <a:ext cx="8908366" cy="2241960"/>
          </a:xfrm>
          <a:prstGeom prst="rect">
            <a:avLst/>
          </a:prstGeom>
          <a:noFill/>
        </p:spPr>
        <p:txBody>
          <a:bodyPr wrap="square">
            <a:spAutoFit/>
          </a:bodyPr>
          <a:lstStyle/>
          <a:p>
            <a:pPr marL="342900" indent="-342900">
              <a:lnSpc>
                <a:spcPct val="150000"/>
              </a:lnSpc>
              <a:buFont typeface="Wingdings" panose="05000000000000000000" pitchFamily="2" charset="2"/>
              <a:buChar char="Ø"/>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Therefore, to decide the type of foundation, subsoil exploration must be carried out. Then the soil characteristics within the affected zone below the building should be carefully evaluated. The allowable bearing capacity of the affected soil stress should then be estimated</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67013970"/>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561</TotalTime>
  <Words>1313</Words>
  <Application>Microsoft Office PowerPoint</Application>
  <PresentationFormat>Widescreen</PresentationFormat>
  <Paragraphs>200</Paragraphs>
  <Slides>32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Calibri</vt:lpstr>
      <vt:lpstr>Calibri Light</vt:lpstr>
      <vt:lpstr>Cambria Math</vt:lpstr>
      <vt:lpstr>Symbol</vt:lpstr>
      <vt:lpstr>Times New Roman</vt:lpstr>
      <vt:lpstr>Wingdings</vt:lpstr>
      <vt:lpstr>Retrospect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hp</cp:lastModifiedBy>
  <cp:revision>74</cp:revision>
  <dcterms:created xsi:type="dcterms:W3CDTF">2023-01-07T14:11:22Z</dcterms:created>
  <dcterms:modified xsi:type="dcterms:W3CDTF">2023-01-08T16:26:31Z</dcterms:modified>
</cp:coreProperties>
</file>