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9"/>
  </p:notesMasterIdLst>
  <p:sldIdLst>
    <p:sldId id="259" r:id="rId2"/>
    <p:sldId id="261" r:id="rId3"/>
    <p:sldId id="287" r:id="rId4"/>
    <p:sldId id="288" r:id="rId5"/>
    <p:sldId id="289" r:id="rId6"/>
    <p:sldId id="264" r:id="rId7"/>
    <p:sldId id="290" r:id="rId8"/>
    <p:sldId id="263" r:id="rId9"/>
    <p:sldId id="266" r:id="rId10"/>
    <p:sldId id="291" r:id="rId11"/>
    <p:sldId id="292" r:id="rId12"/>
    <p:sldId id="278" r:id="rId13"/>
    <p:sldId id="293" r:id="rId14"/>
    <p:sldId id="283" r:id="rId15"/>
    <p:sldId id="286" r:id="rId16"/>
    <p:sldId id="294" r:id="rId17"/>
    <p:sldId id="270" r:id="rId18"/>
  </p:sldIdLst>
  <p:sldSz cx="9144000" cy="6858000" type="screen4x3"/>
  <p:notesSz cx="6858000" cy="9144000"/>
  <p:defaultTextStyle>
    <a:defPPr>
      <a:defRPr lang="ar-S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54850" autoAdjust="0"/>
  </p:normalViewPr>
  <p:slideViewPr>
    <p:cSldViewPr snapToGrid="0">
      <p:cViewPr>
        <p:scale>
          <a:sx n="81" d="100"/>
          <a:sy n="81" d="100"/>
        </p:scale>
        <p:origin x="-106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C5E736-CA81-467A-A179-F36A5E1A3EA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B6A6F8-C30D-475C-80C4-5F324820C6B8}">
      <dgm:prSet/>
      <dgm:spPr/>
      <dgm:t>
        <a:bodyPr/>
        <a:lstStyle/>
        <a:p>
          <a:pPr algn="l" rtl="1"/>
          <a:r>
            <a:rPr lang="en-US" dirty="0" smtClean="0"/>
            <a:t>Programmable Battery Charge controller</a:t>
          </a:r>
          <a:endParaRPr lang="en-US" dirty="0"/>
        </a:p>
      </dgm:t>
    </dgm:pt>
    <dgm:pt modelId="{C178A7BC-815E-4B34-B325-F16488AFBEF3}" type="parTrans" cxnId="{DDA2CB17-9E7A-4B4F-AAD7-7C3C2E3FF25A}">
      <dgm:prSet/>
      <dgm:spPr/>
      <dgm:t>
        <a:bodyPr/>
        <a:lstStyle/>
        <a:p>
          <a:endParaRPr lang="en-US"/>
        </a:p>
      </dgm:t>
    </dgm:pt>
    <dgm:pt modelId="{CE579515-D13C-470E-A97E-5657B90ADAEC}" type="sibTrans" cxnId="{DDA2CB17-9E7A-4B4F-AAD7-7C3C2E3FF25A}">
      <dgm:prSet/>
      <dgm:spPr/>
      <dgm:t>
        <a:bodyPr/>
        <a:lstStyle/>
        <a:p>
          <a:endParaRPr lang="en-US"/>
        </a:p>
      </dgm:t>
    </dgm:pt>
    <dgm:pt modelId="{76F3566B-47E8-46D1-A70C-E308F414E93A}" type="pres">
      <dgm:prSet presAssocID="{C0C5E736-CA81-467A-A179-F36A5E1A3E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D5352C-3BEA-44B7-BA10-FE30382DCC29}" type="pres">
      <dgm:prSet presAssocID="{23B6A6F8-C30D-475C-80C4-5F324820C6B8}" presName="linNode" presStyleCnt="0"/>
      <dgm:spPr/>
    </dgm:pt>
    <dgm:pt modelId="{37F42FCD-1A04-43E9-AFF1-9225CC88D6A3}" type="pres">
      <dgm:prSet presAssocID="{23B6A6F8-C30D-475C-80C4-5F324820C6B8}" presName="parentText" presStyleLbl="node1" presStyleIdx="0" presStyleCnt="1" custScaleX="27693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A2CB17-9E7A-4B4F-AAD7-7C3C2E3FF25A}" srcId="{C0C5E736-CA81-467A-A179-F36A5E1A3EA6}" destId="{23B6A6F8-C30D-475C-80C4-5F324820C6B8}" srcOrd="0" destOrd="0" parTransId="{C178A7BC-815E-4B34-B325-F16488AFBEF3}" sibTransId="{CE579515-D13C-470E-A97E-5657B90ADAEC}"/>
    <dgm:cxn modelId="{6577C1C1-FFD1-4841-B1B1-4D38BBF7FBDD}" type="presOf" srcId="{C0C5E736-CA81-467A-A179-F36A5E1A3EA6}" destId="{76F3566B-47E8-46D1-A70C-E308F414E93A}" srcOrd="0" destOrd="0" presId="urn:microsoft.com/office/officeart/2005/8/layout/vList5"/>
    <dgm:cxn modelId="{964C4347-1C14-4484-B02C-FDFC300E52B6}" type="presOf" srcId="{23B6A6F8-C30D-475C-80C4-5F324820C6B8}" destId="{37F42FCD-1A04-43E9-AFF1-9225CC88D6A3}" srcOrd="0" destOrd="0" presId="urn:microsoft.com/office/officeart/2005/8/layout/vList5"/>
    <dgm:cxn modelId="{7A3C39CB-6A28-46BC-98A5-04F24AD2270A}" type="presParOf" srcId="{76F3566B-47E8-46D1-A70C-E308F414E93A}" destId="{D4D5352C-3BEA-44B7-BA10-FE30382DCC29}" srcOrd="0" destOrd="0" presId="urn:microsoft.com/office/officeart/2005/8/layout/vList5"/>
    <dgm:cxn modelId="{8763E4B4-72D3-461D-ABAC-F5F8AD56696F}" type="presParOf" srcId="{D4D5352C-3BEA-44B7-BA10-FE30382DCC29}" destId="{37F42FCD-1A04-43E9-AFF1-9225CC88D6A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C5E736-CA81-467A-A179-F36A5E1A3EA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B6A6F8-C30D-475C-80C4-5F324820C6B8}">
      <dgm:prSet custT="1"/>
      <dgm:spPr/>
      <dgm:t>
        <a:bodyPr/>
        <a:lstStyle/>
        <a:p>
          <a:pPr algn="l" rtl="1"/>
          <a:r>
            <a:rPr lang="en-US" sz="3200" dirty="0" smtClean="0"/>
            <a:t>Objectives</a:t>
          </a:r>
          <a:br>
            <a:rPr lang="en-US" sz="3200" dirty="0" smtClean="0"/>
          </a:br>
          <a:endParaRPr lang="en-US" sz="3200" dirty="0"/>
        </a:p>
      </dgm:t>
    </dgm:pt>
    <dgm:pt modelId="{C178A7BC-815E-4B34-B325-F16488AFBEF3}" type="parTrans" cxnId="{DDA2CB17-9E7A-4B4F-AAD7-7C3C2E3FF25A}">
      <dgm:prSet/>
      <dgm:spPr/>
      <dgm:t>
        <a:bodyPr/>
        <a:lstStyle/>
        <a:p>
          <a:endParaRPr lang="en-US"/>
        </a:p>
      </dgm:t>
    </dgm:pt>
    <dgm:pt modelId="{CE579515-D13C-470E-A97E-5657B90ADAEC}" type="sibTrans" cxnId="{DDA2CB17-9E7A-4B4F-AAD7-7C3C2E3FF25A}">
      <dgm:prSet/>
      <dgm:spPr/>
      <dgm:t>
        <a:bodyPr/>
        <a:lstStyle/>
        <a:p>
          <a:endParaRPr lang="en-US"/>
        </a:p>
      </dgm:t>
    </dgm:pt>
    <dgm:pt modelId="{9B731E8B-B8C5-4FAA-8A19-459112809EE3}">
      <dgm:prSet/>
      <dgm:spPr/>
      <dgm:t>
        <a:bodyPr/>
        <a:lstStyle/>
        <a:p>
          <a:pPr algn="l" rtl="1"/>
          <a:r>
            <a:rPr lang="en-US" dirty="0" smtClean="0"/>
            <a:t>Battery Protection from over charge and deep discharge</a:t>
          </a:r>
          <a:endParaRPr lang="en-US" dirty="0"/>
        </a:p>
      </dgm:t>
    </dgm:pt>
    <dgm:pt modelId="{D20B1EC2-D9E9-42A5-83CA-42FA2ACD6249}" type="parTrans" cxnId="{8F9B0A92-BA69-469B-B5AE-52B24FCC4C03}">
      <dgm:prSet/>
      <dgm:spPr/>
      <dgm:t>
        <a:bodyPr/>
        <a:lstStyle/>
        <a:p>
          <a:endParaRPr lang="en-US"/>
        </a:p>
      </dgm:t>
    </dgm:pt>
    <dgm:pt modelId="{BA65BBDA-0333-473B-9951-EE5B303F24F1}" type="sibTrans" cxnId="{8F9B0A92-BA69-469B-B5AE-52B24FCC4C03}">
      <dgm:prSet/>
      <dgm:spPr/>
      <dgm:t>
        <a:bodyPr/>
        <a:lstStyle/>
        <a:p>
          <a:endParaRPr lang="en-US"/>
        </a:p>
      </dgm:t>
    </dgm:pt>
    <dgm:pt modelId="{CB9D193A-15B0-4C10-9367-ABC7E0832A1A}">
      <dgm:prSet/>
      <dgm:spPr/>
      <dgm:t>
        <a:bodyPr/>
        <a:lstStyle/>
        <a:p>
          <a:pPr algn="l" rtl="1"/>
          <a:r>
            <a:rPr lang="en-US" dirty="0" smtClean="0"/>
            <a:t>Increasing life time for batteries and reliability </a:t>
          </a:r>
          <a:endParaRPr lang="en-US" dirty="0"/>
        </a:p>
      </dgm:t>
    </dgm:pt>
    <dgm:pt modelId="{1D94D535-1610-4446-AA96-491648996BE9}" type="parTrans" cxnId="{E3A37030-3CFE-41DE-90F0-5952271390EA}">
      <dgm:prSet/>
      <dgm:spPr/>
      <dgm:t>
        <a:bodyPr/>
        <a:lstStyle/>
        <a:p>
          <a:endParaRPr lang="en-US"/>
        </a:p>
      </dgm:t>
    </dgm:pt>
    <dgm:pt modelId="{01DD052A-9BEF-42E1-8BA1-E9C6516E8FD0}" type="sibTrans" cxnId="{E3A37030-3CFE-41DE-90F0-5952271390EA}">
      <dgm:prSet/>
      <dgm:spPr/>
      <dgm:t>
        <a:bodyPr/>
        <a:lstStyle/>
        <a:p>
          <a:endParaRPr lang="en-US"/>
        </a:p>
      </dgm:t>
    </dgm:pt>
    <dgm:pt modelId="{810A9940-66FB-44AC-8E3E-8B228919BCAE}">
      <dgm:prSet/>
      <dgm:spPr/>
      <dgm:t>
        <a:bodyPr/>
        <a:lstStyle/>
        <a:p>
          <a:pPr algn="l" rtl="1"/>
          <a:r>
            <a:rPr lang="en-US" dirty="0" smtClean="0"/>
            <a:t>Communication (the addition for the project)</a:t>
          </a:r>
          <a:endParaRPr lang="en-US" dirty="0"/>
        </a:p>
      </dgm:t>
    </dgm:pt>
    <dgm:pt modelId="{0922B0F7-EE0F-4445-BAFB-1B156AF0A2F8}" type="parTrans" cxnId="{A77FDD13-EFAC-4CAF-BA19-BF0D733172B9}">
      <dgm:prSet/>
      <dgm:spPr/>
      <dgm:t>
        <a:bodyPr/>
        <a:lstStyle/>
        <a:p>
          <a:endParaRPr lang="en-US"/>
        </a:p>
      </dgm:t>
    </dgm:pt>
    <dgm:pt modelId="{719C2CA8-0C2D-4D8E-9842-9281B383AE90}" type="sibTrans" cxnId="{A77FDD13-EFAC-4CAF-BA19-BF0D733172B9}">
      <dgm:prSet/>
      <dgm:spPr/>
      <dgm:t>
        <a:bodyPr/>
        <a:lstStyle/>
        <a:p>
          <a:endParaRPr lang="en-US"/>
        </a:p>
      </dgm:t>
    </dgm:pt>
    <dgm:pt modelId="{76F3566B-47E8-46D1-A70C-E308F414E93A}" type="pres">
      <dgm:prSet presAssocID="{C0C5E736-CA81-467A-A179-F36A5E1A3E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D5352C-3BEA-44B7-BA10-FE30382DCC29}" type="pres">
      <dgm:prSet presAssocID="{23B6A6F8-C30D-475C-80C4-5F324820C6B8}" presName="linNode" presStyleCnt="0"/>
      <dgm:spPr/>
    </dgm:pt>
    <dgm:pt modelId="{37F42FCD-1A04-43E9-AFF1-9225CC88D6A3}" type="pres">
      <dgm:prSet presAssocID="{23B6A6F8-C30D-475C-80C4-5F324820C6B8}" presName="parentText" presStyleLbl="node1" presStyleIdx="0" presStyleCnt="4" custScaleX="276932" custScaleY="8879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F8B2F3-A318-41E6-A2D1-9C6398BC42EA}" type="pres">
      <dgm:prSet presAssocID="{CE579515-D13C-470E-A97E-5657B90ADAEC}" presName="sp" presStyleCnt="0"/>
      <dgm:spPr/>
    </dgm:pt>
    <dgm:pt modelId="{EFA37E41-DAA4-4FB3-BDA0-B16B94E1730E}" type="pres">
      <dgm:prSet presAssocID="{9B731E8B-B8C5-4FAA-8A19-459112809EE3}" presName="linNode" presStyleCnt="0"/>
      <dgm:spPr/>
    </dgm:pt>
    <dgm:pt modelId="{FF05B6C9-8B0C-452E-8915-FA9162B8CC1D}" type="pres">
      <dgm:prSet presAssocID="{9B731E8B-B8C5-4FAA-8A19-459112809EE3}" presName="parentText" presStyleLbl="node1" presStyleIdx="1" presStyleCnt="4" custScaleX="277778" custScaleY="606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92EE41-DDED-47AF-8F40-193484F904CF}" type="pres">
      <dgm:prSet presAssocID="{BA65BBDA-0333-473B-9951-EE5B303F24F1}" presName="sp" presStyleCnt="0"/>
      <dgm:spPr/>
    </dgm:pt>
    <dgm:pt modelId="{5B420979-C73F-4971-8261-5F6E6D9B09EC}" type="pres">
      <dgm:prSet presAssocID="{CB9D193A-15B0-4C10-9367-ABC7E0832A1A}" presName="linNode" presStyleCnt="0"/>
      <dgm:spPr/>
    </dgm:pt>
    <dgm:pt modelId="{CF4D0AEA-EA08-4699-8C29-876FEA649B9A}" type="pres">
      <dgm:prSet presAssocID="{CB9D193A-15B0-4C10-9367-ABC7E0832A1A}" presName="parentText" presStyleLbl="node1" presStyleIdx="2" presStyleCnt="4" custScaleX="277778" custScaleY="6801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4C5DCB-6EA1-4406-8A44-08949405A456}" type="pres">
      <dgm:prSet presAssocID="{01DD052A-9BEF-42E1-8BA1-E9C6516E8FD0}" presName="sp" presStyleCnt="0"/>
      <dgm:spPr/>
    </dgm:pt>
    <dgm:pt modelId="{FBA0BFB7-E5F9-4577-9101-929F1C6F7856}" type="pres">
      <dgm:prSet presAssocID="{810A9940-66FB-44AC-8E3E-8B228919BCAE}" presName="linNode" presStyleCnt="0"/>
      <dgm:spPr/>
    </dgm:pt>
    <dgm:pt modelId="{3CF20178-ECEA-46D8-A752-223F582E8289}" type="pres">
      <dgm:prSet presAssocID="{810A9940-66FB-44AC-8E3E-8B228919BCAE}" presName="parentText" presStyleLbl="node1" presStyleIdx="3" presStyleCnt="4" custScaleX="277778" custScaleY="7551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7F9D91-A84D-4F59-B942-E7E29F88181F}" type="presOf" srcId="{CB9D193A-15B0-4C10-9367-ABC7E0832A1A}" destId="{CF4D0AEA-EA08-4699-8C29-876FEA649B9A}" srcOrd="0" destOrd="0" presId="urn:microsoft.com/office/officeart/2005/8/layout/vList5"/>
    <dgm:cxn modelId="{A77FDD13-EFAC-4CAF-BA19-BF0D733172B9}" srcId="{C0C5E736-CA81-467A-A179-F36A5E1A3EA6}" destId="{810A9940-66FB-44AC-8E3E-8B228919BCAE}" srcOrd="3" destOrd="0" parTransId="{0922B0F7-EE0F-4445-BAFB-1B156AF0A2F8}" sibTransId="{719C2CA8-0C2D-4D8E-9842-9281B383AE90}"/>
    <dgm:cxn modelId="{A12AA9EF-050B-4C95-999F-A4A6E8E863D7}" type="presOf" srcId="{C0C5E736-CA81-467A-A179-F36A5E1A3EA6}" destId="{76F3566B-47E8-46D1-A70C-E308F414E93A}" srcOrd="0" destOrd="0" presId="urn:microsoft.com/office/officeart/2005/8/layout/vList5"/>
    <dgm:cxn modelId="{872E4CC3-EDC8-4B2A-8E0E-7AAF8C3E67A0}" type="presOf" srcId="{810A9940-66FB-44AC-8E3E-8B228919BCAE}" destId="{3CF20178-ECEA-46D8-A752-223F582E8289}" srcOrd="0" destOrd="0" presId="urn:microsoft.com/office/officeart/2005/8/layout/vList5"/>
    <dgm:cxn modelId="{E3A37030-3CFE-41DE-90F0-5952271390EA}" srcId="{C0C5E736-CA81-467A-A179-F36A5E1A3EA6}" destId="{CB9D193A-15B0-4C10-9367-ABC7E0832A1A}" srcOrd="2" destOrd="0" parTransId="{1D94D535-1610-4446-AA96-491648996BE9}" sibTransId="{01DD052A-9BEF-42E1-8BA1-E9C6516E8FD0}"/>
    <dgm:cxn modelId="{BE39043C-61FB-439D-A663-842309BFDFC3}" type="presOf" srcId="{9B731E8B-B8C5-4FAA-8A19-459112809EE3}" destId="{FF05B6C9-8B0C-452E-8915-FA9162B8CC1D}" srcOrd="0" destOrd="0" presId="urn:microsoft.com/office/officeart/2005/8/layout/vList5"/>
    <dgm:cxn modelId="{8F9B0A92-BA69-469B-B5AE-52B24FCC4C03}" srcId="{C0C5E736-CA81-467A-A179-F36A5E1A3EA6}" destId="{9B731E8B-B8C5-4FAA-8A19-459112809EE3}" srcOrd="1" destOrd="0" parTransId="{D20B1EC2-D9E9-42A5-83CA-42FA2ACD6249}" sibTransId="{BA65BBDA-0333-473B-9951-EE5B303F24F1}"/>
    <dgm:cxn modelId="{DDA2CB17-9E7A-4B4F-AAD7-7C3C2E3FF25A}" srcId="{C0C5E736-CA81-467A-A179-F36A5E1A3EA6}" destId="{23B6A6F8-C30D-475C-80C4-5F324820C6B8}" srcOrd="0" destOrd="0" parTransId="{C178A7BC-815E-4B34-B325-F16488AFBEF3}" sibTransId="{CE579515-D13C-470E-A97E-5657B90ADAEC}"/>
    <dgm:cxn modelId="{89B90516-024A-4032-B0A4-44BB2677C825}" type="presOf" srcId="{23B6A6F8-C30D-475C-80C4-5F324820C6B8}" destId="{37F42FCD-1A04-43E9-AFF1-9225CC88D6A3}" srcOrd="0" destOrd="0" presId="urn:microsoft.com/office/officeart/2005/8/layout/vList5"/>
    <dgm:cxn modelId="{1CFC581C-A428-4866-8249-41771BC4A078}" type="presParOf" srcId="{76F3566B-47E8-46D1-A70C-E308F414E93A}" destId="{D4D5352C-3BEA-44B7-BA10-FE30382DCC29}" srcOrd="0" destOrd="0" presId="urn:microsoft.com/office/officeart/2005/8/layout/vList5"/>
    <dgm:cxn modelId="{ED4E770C-A009-4D15-8418-B8C27E9DAEBC}" type="presParOf" srcId="{D4D5352C-3BEA-44B7-BA10-FE30382DCC29}" destId="{37F42FCD-1A04-43E9-AFF1-9225CC88D6A3}" srcOrd="0" destOrd="0" presId="urn:microsoft.com/office/officeart/2005/8/layout/vList5"/>
    <dgm:cxn modelId="{0A6D355C-2ECA-4412-851A-0EA9E41E45F3}" type="presParOf" srcId="{76F3566B-47E8-46D1-A70C-E308F414E93A}" destId="{FAF8B2F3-A318-41E6-A2D1-9C6398BC42EA}" srcOrd="1" destOrd="0" presId="urn:microsoft.com/office/officeart/2005/8/layout/vList5"/>
    <dgm:cxn modelId="{F9083CD4-49D9-4374-9391-1087A486CD02}" type="presParOf" srcId="{76F3566B-47E8-46D1-A70C-E308F414E93A}" destId="{EFA37E41-DAA4-4FB3-BDA0-B16B94E1730E}" srcOrd="2" destOrd="0" presId="urn:microsoft.com/office/officeart/2005/8/layout/vList5"/>
    <dgm:cxn modelId="{3804149F-0A9D-4D56-8D7E-117221397194}" type="presParOf" srcId="{EFA37E41-DAA4-4FB3-BDA0-B16B94E1730E}" destId="{FF05B6C9-8B0C-452E-8915-FA9162B8CC1D}" srcOrd="0" destOrd="0" presId="urn:microsoft.com/office/officeart/2005/8/layout/vList5"/>
    <dgm:cxn modelId="{9A866E1C-68E2-4418-A8D9-EDB38444687E}" type="presParOf" srcId="{76F3566B-47E8-46D1-A70C-E308F414E93A}" destId="{7092EE41-DDED-47AF-8F40-193484F904CF}" srcOrd="3" destOrd="0" presId="urn:microsoft.com/office/officeart/2005/8/layout/vList5"/>
    <dgm:cxn modelId="{D6C97CE1-8513-41BD-8CB2-7BCB11271259}" type="presParOf" srcId="{76F3566B-47E8-46D1-A70C-E308F414E93A}" destId="{5B420979-C73F-4971-8261-5F6E6D9B09EC}" srcOrd="4" destOrd="0" presId="urn:microsoft.com/office/officeart/2005/8/layout/vList5"/>
    <dgm:cxn modelId="{297DF46F-218E-4521-929D-6E22F29C4E13}" type="presParOf" srcId="{5B420979-C73F-4971-8261-5F6E6D9B09EC}" destId="{CF4D0AEA-EA08-4699-8C29-876FEA649B9A}" srcOrd="0" destOrd="0" presId="urn:microsoft.com/office/officeart/2005/8/layout/vList5"/>
    <dgm:cxn modelId="{CE0DC0AA-E125-4A43-A2C7-253F77A51325}" type="presParOf" srcId="{76F3566B-47E8-46D1-A70C-E308F414E93A}" destId="{264C5DCB-6EA1-4406-8A44-08949405A456}" srcOrd="5" destOrd="0" presId="urn:microsoft.com/office/officeart/2005/8/layout/vList5"/>
    <dgm:cxn modelId="{5A554C7B-1CC0-426A-AA26-F2E583D5C736}" type="presParOf" srcId="{76F3566B-47E8-46D1-A70C-E308F414E93A}" destId="{FBA0BFB7-E5F9-4577-9101-929F1C6F7856}" srcOrd="6" destOrd="0" presId="urn:microsoft.com/office/officeart/2005/8/layout/vList5"/>
    <dgm:cxn modelId="{CE04F3D5-FB98-4DF2-9B1C-9DFB3F0B1749}" type="presParOf" srcId="{FBA0BFB7-E5F9-4577-9101-929F1C6F7856}" destId="{3CF20178-ECEA-46D8-A752-223F582E828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F42FCD-1A04-43E9-AFF1-9225CC88D6A3}">
      <dsp:nvSpPr>
        <dsp:cNvPr id="0" name=""/>
        <dsp:cNvSpPr/>
      </dsp:nvSpPr>
      <dsp:spPr>
        <a:xfrm>
          <a:off x="11725" y="0"/>
          <a:ext cx="7678610" cy="6463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l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Programmable Battery Charge controller</a:t>
          </a:r>
          <a:endParaRPr lang="en-US" sz="3200" kern="1200" dirty="0"/>
        </a:p>
      </dsp:txBody>
      <dsp:txXfrm>
        <a:off x="43276" y="31551"/>
        <a:ext cx="7615508" cy="5832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F42FCD-1A04-43E9-AFF1-9225CC88D6A3}">
      <dsp:nvSpPr>
        <dsp:cNvPr id="0" name=""/>
        <dsp:cNvSpPr/>
      </dsp:nvSpPr>
      <dsp:spPr>
        <a:xfrm>
          <a:off x="3757" y="217"/>
          <a:ext cx="7678610" cy="87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l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Objectives</a:t>
          </a:r>
          <a:br>
            <a:rPr lang="en-US" sz="3200" kern="1200" dirty="0" smtClean="0"/>
          </a:br>
          <a:endParaRPr lang="en-US" sz="3200" kern="1200" dirty="0"/>
        </a:p>
      </dsp:txBody>
      <dsp:txXfrm>
        <a:off x="46656" y="43116"/>
        <a:ext cx="7592812" cy="793002"/>
      </dsp:txXfrm>
    </dsp:sp>
    <dsp:sp modelId="{FF05B6C9-8B0C-452E-8915-FA9162B8CC1D}">
      <dsp:nvSpPr>
        <dsp:cNvPr id="0" name=""/>
        <dsp:cNvSpPr/>
      </dsp:nvSpPr>
      <dsp:spPr>
        <a:xfrm>
          <a:off x="3757" y="928503"/>
          <a:ext cx="7694546" cy="5997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l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Battery Protection from over charge and deep discharge</a:t>
          </a:r>
          <a:endParaRPr lang="en-US" sz="2500" kern="1200" dirty="0"/>
        </a:p>
      </dsp:txBody>
      <dsp:txXfrm>
        <a:off x="33035" y="957781"/>
        <a:ext cx="7635990" cy="541206"/>
      </dsp:txXfrm>
    </dsp:sp>
    <dsp:sp modelId="{CF4D0AEA-EA08-4699-8C29-876FEA649B9A}">
      <dsp:nvSpPr>
        <dsp:cNvPr id="0" name=""/>
        <dsp:cNvSpPr/>
      </dsp:nvSpPr>
      <dsp:spPr>
        <a:xfrm>
          <a:off x="3757" y="1577751"/>
          <a:ext cx="7694546" cy="6731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l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Increasing life time for batteries and reliability </a:t>
          </a:r>
          <a:endParaRPr lang="en-US" sz="2500" kern="1200" dirty="0"/>
        </a:p>
      </dsp:txBody>
      <dsp:txXfrm>
        <a:off x="36618" y="1610612"/>
        <a:ext cx="7628824" cy="607447"/>
      </dsp:txXfrm>
    </dsp:sp>
    <dsp:sp modelId="{3CF20178-ECEA-46D8-A752-223F582E8289}">
      <dsp:nvSpPr>
        <dsp:cNvPr id="0" name=""/>
        <dsp:cNvSpPr/>
      </dsp:nvSpPr>
      <dsp:spPr>
        <a:xfrm>
          <a:off x="3757" y="2300406"/>
          <a:ext cx="7694546" cy="7473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l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Communication (the addition for the project)</a:t>
          </a:r>
          <a:endParaRPr lang="en-US" sz="2500" kern="1200" dirty="0"/>
        </a:p>
      </dsp:txBody>
      <dsp:txXfrm>
        <a:off x="40241" y="2336890"/>
        <a:ext cx="7621578" cy="6744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71A15-E395-44D8-83A2-88D7CE4F572B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B3F7B-FB82-40F0-A4D9-19ED373CEF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22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07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04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01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Y" dirty="0" smtClean="0"/>
              <a:t>هون حط</a:t>
            </a:r>
            <a:r>
              <a:rPr lang="ar-SY" baseline="0" dirty="0" smtClean="0"/>
              <a:t> صورة البوكس</a:t>
            </a:r>
          </a:p>
          <a:p>
            <a:endParaRPr lang="ar-SY" dirty="0" smtClean="0"/>
          </a:p>
          <a:p>
            <a:endParaRPr lang="ar-S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B3F7B-FB82-40F0-A4D9-19ED373CEF4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871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298000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390483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3422919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145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1609089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23564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3806890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S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383361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233196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253606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4D72F28-62A0-4B0A-8A44-2F9AE54F54E8}" type="datetimeFigureOut">
              <a:rPr lang="ar-SY" smtClean="0"/>
              <a:t>28/08/1438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659EF3B-1188-478C-8A1C-300AF6D99C42}" type="slidenum">
              <a:rPr lang="ar-SY" smtClean="0"/>
              <a:t>‹#›</a:t>
            </a:fld>
            <a:endParaRPr lang="ar-SY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490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14883"/>
            <a:ext cx="1482988" cy="154413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41494" y="1759013"/>
            <a:ext cx="7924800" cy="229215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sz="21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sz="21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1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 Department</a:t>
            </a:r>
            <a:endParaRPr lang="ar-SY" sz="21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7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7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 Controller For PV System</a:t>
            </a:r>
            <a:endParaRPr lang="en-US" sz="32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4087" y="4452730"/>
            <a:ext cx="23588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algn="l" rtl="0"/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Ala’a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Radwan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Qut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Hussain Ghazi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45387" y="4452729"/>
            <a:ext cx="2358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Supervisors:</a:t>
            </a:r>
          </a:p>
          <a:p>
            <a:pPr algn="l" rt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Raed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Jabber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1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4"/>
            <a:ext cx="9144000" cy="492422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7240" y="5285935"/>
            <a:ext cx="7589520" cy="822960"/>
          </a:xfrm>
        </p:spPr>
        <p:txBody>
          <a:bodyPr/>
          <a:lstStyle/>
          <a:p>
            <a:pPr marL="285750" indent="-285750" algn="ctr"/>
            <a:r>
              <a:rPr lang="en-US" sz="4400" dirty="0" smtClean="0">
                <a:solidFill>
                  <a:schemeClr val="bg1"/>
                </a:solidFill>
              </a:rPr>
              <a:t>MOSFET as a Switch 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715109"/>
            <a:ext cx="2057400" cy="18405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23428" y="2555631"/>
            <a:ext cx="2397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MOSFET</a:t>
            </a:r>
            <a:r>
              <a:rPr lang="en-US" dirty="0"/>
              <a:t>IRFZ44N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17686" y="140677"/>
            <a:ext cx="6005742" cy="466665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000" dirty="0"/>
              <a:t>The switches which are used in the system would be a MOSFET (Metal Oxide Semiconductor Field Effect Transistor). </a:t>
            </a:r>
            <a:endParaRPr lang="en-US" sz="2000" dirty="0" smtClean="0"/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most popular transistors used for switching in </a:t>
            </a:r>
            <a:endParaRPr lang="en-US" sz="2000" dirty="0" smtClean="0"/>
          </a:p>
          <a:p>
            <a:pPr algn="l"/>
            <a:r>
              <a:rPr lang="en-US" sz="2000" dirty="0" smtClean="0"/>
              <a:t>circuits.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Why we choose MOSFET?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voltage controlled (little or no current is used) </a:t>
            </a:r>
            <a:endParaRPr lang="en-US" sz="2000" dirty="0" smtClean="0"/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High Switching frequency (for Buck converter)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956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4"/>
            <a:ext cx="9144000" cy="492422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7240" y="5285935"/>
            <a:ext cx="7589520" cy="822960"/>
          </a:xfrm>
        </p:spPr>
        <p:txBody>
          <a:bodyPr/>
          <a:lstStyle/>
          <a:p>
            <a:pPr marL="285750" indent="-285750" algn="ctr"/>
            <a:r>
              <a:rPr lang="en-US" sz="4400" dirty="0" smtClean="0">
                <a:solidFill>
                  <a:schemeClr val="bg1"/>
                </a:solidFill>
              </a:rPr>
              <a:t>MOSFET as a Switch 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88733" y="140677"/>
            <a:ext cx="8473914" cy="466665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000" dirty="0" smtClean="0"/>
              <a:t>Where do we use MOSFET in the circuit;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1. After PV Panels ( to get the availability of connect and disconnect the PV panels from the system) </a:t>
            </a:r>
          </a:p>
          <a:p>
            <a:pPr algn="l"/>
            <a:r>
              <a:rPr lang="en-US" sz="2000" dirty="0" smtClean="0"/>
              <a:t>2. Before the battery(to disconnect it when reach's full charge ) </a:t>
            </a:r>
            <a:br>
              <a:rPr lang="en-US" sz="2000" dirty="0" smtClean="0"/>
            </a:br>
            <a:r>
              <a:rPr lang="en-US" sz="2000" dirty="0" smtClean="0"/>
              <a:t>3. Before the load(to disconnect the load when there is no enough power to it.</a:t>
            </a:r>
            <a:br>
              <a:rPr lang="en-US" sz="2000" dirty="0" smtClean="0"/>
            </a:br>
            <a:r>
              <a:rPr lang="en-US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69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0" y="10947"/>
            <a:ext cx="9144000" cy="492422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7240" y="5285935"/>
            <a:ext cx="7589520" cy="82296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Microcontroller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Arduino Mega2560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00854" y="1047076"/>
            <a:ext cx="4811913" cy="2839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43" y="245980"/>
            <a:ext cx="6049110" cy="412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0" y="10947"/>
            <a:ext cx="9144000" cy="492422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7240" y="5285935"/>
            <a:ext cx="7589520" cy="82296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Main use of Microcontroller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88733" y="140677"/>
            <a:ext cx="8473914" cy="466665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000" dirty="0" smtClean="0"/>
              <a:t>The main </a:t>
            </a:r>
            <a:r>
              <a:rPr lang="en-US" sz="2000" dirty="0"/>
              <a:t>purpose </a:t>
            </a:r>
            <a:r>
              <a:rPr lang="en-US" sz="2000" dirty="0" smtClean="0"/>
              <a:t>of micro controller will be the following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Getting data from sensors that distributed on the over all cct, </a:t>
            </a:r>
          </a:p>
          <a:p>
            <a:pPr algn="l"/>
            <a:r>
              <a:rPr lang="en-US" sz="2000" dirty="0" smtClean="0"/>
              <a:t>Current, voltage and temperature sensors then these </a:t>
            </a:r>
            <a:r>
              <a:rPr lang="en-US" sz="2000" dirty="0"/>
              <a:t>data will be </a:t>
            </a:r>
            <a:r>
              <a:rPr lang="en-US" sz="2000" dirty="0" smtClean="0"/>
              <a:t>processed  then a desired calculations will be done.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Such as input power, input energy, approximated battery rate of charge , consumed energy and daily production energy from PV system.   </a:t>
            </a:r>
            <a:br>
              <a:rPr lang="en-US" sz="2000" dirty="0" smtClean="0"/>
            </a:br>
            <a:r>
              <a:rPr lang="en-US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815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4"/>
            <a:ext cx="9144000" cy="492422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7240" y="5285935"/>
            <a:ext cx="7589520" cy="82296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Sensors</a:t>
            </a:r>
            <a:endParaRPr lang="en-US" sz="4400" dirty="0"/>
          </a:p>
        </p:txBody>
      </p:sp>
      <p:pic>
        <p:nvPicPr>
          <p:cNvPr id="7" name="Picture 6" descr="https://ae01.alicdn.com/kf/HTB1VzlTQFXXXXc7XpXXq6xXFXXXN/201492522/HTB1VzlTQFXXXXc7XpXXq6xXFXXXN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985" y="328247"/>
            <a:ext cx="2274277" cy="26376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017835" y="3059723"/>
            <a:ext cx="1998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Voltmeter Sensor</a:t>
            </a:r>
            <a:endParaRPr lang="en-US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259779" y="133709"/>
            <a:ext cx="5976897" cy="466665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voltmeter and current sensors will be implemented in  the cct at the input from PV system, On the batteries  and on the load.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Also temperature sensors will be implemented in the battery.( to get the battery temperature )  </a:t>
            </a:r>
          </a:p>
        </p:txBody>
      </p:sp>
    </p:spTree>
    <p:extLst>
      <p:ext uri="{BB962C8B-B14F-4D97-AF65-F5344CB8AC3E}">
        <p14:creationId xmlns:p14="http://schemas.microsoft.com/office/powerpoint/2010/main" val="111436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4" y="0"/>
            <a:ext cx="9144000" cy="492422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7240" y="5285935"/>
            <a:ext cx="7589520" cy="822960"/>
          </a:xfrm>
        </p:spPr>
        <p:txBody>
          <a:bodyPr/>
          <a:lstStyle/>
          <a:p>
            <a:pPr marL="285750" indent="-285750" algn="ctr"/>
            <a:r>
              <a:rPr lang="en-US" sz="4400" dirty="0">
                <a:solidFill>
                  <a:schemeClr val="bg1"/>
                </a:solidFill>
              </a:rPr>
              <a:t>Communication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954" y="345410"/>
            <a:ext cx="3579553" cy="39452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13" y="1411192"/>
            <a:ext cx="2918896" cy="25984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42374" y="4196862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WIFI </a:t>
            </a:r>
            <a:r>
              <a:rPr lang="en-US" dirty="0" err="1" smtClean="0"/>
              <a:t>sheild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07610" y="4381528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GSM </a:t>
            </a:r>
            <a:r>
              <a:rPr lang="en-US" dirty="0" err="1" smtClean="0"/>
              <a:t>sheild</a:t>
            </a:r>
            <a:r>
              <a:rPr lang="en-US" smtClean="0"/>
              <a:t>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6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4"/>
            <a:ext cx="9144000" cy="492422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7240" y="5285935"/>
            <a:ext cx="7589520" cy="82296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Wiring Block Diagram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5" y="304557"/>
            <a:ext cx="8264770" cy="43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9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027" y="2467463"/>
            <a:ext cx="1753666" cy="289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10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671733"/>
          </a:xfrm>
        </p:spPr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0" y="1355787"/>
            <a:ext cx="2965938" cy="4986398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Over 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Project diagram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Batteries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Buck converter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MOSFET as a Switch  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Microcontroller (</a:t>
            </a:r>
            <a:r>
              <a:rPr lang="en-US" dirty="0">
                <a:solidFill>
                  <a:schemeClr val="bg1"/>
                </a:solidFill>
              </a:rPr>
              <a:t>Adriano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Measurement instrument  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ommunication 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C:\Users\home\AppData\Local\Microsoft\Windows\INetCache\Content.Word\solarpanelslarge-e142971193111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780" y="1"/>
            <a:ext cx="6067219" cy="676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51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 view</a:t>
            </a:r>
            <a:endParaRPr lang="en-US" dirty="0"/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2043145892"/>
              </p:ext>
            </p:extLst>
          </p:nvPr>
        </p:nvGraphicFramePr>
        <p:xfrm>
          <a:off x="808892" y="656492"/>
          <a:ext cx="7702062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344951296"/>
              </p:ext>
            </p:extLst>
          </p:nvPr>
        </p:nvGraphicFramePr>
        <p:xfrm>
          <a:off x="832338" y="1652952"/>
          <a:ext cx="7702062" cy="304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7058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Block diagram of the project 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Picture 4" descr="C:\Users\home\AppData\Local\Microsoft\Windows\INetCache\Content.Word\desig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94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301" y="253657"/>
            <a:ext cx="627868" cy="8324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62301" y="1125492"/>
            <a:ext cx="565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Server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4385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Batteries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09956" y="199507"/>
            <a:ext cx="7678610" cy="878800"/>
            <a:chOff x="3757" y="217"/>
            <a:chExt cx="7678610" cy="878800"/>
          </a:xfrm>
        </p:grpSpPr>
        <p:sp>
          <p:nvSpPr>
            <p:cNvPr id="12" name="Rounded Rectangle 11"/>
            <p:cNvSpPr/>
            <p:nvPr/>
          </p:nvSpPr>
          <p:spPr>
            <a:xfrm>
              <a:off x="3757" y="217"/>
              <a:ext cx="7678610" cy="8788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46656" y="43116"/>
              <a:ext cx="7592812" cy="793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lvl="0" algn="l" defTabSz="14224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/>
                <a:t>Lead acid batteries </a:t>
              </a:r>
              <a:br>
                <a:rPr lang="en-US" sz="3200" kern="1200" dirty="0" smtClean="0"/>
              </a:br>
              <a:endParaRPr lang="en-US" sz="3200" kern="1200" dirty="0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552855" y="1230707"/>
            <a:ext cx="7678610" cy="58637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/>
              <a:t>Two plates of Lead, cathode and anode 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52855" y="1969477"/>
            <a:ext cx="7678610" cy="58637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/>
              <a:t>Electrolyte (H2SO4, sulfuric acid and Water H2O)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552855" y="2684369"/>
            <a:ext cx="7678610" cy="58637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/>
              <a:t>Capacity depending on battery weight and size(plates area) 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552855" y="3423139"/>
            <a:ext cx="7678610" cy="58637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/>
              <a:t>Life cycle of charging and discharging , typically around (1000-1100)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552855" y="4220957"/>
            <a:ext cx="7678610" cy="58637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 smtClean="0"/>
              <a:t>Issues for batteries such as Gassing, sulfation and freezing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6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Life cycle of battery VS depth of discharge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9" b="4449"/>
          <a:stretch>
            <a:fillRect/>
          </a:stretch>
        </p:blipFill>
        <p:spPr>
          <a:xfrm>
            <a:off x="152400" y="0"/>
            <a:ext cx="8862646" cy="4865076"/>
          </a:xfrm>
        </p:spPr>
      </p:pic>
      <p:sp>
        <p:nvSpPr>
          <p:cNvPr id="8" name="Rectangle 7"/>
          <p:cNvSpPr/>
          <p:nvPr/>
        </p:nvSpPr>
        <p:spPr>
          <a:xfrm>
            <a:off x="3117951" y="4671646"/>
            <a:ext cx="286081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806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Buck Converter(Basic)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517686" y="140677"/>
            <a:ext cx="7678610" cy="466665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000" dirty="0" smtClean="0"/>
              <a:t>DC-DC Step down converter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Its input is connected to PV terminals and its Output is connected to </a:t>
            </a:r>
          </a:p>
          <a:p>
            <a:pPr algn="l"/>
            <a:r>
              <a:rPr lang="en-US" sz="2000" dirty="0" smtClean="0"/>
              <a:t>battery and load terminals ,</a:t>
            </a:r>
          </a:p>
          <a:p>
            <a:pPr algn="l"/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 the following  circuit diagram for  a buck converter      </a:t>
            </a:r>
            <a:endParaRPr lang="en-US" sz="2000" dirty="0"/>
          </a:p>
        </p:txBody>
      </p:sp>
      <p:pic>
        <p:nvPicPr>
          <p:cNvPr id="15" name="Picture 14" descr="https://upload.wikimedia.org/wikipedia/commons/thumb/f/f0/Buck_conventions.svg/300px-Buck_conventions.sv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61" y="2474002"/>
            <a:ext cx="3299460" cy="1764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12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957212" y="1070502"/>
            <a:ext cx="2369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Buck converter</a:t>
            </a:r>
            <a:endParaRPr lang="en-US" sz="2800" dirty="0"/>
          </a:p>
        </p:txBody>
      </p:sp>
      <p:pic>
        <p:nvPicPr>
          <p:cNvPr id="19" name="Picture 18" descr="https://upload.wikimedia.org/wikipedia/commons/thumb/5/52/Buck_operating.svg/300px-Buck_operating.sv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50" y="2015368"/>
            <a:ext cx="3154265" cy="382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The Introduction of LM2596 Step Down Power Module DC-DC Converter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583" y="2427313"/>
            <a:ext cx="3598986" cy="3410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942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4"/>
            <a:ext cx="9144000" cy="49242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PWM For Buck Converter</a:t>
            </a:r>
            <a:endParaRPr lang="ar-SY" dirty="0"/>
          </a:p>
        </p:txBody>
      </p:sp>
      <p:pic>
        <p:nvPicPr>
          <p:cNvPr id="5" name="Picture 4" descr="https://upload.wikimedia.org/wikipedia/commons/thumb/6/63/Buck_chronogram.png/350px-Buck_chronogram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6" y="4924"/>
            <a:ext cx="8557847" cy="47898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103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6035</TotalTime>
  <Words>405</Words>
  <Application>Microsoft Office PowerPoint</Application>
  <PresentationFormat>On-screen Show (4:3)</PresentationFormat>
  <Paragraphs>99</Paragraphs>
  <Slides>17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Retrospect</vt:lpstr>
      <vt:lpstr>PowerPoint Presentation</vt:lpstr>
      <vt:lpstr>Outline</vt:lpstr>
      <vt:lpstr>Over view</vt:lpstr>
      <vt:lpstr>Block diagram of the project </vt:lpstr>
      <vt:lpstr>Batteries </vt:lpstr>
      <vt:lpstr>Life cycle of battery VS depth of discharge</vt:lpstr>
      <vt:lpstr>Buck Converter(Basic)</vt:lpstr>
      <vt:lpstr>PowerPoint Presentation</vt:lpstr>
      <vt:lpstr>PWM For Buck Converter</vt:lpstr>
      <vt:lpstr>MOSFET as a Switch </vt:lpstr>
      <vt:lpstr>MOSFET as a Switch </vt:lpstr>
      <vt:lpstr>Microcontroller Arduino Mega2560</vt:lpstr>
      <vt:lpstr>Main use of Microcontroller </vt:lpstr>
      <vt:lpstr>Sensors</vt:lpstr>
      <vt:lpstr>Communication </vt:lpstr>
      <vt:lpstr>Wiring Block Diagram</vt:lpstr>
      <vt:lpstr>Questions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DragonBall</dc:creator>
  <cp:lastModifiedBy>hussain</cp:lastModifiedBy>
  <cp:revision>129</cp:revision>
  <dcterms:created xsi:type="dcterms:W3CDTF">2016-12-09T19:47:42Z</dcterms:created>
  <dcterms:modified xsi:type="dcterms:W3CDTF">2017-05-24T06:27:52Z</dcterms:modified>
</cp:coreProperties>
</file>