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12192000"/>
  <p:notesSz cx="6858000" cy="9144000"/>
  <p:embeddedFontLst>
    <p:embeddedFont>
      <p:font typeface="Quattrocento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ju8sNhlN/5UsjZmx+5P5Y1hFiw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QuattrocentoSans-bold.fntdata"/><Relationship Id="rId21" Type="http://schemas.openxmlformats.org/officeDocument/2006/relationships/font" Target="fonts/QuattrocentoSans-regular.fntdata"/><Relationship Id="rId24" Type="http://schemas.openxmlformats.org/officeDocument/2006/relationships/font" Target="fonts/QuattrocentoSans-boldItalic.fntdata"/><Relationship Id="rId23" Type="http://schemas.openxmlformats.org/officeDocument/2006/relationships/font" Target="fonts/QuattrocentoSans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4" name="Google Shape;30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" name="Google Shape;31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Relationship Id="rId4" Type="http://schemas.openxmlformats.org/officeDocument/2006/relationships/image" Target="../media/image25.png"/><Relationship Id="rId5" Type="http://schemas.openxmlformats.org/officeDocument/2006/relationships/image" Target="../media/image24.png"/><Relationship Id="rId6" Type="http://schemas.openxmlformats.org/officeDocument/2006/relationships/image" Target="../media/image26.png"/><Relationship Id="rId7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5.png"/><Relationship Id="rId5" Type="http://schemas.openxmlformats.org/officeDocument/2006/relationships/image" Target="../media/image29.png"/><Relationship Id="rId6" Type="http://schemas.openxmlformats.org/officeDocument/2006/relationships/image" Target="../media/image12.png"/><Relationship Id="rId7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5.png"/><Relationship Id="rId5" Type="http://schemas.openxmlformats.org/officeDocument/2006/relationships/image" Target="../media/image2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2644900" y="2644170"/>
            <a:ext cx="6902196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600" u="sng" cap="none" strike="noStrike">
                <a:solidFill>
                  <a:srgbClr val="262626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Desk-Mate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0"/>
          <p:cNvSpPr txBox="1"/>
          <p:nvPr/>
        </p:nvSpPr>
        <p:spPr>
          <a:xfrm>
            <a:off x="615548" y="455757"/>
            <a:ext cx="59407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Get the app via WebSocket</a:t>
            </a:r>
            <a:endParaRPr/>
          </a:p>
        </p:txBody>
      </p:sp>
      <p:sp>
        <p:nvSpPr>
          <p:cNvPr id="256" name="Google Shape;256;p10"/>
          <p:cNvSpPr/>
          <p:nvPr/>
        </p:nvSpPr>
        <p:spPr>
          <a:xfrm>
            <a:off x="4809099" y="3225374"/>
            <a:ext cx="2573803" cy="83460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Desk-Mate return response of all web app files</a:t>
            </a:r>
            <a:endParaRPr/>
          </a:p>
        </p:txBody>
      </p:sp>
      <p:sp>
        <p:nvSpPr>
          <p:cNvPr id="257" name="Google Shape;257;p10"/>
          <p:cNvSpPr/>
          <p:nvPr/>
        </p:nvSpPr>
        <p:spPr>
          <a:xfrm>
            <a:off x="4809098" y="2021160"/>
            <a:ext cx="2573803" cy="83460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Send http request to the Scanned IP</a:t>
            </a:r>
            <a:endParaRPr/>
          </a:p>
        </p:txBody>
      </p:sp>
      <p:cxnSp>
        <p:nvCxnSpPr>
          <p:cNvPr id="258" name="Google Shape;258;p10"/>
          <p:cNvCxnSpPr>
            <a:stCxn id="257" idx="2"/>
            <a:endCxn id="256" idx="0"/>
          </p:cNvCxnSpPr>
          <p:nvPr/>
        </p:nvCxnSpPr>
        <p:spPr>
          <a:xfrm flipH="1" rot="-5400000">
            <a:off x="5911500" y="3040266"/>
            <a:ext cx="369600" cy="600"/>
          </a:xfrm>
          <a:prstGeom prst="curvedConnector3">
            <a:avLst>
              <a:gd fmla="val 50001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59" name="Google Shape;259;p10"/>
          <p:cNvSpPr/>
          <p:nvPr/>
        </p:nvSpPr>
        <p:spPr>
          <a:xfrm>
            <a:off x="4809098" y="4423238"/>
            <a:ext cx="2573803" cy="83460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Mobile Browser renders web app</a:t>
            </a:r>
            <a:endParaRPr/>
          </a:p>
        </p:txBody>
      </p:sp>
      <p:cxnSp>
        <p:nvCxnSpPr>
          <p:cNvPr id="260" name="Google Shape;260;p10"/>
          <p:cNvCxnSpPr>
            <a:stCxn id="256" idx="2"/>
            <a:endCxn id="259" idx="0"/>
          </p:cNvCxnSpPr>
          <p:nvPr/>
        </p:nvCxnSpPr>
        <p:spPr>
          <a:xfrm flipH="1" rot="-5400000">
            <a:off x="5914651" y="4241330"/>
            <a:ext cx="363300" cy="600"/>
          </a:xfrm>
          <a:prstGeom prst="curvedConnector3">
            <a:avLst>
              <a:gd fmla="val 49994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61" name="Google Shape;261;p10"/>
          <p:cNvSpPr/>
          <p:nvPr/>
        </p:nvSpPr>
        <p:spPr>
          <a:xfrm>
            <a:off x="6347548" y="2555855"/>
            <a:ext cx="1678800" cy="332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🔎|192.168.1.12</a:t>
            </a:r>
            <a:endParaRPr/>
          </a:p>
        </p:txBody>
      </p:sp>
      <p:pic>
        <p:nvPicPr>
          <p:cNvPr id="262" name="Google Shape;26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68871" y="3642677"/>
            <a:ext cx="1236155" cy="560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62915" y="4727739"/>
            <a:ext cx="854037" cy="85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1"/>
          <p:cNvSpPr txBox="1"/>
          <p:nvPr/>
        </p:nvSpPr>
        <p:spPr>
          <a:xfrm>
            <a:off x="615548" y="455757"/>
            <a:ext cx="380100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Desk-Mate App</a:t>
            </a:r>
            <a:endParaRPr/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3">
            <a:alphaModFix/>
          </a:blip>
          <a:srcRect b="0" l="0" r="0" t="4727"/>
          <a:stretch/>
        </p:blipFill>
        <p:spPr>
          <a:xfrm>
            <a:off x="2874116" y="1289835"/>
            <a:ext cx="2479418" cy="5112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11"/>
          <p:cNvPicPr preferRelativeResize="0"/>
          <p:nvPr/>
        </p:nvPicPr>
        <p:blipFill rotWithShape="1">
          <a:blip r:embed="rId4">
            <a:alphaModFix/>
          </a:blip>
          <a:srcRect b="0" l="0" r="0" t="4727"/>
          <a:stretch/>
        </p:blipFill>
        <p:spPr>
          <a:xfrm>
            <a:off x="6437376" y="1289835"/>
            <a:ext cx="2479418" cy="511240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2" name="Google Shape;272;p11"/>
          <p:cNvCxnSpPr>
            <a:stCxn id="270" idx="3"/>
            <a:endCxn id="271" idx="1"/>
          </p:cNvCxnSpPr>
          <p:nvPr/>
        </p:nvCxnSpPr>
        <p:spPr>
          <a:xfrm>
            <a:off x="5353534" y="3846040"/>
            <a:ext cx="1083900" cy="600"/>
          </a:xfrm>
          <a:prstGeom prst="curvedConnector3">
            <a:avLst>
              <a:gd fmla="val 49997" name="adj1"/>
            </a:avLst>
          </a:prstGeom>
          <a:noFill/>
          <a:ln cap="flat" cmpd="sng" w="762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2"/>
          <p:cNvSpPr txBox="1"/>
          <p:nvPr/>
        </p:nvSpPr>
        <p:spPr>
          <a:xfrm>
            <a:off x="615548" y="455757"/>
            <a:ext cx="380100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Desk-Mate App</a:t>
            </a:r>
            <a:endParaRPr/>
          </a:p>
        </p:txBody>
      </p:sp>
      <p:pic>
        <p:nvPicPr>
          <p:cNvPr id="279" name="Google Shape;279;p12"/>
          <p:cNvPicPr preferRelativeResize="0"/>
          <p:nvPr/>
        </p:nvPicPr>
        <p:blipFill rotWithShape="1">
          <a:blip r:embed="rId3">
            <a:alphaModFix/>
          </a:blip>
          <a:srcRect b="0" l="0" r="0" t="4800"/>
          <a:stretch/>
        </p:blipFill>
        <p:spPr>
          <a:xfrm>
            <a:off x="1275395" y="1422231"/>
            <a:ext cx="2481310" cy="5112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2"/>
          <p:cNvPicPr preferRelativeResize="0"/>
          <p:nvPr/>
        </p:nvPicPr>
        <p:blipFill rotWithShape="1">
          <a:blip r:embed="rId4">
            <a:alphaModFix/>
          </a:blip>
          <a:srcRect b="0" l="0" r="0" t="4933"/>
          <a:stretch/>
        </p:blipFill>
        <p:spPr>
          <a:xfrm>
            <a:off x="5417195" y="324155"/>
            <a:ext cx="1509051" cy="3104845"/>
          </a:xfrm>
          <a:prstGeom prst="rect">
            <a:avLst/>
          </a:prstGeom>
          <a:noFill/>
          <a:ln cap="flat" cmpd="sng" w="28575">
            <a:solidFill>
              <a:srgbClr val="2364AA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1" name="Google Shape;281;p12"/>
          <p:cNvCxnSpPr>
            <a:endCxn id="280" idx="2"/>
          </p:cNvCxnSpPr>
          <p:nvPr/>
        </p:nvCxnSpPr>
        <p:spPr>
          <a:xfrm flipH="1" rot="10800000">
            <a:off x="3440821" y="3429000"/>
            <a:ext cx="2730900" cy="1230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282" name="Google Shape;282;p12"/>
          <p:cNvPicPr preferRelativeResize="0"/>
          <p:nvPr/>
        </p:nvPicPr>
        <p:blipFill rotWithShape="1">
          <a:blip r:embed="rId5">
            <a:alphaModFix/>
          </a:blip>
          <a:srcRect b="0" l="0" r="0" t="4800"/>
          <a:stretch/>
        </p:blipFill>
        <p:spPr>
          <a:xfrm>
            <a:off x="7566326" y="319798"/>
            <a:ext cx="1509052" cy="3109202"/>
          </a:xfrm>
          <a:prstGeom prst="rect">
            <a:avLst/>
          </a:prstGeom>
          <a:noFill/>
          <a:ln cap="flat" cmpd="sng" w="28575">
            <a:solidFill>
              <a:srgbClr val="2364AA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3" name="Google Shape;283;p12"/>
          <p:cNvCxnSpPr>
            <a:endCxn id="282" idx="2"/>
          </p:cNvCxnSpPr>
          <p:nvPr/>
        </p:nvCxnSpPr>
        <p:spPr>
          <a:xfrm flipH="1" rot="10800000">
            <a:off x="3440752" y="3429000"/>
            <a:ext cx="4880100" cy="7863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284" name="Google Shape;284;p12"/>
          <p:cNvPicPr preferRelativeResize="0"/>
          <p:nvPr/>
        </p:nvPicPr>
        <p:blipFill rotWithShape="1">
          <a:blip r:embed="rId6">
            <a:alphaModFix/>
          </a:blip>
          <a:srcRect b="0" l="0" r="0" t="4663"/>
          <a:stretch/>
        </p:blipFill>
        <p:spPr>
          <a:xfrm>
            <a:off x="9704767" y="319798"/>
            <a:ext cx="1506886" cy="3109202"/>
          </a:xfrm>
          <a:prstGeom prst="rect">
            <a:avLst/>
          </a:prstGeom>
          <a:noFill/>
          <a:ln cap="flat" cmpd="sng" w="28575">
            <a:solidFill>
              <a:srgbClr val="2364AA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5" name="Google Shape;285;p12"/>
          <p:cNvCxnSpPr>
            <a:endCxn id="284" idx="2"/>
          </p:cNvCxnSpPr>
          <p:nvPr/>
        </p:nvCxnSpPr>
        <p:spPr>
          <a:xfrm flipH="1" rot="10800000">
            <a:off x="3440610" y="3429000"/>
            <a:ext cx="7017600" cy="16551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286" name="Google Shape;286;p12"/>
          <p:cNvPicPr preferRelativeResize="0"/>
          <p:nvPr/>
        </p:nvPicPr>
        <p:blipFill rotWithShape="1">
          <a:blip r:embed="rId7">
            <a:alphaModFix/>
          </a:blip>
          <a:srcRect b="0" l="0" r="0" t="4663"/>
          <a:stretch/>
        </p:blipFill>
        <p:spPr>
          <a:xfrm>
            <a:off x="9704767" y="319798"/>
            <a:ext cx="1506886" cy="3109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3"/>
          <p:cNvSpPr txBox="1"/>
          <p:nvPr/>
        </p:nvSpPr>
        <p:spPr>
          <a:xfrm>
            <a:off x="615548" y="455757"/>
            <a:ext cx="29689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Touch Sensor</a:t>
            </a:r>
            <a:endParaRPr/>
          </a:p>
        </p:txBody>
      </p:sp>
      <p:sp>
        <p:nvSpPr>
          <p:cNvPr id="293" name="Google Shape;293;p13"/>
          <p:cNvSpPr/>
          <p:nvPr/>
        </p:nvSpPr>
        <p:spPr>
          <a:xfrm>
            <a:off x="6096000" y="2253450"/>
            <a:ext cx="1893646" cy="52621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.Hit / Pat the Robot</a:t>
            </a:r>
            <a:endParaRPr/>
          </a:p>
        </p:txBody>
      </p:sp>
      <p:sp>
        <p:nvSpPr>
          <p:cNvPr id="294" name="Google Shape;294;p13"/>
          <p:cNvSpPr/>
          <p:nvPr/>
        </p:nvSpPr>
        <p:spPr>
          <a:xfrm>
            <a:off x="5817876" y="2253450"/>
            <a:ext cx="400044" cy="526212"/>
          </a:xfrm>
          <a:prstGeom prst="roundRect">
            <a:avLst>
              <a:gd fmla="val 16667" name="adj"/>
            </a:avLst>
          </a:prstGeom>
          <a:solidFill>
            <a:srgbClr val="1E4E79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•</a:t>
            </a:r>
            <a:endParaRPr/>
          </a:p>
        </p:txBody>
      </p:sp>
      <p:sp>
        <p:nvSpPr>
          <p:cNvPr id="295" name="Google Shape;295;p13"/>
          <p:cNvSpPr/>
          <p:nvPr/>
        </p:nvSpPr>
        <p:spPr>
          <a:xfrm>
            <a:off x="6156551" y="2260524"/>
            <a:ext cx="100584" cy="512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13"/>
          <p:cNvSpPr/>
          <p:nvPr/>
        </p:nvSpPr>
        <p:spPr>
          <a:xfrm>
            <a:off x="6096000" y="4078339"/>
            <a:ext cx="1893646" cy="53558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.Start Recording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.(Voice assistant)</a:t>
            </a:r>
            <a:endParaRPr/>
          </a:p>
        </p:txBody>
      </p:sp>
      <p:sp>
        <p:nvSpPr>
          <p:cNvPr id="297" name="Google Shape;297;p13"/>
          <p:cNvSpPr/>
          <p:nvPr/>
        </p:nvSpPr>
        <p:spPr>
          <a:xfrm>
            <a:off x="5817876" y="4078339"/>
            <a:ext cx="400044" cy="535586"/>
          </a:xfrm>
          <a:prstGeom prst="roundRect">
            <a:avLst>
              <a:gd fmla="val 16667" name="adj"/>
            </a:avLst>
          </a:prstGeom>
          <a:solidFill>
            <a:srgbClr val="1E4E79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•</a:t>
            </a:r>
            <a:endParaRPr/>
          </a:p>
        </p:txBody>
      </p:sp>
      <p:sp>
        <p:nvSpPr>
          <p:cNvPr id="298" name="Google Shape;298;p13"/>
          <p:cNvSpPr/>
          <p:nvPr/>
        </p:nvSpPr>
        <p:spPr>
          <a:xfrm>
            <a:off x="6156551" y="4085413"/>
            <a:ext cx="100584" cy="521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Google Shape;29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1040" y="2178102"/>
            <a:ext cx="3258922" cy="2715768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00" name="Google Shape;300;p13"/>
          <p:cNvCxnSpPr>
            <a:stCxn id="299" idx="3"/>
            <a:endCxn id="294" idx="1"/>
          </p:cNvCxnSpPr>
          <p:nvPr/>
        </p:nvCxnSpPr>
        <p:spPr>
          <a:xfrm flipH="1" rot="10800000">
            <a:off x="4469962" y="2516586"/>
            <a:ext cx="1347900" cy="1019400"/>
          </a:xfrm>
          <a:prstGeom prst="curvedConnector3">
            <a:avLst>
              <a:gd fmla="val 1835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01" name="Google Shape;301;p13"/>
          <p:cNvCxnSpPr>
            <a:stCxn id="299" idx="3"/>
            <a:endCxn id="297" idx="1"/>
          </p:cNvCxnSpPr>
          <p:nvPr/>
        </p:nvCxnSpPr>
        <p:spPr>
          <a:xfrm>
            <a:off x="4469962" y="3535986"/>
            <a:ext cx="1347900" cy="810000"/>
          </a:xfrm>
          <a:prstGeom prst="curvedConnector3">
            <a:avLst>
              <a:gd fmla="val 2513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4"/>
          <p:cNvSpPr txBox="1"/>
          <p:nvPr/>
        </p:nvSpPr>
        <p:spPr>
          <a:xfrm>
            <a:off x="615548" y="455757"/>
            <a:ext cx="3416956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Edge-Detection</a:t>
            </a:r>
            <a:endParaRPr/>
          </a:p>
        </p:txBody>
      </p:sp>
      <p:pic>
        <p:nvPicPr>
          <p:cNvPr id="308" name="Google Shape;30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9265" y="1163643"/>
            <a:ext cx="9087104" cy="5111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5"/>
          <p:cNvSpPr txBox="1"/>
          <p:nvPr/>
        </p:nvSpPr>
        <p:spPr>
          <a:xfrm>
            <a:off x="615548" y="455757"/>
            <a:ext cx="403874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Charge the Robot</a:t>
            </a:r>
            <a:endParaRPr/>
          </a:p>
        </p:txBody>
      </p:sp>
      <p:pic>
        <p:nvPicPr>
          <p:cNvPr id="315" name="Google Shape;31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1111" y="1257431"/>
            <a:ext cx="7719426" cy="56005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6"/>
          <p:cNvSpPr txBox="1"/>
          <p:nvPr/>
        </p:nvSpPr>
        <p:spPr>
          <a:xfrm>
            <a:off x="2518373" y="2497976"/>
            <a:ext cx="7155254" cy="18620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5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3439" y="480059"/>
            <a:ext cx="10485122" cy="5897882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"/>
          <p:cNvSpPr txBox="1"/>
          <p:nvPr/>
        </p:nvSpPr>
        <p:spPr>
          <a:xfrm>
            <a:off x="615549" y="455757"/>
            <a:ext cx="2700305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sng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Balancing</a:t>
            </a:r>
            <a:endParaRPr/>
          </a:p>
        </p:txBody>
      </p:sp>
      <p:sp>
        <p:nvSpPr>
          <p:cNvPr id="96" name="Google Shape;96;p2"/>
          <p:cNvSpPr txBox="1"/>
          <p:nvPr/>
        </p:nvSpPr>
        <p:spPr>
          <a:xfrm>
            <a:off x="1014984" y="5071794"/>
            <a:ext cx="929944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ERROR = </a:t>
            </a:r>
            <a:r>
              <a:rPr b="0" i="0" lang="en-US" sz="3600" u="none" cap="none" strike="noStrike">
                <a:solidFill>
                  <a:srgbClr val="2A2AEF"/>
                </a:solidFill>
                <a:latin typeface="Calibri"/>
                <a:ea typeface="Calibri"/>
                <a:cs typeface="Calibri"/>
                <a:sym typeface="Calibri"/>
              </a:rPr>
              <a:t>θ</a:t>
            </a:r>
            <a:endParaRPr sz="3600">
              <a:solidFill>
                <a:srgbClr val="2A2AE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/>
          <p:nvPr/>
        </p:nvSpPr>
        <p:spPr>
          <a:xfrm>
            <a:off x="615549" y="455757"/>
            <a:ext cx="3224931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PID Controller</a:t>
            </a:r>
            <a:endParaRPr/>
          </a:p>
        </p:txBody>
      </p:sp>
      <p:pic>
        <p:nvPicPr>
          <p:cNvPr id="102" name="Google Shape;10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4080" y="3093192"/>
            <a:ext cx="7927848" cy="286338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3"/>
          <p:cNvSpPr txBox="1"/>
          <p:nvPr/>
        </p:nvSpPr>
        <p:spPr>
          <a:xfrm>
            <a:off x="2100072" y="1620843"/>
            <a:ext cx="7991856" cy="119359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/>
          <p:nvPr/>
        </p:nvSpPr>
        <p:spPr>
          <a:xfrm>
            <a:off x="4828032" y="2897588"/>
            <a:ext cx="1640586" cy="45826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176637" y="455757"/>
            <a:ext cx="653505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Moving While Balancing</a:t>
            </a:r>
            <a:endParaRPr/>
          </a:p>
        </p:txBody>
      </p:sp>
      <p:pic>
        <p:nvPicPr>
          <p:cNvPr id="111" name="Google Shape;11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7598" y="1082790"/>
            <a:ext cx="9456804" cy="531945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4"/>
          <p:cNvSpPr/>
          <p:nvPr/>
        </p:nvSpPr>
        <p:spPr>
          <a:xfrm>
            <a:off x="5199888" y="2746682"/>
            <a:ext cx="1792224" cy="45826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4"/>
          <p:cNvSpPr/>
          <p:nvPr/>
        </p:nvSpPr>
        <p:spPr>
          <a:xfrm>
            <a:off x="4828032" y="1163643"/>
            <a:ext cx="5261610" cy="3467888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"/>
          <p:cNvSpPr txBox="1"/>
          <p:nvPr/>
        </p:nvSpPr>
        <p:spPr>
          <a:xfrm>
            <a:off x="176637" y="455757"/>
            <a:ext cx="653505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Rotating While Balancing</a:t>
            </a:r>
            <a:endParaRPr/>
          </a:p>
        </p:txBody>
      </p:sp>
      <p:pic>
        <p:nvPicPr>
          <p:cNvPr id="120" name="Google Shape;12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4166" y="1574207"/>
            <a:ext cx="8583174" cy="4828036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5"/>
          <p:cNvSpPr txBox="1"/>
          <p:nvPr/>
        </p:nvSpPr>
        <p:spPr>
          <a:xfrm>
            <a:off x="5132761" y="2120492"/>
            <a:ext cx="1490472" cy="646331"/>
          </a:xfrm>
          <a:prstGeom prst="rect">
            <a:avLst/>
          </a:prstGeom>
          <a:noFill/>
          <a:ln cap="flat" cmpd="sng" w="28575">
            <a:solidFill>
              <a:srgbClr val="2364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Speed Up this motor</a:t>
            </a:r>
            <a:endParaRPr/>
          </a:p>
        </p:txBody>
      </p:sp>
      <p:sp>
        <p:nvSpPr>
          <p:cNvPr id="122" name="Google Shape;122;p5"/>
          <p:cNvSpPr txBox="1"/>
          <p:nvPr/>
        </p:nvSpPr>
        <p:spPr>
          <a:xfrm>
            <a:off x="9281089" y="5445860"/>
            <a:ext cx="1639824" cy="646331"/>
          </a:xfrm>
          <a:prstGeom prst="rect">
            <a:avLst/>
          </a:prstGeom>
          <a:noFill/>
          <a:ln cap="flat" cmpd="sng" w="28575">
            <a:solidFill>
              <a:srgbClr val="2364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Slow down this motor</a:t>
            </a:r>
            <a:endParaRPr/>
          </a:p>
        </p:txBody>
      </p:sp>
      <p:cxnSp>
        <p:nvCxnSpPr>
          <p:cNvPr id="123" name="Google Shape;123;p5"/>
          <p:cNvCxnSpPr>
            <a:stCxn id="122" idx="0"/>
          </p:cNvCxnSpPr>
          <p:nvPr/>
        </p:nvCxnSpPr>
        <p:spPr>
          <a:xfrm flipH="1" rot="5400000">
            <a:off x="9163801" y="4508660"/>
            <a:ext cx="874800" cy="999600"/>
          </a:xfrm>
          <a:prstGeom prst="curvedConnector2">
            <a:avLst/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24" name="Google Shape;124;p5"/>
          <p:cNvCxnSpPr>
            <a:stCxn id="121" idx="2"/>
          </p:cNvCxnSpPr>
          <p:nvPr/>
        </p:nvCxnSpPr>
        <p:spPr>
          <a:xfrm flipH="1" rot="-5400000">
            <a:off x="5755297" y="2889523"/>
            <a:ext cx="652200" cy="406800"/>
          </a:xfrm>
          <a:prstGeom prst="curvedConnector3">
            <a:avLst>
              <a:gd fmla="val 49994" name="adj1"/>
            </a:avLst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25" name="Google Shape;125;p5"/>
          <p:cNvSpPr txBox="1"/>
          <p:nvPr/>
        </p:nvSpPr>
        <p:spPr>
          <a:xfrm>
            <a:off x="658368" y="2231136"/>
            <a:ext cx="3493008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-"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Compute the base balance motor speed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-"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 Turn Rate (speed of rotating)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-"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Convert that desired turn into a wheel‐speed offset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1370762" y="5283793"/>
            <a:ext cx="2506983" cy="52621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.Left wheel speed = M + Δ</a:t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1092639" y="5283793"/>
            <a:ext cx="400044" cy="526212"/>
          </a:xfrm>
          <a:prstGeom prst="roundRect">
            <a:avLst>
              <a:gd fmla="val 16667" name="adj"/>
            </a:avLst>
          </a:prstGeom>
          <a:solidFill>
            <a:srgbClr val="1E4E79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•</a:t>
            </a:r>
            <a:endParaRPr/>
          </a:p>
        </p:txBody>
      </p:sp>
      <p:sp>
        <p:nvSpPr>
          <p:cNvPr id="128" name="Google Shape;128;p5"/>
          <p:cNvSpPr/>
          <p:nvPr/>
        </p:nvSpPr>
        <p:spPr>
          <a:xfrm>
            <a:off x="1431314" y="5290867"/>
            <a:ext cx="100584" cy="512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5"/>
          <p:cNvSpPr/>
          <p:nvPr/>
        </p:nvSpPr>
        <p:spPr>
          <a:xfrm>
            <a:off x="1370763" y="5965437"/>
            <a:ext cx="2506983" cy="52621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Right wheel speed = M - Δ</a:t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5"/>
          <p:cNvSpPr/>
          <p:nvPr/>
        </p:nvSpPr>
        <p:spPr>
          <a:xfrm>
            <a:off x="1092640" y="5965437"/>
            <a:ext cx="400044" cy="526212"/>
          </a:xfrm>
          <a:prstGeom prst="roundRect">
            <a:avLst>
              <a:gd fmla="val 16667" name="adj"/>
            </a:avLst>
          </a:prstGeom>
          <a:solidFill>
            <a:srgbClr val="1E4E79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•</a:t>
            </a:r>
            <a:endParaRPr/>
          </a:p>
        </p:txBody>
      </p:sp>
      <p:sp>
        <p:nvSpPr>
          <p:cNvPr id="131" name="Google Shape;131;p5"/>
          <p:cNvSpPr/>
          <p:nvPr/>
        </p:nvSpPr>
        <p:spPr>
          <a:xfrm>
            <a:off x="1431315" y="5972511"/>
            <a:ext cx="100584" cy="512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5"/>
          <p:cNvSpPr/>
          <p:nvPr/>
        </p:nvSpPr>
        <p:spPr>
          <a:xfrm>
            <a:off x="4532206" y="5612277"/>
            <a:ext cx="1677850" cy="52621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Rotate Clockwise</a:t>
            </a:r>
            <a:endParaRPr/>
          </a:p>
        </p:txBody>
      </p:sp>
      <p:cxnSp>
        <p:nvCxnSpPr>
          <p:cNvPr id="133" name="Google Shape;133;p5"/>
          <p:cNvCxnSpPr>
            <a:stCxn id="126" idx="3"/>
            <a:endCxn id="134" idx="0"/>
          </p:cNvCxnSpPr>
          <p:nvPr/>
        </p:nvCxnSpPr>
        <p:spPr>
          <a:xfrm>
            <a:off x="3877745" y="5546899"/>
            <a:ext cx="313500" cy="3057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35" name="Google Shape;135;p5"/>
          <p:cNvCxnSpPr>
            <a:stCxn id="129" idx="3"/>
            <a:endCxn id="134" idx="2"/>
          </p:cNvCxnSpPr>
          <p:nvPr/>
        </p:nvCxnSpPr>
        <p:spPr>
          <a:xfrm flipH="1" rot="10800000">
            <a:off x="3877746" y="5898243"/>
            <a:ext cx="313500" cy="3303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34" name="Google Shape;134;p5"/>
          <p:cNvSpPr/>
          <p:nvPr/>
        </p:nvSpPr>
        <p:spPr>
          <a:xfrm>
            <a:off x="4168436" y="5852524"/>
            <a:ext cx="45719" cy="45719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6" name="Google Shape;136;p5"/>
          <p:cNvCxnSpPr>
            <a:stCxn id="134" idx="3"/>
            <a:endCxn id="132" idx="1"/>
          </p:cNvCxnSpPr>
          <p:nvPr/>
        </p:nvCxnSpPr>
        <p:spPr>
          <a:xfrm>
            <a:off x="4214155" y="5875384"/>
            <a:ext cx="318000" cy="600"/>
          </a:xfrm>
          <a:prstGeom prst="curvedConnector3">
            <a:avLst>
              <a:gd fmla="val 50008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"/>
          <p:cNvSpPr txBox="1"/>
          <p:nvPr/>
        </p:nvSpPr>
        <p:spPr>
          <a:xfrm>
            <a:off x="615549" y="455757"/>
            <a:ext cx="653505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Inclined Desk/Gound Problem</a:t>
            </a:r>
            <a:endParaRPr/>
          </a:p>
        </p:txBody>
      </p:sp>
      <p:pic>
        <p:nvPicPr>
          <p:cNvPr id="143" name="Google Shape;14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2355" y="1163643"/>
            <a:ext cx="9052970" cy="509229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6"/>
          <p:cNvSpPr txBox="1"/>
          <p:nvPr/>
        </p:nvSpPr>
        <p:spPr>
          <a:xfrm>
            <a:off x="438912" y="5522976"/>
            <a:ext cx="5769864" cy="64633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Just small incline (2-3 degrees) is enough to make the robot move.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"/>
          <p:cNvSpPr txBox="1"/>
          <p:nvPr/>
        </p:nvSpPr>
        <p:spPr>
          <a:xfrm>
            <a:off x="615550" y="455757"/>
            <a:ext cx="3394476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Voice Assistant</a:t>
            </a:r>
            <a:endParaRPr/>
          </a:p>
        </p:txBody>
      </p:sp>
      <p:sp>
        <p:nvSpPr>
          <p:cNvPr id="151" name="Google Shape;151;p7"/>
          <p:cNvSpPr/>
          <p:nvPr/>
        </p:nvSpPr>
        <p:spPr>
          <a:xfrm>
            <a:off x="758425" y="2003844"/>
            <a:ext cx="1431262" cy="52621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Voice / Sound</a:t>
            </a:r>
            <a:endParaRPr/>
          </a:p>
        </p:txBody>
      </p:sp>
      <p:sp>
        <p:nvSpPr>
          <p:cNvPr id="152" name="Google Shape;152;p7"/>
          <p:cNvSpPr/>
          <p:nvPr/>
        </p:nvSpPr>
        <p:spPr>
          <a:xfrm>
            <a:off x="2667989" y="1775726"/>
            <a:ext cx="1142735" cy="98244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6404" y="1788426"/>
            <a:ext cx="1727151" cy="9824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Google Shape;154;p7"/>
          <p:cNvCxnSpPr>
            <a:stCxn id="151" idx="3"/>
          </p:cNvCxnSpPr>
          <p:nvPr/>
        </p:nvCxnSpPr>
        <p:spPr>
          <a:xfrm>
            <a:off x="2189687" y="2266950"/>
            <a:ext cx="478200" cy="12600"/>
          </a:xfrm>
          <a:prstGeom prst="curvedConnector3">
            <a:avLst>
              <a:gd fmla="val 50011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5" name="Google Shape;155;p7"/>
          <p:cNvSpPr txBox="1"/>
          <p:nvPr/>
        </p:nvSpPr>
        <p:spPr>
          <a:xfrm>
            <a:off x="2960198" y="1464126"/>
            <a:ext cx="72363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MIC</a:t>
            </a:r>
            <a:endParaRPr/>
          </a:p>
        </p:txBody>
      </p:sp>
      <p:sp>
        <p:nvSpPr>
          <p:cNvPr id="156" name="Google Shape;156;p7"/>
          <p:cNvSpPr/>
          <p:nvPr/>
        </p:nvSpPr>
        <p:spPr>
          <a:xfrm>
            <a:off x="4289024" y="1775726"/>
            <a:ext cx="1244926" cy="982447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7" name="Google Shape;15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54493" y="1826315"/>
            <a:ext cx="881266" cy="88126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8" name="Google Shape;158;p7"/>
          <p:cNvCxnSpPr>
            <a:stCxn id="152" idx="3"/>
            <a:endCxn id="156" idx="1"/>
          </p:cNvCxnSpPr>
          <p:nvPr/>
        </p:nvCxnSpPr>
        <p:spPr>
          <a:xfrm>
            <a:off x="3810724" y="2266950"/>
            <a:ext cx="478200" cy="600"/>
          </a:xfrm>
          <a:prstGeom prst="curvedConnector3">
            <a:avLst>
              <a:gd fmla="val 50010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9" name="Google Shape;159;p7"/>
          <p:cNvSpPr txBox="1"/>
          <p:nvPr/>
        </p:nvSpPr>
        <p:spPr>
          <a:xfrm>
            <a:off x="4476353" y="1456983"/>
            <a:ext cx="95850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SD Card</a:t>
            </a:r>
            <a:endParaRPr/>
          </a:p>
        </p:txBody>
      </p:sp>
      <p:sp>
        <p:nvSpPr>
          <p:cNvPr id="160" name="Google Shape;160;p7"/>
          <p:cNvSpPr/>
          <p:nvPr/>
        </p:nvSpPr>
        <p:spPr>
          <a:xfrm>
            <a:off x="6199579" y="773854"/>
            <a:ext cx="5750285" cy="5310292"/>
          </a:xfrm>
          <a:prstGeom prst="roundRect">
            <a:avLst>
              <a:gd fmla="val 2949" name="adj"/>
            </a:avLst>
          </a:prstGeom>
          <a:solidFill>
            <a:srgbClr val="BBD6EE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7"/>
          <p:cNvSpPr/>
          <p:nvPr/>
        </p:nvSpPr>
        <p:spPr>
          <a:xfrm>
            <a:off x="1704873" y="4493431"/>
            <a:ext cx="1030731" cy="4572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Amplifier</a:t>
            </a:r>
            <a:endParaRPr/>
          </a:p>
        </p:txBody>
      </p:sp>
      <p:sp>
        <p:nvSpPr>
          <p:cNvPr id="162" name="Google Shape;162;p7"/>
          <p:cNvSpPr txBox="1"/>
          <p:nvPr/>
        </p:nvSpPr>
        <p:spPr>
          <a:xfrm>
            <a:off x="8294016" y="874202"/>
            <a:ext cx="183665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Backend Server</a:t>
            </a:r>
            <a:endParaRPr/>
          </a:p>
        </p:txBody>
      </p:sp>
      <p:cxnSp>
        <p:nvCxnSpPr>
          <p:cNvPr id="163" name="Google Shape;163;p7"/>
          <p:cNvCxnSpPr>
            <a:stCxn id="156" idx="3"/>
          </p:cNvCxnSpPr>
          <p:nvPr/>
        </p:nvCxnSpPr>
        <p:spPr>
          <a:xfrm>
            <a:off x="5533950" y="2266950"/>
            <a:ext cx="665700" cy="12600"/>
          </a:xfrm>
          <a:prstGeom prst="curvedConnector3">
            <a:avLst>
              <a:gd fmla="val 49995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64" name="Google Shape;164;p7"/>
          <p:cNvSpPr/>
          <p:nvPr/>
        </p:nvSpPr>
        <p:spPr>
          <a:xfrm>
            <a:off x="7791525" y="1769000"/>
            <a:ext cx="1565885" cy="766822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25258" y="1855726"/>
            <a:ext cx="1464448" cy="5491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7"/>
          <p:cNvSpPr/>
          <p:nvPr/>
        </p:nvSpPr>
        <p:spPr>
          <a:xfrm>
            <a:off x="9615310" y="2366511"/>
            <a:ext cx="2104015" cy="783324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 as Text</a:t>
            </a:r>
            <a:endParaRPr/>
          </a:p>
        </p:txBody>
      </p:sp>
      <p:cxnSp>
        <p:nvCxnSpPr>
          <p:cNvPr id="167" name="Google Shape;167;p7"/>
          <p:cNvCxnSpPr>
            <a:stCxn id="164" idx="3"/>
            <a:endCxn id="166" idx="0"/>
          </p:cNvCxnSpPr>
          <p:nvPr/>
        </p:nvCxnSpPr>
        <p:spPr>
          <a:xfrm>
            <a:off x="9357410" y="2152411"/>
            <a:ext cx="1309800" cy="2142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68" name="Google Shape;168;p7"/>
          <p:cNvCxnSpPr>
            <a:stCxn id="169" idx="3"/>
            <a:endCxn id="164" idx="1"/>
          </p:cNvCxnSpPr>
          <p:nvPr/>
        </p:nvCxnSpPr>
        <p:spPr>
          <a:xfrm>
            <a:off x="7480954" y="2149528"/>
            <a:ext cx="310500" cy="3000"/>
          </a:xfrm>
          <a:prstGeom prst="curvedConnector3">
            <a:avLst>
              <a:gd fmla="val 50011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69" name="Google Shape;169;p7"/>
          <p:cNvSpPr/>
          <p:nvPr/>
        </p:nvSpPr>
        <p:spPr>
          <a:xfrm>
            <a:off x="6510149" y="1768999"/>
            <a:ext cx="970805" cy="761057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Wav File</a:t>
            </a:r>
            <a:endParaRPr/>
          </a:p>
        </p:txBody>
      </p:sp>
      <p:sp>
        <p:nvSpPr>
          <p:cNvPr id="170" name="Google Shape;170;p7"/>
          <p:cNvSpPr/>
          <p:nvPr/>
        </p:nvSpPr>
        <p:spPr>
          <a:xfrm>
            <a:off x="10508202" y="3652954"/>
            <a:ext cx="1190614" cy="761057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Check for commands</a:t>
            </a:r>
            <a:endParaRPr/>
          </a:p>
        </p:txBody>
      </p:sp>
      <p:cxnSp>
        <p:nvCxnSpPr>
          <p:cNvPr id="171" name="Google Shape;171;p7"/>
          <p:cNvCxnSpPr>
            <a:stCxn id="166" idx="2"/>
            <a:endCxn id="170" idx="0"/>
          </p:cNvCxnSpPr>
          <p:nvPr/>
        </p:nvCxnSpPr>
        <p:spPr>
          <a:xfrm flipH="1" rot="-5400000">
            <a:off x="10633868" y="3183285"/>
            <a:ext cx="503100" cy="436200"/>
          </a:xfrm>
          <a:prstGeom prst="curvedConnector3">
            <a:avLst>
              <a:gd fmla="val 50002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72" name="Google Shape;172;p7"/>
          <p:cNvSpPr/>
          <p:nvPr/>
        </p:nvSpPr>
        <p:spPr>
          <a:xfrm>
            <a:off x="9209051" y="4170067"/>
            <a:ext cx="1098720" cy="1077588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3" name="Google Shape;173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357410" y="4194206"/>
            <a:ext cx="1042949" cy="10429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4" name="Google Shape;174;p7"/>
          <p:cNvCxnSpPr>
            <a:stCxn id="166" idx="2"/>
            <a:endCxn id="172" idx="0"/>
          </p:cNvCxnSpPr>
          <p:nvPr/>
        </p:nvCxnSpPr>
        <p:spPr>
          <a:xfrm rot="5400000">
            <a:off x="9702668" y="3205485"/>
            <a:ext cx="1020300" cy="909000"/>
          </a:xfrm>
          <a:prstGeom prst="curvedConnector3">
            <a:avLst>
              <a:gd fmla="val 49997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75" name="Google Shape;175;p7"/>
          <p:cNvSpPr txBox="1"/>
          <p:nvPr/>
        </p:nvSpPr>
        <p:spPr>
          <a:xfrm>
            <a:off x="8968275" y="5271793"/>
            <a:ext cx="158027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 To Speech</a:t>
            </a:r>
            <a:endParaRPr/>
          </a:p>
        </p:txBody>
      </p:sp>
      <p:sp>
        <p:nvSpPr>
          <p:cNvPr id="176" name="Google Shape;176;p7"/>
          <p:cNvSpPr/>
          <p:nvPr/>
        </p:nvSpPr>
        <p:spPr>
          <a:xfrm>
            <a:off x="7854012" y="4322179"/>
            <a:ext cx="1098720" cy="774029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16-bit Encoded Wav File</a:t>
            </a:r>
            <a:endParaRPr/>
          </a:p>
        </p:txBody>
      </p:sp>
      <p:cxnSp>
        <p:nvCxnSpPr>
          <p:cNvPr id="177" name="Google Shape;177;p7"/>
          <p:cNvCxnSpPr>
            <a:stCxn id="172" idx="1"/>
            <a:endCxn id="176" idx="3"/>
          </p:cNvCxnSpPr>
          <p:nvPr/>
        </p:nvCxnSpPr>
        <p:spPr>
          <a:xfrm flipH="1">
            <a:off x="8952851" y="4708861"/>
            <a:ext cx="256200" cy="600"/>
          </a:xfrm>
          <a:prstGeom prst="curvedConnector3">
            <a:avLst>
              <a:gd fmla="val 50023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78" name="Google Shape;178;p7"/>
          <p:cNvSpPr/>
          <p:nvPr/>
        </p:nvSpPr>
        <p:spPr>
          <a:xfrm>
            <a:off x="4444411" y="4224457"/>
            <a:ext cx="1244926" cy="982447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9" name="Google Shape;179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09880" y="4275046"/>
            <a:ext cx="881266" cy="881266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7"/>
          <p:cNvSpPr txBox="1"/>
          <p:nvPr/>
        </p:nvSpPr>
        <p:spPr>
          <a:xfrm>
            <a:off x="4631740" y="3905714"/>
            <a:ext cx="95850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SD Card</a:t>
            </a:r>
            <a:endParaRPr/>
          </a:p>
        </p:txBody>
      </p:sp>
      <p:cxnSp>
        <p:nvCxnSpPr>
          <p:cNvPr id="181" name="Google Shape;181;p7"/>
          <p:cNvCxnSpPr>
            <a:endCxn id="178" idx="3"/>
          </p:cNvCxnSpPr>
          <p:nvPr/>
        </p:nvCxnSpPr>
        <p:spPr>
          <a:xfrm rot="10800000">
            <a:off x="5689337" y="4715681"/>
            <a:ext cx="488100" cy="12600"/>
          </a:xfrm>
          <a:prstGeom prst="curvedConnector3">
            <a:avLst>
              <a:gd fmla="val 49986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82" name="Google Shape;182;p7"/>
          <p:cNvSpPr/>
          <p:nvPr/>
        </p:nvSpPr>
        <p:spPr>
          <a:xfrm>
            <a:off x="3022776" y="4445754"/>
            <a:ext cx="1097987" cy="52621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8-Bit DAC</a:t>
            </a:r>
            <a:endParaRPr/>
          </a:p>
        </p:txBody>
      </p:sp>
      <p:cxnSp>
        <p:nvCxnSpPr>
          <p:cNvPr id="183" name="Google Shape;183;p7"/>
          <p:cNvCxnSpPr>
            <a:stCxn id="178" idx="1"/>
            <a:endCxn id="182" idx="3"/>
          </p:cNvCxnSpPr>
          <p:nvPr/>
        </p:nvCxnSpPr>
        <p:spPr>
          <a:xfrm rot="10800000">
            <a:off x="4120711" y="4708781"/>
            <a:ext cx="323700" cy="6900"/>
          </a:xfrm>
          <a:prstGeom prst="curvedConnector3">
            <a:avLst>
              <a:gd fmla="val 49992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84" name="Google Shape;184;p7"/>
          <p:cNvSpPr/>
          <p:nvPr/>
        </p:nvSpPr>
        <p:spPr>
          <a:xfrm>
            <a:off x="6365048" y="4335151"/>
            <a:ext cx="1098719" cy="761057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8-bit Encoded Wav File</a:t>
            </a:r>
            <a:endParaRPr/>
          </a:p>
        </p:txBody>
      </p:sp>
      <p:cxnSp>
        <p:nvCxnSpPr>
          <p:cNvPr id="185" name="Google Shape;185;p7"/>
          <p:cNvCxnSpPr>
            <a:stCxn id="176" idx="1"/>
            <a:endCxn id="184" idx="3"/>
          </p:cNvCxnSpPr>
          <p:nvPr/>
        </p:nvCxnSpPr>
        <p:spPr>
          <a:xfrm flipH="1">
            <a:off x="7463712" y="4709194"/>
            <a:ext cx="390300" cy="6600"/>
          </a:xfrm>
          <a:prstGeom prst="curvedConnector3">
            <a:avLst>
              <a:gd fmla="val 49993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86" name="Google Shape;186;p7"/>
          <p:cNvCxnSpPr>
            <a:stCxn id="182" idx="1"/>
            <a:endCxn id="161" idx="3"/>
          </p:cNvCxnSpPr>
          <p:nvPr/>
        </p:nvCxnSpPr>
        <p:spPr>
          <a:xfrm flipH="1">
            <a:off x="2735676" y="4708860"/>
            <a:ext cx="287100" cy="13200"/>
          </a:xfrm>
          <a:prstGeom prst="curvedConnector3">
            <a:avLst>
              <a:gd fmla="val 50013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87" name="Google Shape;187;p7"/>
          <p:cNvSpPr/>
          <p:nvPr/>
        </p:nvSpPr>
        <p:spPr>
          <a:xfrm>
            <a:off x="261406" y="4218138"/>
            <a:ext cx="1097987" cy="9989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39233" y="4238554"/>
            <a:ext cx="942331" cy="94233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9" name="Google Shape;189;p7"/>
          <p:cNvCxnSpPr>
            <a:stCxn id="161" idx="1"/>
            <a:endCxn id="187" idx="3"/>
          </p:cNvCxnSpPr>
          <p:nvPr/>
        </p:nvCxnSpPr>
        <p:spPr>
          <a:xfrm rot="10800000">
            <a:off x="1359273" y="4717531"/>
            <a:ext cx="345600" cy="4500"/>
          </a:xfrm>
          <a:prstGeom prst="curvedConnector3">
            <a:avLst>
              <a:gd fmla="val 49983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90" name="Google Shape;190;p7"/>
          <p:cNvSpPr txBox="1"/>
          <p:nvPr/>
        </p:nvSpPr>
        <p:spPr>
          <a:xfrm>
            <a:off x="339233" y="3859014"/>
            <a:ext cx="9423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Speaker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8"/>
          <p:cNvSpPr txBox="1"/>
          <p:nvPr/>
        </p:nvSpPr>
        <p:spPr>
          <a:xfrm>
            <a:off x="615549" y="455757"/>
            <a:ext cx="382886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Voice Commands</a:t>
            </a:r>
            <a:endParaRPr/>
          </a:p>
        </p:txBody>
      </p:sp>
      <p:sp>
        <p:nvSpPr>
          <p:cNvPr id="197" name="Google Shape;197;p8"/>
          <p:cNvSpPr/>
          <p:nvPr/>
        </p:nvSpPr>
        <p:spPr>
          <a:xfrm>
            <a:off x="758425" y="2003844"/>
            <a:ext cx="1431262" cy="52621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Voice / Sound</a:t>
            </a:r>
            <a:endParaRPr/>
          </a:p>
        </p:txBody>
      </p:sp>
      <p:sp>
        <p:nvSpPr>
          <p:cNvPr id="198" name="Google Shape;198;p8"/>
          <p:cNvSpPr/>
          <p:nvPr/>
        </p:nvSpPr>
        <p:spPr>
          <a:xfrm>
            <a:off x="2667989" y="1775726"/>
            <a:ext cx="1142735" cy="98244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9" name="Google Shape;19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6404" y="1788426"/>
            <a:ext cx="1727151" cy="9824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0" name="Google Shape;200;p8"/>
          <p:cNvCxnSpPr>
            <a:stCxn id="197" idx="3"/>
          </p:cNvCxnSpPr>
          <p:nvPr/>
        </p:nvCxnSpPr>
        <p:spPr>
          <a:xfrm>
            <a:off x="2189687" y="2266950"/>
            <a:ext cx="478200" cy="12600"/>
          </a:xfrm>
          <a:prstGeom prst="curvedConnector3">
            <a:avLst>
              <a:gd fmla="val 50011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01" name="Google Shape;201;p8"/>
          <p:cNvSpPr txBox="1"/>
          <p:nvPr/>
        </p:nvSpPr>
        <p:spPr>
          <a:xfrm>
            <a:off x="2960198" y="1464126"/>
            <a:ext cx="72363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MIC</a:t>
            </a:r>
            <a:endParaRPr/>
          </a:p>
        </p:txBody>
      </p:sp>
      <p:sp>
        <p:nvSpPr>
          <p:cNvPr id="202" name="Google Shape;202;p8"/>
          <p:cNvSpPr/>
          <p:nvPr/>
        </p:nvSpPr>
        <p:spPr>
          <a:xfrm>
            <a:off x="4289024" y="1775726"/>
            <a:ext cx="1244926" cy="982447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54493" y="1826315"/>
            <a:ext cx="881266" cy="88126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4" name="Google Shape;204;p8"/>
          <p:cNvCxnSpPr>
            <a:stCxn id="198" idx="3"/>
            <a:endCxn id="202" idx="1"/>
          </p:cNvCxnSpPr>
          <p:nvPr/>
        </p:nvCxnSpPr>
        <p:spPr>
          <a:xfrm>
            <a:off x="3810724" y="2266950"/>
            <a:ext cx="478200" cy="600"/>
          </a:xfrm>
          <a:prstGeom prst="curvedConnector3">
            <a:avLst>
              <a:gd fmla="val 50010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05" name="Google Shape;205;p8"/>
          <p:cNvSpPr txBox="1"/>
          <p:nvPr/>
        </p:nvSpPr>
        <p:spPr>
          <a:xfrm>
            <a:off x="4476353" y="1456983"/>
            <a:ext cx="95850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SD Card</a:t>
            </a:r>
            <a:endParaRPr/>
          </a:p>
        </p:txBody>
      </p:sp>
      <p:sp>
        <p:nvSpPr>
          <p:cNvPr id="206" name="Google Shape;206;p8"/>
          <p:cNvSpPr/>
          <p:nvPr/>
        </p:nvSpPr>
        <p:spPr>
          <a:xfrm>
            <a:off x="6199579" y="773854"/>
            <a:ext cx="5750285" cy="5310292"/>
          </a:xfrm>
          <a:prstGeom prst="roundRect">
            <a:avLst>
              <a:gd fmla="val 2949" name="adj"/>
            </a:avLst>
          </a:prstGeom>
          <a:solidFill>
            <a:srgbClr val="BBD6EE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8"/>
          <p:cNvSpPr txBox="1"/>
          <p:nvPr/>
        </p:nvSpPr>
        <p:spPr>
          <a:xfrm>
            <a:off x="8294016" y="874202"/>
            <a:ext cx="183665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Backend Server</a:t>
            </a:r>
            <a:endParaRPr/>
          </a:p>
        </p:txBody>
      </p:sp>
      <p:cxnSp>
        <p:nvCxnSpPr>
          <p:cNvPr id="208" name="Google Shape;208;p8"/>
          <p:cNvCxnSpPr>
            <a:stCxn id="202" idx="3"/>
          </p:cNvCxnSpPr>
          <p:nvPr/>
        </p:nvCxnSpPr>
        <p:spPr>
          <a:xfrm>
            <a:off x="5533950" y="2266950"/>
            <a:ext cx="665700" cy="12600"/>
          </a:xfrm>
          <a:prstGeom prst="curvedConnector3">
            <a:avLst>
              <a:gd fmla="val 49995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09" name="Google Shape;209;p8"/>
          <p:cNvSpPr/>
          <p:nvPr/>
        </p:nvSpPr>
        <p:spPr>
          <a:xfrm>
            <a:off x="7791525" y="1769000"/>
            <a:ext cx="1565885" cy="766822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0" name="Google Shape;210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25258" y="1855726"/>
            <a:ext cx="1464448" cy="549101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8"/>
          <p:cNvSpPr/>
          <p:nvPr/>
        </p:nvSpPr>
        <p:spPr>
          <a:xfrm>
            <a:off x="9615309" y="2769309"/>
            <a:ext cx="2104015" cy="783324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Response as Text</a:t>
            </a:r>
            <a:endParaRPr/>
          </a:p>
        </p:txBody>
      </p:sp>
      <p:cxnSp>
        <p:nvCxnSpPr>
          <p:cNvPr id="212" name="Google Shape;212;p8"/>
          <p:cNvCxnSpPr>
            <a:stCxn id="209" idx="3"/>
            <a:endCxn id="211" idx="0"/>
          </p:cNvCxnSpPr>
          <p:nvPr/>
        </p:nvCxnSpPr>
        <p:spPr>
          <a:xfrm>
            <a:off x="9357410" y="2152411"/>
            <a:ext cx="1309800" cy="6168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13" name="Google Shape;213;p8"/>
          <p:cNvCxnSpPr>
            <a:stCxn id="214" idx="3"/>
            <a:endCxn id="209" idx="1"/>
          </p:cNvCxnSpPr>
          <p:nvPr/>
        </p:nvCxnSpPr>
        <p:spPr>
          <a:xfrm>
            <a:off x="7480954" y="2149528"/>
            <a:ext cx="310500" cy="3000"/>
          </a:xfrm>
          <a:prstGeom prst="curvedConnector3">
            <a:avLst>
              <a:gd fmla="val 50011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14" name="Google Shape;214;p8"/>
          <p:cNvSpPr/>
          <p:nvPr/>
        </p:nvSpPr>
        <p:spPr>
          <a:xfrm>
            <a:off x="6510149" y="1768999"/>
            <a:ext cx="970805" cy="761057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Wav File</a:t>
            </a:r>
            <a:endParaRPr/>
          </a:p>
        </p:txBody>
      </p:sp>
      <p:sp>
        <p:nvSpPr>
          <p:cNvPr id="215" name="Google Shape;215;p8"/>
          <p:cNvSpPr/>
          <p:nvPr/>
        </p:nvSpPr>
        <p:spPr>
          <a:xfrm>
            <a:off x="8762103" y="4322179"/>
            <a:ext cx="1190614" cy="761057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Check for commands</a:t>
            </a:r>
            <a:endParaRPr/>
          </a:p>
        </p:txBody>
      </p:sp>
      <p:cxnSp>
        <p:nvCxnSpPr>
          <p:cNvPr id="216" name="Google Shape;216;p8"/>
          <p:cNvCxnSpPr>
            <a:stCxn id="211" idx="2"/>
            <a:endCxn id="215" idx="3"/>
          </p:cNvCxnSpPr>
          <p:nvPr/>
        </p:nvCxnSpPr>
        <p:spPr>
          <a:xfrm rot="5400000">
            <a:off x="9734917" y="3770433"/>
            <a:ext cx="1150200" cy="7146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17" name="Google Shape;217;p8"/>
          <p:cNvCxnSpPr>
            <a:endCxn id="218" idx="3"/>
          </p:cNvCxnSpPr>
          <p:nvPr/>
        </p:nvCxnSpPr>
        <p:spPr>
          <a:xfrm rot="10800000">
            <a:off x="5533950" y="4788512"/>
            <a:ext cx="665700" cy="12600"/>
          </a:xfrm>
          <a:prstGeom prst="curvedConnector3">
            <a:avLst>
              <a:gd fmla="val 50005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19" name="Google Shape;219;p8"/>
          <p:cNvSpPr/>
          <p:nvPr/>
        </p:nvSpPr>
        <p:spPr>
          <a:xfrm>
            <a:off x="6626222" y="4322178"/>
            <a:ext cx="1565885" cy="761057"/>
          </a:xfrm>
          <a:prstGeom prst="roundRect">
            <a:avLst>
              <a:gd fmla="val 16667" name="adj"/>
            </a:avLst>
          </a:prstGeom>
          <a:solidFill>
            <a:srgbClr val="FEE599"/>
          </a:solidFill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Name of Command to execute</a:t>
            </a:r>
            <a:endParaRPr/>
          </a:p>
        </p:txBody>
      </p:sp>
      <p:cxnSp>
        <p:nvCxnSpPr>
          <p:cNvPr id="220" name="Google Shape;220;p8"/>
          <p:cNvCxnSpPr>
            <a:stCxn id="215" idx="1"/>
            <a:endCxn id="219" idx="3"/>
          </p:cNvCxnSpPr>
          <p:nvPr/>
        </p:nvCxnSpPr>
        <p:spPr>
          <a:xfrm flipH="1">
            <a:off x="8192103" y="4702708"/>
            <a:ext cx="570000" cy="600"/>
          </a:xfrm>
          <a:prstGeom prst="curvedConnector3">
            <a:avLst>
              <a:gd fmla="val 50000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18" name="Google Shape;218;p8"/>
          <p:cNvSpPr/>
          <p:nvPr/>
        </p:nvSpPr>
        <p:spPr>
          <a:xfrm>
            <a:off x="4289024" y="4423999"/>
            <a:ext cx="1244926" cy="729025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 the command</a:t>
            </a:r>
            <a:endParaRPr/>
          </a:p>
        </p:txBody>
      </p:sp>
      <p:sp>
        <p:nvSpPr>
          <p:cNvPr id="221" name="Google Shape;221;p8"/>
          <p:cNvSpPr/>
          <p:nvPr/>
        </p:nvSpPr>
        <p:spPr>
          <a:xfrm>
            <a:off x="1146821" y="3921976"/>
            <a:ext cx="2232745" cy="1715226"/>
          </a:xfrm>
          <a:prstGeom prst="roundRect">
            <a:avLst>
              <a:gd fmla="val 722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Execute the command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For Example: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Turn the Light 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Turn the Light OFF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Play Music and Dance</a:t>
            </a:r>
            <a:endParaRPr/>
          </a:p>
        </p:txBody>
      </p:sp>
      <p:cxnSp>
        <p:nvCxnSpPr>
          <p:cNvPr id="222" name="Google Shape;222;p8"/>
          <p:cNvCxnSpPr>
            <a:stCxn id="218" idx="1"/>
            <a:endCxn id="221" idx="3"/>
          </p:cNvCxnSpPr>
          <p:nvPr/>
        </p:nvCxnSpPr>
        <p:spPr>
          <a:xfrm rot="10800000">
            <a:off x="3379424" y="4779512"/>
            <a:ext cx="909600" cy="9000"/>
          </a:xfrm>
          <a:prstGeom prst="curvedConnector3">
            <a:avLst>
              <a:gd fmla="val 49992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"/>
          <p:cNvSpPr txBox="1"/>
          <p:nvPr/>
        </p:nvSpPr>
        <p:spPr>
          <a:xfrm>
            <a:off x="615548" y="455757"/>
            <a:ext cx="4661301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 u="sng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Connect to Any WIFI</a:t>
            </a:r>
            <a:endParaRPr/>
          </a:p>
        </p:txBody>
      </p:sp>
      <p:sp>
        <p:nvSpPr>
          <p:cNvPr id="229" name="Google Shape;229;p9"/>
          <p:cNvSpPr/>
          <p:nvPr/>
        </p:nvSpPr>
        <p:spPr>
          <a:xfrm>
            <a:off x="205973" y="3037099"/>
            <a:ext cx="1851427" cy="83460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Try to connect to last previous WIFI</a:t>
            </a:r>
            <a:endParaRPr/>
          </a:p>
        </p:txBody>
      </p:sp>
      <p:cxnSp>
        <p:nvCxnSpPr>
          <p:cNvPr id="230" name="Google Shape;230;p9"/>
          <p:cNvCxnSpPr>
            <a:stCxn id="229" idx="3"/>
            <a:endCxn id="231" idx="1"/>
          </p:cNvCxnSpPr>
          <p:nvPr/>
        </p:nvCxnSpPr>
        <p:spPr>
          <a:xfrm>
            <a:off x="2057400" y="3454402"/>
            <a:ext cx="542700" cy="900"/>
          </a:xfrm>
          <a:prstGeom prst="curvedConnector3">
            <a:avLst>
              <a:gd fmla="val 49993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31" name="Google Shape;231;p9"/>
          <p:cNvSpPr/>
          <p:nvPr/>
        </p:nvSpPr>
        <p:spPr>
          <a:xfrm>
            <a:off x="2600029" y="2823544"/>
            <a:ext cx="1485062" cy="1263789"/>
          </a:xfrm>
          <a:prstGeom prst="diamond">
            <a:avLst/>
          </a:prstGeom>
          <a:solidFill>
            <a:srgbClr val="FEE599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9"/>
          <p:cNvSpPr txBox="1"/>
          <p:nvPr/>
        </p:nvSpPr>
        <p:spPr>
          <a:xfrm>
            <a:off x="2666285" y="3269736"/>
            <a:ext cx="135255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Connected?</a:t>
            </a:r>
            <a:endParaRPr/>
          </a:p>
        </p:txBody>
      </p:sp>
      <p:cxnSp>
        <p:nvCxnSpPr>
          <p:cNvPr id="233" name="Google Shape;233;p9"/>
          <p:cNvCxnSpPr>
            <a:stCxn id="231" idx="2"/>
            <a:endCxn id="234" idx="1"/>
          </p:cNvCxnSpPr>
          <p:nvPr/>
        </p:nvCxnSpPr>
        <p:spPr>
          <a:xfrm flipH="1" rot="-5400000">
            <a:off x="3186260" y="4243633"/>
            <a:ext cx="876000" cy="5634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35" name="Google Shape;235;p9"/>
          <p:cNvSpPr txBox="1"/>
          <p:nvPr/>
        </p:nvSpPr>
        <p:spPr>
          <a:xfrm>
            <a:off x="3379946" y="2552502"/>
            <a:ext cx="5259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YES</a:t>
            </a:r>
            <a:endParaRPr/>
          </a:p>
        </p:txBody>
      </p:sp>
      <p:sp>
        <p:nvSpPr>
          <p:cNvPr id="236" name="Google Shape;236;p9"/>
          <p:cNvSpPr txBox="1"/>
          <p:nvPr/>
        </p:nvSpPr>
        <p:spPr>
          <a:xfrm>
            <a:off x="3379946" y="4044473"/>
            <a:ext cx="5259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</a:t>
            </a:r>
            <a:endParaRPr/>
          </a:p>
        </p:txBody>
      </p:sp>
      <p:sp>
        <p:nvSpPr>
          <p:cNvPr id="234" name="Google Shape;234;p9"/>
          <p:cNvSpPr/>
          <p:nvPr/>
        </p:nvSpPr>
        <p:spPr>
          <a:xfrm>
            <a:off x="3905898" y="4651722"/>
            <a:ext cx="1856727" cy="62305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Turn the ESP32 as AP</a:t>
            </a:r>
            <a:endParaRPr/>
          </a:p>
        </p:txBody>
      </p:sp>
      <p:pic>
        <p:nvPicPr>
          <p:cNvPr id="237" name="Google Shape;23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9623" y="5201166"/>
            <a:ext cx="644435" cy="69480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9"/>
          <p:cNvSpPr/>
          <p:nvPr/>
        </p:nvSpPr>
        <p:spPr>
          <a:xfrm>
            <a:off x="6096000" y="4651722"/>
            <a:ext cx="1952625" cy="62305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Connect to AP using mobile phone</a:t>
            </a:r>
            <a:endParaRPr/>
          </a:p>
        </p:txBody>
      </p:sp>
      <p:cxnSp>
        <p:nvCxnSpPr>
          <p:cNvPr id="239" name="Google Shape;239;p9"/>
          <p:cNvCxnSpPr>
            <a:stCxn id="234" idx="3"/>
            <a:endCxn id="238" idx="1"/>
          </p:cNvCxnSpPr>
          <p:nvPr/>
        </p:nvCxnSpPr>
        <p:spPr>
          <a:xfrm>
            <a:off x="5762625" y="4963249"/>
            <a:ext cx="333300" cy="600"/>
          </a:xfrm>
          <a:prstGeom prst="curvedConnector3">
            <a:avLst>
              <a:gd fmla="val 50011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40" name="Google Shape;240;p9"/>
          <p:cNvSpPr/>
          <p:nvPr/>
        </p:nvSpPr>
        <p:spPr>
          <a:xfrm>
            <a:off x="8382000" y="4597573"/>
            <a:ext cx="2321558" cy="731351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Send the Desired WIFI Credentials to the ESP32</a:t>
            </a:r>
            <a:endParaRPr/>
          </a:p>
        </p:txBody>
      </p:sp>
      <p:cxnSp>
        <p:nvCxnSpPr>
          <p:cNvPr id="241" name="Google Shape;241;p9"/>
          <p:cNvCxnSpPr>
            <a:stCxn id="238" idx="3"/>
            <a:endCxn id="240" idx="1"/>
          </p:cNvCxnSpPr>
          <p:nvPr/>
        </p:nvCxnSpPr>
        <p:spPr>
          <a:xfrm>
            <a:off x="8048625" y="4963249"/>
            <a:ext cx="333300" cy="600"/>
          </a:xfrm>
          <a:prstGeom prst="curvedConnector3">
            <a:avLst>
              <a:gd fmla="val 50011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42" name="Google Shape;242;p9"/>
          <p:cNvSpPr/>
          <p:nvPr/>
        </p:nvSpPr>
        <p:spPr>
          <a:xfrm>
            <a:off x="3905898" y="1788844"/>
            <a:ext cx="1856727" cy="62305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Take IP from DHCP server from router</a:t>
            </a:r>
            <a:endParaRPr/>
          </a:p>
        </p:txBody>
      </p:sp>
      <p:cxnSp>
        <p:nvCxnSpPr>
          <p:cNvPr id="243" name="Google Shape;243;p9"/>
          <p:cNvCxnSpPr>
            <a:stCxn id="231" idx="0"/>
            <a:endCxn id="242" idx="1"/>
          </p:cNvCxnSpPr>
          <p:nvPr/>
        </p:nvCxnSpPr>
        <p:spPr>
          <a:xfrm rot="-5400000">
            <a:off x="3262610" y="2180194"/>
            <a:ext cx="723300" cy="563400"/>
          </a:xfrm>
          <a:prstGeom prst="curvedConnector2">
            <a:avLst/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44" name="Google Shape;244;p9"/>
          <p:cNvSpPr/>
          <p:nvPr/>
        </p:nvSpPr>
        <p:spPr>
          <a:xfrm>
            <a:off x="6358585" y="1788844"/>
            <a:ext cx="1856727" cy="62305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Generate QR-Code of IP</a:t>
            </a:r>
            <a:endParaRPr/>
          </a:p>
        </p:txBody>
      </p:sp>
      <p:cxnSp>
        <p:nvCxnSpPr>
          <p:cNvPr id="245" name="Google Shape;245;p9"/>
          <p:cNvCxnSpPr>
            <a:stCxn id="242" idx="3"/>
            <a:endCxn id="244" idx="1"/>
          </p:cNvCxnSpPr>
          <p:nvPr/>
        </p:nvCxnSpPr>
        <p:spPr>
          <a:xfrm>
            <a:off x="5762625" y="2100371"/>
            <a:ext cx="596100" cy="600"/>
          </a:xfrm>
          <a:prstGeom prst="curvedConnector3">
            <a:avLst>
              <a:gd fmla="val 49988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246" name="Google Shape;24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63236" y="852562"/>
            <a:ext cx="852076" cy="85207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7" name="Google Shape;247;p9"/>
          <p:cNvSpPr/>
          <p:nvPr/>
        </p:nvSpPr>
        <p:spPr>
          <a:xfrm>
            <a:off x="8811272" y="1524827"/>
            <a:ext cx="1856727" cy="117648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rgbClr val="2364A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Scan it to connect your phone to Desk-Mate via WebSocket</a:t>
            </a:r>
            <a:endParaRPr/>
          </a:p>
        </p:txBody>
      </p:sp>
      <p:cxnSp>
        <p:nvCxnSpPr>
          <p:cNvPr id="248" name="Google Shape;248;p9"/>
          <p:cNvCxnSpPr>
            <a:stCxn id="244" idx="3"/>
            <a:endCxn id="247" idx="1"/>
          </p:cNvCxnSpPr>
          <p:nvPr/>
        </p:nvCxnSpPr>
        <p:spPr>
          <a:xfrm>
            <a:off x="8215312" y="2100371"/>
            <a:ext cx="596100" cy="12600"/>
          </a:xfrm>
          <a:prstGeom prst="curvedConnector3">
            <a:avLst>
              <a:gd fmla="val 49988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49" name="Google Shape;249;p9"/>
          <p:cNvCxnSpPr>
            <a:stCxn id="240" idx="0"/>
            <a:endCxn id="242" idx="2"/>
          </p:cNvCxnSpPr>
          <p:nvPr/>
        </p:nvCxnSpPr>
        <p:spPr>
          <a:xfrm flipH="1" rot="5400000">
            <a:off x="6095629" y="1150423"/>
            <a:ext cx="2185800" cy="4708500"/>
          </a:xfrm>
          <a:prstGeom prst="curvedConnector3">
            <a:avLst>
              <a:gd fmla="val 26152" name="adj1"/>
            </a:avLst>
          </a:prstGeom>
          <a:noFill/>
          <a:ln cap="flat" cmpd="sng" w="38100">
            <a:solidFill>
              <a:srgbClr val="0C0C0C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2025-06-13T09:24:08Z</dcterms:created>
  <dc:creator>Abod Shashtari</dc:creator>
</cp:coreProperties>
</file>