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Override3.xml" ContentType="application/vnd.openxmlformats-officedocument.themeOverr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301" r:id="rId41"/>
    <p:sldId id="302" r:id="rId42"/>
    <p:sldId id="303" r:id="rId43"/>
    <p:sldId id="304" r:id="rId44"/>
    <p:sldId id="305" r:id="rId45"/>
    <p:sldId id="306" r:id="rId46"/>
    <p:sldId id="307" r:id="rId47"/>
    <p:sldId id="308" r:id="rId48"/>
    <p:sldId id="328" r:id="rId49"/>
    <p:sldId id="329" r:id="rId50"/>
    <p:sldId id="330" r:id="rId51"/>
    <p:sldId id="331" r:id="rId52"/>
    <p:sldId id="332" r:id="rId53"/>
    <p:sldId id="333" r:id="rId54"/>
    <p:sldId id="334" r:id="rId55"/>
    <p:sldId id="309" r:id="rId56"/>
    <p:sldId id="310" r:id="rId57"/>
    <p:sldId id="311" r:id="rId58"/>
    <p:sldId id="312" r:id="rId59"/>
    <p:sldId id="313" r:id="rId60"/>
    <p:sldId id="314" r:id="rId61"/>
    <p:sldId id="316" r:id="rId62"/>
    <p:sldId id="335" r:id="rId63"/>
    <p:sldId id="317" r:id="rId64"/>
    <p:sldId id="323" r:id="rId65"/>
    <p:sldId id="324" r:id="rId66"/>
    <p:sldId id="325" r:id="rId67"/>
    <p:sldId id="326" r:id="rId68"/>
    <p:sldId id="327" r:id="rId69"/>
    <p:sldId id="319" r:id="rId70"/>
    <p:sldId id="320" r:id="rId71"/>
    <p:sldId id="321" r:id="rId72"/>
    <p:sldId id="336" r:id="rId73"/>
    <p:sldId id="337" r:id="rId74"/>
    <p:sldId id="339" r:id="rId75"/>
    <p:sldId id="340" r:id="rId76"/>
    <p:sldId id="341" r:id="rId77"/>
    <p:sldId id="342" r:id="rId7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24" autoAdjust="0"/>
  </p:normalViewPr>
  <p:slideViewPr>
    <p:cSldViewPr>
      <p:cViewPr varScale="1">
        <p:scale>
          <a:sx n="69" d="100"/>
          <a:sy n="69" d="100"/>
        </p:scale>
        <p:origin x="-138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3DDB9D-015B-4112-B943-8680CCADCBEB}" type="datetimeFigureOut">
              <a:rPr lang="en-GB" smtClean="0"/>
              <a:pPr/>
              <a:t>23/12/2016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D241F7-E0B1-4157-8FA5-6B11E5062E10}"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D241F7-E0B1-4157-8FA5-6B11E5062E10}"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96D8C29-D442-4F50-BF27-5AC12AB1F0BC}" type="datetime1">
              <a:rPr lang="en-US" smtClean="0"/>
              <a:pPr/>
              <a:t>12/23/2016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F67A583-E55B-46EA-8285-290F20660A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E1C103-CB29-43CD-A959-6A46E8535894}" type="datetime1">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7A583-E55B-46EA-8285-290F20660A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352059-E36D-41E6-A770-E2B24D840C85}" type="datetime1">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7A583-E55B-46EA-8285-290F20660A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4E4B90-58A8-44B1-8363-B1E6CFB40D75}" type="datetime1">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7A583-E55B-46EA-8285-290F20660A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636A86D-26B6-450F-8AEB-C2DE62D60497}" type="datetime1">
              <a:rPr lang="en-US" smtClean="0"/>
              <a:pPr/>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7A583-E55B-46EA-8285-290F20660A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F532CB2-0A57-4601-A444-141CE202B4FF}" type="datetime1">
              <a:rPr lang="en-US" smtClean="0"/>
              <a:pPr/>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7A583-E55B-46EA-8285-290F20660A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ACC76C1-F361-4D91-AAE1-05B4DA29B929}" type="datetime1">
              <a:rPr lang="en-US" smtClean="0"/>
              <a:pPr/>
              <a:t>12/23/2016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67A583-E55B-46EA-8285-290F20660A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E81893A-FAEF-4E6B-8312-04299068FE82}" type="datetime1">
              <a:rPr lang="en-US" smtClean="0"/>
              <a:pPr/>
              <a:t>12/23/2016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67A583-E55B-46EA-8285-290F20660A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A44A5-60F5-4A78-A0F4-09A9CEBA0EEC}" type="datetime1">
              <a:rPr lang="en-US" smtClean="0"/>
              <a:pPr/>
              <a:t>12/23/2016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67A583-E55B-46EA-8285-290F20660A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B60E98D-A0E5-44C6-9551-7DCE547CD17E}" type="datetime1">
              <a:rPr lang="en-US" smtClean="0"/>
              <a:pPr/>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7A583-E55B-46EA-8285-290F20660A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46C6445-DE20-4545-A303-D86E60D60C22}" type="datetime1">
              <a:rPr lang="en-US" smtClean="0"/>
              <a:pPr/>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F67A583-E55B-46EA-8285-290F20660AF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534157A-C6E7-420F-8811-44F6BCA7C78E}" type="datetime1">
              <a:rPr lang="en-US" smtClean="0"/>
              <a:pPr/>
              <a:t>12/23/2016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F67A583-E55B-46EA-8285-290F20660AF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en.wikipedia.org/wiki/Fundamental_frequency"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5.gi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67.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6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2.xml"/><Relationship Id="rId1" Type="http://schemas.openxmlformats.org/officeDocument/2006/relationships/themeOverride" Target="../theme/themeOverride4.xml"/><Relationship Id="rId5" Type="http://schemas.openxmlformats.org/officeDocument/2006/relationships/image" Target="../media/image61.png"/><Relationship Id="rId4" Type="http://schemas.openxmlformats.org/officeDocument/2006/relationships/image" Target="../media/image60.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solidFill>
                  <a:schemeClr val="tx1"/>
                </a:solidFill>
              </a:rPr>
              <a:t>Multi-level Inverter</a:t>
            </a:r>
            <a:endParaRPr lang="en-US" sz="6000" dirty="0">
              <a:solidFill>
                <a:schemeClr val="tx1"/>
              </a:solidFill>
            </a:endParaRPr>
          </a:p>
        </p:txBody>
      </p:sp>
      <p:sp>
        <p:nvSpPr>
          <p:cNvPr id="4" name="Content Placeholder 3"/>
          <p:cNvSpPr>
            <a:spLocks noGrp="1"/>
          </p:cNvSpPr>
          <p:nvPr>
            <p:ph idx="1"/>
          </p:nvPr>
        </p:nvSpPr>
        <p:spPr/>
        <p:txBody>
          <a:bodyPr/>
          <a:lstStyle/>
          <a:p>
            <a:pPr algn="ctr">
              <a:buNone/>
            </a:pPr>
            <a:r>
              <a:rPr lang="en-GB" dirty="0" smtClean="0"/>
              <a:t>Prepared by :</a:t>
            </a:r>
          </a:p>
          <a:p>
            <a:pPr algn="ctr">
              <a:buNone/>
            </a:pPr>
            <a:r>
              <a:rPr lang="en-GB" dirty="0" err="1" smtClean="0"/>
              <a:t>Anas</a:t>
            </a:r>
            <a:r>
              <a:rPr lang="en-GB" dirty="0" smtClean="0"/>
              <a:t> Ibrahim </a:t>
            </a:r>
          </a:p>
          <a:p>
            <a:pPr algn="ctr">
              <a:buNone/>
            </a:pPr>
            <a:r>
              <a:rPr lang="en-GB" dirty="0" err="1" smtClean="0"/>
              <a:t>Yazeed</a:t>
            </a:r>
            <a:r>
              <a:rPr lang="en-GB" dirty="0" smtClean="0"/>
              <a:t> </a:t>
            </a:r>
            <a:r>
              <a:rPr lang="en-GB" dirty="0" err="1" smtClean="0"/>
              <a:t>Hawasheen</a:t>
            </a:r>
            <a:r>
              <a:rPr lang="en-GB" dirty="0" smtClean="0"/>
              <a:t> </a:t>
            </a:r>
          </a:p>
          <a:p>
            <a:pPr algn="ctr">
              <a:buNone/>
            </a:pPr>
            <a:r>
              <a:rPr lang="en-GB" dirty="0" err="1" smtClean="0"/>
              <a:t>Waleed</a:t>
            </a:r>
            <a:r>
              <a:rPr lang="en-GB" dirty="0" smtClean="0"/>
              <a:t> </a:t>
            </a:r>
            <a:r>
              <a:rPr lang="en-GB" dirty="0" err="1" smtClean="0"/>
              <a:t>Barri</a:t>
            </a:r>
            <a:endParaRPr lang="en-GB" dirty="0" smtClean="0"/>
          </a:p>
          <a:p>
            <a:pPr algn="ctr">
              <a:buNone/>
            </a:pPr>
            <a:endParaRPr lang="en-GB" dirty="0" smtClean="0"/>
          </a:p>
          <a:p>
            <a:pPr algn="ctr">
              <a:buNone/>
            </a:pPr>
            <a:r>
              <a:rPr lang="en-GB" dirty="0" smtClean="0"/>
              <a:t>Supervisor</a:t>
            </a:r>
            <a:r>
              <a:rPr lang="ar-SA" dirty="0" smtClean="0"/>
              <a:t>:</a:t>
            </a:r>
          </a:p>
          <a:p>
            <a:pPr algn="ctr">
              <a:buNone/>
            </a:pPr>
            <a:r>
              <a:rPr lang="en-US" dirty="0" err="1" smtClean="0"/>
              <a:t>Dr.R</a:t>
            </a:r>
            <a:r>
              <a:rPr lang="en-GB" dirty="0" err="1" smtClean="0"/>
              <a:t>aed</a:t>
            </a:r>
            <a:r>
              <a:rPr lang="en-GB" dirty="0" smtClean="0"/>
              <a:t> </a:t>
            </a:r>
            <a:r>
              <a:rPr lang="en-GB" dirty="0" err="1" smtClean="0"/>
              <a:t>Jaber</a:t>
            </a:r>
            <a:endParaRPr lang="en-GB" dirty="0" smtClean="0"/>
          </a:p>
          <a:p>
            <a:endParaRPr lang="en-GB" dirty="0"/>
          </a:p>
        </p:txBody>
      </p:sp>
      <p:sp>
        <p:nvSpPr>
          <p:cNvPr id="3" name="Slide Number Placeholder 2"/>
          <p:cNvSpPr>
            <a:spLocks noGrp="1"/>
          </p:cNvSpPr>
          <p:nvPr>
            <p:ph type="sldNum" sz="quarter" idx="12"/>
          </p:nvPr>
        </p:nvSpPr>
        <p:spPr/>
        <p:txBody>
          <a:bodyPr/>
          <a:lstStyle/>
          <a:p>
            <a:fld id="{CF67A583-E55B-46EA-8285-290F20660AF1}"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3.1 : staircase modulation </a:t>
            </a:r>
            <a:endParaRPr lang="en-US" dirty="0"/>
          </a:p>
        </p:txBody>
      </p:sp>
      <p:sp>
        <p:nvSpPr>
          <p:cNvPr id="3" name="Content Placeholder 2"/>
          <p:cNvSpPr>
            <a:spLocks noGrp="1"/>
          </p:cNvSpPr>
          <p:nvPr>
            <p:ph idx="1"/>
          </p:nvPr>
        </p:nvSpPr>
        <p:spPr/>
        <p:txBody>
          <a:bodyPr/>
          <a:lstStyle/>
          <a:p>
            <a:r>
              <a:rPr lang="en-US" dirty="0" smtClean="0"/>
              <a:t>Staircase modulation is a very suitable technique for multilevel inverter :</a:t>
            </a:r>
          </a:p>
          <a:p>
            <a:r>
              <a:rPr lang="en-US" dirty="0" smtClean="0"/>
              <a:t>employing this technique along with the multilevel topology will decrease the total harmonic distortion (THD).</a:t>
            </a:r>
          </a:p>
          <a:p>
            <a:r>
              <a:rPr lang="en-US" dirty="0" smtClean="0"/>
              <a:t>as the number of levels increases the total harmonic distortion will decreases because the signal becomes more similar to the sine wave.</a:t>
            </a:r>
          </a:p>
          <a:p>
            <a:endParaRPr lang="en-US"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19872" t="17958" r="5768" b="13342"/>
          <a:stretch/>
        </p:blipFill>
        <p:spPr bwMode="auto">
          <a:xfrm>
            <a:off x="533400" y="990600"/>
            <a:ext cx="7848600" cy="4800600"/>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
        <p:nvSpPr>
          <p:cNvPr id="5" name="Slide Number Placeholder 4"/>
          <p:cNvSpPr>
            <a:spLocks noGrp="1"/>
          </p:cNvSpPr>
          <p:nvPr>
            <p:ph type="sldNum" sz="quarter" idx="12"/>
          </p:nvPr>
        </p:nvSpPr>
        <p:spPr/>
        <p:txBody>
          <a:bodyPr/>
          <a:lstStyle/>
          <a:p>
            <a:fld id="{CF67A583-E55B-46EA-8285-290F20660AF1}"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3.1.1: Five level inverter</a:t>
            </a:r>
            <a:endParaRPr lang="en-US" dirty="0"/>
          </a:p>
        </p:txBody>
      </p:sp>
      <p:sp>
        <p:nvSpPr>
          <p:cNvPr id="3" name="Content Placeholder 2"/>
          <p:cNvSpPr>
            <a:spLocks noGrp="1"/>
          </p:cNvSpPr>
          <p:nvPr>
            <p:ph idx="1"/>
          </p:nvPr>
        </p:nvSpPr>
        <p:spPr/>
        <p:txBody>
          <a:bodyPr/>
          <a:lstStyle/>
          <a:p>
            <a:r>
              <a:rPr lang="en-US" dirty="0" smtClean="0"/>
              <a:t>In five level inverter the idea is to produce five different output voltage levels.</a:t>
            </a:r>
          </a:p>
          <a:p>
            <a:r>
              <a:rPr lang="en-US" dirty="0" smtClean="0"/>
              <a:t>Applying an odd symmetry will eliminate the even harmonics component.</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533400" y="1295400"/>
            <a:ext cx="7848599" cy="43434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CF67A583-E55B-46EA-8285-290F20660AF1}"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5"/>
          <p:cNvPicPr>
            <a:picLocks noGrp="1"/>
          </p:cNvPicPr>
          <p:nvPr>
            <p:ph idx="1"/>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2084" t="11688" r="1923" b="9919"/>
          <a:stretch/>
        </p:blipFill>
        <p:spPr bwMode="auto">
          <a:xfrm>
            <a:off x="457200" y="1219201"/>
            <a:ext cx="8229600" cy="4495800"/>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
        <p:nvSpPr>
          <p:cNvPr id="3" name="Slide Number Placeholder 2"/>
          <p:cNvSpPr>
            <a:spLocks noGrp="1"/>
          </p:cNvSpPr>
          <p:nvPr>
            <p:ph type="sldNum" sz="quarter" idx="12"/>
          </p:nvPr>
        </p:nvSpPr>
        <p:spPr/>
        <p:txBody>
          <a:bodyPr/>
          <a:lstStyle/>
          <a:p>
            <a:fld id="{CF67A583-E55B-46EA-8285-290F20660AF1}"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p:cNvPicPr>
          <p:nvPr>
            <p:ph idx="1"/>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3360" t="10940" r="11840" b="9588"/>
          <a:stretch/>
        </p:blipFill>
        <p:spPr bwMode="auto">
          <a:xfrm>
            <a:off x="457200" y="1143000"/>
            <a:ext cx="8229600" cy="4648200"/>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
        <p:nvSpPr>
          <p:cNvPr id="3" name="Slide Number Placeholder 2"/>
          <p:cNvSpPr>
            <a:spLocks noGrp="1"/>
          </p:cNvSpPr>
          <p:nvPr>
            <p:ph type="sldNum" sz="quarter" idx="12"/>
          </p:nvPr>
        </p:nvSpPr>
        <p:spPr/>
        <p:txBody>
          <a:bodyPr/>
          <a:lstStyle/>
          <a:p>
            <a:fld id="{CF67A583-E55B-46EA-8285-290F20660AF1}"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609600" y="990600"/>
            <a:ext cx="7848600" cy="48006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CF67A583-E55B-46EA-8285-290F20660AF1}"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3.1.2: Nine level inverter </a:t>
            </a:r>
            <a:endParaRPr lang="en-US" dirty="0"/>
          </a:p>
        </p:txBody>
      </p:sp>
      <p:sp>
        <p:nvSpPr>
          <p:cNvPr id="3" name="Content Placeholder 2"/>
          <p:cNvSpPr>
            <a:spLocks noGrp="1"/>
          </p:cNvSpPr>
          <p:nvPr>
            <p:ph idx="1"/>
          </p:nvPr>
        </p:nvSpPr>
        <p:spPr/>
        <p:txBody>
          <a:bodyPr/>
          <a:lstStyle/>
          <a:p>
            <a:r>
              <a:rPr lang="en-US" dirty="0" smtClean="0"/>
              <a:t>The procedure that we follow in nine level inverter will not be differ but here we allowed to produce </a:t>
            </a:r>
            <a:r>
              <a:rPr lang="en-US" b="1" dirty="0" smtClean="0"/>
              <a:t>0V,12V, 24V, 36V, 48V,-12V,-24V,-36V</a:t>
            </a:r>
            <a:r>
              <a:rPr lang="en-US" dirty="0" smtClean="0"/>
              <a:t> and</a:t>
            </a:r>
            <a:r>
              <a:rPr lang="en-US" b="1" dirty="0" smtClean="0"/>
              <a:t>-48V</a:t>
            </a:r>
            <a:r>
              <a:rPr lang="en-US" dirty="0" smtClean="0"/>
              <a:t> over a complete cycle, so the number of levels increases this will reduce the total harmonic distortion.</a:t>
            </a:r>
          </a:p>
          <a:p>
            <a:endParaRPr lang="en-US" dirty="0" smtClean="0"/>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685800" y="1752600"/>
            <a:ext cx="7573080" cy="36576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CF67A583-E55B-46EA-8285-290F20660AF1}"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762000" y="1219200"/>
            <a:ext cx="7543800" cy="46482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CF67A583-E55B-46EA-8285-290F20660AF1}"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 : Introduction</a:t>
            </a:r>
            <a:endParaRPr lang="en-US" dirty="0"/>
          </a:p>
        </p:txBody>
      </p:sp>
      <p:sp>
        <p:nvSpPr>
          <p:cNvPr id="3" name="Content Placeholder 2"/>
          <p:cNvSpPr>
            <a:spLocks noGrp="1"/>
          </p:cNvSpPr>
          <p:nvPr>
            <p:ph idx="1"/>
          </p:nvPr>
        </p:nvSpPr>
        <p:spPr/>
        <p:txBody>
          <a:bodyPr/>
          <a:lstStyle/>
          <a:p>
            <a:r>
              <a:rPr lang="en-US" dirty="0" smtClean="0"/>
              <a:t>1.1 : Back ground </a:t>
            </a:r>
          </a:p>
          <a:p>
            <a:r>
              <a:rPr lang="en-US" dirty="0" smtClean="0"/>
              <a:t>1.2 : Topology.</a:t>
            </a:r>
          </a:p>
          <a:p>
            <a:r>
              <a:rPr lang="en-US" dirty="0" smtClean="0"/>
              <a:t>1.3: Modulation methods :</a:t>
            </a:r>
          </a:p>
          <a:p>
            <a:pPr>
              <a:buNone/>
            </a:pPr>
            <a:r>
              <a:rPr lang="en-US" dirty="0" smtClean="0"/>
              <a:t>     1.3.1 : staircase modulation.</a:t>
            </a:r>
          </a:p>
          <a:p>
            <a:pPr>
              <a:buNone/>
            </a:pPr>
            <a:r>
              <a:rPr lang="en-US" dirty="0" smtClean="0"/>
              <a:t>     1.3.2 : pulse width modulation. </a:t>
            </a:r>
          </a:p>
          <a:p>
            <a:pPr>
              <a:buNone/>
            </a:pPr>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F67A583-E55B-46EA-8285-290F20660AF1}"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2083" t="11688" r="2083" b="9919"/>
          <a:stretch/>
        </p:blipFill>
        <p:spPr bwMode="auto">
          <a:xfrm>
            <a:off x="457200" y="685800"/>
            <a:ext cx="8229600" cy="5410200"/>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
        <p:nvSpPr>
          <p:cNvPr id="5" name="Slide Number Placeholder 4"/>
          <p:cNvSpPr>
            <a:spLocks noGrp="1"/>
          </p:cNvSpPr>
          <p:nvPr>
            <p:ph type="sldNum" sz="quarter" idx="12"/>
          </p:nvPr>
        </p:nvSpPr>
        <p:spPr/>
        <p:txBody>
          <a:bodyPr/>
          <a:lstStyle/>
          <a:p>
            <a:fld id="{CF67A583-E55B-46EA-8285-290F20660AF1}"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p:cNvPicPr>
          <p:nvPr>
            <p:ph idx="1"/>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3366" t="11117" r="1923" b="9635"/>
          <a:stretch/>
        </p:blipFill>
        <p:spPr bwMode="auto">
          <a:xfrm>
            <a:off x="457200" y="685800"/>
            <a:ext cx="8229600" cy="5379823"/>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
        <p:nvSpPr>
          <p:cNvPr id="5" name="Slide Number Placeholder 4"/>
          <p:cNvSpPr>
            <a:spLocks noGrp="1"/>
          </p:cNvSpPr>
          <p:nvPr>
            <p:ph type="sldNum" sz="quarter" idx="12"/>
          </p:nvPr>
        </p:nvSpPr>
        <p:spPr/>
        <p:txBody>
          <a:bodyPr/>
          <a:lstStyle/>
          <a:p>
            <a:fld id="{CF67A583-E55B-46EA-8285-290F20660AF1}"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3.2: compression between five and nine level inverters </a:t>
            </a:r>
            <a:endParaRPr lang="en-US" dirty="0"/>
          </a:p>
        </p:txBody>
      </p:sp>
      <p:sp>
        <p:nvSpPr>
          <p:cNvPr id="3" name="Content Placeholder 2"/>
          <p:cNvSpPr>
            <a:spLocks noGrp="1"/>
          </p:cNvSpPr>
          <p:nvPr>
            <p:ph idx="1"/>
          </p:nvPr>
        </p:nvSpPr>
        <p:spPr/>
        <p:txBody>
          <a:bodyPr/>
          <a:lstStyle/>
          <a:p>
            <a:r>
              <a:rPr lang="en-US" dirty="0" smtClean="0"/>
              <a:t>The main advantage of using nine level inverter over five level inverter is to reduce the total harmonic distortion (THD). </a:t>
            </a:r>
          </a:p>
          <a:p>
            <a:r>
              <a:rPr lang="en-US" dirty="0" smtClean="0"/>
              <a:t>The total harmonic distortion is the degree to which a waveform deviates from its pure sinusoidal values as a result of the summation of all these harmonic elements and it is defined as the ratio of the sum of the powers of all harmonic components to the power of the </a:t>
            </a:r>
            <a:r>
              <a:rPr lang="en-US" dirty="0" smtClean="0">
                <a:hlinkClick r:id="rId2" tooltip="Fundamental frequency"/>
              </a:rPr>
              <a:t>fundamental frequency</a:t>
            </a:r>
            <a:r>
              <a:rPr lang="en-US" dirty="0" smtClean="0"/>
              <a:t>.</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295400" y="1905000"/>
            <a:ext cx="6629400" cy="1371600"/>
          </a:xfrm>
          <a:prstGeom prst="rect">
            <a:avLst/>
          </a:prstGeom>
          <a:noFill/>
          <a:ln>
            <a:noFill/>
          </a:ln>
        </p:spPr>
      </p:pic>
      <p:pic>
        <p:nvPicPr>
          <p:cNvPr id="8194" name="Picture 2"/>
          <p:cNvPicPr>
            <a:picLocks noChangeAspect="1" noChangeArrowheads="1"/>
          </p:cNvPicPr>
          <p:nvPr/>
        </p:nvPicPr>
        <p:blipFill>
          <a:blip r:embed="rId3" cstate="print"/>
          <a:srcRect/>
          <a:stretch>
            <a:fillRect/>
          </a:stretch>
        </p:blipFill>
        <p:spPr bwMode="auto">
          <a:xfrm>
            <a:off x="1295400" y="3352800"/>
            <a:ext cx="6629400" cy="24003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CF67A583-E55B-46EA-8285-290F20660AF1}"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3.2.1: Fourier series for five level inverter.</a:t>
            </a:r>
            <a:endParaRPr lang="en-US" dirty="0"/>
          </a:p>
        </p:txBody>
      </p:sp>
      <p:sp>
        <p:nvSpPr>
          <p:cNvPr id="3" name="Content Placeholder 2"/>
          <p:cNvSpPr>
            <a:spLocks noGrp="1"/>
          </p:cNvSpPr>
          <p:nvPr>
            <p:ph idx="1"/>
          </p:nvPr>
        </p:nvSpPr>
        <p:spPr/>
        <p:txBody>
          <a:bodyPr/>
          <a:lstStyle/>
          <a:p>
            <a:pPr lvl="8" rtl="1">
              <a:buNone/>
            </a:pPr>
            <a:r>
              <a:rPr lang="en-US" b="1" dirty="0" smtClean="0"/>
              <a:t> </a:t>
            </a:r>
            <a:endParaRPr lang="en-US" dirty="0" smtClean="0"/>
          </a:p>
          <a:p>
            <a:r>
              <a:rPr lang="en-US" b="1" dirty="0" smtClean="0"/>
              <a:t>For voltage :</a:t>
            </a:r>
          </a:p>
          <a:p>
            <a:endParaRPr lang="en-US" dirty="0" smtClean="0"/>
          </a:p>
          <a:p>
            <a:endParaRPr lang="en-US" dirty="0"/>
          </a:p>
        </p:txBody>
      </p:sp>
      <p:pic>
        <p:nvPicPr>
          <p:cNvPr id="9221" name="Picture 5"/>
          <p:cNvPicPr>
            <a:picLocks noChangeAspect="1" noChangeArrowheads="1"/>
          </p:cNvPicPr>
          <p:nvPr/>
        </p:nvPicPr>
        <p:blipFill>
          <a:blip r:embed="rId2" cstate="print"/>
          <a:srcRect/>
          <a:stretch>
            <a:fillRect/>
          </a:stretch>
        </p:blipFill>
        <p:spPr bwMode="auto">
          <a:xfrm>
            <a:off x="838200" y="3138488"/>
            <a:ext cx="7086599" cy="1281112"/>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CF67A583-E55B-46EA-8285-290F20660AF1}"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5288" t="44756" r="35096" b="8209"/>
          <a:stretch/>
        </p:blipFill>
        <p:spPr bwMode="auto">
          <a:xfrm>
            <a:off x="694121" y="1295400"/>
            <a:ext cx="7755758" cy="4267200"/>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
        <p:nvSpPr>
          <p:cNvPr id="5" name="Slide Number Placeholder 4"/>
          <p:cNvSpPr>
            <a:spLocks noGrp="1"/>
          </p:cNvSpPr>
          <p:nvPr>
            <p:ph type="sldNum" sz="quarter" idx="12"/>
          </p:nvPr>
        </p:nvSpPr>
        <p:spPr/>
        <p:txBody>
          <a:bodyPr/>
          <a:lstStyle/>
          <a:p>
            <a:fld id="{CF67A583-E55B-46EA-8285-290F20660AF1}"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lstStyle/>
          <a:p>
            <a:r>
              <a:rPr lang="en-US" dirty="0" smtClean="0"/>
              <a:t>For current:</a:t>
            </a:r>
          </a:p>
          <a:p>
            <a:endParaRPr lang="en-US" dirty="0"/>
          </a:p>
        </p:txBody>
      </p:sp>
      <p:pic>
        <p:nvPicPr>
          <p:cNvPr id="4" name="Picture 3"/>
          <p:cNvPicPr/>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5609" t="45324" r="35417" b="7640"/>
          <a:stretch/>
        </p:blipFill>
        <p:spPr bwMode="auto">
          <a:xfrm>
            <a:off x="685800" y="1905000"/>
            <a:ext cx="7315200" cy="4267200"/>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
        <p:nvSpPr>
          <p:cNvPr id="5" name="Slide Number Placeholder 4"/>
          <p:cNvSpPr>
            <a:spLocks noGrp="1"/>
          </p:cNvSpPr>
          <p:nvPr>
            <p:ph type="sldNum" sz="quarter" idx="12"/>
          </p:nvPr>
        </p:nvSpPr>
        <p:spPr/>
        <p:txBody>
          <a:bodyPr/>
          <a:lstStyle/>
          <a:p>
            <a:fld id="{CF67A583-E55B-46EA-8285-290F20660AF1}"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3.2.2 : Fourier series for nine level inverter </a:t>
            </a:r>
            <a:endParaRPr lang="en-US" dirty="0"/>
          </a:p>
        </p:txBody>
      </p:sp>
      <p:sp>
        <p:nvSpPr>
          <p:cNvPr id="3" name="Content Placeholder 2"/>
          <p:cNvSpPr>
            <a:spLocks noGrp="1"/>
          </p:cNvSpPr>
          <p:nvPr>
            <p:ph idx="1"/>
          </p:nvPr>
        </p:nvSpPr>
        <p:spPr/>
        <p:txBody>
          <a:bodyPr/>
          <a:lstStyle/>
          <a:p>
            <a:r>
              <a:rPr lang="en-US" dirty="0" smtClean="0"/>
              <a:t>For  voltage : </a:t>
            </a:r>
          </a:p>
          <a:p>
            <a:pPr>
              <a:buNone/>
            </a:pPr>
            <a:endParaRPr lang="en-US" dirty="0"/>
          </a:p>
        </p:txBody>
      </p:sp>
      <p:pic>
        <p:nvPicPr>
          <p:cNvPr id="10243" name="Picture 3"/>
          <p:cNvPicPr>
            <a:picLocks noChangeAspect="1" noChangeArrowheads="1"/>
          </p:cNvPicPr>
          <p:nvPr/>
        </p:nvPicPr>
        <p:blipFill>
          <a:blip r:embed="rId2" cstate="print"/>
          <a:srcRect/>
          <a:stretch>
            <a:fillRect/>
          </a:stretch>
        </p:blipFill>
        <p:spPr bwMode="auto">
          <a:xfrm>
            <a:off x="838200" y="3048000"/>
            <a:ext cx="7219622" cy="22098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CF67A583-E55B-46EA-8285-290F20660AF1}"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4808" t="44470" r="33814" b="5645"/>
          <a:stretch/>
        </p:blipFill>
        <p:spPr bwMode="auto">
          <a:xfrm>
            <a:off x="533400" y="838200"/>
            <a:ext cx="7924800" cy="5029200"/>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
        <p:nvSpPr>
          <p:cNvPr id="3" name="Slide Number Placeholder 2"/>
          <p:cNvSpPr>
            <a:spLocks noGrp="1"/>
          </p:cNvSpPr>
          <p:nvPr>
            <p:ph type="sldNum" sz="quarter" idx="12"/>
          </p:nvPr>
        </p:nvSpPr>
        <p:spPr/>
        <p:txBody>
          <a:bodyPr/>
          <a:lstStyle/>
          <a:p>
            <a:fld id="{CF67A583-E55B-46EA-8285-290F20660AF1}"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lstStyle/>
          <a:p>
            <a:r>
              <a:rPr lang="en-US" dirty="0" smtClean="0"/>
              <a:t>For current :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r>
              <a:rPr lang="en-US" dirty="0" smtClean="0"/>
              <a:t>In the previous four figures we see clearly that the total harmonic distortion was reduced by </a:t>
            </a:r>
            <a:r>
              <a:rPr lang="en-US" b="1" dirty="0" smtClean="0"/>
              <a:t>10%</a:t>
            </a:r>
            <a:r>
              <a:rPr lang="en-US" dirty="0" smtClean="0"/>
              <a:t>for voltage and </a:t>
            </a:r>
            <a:r>
              <a:rPr lang="en-US" b="1" dirty="0" smtClean="0"/>
              <a:t>6%</a:t>
            </a:r>
            <a:r>
              <a:rPr lang="en-US" dirty="0" smtClean="0"/>
              <a:t> for current.</a:t>
            </a:r>
            <a:endParaRPr lang="en-US" dirty="0"/>
          </a:p>
        </p:txBody>
      </p:sp>
      <p:pic>
        <p:nvPicPr>
          <p:cNvPr id="4" name="Picture 3"/>
          <p:cNvPicPr/>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5608" t="45040" r="33975" b="7355"/>
          <a:stretch/>
        </p:blipFill>
        <p:spPr bwMode="auto">
          <a:xfrm>
            <a:off x="685800" y="1371600"/>
            <a:ext cx="7696200" cy="3581400"/>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
        <p:nvSpPr>
          <p:cNvPr id="5" name="Slide Number Placeholder 4"/>
          <p:cNvSpPr>
            <a:spLocks noGrp="1"/>
          </p:cNvSpPr>
          <p:nvPr>
            <p:ph type="sldNum" sz="quarter" idx="12"/>
          </p:nvPr>
        </p:nvSpPr>
        <p:spPr/>
        <p:txBody>
          <a:bodyPr/>
          <a:lstStyle/>
          <a:p>
            <a:fld id="{CF67A583-E55B-46EA-8285-290F20660AF1}"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1.3 : Modulation methods</a:t>
            </a:r>
            <a:endParaRPr lang="en-US" dirty="0"/>
          </a:p>
        </p:txBody>
      </p:sp>
      <p:sp>
        <p:nvSpPr>
          <p:cNvPr id="3" name="Content Placeholder 2"/>
          <p:cNvSpPr>
            <a:spLocks noGrp="1"/>
          </p:cNvSpPr>
          <p:nvPr>
            <p:ph idx="1"/>
          </p:nvPr>
        </p:nvSpPr>
        <p:spPr/>
        <p:txBody>
          <a:bodyPr/>
          <a:lstStyle/>
          <a:p>
            <a:r>
              <a:rPr lang="en-US" dirty="0" smtClean="0"/>
              <a:t>1.3.1 : staircase modulation : </a:t>
            </a:r>
          </a:p>
          <a:p>
            <a:r>
              <a:rPr lang="en-US" dirty="0" smtClean="0"/>
              <a:t>The basic idea of the staircase modulation is to pre-determine the switching angle for each module to get the sinusoidal waveform at the output.</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Chapter 4 : power calculations </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4.1: </a:t>
            </a:r>
            <a:r>
              <a:rPr lang="en-US" b="1" dirty="0" smtClean="0"/>
              <a:t>Apparent power</a:t>
            </a:r>
          </a:p>
          <a:p>
            <a:pPr>
              <a:buNone/>
            </a:pPr>
            <a:r>
              <a:rPr lang="en-US" b="1" dirty="0" smtClean="0"/>
              <a:t>4.2:Output  and input real power</a:t>
            </a:r>
          </a:p>
          <a:p>
            <a:pPr>
              <a:buNone/>
            </a:pPr>
            <a:r>
              <a:rPr lang="en-US" b="1" dirty="0" smtClean="0"/>
              <a:t>4.3: Power factor</a:t>
            </a:r>
          </a:p>
          <a:p>
            <a:pPr>
              <a:buNone/>
            </a:pPr>
            <a:r>
              <a:rPr lang="en-US" b="1" dirty="0" smtClean="0"/>
              <a:t>4.4:Motor Efficiency</a:t>
            </a:r>
            <a:endParaRPr lang="en-US"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lstStyle/>
          <a:p>
            <a:r>
              <a:rPr lang="en-US" dirty="0" smtClean="0"/>
              <a:t>a single phase motor will be added to calculate the real power and power factor and efficiency.</a:t>
            </a:r>
          </a:p>
          <a:p>
            <a:r>
              <a:rPr lang="en-US" dirty="0" smtClean="0"/>
              <a:t>the dc voltage from the two sources will changed to </a:t>
            </a:r>
            <a:r>
              <a:rPr lang="en-US" b="1" dirty="0" smtClean="0"/>
              <a:t>36V</a:t>
            </a:r>
            <a:r>
              <a:rPr lang="en-US" dirty="0" smtClean="0"/>
              <a:t> and </a:t>
            </a:r>
            <a:r>
              <a:rPr lang="en-US" b="1" dirty="0" smtClean="0"/>
              <a:t>108V</a:t>
            </a:r>
            <a:r>
              <a:rPr lang="en-US" dirty="0" smtClean="0"/>
              <a:t> respectively to meet the ratings of the chosen motor.</a:t>
            </a:r>
          </a:p>
          <a:p>
            <a:r>
              <a:rPr lang="en-US" dirty="0" smtClean="0"/>
              <a:t>The motor rating </a:t>
            </a:r>
          </a:p>
          <a:p>
            <a:pPr>
              <a:buNone/>
            </a:pPr>
            <a:endParaRPr lang="en-US" dirty="0"/>
          </a:p>
        </p:txBody>
      </p:sp>
      <p:pic>
        <p:nvPicPr>
          <p:cNvPr id="12291" name="Picture 3"/>
          <p:cNvPicPr>
            <a:picLocks noChangeAspect="1" noChangeArrowheads="1"/>
          </p:cNvPicPr>
          <p:nvPr/>
        </p:nvPicPr>
        <p:blipFill>
          <a:blip r:embed="rId2" cstate="print"/>
          <a:srcRect/>
          <a:stretch>
            <a:fillRect/>
          </a:stretch>
        </p:blipFill>
        <p:spPr bwMode="auto">
          <a:xfrm>
            <a:off x="685800" y="3657600"/>
            <a:ext cx="7239000" cy="22098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F67A583-E55B-46EA-8285-290F20660AF1}"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4.1 : Apparent power </a:t>
            </a:r>
            <a:endParaRPr lang="en-US" dirty="0"/>
          </a:p>
        </p:txBody>
      </p:sp>
      <p:sp>
        <p:nvSpPr>
          <p:cNvPr id="3" name="Content Placeholder 2"/>
          <p:cNvSpPr>
            <a:spLocks noGrp="1"/>
          </p:cNvSpPr>
          <p:nvPr>
            <p:ph idx="1"/>
          </p:nvPr>
        </p:nvSpPr>
        <p:spPr/>
        <p:txBody>
          <a:bodyPr/>
          <a:lstStyle/>
          <a:p>
            <a:r>
              <a:rPr lang="en-US" dirty="0" smtClean="0"/>
              <a:t>In this case we are dealing with a signal which have a lot of harmonics so it’s not true to say that </a:t>
            </a:r>
            <a:r>
              <a:rPr lang="en-US" dirty="0" err="1" smtClean="0"/>
              <a:t>Vrms</a:t>
            </a:r>
            <a:r>
              <a:rPr lang="en-US" dirty="0" smtClean="0"/>
              <a:t> is peak voltage divided by the square root of 2 . </a:t>
            </a:r>
          </a:p>
          <a:p>
            <a:endParaRPr lang="en-US" dirty="0" smtClean="0"/>
          </a:p>
          <a:p>
            <a:endParaRPr lang="en-US" dirty="0" smtClean="0"/>
          </a:p>
          <a:p>
            <a:endParaRPr lang="en-US" dirty="0"/>
          </a:p>
        </p:txBody>
      </p:sp>
      <p:pic>
        <p:nvPicPr>
          <p:cNvPr id="13315" name="Picture 3"/>
          <p:cNvPicPr>
            <a:picLocks noChangeAspect="1" noChangeArrowheads="1"/>
          </p:cNvPicPr>
          <p:nvPr/>
        </p:nvPicPr>
        <p:blipFill>
          <a:blip r:embed="rId2" cstate="print"/>
          <a:srcRect/>
          <a:stretch>
            <a:fillRect/>
          </a:stretch>
        </p:blipFill>
        <p:spPr bwMode="auto">
          <a:xfrm>
            <a:off x="838200" y="4114800"/>
            <a:ext cx="7346373" cy="12192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CF67A583-E55B-46EA-8285-290F20660AF1}"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lstStyle/>
          <a:p>
            <a:r>
              <a:rPr lang="en-US" dirty="0" smtClean="0"/>
              <a:t>Where : </a:t>
            </a:r>
          </a:p>
          <a:p>
            <a:pPr>
              <a:buNone/>
            </a:pPr>
            <a:r>
              <a:rPr lang="en-US" dirty="0" smtClean="0"/>
              <a:t> </a:t>
            </a:r>
            <a:endParaRPr lang="en-US" dirty="0"/>
          </a:p>
        </p:txBody>
      </p:sp>
      <p:pic>
        <p:nvPicPr>
          <p:cNvPr id="14339" name="Picture 3"/>
          <p:cNvPicPr>
            <a:picLocks noChangeAspect="1" noChangeArrowheads="1"/>
          </p:cNvPicPr>
          <p:nvPr/>
        </p:nvPicPr>
        <p:blipFill>
          <a:blip r:embed="rId2" cstate="print"/>
          <a:srcRect/>
          <a:stretch>
            <a:fillRect/>
          </a:stretch>
        </p:blipFill>
        <p:spPr bwMode="auto">
          <a:xfrm>
            <a:off x="838200" y="1295401"/>
            <a:ext cx="7315200" cy="2514600"/>
          </a:xfrm>
          <a:prstGeom prst="rect">
            <a:avLst/>
          </a:prstGeom>
          <a:noFill/>
          <a:ln w="9525">
            <a:noFill/>
            <a:miter lim="800000"/>
            <a:headEnd/>
            <a:tailEnd/>
          </a:ln>
        </p:spPr>
      </p:pic>
      <p:pic>
        <p:nvPicPr>
          <p:cNvPr id="14340" name="Picture 4"/>
          <p:cNvPicPr>
            <a:picLocks noChangeAspect="1" noChangeArrowheads="1"/>
          </p:cNvPicPr>
          <p:nvPr/>
        </p:nvPicPr>
        <p:blipFill>
          <a:blip r:embed="rId3" cstate="print"/>
          <a:srcRect/>
          <a:stretch>
            <a:fillRect/>
          </a:stretch>
        </p:blipFill>
        <p:spPr bwMode="auto">
          <a:xfrm>
            <a:off x="838200" y="4114800"/>
            <a:ext cx="7315200" cy="16764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CF67A583-E55B-46EA-8285-290F20660AF1}"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2" cstate="print"/>
          <a:srcRect/>
          <a:stretch>
            <a:fillRect/>
          </a:stretch>
        </p:blipFill>
        <p:spPr bwMode="auto">
          <a:xfrm>
            <a:off x="914400" y="1981200"/>
            <a:ext cx="7543800" cy="29718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CF67A583-E55B-46EA-8285-290F20660AF1}"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43600"/>
          </a:xfrm>
        </p:spPr>
        <p:txBody>
          <a:bodyPr/>
          <a:lstStyle/>
          <a:p>
            <a:r>
              <a:rPr lang="en-US" dirty="0" smtClean="0"/>
              <a:t>By using matlab  simulink : </a:t>
            </a:r>
          </a:p>
          <a:p>
            <a:pPr>
              <a:buNone/>
            </a:pPr>
            <a:endParaRPr lang="en-US" dirty="0" smtClean="0"/>
          </a:p>
          <a:p>
            <a:endParaRPr lang="en-US" dirty="0"/>
          </a:p>
        </p:txBody>
      </p:sp>
      <p:pic>
        <p:nvPicPr>
          <p:cNvPr id="16386" name="Picture 2"/>
          <p:cNvPicPr>
            <a:picLocks noChangeAspect="1" noChangeArrowheads="1"/>
          </p:cNvPicPr>
          <p:nvPr/>
        </p:nvPicPr>
        <p:blipFill>
          <a:blip r:embed="rId2" cstate="print"/>
          <a:srcRect/>
          <a:stretch>
            <a:fillRect/>
          </a:stretch>
        </p:blipFill>
        <p:spPr bwMode="auto">
          <a:xfrm>
            <a:off x="685800" y="1905000"/>
            <a:ext cx="7924800" cy="28956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F67A583-E55B-46EA-8285-290F20660AF1}"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4.2: input real power </a:t>
            </a:r>
            <a:endParaRPr lang="en-US" dirty="0"/>
          </a:p>
        </p:txBody>
      </p:sp>
      <p:pic>
        <p:nvPicPr>
          <p:cNvPr id="17411" name="Picture 3"/>
          <p:cNvPicPr>
            <a:picLocks noChangeAspect="1" noChangeArrowheads="1"/>
          </p:cNvPicPr>
          <p:nvPr/>
        </p:nvPicPr>
        <p:blipFill>
          <a:blip r:embed="rId2" cstate="print"/>
          <a:srcRect/>
          <a:stretch>
            <a:fillRect/>
          </a:stretch>
        </p:blipFill>
        <p:spPr bwMode="auto">
          <a:xfrm>
            <a:off x="457200" y="2743200"/>
            <a:ext cx="8211094" cy="28956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F67A583-E55B-46EA-8285-290F20660AF1}"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4.3 : power factor </a:t>
            </a:r>
            <a:endParaRPr lang="en-US" dirty="0"/>
          </a:p>
        </p:txBody>
      </p:sp>
      <p:sp>
        <p:nvSpPr>
          <p:cNvPr id="3" name="Content Placeholder 2"/>
          <p:cNvSpPr>
            <a:spLocks noGrp="1"/>
          </p:cNvSpPr>
          <p:nvPr>
            <p:ph idx="1"/>
          </p:nvPr>
        </p:nvSpPr>
        <p:spPr/>
        <p:txBody>
          <a:bodyPr/>
          <a:lstStyle/>
          <a:p>
            <a:pPr algn="just"/>
            <a:r>
              <a:rPr lang="en-US" dirty="0" smtClean="0"/>
              <a:t>Power factor is the ratio between real power and apparent power in a circuit. The formula for power factor s:</a:t>
            </a:r>
          </a:p>
          <a:p>
            <a:pPr>
              <a:buNone/>
            </a:pPr>
            <a:endParaRPr lang="en-US" dirty="0" smtClean="0"/>
          </a:p>
          <a:p>
            <a:pPr>
              <a:buNone/>
            </a:pPr>
            <a:endParaRPr lang="en-US" dirty="0"/>
          </a:p>
        </p:txBody>
      </p:sp>
      <p:pic>
        <p:nvPicPr>
          <p:cNvPr id="18435" name="Picture 3"/>
          <p:cNvPicPr>
            <a:picLocks noChangeAspect="1" noChangeArrowheads="1"/>
          </p:cNvPicPr>
          <p:nvPr/>
        </p:nvPicPr>
        <p:blipFill>
          <a:blip r:embed="rId2" cstate="print"/>
          <a:srcRect/>
          <a:stretch>
            <a:fillRect/>
          </a:stretch>
        </p:blipFill>
        <p:spPr bwMode="auto">
          <a:xfrm>
            <a:off x="762000" y="3886200"/>
            <a:ext cx="7649695" cy="12954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CF67A583-E55B-46EA-8285-290F20660AF1}"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4.4 : Motor efficiency  </a:t>
            </a:r>
            <a:endParaRPr lang="en-US" dirty="0"/>
          </a:p>
        </p:txBody>
      </p:sp>
      <p:sp>
        <p:nvSpPr>
          <p:cNvPr id="3" name="Content Placeholder 2"/>
          <p:cNvSpPr>
            <a:spLocks noGrp="1"/>
          </p:cNvSpPr>
          <p:nvPr>
            <p:ph idx="1"/>
          </p:nvPr>
        </p:nvSpPr>
        <p:spPr/>
        <p:txBody>
          <a:bodyPr/>
          <a:lstStyle/>
          <a:p>
            <a:pPr algn="just"/>
            <a:r>
              <a:rPr lang="en-US" dirty="0" smtClean="0"/>
              <a:t>In general, efficiency is a measurable concept, quantitatively determined by the ratio of output to input .</a:t>
            </a:r>
          </a:p>
          <a:p>
            <a:pPr algn="just">
              <a:buNone/>
            </a:pPr>
            <a:endParaRPr lang="en-US" dirty="0" smtClean="0"/>
          </a:p>
          <a:p>
            <a:endParaRPr lang="en-US" dirty="0"/>
          </a:p>
        </p:txBody>
      </p:sp>
      <p:pic>
        <p:nvPicPr>
          <p:cNvPr id="19459" name="Picture 3"/>
          <p:cNvPicPr>
            <a:picLocks noChangeAspect="1" noChangeArrowheads="1"/>
          </p:cNvPicPr>
          <p:nvPr/>
        </p:nvPicPr>
        <p:blipFill>
          <a:blip r:embed="rId2" cstate="print"/>
          <a:srcRect/>
          <a:stretch>
            <a:fillRect/>
          </a:stretch>
        </p:blipFill>
        <p:spPr bwMode="auto">
          <a:xfrm>
            <a:off x="2133600" y="3581400"/>
            <a:ext cx="5217044" cy="1433512"/>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CF67A583-E55B-46EA-8285-290F20660AF1}"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Grp="1" noChangeAspect="1" noChangeArrowheads="1"/>
          </p:cNvPicPr>
          <p:nvPr>
            <p:ph idx="1"/>
          </p:nvPr>
        </p:nvPicPr>
        <p:blipFill>
          <a:blip r:embed="rId2" cstate="print"/>
          <a:srcRect/>
          <a:stretch>
            <a:fillRect/>
          </a:stretch>
        </p:blipFill>
        <p:spPr bwMode="auto">
          <a:xfrm>
            <a:off x="685800" y="1905000"/>
            <a:ext cx="7818669" cy="27432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CF67A583-E55B-46EA-8285-290F20660AF1}"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dirty="0"/>
          </a:p>
        </p:txBody>
      </p:sp>
      <p:pic>
        <p:nvPicPr>
          <p:cNvPr id="4" name="Picture 3"/>
          <p:cNvPicPr/>
          <p:nvPr/>
        </p:nvPicPr>
        <p:blipFill>
          <a:blip r:embed="rId2" cstate="print"/>
          <a:srcRect/>
          <a:stretch>
            <a:fillRect/>
          </a:stretch>
        </p:blipFill>
        <p:spPr bwMode="auto">
          <a:xfrm>
            <a:off x="533400" y="685800"/>
            <a:ext cx="7848600" cy="57912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CF67A583-E55B-46EA-8285-290F20660AF1}"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Chapter 5 : Effects of harmonics on a single motor : </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381000" y="1981199"/>
            <a:ext cx="8305800" cy="2424573"/>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81000" y="4419600"/>
            <a:ext cx="8305800" cy="9144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CF67A583-E55B-46EA-8285-290F20660AF1}"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Chapter 6 : Method of harmonic elimination </a:t>
            </a:r>
            <a:endParaRPr lang="en-US"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41</a:t>
            </a:fld>
            <a:endParaRPr lang="en-US"/>
          </a:p>
        </p:txBody>
      </p:sp>
      <p:sp>
        <p:nvSpPr>
          <p:cNvPr id="8" name="Content Placeholder 7"/>
          <p:cNvSpPr>
            <a:spLocks noGrp="1"/>
          </p:cNvSpPr>
          <p:nvPr>
            <p:ph idx="1"/>
          </p:nvPr>
        </p:nvSpPr>
        <p:spPr/>
        <p:txBody>
          <a:bodyPr/>
          <a:lstStyle/>
          <a:p>
            <a:r>
              <a:rPr lang="en-US" dirty="0" smtClean="0"/>
              <a:t>This method is based on changing the switching angle in order to reduce the total harmonic distortion. In 9 level inverter there are </a:t>
            </a:r>
            <a:r>
              <a:rPr lang="en-US" b="1" dirty="0" smtClean="0"/>
              <a:t>4</a:t>
            </a:r>
            <a:r>
              <a:rPr lang="en-US" dirty="0" smtClean="0"/>
              <a:t> switching angle that can be adjusted so that the harmonics with higher losses can be eliminated, the Fourier series for the output of nine level inverter can be shown below</a:t>
            </a:r>
            <a:endParaRPr lang="en-GB" dirty="0"/>
          </a:p>
        </p:txBody>
      </p:sp>
      <p:pic>
        <p:nvPicPr>
          <p:cNvPr id="3075" name="Picture 3" descr="C:\Users\1\Desktop\2.PNG"/>
          <p:cNvPicPr>
            <a:picLocks noChangeAspect="1" noChangeArrowheads="1"/>
          </p:cNvPicPr>
          <p:nvPr/>
        </p:nvPicPr>
        <p:blipFill>
          <a:blip r:embed="rId2" cstate="print"/>
          <a:srcRect/>
          <a:stretch>
            <a:fillRect/>
          </a:stretch>
        </p:blipFill>
        <p:spPr bwMode="auto">
          <a:xfrm>
            <a:off x="762000" y="4876800"/>
            <a:ext cx="7924800" cy="112395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F67A583-E55B-46EA-8285-290F20660AF1}" type="slidenum">
              <a:rPr lang="en-US" smtClean="0"/>
              <a:pPr/>
              <a:t>42</a:t>
            </a:fld>
            <a:endParaRPr lang="en-US"/>
          </a:p>
        </p:txBody>
      </p:sp>
      <p:sp>
        <p:nvSpPr>
          <p:cNvPr id="4" name="Content Placeholder 3"/>
          <p:cNvSpPr>
            <a:spLocks noGrp="1"/>
          </p:cNvSpPr>
          <p:nvPr>
            <p:ph idx="1"/>
          </p:nvPr>
        </p:nvSpPr>
        <p:spPr>
          <a:xfrm>
            <a:off x="457200" y="381000"/>
            <a:ext cx="8229600" cy="5943600"/>
          </a:xfrm>
        </p:spPr>
        <p:txBody>
          <a:bodyPr/>
          <a:lstStyle/>
          <a:p>
            <a:r>
              <a:rPr lang="en-US" dirty="0" smtClean="0"/>
              <a:t>Know we try to eliminate the harmonics with higher losses or to reduce as possible which is </a:t>
            </a:r>
            <a:r>
              <a:rPr lang="en-US" b="1" dirty="0" smtClean="0"/>
              <a:t>3th, 5</a:t>
            </a:r>
            <a:r>
              <a:rPr lang="en-US" b="1" baseline="30000" dirty="0" smtClean="0"/>
              <a:t>th</a:t>
            </a:r>
            <a:r>
              <a:rPr lang="en-US" dirty="0" smtClean="0"/>
              <a:t> and </a:t>
            </a:r>
            <a:r>
              <a:rPr lang="en-US" b="1" dirty="0" smtClean="0"/>
              <a:t>7</a:t>
            </a:r>
            <a:r>
              <a:rPr lang="en-US" b="1" baseline="30000" dirty="0" smtClean="0"/>
              <a:t>th</a:t>
            </a:r>
            <a:r>
              <a:rPr lang="en-US" dirty="0" smtClean="0"/>
              <a:t>harmonic so we need </a:t>
            </a:r>
            <a:r>
              <a:rPr lang="en-US" b="1" dirty="0" smtClean="0"/>
              <a:t>4</a:t>
            </a:r>
            <a:r>
              <a:rPr lang="en-US" dirty="0" smtClean="0"/>
              <a:t> equations:</a:t>
            </a:r>
            <a:endParaRPr lang="en-GB" dirty="0" smtClean="0"/>
          </a:p>
          <a:p>
            <a:endParaRPr lang="en-GB" dirty="0"/>
          </a:p>
        </p:txBody>
      </p:sp>
      <p:pic>
        <p:nvPicPr>
          <p:cNvPr id="5" name="Picture 2"/>
          <p:cNvPicPr>
            <a:picLocks noChangeAspect="1" noChangeArrowheads="1"/>
          </p:cNvPicPr>
          <p:nvPr/>
        </p:nvPicPr>
        <p:blipFill>
          <a:blip r:embed="rId2" cstate="print"/>
          <a:srcRect/>
          <a:stretch>
            <a:fillRect/>
          </a:stretch>
        </p:blipFill>
        <p:spPr bwMode="auto">
          <a:xfrm>
            <a:off x="1143000" y="1905000"/>
            <a:ext cx="6740881"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lstStyle/>
          <a:p>
            <a:r>
              <a:rPr lang="en-US" dirty="0" smtClean="0"/>
              <a:t>Where V1max is the voltage due to the fundamental component. After solving the above four equations using </a:t>
            </a:r>
            <a:r>
              <a:rPr lang="en-US" dirty="0" err="1" smtClean="0"/>
              <a:t>matlab</a:t>
            </a:r>
            <a:r>
              <a:rPr lang="en-US" dirty="0" smtClean="0"/>
              <a:t> it will gives the following results:</a:t>
            </a:r>
            <a:endParaRPr lang="en-GB" dirty="0" smtClean="0"/>
          </a:p>
          <a:p>
            <a:pPr>
              <a:buNone/>
            </a:pPr>
            <a:endParaRPr lang="en-US" dirty="0" smtClean="0"/>
          </a:p>
          <a:p>
            <a:pPr>
              <a:buNone/>
            </a:pPr>
            <a:endParaRPr lang="en-US" dirty="0"/>
          </a:p>
        </p:txBody>
      </p:sp>
      <p:pic>
        <p:nvPicPr>
          <p:cNvPr id="4099" name="Picture 3"/>
          <p:cNvPicPr>
            <a:picLocks noChangeAspect="1" noChangeArrowheads="1"/>
          </p:cNvPicPr>
          <p:nvPr/>
        </p:nvPicPr>
        <p:blipFill>
          <a:blip r:embed="rId2" cstate="print"/>
          <a:srcRect/>
          <a:stretch>
            <a:fillRect/>
          </a:stretch>
        </p:blipFill>
        <p:spPr bwMode="auto">
          <a:xfrm>
            <a:off x="381000" y="2362200"/>
            <a:ext cx="8407111" cy="69532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F67A583-E55B-46EA-8285-290F20660AF1}"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F67A583-E55B-46EA-8285-290F20660AF1}" type="slidenum">
              <a:rPr lang="en-US" smtClean="0"/>
              <a:pPr/>
              <a:t>44</a:t>
            </a:fld>
            <a:endParaRPr lang="en-US"/>
          </a:p>
        </p:txBody>
      </p:sp>
      <p:sp>
        <p:nvSpPr>
          <p:cNvPr id="4" name="Content Placeholder 3"/>
          <p:cNvSpPr>
            <a:spLocks noGrp="1"/>
          </p:cNvSpPr>
          <p:nvPr>
            <p:ph idx="1"/>
          </p:nvPr>
        </p:nvSpPr>
        <p:spPr>
          <a:xfrm>
            <a:off x="457200" y="533400"/>
            <a:ext cx="8229600" cy="5791200"/>
          </a:xfrm>
        </p:spPr>
        <p:txBody>
          <a:bodyPr/>
          <a:lstStyle/>
          <a:p>
            <a:pPr algn="just"/>
            <a:r>
              <a:rPr lang="en-US" dirty="0" smtClean="0"/>
              <a:t>The output voltage and current waveform and the total harmonic distortion for the current and voltage wave form after elimination can be seen in the following </a:t>
            </a:r>
            <a:r>
              <a:rPr lang="en-US" b="1" dirty="0" smtClean="0"/>
              <a:t>figures:</a:t>
            </a:r>
            <a:endParaRPr lang="en-GB" dirty="0" smtClean="0"/>
          </a:p>
          <a:p>
            <a:endParaRPr lang="en-GB" dirty="0"/>
          </a:p>
        </p:txBody>
      </p:sp>
      <p:pic>
        <p:nvPicPr>
          <p:cNvPr id="5" name="Picture 2"/>
          <p:cNvPicPr>
            <a:picLocks noChangeAspect="1" noChangeArrowheads="1"/>
          </p:cNvPicPr>
          <p:nvPr/>
        </p:nvPicPr>
        <p:blipFill>
          <a:blip r:embed="rId2" cstate="print"/>
          <a:srcRect/>
          <a:stretch>
            <a:fillRect/>
          </a:stretch>
        </p:blipFill>
        <p:spPr bwMode="auto">
          <a:xfrm>
            <a:off x="914400" y="2349376"/>
            <a:ext cx="7469901" cy="4356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533400" y="381000"/>
            <a:ext cx="8050772" cy="2819400"/>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533399" y="3352800"/>
            <a:ext cx="8077201" cy="25908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F67A583-E55B-46EA-8285-290F20660AF1}"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 Effect of THD reduction</a:t>
            </a:r>
          </a:p>
        </p:txBody>
      </p:sp>
      <p:sp>
        <p:nvSpPr>
          <p:cNvPr id="4" name="Slide Number Placeholder 3"/>
          <p:cNvSpPr>
            <a:spLocks noGrp="1"/>
          </p:cNvSpPr>
          <p:nvPr>
            <p:ph type="sldNum" sz="quarter" idx="12"/>
          </p:nvPr>
        </p:nvSpPr>
        <p:spPr/>
        <p:txBody>
          <a:bodyPr/>
          <a:lstStyle/>
          <a:p>
            <a:fld id="{CF67A583-E55B-46EA-8285-290F20660AF1}" type="slidenum">
              <a:rPr lang="en-US" smtClean="0"/>
              <a:pPr/>
              <a:t>46</a:t>
            </a:fld>
            <a:endParaRPr lang="en-US"/>
          </a:p>
        </p:txBody>
      </p:sp>
      <p:sp>
        <p:nvSpPr>
          <p:cNvPr id="5" name="Content Placeholder 4"/>
          <p:cNvSpPr>
            <a:spLocks noGrp="1"/>
          </p:cNvSpPr>
          <p:nvPr>
            <p:ph idx="1"/>
          </p:nvPr>
        </p:nvSpPr>
        <p:spPr/>
        <p:txBody>
          <a:bodyPr/>
          <a:lstStyle/>
          <a:p>
            <a:r>
              <a:rPr lang="en-US" dirty="0" smtClean="0"/>
              <a:t>We can see clearly that the harmonic distortion of the voltage and current waveform reduced by </a:t>
            </a:r>
            <a:r>
              <a:rPr lang="en-US" b="1" dirty="0" smtClean="0"/>
              <a:t>50%</a:t>
            </a:r>
            <a:r>
              <a:rPr lang="en-US" dirty="0" smtClean="0"/>
              <a:t> approximately, as a result of increasing the peak of the fundamental component and decreasing the amplitude of the </a:t>
            </a:r>
            <a:r>
              <a:rPr lang="en-US" b="1" dirty="0" smtClean="0"/>
              <a:t>fifth, third</a:t>
            </a:r>
            <a:r>
              <a:rPr lang="en-US" dirty="0" smtClean="0"/>
              <a:t> and </a:t>
            </a:r>
            <a:r>
              <a:rPr lang="en-US" b="1" dirty="0" smtClean="0"/>
              <a:t>seventh</a:t>
            </a:r>
            <a:r>
              <a:rPr lang="en-US" dirty="0" smtClean="0"/>
              <a:t> harmonics. The losses due to increasing of the stator and rotor resistances becomes smaller approximately becomes </a:t>
            </a:r>
            <a:r>
              <a:rPr lang="en-US" b="1" dirty="0" smtClean="0"/>
              <a:t>2-4</a:t>
            </a:r>
            <a:r>
              <a:rPr lang="en-US" dirty="0" smtClean="0"/>
              <a:t>watt, so the efficiency must be increase</a:t>
            </a:r>
            <a:endParaRPr lang="en-GB"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a:stretch>
            <a:fillRect/>
          </a:stretch>
        </p:blipFill>
        <p:spPr bwMode="auto">
          <a:xfrm>
            <a:off x="914400" y="4038600"/>
            <a:ext cx="7169394" cy="24384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CF67A583-E55B-46EA-8285-290F20660AF1}" type="slidenum">
              <a:rPr lang="en-US" smtClean="0"/>
              <a:pPr/>
              <a:t>47</a:t>
            </a:fld>
            <a:endParaRPr lang="en-US"/>
          </a:p>
        </p:txBody>
      </p:sp>
      <p:pic>
        <p:nvPicPr>
          <p:cNvPr id="4" name="Picture 2"/>
          <p:cNvPicPr>
            <a:picLocks noChangeAspect="1" noChangeArrowheads="1"/>
          </p:cNvPicPr>
          <p:nvPr/>
        </p:nvPicPr>
        <p:blipFill>
          <a:blip r:embed="rId3" cstate="print"/>
          <a:srcRect/>
          <a:stretch>
            <a:fillRect/>
          </a:stretch>
        </p:blipFill>
        <p:spPr bwMode="auto">
          <a:xfrm>
            <a:off x="609600" y="609600"/>
            <a:ext cx="7924800"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500" dirty="0" smtClean="0"/>
              <a:t>Chapter7: </a:t>
            </a:r>
            <a:r>
              <a:rPr lang="en-US" sz="4500" dirty="0" err="1" smtClean="0"/>
              <a:t>Mosfet</a:t>
            </a:r>
            <a:r>
              <a:rPr lang="en-US" sz="4500" dirty="0" smtClean="0"/>
              <a:t> power losses calculation</a:t>
            </a:r>
            <a:endParaRPr lang="en-GB" sz="4500" dirty="0" smtClean="0"/>
          </a:p>
        </p:txBody>
      </p:sp>
      <p:pic>
        <p:nvPicPr>
          <p:cNvPr id="4" name="Content Placeholder 3"/>
          <p:cNvPicPr>
            <a:picLocks noGrp="1"/>
          </p:cNvPicPr>
          <p:nvPr>
            <p:ph idx="1"/>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762000" y="1981200"/>
            <a:ext cx="7467600" cy="4419599"/>
          </a:xfrm>
          <a:prstGeom prst="rect">
            <a:avLst/>
          </a:prstGeom>
        </p:spPr>
      </p:pic>
      <p:sp>
        <p:nvSpPr>
          <p:cNvPr id="5" name="Slide Number Placeholder 4"/>
          <p:cNvSpPr>
            <a:spLocks noGrp="1"/>
          </p:cNvSpPr>
          <p:nvPr>
            <p:ph type="sldNum" sz="quarter" idx="12"/>
          </p:nvPr>
        </p:nvSpPr>
        <p:spPr/>
        <p:txBody>
          <a:bodyPr/>
          <a:lstStyle/>
          <a:p>
            <a:fld id="{CF67A583-E55B-46EA-8285-290F20660AF1}"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rmAutofit fontScale="92500" lnSpcReduction="20000"/>
          </a:bodyPr>
          <a:lstStyle/>
          <a:p>
            <a:r>
              <a:rPr lang="en-US" dirty="0" smtClean="0"/>
              <a:t>Conduction losses are the losses that occur while the </a:t>
            </a:r>
            <a:r>
              <a:rPr lang="en-US" dirty="0" err="1" smtClean="0"/>
              <a:t>mosfet</a:t>
            </a:r>
            <a:r>
              <a:rPr lang="en-US" dirty="0" smtClean="0"/>
              <a:t> or freewheeling diode is on and conducting current, the total power dissipation during conduction is computed by multiplying the on-state resistance and the on-state current. In switching applications the conduction loss must be multiplied by the duty factor to obtain average power dissipation.</a:t>
            </a:r>
            <a:endParaRPr lang="en-GB" dirty="0" smtClean="0"/>
          </a:p>
          <a:p>
            <a:pPr algn="ctr" rtl="1">
              <a:buNone/>
            </a:pPr>
            <a:r>
              <a:rPr lang="en-US" dirty="0" err="1" smtClean="0"/>
              <a:t>Pconduction</a:t>
            </a:r>
            <a:r>
              <a:rPr lang="en-US" dirty="0" smtClean="0"/>
              <a:t>(</a:t>
            </a:r>
            <a:r>
              <a:rPr lang="en-US" dirty="0" err="1" smtClean="0"/>
              <a:t>avg</a:t>
            </a:r>
            <a:r>
              <a:rPr lang="en-US" dirty="0" smtClean="0"/>
              <a:t>)= duty cycle *  * on-state resistance</a:t>
            </a:r>
            <a:endParaRPr lang="en-GB" dirty="0" smtClean="0"/>
          </a:p>
          <a:p>
            <a:r>
              <a:rPr lang="en-US" dirty="0" smtClean="0"/>
              <a:t>For </a:t>
            </a:r>
            <a:r>
              <a:rPr lang="en-US" b="1" dirty="0" smtClean="0"/>
              <a:t>irf830</a:t>
            </a:r>
            <a:r>
              <a:rPr lang="en-US" dirty="0" smtClean="0"/>
              <a:t> </a:t>
            </a:r>
            <a:r>
              <a:rPr lang="en-US" dirty="0" err="1" smtClean="0"/>
              <a:t>mosfet</a:t>
            </a:r>
            <a:r>
              <a:rPr lang="en-US" dirty="0" smtClean="0"/>
              <a:t> the on state resistance = </a:t>
            </a:r>
            <a:r>
              <a:rPr lang="en-US" b="1" dirty="0" smtClean="0"/>
              <a:t>0.7 ohm</a:t>
            </a:r>
            <a:r>
              <a:rPr lang="en-US" dirty="0" smtClean="0"/>
              <a:t> this value can be calculated from the slope of the carve that shows the relation between </a:t>
            </a:r>
            <a:r>
              <a:rPr lang="en-US" dirty="0" err="1" smtClean="0"/>
              <a:t>Vds</a:t>
            </a:r>
            <a:r>
              <a:rPr lang="en-US" dirty="0" smtClean="0"/>
              <a:t>(on) and drain current in the </a:t>
            </a:r>
            <a:r>
              <a:rPr lang="en-US" dirty="0" err="1" smtClean="0"/>
              <a:t>mosfet</a:t>
            </a:r>
            <a:r>
              <a:rPr lang="en-US" dirty="0" smtClean="0"/>
              <a:t> datasheet.</a:t>
            </a:r>
            <a:endParaRPr lang="en-GB" dirty="0" smtClean="0"/>
          </a:p>
          <a:p>
            <a:r>
              <a:rPr lang="en-US" dirty="0" smtClean="0"/>
              <a:t>For </a:t>
            </a:r>
            <a:r>
              <a:rPr lang="en-US" dirty="0" err="1" smtClean="0"/>
              <a:t>rms</a:t>
            </a:r>
            <a:r>
              <a:rPr lang="en-US" dirty="0" smtClean="0"/>
              <a:t> current equal </a:t>
            </a:r>
            <a:r>
              <a:rPr lang="en-US" b="1" dirty="0" smtClean="0"/>
              <a:t>2.9A</a:t>
            </a:r>
            <a:r>
              <a:rPr lang="ar-SA" b="1" dirty="0" smtClean="0"/>
              <a:t>)</a:t>
            </a:r>
            <a:r>
              <a:rPr lang="en-US" b="1" dirty="0" smtClean="0"/>
              <a:t> simulation result)</a:t>
            </a:r>
            <a:endParaRPr lang="en-GB" dirty="0" smtClean="0"/>
          </a:p>
          <a:p>
            <a:r>
              <a:rPr lang="en-US" dirty="0" smtClean="0"/>
              <a:t>The duty cycle will be equal =Ton/T total but we have different values because of different width of the cycles. So to calculate the losses due to conduction we have to divide the width of each pulse when the </a:t>
            </a:r>
            <a:r>
              <a:rPr lang="en-US" dirty="0" err="1" smtClean="0"/>
              <a:t>mosfet</a:t>
            </a:r>
            <a:r>
              <a:rPr lang="en-US" dirty="0" smtClean="0"/>
              <a:t> is on over the overall width.</a:t>
            </a:r>
            <a:endParaRPr lang="en-GB" dirty="0" smtClean="0"/>
          </a:p>
          <a:p>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1.3.2 : pulse width modulation </a:t>
            </a:r>
            <a:endParaRPr lang="en-US" dirty="0"/>
          </a:p>
        </p:txBody>
      </p:sp>
      <p:sp>
        <p:nvSpPr>
          <p:cNvPr id="3" name="Content Placeholder 2"/>
          <p:cNvSpPr>
            <a:spLocks noGrp="1"/>
          </p:cNvSpPr>
          <p:nvPr>
            <p:ph idx="1"/>
          </p:nvPr>
        </p:nvSpPr>
        <p:spPr/>
        <p:txBody>
          <a:bodyPr/>
          <a:lstStyle/>
          <a:p>
            <a:r>
              <a:rPr lang="en-US" dirty="0" smtClean="0"/>
              <a:t>This modulation  technique compared between  two  signals (triangular  and sinusoidal ) </a:t>
            </a:r>
          </a:p>
          <a:p>
            <a:r>
              <a:rPr lang="en-US" dirty="0" smtClean="0"/>
              <a:t>Triangular : controlled the duty cycle of each pulse .</a:t>
            </a:r>
          </a:p>
          <a:p>
            <a:r>
              <a:rPr lang="en-US" dirty="0" smtClean="0"/>
              <a:t>Sinusoidal : controlled the frequency of the output wave .</a:t>
            </a:r>
          </a:p>
          <a:p>
            <a:endParaRPr lang="en-US"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457200"/>
            <a:ext cx="8229600" cy="5867400"/>
          </a:xfrm>
        </p:spPr>
        <p:txBody>
          <a:bodyPr/>
          <a:lstStyle/>
          <a:p>
            <a:r>
              <a:rPr lang="en-US" dirty="0" smtClean="0"/>
              <a:t>Referring to the following table the first </a:t>
            </a:r>
            <a:r>
              <a:rPr lang="en-US" dirty="0" err="1" smtClean="0"/>
              <a:t>mosfet</a:t>
            </a:r>
            <a:r>
              <a:rPr lang="en-US" dirty="0" smtClean="0"/>
              <a:t> as an example is turned on five times but with different pulse time so the power dissipated by the first </a:t>
            </a:r>
            <a:r>
              <a:rPr lang="en-US" dirty="0" err="1" smtClean="0"/>
              <a:t>mosfet</a:t>
            </a:r>
            <a:r>
              <a:rPr lang="en-US" dirty="0" smtClean="0"/>
              <a:t> can be calculated as the following:      </a:t>
            </a:r>
            <a:endParaRPr lang="en-GB" dirty="0" smtClean="0"/>
          </a:p>
          <a:p>
            <a:endParaRPr lang="en-GB" dirty="0"/>
          </a:p>
        </p:txBody>
      </p:sp>
      <p:sp>
        <p:nvSpPr>
          <p:cNvPr id="10" name="Slide Number Placeholder 9"/>
          <p:cNvSpPr>
            <a:spLocks noGrp="1"/>
          </p:cNvSpPr>
          <p:nvPr>
            <p:ph type="sldNum" sz="quarter" idx="12"/>
          </p:nvPr>
        </p:nvSpPr>
        <p:spPr/>
        <p:txBody>
          <a:bodyPr/>
          <a:lstStyle/>
          <a:p>
            <a:fld id="{CF67A583-E55B-46EA-8285-290F20660AF1}" type="slidenum">
              <a:rPr lang="en-US" smtClean="0"/>
              <a:pPr/>
              <a:t>50</a:t>
            </a:fld>
            <a:endParaRPr lang="en-US"/>
          </a:p>
        </p:txBody>
      </p:sp>
      <p:pic>
        <p:nvPicPr>
          <p:cNvPr id="1026" name="Picture 2" descr="C:\Users\1\Desktop\66.PNG"/>
          <p:cNvPicPr>
            <a:picLocks noChangeAspect="1" noChangeArrowheads="1"/>
          </p:cNvPicPr>
          <p:nvPr/>
        </p:nvPicPr>
        <p:blipFill>
          <a:blip r:embed="rId2" cstate="print"/>
          <a:srcRect/>
          <a:stretch>
            <a:fillRect/>
          </a:stretch>
        </p:blipFill>
        <p:spPr bwMode="auto">
          <a:xfrm>
            <a:off x="838200" y="2438400"/>
            <a:ext cx="7391400" cy="3733800"/>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43600"/>
          </a:xfrm>
        </p:spPr>
        <p:txBody>
          <a:bodyPr/>
          <a:lstStyle/>
          <a:p>
            <a:r>
              <a:rPr lang="en-US" dirty="0" smtClean="0"/>
              <a:t>Pconduction1 = Pat 10V+ Pat 30V+ Pat 40V+Pat -20V+ Pat -30V</a:t>
            </a:r>
            <a:endParaRPr lang="en-GB" dirty="0" smtClean="0"/>
          </a:p>
          <a:p>
            <a:r>
              <a:rPr lang="en-US" dirty="0" smtClean="0"/>
              <a:t>The pulse width of each cycle can be shown in the following table, where the frequency is</a:t>
            </a:r>
            <a:r>
              <a:rPr lang="en-US" b="1" dirty="0" smtClean="0"/>
              <a:t> 60HZ</a:t>
            </a:r>
            <a:r>
              <a:rPr lang="en-US" dirty="0" smtClean="0"/>
              <a:t> so the total width is </a:t>
            </a:r>
            <a:r>
              <a:rPr lang="en-US" b="1" dirty="0" smtClean="0"/>
              <a:t>0.0167 second.</a:t>
            </a:r>
            <a:endParaRPr lang="en-GB" dirty="0" smtClean="0"/>
          </a:p>
          <a:p>
            <a:endParaRPr lang="en-GB" dirty="0"/>
          </a:p>
        </p:txBody>
      </p:sp>
      <p:sp>
        <p:nvSpPr>
          <p:cNvPr id="6" name="Slide Number Placeholder 5"/>
          <p:cNvSpPr>
            <a:spLocks noGrp="1"/>
          </p:cNvSpPr>
          <p:nvPr>
            <p:ph type="sldNum" sz="quarter" idx="12"/>
          </p:nvPr>
        </p:nvSpPr>
        <p:spPr/>
        <p:txBody>
          <a:bodyPr/>
          <a:lstStyle/>
          <a:p>
            <a:fld id="{CF67A583-E55B-46EA-8285-290F20660AF1}" type="slidenum">
              <a:rPr lang="en-US" smtClean="0"/>
              <a:pPr/>
              <a:t>51</a:t>
            </a:fld>
            <a:endParaRPr lang="en-US"/>
          </a:p>
        </p:txBody>
      </p:sp>
      <p:pic>
        <p:nvPicPr>
          <p:cNvPr id="2050" name="Picture 2" descr="C:\Users\1\Desktop\54645645.PNG"/>
          <p:cNvPicPr>
            <a:picLocks noChangeAspect="1" noChangeArrowheads="1"/>
          </p:cNvPicPr>
          <p:nvPr/>
        </p:nvPicPr>
        <p:blipFill>
          <a:blip r:embed="rId2" cstate="print"/>
          <a:srcRect/>
          <a:stretch>
            <a:fillRect/>
          </a:stretch>
        </p:blipFill>
        <p:spPr bwMode="auto">
          <a:xfrm>
            <a:off x="533400" y="3124200"/>
            <a:ext cx="7977808" cy="2743200"/>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lstStyle/>
          <a:p>
            <a:r>
              <a:rPr lang="en-US" dirty="0" smtClean="0"/>
              <a:t>P 1 at 10V = 0.067**0.7 = </a:t>
            </a:r>
            <a:r>
              <a:rPr lang="en-US" b="1" dirty="0" smtClean="0"/>
              <a:t>0.39 Watt</a:t>
            </a:r>
            <a:endParaRPr lang="en-GB" dirty="0" smtClean="0"/>
          </a:p>
          <a:p>
            <a:r>
              <a:rPr lang="en-US" dirty="0" smtClean="0"/>
              <a:t>P 1 at 30V = 0.1372**0.7 = </a:t>
            </a:r>
            <a:r>
              <a:rPr lang="en-US" b="1" dirty="0" smtClean="0"/>
              <a:t>0.8 Watt</a:t>
            </a:r>
            <a:endParaRPr lang="en-GB" dirty="0" smtClean="0"/>
          </a:p>
          <a:p>
            <a:r>
              <a:rPr lang="en-US" dirty="0" smtClean="0"/>
              <a:t>P 1 at 40V = 0.1601**0.7 = </a:t>
            </a:r>
            <a:r>
              <a:rPr lang="en-US" b="1" dirty="0" smtClean="0"/>
              <a:t>0.94 Watt</a:t>
            </a:r>
            <a:endParaRPr lang="en-GB" dirty="0" smtClean="0"/>
          </a:p>
          <a:p>
            <a:r>
              <a:rPr lang="en-US" dirty="0" smtClean="0"/>
              <a:t>P 1 at -20V = 0.0989**0.7 = </a:t>
            </a:r>
            <a:r>
              <a:rPr lang="en-US" b="1" dirty="0" smtClean="0"/>
              <a:t>0.58 Watt</a:t>
            </a:r>
            <a:endParaRPr lang="en-GB" dirty="0" smtClean="0"/>
          </a:p>
          <a:p>
            <a:r>
              <a:rPr lang="en-US" dirty="0" smtClean="0"/>
              <a:t>P 1 at -30V = 0.1372*2.9*0.7 = </a:t>
            </a:r>
            <a:r>
              <a:rPr lang="en-US" b="1" dirty="0" smtClean="0"/>
              <a:t>0.8 Watt</a:t>
            </a:r>
            <a:endParaRPr lang="en-GB" dirty="0" smtClean="0"/>
          </a:p>
          <a:p>
            <a:r>
              <a:rPr lang="en-US" dirty="0" smtClean="0"/>
              <a:t>The power dissipated through the first </a:t>
            </a:r>
            <a:r>
              <a:rPr lang="en-US" dirty="0" err="1" smtClean="0"/>
              <a:t>mosfet</a:t>
            </a:r>
            <a:r>
              <a:rPr lang="en-US" dirty="0" smtClean="0"/>
              <a:t> due to conduction losses can be calculated as:</a:t>
            </a:r>
            <a:endParaRPr lang="en-GB" dirty="0" smtClean="0"/>
          </a:p>
          <a:p>
            <a:r>
              <a:rPr lang="en-US" dirty="0" smtClean="0"/>
              <a:t>P1 conduction = (0.39+0.8+0.94+0.58+0.8) = </a:t>
            </a:r>
            <a:r>
              <a:rPr lang="en-US" b="1" dirty="0" smtClean="0"/>
              <a:t>3.5</a:t>
            </a:r>
            <a:r>
              <a:rPr lang="en-US" dirty="0" smtClean="0"/>
              <a:t> </a:t>
            </a:r>
            <a:r>
              <a:rPr lang="en-US" b="1" dirty="0" smtClean="0"/>
              <a:t>Watt</a:t>
            </a:r>
            <a:endParaRPr lang="en-GB" dirty="0" smtClean="0"/>
          </a:p>
          <a:p>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lstStyle/>
          <a:p>
            <a:r>
              <a:rPr lang="en-US" dirty="0" smtClean="0"/>
              <a:t>The following table shows conduction losses due to each </a:t>
            </a:r>
            <a:r>
              <a:rPr lang="en-US" dirty="0" err="1" smtClean="0"/>
              <a:t>mosfet</a:t>
            </a:r>
            <a:r>
              <a:rPr lang="en-US" dirty="0" smtClean="0"/>
              <a:t>:</a:t>
            </a:r>
            <a:endParaRPr lang="en-GB" dirty="0" smtClean="0"/>
          </a:p>
          <a:p>
            <a:endParaRPr lang="en-GB" dirty="0"/>
          </a:p>
        </p:txBody>
      </p:sp>
      <p:pic>
        <p:nvPicPr>
          <p:cNvPr id="76803" name="Picture 3" descr="C:\Users\1\Desktop\dfgfhggjnvcxx.PNG"/>
          <p:cNvPicPr>
            <a:picLocks noChangeAspect="1" noChangeArrowheads="1"/>
          </p:cNvPicPr>
          <p:nvPr/>
        </p:nvPicPr>
        <p:blipFill>
          <a:blip r:embed="rId2" cstate="print"/>
          <a:srcRect/>
          <a:stretch>
            <a:fillRect/>
          </a:stretch>
        </p:blipFill>
        <p:spPr bwMode="auto">
          <a:xfrm>
            <a:off x="990600" y="1752600"/>
            <a:ext cx="7011782" cy="3200400"/>
          </a:xfrm>
          <a:prstGeom prst="rect">
            <a:avLst/>
          </a:prstGeom>
          <a:noFill/>
        </p:spPr>
      </p:pic>
      <p:sp>
        <p:nvSpPr>
          <p:cNvPr id="6" name="Slide Number Placeholder 5"/>
          <p:cNvSpPr>
            <a:spLocks noGrp="1"/>
          </p:cNvSpPr>
          <p:nvPr>
            <p:ph type="sldNum" sz="quarter" idx="12"/>
          </p:nvPr>
        </p:nvSpPr>
        <p:spPr/>
        <p:txBody>
          <a:bodyPr/>
          <a:lstStyle/>
          <a:p>
            <a:fld id="{CF67A583-E55B-46EA-8285-290F20660AF1}"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Chapter 8: Dead time effect</a:t>
            </a:r>
            <a:r>
              <a:rPr lang="en-GB" dirty="0" smtClean="0"/>
              <a:t/>
            </a:r>
            <a:br>
              <a:rPr lang="en-GB" dirty="0" smtClean="0"/>
            </a:br>
            <a:endParaRPr lang="en-GB" dirty="0"/>
          </a:p>
        </p:txBody>
      </p:sp>
      <p:sp>
        <p:nvSpPr>
          <p:cNvPr id="3" name="Content Placeholder 2"/>
          <p:cNvSpPr>
            <a:spLocks noGrp="1"/>
          </p:cNvSpPr>
          <p:nvPr>
            <p:ph idx="1"/>
          </p:nvPr>
        </p:nvSpPr>
        <p:spPr/>
        <p:txBody>
          <a:bodyPr/>
          <a:lstStyle/>
          <a:p>
            <a:r>
              <a:rPr lang="en-GB" dirty="0" smtClean="0"/>
              <a:t>8.1 :</a:t>
            </a:r>
            <a:r>
              <a:rPr lang="en-US" dirty="0" smtClean="0"/>
              <a:t>Gate resister effect</a:t>
            </a:r>
          </a:p>
          <a:p>
            <a:r>
              <a:rPr lang="en-US" dirty="0" smtClean="0"/>
              <a:t>8.2:Effect of drain current </a:t>
            </a:r>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09600"/>
            <a:ext cx="8229600" cy="5715000"/>
          </a:xfrm>
        </p:spPr>
        <p:txBody>
          <a:bodyPr/>
          <a:lstStyle/>
          <a:p>
            <a:pPr>
              <a:buNone/>
            </a:pPr>
            <a:endParaRPr lang="en-GB" dirty="0" smtClean="0"/>
          </a:p>
          <a:p>
            <a:r>
              <a:rPr lang="en-US" dirty="0" smtClean="0"/>
              <a:t> Sometimes dead time will be calculated from typical datasheet values just multiplying by a safety factor from field experience. This method will work in some cases but is not precise enough in general. With measurements shown here, a more precise approach will be presented. </a:t>
            </a:r>
            <a:endParaRPr lang="en-GB" dirty="0"/>
          </a:p>
        </p:txBody>
      </p:sp>
      <p:sp>
        <p:nvSpPr>
          <p:cNvPr id="6" name="Slide Number Placeholder 5"/>
          <p:cNvSpPr>
            <a:spLocks noGrp="1"/>
          </p:cNvSpPr>
          <p:nvPr>
            <p:ph type="sldNum" sz="quarter" idx="12"/>
          </p:nvPr>
        </p:nvSpPr>
        <p:spPr/>
        <p:txBody>
          <a:bodyPr/>
          <a:lstStyle/>
          <a:p>
            <a:fld id="{CF67A583-E55B-46EA-8285-290F20660AF1}"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r="28090"/>
          <a:stretch/>
        </p:blipFill>
        <p:spPr bwMode="auto">
          <a:xfrm>
            <a:off x="2195045" y="1143000"/>
            <a:ext cx="4753910" cy="5181600"/>
          </a:xfrm>
          <a:prstGeom prst="rect">
            <a:avLst/>
          </a:prstGeom>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5" name="Slide Number Placeholder 4"/>
          <p:cNvSpPr>
            <a:spLocks noGrp="1"/>
          </p:cNvSpPr>
          <p:nvPr>
            <p:ph type="sldNum" sz="quarter" idx="12"/>
          </p:nvPr>
        </p:nvSpPr>
        <p:spPr/>
        <p:txBody>
          <a:bodyPr/>
          <a:lstStyle/>
          <a:p>
            <a:fld id="{CF67A583-E55B-46EA-8285-290F20660AF1}"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200912"/>
          </a:xfrm>
        </p:spPr>
        <p:txBody>
          <a:bodyPr>
            <a:normAutofit/>
          </a:bodyPr>
          <a:lstStyle/>
          <a:p>
            <a:r>
              <a:rPr lang="en-US" dirty="0" smtClean="0"/>
              <a:t>8.1:Gate resister effect</a:t>
            </a:r>
            <a:endParaRPr lang="en-GB" dirty="0"/>
          </a:p>
        </p:txBody>
      </p:sp>
      <p:sp>
        <p:nvSpPr>
          <p:cNvPr id="3" name="Content Placeholder 2"/>
          <p:cNvSpPr>
            <a:spLocks noGrp="1"/>
          </p:cNvSpPr>
          <p:nvPr>
            <p:ph idx="1"/>
          </p:nvPr>
        </p:nvSpPr>
        <p:spPr/>
        <p:txBody>
          <a:bodyPr/>
          <a:lstStyle/>
          <a:p>
            <a:pPr>
              <a:buNone/>
            </a:pPr>
            <a:r>
              <a:rPr lang="en-US" dirty="0" smtClean="0"/>
              <a:t> </a:t>
            </a:r>
            <a:endParaRPr lang="en-GB" dirty="0" smtClean="0"/>
          </a:p>
          <a:p>
            <a:r>
              <a:rPr lang="en-US" dirty="0" smtClean="0"/>
              <a:t>The choice of gate resistor will have significant impact on switching delay time. Generally to say, the larger the resistor is the longer the delay time will be. It is recommended to measure delay time with dedicated gate resistor in application. A typical switching time vs. gate resistor value diagram is shown in the following figure</a:t>
            </a:r>
            <a:endParaRPr lang="en-GB" dirty="0" smtClean="0"/>
          </a:p>
          <a:p>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l="14263" t="33638" r="32692" b="4219"/>
          <a:stretch/>
        </p:blipFill>
        <p:spPr bwMode="auto">
          <a:xfrm>
            <a:off x="838200" y="1066800"/>
            <a:ext cx="7619999" cy="5334000"/>
          </a:xfrm>
          <a:prstGeom prst="rect">
            <a:avLst/>
          </a:prstGeom>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5" name="Slide Number Placeholder 4"/>
          <p:cNvSpPr>
            <a:spLocks noGrp="1"/>
          </p:cNvSpPr>
          <p:nvPr>
            <p:ph type="sldNum" sz="quarter" idx="12"/>
          </p:nvPr>
        </p:nvSpPr>
        <p:spPr/>
        <p:txBody>
          <a:bodyPr/>
          <a:lstStyle/>
          <a:p>
            <a:fld id="{CF67A583-E55B-46EA-8285-290F20660AF1}" type="slidenum">
              <a:rPr lang="en-US" smtClean="0"/>
              <a:pPr/>
              <a:t>58</a:t>
            </a:fld>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8.2:Effect of drain current </a:t>
            </a:r>
            <a:endParaRPr lang="en-GB" dirty="0"/>
          </a:p>
        </p:txBody>
      </p:sp>
      <p:pic>
        <p:nvPicPr>
          <p:cNvPr id="11" name="Content Placeholder 10"/>
          <p:cNvPicPr>
            <a:picLocks noGrp="1"/>
          </p:cNvPicPr>
          <p:nvPr>
            <p:ph idx="1"/>
          </p:nvPr>
        </p:nvPicPr>
        <p:blipFill rotWithShape="1">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l="8494" t="23945" r="25641" b="18472"/>
          <a:stretch/>
        </p:blipFill>
        <p:spPr bwMode="auto">
          <a:xfrm>
            <a:off x="457200" y="2107334"/>
            <a:ext cx="8229600" cy="4045095"/>
          </a:xfrm>
          <a:prstGeom prst="rect">
            <a:avLst/>
          </a:prstGeom>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12" name="Slide Number Placeholder 11"/>
          <p:cNvSpPr>
            <a:spLocks noGrp="1"/>
          </p:cNvSpPr>
          <p:nvPr>
            <p:ph type="sldNum" sz="quarter" idx="12"/>
          </p:nvPr>
        </p:nvSpPr>
        <p:spPr/>
        <p:txBody>
          <a:bodyPr/>
          <a:lstStyle/>
          <a:p>
            <a:fld id="{CF67A583-E55B-46EA-8285-290F20660AF1}" type="slidenum">
              <a:rPr lang="en-US" smtClean="0"/>
              <a:pPr/>
              <a:t>59</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990600" y="1447800"/>
            <a:ext cx="6767291" cy="35814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CF67A583-E55B-46EA-8285-290F20660AF1}"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lstStyle/>
          <a:p>
            <a:r>
              <a:rPr lang="en-US" dirty="0" smtClean="0"/>
              <a:t>Know the question is how to calculate the correct dead time? </a:t>
            </a:r>
            <a:endParaRPr lang="en-GB" dirty="0" smtClean="0"/>
          </a:p>
          <a:p>
            <a:r>
              <a:rPr lang="en-US" dirty="0" smtClean="0"/>
              <a:t>This can be done by connecting the gate resistance that we selected which is 10 ohm to the ir2110 gate driver and seeing the output of the </a:t>
            </a:r>
            <a:r>
              <a:rPr lang="en-US" dirty="0" err="1" smtClean="0"/>
              <a:t>mosfet</a:t>
            </a:r>
            <a:r>
              <a:rPr lang="en-US" dirty="0" smtClean="0"/>
              <a:t> at no load when it’s switched- off after that we will multiply by a safety factor equal 1.2:</a:t>
            </a:r>
            <a:endParaRPr lang="en-GB" dirty="0" smtClean="0"/>
          </a:p>
          <a:p>
            <a:pPr>
              <a:buNone/>
            </a:pPr>
            <a:endParaRPr lang="en-GB" dirty="0" smtClean="0"/>
          </a:p>
          <a:p>
            <a:pPr algn="ctr">
              <a:buNone/>
            </a:pPr>
            <a:r>
              <a:rPr lang="en-US" b="1" dirty="0" err="1" smtClean="0"/>
              <a:t>Tdead</a:t>
            </a:r>
            <a:r>
              <a:rPr lang="en-US" b="1" dirty="0" smtClean="0"/>
              <a:t>-time = 1.2*(</a:t>
            </a:r>
            <a:r>
              <a:rPr lang="en-US" b="1" dirty="0" err="1" smtClean="0"/>
              <a:t>Toff</a:t>
            </a:r>
            <a:r>
              <a:rPr lang="en-US" b="1" dirty="0" smtClean="0"/>
              <a:t>-max-Ton-min)</a:t>
            </a:r>
            <a:endParaRPr lang="en-GB" dirty="0" smtClean="0"/>
          </a:p>
          <a:p>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60</a:t>
            </a:fld>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rmAutofit lnSpcReduction="1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From the figure shown above the time needed for </a:t>
            </a:r>
            <a:r>
              <a:rPr lang="en-US" dirty="0" err="1" smtClean="0"/>
              <a:t>mosfet</a:t>
            </a:r>
            <a:r>
              <a:rPr lang="en-US" dirty="0" smtClean="0"/>
              <a:t> to switch off is </a:t>
            </a:r>
            <a:r>
              <a:rPr lang="en-US" b="1" dirty="0" smtClean="0"/>
              <a:t>125ns</a:t>
            </a:r>
            <a:r>
              <a:rPr lang="en-US" dirty="0" smtClean="0"/>
              <a:t> and the minimum time needed to switch on from the datasheet of </a:t>
            </a:r>
            <a:r>
              <a:rPr lang="en-US" b="1" dirty="0" smtClean="0"/>
              <a:t>irf830</a:t>
            </a:r>
            <a:r>
              <a:rPr lang="en-US" dirty="0" smtClean="0"/>
              <a:t> </a:t>
            </a:r>
            <a:r>
              <a:rPr lang="en-US" dirty="0" err="1" smtClean="0"/>
              <a:t>mosfet</a:t>
            </a:r>
            <a:r>
              <a:rPr lang="en-US" dirty="0" smtClean="0"/>
              <a:t> is </a:t>
            </a:r>
            <a:r>
              <a:rPr lang="en-US" b="1" dirty="0" smtClean="0"/>
              <a:t>8.2ns</a:t>
            </a:r>
            <a:r>
              <a:rPr lang="en-US" dirty="0" smtClean="0"/>
              <a:t> substitute this values into the equation below the time needed to provide is:</a:t>
            </a:r>
            <a:endParaRPr lang="en-GB" dirty="0" smtClean="0"/>
          </a:p>
          <a:p>
            <a:pPr algn="ctr">
              <a:buNone/>
            </a:pPr>
            <a:r>
              <a:rPr lang="en-US" b="1" dirty="0" err="1" smtClean="0"/>
              <a:t>Tdead</a:t>
            </a:r>
            <a:r>
              <a:rPr lang="en-US" b="1" dirty="0" smtClean="0"/>
              <a:t>-time=1.2*(125-8.2) = 140ns</a:t>
            </a:r>
            <a:endParaRPr lang="en-GB" dirty="0" smtClean="0"/>
          </a:p>
          <a:p>
            <a:endParaRPr lang="en-GB" dirty="0"/>
          </a:p>
        </p:txBody>
      </p:sp>
      <p:pic>
        <p:nvPicPr>
          <p:cNvPr id="4" name="Picture 3"/>
          <p:cNvPicPr/>
          <p:nvPr/>
        </p:nvPicPr>
        <p:blipFill rotWithShape="1">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l="10417" t="14200" r="6250" b="302"/>
          <a:stretch/>
        </p:blipFill>
        <p:spPr bwMode="auto">
          <a:xfrm>
            <a:off x="1371600" y="533400"/>
            <a:ext cx="5715000" cy="2514600"/>
          </a:xfrm>
          <a:prstGeom prst="rect">
            <a:avLst/>
          </a:prstGeom>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5" name="Slide Number Placeholder 4"/>
          <p:cNvSpPr>
            <a:spLocks noGrp="1"/>
          </p:cNvSpPr>
          <p:nvPr>
            <p:ph type="sldNum" sz="quarter" idx="12"/>
          </p:nvPr>
        </p:nvSpPr>
        <p:spPr/>
        <p:txBody>
          <a:bodyPr/>
          <a:lstStyle/>
          <a:p>
            <a:fld id="{CF67A583-E55B-46EA-8285-290F20660AF1}" type="slidenum">
              <a:rPr lang="en-US" smtClean="0"/>
              <a:pPr/>
              <a:t>61</a:t>
            </a:fld>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8:Hardware Design</a:t>
            </a:r>
            <a:endParaRPr lang="en-GB" dirty="0"/>
          </a:p>
        </p:txBody>
      </p:sp>
      <p:sp>
        <p:nvSpPr>
          <p:cNvPr id="3" name="Content Placeholder 2"/>
          <p:cNvSpPr>
            <a:spLocks noGrp="1"/>
          </p:cNvSpPr>
          <p:nvPr>
            <p:ph idx="1"/>
          </p:nvPr>
        </p:nvSpPr>
        <p:spPr/>
        <p:txBody>
          <a:bodyPr/>
          <a:lstStyle/>
          <a:p>
            <a:r>
              <a:rPr lang="en-GB" dirty="0" smtClean="0"/>
              <a:t>8.1:Gate driver </a:t>
            </a:r>
            <a:r>
              <a:rPr lang="en-US" dirty="0" smtClean="0"/>
              <a:t>s</a:t>
            </a:r>
            <a:r>
              <a:rPr lang="en-GB" dirty="0" smtClean="0"/>
              <a:t>election</a:t>
            </a:r>
          </a:p>
          <a:p>
            <a:r>
              <a:rPr lang="en-US" dirty="0" smtClean="0"/>
              <a:t>8.2:Bootstrap circuit design</a:t>
            </a:r>
          </a:p>
          <a:p>
            <a:r>
              <a:rPr lang="en-US" dirty="0" smtClean="0"/>
              <a:t>8.3:Gate resistor selection </a:t>
            </a:r>
          </a:p>
          <a:p>
            <a:r>
              <a:rPr lang="en-US" dirty="0" smtClean="0"/>
              <a:t>8.4:Gate source resistor selection </a:t>
            </a:r>
          </a:p>
          <a:p>
            <a:r>
              <a:rPr lang="en-US" dirty="0" smtClean="0"/>
              <a:t>8.5:PCB circuit </a:t>
            </a:r>
          </a:p>
          <a:p>
            <a:endParaRPr lang="en-US" dirty="0" smtClean="0"/>
          </a:p>
          <a:p>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62</a:t>
            </a:fld>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932688"/>
          </a:xfrm>
        </p:spPr>
        <p:txBody>
          <a:bodyPr>
            <a:normAutofit/>
          </a:bodyPr>
          <a:lstStyle/>
          <a:p>
            <a:r>
              <a:rPr lang="en-US" dirty="0" smtClean="0"/>
              <a:t>8.1:Gate driver selection</a:t>
            </a:r>
            <a:endParaRPr lang="en-GB" dirty="0"/>
          </a:p>
        </p:txBody>
      </p:sp>
      <p:sp>
        <p:nvSpPr>
          <p:cNvPr id="3" name="Content Placeholder 2"/>
          <p:cNvSpPr>
            <a:spLocks noGrp="1"/>
          </p:cNvSpPr>
          <p:nvPr>
            <p:ph idx="1"/>
          </p:nvPr>
        </p:nvSpPr>
        <p:spPr>
          <a:xfrm>
            <a:off x="457200" y="1935480"/>
            <a:ext cx="3886200" cy="4389120"/>
          </a:xfrm>
        </p:spPr>
        <p:txBody>
          <a:bodyPr>
            <a:normAutofit fontScale="92500"/>
          </a:bodyPr>
          <a:lstStyle/>
          <a:p>
            <a:pPr algn="just"/>
            <a:r>
              <a:rPr lang="en-US" dirty="0" smtClean="0"/>
              <a:t>We need gate driver because the maximum voltage that can supplied by </a:t>
            </a:r>
            <a:r>
              <a:rPr lang="en-US" dirty="0" err="1" smtClean="0"/>
              <a:t>arduino</a:t>
            </a:r>
            <a:r>
              <a:rPr lang="en-US" dirty="0" smtClean="0"/>
              <a:t> is only 5 volt which is not enough to operate the </a:t>
            </a:r>
            <a:r>
              <a:rPr lang="en-US" dirty="0" err="1" smtClean="0"/>
              <a:t>mosfet</a:t>
            </a:r>
            <a:r>
              <a:rPr lang="en-US" dirty="0" smtClean="0"/>
              <a:t> at saturation region.</a:t>
            </a:r>
          </a:p>
          <a:p>
            <a:pPr algn="just"/>
            <a:r>
              <a:rPr lang="en-US" dirty="0" smtClean="0"/>
              <a:t>The gate signal must referenced to the source which can be provided by the driver . </a:t>
            </a:r>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63</a:t>
            </a:fld>
            <a:endParaRPr lang="en-US"/>
          </a:p>
        </p:txBody>
      </p:sp>
      <p:pic>
        <p:nvPicPr>
          <p:cNvPr id="6" name="Picture 2" descr="C:\Users\1\Desktop\Capture.PNG"/>
          <p:cNvPicPr>
            <a:picLocks noChangeAspect="1" noChangeArrowheads="1"/>
          </p:cNvPicPr>
          <p:nvPr/>
        </p:nvPicPr>
        <p:blipFill>
          <a:blip r:embed="rId2" cstate="print"/>
          <a:srcRect/>
          <a:stretch>
            <a:fillRect/>
          </a:stretch>
        </p:blipFill>
        <p:spPr bwMode="auto">
          <a:xfrm>
            <a:off x="4495800" y="2057400"/>
            <a:ext cx="4441126" cy="3962400"/>
          </a:xfrm>
          <a:prstGeom prst="rect">
            <a:avLst/>
          </a:prstGeom>
          <a:noFill/>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p:spPr>
        <p:txBody>
          <a:bodyPr>
            <a:normAutofit fontScale="90000"/>
          </a:bodyPr>
          <a:lstStyle/>
          <a:p>
            <a:r>
              <a:rPr lang="en-US" sz="4500" dirty="0" smtClean="0"/>
              <a:t>8.2:Bootstrap circuit</a:t>
            </a:r>
            <a:endParaRPr lang="en-GB" sz="4500" dirty="0" smtClean="0"/>
          </a:p>
        </p:txBody>
      </p:sp>
      <p:sp>
        <p:nvSpPr>
          <p:cNvPr id="3" name="Content Placeholder 2"/>
          <p:cNvSpPr>
            <a:spLocks noGrp="1"/>
          </p:cNvSpPr>
          <p:nvPr>
            <p:ph idx="1"/>
          </p:nvPr>
        </p:nvSpPr>
        <p:spPr>
          <a:xfrm>
            <a:off x="457200" y="1219200"/>
            <a:ext cx="8229600" cy="5105400"/>
          </a:xfrm>
        </p:spPr>
        <p:txBody>
          <a:bodyPr/>
          <a:lstStyle/>
          <a:p>
            <a:r>
              <a:rPr lang="en-US" dirty="0" smtClean="0"/>
              <a:t>One of the most widely used methods to supply power to the high-side drive circuitry of a gate driver IC is the bootstrap power supply. The bootstrap power supply consists of a bootstrap diode and a bootstrap capacitor; this circuit is illustrated in Figure (7.3).</a:t>
            </a:r>
          </a:p>
          <a:p>
            <a:endParaRPr lang="en-GB" dirty="0" smtClean="0"/>
          </a:p>
          <a:p>
            <a:endParaRPr lang="en-GB" dirty="0"/>
          </a:p>
        </p:txBody>
      </p:sp>
      <p:pic>
        <p:nvPicPr>
          <p:cNvPr id="4" name="صورة 1"/>
          <p:cNvPicPr/>
          <p:nvPr/>
        </p:nvPicPr>
        <p:blipFill>
          <a:blip r:embed="rId3" cstate="print"/>
          <a:stretch>
            <a:fillRect/>
          </a:stretch>
        </p:blipFill>
        <p:spPr>
          <a:xfrm>
            <a:off x="1981200" y="3657600"/>
            <a:ext cx="5057775" cy="2876550"/>
          </a:xfrm>
          <a:prstGeom prst="rect">
            <a:avLst/>
          </a:prstGeom>
        </p:spPr>
      </p:pic>
      <p:sp>
        <p:nvSpPr>
          <p:cNvPr id="5" name="Slide Number Placeholder 4"/>
          <p:cNvSpPr>
            <a:spLocks noGrp="1"/>
          </p:cNvSpPr>
          <p:nvPr>
            <p:ph type="sldNum" sz="quarter" idx="12"/>
          </p:nvPr>
        </p:nvSpPr>
        <p:spPr/>
        <p:txBody>
          <a:bodyPr/>
          <a:lstStyle/>
          <a:p>
            <a:fld id="{CF67A583-E55B-46EA-8285-290F20660AF1}" type="slidenum">
              <a:rPr lang="en-US" smtClean="0"/>
              <a:pPr/>
              <a:t>64</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fontScale="90000"/>
          </a:bodyPr>
          <a:lstStyle/>
          <a:p>
            <a:r>
              <a:rPr lang="en-US" sz="4100" dirty="0" smtClean="0"/>
              <a:t>Bootstrap Operation</a:t>
            </a:r>
            <a:endParaRPr lang="en-GB" sz="4100" dirty="0" smtClean="0"/>
          </a:p>
        </p:txBody>
      </p:sp>
      <p:sp>
        <p:nvSpPr>
          <p:cNvPr id="3" name="Content Placeholder 2"/>
          <p:cNvSpPr>
            <a:spLocks noGrp="1"/>
          </p:cNvSpPr>
          <p:nvPr>
            <p:ph idx="1"/>
          </p:nvPr>
        </p:nvSpPr>
        <p:spPr>
          <a:xfrm>
            <a:off x="457200" y="1447800"/>
            <a:ext cx="8229600" cy="4876800"/>
          </a:xfrm>
        </p:spPr>
        <p:txBody>
          <a:bodyPr/>
          <a:lstStyle/>
          <a:p>
            <a:r>
              <a:rPr lang="en-US" dirty="0" smtClean="0"/>
              <a:t>The working principle of the bootstrap circuit is very simple the bootstrap capacitor will charge during Q2 is on and Q1 is off through the power supply VDD and bootstrap diode D1 the current flows shown in figure </a:t>
            </a:r>
          </a:p>
          <a:p>
            <a:r>
              <a:rPr lang="en-US" dirty="0" smtClean="0"/>
              <a:t> </a:t>
            </a:r>
          </a:p>
          <a:p>
            <a:endParaRPr lang="en-GB" dirty="0" smtClean="0"/>
          </a:p>
          <a:p>
            <a:endParaRPr lang="en-GB" dirty="0"/>
          </a:p>
        </p:txBody>
      </p:sp>
      <p:pic>
        <p:nvPicPr>
          <p:cNvPr id="4" name="صورة 2"/>
          <p:cNvPicPr/>
          <p:nvPr/>
        </p:nvPicPr>
        <p:blipFill rotWithShape="1">
          <a:blip r:embed="rId2" cstate="print"/>
          <a:srcRect b="3820"/>
          <a:stretch/>
        </p:blipFill>
        <p:spPr bwMode="auto">
          <a:xfrm>
            <a:off x="2133600" y="3429000"/>
            <a:ext cx="4191000" cy="2895600"/>
          </a:xfrm>
          <a:prstGeom prst="rect">
            <a:avLst/>
          </a:prstGeom>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5" name="Slide Number Placeholder 4"/>
          <p:cNvSpPr>
            <a:spLocks noGrp="1"/>
          </p:cNvSpPr>
          <p:nvPr>
            <p:ph type="sldNum" sz="quarter" idx="12"/>
          </p:nvPr>
        </p:nvSpPr>
        <p:spPr/>
        <p:txBody>
          <a:bodyPr/>
          <a:lstStyle/>
          <a:p>
            <a:fld id="{CF67A583-E55B-46EA-8285-290F20660AF1}" type="slidenum">
              <a:rPr lang="en-US" smtClean="0"/>
              <a:pPr/>
              <a:t>65</a:t>
            </a:fld>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lstStyle/>
          <a:p>
            <a:pPr algn="just">
              <a:buNone/>
            </a:pPr>
            <a:r>
              <a:rPr lang="en-US" dirty="0" smtClean="0"/>
              <a:t>   When Q2 is off and Q1 is on the bootstrap capacitor is disconnected from the supply VDD because of the reverse biasing of D1 and the current will pass through the </a:t>
            </a:r>
            <a:r>
              <a:rPr lang="en-US" dirty="0" err="1" smtClean="0"/>
              <a:t>mosfet</a:t>
            </a:r>
            <a:r>
              <a:rPr lang="en-US" dirty="0" smtClean="0"/>
              <a:t> Q1 to maintain the high side drive operation, this can be seen clearly in figure shown below </a:t>
            </a:r>
            <a:endParaRPr lang="en-GB" dirty="0"/>
          </a:p>
        </p:txBody>
      </p:sp>
      <p:pic>
        <p:nvPicPr>
          <p:cNvPr id="4" name="صورة 3"/>
          <p:cNvPicPr/>
          <p:nvPr/>
        </p:nvPicPr>
        <p:blipFill>
          <a:blip r:embed="rId3" cstate="print"/>
          <a:stretch>
            <a:fillRect/>
          </a:stretch>
        </p:blipFill>
        <p:spPr>
          <a:xfrm>
            <a:off x="2057400" y="3429000"/>
            <a:ext cx="4495800" cy="2828925"/>
          </a:xfrm>
          <a:prstGeom prst="rect">
            <a:avLst/>
          </a:prstGeom>
        </p:spPr>
      </p:pic>
      <p:sp>
        <p:nvSpPr>
          <p:cNvPr id="5" name="Slide Number Placeholder 4"/>
          <p:cNvSpPr>
            <a:spLocks noGrp="1"/>
          </p:cNvSpPr>
          <p:nvPr>
            <p:ph type="sldNum" sz="quarter" idx="12"/>
          </p:nvPr>
        </p:nvSpPr>
        <p:spPr/>
        <p:txBody>
          <a:bodyPr/>
          <a:lstStyle/>
          <a:p>
            <a:fld id="{CF67A583-E55B-46EA-8285-290F20660AF1}" type="slidenum">
              <a:rPr lang="en-US" smtClean="0"/>
              <a:pPr/>
              <a:t>66</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r>
              <a:rPr lang="en-US" dirty="0" smtClean="0"/>
              <a:t>Selecting bootstrap component</a:t>
            </a:r>
            <a:endParaRPr lang="en-GB" dirty="0" smtClean="0"/>
          </a:p>
        </p:txBody>
      </p:sp>
      <p:sp>
        <p:nvSpPr>
          <p:cNvPr id="3" name="Content Placeholder 2"/>
          <p:cNvSpPr>
            <a:spLocks noGrp="1"/>
          </p:cNvSpPr>
          <p:nvPr>
            <p:ph idx="1"/>
          </p:nvPr>
        </p:nvSpPr>
        <p:spPr>
          <a:xfrm>
            <a:off x="457200" y="1676400"/>
            <a:ext cx="8229600" cy="4648200"/>
          </a:xfrm>
        </p:spPr>
        <p:txBody>
          <a:bodyPr/>
          <a:lstStyle/>
          <a:p>
            <a:r>
              <a:rPr lang="en-US" dirty="0" smtClean="0"/>
              <a:t>While it is a simple circuit, the bootstrap can be problematic if not designed correctly. In particular, care must be taken to ensure low CB ripple to avoid triggering the driver's under voltage lockout, which can halt converter operation; additionally, the refresh period must be sufficient to fully charge CB</a:t>
            </a:r>
            <a:endParaRPr lang="en-GB" dirty="0"/>
          </a:p>
        </p:txBody>
      </p:sp>
      <p:pic>
        <p:nvPicPr>
          <p:cNvPr id="4" name="Picture 3"/>
          <p:cNvPicPr/>
          <p:nvPr/>
        </p:nvPicPr>
        <p:blipFill>
          <a:blip r:embed="rId3"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295400" y="4419600"/>
            <a:ext cx="6096000" cy="1809750"/>
          </a:xfrm>
          <a:prstGeom prst="rect">
            <a:avLst/>
          </a:prstGeom>
          <a:noFill/>
          <a:ln>
            <a:noFill/>
          </a:ln>
        </p:spPr>
      </p:pic>
      <p:sp>
        <p:nvSpPr>
          <p:cNvPr id="5" name="Slide Number Placeholder 4"/>
          <p:cNvSpPr>
            <a:spLocks noGrp="1"/>
          </p:cNvSpPr>
          <p:nvPr>
            <p:ph type="sldNum" sz="quarter" idx="12"/>
          </p:nvPr>
        </p:nvSpPr>
        <p:spPr/>
        <p:txBody>
          <a:bodyPr/>
          <a:lstStyle/>
          <a:p>
            <a:fld id="{CF67A583-E55B-46EA-8285-290F20660AF1}" type="slidenum">
              <a:rPr lang="en-US" smtClean="0"/>
              <a:pPr/>
              <a:t>67</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715000"/>
          </a:xfrm>
        </p:spPr>
        <p:txBody>
          <a:bodyPr>
            <a:normAutofit fontScale="92500"/>
          </a:bodyPr>
          <a:lstStyle/>
          <a:p>
            <a:r>
              <a:rPr lang="en-US" dirty="0" smtClean="0"/>
              <a:t>The information must be taken from the </a:t>
            </a:r>
            <a:r>
              <a:rPr lang="en-US" b="1" dirty="0" smtClean="0"/>
              <a:t>ir2110</a:t>
            </a:r>
            <a:r>
              <a:rPr lang="en-US" dirty="0" smtClean="0"/>
              <a:t> gate driver where the under voltage lockout is </a:t>
            </a:r>
            <a:r>
              <a:rPr lang="en-US" b="1" dirty="0" smtClean="0"/>
              <a:t>7V</a:t>
            </a:r>
            <a:r>
              <a:rPr lang="en-US" dirty="0" smtClean="0"/>
              <a:t> and maximum current supplies by pin VB equal </a:t>
            </a:r>
            <a:r>
              <a:rPr lang="en-US" b="1" dirty="0" smtClean="0"/>
              <a:t>0.34mA</a:t>
            </a:r>
            <a:r>
              <a:rPr lang="en-US" dirty="0" smtClean="0"/>
              <a:t> under VCC voltage equal</a:t>
            </a:r>
            <a:r>
              <a:rPr lang="en-US" b="1" dirty="0" smtClean="0"/>
              <a:t> 12V</a:t>
            </a:r>
            <a:r>
              <a:rPr lang="en-US" dirty="0" smtClean="0"/>
              <a:t> the gate charge for </a:t>
            </a:r>
            <a:r>
              <a:rPr lang="en-US" b="1" dirty="0" smtClean="0"/>
              <a:t>irf830</a:t>
            </a:r>
            <a:r>
              <a:rPr lang="en-US" dirty="0" smtClean="0"/>
              <a:t> </a:t>
            </a:r>
            <a:r>
              <a:rPr lang="en-US" dirty="0" err="1" smtClean="0"/>
              <a:t>mosfet</a:t>
            </a:r>
            <a:r>
              <a:rPr lang="en-US" dirty="0" smtClean="0"/>
              <a:t> is </a:t>
            </a:r>
            <a:r>
              <a:rPr lang="en-US" b="1" dirty="0" smtClean="0"/>
              <a:t>40nc.</a:t>
            </a:r>
            <a:endParaRPr lang="en-GB" dirty="0" smtClean="0"/>
          </a:p>
          <a:p>
            <a:r>
              <a:rPr lang="en-US" dirty="0" smtClean="0"/>
              <a:t>Q5 </a:t>
            </a:r>
            <a:r>
              <a:rPr lang="en-US" dirty="0" err="1" smtClean="0"/>
              <a:t>mosfet</a:t>
            </a:r>
            <a:r>
              <a:rPr lang="en-US" dirty="0" smtClean="0"/>
              <a:t> will remain open for </a:t>
            </a:r>
            <a:r>
              <a:rPr lang="en-US" b="1" dirty="0" smtClean="0"/>
              <a:t>7ms</a:t>
            </a:r>
            <a:r>
              <a:rPr lang="en-US" dirty="0" smtClean="0"/>
              <a:t> (worst case) and the cycle time is </a:t>
            </a:r>
            <a:r>
              <a:rPr lang="en-US" b="1" dirty="0" smtClean="0"/>
              <a:t>0.02s</a:t>
            </a:r>
            <a:endParaRPr lang="en-GB" dirty="0" smtClean="0"/>
          </a:p>
          <a:p>
            <a:r>
              <a:rPr lang="en-US" dirty="0" smtClean="0"/>
              <a:t>Duty cycle = </a:t>
            </a:r>
            <a:r>
              <a:rPr lang="en-US" b="1" dirty="0" smtClean="0"/>
              <a:t>0.35</a:t>
            </a:r>
            <a:endParaRPr lang="en-GB" dirty="0" smtClean="0"/>
          </a:p>
          <a:p>
            <a:r>
              <a:rPr lang="en-US" dirty="0" smtClean="0"/>
              <a:t>So the minimum bootstrap charge needed is:</a:t>
            </a:r>
            <a:endParaRPr lang="en-GB" dirty="0" smtClean="0"/>
          </a:p>
          <a:p>
            <a:pPr algn="ctr">
              <a:buNone/>
            </a:pPr>
            <a:r>
              <a:rPr lang="en-US" b="1" dirty="0" smtClean="0"/>
              <a:t>QC = </a:t>
            </a:r>
            <a:r>
              <a:rPr lang="en-US" b="1" dirty="0" err="1" smtClean="0"/>
              <a:t>Qg</a:t>
            </a:r>
            <a:r>
              <a:rPr lang="en-US" b="1" dirty="0" smtClean="0"/>
              <a:t>+ (D.C * </a:t>
            </a:r>
            <a:r>
              <a:rPr lang="en-US" b="1" dirty="0" err="1" smtClean="0"/>
              <a:t>Tcycle</a:t>
            </a:r>
            <a:r>
              <a:rPr lang="en-US" b="1" dirty="0" smtClean="0"/>
              <a:t> * current from bin VB)</a:t>
            </a:r>
            <a:endParaRPr lang="en-GB" dirty="0" smtClean="0"/>
          </a:p>
          <a:p>
            <a:pPr algn="ctr">
              <a:buNone/>
            </a:pPr>
            <a:r>
              <a:rPr lang="en-US" b="1" dirty="0" smtClean="0"/>
              <a:t>QC = 40 + (0.35 * 0.02 * 0.34) = 2500nc</a:t>
            </a:r>
            <a:endParaRPr lang="en-GB" dirty="0" smtClean="0"/>
          </a:p>
          <a:p>
            <a:r>
              <a:rPr lang="en-US" dirty="0" smtClean="0"/>
              <a:t>As we said before the voltage drop on the bootstrap capacitor must be under the minimum voltage of bin VB so in our design we choose it to be </a:t>
            </a:r>
            <a:r>
              <a:rPr lang="en-US" b="1" dirty="0" smtClean="0"/>
              <a:t>5%</a:t>
            </a:r>
            <a:r>
              <a:rPr lang="en-US" dirty="0" smtClean="0"/>
              <a:t> from VCC voltage:</a:t>
            </a:r>
          </a:p>
          <a:p>
            <a:endParaRPr lang="en-GB" dirty="0" smtClean="0"/>
          </a:p>
          <a:p>
            <a:endParaRPr lang="en-GB" dirty="0"/>
          </a:p>
        </p:txBody>
      </p:sp>
      <p:pic>
        <p:nvPicPr>
          <p:cNvPr id="73731" name="Picture 3" descr="C:\Users\1\Desktop\7.PNG"/>
          <p:cNvPicPr>
            <a:picLocks noChangeAspect="1" noChangeArrowheads="1"/>
          </p:cNvPicPr>
          <p:nvPr/>
        </p:nvPicPr>
        <p:blipFill>
          <a:blip r:embed="rId2" cstate="print"/>
          <a:srcRect/>
          <a:stretch>
            <a:fillRect/>
          </a:stretch>
        </p:blipFill>
        <p:spPr bwMode="auto">
          <a:xfrm>
            <a:off x="1600199" y="5638800"/>
            <a:ext cx="5352585" cy="914400"/>
          </a:xfrm>
          <a:prstGeom prst="rect">
            <a:avLst/>
          </a:prstGeom>
          <a:noFill/>
        </p:spPr>
      </p:pic>
      <p:sp>
        <p:nvSpPr>
          <p:cNvPr id="6" name="Slide Number Placeholder 5"/>
          <p:cNvSpPr>
            <a:spLocks noGrp="1"/>
          </p:cNvSpPr>
          <p:nvPr>
            <p:ph type="sldNum" sz="quarter" idx="12"/>
          </p:nvPr>
        </p:nvSpPr>
        <p:spPr/>
        <p:txBody>
          <a:bodyPr/>
          <a:lstStyle/>
          <a:p>
            <a:fld id="{CF67A583-E55B-46EA-8285-290F20660AF1}" type="slidenum">
              <a:rPr lang="en-US" smtClean="0"/>
              <a:pPr/>
              <a:t>68</a:t>
            </a:fld>
            <a:endParaRPr 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8.3:Gate resister selection : </a:t>
            </a:r>
            <a:endParaRPr lang="en-GB" dirty="0" smtClean="0"/>
          </a:p>
        </p:txBody>
      </p:sp>
      <p:pic>
        <p:nvPicPr>
          <p:cNvPr id="70661" name="Picture 5" descr="C:\Users\1\Desktop\2.PNG"/>
          <p:cNvPicPr>
            <a:picLocks noGrp="1" noChangeAspect="1" noChangeArrowheads="1"/>
          </p:cNvPicPr>
          <p:nvPr>
            <p:ph idx="1"/>
          </p:nvPr>
        </p:nvPicPr>
        <p:blipFill>
          <a:blip r:embed="rId3" cstate="print"/>
          <a:srcRect/>
          <a:stretch>
            <a:fillRect/>
          </a:stretch>
        </p:blipFill>
        <p:spPr bwMode="auto">
          <a:xfrm>
            <a:off x="228600" y="2438400"/>
            <a:ext cx="2209800" cy="1358145"/>
          </a:xfrm>
          <a:prstGeom prst="rect">
            <a:avLst/>
          </a:prstGeom>
          <a:noFill/>
        </p:spPr>
      </p:pic>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70662" name="Picture 6" descr="C:\Users\1\Desktop\3.PNG"/>
          <p:cNvPicPr>
            <a:picLocks noChangeAspect="1" noChangeArrowheads="1"/>
          </p:cNvPicPr>
          <p:nvPr/>
        </p:nvPicPr>
        <p:blipFill>
          <a:blip r:embed="rId4" cstate="print"/>
          <a:srcRect/>
          <a:stretch>
            <a:fillRect/>
          </a:stretch>
        </p:blipFill>
        <p:spPr bwMode="auto">
          <a:xfrm>
            <a:off x="228600" y="4648200"/>
            <a:ext cx="2286000" cy="1371600"/>
          </a:xfrm>
          <a:prstGeom prst="rect">
            <a:avLst/>
          </a:prstGeom>
          <a:noFill/>
        </p:spPr>
      </p:pic>
      <p:sp>
        <p:nvSpPr>
          <p:cNvPr id="10" name="Slide Number Placeholder 9"/>
          <p:cNvSpPr>
            <a:spLocks noGrp="1"/>
          </p:cNvSpPr>
          <p:nvPr>
            <p:ph type="sldNum" sz="quarter" idx="12"/>
          </p:nvPr>
        </p:nvSpPr>
        <p:spPr/>
        <p:txBody>
          <a:bodyPr/>
          <a:lstStyle/>
          <a:p>
            <a:fld id="{CF67A583-E55B-46EA-8285-290F20660AF1}" type="slidenum">
              <a:rPr lang="en-US" smtClean="0"/>
              <a:pPr/>
              <a:t>69</a:t>
            </a:fld>
            <a:endParaRPr lang="en-US"/>
          </a:p>
        </p:txBody>
      </p:sp>
      <p:pic>
        <p:nvPicPr>
          <p:cNvPr id="1026" name="Picture 2" descr="C:\Users\1\Desktop\g.PNG"/>
          <p:cNvPicPr>
            <a:picLocks noChangeAspect="1" noChangeArrowheads="1"/>
          </p:cNvPicPr>
          <p:nvPr/>
        </p:nvPicPr>
        <p:blipFill>
          <a:blip r:embed="rId5" cstate="print"/>
          <a:srcRect/>
          <a:stretch>
            <a:fillRect/>
          </a:stretch>
        </p:blipFill>
        <p:spPr bwMode="auto">
          <a:xfrm>
            <a:off x="3048000" y="2438400"/>
            <a:ext cx="5043814" cy="3571875"/>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Chapter 2 : working principle </a:t>
            </a:r>
            <a:endParaRPr lang="en-US" dirty="0"/>
          </a:p>
        </p:txBody>
      </p:sp>
      <p:sp>
        <p:nvSpPr>
          <p:cNvPr id="3" name="Content Placeholder 2"/>
          <p:cNvSpPr>
            <a:spLocks noGrp="1"/>
          </p:cNvSpPr>
          <p:nvPr>
            <p:ph idx="1"/>
          </p:nvPr>
        </p:nvSpPr>
        <p:spPr/>
        <p:txBody>
          <a:bodyPr/>
          <a:lstStyle/>
          <a:p>
            <a:r>
              <a:rPr lang="en-US" dirty="0" smtClean="0"/>
              <a:t>Positive  output  voltage : </a:t>
            </a:r>
          </a:p>
          <a:p>
            <a:endParaRPr lang="en-US" dirty="0"/>
          </a:p>
        </p:txBody>
      </p:sp>
      <p:pic>
        <p:nvPicPr>
          <p:cNvPr id="4" name="Picture 3" descr="C:\Users\User\Desktop\Screenshot - 3_16_2016 , 7_11_56 PM.png"/>
          <p:cNvPicPr/>
          <p:nvPr/>
        </p:nvPicPr>
        <p:blipFill>
          <a:blip r:embed="rId2" cstate="print"/>
          <a:srcRect l="48941" t="33119" r="10426" b="8682"/>
          <a:stretch>
            <a:fillRect/>
          </a:stretch>
        </p:blipFill>
        <p:spPr bwMode="auto">
          <a:xfrm>
            <a:off x="685800" y="3124200"/>
            <a:ext cx="3352800" cy="2657475"/>
          </a:xfrm>
          <a:prstGeom prst="rect">
            <a:avLst/>
          </a:prstGeom>
          <a:noFill/>
          <a:ln w="9525">
            <a:noFill/>
            <a:miter lim="800000"/>
            <a:headEnd/>
            <a:tailEnd/>
          </a:ln>
        </p:spPr>
      </p:pic>
      <p:pic>
        <p:nvPicPr>
          <p:cNvPr id="6" name="Picture 5" descr="C:\Users\User\Downloads\12516436_10209022997321054_358491228_n.jpg"/>
          <p:cNvPicPr/>
          <p:nvPr/>
        </p:nvPicPr>
        <p:blipFill>
          <a:blip r:embed="rId3" cstate="print"/>
          <a:srcRect/>
          <a:stretch>
            <a:fillRect/>
          </a:stretch>
        </p:blipFill>
        <p:spPr bwMode="auto">
          <a:xfrm>
            <a:off x="5105400" y="3124200"/>
            <a:ext cx="3048000" cy="2590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CF67A583-E55B-46EA-8285-290F20660AF1}" type="slidenum">
              <a:rPr lang="en-US" smtClean="0"/>
              <a:pPr/>
              <a:t>7</a:t>
            </a:fld>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24712"/>
          </a:xfrm>
        </p:spPr>
        <p:txBody>
          <a:bodyPr>
            <a:normAutofit/>
          </a:bodyPr>
          <a:lstStyle/>
          <a:p>
            <a:r>
              <a:rPr lang="en-US" sz="2600" dirty="0" smtClean="0">
                <a:solidFill>
                  <a:schemeClr val="tx1"/>
                </a:solidFill>
                <a:latin typeface="+mn-lt"/>
                <a:ea typeface="+mn-ea"/>
                <a:cs typeface="+mn-cs"/>
              </a:rPr>
              <a:t>from the datasheet of 2110 gate driver the value of the on </a:t>
            </a:r>
            <a:r>
              <a:rPr lang="en-US" sz="2600" dirty="0" smtClean="0">
                <a:solidFill>
                  <a:schemeClr val="tx1"/>
                </a:solidFill>
                <a:latin typeface="+mn-lt"/>
                <a:ea typeface="+mn-ea"/>
                <a:cs typeface="+mn-cs"/>
              </a:rPr>
              <a:t> resistance is 1 ohm and </a:t>
            </a:r>
            <a:r>
              <a:rPr lang="en-US" sz="2600" dirty="0" smtClean="0">
                <a:solidFill>
                  <a:schemeClr val="tx1"/>
                </a:solidFill>
                <a:latin typeface="+mn-lt"/>
                <a:ea typeface="+mn-ea"/>
                <a:cs typeface="+mn-cs"/>
              </a:rPr>
              <a:t>off resistance is </a:t>
            </a:r>
            <a:r>
              <a:rPr lang="en-US" sz="2600" dirty="0" smtClean="0">
                <a:solidFill>
                  <a:schemeClr val="tx1"/>
                </a:solidFill>
                <a:latin typeface="+mn-lt"/>
                <a:ea typeface="+mn-ea"/>
                <a:cs typeface="+mn-cs"/>
              </a:rPr>
              <a:t>0.5 </a:t>
            </a:r>
            <a:r>
              <a:rPr lang="en-US" sz="2600" dirty="0" smtClean="0">
                <a:solidFill>
                  <a:schemeClr val="tx1"/>
                </a:solidFill>
                <a:latin typeface="+mn-lt"/>
                <a:ea typeface="+mn-ea"/>
                <a:cs typeface="+mn-cs"/>
              </a:rPr>
              <a:t>ohm</a:t>
            </a:r>
            <a:endParaRPr lang="en-GB" sz="2600" dirty="0" smtClean="0">
              <a:solidFill>
                <a:schemeClr val="tx1"/>
              </a:solidFill>
              <a:latin typeface="+mn-lt"/>
              <a:ea typeface="+mn-ea"/>
              <a:cs typeface="+mn-cs"/>
            </a:endParaRPr>
          </a:p>
        </p:txBody>
      </p:sp>
      <p:sp>
        <p:nvSpPr>
          <p:cNvPr id="72709" name="Rectangle 5"/>
          <p:cNvSpPr>
            <a:spLocks noChangeArrowheads="1"/>
          </p:cNvSpPr>
          <p:nvPr/>
        </p:nvSpPr>
        <p:spPr bwMode="auto">
          <a:xfrm>
            <a:off x="4479634"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Content Placeholder 7"/>
          <p:cNvSpPr>
            <a:spLocks noGrp="1"/>
          </p:cNvSpPr>
          <p:nvPr>
            <p:ph idx="1"/>
          </p:nvPr>
        </p:nvSpPr>
        <p:spPr/>
        <p:txBody>
          <a:bodyPr/>
          <a:lstStyle/>
          <a:p>
            <a:endParaRPr lang="en-US" dirty="0" smtClean="0"/>
          </a:p>
          <a:p>
            <a:endParaRPr lang="en-US" dirty="0" smtClean="0"/>
          </a:p>
          <a:p>
            <a:endParaRPr lang="en-US" dirty="0" smtClean="0"/>
          </a:p>
          <a:p>
            <a:pPr lvl="0"/>
            <a:r>
              <a:rPr lang="en-US" dirty="0" smtClean="0"/>
              <a:t>From this equation </a:t>
            </a:r>
            <a:r>
              <a:rPr lang="en-US" dirty="0" smtClean="0"/>
              <a:t>RG=5 ohm</a:t>
            </a:r>
            <a:endParaRPr lang="en-US" dirty="0" smtClean="0"/>
          </a:p>
          <a:p>
            <a:endParaRPr lang="en-US" dirty="0" smtClean="0"/>
          </a:p>
          <a:p>
            <a:endParaRPr lang="en-US" dirty="0" smtClean="0"/>
          </a:p>
          <a:p>
            <a:endParaRPr lang="en-US" dirty="0" smtClean="0"/>
          </a:p>
          <a:p>
            <a:endParaRPr lang="en-US" dirty="0" smtClean="0"/>
          </a:p>
          <a:p>
            <a:r>
              <a:rPr lang="en-US" dirty="0" smtClean="0"/>
              <a:t>From this equation </a:t>
            </a:r>
            <a:r>
              <a:rPr lang="en-US" b="1" dirty="0" smtClean="0"/>
              <a:t>RG=5.5</a:t>
            </a:r>
            <a:r>
              <a:rPr lang="en-US" dirty="0" smtClean="0"/>
              <a:t>ohm</a:t>
            </a:r>
            <a:endParaRPr lang="en-GB" dirty="0" smtClean="0"/>
          </a:p>
          <a:p>
            <a:endParaRPr lang="en-US" dirty="0" smtClean="0"/>
          </a:p>
        </p:txBody>
      </p:sp>
      <p:sp>
        <p:nvSpPr>
          <p:cNvPr id="13" name="Slide Number Placeholder 12"/>
          <p:cNvSpPr>
            <a:spLocks noGrp="1"/>
          </p:cNvSpPr>
          <p:nvPr>
            <p:ph type="sldNum" sz="quarter" idx="12"/>
          </p:nvPr>
        </p:nvSpPr>
        <p:spPr/>
        <p:txBody>
          <a:bodyPr/>
          <a:lstStyle/>
          <a:p>
            <a:fld id="{CF67A583-E55B-46EA-8285-290F20660AF1}" type="slidenum">
              <a:rPr lang="en-US" smtClean="0"/>
              <a:pPr/>
              <a:t>70</a:t>
            </a:fld>
            <a:endParaRPr lang="en-US"/>
          </a:p>
        </p:txBody>
      </p:sp>
      <p:pic>
        <p:nvPicPr>
          <p:cNvPr id="2050" name="Picture 2" descr="C:\Users\1\Desktop\n.PNG"/>
          <p:cNvPicPr>
            <a:picLocks noChangeAspect="1" noChangeArrowheads="1"/>
          </p:cNvPicPr>
          <p:nvPr/>
        </p:nvPicPr>
        <p:blipFill>
          <a:blip r:embed="rId2" cstate="print"/>
          <a:srcRect/>
          <a:stretch>
            <a:fillRect/>
          </a:stretch>
        </p:blipFill>
        <p:spPr bwMode="auto">
          <a:xfrm>
            <a:off x="3429000" y="1905001"/>
            <a:ext cx="2047875" cy="1219200"/>
          </a:xfrm>
          <a:prstGeom prst="rect">
            <a:avLst/>
          </a:prstGeom>
          <a:noFill/>
        </p:spPr>
      </p:pic>
      <p:pic>
        <p:nvPicPr>
          <p:cNvPr id="2052" name="Picture 4" descr="C:\Users\1\Desktop\nn.PNG"/>
          <p:cNvPicPr>
            <a:picLocks noChangeAspect="1" noChangeArrowheads="1"/>
          </p:cNvPicPr>
          <p:nvPr/>
        </p:nvPicPr>
        <p:blipFill>
          <a:blip r:embed="rId3" cstate="print"/>
          <a:srcRect/>
          <a:stretch>
            <a:fillRect/>
          </a:stretch>
        </p:blipFill>
        <p:spPr bwMode="auto">
          <a:xfrm>
            <a:off x="3429000" y="4267200"/>
            <a:ext cx="2344135" cy="1162050"/>
          </a:xfrm>
          <a:prstGeom prst="rect">
            <a:avLst/>
          </a:prstGeo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15000"/>
          </a:xfrm>
        </p:spPr>
        <p:txBody>
          <a:bodyPr>
            <a:normAutofit/>
          </a:bodyPr>
          <a:lstStyle/>
          <a:p>
            <a:r>
              <a:rPr lang="en-US" dirty="0" smtClean="0"/>
              <a:t>So the RG must be more </a:t>
            </a:r>
            <a:r>
              <a:rPr lang="en-US" dirty="0" err="1" smtClean="0"/>
              <a:t>tham</a:t>
            </a:r>
            <a:r>
              <a:rPr lang="en-US" dirty="0" smtClean="0"/>
              <a:t> 5.5 ohm </a:t>
            </a:r>
            <a:r>
              <a:rPr lang="en-US" dirty="0" smtClean="0"/>
              <a:t> </a:t>
            </a:r>
            <a:endParaRPr lang="en-GB" dirty="0" smtClean="0"/>
          </a:p>
          <a:p>
            <a:endParaRPr lang="en-US" dirty="0" smtClean="0"/>
          </a:p>
          <a:p>
            <a:r>
              <a:rPr lang="en-US" dirty="0" smtClean="0"/>
              <a:t>In our design we select </a:t>
            </a:r>
            <a:r>
              <a:rPr lang="en-US" b="1" dirty="0" smtClean="0"/>
              <a:t>RG=10</a:t>
            </a:r>
            <a:r>
              <a:rPr lang="en-US" dirty="0" smtClean="0"/>
              <a:t> ohm</a:t>
            </a:r>
          </a:p>
          <a:p>
            <a:pPr>
              <a:buNone/>
            </a:pPr>
            <a:endParaRPr lang="en-US" dirty="0" smtClean="0"/>
          </a:p>
          <a:p>
            <a:endParaRPr lang="en-US" dirty="0" smtClean="0"/>
          </a:p>
          <a:p>
            <a:endParaRPr lang="en-GB" dirty="0" smtClean="0"/>
          </a:p>
          <a:p>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71</a:t>
            </a:fld>
            <a:endParaRPr lang="en-US"/>
          </a:p>
        </p:txBody>
      </p:sp>
      <p:pic>
        <p:nvPicPr>
          <p:cNvPr id="5" name="Content Placeholder 5"/>
          <p:cNvPicPr>
            <a:picLocks/>
          </p:cNvPicPr>
          <p:nvPr/>
        </p:nvPicPr>
        <p:blipFill>
          <a:blip r:embed="rId3"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914400" y="2819400"/>
            <a:ext cx="7086600" cy="3733800"/>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8.4:Gate source resistance</a:t>
            </a:r>
            <a:endParaRPr lang="en-GB" dirty="0"/>
          </a:p>
        </p:txBody>
      </p:sp>
      <p:sp>
        <p:nvSpPr>
          <p:cNvPr id="6" name="Content Placeholder 5"/>
          <p:cNvSpPr>
            <a:spLocks noGrp="1"/>
          </p:cNvSpPr>
          <p:nvPr>
            <p:ph idx="1"/>
          </p:nvPr>
        </p:nvSpPr>
        <p:spPr/>
        <p:txBody>
          <a:bodyPr/>
          <a:lstStyle/>
          <a:p>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72</a:t>
            </a:fld>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lstStyle/>
          <a:p>
            <a:r>
              <a:rPr lang="en-US" dirty="0" smtClean="0"/>
              <a:t>8.5:schimatic circuit for one leg</a:t>
            </a:r>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73</a:t>
            </a:fld>
            <a:endParaRPr lang="en-US"/>
          </a:p>
        </p:txBody>
      </p:sp>
      <p:pic>
        <p:nvPicPr>
          <p:cNvPr id="4098" name="Picture 2"/>
          <p:cNvPicPr>
            <a:picLocks noGrp="1" noChangeAspect="1" noChangeArrowheads="1"/>
          </p:cNvPicPr>
          <p:nvPr>
            <p:ph idx="1"/>
          </p:nvPr>
        </p:nvPicPr>
        <p:blipFill>
          <a:blip r:embed="rId2" cstate="print"/>
          <a:srcRect/>
          <a:stretch>
            <a:fillRect/>
          </a:stretch>
        </p:blipFill>
        <p:spPr bwMode="auto">
          <a:xfrm>
            <a:off x="1181142" y="1935163"/>
            <a:ext cx="6781716" cy="4389437"/>
          </a:xfrm>
          <a:prstGeom prst="rect">
            <a:avLst/>
          </a:prstGeom>
          <a:noFill/>
          <a:ln w="9525">
            <a:noFill/>
            <a:miter lim="800000"/>
            <a:headEnd/>
            <a:tailEnd/>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8.6:Full inverter PCB layout</a:t>
            </a:r>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74</a:t>
            </a:fld>
            <a:endParaRPr lang="en-US"/>
          </a:p>
        </p:txBody>
      </p:sp>
      <p:pic>
        <p:nvPicPr>
          <p:cNvPr id="5" name="Content Placeholder 4"/>
          <p:cNvPicPr>
            <a:picLocks noGrp="1"/>
          </p:cNvPicPr>
          <p:nvPr>
            <p:ph idx="1"/>
          </p:nvPr>
        </p:nvPicPr>
        <p:blipFill rotWithShape="1">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l="17137" t="16495" r="35599" b="11787"/>
          <a:stretch/>
        </p:blipFill>
        <p:spPr bwMode="auto">
          <a:xfrm>
            <a:off x="685800" y="2209800"/>
            <a:ext cx="7696200" cy="4389437"/>
          </a:xfrm>
          <a:prstGeom prst="rect">
            <a:avLst/>
          </a:prstGeom>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lstStyle/>
          <a:p>
            <a:r>
              <a:rPr lang="en-US" dirty="0" smtClean="0"/>
              <a:t>The output voltage for full inverter :</a:t>
            </a:r>
          </a:p>
          <a:p>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75</a:t>
            </a:fld>
            <a:endParaRPr lang="en-US"/>
          </a:p>
        </p:txBody>
      </p:sp>
      <p:pic>
        <p:nvPicPr>
          <p:cNvPr id="5125" name="Picture 5" descr="C:\Users\1\Desktop\2016-12-07\20161207_120524.jpg"/>
          <p:cNvPicPr>
            <a:picLocks noChangeAspect="1" noChangeArrowheads="1"/>
          </p:cNvPicPr>
          <p:nvPr/>
        </p:nvPicPr>
        <p:blipFill>
          <a:blip r:embed="rId2" cstate="print"/>
          <a:srcRect/>
          <a:stretch>
            <a:fillRect/>
          </a:stretch>
        </p:blipFill>
        <p:spPr bwMode="auto">
          <a:xfrm>
            <a:off x="762000" y="1295400"/>
            <a:ext cx="7543800" cy="5219700"/>
          </a:xfrm>
          <a:prstGeom prst="rect">
            <a:avLst/>
          </a:prstGeom>
          <a:noFill/>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10 :project cost </a:t>
            </a:r>
            <a:endParaRPr lang="en-GB"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76</a:t>
            </a:fld>
            <a:endParaRPr lang="en-US"/>
          </a:p>
        </p:txBody>
      </p:sp>
      <p:pic>
        <p:nvPicPr>
          <p:cNvPr id="6146" name="Picture 2" descr="C:\Users\1\Desktop\dfgdfgdfgdfg.PNG"/>
          <p:cNvPicPr>
            <a:picLocks noGrp="1" noChangeAspect="1" noChangeArrowheads="1"/>
          </p:cNvPicPr>
          <p:nvPr>
            <p:ph idx="1"/>
          </p:nvPr>
        </p:nvPicPr>
        <p:blipFill>
          <a:blip r:embed="rId2" cstate="print"/>
          <a:srcRect/>
          <a:stretch>
            <a:fillRect/>
          </a:stretch>
        </p:blipFill>
        <p:spPr bwMode="auto">
          <a:xfrm>
            <a:off x="914400" y="1981200"/>
            <a:ext cx="6657656" cy="4448843"/>
          </a:xfrm>
          <a:prstGeom prst="rect">
            <a:avLst/>
          </a:prstGeom>
          <a:noFill/>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lstStyle/>
          <a:p>
            <a:endParaRPr lang="en-US" dirty="0" smtClean="0"/>
          </a:p>
          <a:p>
            <a:endParaRPr lang="en-US" dirty="0" smtClean="0"/>
          </a:p>
          <a:p>
            <a:endParaRPr lang="en-US" dirty="0" smtClean="0"/>
          </a:p>
          <a:p>
            <a:endParaRPr lang="en-US" dirty="0" smtClean="0"/>
          </a:p>
          <a:p>
            <a:endParaRPr lang="en-US" dirty="0" smtClean="0"/>
          </a:p>
          <a:p>
            <a:pPr algn="ctr">
              <a:buNone/>
            </a:pPr>
            <a:r>
              <a:rPr lang="en-US" sz="8000" dirty="0" smtClean="0"/>
              <a:t>Thank you </a:t>
            </a:r>
            <a:endParaRPr lang="en-GB" sz="8000"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77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15000"/>
          </a:xfrm>
        </p:spPr>
        <p:txBody>
          <a:bodyPr/>
          <a:lstStyle/>
          <a:p>
            <a:r>
              <a:rPr lang="en-US" dirty="0" smtClean="0"/>
              <a:t>Negative output voltage : </a:t>
            </a:r>
          </a:p>
          <a:p>
            <a:endParaRPr lang="en-US" dirty="0"/>
          </a:p>
        </p:txBody>
      </p:sp>
      <p:pic>
        <p:nvPicPr>
          <p:cNvPr id="6" name="Picture 5" descr="C:\Users\User\Desktop\Screenshot - 3_16_2016 , 7_45_20 PM.png"/>
          <p:cNvPicPr/>
          <p:nvPr/>
        </p:nvPicPr>
        <p:blipFill>
          <a:blip r:embed="rId2" cstate="print"/>
          <a:srcRect l="49843" t="32797" r="10968" b="8682"/>
          <a:stretch>
            <a:fillRect/>
          </a:stretch>
        </p:blipFill>
        <p:spPr bwMode="auto">
          <a:xfrm>
            <a:off x="533400" y="2133600"/>
            <a:ext cx="3886200" cy="2971800"/>
          </a:xfrm>
          <a:prstGeom prst="rect">
            <a:avLst/>
          </a:prstGeom>
          <a:noFill/>
          <a:ln w="9525">
            <a:noFill/>
            <a:miter lim="800000"/>
            <a:headEnd/>
            <a:tailEnd/>
          </a:ln>
        </p:spPr>
      </p:pic>
      <p:pic>
        <p:nvPicPr>
          <p:cNvPr id="7" name="Picture 6" descr="C:\Users\User\Downloads\12527848_10209023084363230_1156856676_n.jpg"/>
          <p:cNvPicPr/>
          <p:nvPr/>
        </p:nvPicPr>
        <p:blipFill>
          <a:blip r:embed="rId3" cstate="print"/>
          <a:srcRect/>
          <a:stretch>
            <a:fillRect/>
          </a:stretch>
        </p:blipFill>
        <p:spPr bwMode="auto">
          <a:xfrm>
            <a:off x="5105400" y="2133600"/>
            <a:ext cx="2743200" cy="28956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CF67A583-E55B-46EA-8285-290F20660AF1}"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Chapter 3 : Methodology</a:t>
            </a:r>
          </a:p>
        </p:txBody>
      </p:sp>
      <p:sp>
        <p:nvSpPr>
          <p:cNvPr id="3" name="Content Placeholder 2"/>
          <p:cNvSpPr>
            <a:spLocks noGrp="1"/>
          </p:cNvSpPr>
          <p:nvPr>
            <p:ph idx="1"/>
          </p:nvPr>
        </p:nvSpPr>
        <p:spPr/>
        <p:txBody>
          <a:bodyPr/>
          <a:lstStyle/>
          <a:p>
            <a:r>
              <a:rPr lang="en-US" dirty="0" smtClean="0"/>
              <a:t>3.1:  staircase modulation .</a:t>
            </a:r>
          </a:p>
          <a:p>
            <a:pPr>
              <a:buNone/>
            </a:pPr>
            <a:r>
              <a:rPr lang="en-US" dirty="0" smtClean="0"/>
              <a:t>      3.1.1 : five level inverter .</a:t>
            </a:r>
          </a:p>
          <a:p>
            <a:pPr>
              <a:buNone/>
            </a:pPr>
            <a:r>
              <a:rPr lang="en-US" dirty="0" smtClean="0"/>
              <a:t>      3.1.2 : nine level inverter .</a:t>
            </a:r>
          </a:p>
          <a:p>
            <a:r>
              <a:rPr lang="en-US" dirty="0" smtClean="0"/>
              <a:t>3.2: compression between five and nine level inverter s </a:t>
            </a:r>
          </a:p>
          <a:p>
            <a:pPr>
              <a:buNone/>
            </a:pPr>
            <a:r>
              <a:rPr lang="en-US" dirty="0" smtClean="0"/>
              <a:t>      3.2.1 : Fourier series of five level inverter .</a:t>
            </a:r>
          </a:p>
          <a:p>
            <a:pPr>
              <a:buNone/>
            </a:pPr>
            <a:r>
              <a:rPr lang="en-US" dirty="0" smtClean="0"/>
              <a:t>      3.2.2 : Fourier series of nine level inverter .</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CF67A583-E55B-46EA-8285-290F20660AF1}"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1083</TotalTime>
  <Words>1922</Words>
  <Application>Microsoft Office PowerPoint</Application>
  <PresentationFormat>On-screen Show (4:3)</PresentationFormat>
  <Paragraphs>258</Paragraphs>
  <Slides>77</Slides>
  <Notes>1</Notes>
  <HiddenSlides>0</HiddenSlides>
  <MMClips>0</MMClips>
  <ScaleCrop>false</ScaleCrop>
  <HeadingPairs>
    <vt:vector size="4" baseType="variant">
      <vt:variant>
        <vt:lpstr>Theme</vt:lpstr>
      </vt:variant>
      <vt:variant>
        <vt:i4>1</vt:i4>
      </vt:variant>
      <vt:variant>
        <vt:lpstr>Slide Titles</vt:lpstr>
      </vt:variant>
      <vt:variant>
        <vt:i4>77</vt:i4>
      </vt:variant>
    </vt:vector>
  </HeadingPairs>
  <TitlesOfParts>
    <vt:vector size="78" baseType="lpstr">
      <vt:lpstr>Flow</vt:lpstr>
      <vt:lpstr>Multi-level Inverter</vt:lpstr>
      <vt:lpstr>Chapter 1 : Introduction</vt:lpstr>
      <vt:lpstr>1.3 : Modulation methods</vt:lpstr>
      <vt:lpstr>Slide 4</vt:lpstr>
      <vt:lpstr>1.3.2 : pulse width modulation </vt:lpstr>
      <vt:lpstr>Slide 6</vt:lpstr>
      <vt:lpstr>Chapter 2 : working principle </vt:lpstr>
      <vt:lpstr>Slide 8</vt:lpstr>
      <vt:lpstr>Chapter 3 : Methodology</vt:lpstr>
      <vt:lpstr>3.1 : staircase modulation </vt:lpstr>
      <vt:lpstr>Slide 11</vt:lpstr>
      <vt:lpstr>3.1.1: Five level inverter</vt:lpstr>
      <vt:lpstr>Slide 13</vt:lpstr>
      <vt:lpstr>Slide 14</vt:lpstr>
      <vt:lpstr>Slide 15</vt:lpstr>
      <vt:lpstr>Slide 16</vt:lpstr>
      <vt:lpstr>3.1.2: Nine level inverter </vt:lpstr>
      <vt:lpstr>Slide 18</vt:lpstr>
      <vt:lpstr>Slide 19</vt:lpstr>
      <vt:lpstr>Slide 20</vt:lpstr>
      <vt:lpstr>Slide 21</vt:lpstr>
      <vt:lpstr>3.2: compression between five and nine level inverters </vt:lpstr>
      <vt:lpstr>Slide 23</vt:lpstr>
      <vt:lpstr>3.2.1: Fourier series for five level inverter.</vt:lpstr>
      <vt:lpstr>Slide 25</vt:lpstr>
      <vt:lpstr>Slide 26</vt:lpstr>
      <vt:lpstr>3.2.2 : Fourier series for nine level inverter </vt:lpstr>
      <vt:lpstr>Slide 28</vt:lpstr>
      <vt:lpstr>Slide 29</vt:lpstr>
      <vt:lpstr>Chapter 4 : power calculations </vt:lpstr>
      <vt:lpstr>Slide 31</vt:lpstr>
      <vt:lpstr>4.1 : Apparent power </vt:lpstr>
      <vt:lpstr>Slide 33</vt:lpstr>
      <vt:lpstr>Slide 34</vt:lpstr>
      <vt:lpstr>Slide 35</vt:lpstr>
      <vt:lpstr>4.2: input real power </vt:lpstr>
      <vt:lpstr>4.3 : power factor </vt:lpstr>
      <vt:lpstr>4.4 : Motor efficiency  </vt:lpstr>
      <vt:lpstr>Slide 39</vt:lpstr>
      <vt:lpstr>Chapter 5 : Effects of harmonics on a single motor : </vt:lpstr>
      <vt:lpstr>Chapter 6 : Method of harmonic elimination </vt:lpstr>
      <vt:lpstr>Slide 42</vt:lpstr>
      <vt:lpstr>Slide 43</vt:lpstr>
      <vt:lpstr>Slide 44</vt:lpstr>
      <vt:lpstr>Slide 45</vt:lpstr>
      <vt:lpstr>6.1 : Effect of THD reduction</vt:lpstr>
      <vt:lpstr>Slide 47</vt:lpstr>
      <vt:lpstr>Chapter7: Mosfet power losses calculation</vt:lpstr>
      <vt:lpstr>Slide 49</vt:lpstr>
      <vt:lpstr>Slide 50</vt:lpstr>
      <vt:lpstr>Slide 51</vt:lpstr>
      <vt:lpstr>Slide 52</vt:lpstr>
      <vt:lpstr>Slide 53</vt:lpstr>
      <vt:lpstr>Chapter 8: Dead time effect </vt:lpstr>
      <vt:lpstr>Slide 55</vt:lpstr>
      <vt:lpstr>Slide 56</vt:lpstr>
      <vt:lpstr>8.1:Gate resister effect</vt:lpstr>
      <vt:lpstr>Slide 58</vt:lpstr>
      <vt:lpstr>8.2:Effect of drain current </vt:lpstr>
      <vt:lpstr>Slide 60</vt:lpstr>
      <vt:lpstr>Slide 61</vt:lpstr>
      <vt:lpstr>Chapter 8:Hardware Design</vt:lpstr>
      <vt:lpstr>8.1:Gate driver selection</vt:lpstr>
      <vt:lpstr>8.2:Bootstrap circuit</vt:lpstr>
      <vt:lpstr>Bootstrap Operation</vt:lpstr>
      <vt:lpstr>Slide 66</vt:lpstr>
      <vt:lpstr>Selecting bootstrap component</vt:lpstr>
      <vt:lpstr>Slide 68</vt:lpstr>
      <vt:lpstr> 8.3:Gate resister selection : </vt:lpstr>
      <vt:lpstr>from the datasheet of 2110 gate driver the value of the on  resistance is 1 ohm and off resistance is 0.5 ohm</vt:lpstr>
      <vt:lpstr>Slide 71</vt:lpstr>
      <vt:lpstr>8.4:Gate source resistance</vt:lpstr>
      <vt:lpstr>8.5:schimatic circuit for one leg</vt:lpstr>
      <vt:lpstr>8.6:Full inverter PCB layout</vt:lpstr>
      <vt:lpstr>Slide 75</vt:lpstr>
      <vt:lpstr>Chapter 10 :project cost </vt:lpstr>
      <vt:lpstr>Slide 77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yazeed</dc:creator>
  <cp:lastModifiedBy>Microsoft</cp:lastModifiedBy>
  <cp:revision>65</cp:revision>
  <dcterms:created xsi:type="dcterms:W3CDTF">2016-05-16T13:20:27Z</dcterms:created>
  <dcterms:modified xsi:type="dcterms:W3CDTF">2016-12-23T14:48:11Z</dcterms:modified>
</cp:coreProperties>
</file>