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7"/>
  </p:notesMasterIdLst>
  <p:sldIdLst>
    <p:sldId id="348" r:id="rId2"/>
    <p:sldId id="349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298" r:id="rId17"/>
    <p:sldId id="347" r:id="rId18"/>
    <p:sldId id="294" r:id="rId19"/>
    <p:sldId id="336" r:id="rId20"/>
    <p:sldId id="345" r:id="rId21"/>
    <p:sldId id="344" r:id="rId22"/>
    <p:sldId id="334" r:id="rId23"/>
    <p:sldId id="304" r:id="rId24"/>
    <p:sldId id="346" r:id="rId25"/>
    <p:sldId id="302" r:id="rId26"/>
    <p:sldId id="303" r:id="rId27"/>
    <p:sldId id="323" r:id="rId28"/>
    <p:sldId id="306" r:id="rId29"/>
    <p:sldId id="308" r:id="rId30"/>
    <p:sldId id="404" r:id="rId31"/>
    <p:sldId id="405" r:id="rId32"/>
    <p:sldId id="406" r:id="rId33"/>
    <p:sldId id="363" r:id="rId34"/>
    <p:sldId id="364" r:id="rId35"/>
    <p:sldId id="365" r:id="rId36"/>
    <p:sldId id="366" r:id="rId37"/>
    <p:sldId id="367" r:id="rId38"/>
    <p:sldId id="368" r:id="rId39"/>
    <p:sldId id="369" r:id="rId40"/>
    <p:sldId id="370" r:id="rId41"/>
    <p:sldId id="371" r:id="rId42"/>
    <p:sldId id="372" r:id="rId43"/>
    <p:sldId id="373" r:id="rId44"/>
    <p:sldId id="374" r:id="rId45"/>
    <p:sldId id="375" r:id="rId46"/>
    <p:sldId id="376" r:id="rId47"/>
    <p:sldId id="377" r:id="rId48"/>
    <p:sldId id="378" r:id="rId49"/>
    <p:sldId id="379" r:id="rId50"/>
    <p:sldId id="380" r:id="rId51"/>
    <p:sldId id="381" r:id="rId52"/>
    <p:sldId id="382" r:id="rId53"/>
    <p:sldId id="383" r:id="rId54"/>
    <p:sldId id="384" r:id="rId55"/>
    <p:sldId id="385" r:id="rId56"/>
    <p:sldId id="386" r:id="rId57"/>
    <p:sldId id="387" r:id="rId58"/>
    <p:sldId id="388" r:id="rId59"/>
    <p:sldId id="389" r:id="rId60"/>
    <p:sldId id="390" r:id="rId61"/>
    <p:sldId id="391" r:id="rId62"/>
    <p:sldId id="392" r:id="rId63"/>
    <p:sldId id="393" r:id="rId64"/>
    <p:sldId id="394" r:id="rId65"/>
    <p:sldId id="395" r:id="rId66"/>
    <p:sldId id="396" r:id="rId67"/>
    <p:sldId id="397" r:id="rId68"/>
    <p:sldId id="407" r:id="rId69"/>
    <p:sldId id="408" r:id="rId70"/>
    <p:sldId id="398" r:id="rId71"/>
    <p:sldId id="399" r:id="rId72"/>
    <p:sldId id="400" r:id="rId73"/>
    <p:sldId id="401" r:id="rId74"/>
    <p:sldId id="402" r:id="rId75"/>
    <p:sldId id="403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6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28C1-875D-43D9-AD77-712A3285AFB7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FCB63-662D-48FE-A2B9-9C9AD3CF2E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7540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5DCC37-D71A-431A-B444-CB279A6CAD52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31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05000"/>
            <a:ext cx="8229600" cy="4953000"/>
          </a:xfrm>
          <a:prstGeom prst="rect">
            <a:avLst/>
          </a:prstGeom>
        </p:spPr>
        <p:txBody>
          <a:bodyPr tIns="0">
            <a:normAutofit fontScale="850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- Najah National University 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of Nablus Municipality”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Monther dwaikat.                                                        </a:t>
            </a: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Farah Ahmad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Farah Maqbool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Enas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Barham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 Sawalmeh</a:t>
            </a:r>
          </a:p>
          <a:p>
            <a:pPr algn="just"/>
            <a:endParaRPr lang="en-US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533400"/>
            <a:ext cx="2286000" cy="17795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and fourth floor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447800"/>
            <a:ext cx="4419600" cy="5029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0600" y="1447801"/>
            <a:ext cx="4191000" cy="5029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957358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fifth floor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4752975" cy="49625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957358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152400"/>
            <a:ext cx="58674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6400" y="3503930"/>
            <a:ext cx="5943600" cy="31254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817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52400"/>
            <a:ext cx="5943600" cy="32956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0" y="3657600"/>
            <a:ext cx="5943600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3035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28600"/>
            <a:ext cx="59436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00" y="3657600"/>
            <a:ext cx="59436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3035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200"/>
            <a:ext cx="9144000" cy="7356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6218" y="477982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1974147"/>
            <a:ext cx="4648200" cy="4045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51219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514600" y="4572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Structural Blocks: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5" descr="BLOCK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371600"/>
            <a:ext cx="6324600" cy="51350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043205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733800" y="4572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 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5" descr="BLOCK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1346200"/>
            <a:ext cx="7391400" cy="474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043205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457200"/>
            <a:ext cx="5410200" cy="936625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(</a:t>
            </a:r>
            <a:r>
              <a:rPr lang="en-US" sz="28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Blocks A)</a:t>
            </a:r>
            <a:endParaRPr lang="en-US" sz="28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6563" y="218901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914400"/>
            <a:ext cx="7772400" cy="52578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Design Data </a:t>
            </a: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endParaRPr lang="en-US" sz="2400" b="1" noProof="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en-US" sz="2400" b="1" i="0" u="none" strike="noStrike" kern="1200" cap="none" spc="0" normalizeH="0" baseline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Concrete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24MPa for beams, slabs columns and footings.</a:t>
            </a:r>
            <a:endParaRPr kumimoji="0" lang="en-US" sz="2400" i="0" u="none" strike="noStrike" kern="1200" cap="none" spc="0" normalizeH="0" dirty="0" smtClean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rtl="1"/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Bearing </a:t>
            </a: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capacity </a:t>
            </a: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soil = </a:t>
            </a: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kN/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Slabs system used :- One way ribbed slab. 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Load 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Super imposed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dead load = 4kN/m2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b="1" baseline="0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Live</a:t>
            </a: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load = </a:t>
            </a:r>
            <a:r>
              <a:rPr lang="en-US" sz="24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3kN/m2</a:t>
            </a:r>
            <a:endParaRPr lang="en-US" sz="2400" b="1" noProof="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5181600" y="3962400"/>
            <a:ext cx="396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ACI 318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1261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04800"/>
            <a:ext cx="2878899" cy="624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57200" y="1447800"/>
            <a:ext cx="3810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lv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Location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→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Nablus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=2B      →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Z=0.2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0.4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      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0.28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1.25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(essential building) </a:t>
            </a:r>
            <a:endParaRPr lang="en-US" sz="2400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2438400" y="1295400"/>
            <a:ext cx="396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UBC 97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228600" y="685800"/>
            <a:ext cx="350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Seismic Design Data :</a:t>
            </a:r>
          </a:p>
        </p:txBody>
      </p:sp>
    </p:spTree>
    <p:extLst>
      <p:ext uri="{BB962C8B-B14F-4D97-AF65-F5344CB8AC3E}">
        <p14:creationId xmlns="" xmlns:p14="http://schemas.microsoft.com/office/powerpoint/2010/main" val="3295731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638800"/>
          </a:xfrm>
        </p:spPr>
        <p:txBody>
          <a:bodyPr>
            <a:normAutofit fontScale="55000" lnSpcReduction="20000"/>
          </a:bodyPr>
          <a:lstStyle/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Introduction  </a:t>
            </a:r>
          </a:p>
          <a:p>
            <a:pPr algn="l">
              <a:buNone/>
            </a:pP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Site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pPr algn="l">
              <a:buNone/>
            </a:pPr>
            <a: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Structural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>
              <a:buNone/>
            </a:pP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Environmental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>
              <a:buNone/>
            </a:pPr>
            <a:endParaRPr lang="en-US" sz="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Electrical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Mechanical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>
              <a:buNone/>
            </a:pP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Safety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Quantity </a:t>
            </a:r>
            <a:r>
              <a:rPr lang="en-US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Surveying and Cost Estimation</a:t>
            </a:r>
            <a:endParaRPr lang="en-US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23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https://fbcdn-sphotos-h-a.akamaihd.net/hphotos-ak-xft1/v/t34.0-12/11094134_10202744405810674_96767285_n.jpg?oh=61170e70ebff83becef00d1434a14c97&amp;oe=55416E66&amp;__gda__=1430265878_ec040e04abe7f37390bcce58407be15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886200" cy="4267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Sap Model (Block A)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https://fbcdn-sphotos-h-a.akamaihd.net/hphotos-ak-xft1/v/t34.0-12/11094134_10202744405810674_96767285_n.jpg?oh=61170e70ebff83becef00d1434a14c97&amp;oe=55416E66&amp;__gda__=1430265878_ec040e04abe7f37390bcce58407be15f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76800" y="1600200"/>
            <a:ext cx="3731732" cy="4267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067109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38200"/>
          </a:xfrm>
        </p:spPr>
        <p:txBody>
          <a:bodyPr/>
          <a:lstStyle/>
          <a:p>
            <a:pPr algn="ctr"/>
            <a:r>
              <a:rPr lang="en-US" dirty="0" smtClean="0"/>
              <a:t>Model Checks</a:t>
            </a:r>
            <a:endParaRPr lang="en-US" dirty="0"/>
          </a:p>
        </p:txBody>
      </p:sp>
      <p:pic>
        <p:nvPicPr>
          <p:cNvPr id="5" name="Picture 64" descr="deformed shap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3400181" cy="41265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9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86137780"/>
              </p:ext>
            </p:extLst>
          </p:nvPr>
        </p:nvGraphicFramePr>
        <p:xfrm>
          <a:off x="4191000" y="1905000"/>
          <a:ext cx="4800600" cy="16560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 SAP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 manual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%error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0.600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10 %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Mass participation ratio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Sum X =</a:t>
                      </a: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97%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Sum y =</a:t>
                      </a: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97%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86137780"/>
              </p:ext>
            </p:extLst>
          </p:nvPr>
        </p:nvGraphicFramePr>
        <p:xfrm>
          <a:off x="4191000" y="3962400"/>
          <a:ext cx="4724400" cy="75184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574800"/>
                <a:gridCol w="1574800"/>
                <a:gridCol w="157480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Vmanual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Vx SAP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Vy SAP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13940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13930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13910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2057400" y="6172200"/>
            <a:ext cx="33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096000" y="6096000"/>
            <a:ext cx="33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109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2400" y="4724400"/>
            <a:ext cx="33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2400" y="1143000"/>
            <a:ext cx="33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عنصر نائب للمحتوى 11" descr="wwdws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3429000"/>
            <a:ext cx="7010400" cy="2971800"/>
          </a:xfrm>
        </p:spPr>
      </p:pic>
      <p:pic>
        <p:nvPicPr>
          <p:cNvPr id="13" name="عنصر نائب للمحتوى 11" descr="wwdws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543531"/>
            <a:ext cx="7010400" cy="25806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2280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28600"/>
            <a:ext cx="6096000" cy="7921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Basement Beams Plan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940" y="1219200"/>
            <a:ext cx="7428119" cy="45635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0437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152400"/>
            <a:ext cx="5562600" cy="8683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Slabs Reinforcement: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7074" y="1143000"/>
            <a:ext cx="7186051" cy="4800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2"/>
          <p:cNvSpPr txBox="1">
            <a:spLocks/>
          </p:cNvSpPr>
          <p:nvPr/>
        </p:nvSpPr>
        <p:spPr>
          <a:xfrm>
            <a:off x="8647272" y="6407946"/>
            <a:ext cx="365760" cy="365125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3810000"/>
            <a:ext cx="5257800" cy="2673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 descr="صورة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2209800"/>
            <a:ext cx="1712835" cy="9508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6640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0"/>
            <a:ext cx="4800600" cy="5635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 Design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914400"/>
            <a:ext cx="2667000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914400"/>
            <a:ext cx="2781077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itle 3"/>
          <p:cNvSpPr txBox="1">
            <a:spLocks/>
          </p:cNvSpPr>
          <p:nvPr/>
        </p:nvSpPr>
        <p:spPr>
          <a:xfrm>
            <a:off x="914400" y="381000"/>
            <a:ext cx="2971800" cy="56356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Columns 8-11</a:t>
            </a:r>
            <a:endParaRPr kumimoji="0" lang="en-US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5257800" y="381000"/>
            <a:ext cx="2971800" cy="56356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Columns 3-5-15</a:t>
            </a:r>
            <a:endParaRPr kumimoji="0" lang="en-US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517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28832"/>
            <a:ext cx="6705600" cy="7921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Longitudinal Column Sections :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066800"/>
            <a:ext cx="2590800" cy="5662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990600"/>
            <a:ext cx="2514600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1202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362200" y="-152400"/>
            <a:ext cx="4800600" cy="7921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Beam Reinforcement :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609600"/>
            <a:ext cx="87630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971800"/>
            <a:ext cx="8739252" cy="2046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5105400"/>
            <a:ext cx="87630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645097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5562600" cy="8683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Shear Wall Reinforcement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498915"/>
            <a:ext cx="8382000" cy="48256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7055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457200"/>
            <a:ext cx="5410200" cy="4873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Stair Case Reinforcement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371600"/>
            <a:ext cx="80010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project present an integrated design of a municipality to meet the local needs and cover all city requirements</a:t>
            </a:r>
            <a:b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current building of Nablus municipality is not sufficient for requirements.</a:t>
            </a:r>
          </a:p>
          <a:p>
            <a:pPr algn="l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Thus , we decided to design a new building to satisfied the current requirements.</a:t>
            </a:r>
            <a:endParaRPr lang="en-U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23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22"/>
          <p:cNvSpPr txBox="1"/>
          <p:nvPr/>
        </p:nvSpPr>
        <p:spPr>
          <a:xfrm>
            <a:off x="914400" y="4572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Concrete water tank (Block E)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803400"/>
            <a:ext cx="7162800" cy="414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22"/>
          <p:cNvSpPr txBox="1"/>
          <p:nvPr/>
        </p:nvSpPr>
        <p:spPr>
          <a:xfrm>
            <a:off x="4572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Reinforcement Details 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0800" y="1066800"/>
            <a:ext cx="6248400" cy="24955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90800" y="3810000"/>
            <a:ext cx="6248400" cy="2743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22"/>
          <p:cNvSpPr txBox="1"/>
          <p:nvPr/>
        </p:nvSpPr>
        <p:spPr>
          <a:xfrm>
            <a:off x="228600" y="21336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Section A-A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304800" y="49530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Section B-B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22"/>
          <p:cNvSpPr txBox="1"/>
          <p:nvPr/>
        </p:nvSpPr>
        <p:spPr>
          <a:xfrm>
            <a:off x="304800" y="3810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Reinforcement Details 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9000" y="1371600"/>
            <a:ext cx="5362575" cy="50196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22"/>
          <p:cNvSpPr txBox="1"/>
          <p:nvPr/>
        </p:nvSpPr>
        <p:spPr>
          <a:xfrm>
            <a:off x="228600" y="20574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Section in the wall of the tank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3048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Steel Structure block C.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9"/>
          <p:cNvSpPr/>
          <p:nvPr/>
        </p:nvSpPr>
        <p:spPr>
          <a:xfrm>
            <a:off x="381000" y="914400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Truss System With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Purlins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is Used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4190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372299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Materials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Loads Used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Steel Block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447800"/>
            <a:ext cx="746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Materials for Steel Structure:</a:t>
            </a:r>
          </a:p>
          <a:p>
            <a:pPr lvl="0"/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•A36 steel is used for all members and plates.</a:t>
            </a:r>
          </a:p>
          <a:p>
            <a:pPr lvl="0"/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•With (</a:t>
            </a:r>
            <a:r>
              <a:rPr lang="en-US" sz="20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250 MPa) (Fu = 400 MPa)</a:t>
            </a:r>
          </a:p>
          <a:p>
            <a:pPr lvl="0"/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•E60XX Welding Material is Used, FEXX= 413 MPa</a:t>
            </a:r>
          </a:p>
        </p:txBody>
      </p:sp>
      <p:sp>
        <p:nvSpPr>
          <p:cNvPr id="4" name="Rectangle 3"/>
          <p:cNvSpPr/>
          <p:nvPr/>
        </p:nvSpPr>
        <p:spPr>
          <a:xfrm>
            <a:off x="3198226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3962400"/>
            <a:ext cx="32797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Loads for Steel Structure</a:t>
            </a:r>
            <a:endParaRPr lang="en-US" sz="20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3583795"/>
              </p:ext>
            </p:extLst>
          </p:nvPr>
        </p:nvGraphicFramePr>
        <p:xfrm>
          <a:off x="533400" y="4572000"/>
          <a:ext cx="5791200" cy="193357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854817"/>
                <a:gridCol w="2936383"/>
              </a:tblGrid>
              <a:tr h="533400"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of load</a:t>
                      </a:r>
                      <a:endParaRPr lang="en-US" sz="20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load(kN/m2</a:t>
                      </a:r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                                                              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Dead load       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0.22kN/m2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9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 load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.5kN/m2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98991">
                <a:tc>
                  <a:txBody>
                    <a:bodyPr/>
                    <a:lstStyle/>
                    <a:p>
                      <a:pPr algn="ctr" fontAlgn="b">
                        <a:buClr>
                          <a:schemeClr val="accent1"/>
                        </a:buClr>
                        <a:buSzPts val="1200"/>
                        <a:buFont typeface="Times New Roman"/>
                        <a:buChar char="W"/>
                      </a:pP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 load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.5kN/m2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9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Snow load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1.5kN/m2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28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538" y="-342076"/>
            <a:ext cx="6596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2590800"/>
            <a:ext cx="6963375" cy="35051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38200" y="316985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Model Validation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1594535"/>
            <a:ext cx="777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Compatibility and Deflection Check:</a:t>
            </a:r>
          </a:p>
        </p:txBody>
      </p:sp>
    </p:spTree>
    <p:extLst>
      <p:ext uri="{BB962C8B-B14F-4D97-AF65-F5344CB8AC3E}">
        <p14:creationId xmlns:p14="http://schemas.microsoft.com/office/powerpoint/2010/main" xmlns="" val="214110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22860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Equilibrium Check: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09520099"/>
              </p:ext>
            </p:extLst>
          </p:nvPr>
        </p:nvGraphicFramePr>
        <p:xfrm>
          <a:off x="838200" y="1371600"/>
          <a:ext cx="7178675" cy="2299572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869960"/>
                <a:gridCol w="1455300"/>
                <a:gridCol w="1627740"/>
                <a:gridCol w="2225675"/>
              </a:tblGrid>
              <a:tr h="3183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 Total Load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SAP Total  Load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The 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Percentage Of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Difference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76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live load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31.50kN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30.59 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2.89 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&lt; 5%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Dead load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13.84kN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13.46 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2.74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&lt; 5%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1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Snow load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94.51kN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91.77 </a:t>
                      </a:r>
                      <a:r>
                        <a:rPr lang="en-US" sz="18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2.89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&lt; 5%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183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Wind load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31.50kN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30.59 kN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2.89 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&lt; 5%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5029200"/>
            <a:ext cx="7696200" cy="1393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381000" y="411480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Stage</a:t>
            </a:r>
          </a:p>
        </p:txBody>
      </p:sp>
    </p:spTree>
    <p:extLst>
      <p:ext uri="{BB962C8B-B14F-4D97-AF65-F5344CB8AC3E}">
        <p14:creationId xmlns:p14="http://schemas.microsoft.com/office/powerpoint/2010/main" xmlns="" val="394165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connection </a:t>
            </a:r>
          </a:p>
        </p:txBody>
      </p:sp>
      <p:pic>
        <p:nvPicPr>
          <p:cNvPr id="7" name="Picture 6" descr="C:\Users\Amjad\Desktop\1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32" y="1676400"/>
            <a:ext cx="6781800" cy="91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305"/>
          <a:stretch/>
        </p:blipFill>
        <p:spPr bwMode="auto">
          <a:xfrm>
            <a:off x="76200" y="3474946"/>
            <a:ext cx="4457699" cy="237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8200" y="6254235"/>
            <a:ext cx="3334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Connection#1(Top view)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74945"/>
            <a:ext cx="4305300" cy="2374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86400" y="62484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Connection#7(Top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view)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99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7224" y="500042"/>
            <a:ext cx="3333776" cy="646331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Block C</a:t>
            </a:r>
          </a:p>
        </p:txBody>
      </p:sp>
      <p:pic>
        <p:nvPicPr>
          <p:cNvPr id="5" name="صورة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971800"/>
            <a:ext cx="5926855" cy="32582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76200" y="1613665"/>
                <a:ext cx="71628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09728" lvl="0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Design Data : </a:t>
                </a:r>
              </a:p>
              <a:p>
                <a:pPr lvl="0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Concrete </a:t>
                </a:r>
                <a:r>
                  <a:rPr lang="en-US" dirty="0" err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F’c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24 </a:t>
                </a:r>
                <a:r>
                  <a:rPr lang="en-US" dirty="0" err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for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Shear wall.</a:t>
                </a:r>
                <a:endPara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Bearing 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Capacity of Soil =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200 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613665"/>
                <a:ext cx="7162800" cy="92333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766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238112" y="2828836"/>
                <a:ext cx="547688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09728" indent="0">
                  <a:buNone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Load : </a:t>
                </a:r>
              </a:p>
              <a:p>
                <a:pPr lv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Live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Load =5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ar-SA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lv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12" y="2828836"/>
                <a:ext cx="5476888" cy="92333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90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5074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/>
          <p:nvPr/>
        </p:nvSpPr>
        <p:spPr>
          <a:xfrm>
            <a:off x="381000" y="762000"/>
            <a:ext cx="3076604" cy="646331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Block C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1600200"/>
            <a:ext cx="697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 =0.45) is within the acceptable range which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our structure is Ok.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1854881"/>
              </p:ext>
            </p:extLst>
          </p:nvPr>
        </p:nvGraphicFramePr>
        <p:xfrm>
          <a:off x="431728" y="3429000"/>
          <a:ext cx="3801110" cy="215773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882015"/>
                <a:gridCol w="1042035"/>
                <a:gridCol w="1024255"/>
                <a:gridCol w="852805"/>
              </a:tblGrid>
              <a:tr h="3671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 Result (KN.m)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SAP Result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(KN.m)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Error %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15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Shear wall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9281236"/>
              </p:ext>
            </p:extLst>
          </p:nvPr>
        </p:nvGraphicFramePr>
        <p:xfrm>
          <a:off x="4724400" y="2362200"/>
          <a:ext cx="4214843" cy="4346453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978018"/>
                <a:gridCol w="1155455"/>
                <a:gridCol w="1135741"/>
                <a:gridCol w="945629"/>
              </a:tblGrid>
              <a:tr h="1103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Case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 Result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SAP Result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Error %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02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Dead Load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3968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4177</a:t>
                      </a:r>
                      <a:endParaRPr kumimoji="0" lang="en-US" sz="1800" b="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1%</a:t>
                      </a:r>
                      <a:endParaRPr kumimoji="0" lang="en-US" sz="1800" b="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16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367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367 </a:t>
                      </a:r>
                      <a:endParaRPr kumimoji="0" lang="en-US" sz="1800" b="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kumimoji="0" lang="en-US" sz="1800" b="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16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snow load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1092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1092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19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wind load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366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366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0%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3105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7315200" cy="541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مستطيل 12"/>
          <p:cNvSpPr/>
          <p:nvPr/>
        </p:nvSpPr>
        <p:spPr>
          <a:xfrm rot="19503502">
            <a:off x="1996567" y="2947941"/>
            <a:ext cx="269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Municipality Building </a:t>
            </a:r>
          </a:p>
        </p:txBody>
      </p:sp>
    </p:spTree>
    <p:extLst>
      <p:ext uri="{BB962C8B-B14F-4D97-AF65-F5344CB8AC3E}">
        <p14:creationId xmlns:p14="http://schemas.microsoft.com/office/powerpoint/2010/main" xmlns="" val="409623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6581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Shear wall Reinforcement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844" y="1371600"/>
            <a:ext cx="7000956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505200"/>
            <a:ext cx="6262718" cy="29336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05200"/>
            <a:ext cx="1919318" cy="2995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94785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209799"/>
            <a:ext cx="8153400" cy="4495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33400" y="45720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Mat Foundation Reinforcement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447800"/>
            <a:ext cx="2819400" cy="27327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Up Arrow 7"/>
          <p:cNvSpPr/>
          <p:nvPr/>
        </p:nvSpPr>
        <p:spPr>
          <a:xfrm>
            <a:off x="651266" y="3793526"/>
            <a:ext cx="285750" cy="158350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750" y="3124200"/>
            <a:ext cx="5270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61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381000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Mat Foundation and wall footing Reinforcement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905000"/>
            <a:ext cx="5943600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2514600" cy="4191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9674" y="1600200"/>
            <a:ext cx="3810000" cy="14097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152400" y="1311448"/>
            <a:ext cx="1447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8800" y="1365727"/>
            <a:ext cx="520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</a:t>
            </a:r>
          </a:p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45532" y="537002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4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665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3340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Retaining wall: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000" y="1219200"/>
            <a:ext cx="617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1) Ф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30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˚, γs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=18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kN/m</a:t>
            </a:r>
            <a:r>
              <a:rPr lang="en-US" sz="20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2)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allowable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200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kN/m</a:t>
            </a:r>
            <a:r>
              <a:rPr lang="en-US" sz="20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3) F.S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over turning =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        4) F.S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sliding = 1.5</a:t>
            </a: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5) Ɲ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0.5                             6) 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Fc = 25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Mpa      </a:t>
            </a: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7) 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Fy = 420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2819400"/>
            <a:ext cx="6934200" cy="3657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05691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31519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26255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78872"/>
            <a:ext cx="5105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Retaining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wall reinforcement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05312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2" y="785794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Heating and cooling calculations: </a:t>
            </a:r>
            <a:endParaRPr lang="ar-SA" sz="3200" dirty="0">
              <a:solidFill>
                <a:prstClr val="black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5954725"/>
              </p:ext>
            </p:extLst>
          </p:nvPr>
        </p:nvGraphicFramePr>
        <p:xfrm>
          <a:off x="1619672" y="2060848"/>
          <a:ext cx="5775960" cy="409099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916177"/>
                <a:gridCol w="2859783"/>
              </a:tblGrid>
              <a:tr h="629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Part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U value (W/m².K)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External wall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0.56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0.48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Ceiling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0.51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Ceiling –theater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0.46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Internal wall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1.36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Window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2.70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5"/>
          <p:cNvSpPr/>
          <p:nvPr/>
        </p:nvSpPr>
        <p:spPr>
          <a:xfrm>
            <a:off x="285720" y="1357298"/>
            <a:ext cx="449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value for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materials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ar-SA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14282" y="142852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Environmental design: </a:t>
            </a:r>
            <a:endParaRPr lang="ar-SA" sz="3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3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52400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Heating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Cooling Load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572560" cy="4572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Oval 7"/>
          <p:cNvSpPr/>
          <p:nvPr/>
        </p:nvSpPr>
        <p:spPr>
          <a:xfrm>
            <a:off x="5857884" y="4357694"/>
            <a:ext cx="2895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36.48kw/m²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57600"/>
            <a:ext cx="76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54326"/>
            <a:ext cx="6286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357158" y="5786454"/>
            <a:ext cx="339022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Acceptable range of heating and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cooling loads = (30-80) KW/m²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4143372" y="5500702"/>
            <a:ext cx="471490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Framework of the windows has been architecturally modified and projected by 0.3 meters from the interface, so there is no need to have horizontal shading.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94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3200" y="413892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5720" y="142852"/>
            <a:ext cx="5838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Natural Day light analysis</a:t>
            </a:r>
            <a:endParaRPr lang="ar-SA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7909302"/>
              </p:ext>
            </p:extLst>
          </p:nvPr>
        </p:nvGraphicFramePr>
        <p:xfrm>
          <a:off x="304800" y="1905000"/>
          <a:ext cx="8280166" cy="4724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03758"/>
                <a:gridCol w="1310277"/>
                <a:gridCol w="1310277"/>
                <a:gridCol w="1310277"/>
                <a:gridCol w="908037"/>
                <a:gridCol w="1537540"/>
              </a:tblGrid>
              <a:tr h="35080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Orientation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080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D.F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err="1">
                          <a:latin typeface="Times New Roman" pitchFamily="18" charset="0"/>
                          <a:cs typeface="Times New Roman" pitchFamily="18" charset="0"/>
                        </a:rPr>
                        <a:t>Lux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Open</a:t>
                      </a:r>
                      <a:r>
                        <a:rPr lang="en-US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offices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North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6.12%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64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Legal department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9775" algn="l"/>
                        </a:tabLst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endParaRPr lang="en-US" sz="18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West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3.86%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347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Meeting</a:t>
                      </a:r>
                      <a:r>
                        <a:rPr lang="en-US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room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second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South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3.46%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399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7015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Mayor</a:t>
                      </a:r>
                      <a:endParaRPr kumimoji="0" lang="en-US" sz="1800" b="0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Third</a:t>
                      </a:r>
                      <a:endParaRPr kumimoji="0" lang="en-US" sz="1800" b="0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East</a:t>
                      </a:r>
                      <a:endParaRPr kumimoji="0" lang="en-US" sz="1800" b="0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3.34%</a:t>
                      </a:r>
                      <a:endParaRPr kumimoji="0" lang="en-US" sz="1800" b="0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en-US" sz="1800" b="0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286000"/>
            <a:ext cx="1269768" cy="92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81" y="3276600"/>
            <a:ext cx="1249246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82" y="4267200"/>
            <a:ext cx="124924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80" y="5334000"/>
            <a:ext cx="137971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/>
          <p:nvPr/>
        </p:nvSpPr>
        <p:spPr>
          <a:xfrm>
            <a:off x="304800" y="762000"/>
            <a:ext cx="9215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 range of :</a:t>
            </a:r>
          </a:p>
          <a:p>
            <a:endParaRPr lang="en-US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DF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(3-6)%  and up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500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lux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illuminance</a:t>
            </a:r>
          </a:p>
          <a:p>
            <a:pPr lvl="0"/>
            <a:endParaRPr lang="ar-SA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10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381000" y="304800"/>
            <a:ext cx="4044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Acoustical analysis</a:t>
            </a:r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142984"/>
            <a:ext cx="5929354" cy="535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ستطيل 4"/>
          <p:cNvSpPr/>
          <p:nvPr/>
        </p:nvSpPr>
        <p:spPr>
          <a:xfrm>
            <a:off x="428596" y="1142984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Noise level: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681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285720" y="357166"/>
            <a:ext cx="177003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Open office: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4282" y="5214950"/>
            <a:ext cx="43434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range for open offices = (0.4-0.8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sec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7" y="1142984"/>
            <a:ext cx="3929090" cy="55007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مستطيل 14"/>
          <p:cNvSpPr/>
          <p:nvPr/>
        </p:nvSpPr>
        <p:spPr>
          <a:xfrm>
            <a:off x="6500826" y="6215082"/>
            <a:ext cx="914400" cy="42862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6" name="رابط كسهم مستقيم 15"/>
          <p:cNvCxnSpPr>
            <a:endCxn id="15" idx="1"/>
          </p:cNvCxnSpPr>
          <p:nvPr/>
        </p:nvCxnSpPr>
        <p:spPr>
          <a:xfrm flipV="1">
            <a:off x="5715008" y="6429396"/>
            <a:ext cx="785818" cy="42860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4429156" cy="35004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مستطيل 13"/>
          <p:cNvSpPr/>
          <p:nvPr/>
        </p:nvSpPr>
        <p:spPr>
          <a:xfrm>
            <a:off x="4857752" y="332656"/>
            <a:ext cx="428624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Reverberation time RT60 for open offices.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1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1371600"/>
            <a:ext cx="5943600" cy="5257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409623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4282" y="357166"/>
            <a:ext cx="285847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STC and IIC values: 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rot="5400000" flipH="1" flipV="1">
            <a:off x="-821569" y="2607463"/>
            <a:ext cx="92869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4572000" y="642918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72dB.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42844" y="4214818"/>
            <a:ext cx="13573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STC=56db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رابط كسهم مستقيم 10"/>
          <p:cNvCxnSpPr/>
          <p:nvPr/>
        </p:nvCxnSpPr>
        <p:spPr>
          <a:xfrm flipV="1">
            <a:off x="-2071734" y="3357562"/>
            <a:ext cx="1071570" cy="842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7786710" y="4000504"/>
            <a:ext cx="12027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STC=45db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1143008" cy="1785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2357430"/>
            <a:ext cx="928694" cy="14287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314" name="Picture 2" descr="https://fbcdn-sphotos-h-a.akamaihd.net/hphotos-ak-xta1/v/t34.0-12/11272214_788279384601331_412896571_n.jpg?oh=83d65706bfe1e1e4c887e1a06addba24&amp;oe=55577FE7&amp;__gda__=1431805112_4510435cd69384040700e9eb8d4428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500174"/>
            <a:ext cx="6000792" cy="4357718"/>
          </a:xfrm>
          <a:prstGeom prst="rect">
            <a:avLst/>
          </a:prstGeom>
          <a:noFill/>
        </p:spPr>
      </p:pic>
      <p:cxnSp>
        <p:nvCxnSpPr>
          <p:cNvPr id="17" name="رابط كسهم مستقيم 16"/>
          <p:cNvCxnSpPr/>
          <p:nvPr/>
        </p:nvCxnSpPr>
        <p:spPr>
          <a:xfrm flipV="1">
            <a:off x="7286644" y="3286124"/>
            <a:ext cx="785818" cy="42860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 flipH="1" flipV="1">
            <a:off x="3964777" y="1178703"/>
            <a:ext cx="1214446" cy="85725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10800000">
            <a:off x="1428728" y="3357562"/>
            <a:ext cx="570710" cy="3579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334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nimBg="1" autoUpdateAnimBg="0"/>
      <p:bldP spid="10" grpId="0" animBg="1" autoUpdateAnimBg="0"/>
      <p:bldP spid="12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685800"/>
            <a:ext cx="32928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Background noise calculation.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571472" y="1571612"/>
          <a:ext cx="4429156" cy="281459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14578"/>
                <a:gridCol w="2214578"/>
              </a:tblGrid>
              <a:tr h="483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Layers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STC</a:t>
                      </a:r>
                      <a:r>
                        <a:rPr lang="en-US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(dB)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5840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63395" algn="l"/>
                        </a:tabLst>
                        <a:defRPr/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Masonry wall 40 cm with 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23.13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8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74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63395" algn="l"/>
                        </a:tabLst>
                        <a:defRPr/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Window 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soundproof window over a dual pane window type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5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err="1">
                          <a:latin typeface="Times New Roman" pitchFamily="18" charset="0"/>
                          <a:cs typeface="Times New Roman" pitchFamily="18" charset="0"/>
                        </a:rPr>
                        <a:t>TLc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4419600" y="4500570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71472" y="4857760"/>
            <a:ext cx="4500594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acceptable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noise level in offices shall be less than 25 dB.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ound"/>
          <p:cNvSpPr>
            <a:spLocks noEditPoints="1" noChangeArrowheads="1"/>
          </p:cNvSpPr>
          <p:nvPr/>
        </p:nvSpPr>
        <p:spPr bwMode="auto">
          <a:xfrm>
            <a:off x="6500826" y="2428868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6215074" y="3357562"/>
            <a:ext cx="146386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Noise =60dB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33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428596" y="285728"/>
            <a:ext cx="128932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Theater: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57158" y="6000768"/>
            <a:ext cx="43434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rtl="1" fontAlgn="base">
              <a:spcBef>
                <a:spcPct val="0"/>
              </a:spcBef>
              <a:spcAft>
                <a:spcPct val="0"/>
              </a:spcAft>
              <a:tabLst>
                <a:tab pos="200977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range for theaters= (</a:t>
            </a:r>
            <a:r>
              <a:rPr lang="en-US" sz="2000" dirty="0" smtClean="0">
                <a:latin typeface="Calibri"/>
                <a:ea typeface="Calibri"/>
                <a:cs typeface="Arial"/>
              </a:rPr>
              <a:t>0.8-1.5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sec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rot="10800000">
            <a:off x="7286644" y="6572272"/>
            <a:ext cx="857256" cy="28573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4786314" y="285728"/>
            <a:ext cx="270997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Reverberation time RT60 :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8"/>
            <a:ext cx="3286148" cy="4848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857232"/>
            <a:ext cx="3929090" cy="57150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مستطيل 12"/>
          <p:cNvSpPr/>
          <p:nvPr/>
        </p:nvSpPr>
        <p:spPr>
          <a:xfrm>
            <a:off x="6357950" y="6286520"/>
            <a:ext cx="928694" cy="35719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471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072066" y="57148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IIC= 82dB.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42844" y="4857760"/>
            <a:ext cx="12144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STC=56db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428662" y="3286126"/>
            <a:ext cx="2000266" cy="7143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 descr="https://fbcdn-sphotos-h-a.akamaihd.net/hphotos-ak-xpt1/v/t34.0-12/11225516_788279461267990_893241000_n.jpg?oh=0bad8de19eb92a9dcade97d48f83c19d&amp;oe=5557B833&amp;__gda__=1431794018_97e2872d310ef2f36c6a1febd8eed9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428736"/>
            <a:ext cx="7215238" cy="4714908"/>
          </a:xfrm>
          <a:prstGeom prst="rect">
            <a:avLst/>
          </a:prstGeom>
          <a:noFill/>
        </p:spPr>
      </p:pic>
      <p:cxnSp>
        <p:nvCxnSpPr>
          <p:cNvPr id="18" name="رابط كسهم مستقيم 17"/>
          <p:cNvCxnSpPr/>
          <p:nvPr/>
        </p:nvCxnSpPr>
        <p:spPr>
          <a:xfrm rot="10800000">
            <a:off x="1000100" y="3786190"/>
            <a:ext cx="857256" cy="64294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rot="5400000" flipH="1" flipV="1">
            <a:off x="4357686" y="1142984"/>
            <a:ext cx="1143008" cy="85725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31"/>
          <p:cNvSpPr/>
          <p:nvPr/>
        </p:nvSpPr>
        <p:spPr>
          <a:xfrm>
            <a:off x="357158" y="142852"/>
            <a:ext cx="414283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STC and IIC values: 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4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0" grpId="0" animBg="1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685800"/>
            <a:ext cx="32928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Background noise calculation.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571472" y="1571612"/>
          <a:ext cx="4429156" cy="335758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14578"/>
                <a:gridCol w="2214578"/>
              </a:tblGrid>
              <a:tr h="640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Layers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STC</a:t>
                      </a:r>
                      <a:r>
                        <a:rPr lang="en-US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(dB)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0524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63395" algn="l"/>
                        </a:tabLst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shear wall with a 40 mm thickness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65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3363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63395" algn="l"/>
                        </a:tabLst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Plaster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+3dB 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751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63395" algn="l"/>
                        </a:tabLst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Stone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+5dB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1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err="1">
                          <a:latin typeface="Times New Roman" pitchFamily="18" charset="0"/>
                          <a:cs typeface="Times New Roman" pitchFamily="18" charset="0"/>
                        </a:rPr>
                        <a:t>TLc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4419600" y="4500570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42910" y="5715016"/>
            <a:ext cx="4500594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 noise level in theaters shall be less than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30-35 dB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ound"/>
          <p:cNvSpPr>
            <a:spLocks noEditPoints="1" noChangeArrowheads="1"/>
          </p:cNvSpPr>
          <p:nvPr/>
        </p:nvSpPr>
        <p:spPr bwMode="auto">
          <a:xfrm>
            <a:off x="6500826" y="2428868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6215074" y="3357562"/>
            <a:ext cx="146386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Noise =60dB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3333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34" y="357166"/>
            <a:ext cx="20553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Loudspeakers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5720" y="1285860"/>
            <a:ext cx="864396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use four distributed loudspeakers with angle=60 degrees.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with low frequency in front (A TL-1601a low frequency),and two with high frequency in the rare, (LT 6400 mid/high loudspeaker).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8501122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  <a:endParaRPr lang="en-US" dirty="0"/>
          </a:p>
        </p:txBody>
      </p:sp>
      <p:pic>
        <p:nvPicPr>
          <p:cNvPr id="5" name="Content Placeholder 4" descr="electrica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659394"/>
            <a:ext cx="6248399" cy="416944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057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609600" y="304800"/>
            <a:ext cx="3213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Socket Arrangement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1066800"/>
            <a:ext cx="5943599" cy="563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6775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609600" y="304800"/>
            <a:ext cx="3244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Lighting Distribution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066800"/>
            <a:ext cx="5867400" cy="556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6775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Artificial Lighting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59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324600" y="5486400"/>
          <a:ext cx="2514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/>
                <a:gridCol w="1257300"/>
              </a:tblGrid>
              <a:tr h="370840">
                <a:tc>
                  <a:txBody>
                    <a:bodyPr/>
                    <a:lstStyle/>
                    <a:p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Eavg</a:t>
                      </a:r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551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0.806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5950103" cy="4067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3675" y="533400"/>
            <a:ext cx="26003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4150" y="1905000"/>
            <a:ext cx="26098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77476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313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457200"/>
            <a:ext cx="5867400" cy="838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229600" y="6473952"/>
            <a:ext cx="758686" cy="246888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05000" y="1600200"/>
            <a:ext cx="4953000" cy="4953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40953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96000" y="5334000"/>
          <a:ext cx="2743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Eavg</a:t>
                      </a:r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590 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0.73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0"/>
            <a:ext cx="5943600" cy="34499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1684" y="228600"/>
            <a:ext cx="289231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9943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61</a:t>
            </a:fld>
            <a:endParaRPr lang="en-US"/>
          </a:p>
        </p:txBody>
      </p:sp>
      <p:graphicFrame>
        <p:nvGraphicFramePr>
          <p:cNvPr id="6" name="Table 7"/>
          <p:cNvGraphicFramePr>
            <a:graphicFrameLocks noGrp="1"/>
          </p:cNvGraphicFramePr>
          <p:nvPr/>
        </p:nvGraphicFramePr>
        <p:xfrm>
          <a:off x="6248400" y="5334000"/>
          <a:ext cx="2743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600200"/>
              </a:tblGrid>
              <a:tr h="285750">
                <a:tc>
                  <a:txBody>
                    <a:bodyPr/>
                    <a:lstStyle/>
                    <a:p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Eavg</a:t>
                      </a:r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408 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0.735</a:t>
                      </a: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5" y="152400"/>
            <a:ext cx="2619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412314" cy="129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1600200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8600" y="1371600"/>
            <a:ext cx="6172200" cy="3276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1239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57200"/>
            <a:ext cx="9144000" cy="7356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33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1828800"/>
            <a:ext cx="417021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961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 consists of :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4800600" cy="2408238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Supplying System.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Drainage System.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Munhall System.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HVAC System.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5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8392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supplying for ground floor: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04800" y="1554163"/>
            <a:ext cx="2057400" cy="80803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5410200" cy="556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4724400"/>
            <a:ext cx="41433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7400" y="990600"/>
            <a:ext cx="3062288" cy="30432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7192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914400"/>
            <a:ext cx="5715000" cy="563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153400" cy="685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Drainage System for ground floor: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9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0" y="4038600"/>
            <a:ext cx="3429000" cy="259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1670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Munhall system for ground floor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5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990600"/>
            <a:ext cx="5562600" cy="571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9857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91440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Munhall system for basement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5867400" cy="563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514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838200"/>
            <a:ext cx="91440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Air Handling unit system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صورة 5" descr="11257612_788511047911498_1581078170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64008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4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838200"/>
            <a:ext cx="91440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Integration of lighting and hvac</a:t>
            </a:r>
            <a:r>
              <a:rPr kumimoji="0" lang="en-US" sz="2000" b="0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صورة 4" descr="11123616_788510911244845_158260226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524000"/>
            <a:ext cx="67056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4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066800"/>
            <a:ext cx="8610600" cy="541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06907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52400"/>
            <a:ext cx="4212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all" dirty="0" smtClean="0"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Public safety</a:t>
            </a:r>
            <a:endParaRPr lang="en-US" sz="3600" cap="all" dirty="0"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0"/>
            <a:ext cx="7000924" cy="57150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142984"/>
            <a:ext cx="714380" cy="642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857496"/>
            <a:ext cx="457200" cy="9286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4143380"/>
            <a:ext cx="928694" cy="571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5572140"/>
            <a:ext cx="928694" cy="8572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041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44" y="0"/>
            <a:ext cx="8686800" cy="83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Emergency exits:</a:t>
            </a:r>
            <a:endParaRPr lang="ar-S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785794"/>
            <a:ext cx="5857916" cy="57864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Quantity surveying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عنصر نائب للمحتوى 4" descr="quanti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324599" cy="4343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59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73</a:t>
            </a:fld>
            <a:endParaRPr lang="en-US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611560" y="1196752"/>
          <a:ext cx="4560694" cy="4814346"/>
        </p:xfrm>
        <a:graphic>
          <a:graphicData uri="http://schemas.openxmlformats.org/drawingml/2006/table">
            <a:tbl>
              <a:tblPr rtl="1">
                <a:tableStyleId>{8799B23B-EC83-4686-B30A-512413B5E67A}</a:tableStyleId>
              </a:tblPr>
              <a:tblGrid>
                <a:gridCol w="1535307"/>
                <a:gridCol w="1489211"/>
                <a:gridCol w="1536176"/>
              </a:tblGrid>
              <a:tr h="46051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Quantity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Unit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Work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62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m³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Earth work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0021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m³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Concrete work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1861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598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Ton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Steel work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5260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m²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Stone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343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129000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Block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31360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Plaster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9060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Tile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543500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Sand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False ceiling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4700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Insulation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666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Windows 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946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Doors</a:t>
                      </a:r>
                      <a:endParaRPr kumimoji="0" lang="en-US" sz="1800" b="0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304800" y="381000"/>
            <a:ext cx="4785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Quantity surveying calculation 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8600"/>
            <a:ext cx="3124200" cy="17905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436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928662" y="1142984"/>
          <a:ext cx="4560694" cy="4071971"/>
        </p:xfrm>
        <a:graphic>
          <a:graphicData uri="http://schemas.openxmlformats.org/drawingml/2006/table">
            <a:tbl>
              <a:tblPr rtl="1">
                <a:tableStyleId>{8799B23B-EC83-4686-B30A-512413B5E67A}</a:tableStyleId>
              </a:tblPr>
              <a:tblGrid>
                <a:gridCol w="1535307"/>
                <a:gridCol w="1144157"/>
                <a:gridCol w="1881230"/>
              </a:tblGrid>
              <a:tr h="690769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Quantity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Unit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530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Sprinklers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282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Smoke detectors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Hose station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325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Fire extinguisher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1170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Ducts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320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1095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Mechanical work </a:t>
                      </a:r>
                      <a:endParaRPr kumimoji="0" lang="en-US" sz="1800" b="1" kern="1200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984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555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Electrical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714348" y="285728"/>
            <a:ext cx="4785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Quantity surveying calculation 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00166" y="5715016"/>
            <a:ext cx="5867375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total cost of our project is 9950000 NIS</a:t>
            </a:r>
            <a:endParaRPr kumimoji="0" lang="en-US" sz="36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36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0800" y="-38101"/>
            <a:ext cx="9194800" cy="68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52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53400" y="6702552"/>
            <a:ext cx="758952" cy="246888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8200" y="152400"/>
            <a:ext cx="4267200" cy="6705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3962400" cy="6705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6359525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676400"/>
            <a:ext cx="4191000" cy="4953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First and second floor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8200" y="1676400"/>
            <a:ext cx="4267200" cy="49625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99600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مخصص 3">
      <a:dk1>
        <a:sysClr val="windowText" lastClr="000000"/>
      </a:dk1>
      <a:lt1>
        <a:sysClr val="window" lastClr="FFFFFF"/>
      </a:lt1>
      <a:dk2>
        <a:srgbClr val="775F55"/>
      </a:dk2>
      <a:lt2>
        <a:srgbClr val="FDF0D0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2599</TotalTime>
  <Words>1058</Words>
  <Application>Microsoft Office PowerPoint</Application>
  <PresentationFormat>عرض على الشاشة (3:4)‏</PresentationFormat>
  <Paragraphs>476</Paragraphs>
  <Slides>75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75</vt:i4>
      </vt:variant>
    </vt:vector>
  </HeadingPairs>
  <TitlesOfParts>
    <vt:vector size="76" baseType="lpstr">
      <vt:lpstr>رحلة</vt:lpstr>
      <vt:lpstr>الشريحة 1</vt:lpstr>
      <vt:lpstr>outlines</vt:lpstr>
      <vt:lpstr>introduction</vt:lpstr>
      <vt:lpstr>Site location</vt:lpstr>
      <vt:lpstr>Site location</vt:lpstr>
      <vt:lpstr>الشريحة 6</vt:lpstr>
      <vt:lpstr>الشريحة 7</vt:lpstr>
      <vt:lpstr>الشريحة 8</vt:lpstr>
      <vt:lpstr>First and second floor</vt:lpstr>
      <vt:lpstr>Third and fourth floor</vt:lpstr>
      <vt:lpstr> fifth floor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 Sap Model (Block A)</vt:lpstr>
      <vt:lpstr>Model Checks</vt:lpstr>
      <vt:lpstr>الشريحة 22</vt:lpstr>
      <vt:lpstr>Basement Beams Plan</vt:lpstr>
      <vt:lpstr>Slabs Reinforcement:</vt:lpstr>
      <vt:lpstr>Column Design</vt:lpstr>
      <vt:lpstr>Longitudinal Column Sections :</vt:lpstr>
      <vt:lpstr>Beam Reinforcement : </vt:lpstr>
      <vt:lpstr>Shear Wall Reinforcement</vt:lpstr>
      <vt:lpstr>Stair Case Reinforcement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Electrical Design </vt:lpstr>
      <vt:lpstr>الشريحة 57</vt:lpstr>
      <vt:lpstr>الشريحة 58</vt:lpstr>
      <vt:lpstr>Artificial Lighting</vt:lpstr>
      <vt:lpstr>الشريحة 60</vt:lpstr>
      <vt:lpstr>الشريحة 61</vt:lpstr>
      <vt:lpstr>الشريحة 62</vt:lpstr>
      <vt:lpstr>Mechanical design consists of : </vt:lpstr>
      <vt:lpstr>Water supplying for ground floor:</vt:lpstr>
      <vt:lpstr>Drainage System for ground floor:</vt:lpstr>
      <vt:lpstr>Munhall system for ground floor:</vt:lpstr>
      <vt:lpstr>Munhall system for basement:</vt:lpstr>
      <vt:lpstr>Hvac System</vt:lpstr>
      <vt:lpstr>Hvac System</vt:lpstr>
      <vt:lpstr>الشريحة 70</vt:lpstr>
      <vt:lpstr>Emergency exits:</vt:lpstr>
      <vt:lpstr>Quantity surveying   </vt:lpstr>
      <vt:lpstr>الشريحة 73</vt:lpstr>
      <vt:lpstr>الشريحة 74</vt:lpstr>
      <vt:lpstr>الشريحة 75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120</cp:revision>
  <dcterms:created xsi:type="dcterms:W3CDTF">2014-12-20T06:32:12Z</dcterms:created>
  <dcterms:modified xsi:type="dcterms:W3CDTF">2015-05-15T13:59:17Z</dcterms:modified>
</cp:coreProperties>
</file>