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3" r:id="rId6"/>
    <p:sldId id="264" r:id="rId7"/>
    <p:sldId id="266" r:id="rId8"/>
    <p:sldId id="274" r:id="rId9"/>
    <p:sldId id="267" r:id="rId10"/>
    <p:sldId id="275" r:id="rId11"/>
    <p:sldId id="276" r:id="rId12"/>
    <p:sldId id="277" r:id="rId13"/>
    <p:sldId id="278" r:id="rId14"/>
    <p:sldId id="279" r:id="rId15"/>
    <p:sldId id="280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595" autoAdjust="0"/>
  </p:normalViewPr>
  <p:slideViewPr>
    <p:cSldViewPr>
      <p:cViewPr>
        <p:scale>
          <a:sx n="77" d="100"/>
          <a:sy n="77" d="100"/>
        </p:scale>
        <p:origin x="-117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67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66A43-6E00-4F64-9D63-64D13434E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FD603-23F2-4F90-9775-C51EBFCC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17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D603-23F2-4F90-9775-C51EBFCC1C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1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F16339-08B6-43AC-A2D7-C3F2D14D9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19D3364-792A-4351-B801-B9B505D6F4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527403-3470-412D-8A80-24C50054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FAF96C-A5A4-438D-BBDC-593B882CB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62C4E3-FB02-4AD9-81A3-2D4C5D06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43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C43251-9247-48FB-AF76-ABD9ECA0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DBD14FB-0E14-48CC-B2FC-A23BA55D1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024395-F375-47EC-B9A9-11CE4F67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D47619-51D0-4FDC-87FE-4E94309FC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D18E1E-1239-49BB-BBEC-74570D6D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3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D78969B-CCE8-46EC-8648-32CFAFD26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50ABC18-C0D8-470F-956F-8184DFBCB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576FB8-AF9A-437B-BC96-921AD36CE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39E23D-D846-419B-B0DD-ED5803CB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445EBD-3B96-4E52-A684-F886F67E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6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9EB54C-2654-43D3-BC31-90D54585A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F8A19E-5671-44D7-A301-4C1E450C6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62BC31-2E2B-4DBC-AB35-67D939EF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7D5683-24F3-4783-B877-0E279E6C9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C20EDA-0BD0-49AA-88FB-99C0EB20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27B470-2056-4B75-AF7E-45810A56C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4584F15-9704-41C2-ABF3-26FB9674E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65B0F6-7A50-46D8-B619-FC992B4F1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2C1EEB-FA55-4E86-A7BE-7F6048F6F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A793DD-217E-4D39-B2A6-ED956D849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727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AD2607-E066-40B5-817A-8C47CC60E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3B13013-5946-4AA1-9194-1A4F5FBFB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EACCE80-924E-483F-B5A9-9214461A3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61BF7A5-B5BE-4022-B2A3-683E1EC40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B32EE77-5118-477B-BE99-28851B1A0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5D39EA0-9979-48FC-B971-586CB67D2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9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86B60D-AB06-43A8-A9FE-EC2CF662B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D1D720-91F1-4670-B659-FDF8D549D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98799DA-755A-47CF-BFAA-CA4FBC4A0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F295BE8-9E68-4536-9014-7592DDDC79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DF113C1-578B-4FA7-9BAA-BF42483B2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8140A18-9D99-4356-8C23-E33834D6D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4F8B487-6A5D-452D-B09D-94CD71B93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F8BA180-939C-44CF-B1B0-40E7296F6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92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B3236D-3442-4585-B04C-4661CD02C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11A1843-41C3-4954-94F9-3D4644BE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D65CFDB-C973-47B6-83AE-F13C99D76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9907469-EAC9-4D15-9162-B5412D12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0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9A6A309-1055-4637-B9B7-CF4F6532B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718F15F-42FB-459A-B636-5E887190C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D740DE-9EF3-4015-A612-A66BFF6E3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67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8A25D8-D441-4CC1-B2B9-C8233D4A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6D736F-420F-417D-BEF9-205E53847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A958003-5952-46F8-95AD-FCC0DFE16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CE42A52-2111-4877-A1A0-8FB2F0DC9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08A460D-6503-441A-9B2A-DFDE32AAC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0F1FF3-40B4-44D8-9AF8-9E53DDD7E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10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13D409-7356-455D-AA09-EFA63ADE2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4FA4EAB-E908-4DF7-93B3-9828F21BBA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A2763FC-6C7F-4512-B051-590609EEF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505A9A4-9D87-4026-934A-368AF0DF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F15D394-9FA9-43A9-AC48-299EB6090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82A5040-4589-419F-905F-17B6BF37A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B71E42"/>
                </a:solidFill>
              </a:rPr>
              <a:pPr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4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</a:blip>
          <a:srcRect/>
          <a:stretch>
            <a:fillRect l="-4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608E781-CFD3-4ABF-936E-F0DDD3058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59128CE-B067-4D2A-9772-2E35AC99E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126991-1E69-476F-B991-6BDE13E7B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defTabSz="457200" rtl="0"/>
              <a:t>16/08/1439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CC17D5-B3E1-418E-BC22-6C4EF71B6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D4B1F0-2837-4FF0-B4A3-49ED716E83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0B34F065-1154-456A-91E3-76DE8E75E17B}" type="slidenum">
              <a:rPr lang="ar-SA" smtClean="0">
                <a:solidFill>
                  <a:srgbClr val="B71E42"/>
                </a:solidFill>
              </a:rPr>
              <a:pPr defTabSz="457200" rtl="0"/>
              <a:t>‹#›</a:t>
            </a:fld>
            <a:endParaRPr lang="ar-S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4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504" y="1539949"/>
            <a:ext cx="9036496" cy="1485744"/>
          </a:xfrm>
        </p:spPr>
        <p:txBody>
          <a:bodyPr>
            <a:no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Early detection of Breast cancer using microwave imaging</a:t>
            </a:r>
            <a:endParaRPr lang="ar-SA" dirty="0">
              <a:latin typeface="Britannic Bold" panose="020B090306070302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96136" y="3257600"/>
            <a:ext cx="3384376" cy="36004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2800" cap="none" dirty="0">
                <a:latin typeface="Bernard MT Condensed" panose="02050806060905020404" pitchFamily="18" charset="0"/>
              </a:rPr>
              <a:t>Prepared By:</a:t>
            </a:r>
          </a:p>
          <a:p>
            <a:pPr marL="514350" indent="-514350" algn="just">
              <a:buAutoNum type="arabicParenR"/>
            </a:pPr>
            <a:r>
              <a:rPr lang="en-US" sz="2800" cap="none" dirty="0" err="1">
                <a:latin typeface="Bahnschrift" panose="020B0502040204020203" pitchFamily="34" charset="0"/>
              </a:rPr>
              <a:t>Isra’a</a:t>
            </a:r>
            <a:r>
              <a:rPr lang="en-US" sz="2800" cap="none" dirty="0">
                <a:latin typeface="Bahnschrift" panose="020B0502040204020203" pitchFamily="34" charset="0"/>
              </a:rPr>
              <a:t> Ramadan</a:t>
            </a:r>
          </a:p>
          <a:p>
            <a:pPr marL="514350" indent="-514350" algn="just">
              <a:buAutoNum type="arabicParenR"/>
            </a:pPr>
            <a:r>
              <a:rPr lang="en-US" sz="2800" cap="none" dirty="0">
                <a:latin typeface="Bahnschrift" panose="020B0502040204020203" pitchFamily="34" charset="0"/>
              </a:rPr>
              <a:t>Wala’ </a:t>
            </a:r>
            <a:r>
              <a:rPr lang="en-US" sz="2800" cap="none" dirty="0" err="1">
                <a:latin typeface="Bahnschrift" panose="020B0502040204020203" pitchFamily="34" charset="0"/>
              </a:rPr>
              <a:t>Rawajbeh</a:t>
            </a:r>
            <a:endParaRPr lang="en-US" sz="2800" cap="none" dirty="0">
              <a:latin typeface="Bahnschrift" panose="020B0502040204020203" pitchFamily="34" charset="0"/>
            </a:endParaRPr>
          </a:p>
          <a:p>
            <a:pPr marL="514350" indent="-514350" algn="just">
              <a:buAutoNum type="arabicParenR"/>
            </a:pPr>
            <a:r>
              <a:rPr lang="en-US" sz="2800" cap="none" dirty="0" err="1">
                <a:latin typeface="Bahnschrift" panose="020B0502040204020203" pitchFamily="34" charset="0"/>
              </a:rPr>
              <a:t>Haneen</a:t>
            </a:r>
            <a:r>
              <a:rPr lang="en-US" sz="2800" cap="none" dirty="0">
                <a:latin typeface="Bahnschrift" panose="020B0502040204020203" pitchFamily="34" charset="0"/>
              </a:rPr>
              <a:t> </a:t>
            </a:r>
            <a:r>
              <a:rPr lang="en-US" sz="2800" cap="none" dirty="0" err="1">
                <a:latin typeface="Bahnschrift" panose="020B0502040204020203" pitchFamily="34" charset="0"/>
              </a:rPr>
              <a:t>Shtayeh</a:t>
            </a:r>
            <a:endParaRPr lang="en-US" sz="2800" cap="none" dirty="0">
              <a:latin typeface="Bahnschrift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B93EF5B-820B-47CB-BEF3-05F3F6685629}"/>
              </a:ext>
            </a:extLst>
          </p:cNvPr>
          <p:cNvSpPr txBox="1"/>
          <p:nvPr/>
        </p:nvSpPr>
        <p:spPr>
          <a:xfrm>
            <a:off x="107504" y="3933056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Bernard MT Condensed" panose="02050806060905020404" pitchFamily="18" charset="0"/>
              </a:rPr>
              <a:t>Supervised by:</a:t>
            </a:r>
          </a:p>
          <a:p>
            <a:pPr algn="l"/>
            <a:endParaRPr lang="en-US" sz="2800" dirty="0">
              <a:latin typeface="Bernard MT Condensed" panose="02050806060905020404" pitchFamily="18" charset="0"/>
            </a:endParaRPr>
          </a:p>
          <a:p>
            <a:pPr algn="l"/>
            <a:r>
              <a:rPr lang="en-US" sz="2800" dirty="0">
                <a:latin typeface="Bahnschrift" panose="020B0502040204020203" pitchFamily="34" charset="0"/>
              </a:rPr>
              <a:t>Dr. Yousef </a:t>
            </a:r>
            <a:r>
              <a:rPr lang="en-US" sz="2800" dirty="0" err="1">
                <a:latin typeface="Bahnschrift" panose="020B0502040204020203" pitchFamily="34" charset="0"/>
              </a:rPr>
              <a:t>Dama</a:t>
            </a:r>
            <a:endParaRPr lang="en-US" sz="2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271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2D7C7C-1445-4E5F-AA8B-59F4B16F1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00061"/>
            <a:ext cx="8047806" cy="1325563"/>
          </a:xfrm>
        </p:spPr>
        <p:txBody>
          <a:bodyPr/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Simulations and results:</a:t>
            </a:r>
            <a:endParaRPr lang="en-US" b="1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CF48A0-E0D4-49AF-BFEA-81351E023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825624"/>
            <a:ext cx="8496944" cy="46672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Bahnschrift" panose="020B0502040204020203" pitchFamily="34" charset="0"/>
              </a:rPr>
              <a:t> </a:t>
            </a:r>
            <a:r>
              <a:rPr lang="en-US" sz="3200" b="1" dirty="0">
                <a:latin typeface="Bahnschrift" panose="020B0502040204020203" pitchFamily="34" charset="0"/>
              </a:rPr>
              <a:t>Section 1:   </a:t>
            </a:r>
          </a:p>
          <a:p>
            <a:pPr marL="0" indent="0">
              <a:buNone/>
            </a:pPr>
            <a:r>
              <a:rPr lang="en-US" sz="2400" b="1" dirty="0">
                <a:latin typeface="Bahnschrift" panose="020B0502040204020203" pitchFamily="34" charset="0"/>
              </a:rPr>
              <a:t>                                                              </a:t>
            </a:r>
          </a:p>
          <a:p>
            <a:pPr algn="just"/>
            <a:r>
              <a:rPr lang="en-US" sz="2700" dirty="0">
                <a:latin typeface="Bahnschrift" panose="020B0502040204020203" pitchFamily="34" charset="0"/>
              </a:rPr>
              <a:t>This section displays the designed antenna (printed micro-strip slotted antenna) using:</a:t>
            </a:r>
          </a:p>
          <a:p>
            <a:pPr marL="0" indent="0" algn="just">
              <a:buNone/>
            </a:pPr>
            <a:endParaRPr lang="en-US" sz="2700" dirty="0">
              <a:latin typeface="Bahnschrift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700" dirty="0">
                <a:latin typeface="Bahnschrift" panose="020B0502040204020203" pitchFamily="34" charset="0"/>
              </a:rPr>
              <a:t>  HFSS Program.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700" dirty="0">
                <a:latin typeface="Bahnschrift" panose="020B0502040204020203" pitchFamily="34" charset="0"/>
              </a:rPr>
              <a:t>  Printed circuit board</a:t>
            </a:r>
            <a:r>
              <a:rPr lang="ar-SA" sz="2700" dirty="0">
                <a:latin typeface="Bahnschrift" panose="020B0502040204020203" pitchFamily="34" charset="0"/>
              </a:rPr>
              <a:t> </a:t>
            </a:r>
            <a:r>
              <a:rPr lang="en-US" sz="2700" dirty="0">
                <a:latin typeface="Bahnschrift" panose="020B0502040204020203" pitchFamily="34" charset="0"/>
              </a:rPr>
              <a:t>machine.</a:t>
            </a: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563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E5D2AA-BFD8-4D6F-9B64-BFA8EDD1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8680"/>
            <a:ext cx="931173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Designed antenna using HFSS program:</a:t>
            </a:r>
          </a:p>
        </p:txBody>
      </p:sp>
      <p:pic>
        <p:nvPicPr>
          <p:cNvPr id="4" name="Picture 40">
            <a:extLst>
              <a:ext uri="{FF2B5EF4-FFF2-40B4-BE49-F238E27FC236}">
                <a16:creationId xmlns:a16="http://schemas.microsoft.com/office/drawing/2014/main" xmlns="" id="{54F64005-65AF-4C8A-A384-2064036D76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22" y="2060848"/>
            <a:ext cx="8663658" cy="411703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39120F-A5ED-4A1A-82C2-FEA8F2C31E66}"/>
              </a:ext>
            </a:extLst>
          </p:cNvPr>
          <p:cNvSpPr txBox="1"/>
          <p:nvPr/>
        </p:nvSpPr>
        <p:spPr>
          <a:xfrm>
            <a:off x="1115616" y="6177880"/>
            <a:ext cx="6840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Bahnschrift" panose="020B0502040204020203" pitchFamily="34" charset="0"/>
              </a:rPr>
              <a:t>This antenna designed to work at 10 GHz frequency</a:t>
            </a:r>
          </a:p>
        </p:txBody>
      </p:sp>
    </p:spTree>
    <p:extLst>
      <p:ext uri="{BB962C8B-B14F-4D97-AF65-F5344CB8AC3E}">
        <p14:creationId xmlns:p14="http://schemas.microsoft.com/office/powerpoint/2010/main" val="839273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1467B2-4DDF-4748-A6B3-66F744DAD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00062"/>
            <a:ext cx="864096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Printed antenna using PCB machine:</a:t>
            </a:r>
          </a:p>
        </p:txBody>
      </p:sp>
      <p:pic>
        <p:nvPicPr>
          <p:cNvPr id="4" name="Content Placeholder 3" descr="IMG_20180412_103704">
            <a:extLst>
              <a:ext uri="{FF2B5EF4-FFF2-40B4-BE49-F238E27FC236}">
                <a16:creationId xmlns:a16="http://schemas.microsoft.com/office/drawing/2014/main" xmlns="" id="{4CF4B553-A8A1-49E5-B5AD-CE63AD7EBE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95404"/>
            <a:ext cx="5081587" cy="39625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5421743-57E6-4D46-A6A9-0581088C31E9}"/>
              </a:ext>
            </a:extLst>
          </p:cNvPr>
          <p:cNvSpPr txBox="1"/>
          <p:nvPr/>
        </p:nvSpPr>
        <p:spPr>
          <a:xfrm>
            <a:off x="2339752" y="194926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Working at a frequency of 10 GHz</a:t>
            </a:r>
          </a:p>
        </p:txBody>
      </p:sp>
    </p:spTree>
    <p:extLst>
      <p:ext uri="{BB962C8B-B14F-4D97-AF65-F5344CB8AC3E}">
        <p14:creationId xmlns:p14="http://schemas.microsoft.com/office/powerpoint/2010/main" val="3232910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CB77C2-BA39-40D8-8C13-66E5C52F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1" y="642802"/>
            <a:ext cx="7975797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Continued:</a:t>
            </a:r>
          </a:p>
        </p:txBody>
      </p:sp>
      <p:pic>
        <p:nvPicPr>
          <p:cNvPr id="4" name="Content Placeholder 3" descr="D:\Desktop\thumbnail_Capture.jpg">
            <a:extLst>
              <a:ext uri="{FF2B5EF4-FFF2-40B4-BE49-F238E27FC236}">
                <a16:creationId xmlns:a16="http://schemas.microsoft.com/office/drawing/2014/main" xmlns="" id="{3E1A526C-310E-4369-A90C-7362D3123E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35" y="2060848"/>
            <a:ext cx="7469473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8348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37BACC-0365-4ECF-85B0-202EC796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647933"/>
            <a:ext cx="8712968" cy="1325563"/>
          </a:xfrm>
        </p:spPr>
        <p:txBody>
          <a:bodyPr/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Printed antenna using PCB machine:</a:t>
            </a:r>
            <a:endParaRPr lang="en-US" b="1" dirty="0"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 descr="D:\Desktop\IMG_20180412_103850.jpg">
            <a:extLst>
              <a:ext uri="{FF2B5EF4-FFF2-40B4-BE49-F238E27FC236}">
                <a16:creationId xmlns:a16="http://schemas.microsoft.com/office/drawing/2014/main" xmlns="" id="{2959D0EA-D4FE-470F-A90F-FFC9E8DAB69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5093227" cy="39796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6C56218-2457-40B1-91D5-F41174514D91}"/>
              </a:ext>
            </a:extLst>
          </p:cNvPr>
          <p:cNvSpPr txBox="1"/>
          <p:nvPr/>
        </p:nvSpPr>
        <p:spPr>
          <a:xfrm>
            <a:off x="2267744" y="177281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Bahnschrift" panose="020B0502040204020203" pitchFamily="34" charset="0"/>
            </a:endParaRPr>
          </a:p>
          <a:p>
            <a:r>
              <a:rPr lang="en-US" dirty="0">
                <a:latin typeface="Bahnschrift" panose="020B0502040204020203" pitchFamily="34" charset="0"/>
              </a:rPr>
              <a:t>Working at a frequency of 2 GHz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396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14DFA5-67E9-4849-9CB8-8AA5D7D3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524898"/>
            <a:ext cx="811981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Continued:</a:t>
            </a:r>
          </a:p>
        </p:txBody>
      </p:sp>
      <p:pic>
        <p:nvPicPr>
          <p:cNvPr id="4" name="Content Placeholder 3" descr="D:\Desktop\IMG_20180421_214015.jpg">
            <a:extLst>
              <a:ext uri="{FF2B5EF4-FFF2-40B4-BE49-F238E27FC236}">
                <a16:creationId xmlns:a16="http://schemas.microsoft.com/office/drawing/2014/main" xmlns="" id="{EBD1B8AE-9E30-4E04-BA10-37BBE043F07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696744" cy="4272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5378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1037"/>
            <a:ext cx="5940152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 Rounded MT Bold" panose="020F0704030504030204" pitchFamily="34" charset="0"/>
              </a:rPr>
              <a:t>Simulations and results:   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3" y="2006887"/>
            <a:ext cx="8568952" cy="4351338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atin typeface="Bahnschrift" panose="020B0502040204020203" pitchFamily="34" charset="0"/>
              </a:rPr>
              <a:t>  </a:t>
            </a:r>
            <a:r>
              <a:rPr lang="en-US" sz="3200" b="1" dirty="0">
                <a:latin typeface="Bahnschrift" panose="020B0502040204020203" pitchFamily="34" charset="0"/>
              </a:rPr>
              <a:t>Section 2:   </a:t>
            </a:r>
          </a:p>
          <a:p>
            <a:pPr marL="0" indent="0" algn="l" rtl="0">
              <a:buNone/>
            </a:pPr>
            <a:r>
              <a:rPr lang="en-US" sz="3200" b="1" dirty="0">
                <a:latin typeface="Bahnschrift" panose="020B0502040204020203" pitchFamily="34" charset="0"/>
              </a:rPr>
              <a:t>                                                              </a:t>
            </a:r>
          </a:p>
          <a:p>
            <a:pPr lvl="0" algn="just" rtl="0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latin typeface="Bahnschrift" panose="020B0502040204020203" pitchFamily="34" charset="0"/>
              </a:rPr>
              <a:t>This  section displays the result of FDTD in 2d coding   using </a:t>
            </a:r>
            <a:r>
              <a:rPr lang="en-US" sz="2700" dirty="0" err="1">
                <a:latin typeface="Bahnschrift" panose="020B0502040204020203" pitchFamily="34" charset="0"/>
              </a:rPr>
              <a:t>matlab</a:t>
            </a:r>
            <a:r>
              <a:rPr lang="en-US" sz="2700" dirty="0">
                <a:latin typeface="Bahnschrift" panose="020B0502040204020203" pitchFamily="34" charset="0"/>
              </a:rPr>
              <a:t> program.  </a:t>
            </a:r>
          </a:p>
          <a:p>
            <a:pPr marL="0" lvl="0" indent="0" algn="just" rt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700" dirty="0">
                <a:latin typeface="Bahnschrift" panose="020B0502040204020203" pitchFamily="34" charset="0"/>
              </a:rPr>
              <a:t>                                            </a:t>
            </a: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latin typeface="Bahnschrift" panose="020B0502040204020203" pitchFamily="34" charset="0"/>
              </a:rPr>
              <a:t>A code uses a Gaussian pulse as excitation signal and displays a movie of propagation of the signal.</a:t>
            </a:r>
            <a:endParaRPr lang="ar-SA" sz="27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145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51216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latin typeface="Arial Rounded MT Bold" panose="020F0704030504030204" pitchFamily="34" charset="0"/>
              </a:rPr>
              <a:t>Case1: Breast cancer detection without a tumor:</a:t>
            </a:r>
            <a:r>
              <a:rPr lang="en-US" sz="3800" dirty="0">
                <a:latin typeface="Bernard MT Condensed" panose="02050806060905020404" pitchFamily="18" charset="0"/>
              </a:rPr>
              <a:t/>
            </a:r>
            <a:br>
              <a:rPr lang="en-US" sz="3800" dirty="0">
                <a:latin typeface="Bernard MT Condensed" panose="02050806060905020404" pitchFamily="18" charset="0"/>
              </a:rPr>
            </a:br>
            <a:endParaRPr lang="ar-SA" sz="3800" dirty="0">
              <a:latin typeface="Bernard MT Condensed" panose="020508060609050204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6" cy="4536503"/>
          </a:xfrm>
        </p:spPr>
        <p:txBody>
          <a:bodyPr>
            <a:noAutofit/>
          </a:bodyPr>
          <a:lstStyle/>
          <a:p>
            <a:pPr algn="just"/>
            <a:r>
              <a:rPr lang="en-US" sz="2400" dirty="0">
                <a:latin typeface="Bahnschrift" panose="020B0502040204020203" pitchFamily="34" charset="0"/>
              </a:rPr>
              <a:t>The results are as Shown below:</a:t>
            </a:r>
          </a:p>
          <a:p>
            <a:pPr lvl="2" algn="l">
              <a:buNone/>
            </a:pPr>
            <a:endParaRPr lang="ar-SA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ar-SA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ar-SA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ar-SA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ar-SA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en-US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en-US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en-US" sz="2400" dirty="0">
              <a:latin typeface="Bahnschrift" panose="020B0502040204020203" pitchFamily="34" charset="0"/>
            </a:endParaRPr>
          </a:p>
          <a:p>
            <a:pPr lvl="2" algn="l">
              <a:buNone/>
            </a:pPr>
            <a:endParaRPr lang="en-US" sz="2400" dirty="0">
              <a:latin typeface="Bahnschrift" panose="020B0502040204020203" pitchFamily="34" charset="0"/>
            </a:endParaRPr>
          </a:p>
          <a:p>
            <a:pPr algn="just"/>
            <a:r>
              <a:rPr lang="en-US" sz="2400" dirty="0">
                <a:latin typeface="Bahnschrift" panose="020B0502040204020203" pitchFamily="34" charset="0"/>
              </a:rPr>
              <a:t>This figure represent the electric and magnetic field moving over the breast without tumor.</a:t>
            </a:r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" t="17957" r="76981" b="47520"/>
          <a:stretch>
            <a:fillRect/>
          </a:stretch>
        </p:blipFill>
        <p:spPr bwMode="auto">
          <a:xfrm>
            <a:off x="1979712" y="2708920"/>
            <a:ext cx="4464496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189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00708"/>
            <a:ext cx="91440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/>
            </a:r>
            <a:br>
              <a:rPr lang="en-US" b="1" dirty="0"/>
            </a:br>
            <a:r>
              <a:rPr lang="en-US" sz="4000" b="1" dirty="0">
                <a:latin typeface="Arial Rounded MT Bold" panose="020F0704030504030204" pitchFamily="34" charset="0"/>
              </a:rPr>
              <a:t>Case 2: Breast cancer detection with a tumor:</a:t>
            </a:r>
            <a:br>
              <a:rPr lang="en-US" sz="4000" b="1" dirty="0">
                <a:latin typeface="Arial Rounded MT Bold" panose="020F0704030504030204" pitchFamily="34" charset="0"/>
              </a:rPr>
            </a:br>
            <a:endParaRPr lang="ar-SA" sz="40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536504"/>
          </a:xfrm>
        </p:spPr>
        <p:txBody>
          <a:bodyPr>
            <a:normAutofit fontScale="92500" lnSpcReduction="20000"/>
          </a:bodyPr>
          <a:lstStyle/>
          <a:p>
            <a:pPr marL="342900" lvl="2" indent="-342900"/>
            <a:r>
              <a:rPr lang="en-US" sz="2600" dirty="0">
                <a:latin typeface="Bahnschrift" panose="020B0502040204020203" pitchFamily="34" charset="0"/>
              </a:rPr>
              <a:t>The results are as Shown below:</a:t>
            </a:r>
          </a:p>
          <a:p>
            <a:pPr marL="342900" lvl="2" indent="-342900" algn="l" rtl="0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marL="342900" lvl="2" indent="-342900" algn="l"/>
            <a:endParaRPr lang="en-US" sz="2600" dirty="0">
              <a:latin typeface="Bahnschrift" panose="020B0502040204020203" pitchFamily="34" charset="0"/>
            </a:endParaRPr>
          </a:p>
          <a:p>
            <a:pPr algn="just"/>
            <a:r>
              <a:rPr lang="en-US" sz="2600" dirty="0">
                <a:latin typeface="Bahnschrift" panose="020B0502040204020203" pitchFamily="34" charset="0"/>
              </a:rPr>
              <a:t>  This figure represent the electric and magnetic field moving over the breast with tumor.</a:t>
            </a:r>
          </a:p>
          <a:p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4752528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0034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9" y="804521"/>
            <a:ext cx="7657676" cy="752272"/>
          </a:xfrm>
        </p:spPr>
        <p:txBody>
          <a:bodyPr>
            <a:normAutofit/>
          </a:bodyPr>
          <a:lstStyle/>
          <a:p>
            <a:pPr algn="l" rtl="0"/>
            <a:r>
              <a:rPr lang="en-US" sz="3600" b="1" dirty="0">
                <a:latin typeface="Arial Rounded MT Bold" panose="020F0704030504030204" pitchFamily="34" charset="0"/>
              </a:rPr>
              <a:t>Tumor with different position: </a:t>
            </a:r>
            <a:endParaRPr lang="ar-SA" sz="3600" b="1" dirty="0">
              <a:latin typeface="Arial Rounded MT Bold" panose="020F0704030504030204" pitchFamily="34" charset="0"/>
            </a:endParaRPr>
          </a:p>
        </p:txBody>
      </p:sp>
      <p:pic>
        <p:nvPicPr>
          <p:cNvPr id="12" name="عنصر نائب للمحتوى 11" descr="image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3" t="42874" r="53609" b="40598"/>
          <a:stretch>
            <a:fillRect/>
          </a:stretch>
        </p:blipFill>
        <p:spPr bwMode="auto">
          <a:xfrm>
            <a:off x="467543" y="2214554"/>
            <a:ext cx="2640948" cy="2510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صورة 12" descr="image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4" t="42062" r="17526" b="39861"/>
          <a:stretch>
            <a:fillRect/>
          </a:stretch>
        </p:blipFill>
        <p:spPr bwMode="auto">
          <a:xfrm>
            <a:off x="3500429" y="2214554"/>
            <a:ext cx="2335639" cy="2510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صورة 13" descr="image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4" t="61877" r="37114" b="20393"/>
          <a:stretch>
            <a:fillRect/>
          </a:stretch>
        </p:blipFill>
        <p:spPr bwMode="auto">
          <a:xfrm>
            <a:off x="6403057" y="2214554"/>
            <a:ext cx="2448272" cy="251058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مستطيل 14"/>
          <p:cNvSpPr/>
          <p:nvPr/>
        </p:nvSpPr>
        <p:spPr>
          <a:xfrm>
            <a:off x="467545" y="4143380"/>
            <a:ext cx="2335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a-Tumor at the center </a:t>
            </a:r>
            <a:endParaRPr lang="ar-JO" dirty="0"/>
          </a:p>
        </p:txBody>
      </p:sp>
      <p:sp>
        <p:nvSpPr>
          <p:cNvPr id="16" name="مستطيل 15"/>
          <p:cNvSpPr/>
          <p:nvPr/>
        </p:nvSpPr>
        <p:spPr>
          <a:xfrm>
            <a:off x="3356591" y="4143380"/>
            <a:ext cx="23366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b- Tumor at distance d </a:t>
            </a:r>
            <a:endParaRPr lang="ar-JO" dirty="0"/>
          </a:p>
        </p:txBody>
      </p:sp>
      <p:sp>
        <p:nvSpPr>
          <p:cNvPr id="17" name="مستطيل 16"/>
          <p:cNvSpPr/>
          <p:nvPr/>
        </p:nvSpPr>
        <p:spPr>
          <a:xfrm>
            <a:off x="6260181" y="4143380"/>
            <a:ext cx="25203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c- Tumor at distance 2d</a:t>
            </a:r>
          </a:p>
          <a:p>
            <a:endParaRPr lang="en-US" dirty="0"/>
          </a:p>
          <a:p>
            <a:endParaRPr lang="ar-JO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67543" y="5301208"/>
            <a:ext cx="80875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Bahnschrift" panose="020B0502040204020203" pitchFamily="34" charset="0"/>
              </a:rPr>
              <a:t>From the above figures we can see the tumor in two dimension at different position first at the center then at distance d then at desistance </a:t>
            </a:r>
            <a:r>
              <a:rPr lang="en-US" sz="2000" dirty="0">
                <a:latin typeface="Bahnschrift" panose="020B0502040204020203" pitchFamily="34" charset="0"/>
                <a:cs typeface="Arial" pitchFamily="34" charset="0"/>
              </a:rPr>
              <a:t>2d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ahnschrift" panose="020B0502040204020203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ahnschrift" panose="020B05020402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2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47933"/>
            <a:ext cx="811981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  <a:cs typeface="Arabic Typesetting" panose="03020402040406030203" pitchFamily="66" charset="-78"/>
              </a:rPr>
              <a:t>Out-lines: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204864"/>
            <a:ext cx="8496944" cy="4351338"/>
          </a:xfrm>
        </p:spPr>
        <p:txBody>
          <a:bodyPr/>
          <a:lstStyle/>
          <a:p>
            <a:r>
              <a:rPr lang="en-US" sz="2800" dirty="0">
                <a:latin typeface="Bahnschrift" panose="020B0502040204020203" pitchFamily="34" charset="0"/>
              </a:rPr>
              <a:t>Objectives.</a:t>
            </a:r>
          </a:p>
          <a:p>
            <a:r>
              <a:rPr lang="en-US" sz="2800" dirty="0">
                <a:latin typeface="Bahnschrift" panose="020B0502040204020203" pitchFamily="34" charset="0"/>
              </a:rPr>
              <a:t>FDTD Theory in 2d.</a:t>
            </a:r>
          </a:p>
          <a:p>
            <a:r>
              <a:rPr lang="en-US" sz="2800" dirty="0">
                <a:latin typeface="Bahnschrift" panose="020B0502040204020203" pitchFamily="34" charset="0"/>
              </a:rPr>
              <a:t>Formulation for FDTD in 2d.</a:t>
            </a:r>
          </a:p>
          <a:p>
            <a:r>
              <a:rPr lang="en-US" sz="2800" dirty="0">
                <a:latin typeface="Bahnschrift" panose="020B0502040204020203" pitchFamily="34" charset="0"/>
              </a:rPr>
              <a:t>Formulation for FDTD In 2d with PML.</a:t>
            </a:r>
          </a:p>
          <a:p>
            <a:r>
              <a:rPr lang="en-US" sz="2800" dirty="0">
                <a:latin typeface="Bahnschrift" panose="020B0502040204020203" pitchFamily="34" charset="0"/>
              </a:rPr>
              <a:t>Simulation and results.</a:t>
            </a:r>
          </a:p>
          <a:p>
            <a:r>
              <a:rPr lang="en-US" sz="2800" dirty="0" smtClean="0">
                <a:latin typeface="Bahnschrift" panose="020B0502040204020203" pitchFamily="34" charset="0"/>
              </a:rPr>
              <a:t>Conclusion.</a:t>
            </a:r>
            <a:endParaRPr lang="en-US" sz="2800" dirty="0">
              <a:latin typeface="Bahnschrift Light" panose="020B0502040204020203" pitchFamily="34" charset="0"/>
            </a:endParaRP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73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640961" cy="1224136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 Rounded MT Bold" panose="020F0704030504030204" pitchFamily="34" charset="0"/>
              </a:rPr>
              <a:t>behavior of electromagnetic waves in 2D space can be considered as 3D:</a:t>
            </a:r>
            <a:endParaRPr lang="ar-JO" sz="3600" dirty="0">
              <a:latin typeface="Arial Rounded MT Bold" panose="020F07040305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19" y="2722686"/>
            <a:ext cx="8640961" cy="4135314"/>
          </a:xfrm>
        </p:spPr>
        <p:txBody>
          <a:bodyPr/>
          <a:lstStyle/>
          <a:p>
            <a:pPr algn="just"/>
            <a:r>
              <a:rPr lang="en-US" sz="2700" dirty="0">
                <a:latin typeface="Bahnschrift" panose="020B0502040204020203" pitchFamily="34" charset="0"/>
              </a:rPr>
              <a:t>Fields propagate through, and scatter from the tissue in a three–dimensional (3D) fashion. However, in order to reduce the computational complexity and to speed up the image reconstruction process.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029044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7" y="980727"/>
            <a:ext cx="7691307" cy="72008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 Rounded MT Bold" panose="020F0704030504030204" pitchFamily="34" charset="0"/>
              </a:rPr>
              <a:t>CONCLUSION</a:t>
            </a:r>
            <a:r>
              <a:rPr lang="en-US" sz="3600" b="1" dirty="0" smtClean="0">
                <a:latin typeface="Arial Rounded MT Bold" panose="020F0704030504030204" pitchFamily="34" charset="0"/>
              </a:rPr>
              <a:t>:</a:t>
            </a:r>
            <a:endParaRPr lang="en-US" sz="36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7" y="2204864"/>
            <a:ext cx="8712968" cy="4555703"/>
          </a:xfrm>
        </p:spPr>
        <p:txBody>
          <a:bodyPr>
            <a:normAutofit/>
          </a:bodyPr>
          <a:lstStyle/>
          <a:p>
            <a:pPr algn="just"/>
            <a:r>
              <a:rPr lang="en-US" sz="2700" dirty="0">
                <a:latin typeface="Bahnschrift" panose="020B0502040204020203" pitchFamily="34" charset="0"/>
              </a:rPr>
              <a:t>We tried to use (USRP) to connect the antennas and the </a:t>
            </a:r>
            <a:r>
              <a:rPr lang="en-US" sz="2700" dirty="0" err="1">
                <a:latin typeface="Bahnschrift" panose="020B0502040204020203" pitchFamily="34" charset="0"/>
              </a:rPr>
              <a:t>matlab</a:t>
            </a:r>
            <a:r>
              <a:rPr lang="en-US" sz="2700" dirty="0">
                <a:latin typeface="Bahnschrift" panose="020B0502040204020203" pitchFamily="34" charset="0"/>
              </a:rPr>
              <a:t>.</a:t>
            </a:r>
          </a:p>
          <a:p>
            <a:pPr marL="0" indent="0" algn="just">
              <a:buNone/>
            </a:pPr>
            <a:endParaRPr lang="en-US" sz="2700" dirty="0">
              <a:latin typeface="Bahnschrift" panose="020B0502040204020203" pitchFamily="34" charset="0"/>
            </a:endParaRPr>
          </a:p>
          <a:p>
            <a:pPr marL="0" indent="0" algn="just">
              <a:buNone/>
            </a:pPr>
            <a:endParaRPr lang="en-US" sz="2700" dirty="0">
              <a:latin typeface="Bahnschrift" panose="020B0502040204020203" pitchFamily="34" charset="0"/>
            </a:endParaRPr>
          </a:p>
          <a:p>
            <a:pPr algn="just"/>
            <a:r>
              <a:rPr lang="en-US" sz="2700" dirty="0">
                <a:latin typeface="Bahnschrift" panose="020B0502040204020203" pitchFamily="34" charset="0"/>
              </a:rPr>
              <a:t>Therefore, we can say that future work may include the implementation of this step if the required equipment is available.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8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6643351" cy="864096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Objectives: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060848"/>
            <a:ext cx="8568952" cy="4464496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latin typeface="Bahnschrift" panose="020B0502040204020203" pitchFamily="34" charset="0"/>
              </a:rPr>
              <a:t> The object is to detect breast cancer using microwave imaging. This includes:</a:t>
            </a:r>
          </a:p>
          <a:p>
            <a:pPr marL="0" indent="0" algn="just">
              <a:buNone/>
            </a:pPr>
            <a:endParaRPr lang="en-US" sz="3400" dirty="0">
              <a:latin typeface="Bahnschrift" panose="020B0502040204020203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>
                <a:latin typeface="Bahnschrift" panose="020B0502040204020203" pitchFamily="34" charset="0"/>
              </a:rPr>
              <a:t>Antenna design and analysis.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>
                <a:latin typeface="Bahnschrift" panose="020B0502040204020203" pitchFamily="34" charset="0"/>
              </a:rPr>
              <a:t>Analyzation using EDTD in two directions.</a:t>
            </a:r>
          </a:p>
          <a:p>
            <a:pPr marL="0" indent="0" algn="just">
              <a:buNone/>
            </a:pPr>
            <a:endParaRPr lang="en-US" sz="2800" dirty="0">
              <a:latin typeface="Bahnschrift" panose="020B0502040204020203" pitchFamily="34" charset="0"/>
            </a:endParaRPr>
          </a:p>
          <a:p>
            <a:pPr marL="0" indent="0" algn="just">
              <a:buNone/>
            </a:pPr>
            <a:endParaRPr lang="en-US" sz="3400" dirty="0">
              <a:latin typeface="Bahnschrift" panose="020B0502040204020203" pitchFamily="34" charset="0"/>
            </a:endParaRPr>
          </a:p>
          <a:p>
            <a:endParaRPr lang="en-US" dirty="0"/>
          </a:p>
          <a:p>
            <a:endParaRPr lang="ar-JO" dirty="0"/>
          </a:p>
          <a:p>
            <a:endParaRPr lang="ar-JO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812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FDTD Theory in 2D: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703693"/>
            <a:ext cx="8712968" cy="4533619"/>
          </a:xfrm>
        </p:spPr>
        <p:txBody>
          <a:bodyPr>
            <a:noAutofit/>
          </a:bodyPr>
          <a:lstStyle/>
          <a:p>
            <a:pPr algn="just"/>
            <a:r>
              <a:rPr lang="en-US" sz="2700" dirty="0">
                <a:latin typeface="Bahnschrift" panose="020B0502040204020203" pitchFamily="34" charset="0"/>
              </a:rPr>
              <a:t>In contrast to X-ray and ultrasound modalities, The system uses a pulsed confocal technique to enhance the detection of tumors while suppressing the effects of tissue heterogeneity and absorption.</a:t>
            </a:r>
          </a:p>
          <a:p>
            <a:pPr marL="0" indent="0" algn="just">
              <a:buNone/>
            </a:pPr>
            <a:endParaRPr lang="en-US" sz="2700" dirty="0">
              <a:latin typeface="Bahnschrift" panose="020B0502040204020203" pitchFamily="34" charset="0"/>
            </a:endParaRPr>
          </a:p>
          <a:p>
            <a:pPr algn="just"/>
            <a:r>
              <a:rPr lang="en-US" sz="2700" dirty="0">
                <a:latin typeface="Bahnschrift" panose="020B0502040204020203" pitchFamily="34" charset="0"/>
              </a:rPr>
              <a:t>The confocal microwave breast cancer detection technology considered here is based upon two fundamental </a:t>
            </a:r>
            <a:r>
              <a:rPr lang="en-US" sz="2700" dirty="0" smtClean="0">
                <a:latin typeface="Bahnschrift" panose="020B0502040204020203" pitchFamily="34" charset="0"/>
              </a:rPr>
              <a:t>properties</a:t>
            </a:r>
            <a:endParaRPr lang="en-US" sz="27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7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4624" y="548680"/>
            <a:ext cx="8110726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Formulation of 2-D FDTD: </a:t>
            </a:r>
            <a:endParaRPr lang="ar-JO" sz="36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7350" y="1874243"/>
            <a:ext cx="8667138" cy="4077563"/>
          </a:xfrm>
        </p:spPr>
        <p:txBody>
          <a:bodyPr/>
          <a:lstStyle/>
          <a:p>
            <a:pPr marL="0" lvl="0" indent="0" algn="just">
              <a:buNone/>
            </a:pPr>
            <a:endParaRPr lang="en-US" sz="2800" dirty="0" smtClean="0">
              <a:latin typeface="Bahnschrift" panose="020B0502040204020203" pitchFamily="34" charset="0"/>
            </a:endParaRPr>
          </a:p>
          <a:p>
            <a:pPr marL="0" lvl="0" indent="0" algn="just">
              <a:buNone/>
            </a:pPr>
            <a:r>
              <a:rPr lang="ar-JO" sz="2800" dirty="0" smtClean="0">
                <a:latin typeface="Bahnschrift" panose="020B0502040204020203" pitchFamily="34" charset="0"/>
              </a:rPr>
              <a:t> </a:t>
            </a:r>
            <a:endParaRPr lang="en-US" sz="2700" dirty="0">
              <a:latin typeface="Bahnschrift" panose="020B0502040204020203" pitchFamily="34" charset="0"/>
            </a:endParaRP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en-US" sz="2700" dirty="0">
                <a:latin typeface="Bahnschrift" panose="020B0502040204020203" pitchFamily="34" charset="0"/>
              </a:rPr>
              <a:t>    Multidimensional simulations require that we think in terms of a multidimensional grid and thus we require multidimensional arrays to store the fields. </a:t>
            </a:r>
          </a:p>
          <a:p>
            <a:pPr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0475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681037"/>
            <a:ext cx="7680548" cy="72008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4000" b="1" dirty="0">
                <a:latin typeface="Arial Rounded MT Bold" panose="020F0704030504030204" pitchFamily="34" charset="0"/>
              </a:rPr>
              <a:t>Continued:</a:t>
            </a:r>
            <a:endParaRPr lang="ar-JO" sz="40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825625"/>
            <a:ext cx="8640960" cy="4351338"/>
          </a:xfrm>
        </p:spPr>
        <p:txBody>
          <a:bodyPr/>
          <a:lstStyle/>
          <a:p>
            <a:pPr algn="just"/>
            <a:r>
              <a:rPr lang="en-US" sz="2000" dirty="0">
                <a:latin typeface="Bahnschrift" panose="020B0502040204020203" pitchFamily="34" charset="0"/>
              </a:rPr>
              <a:t>A 6-cm-diameter metal cylindrical scattered in free space is modeled. </a:t>
            </a:r>
          </a:p>
          <a:p>
            <a:endParaRPr lang="en-US" dirty="0"/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1026" name="Picture 2" descr="ÙØªÙØ¬Ø© Ø¨Ø­Ø« Ø§ÙØµÙØ± Ø¹Ù âªbreast cancer detection in fdtd 2D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05" y="2636912"/>
            <a:ext cx="4386231" cy="42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1" t="25308" r="54861" b="33025"/>
          <a:stretch>
            <a:fillRect/>
          </a:stretch>
        </p:blipFill>
        <p:spPr bwMode="auto">
          <a:xfrm>
            <a:off x="0" y="2636912"/>
            <a:ext cx="4331690" cy="42169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2452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430"/>
            <a:ext cx="5022279" cy="160020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FDTD Parameters: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CF56A79-C11B-4418-97E8-86AE8ED3F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511" y="2057398"/>
            <a:ext cx="3519911" cy="4323930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The grid </a:t>
            </a:r>
            <a:r>
              <a:rPr lang="en-US" sz="2000" dirty="0" smtClean="0">
                <a:latin typeface="Bahnschrift" panose="020B0502040204020203" pitchFamily="34" charset="0"/>
              </a:rPr>
              <a:t>resolution</a:t>
            </a:r>
          </a:p>
          <a:p>
            <a:endParaRPr lang="en-US" sz="2000" dirty="0">
              <a:latin typeface="Bahnschrift" panose="020B05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23" y="1526381"/>
            <a:ext cx="5424325" cy="533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2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500062"/>
            <a:ext cx="811981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Continued: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825625"/>
            <a:ext cx="8712968" cy="4351338"/>
          </a:xfrm>
        </p:spPr>
        <p:txBody>
          <a:bodyPr/>
          <a:lstStyle/>
          <a:p>
            <a:pPr algn="just"/>
            <a:r>
              <a:rPr lang="en-US" sz="2700" dirty="0">
                <a:latin typeface="Bahnschrift" panose="020B0502040204020203" pitchFamily="34" charset="0"/>
              </a:rPr>
              <a:t>To ensure stability we using the Courant stability condition, which sets the relation between the time step and cell size for three-dimensional FDTD as follows: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674" y="3645024"/>
            <a:ext cx="479265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06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804521"/>
            <a:ext cx="8640960" cy="82428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Formulation of FDTD in 2D with PML:</a:t>
            </a:r>
            <a:endParaRPr lang="ar-JO" sz="36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825625"/>
            <a:ext cx="8640960" cy="4351338"/>
          </a:xfrm>
        </p:spPr>
        <p:txBody>
          <a:bodyPr/>
          <a:lstStyle/>
          <a:p>
            <a:pPr algn="just"/>
            <a:r>
              <a:rPr lang="en-US" sz="2900" dirty="0">
                <a:latin typeface="Bahnschrift" panose="020B0502040204020203" pitchFamily="34" charset="0"/>
              </a:rPr>
              <a:t> </a:t>
            </a:r>
            <a:r>
              <a:rPr lang="en-US" sz="2000" dirty="0">
                <a:latin typeface="Bahnschrift" panose="020B0502040204020203" pitchFamily="34" charset="0"/>
              </a:rPr>
              <a:t>The computational domain is truncated using the perfectly matched layer (PML) absorbing boundary conditions</a:t>
            </a:r>
            <a:r>
              <a:rPr lang="en-US" sz="2000" dirty="0" smtClean="0">
                <a:latin typeface="Bahnschrift" panose="020B0502040204020203" pitchFamily="34" charset="0"/>
              </a:rPr>
              <a:t>.. </a:t>
            </a:r>
            <a:endParaRPr lang="en-US" sz="2000" dirty="0">
              <a:latin typeface="Bahnschrift" panose="020B0502040204020203" pitchFamily="34" charset="0"/>
            </a:endParaRPr>
          </a:p>
          <a:p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4" t="28174" r="32869" b="32507"/>
          <a:stretch>
            <a:fillRect/>
          </a:stretch>
        </p:blipFill>
        <p:spPr bwMode="auto">
          <a:xfrm>
            <a:off x="0" y="2924945"/>
            <a:ext cx="9144000" cy="3933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14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1836</TotalTime>
  <Words>546</Words>
  <Application>Microsoft Office PowerPoint</Application>
  <PresentationFormat>عرض على الشاشة (3:4)‏</PresentationFormat>
  <Paragraphs>110</Paragraphs>
  <Slides>21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Office Theme</vt:lpstr>
      <vt:lpstr>Early detection of Breast cancer using microwave imaging</vt:lpstr>
      <vt:lpstr>Out-lines:</vt:lpstr>
      <vt:lpstr>Objectives:</vt:lpstr>
      <vt:lpstr>FDTD Theory in 2D:</vt:lpstr>
      <vt:lpstr>Formulation of 2-D FDTD: </vt:lpstr>
      <vt:lpstr> Continued:</vt:lpstr>
      <vt:lpstr>FDTD Parameters: </vt:lpstr>
      <vt:lpstr>Continued:</vt:lpstr>
      <vt:lpstr>Formulation of FDTD in 2D with PML:</vt:lpstr>
      <vt:lpstr>Simulations and results:</vt:lpstr>
      <vt:lpstr>Designed antenna using HFSS program:</vt:lpstr>
      <vt:lpstr>Printed antenna using PCB machine:</vt:lpstr>
      <vt:lpstr>Continued:</vt:lpstr>
      <vt:lpstr>Printed antenna using PCB machine:</vt:lpstr>
      <vt:lpstr>Continued:</vt:lpstr>
      <vt:lpstr>Simulations and results:    </vt:lpstr>
      <vt:lpstr>Case1: Breast cancer detection without a tumor: </vt:lpstr>
      <vt:lpstr> Case 2: Breast cancer detection with a tumor: </vt:lpstr>
      <vt:lpstr>Tumor with different position: </vt:lpstr>
      <vt:lpstr>behavior of electromagnetic waves in 2D space can be considered as 3D:</vt:lpstr>
      <vt:lpstr>CONCLUSION: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detection of Breast cancer</dc:title>
  <dc:creator>Wala'</dc:creator>
  <cp:lastModifiedBy>aboodbirawi</cp:lastModifiedBy>
  <cp:revision>32</cp:revision>
  <dcterms:created xsi:type="dcterms:W3CDTF">2018-04-25T12:25:46Z</dcterms:created>
  <dcterms:modified xsi:type="dcterms:W3CDTF">2018-05-01T11:29:17Z</dcterms:modified>
</cp:coreProperties>
</file>