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8"/>
  </p:notesMasterIdLst>
  <p:handoutMasterIdLst>
    <p:handoutMasterId r:id="rId79"/>
  </p:handoutMasterIdLst>
  <p:sldIdLst>
    <p:sldId id="256" r:id="rId2"/>
    <p:sldId id="257" r:id="rId3"/>
    <p:sldId id="279" r:id="rId4"/>
    <p:sldId id="291" r:id="rId5"/>
    <p:sldId id="290" r:id="rId6"/>
    <p:sldId id="292" r:id="rId7"/>
    <p:sldId id="287" r:id="rId8"/>
    <p:sldId id="293" r:id="rId9"/>
    <p:sldId id="300" r:id="rId10"/>
    <p:sldId id="294" r:id="rId11"/>
    <p:sldId id="295" r:id="rId12"/>
    <p:sldId id="296" r:id="rId13"/>
    <p:sldId id="299" r:id="rId14"/>
    <p:sldId id="288" r:id="rId15"/>
    <p:sldId id="302" r:id="rId16"/>
    <p:sldId id="303" r:id="rId17"/>
    <p:sldId id="304" r:id="rId18"/>
    <p:sldId id="301" r:id="rId19"/>
    <p:sldId id="305" r:id="rId20"/>
    <p:sldId id="306" r:id="rId21"/>
    <p:sldId id="307" r:id="rId22"/>
    <p:sldId id="298" r:id="rId23"/>
    <p:sldId id="309" r:id="rId24"/>
    <p:sldId id="311" r:id="rId25"/>
    <p:sldId id="308" r:id="rId26"/>
    <p:sldId id="310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19" r:id="rId35"/>
    <p:sldId id="321" r:id="rId36"/>
    <p:sldId id="325" r:id="rId37"/>
    <p:sldId id="323" r:id="rId38"/>
    <p:sldId id="322" r:id="rId39"/>
    <p:sldId id="324" r:id="rId40"/>
    <p:sldId id="326" r:id="rId41"/>
    <p:sldId id="327" r:id="rId42"/>
    <p:sldId id="328" r:id="rId43"/>
    <p:sldId id="329" r:id="rId44"/>
    <p:sldId id="330" r:id="rId45"/>
    <p:sldId id="331" r:id="rId46"/>
    <p:sldId id="332" r:id="rId47"/>
    <p:sldId id="342" r:id="rId48"/>
    <p:sldId id="343" r:id="rId49"/>
    <p:sldId id="344" r:id="rId50"/>
    <p:sldId id="345" r:id="rId51"/>
    <p:sldId id="349" r:id="rId52"/>
    <p:sldId id="355" r:id="rId53"/>
    <p:sldId id="346" r:id="rId54"/>
    <p:sldId id="348" r:id="rId55"/>
    <p:sldId id="356" r:id="rId56"/>
    <p:sldId id="357" r:id="rId57"/>
    <p:sldId id="360" r:id="rId58"/>
    <p:sldId id="361" r:id="rId59"/>
    <p:sldId id="358" r:id="rId60"/>
    <p:sldId id="359" r:id="rId61"/>
    <p:sldId id="362" r:id="rId62"/>
    <p:sldId id="363" r:id="rId63"/>
    <p:sldId id="364" r:id="rId64"/>
    <p:sldId id="354" r:id="rId65"/>
    <p:sldId id="367" r:id="rId66"/>
    <p:sldId id="366" r:id="rId67"/>
    <p:sldId id="365" r:id="rId68"/>
    <p:sldId id="289" r:id="rId69"/>
    <p:sldId id="334" r:id="rId70"/>
    <p:sldId id="282" r:id="rId71"/>
    <p:sldId id="281" r:id="rId72"/>
    <p:sldId id="335" r:id="rId73"/>
    <p:sldId id="258" r:id="rId74"/>
    <p:sldId id="336" r:id="rId75"/>
    <p:sldId id="337" r:id="rId76"/>
    <p:sldId id="271" r:id="rId77"/>
  </p:sldIdLst>
  <p:sldSz cx="12192000" cy="6858000"/>
  <p:notesSz cx="6858000" cy="9144000"/>
  <p:defaultTextStyle>
    <a:defPPr>
      <a:defRPr lang="en-US"/>
    </a:defPPr>
    <a:lvl1pPr algn="r" defTabSz="457200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defTabSz="457200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defTabSz="457200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defTabSz="457200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defTabSz="457200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hmad Sawalmeh" initials="AS" lastIdx="1" clrIdx="0">
    <p:extLst>
      <p:ext uri="{19B8F6BF-5375-455C-9EA6-DF929625EA0E}">
        <p15:presenceInfo xmlns:p15="http://schemas.microsoft.com/office/powerpoint/2012/main" userId="9b292f0c2384e23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ED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5280" autoAdjust="0"/>
  </p:normalViewPr>
  <p:slideViewPr>
    <p:cSldViewPr snapToGrid="0">
      <p:cViewPr varScale="1">
        <p:scale>
          <a:sx n="79" d="100"/>
          <a:sy n="79" d="100"/>
        </p:scale>
        <p:origin x="773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commentAuthors" Target="commentAuthors.xml"/><Relationship Id="rId85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%20n%20t%20e%20l%20Dell\Desktop\interaction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Phi Mu</c:v>
                </c:pt>
              </c:strCache>
            </c:strRef>
          </c:tx>
          <c:spPr>
            <a:ln w="19050" cap="rnd" cmpd="sng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diamond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Sheet1!$B$2:$B$12</c:f>
              <c:numCache>
                <c:formatCode>General</c:formatCode>
                <c:ptCount val="11"/>
                <c:pt idx="0">
                  <c:v>0</c:v>
                </c:pt>
                <c:pt idx="1">
                  <c:v>156.27670000000001</c:v>
                </c:pt>
                <c:pt idx="2">
                  <c:v>238.43700000000001</c:v>
                </c:pt>
                <c:pt idx="3">
                  <c:v>304.0247</c:v>
                </c:pt>
                <c:pt idx="4">
                  <c:v>352.2475</c:v>
                </c:pt>
                <c:pt idx="5">
                  <c:v>389.56799999999998</c:v>
                </c:pt>
                <c:pt idx="6">
                  <c:v>437.08170000000001</c:v>
                </c:pt>
                <c:pt idx="7">
                  <c:v>461.37470000000002</c:v>
                </c:pt>
                <c:pt idx="8">
                  <c:v>355.51940000000002</c:v>
                </c:pt>
                <c:pt idx="9">
                  <c:v>189.8878</c:v>
                </c:pt>
                <c:pt idx="10">
                  <c:v>0</c:v>
                </c:pt>
              </c:numCache>
            </c:numRef>
          </c:xVal>
          <c:yVal>
            <c:numRef>
              <c:f>Sheet1!$A$2:$A$12</c:f>
              <c:numCache>
                <c:formatCode>General</c:formatCode>
                <c:ptCount val="11"/>
                <c:pt idx="0">
                  <c:v>3973.4357</c:v>
                </c:pt>
                <c:pt idx="1">
                  <c:v>3973.4357</c:v>
                </c:pt>
                <c:pt idx="2">
                  <c:v>3628.4805999999999</c:v>
                </c:pt>
                <c:pt idx="3">
                  <c:v>3056.9090999999999</c:v>
                </c:pt>
                <c:pt idx="4">
                  <c:v>2436.7696999999998</c:v>
                </c:pt>
                <c:pt idx="5">
                  <c:v>1709.5794000000001</c:v>
                </c:pt>
                <c:pt idx="6">
                  <c:v>1449.4447</c:v>
                </c:pt>
                <c:pt idx="7">
                  <c:v>1010.296</c:v>
                </c:pt>
                <c:pt idx="8">
                  <c:v>200.51429999999999</c:v>
                </c:pt>
                <c:pt idx="9">
                  <c:v>-684.80340000000001</c:v>
                </c:pt>
                <c:pt idx="10">
                  <c:v>-1587.5170000000001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EDD-4A49-84DC-0A3BDB9919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21924736"/>
        <c:axId val="1721920384"/>
      </c:scatterChart>
      <c:valAx>
        <c:axId val="1721924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Ø Mu (KN.m)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1920384"/>
        <c:crosses val="autoZero"/>
        <c:crossBetween val="midCat"/>
        <c:majorUnit val="50"/>
      </c:valAx>
      <c:valAx>
        <c:axId val="1721920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Ø Pu (KN)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19247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0.16184</cdr:x>
      <cdr:y>0.43754</cdr:y>
    </cdr:from>
    <cdr:to>
      <cdr:x>0.16184</cdr:x>
      <cdr:y>0.84042</cdr:y>
    </cdr:to>
    <cdr:cxnSp macro="">
      <cdr:nvCxnSpPr>
        <cdr:cNvPr id="7" name="Straight Connector 6">
          <a:extLst xmlns:a="http://schemas.openxmlformats.org/drawingml/2006/main">
            <a:ext uri="{FF2B5EF4-FFF2-40B4-BE49-F238E27FC236}">
              <a16:creationId xmlns:a16="http://schemas.microsoft.com/office/drawing/2014/main" id="{ACF89C04-C0A9-466B-BC21-4732101AF7BD}"/>
            </a:ext>
          </a:extLst>
        </cdr:cNvPr>
        <cdr:cNvCxnSpPr/>
      </cdr:nvCxnSpPr>
      <cdr:spPr>
        <a:xfrm xmlns:a="http://schemas.openxmlformats.org/drawingml/2006/main" flipV="1">
          <a:off x="1041159" y="1544785"/>
          <a:ext cx="0" cy="142239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0.11558</cdr:x>
      <cdr:y>0.42674</cdr:y>
    </cdr:from>
    <cdr:to>
      <cdr:x>0.16989</cdr:x>
      <cdr:y>0.42988</cdr:y>
    </cdr:to>
    <cdr:cxnSp macro="">
      <cdr:nvCxnSpPr>
        <cdr:cNvPr id="11" name="Straight Connector 10">
          <a:extLst xmlns:a="http://schemas.openxmlformats.org/drawingml/2006/main">
            <a:ext uri="{FF2B5EF4-FFF2-40B4-BE49-F238E27FC236}">
              <a16:creationId xmlns:a16="http://schemas.microsoft.com/office/drawing/2014/main" id="{CC0E3588-7320-4D8D-8786-5DE8FBE45F95}"/>
            </a:ext>
          </a:extLst>
        </cdr:cNvPr>
        <cdr:cNvCxnSpPr>
          <a:stCxn xmlns:a="http://schemas.openxmlformats.org/drawingml/2006/main" id="12" idx="6"/>
        </cdr:cNvCxnSpPr>
      </cdr:nvCxnSpPr>
      <cdr:spPr>
        <a:xfrm xmlns:a="http://schemas.openxmlformats.org/drawingml/2006/main" flipH="1" flipV="1">
          <a:off x="743528" y="1506648"/>
          <a:ext cx="349390" cy="1109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0.15576</cdr:x>
      <cdr:y>0.4183</cdr:y>
    </cdr:from>
    <cdr:to>
      <cdr:x>0.16989</cdr:x>
      <cdr:y>0.44147</cdr:y>
    </cdr:to>
    <cdr:sp macro="" textlink="">
      <cdr:nvSpPr>
        <cdr:cNvPr id="12" name="Oval 11"/>
        <cdr:cNvSpPr/>
      </cdr:nvSpPr>
      <cdr:spPr>
        <a:xfrm xmlns:a="http://schemas.openxmlformats.org/drawingml/2006/main">
          <a:off x="1002018" y="1476836"/>
          <a:ext cx="90900" cy="81804"/>
        </a:xfrm>
        <a:prstGeom xmlns:a="http://schemas.openxmlformats.org/drawingml/2006/main" prst="ellipse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ar-JO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F977C-C0F2-4EE8-975D-CC58E8E12E2B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F228C-1C1E-42ED-B261-054D00F843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6737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0EA57-A128-4D96-8DAB-A68770B08D30}" type="datetimeFigureOut">
              <a:rPr lang="en-US" smtClean="0"/>
              <a:t>8/14/2017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17BF9-BDFF-484D-83B7-E6E298AA5B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0398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5"/>
          <p:cNvSpPr>
            <a:spLocks noChangeArrowheads="1"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0 w 372"/>
              <a:gd name="T1" fmla="*/ 0 h 166"/>
              <a:gd name="T2" fmla="*/ 372 w 372"/>
              <a:gd name="T3" fmla="*/ 166 h 166"/>
            </a:gdLst>
            <a:ahLst/>
            <a:cxnLst/>
            <a:rect l="T0" t="T1" r="T2" b="T3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24875-2DC1-4056-9507-D42EE892F7E2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D3E59-63B9-4FE3-9B73-13E84861C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F725C-F9A8-4456-AF81-A5FA38E04790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0CDEA-77F4-4A79-9ACE-A9296F544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D4BC2-A73D-4C2F-9D67-ED11AC0C5773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7F5E7-0D68-4698-962C-6FC1960235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375AC-424A-43EA-BB3E-A0805B73BF60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4A4CA-397A-42BC-87C8-1A12478850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0A72D-2ECB-4D77-B784-6CD2B8E83C1E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8BFAD-05D4-431D-A62B-C79EF304D0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3258E-09BF-438A-BF54-639137A90178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63D69-5205-4B56-A28C-C877A221B1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0B55B-84A8-470F-B16B-E3CEF875D5C3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56785-1517-4714-85CE-A5DC6EE3FC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86BBE-0966-415E-9F1E-6B4380510E89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8CF91-B5B4-4BE5-A7A5-CF1AB9E086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8FCC7-D132-48E9-B178-0BF72D140269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C2067-B84F-4771-938A-D36C1E8A9C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 noChangeArrowheads="1"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D626A-5BC7-46A4-9EBE-CD77ED9871FE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63181-95D5-4D2D-8BF9-1DDC90260B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5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83AFD-9CB2-492A-956D-2C73AC6EBBB1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276C9-B287-4308-8272-1B5296DFC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5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D1946-8E83-4FB2-A2DC-25DA72A97975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1B6EE-590B-47B7-8232-81B4E4B207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CE88D-F74F-46E9-8046-7C39EF5E3D46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570E6-6FE4-441E-8B89-19E32DFF4A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14F4E-ADDC-4C1D-8583-EDD37E4DEDDD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6889E-5364-47FD-94E1-0D387339EC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024CE-609C-4BB0-BDD5-72C0FCF6BF86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FD954-0E7C-422B-9DCF-C8F7E9DBC1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 noChangeArrowheads="1"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>
              <a:gd name="T0" fmla="*/ 0 w 9248"/>
              <a:gd name="T1" fmla="*/ 0 h 10000"/>
              <a:gd name="T2" fmla="*/ 9248 w 9248"/>
              <a:gd name="T3" fmla="*/ 10000 h 10000"/>
            </a:gdLst>
            <a:ahLst/>
            <a:cxnLst/>
            <a:rect l="T0" t="T1" r="T2" b="T3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8714C-B7ED-48F8-B6D7-C921BF5E09ED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077AC-511C-4094-8460-3714C889D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 noChangeArrowheads="1"/>
            </p:cNvSpPr>
            <p:nvPr/>
          </p:nvSpPr>
          <p:spPr bwMode="auto">
            <a:xfrm>
              <a:off x="2487613" y="2284222"/>
              <a:ext cx="85200" cy="534098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/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47" name="Freeform 12"/>
            <p:cNvSpPr>
              <a:spLocks noChangeArrowheads="1"/>
            </p:cNvSpPr>
            <p:nvPr/>
          </p:nvSpPr>
          <p:spPr bwMode="auto">
            <a:xfrm>
              <a:off x="2597156" y="2779108"/>
              <a:ext cx="550418" cy="1978191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/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48" name="Freeform 13"/>
            <p:cNvSpPr>
              <a:spLocks noChangeArrowheads="1"/>
            </p:cNvSpPr>
            <p:nvPr/>
          </p:nvSpPr>
          <p:spPr bwMode="auto">
            <a:xfrm>
              <a:off x="3174622" y="4730255"/>
              <a:ext cx="519314" cy="1210171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/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49" name="Freeform 14"/>
            <p:cNvSpPr>
              <a:spLocks noChangeArrowheads="1"/>
            </p:cNvSpPr>
            <p:nvPr/>
          </p:nvSpPr>
          <p:spPr bwMode="auto">
            <a:xfrm>
              <a:off x="3305804" y="5630785"/>
              <a:ext cx="146057" cy="309641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/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50" name="Freeform 15"/>
            <p:cNvSpPr>
              <a:spLocks noChangeArrowheads="1"/>
            </p:cNvSpPr>
            <p:nvPr/>
          </p:nvSpPr>
          <p:spPr bwMode="auto">
            <a:xfrm>
              <a:off x="2572813" y="2818321"/>
              <a:ext cx="700533" cy="2834099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/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51" name="Freeform 16"/>
            <p:cNvSpPr>
              <a:spLocks noChangeArrowheads="1"/>
            </p:cNvSpPr>
            <p:nvPr/>
          </p:nvSpPr>
          <p:spPr bwMode="auto">
            <a:xfrm>
              <a:off x="2506546" y="285750"/>
              <a:ext cx="90610" cy="2493358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/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52" name="Freeform 17"/>
            <p:cNvSpPr>
              <a:spLocks noChangeArrowheads="1"/>
            </p:cNvSpPr>
            <p:nvPr/>
          </p:nvSpPr>
          <p:spPr bwMode="auto">
            <a:xfrm>
              <a:off x="2553880" y="2599273"/>
              <a:ext cx="67619" cy="420517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53" name="Freeform 18"/>
            <p:cNvSpPr>
              <a:spLocks noChangeArrowheads="1"/>
            </p:cNvSpPr>
            <p:nvPr/>
          </p:nvSpPr>
          <p:spPr bwMode="auto">
            <a:xfrm>
              <a:off x="3143518" y="4757298"/>
              <a:ext cx="162286" cy="873487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/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54" name="Freeform 19"/>
            <p:cNvSpPr>
              <a:spLocks noChangeArrowheads="1"/>
            </p:cNvSpPr>
            <p:nvPr/>
          </p:nvSpPr>
          <p:spPr bwMode="auto">
            <a:xfrm>
              <a:off x="3147575" y="1282282"/>
              <a:ext cx="1768913" cy="3447973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/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55" name="Freeform 20"/>
            <p:cNvSpPr>
              <a:spLocks noChangeArrowheads="1"/>
            </p:cNvSpPr>
            <p:nvPr/>
          </p:nvSpPr>
          <p:spPr bwMode="auto">
            <a:xfrm>
              <a:off x="3273346" y="5652419"/>
              <a:ext cx="137943" cy="288007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/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56" name="Freeform 21"/>
            <p:cNvSpPr>
              <a:spLocks noChangeArrowheads="1"/>
            </p:cNvSpPr>
            <p:nvPr/>
          </p:nvSpPr>
          <p:spPr bwMode="auto">
            <a:xfrm>
              <a:off x="3143518" y="4655887"/>
              <a:ext cx="31104" cy="189300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57" name="Freeform 22"/>
            <p:cNvSpPr>
              <a:spLocks noChangeArrowheads="1"/>
            </p:cNvSpPr>
            <p:nvPr/>
          </p:nvSpPr>
          <p:spPr bwMode="auto">
            <a:xfrm>
              <a:off x="3211137" y="5410385"/>
              <a:ext cx="204209" cy="530041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/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5610"/>
            <a:chExt cx="1952625" cy="5678141"/>
          </a:xfrm>
        </p:grpSpPr>
        <p:sp>
          <p:nvSpPr>
            <p:cNvPr id="1034" name="Freeform 27"/>
            <p:cNvSpPr>
              <a:spLocks noChangeArrowheads="1"/>
            </p:cNvSpPr>
            <p:nvPr/>
          </p:nvSpPr>
          <p:spPr bwMode="auto">
            <a:xfrm>
              <a:off x="6627813" y="195610"/>
              <a:ext cx="408933" cy="3646005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/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35" name="Freeform 28"/>
            <p:cNvSpPr>
              <a:spLocks noChangeArrowheads="1"/>
            </p:cNvSpPr>
            <p:nvPr/>
          </p:nvSpPr>
          <p:spPr bwMode="auto">
            <a:xfrm>
              <a:off x="7061730" y="3771905"/>
              <a:ext cx="349763" cy="1310037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/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36" name="Freeform 29"/>
            <p:cNvSpPr>
              <a:spLocks noChangeArrowheads="1"/>
            </p:cNvSpPr>
            <p:nvPr/>
          </p:nvSpPr>
          <p:spPr bwMode="auto">
            <a:xfrm>
              <a:off x="7439105" y="5053005"/>
              <a:ext cx="357653" cy="820746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/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37" name="Freeform 30"/>
            <p:cNvSpPr>
              <a:spLocks noChangeArrowheads="1"/>
            </p:cNvSpPr>
            <p:nvPr/>
          </p:nvSpPr>
          <p:spPr bwMode="auto">
            <a:xfrm>
              <a:off x="7036746" y="3811364"/>
              <a:ext cx="457585" cy="1853254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/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38" name="Freeform 31"/>
            <p:cNvSpPr>
              <a:spLocks noChangeArrowheads="1"/>
            </p:cNvSpPr>
            <p:nvPr/>
          </p:nvSpPr>
          <p:spPr bwMode="auto">
            <a:xfrm>
              <a:off x="6993355" y="1263632"/>
              <a:ext cx="144639" cy="2508273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/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39" name="Freeform 32"/>
            <p:cNvSpPr>
              <a:spLocks noChangeArrowheads="1"/>
            </p:cNvSpPr>
            <p:nvPr/>
          </p:nvSpPr>
          <p:spPr bwMode="auto">
            <a:xfrm>
              <a:off x="7525889" y="5640943"/>
              <a:ext cx="111767" cy="232808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/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40" name="Freeform 33"/>
            <p:cNvSpPr>
              <a:spLocks noChangeArrowheads="1"/>
            </p:cNvSpPr>
            <p:nvPr/>
          </p:nvSpPr>
          <p:spPr bwMode="auto">
            <a:xfrm>
              <a:off x="7020967" y="3598286"/>
              <a:ext cx="68375" cy="424841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/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41" name="Freeform 34"/>
            <p:cNvSpPr>
              <a:spLocks noChangeArrowheads="1"/>
            </p:cNvSpPr>
            <p:nvPr/>
          </p:nvSpPr>
          <p:spPr bwMode="auto">
            <a:xfrm>
              <a:off x="7411493" y="2802530"/>
              <a:ext cx="1168945" cy="2250475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/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42" name="Freeform 35"/>
            <p:cNvSpPr>
              <a:spLocks noChangeArrowheads="1"/>
            </p:cNvSpPr>
            <p:nvPr/>
          </p:nvSpPr>
          <p:spPr bwMode="auto">
            <a:xfrm>
              <a:off x="7494331" y="5664618"/>
              <a:ext cx="99932" cy="209133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/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43" name="Freeform 36"/>
            <p:cNvSpPr>
              <a:spLocks noChangeArrowheads="1"/>
            </p:cNvSpPr>
            <p:nvPr/>
          </p:nvSpPr>
          <p:spPr bwMode="auto">
            <a:xfrm>
              <a:off x="7411493" y="5081942"/>
              <a:ext cx="114396" cy="559001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/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44" name="Freeform 37"/>
            <p:cNvSpPr>
              <a:spLocks noChangeArrowheads="1"/>
            </p:cNvSpPr>
            <p:nvPr/>
          </p:nvSpPr>
          <p:spPr bwMode="auto">
            <a:xfrm>
              <a:off x="7411493" y="4978033"/>
              <a:ext cx="32872" cy="18940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/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  <p:sp>
          <p:nvSpPr>
            <p:cNvPr id="1045" name="Freeform 38"/>
            <p:cNvSpPr>
              <a:spLocks noChangeArrowheads="1"/>
            </p:cNvSpPr>
            <p:nvPr/>
          </p:nvSpPr>
          <p:spPr bwMode="auto">
            <a:xfrm>
              <a:off x="7439105" y="5434442"/>
              <a:ext cx="174882" cy="439309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/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ar-SA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8FEF91-A26C-4602-BFD6-14FAB371AF34}" type="datetime1">
              <a:rPr lang="en-US" smtClean="0"/>
              <a:t>8/14/2017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17E710-14C8-4779-95DE-3FF9450C65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178DBB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9685" y="2521528"/>
            <a:ext cx="8915399" cy="229985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/>
              <a:t>Structural Design of University College of Technology and Applied Sciences Building in Nablus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2607684" y="4044548"/>
            <a:ext cx="9399588" cy="2451953"/>
          </a:xfrm>
        </p:spPr>
        <p:txBody>
          <a:bodyPr wrap="square"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sz="1800" dirty="0"/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sz="1800" dirty="0"/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800" dirty="0"/>
              <a:t>Prepared by: Ahmad Sawalmeh &amp; Ahmad Fuqaha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800" dirty="0"/>
              <a:t>Supervisor: Eng. Ibrahim Arman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800" dirty="0"/>
              <a:t>Date: 22-12-2016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17208" y="409227"/>
            <a:ext cx="73415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</a:p>
          <a:p>
            <a:pPr algn="ctr"/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</a:p>
          <a:p>
            <a:pPr algn="ctr"/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Department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20CDEA-77F4-4A79-9ACE-A9296F5442C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000">
              <a:schemeClr val="bg2">
                <a:tint val="90000"/>
                <a:lumMod val="120000"/>
              </a:schemeClr>
            </a:gs>
            <a:gs pos="9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127" y="1411143"/>
            <a:ext cx="10645216" cy="5129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708492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000">
              <a:schemeClr val="bg2">
                <a:tint val="90000"/>
                <a:lumMod val="120000"/>
              </a:schemeClr>
            </a:gs>
            <a:gs pos="9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76256" y="720580"/>
            <a:ext cx="10359592" cy="1339129"/>
          </a:xfrm>
        </p:spPr>
        <p:txBody>
          <a:bodyPr/>
          <a:lstStyle/>
          <a:p>
            <a:pPr marL="628650" eaLnBrk="1" hangingPunct="1">
              <a:buFont typeface="Arial" panose="020B0604020202020204" pitchFamily="34" charset="0"/>
              <a:buChar char="•"/>
            </a:pPr>
            <a:r>
              <a:rPr lang="en-US" sz="2800" dirty="0"/>
              <a:t>Earthquake Load.</a:t>
            </a:r>
          </a:p>
          <a:p>
            <a:pPr marL="1255713" indent="-457200" eaLnBrk="1" hangingPunct="1">
              <a:buFont typeface="Wingdings" panose="05000000000000000000" pitchFamily="2" charset="2"/>
              <a:buChar char="Ø"/>
            </a:pPr>
            <a:r>
              <a:rPr lang="en-US" sz="2800" dirty="0"/>
              <a:t>Spectral Response Acceleration.</a:t>
            </a:r>
          </a:p>
          <a:p>
            <a:pPr marL="1255713" indent="-457200" eaLnBrk="1" hangingPunct="1">
              <a:buFont typeface="Wingdings" panose="05000000000000000000" pitchFamily="2" charset="2"/>
              <a:buChar char="Ø"/>
            </a:pPr>
            <a:endParaRPr lang="en-US" sz="2800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8180009" y="2372739"/>
            <a:ext cx="3746521" cy="42738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848879" y="2372739"/>
            <a:ext cx="4152364" cy="42738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57" y="2372738"/>
            <a:ext cx="3321946" cy="42738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33366938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000">
              <a:schemeClr val="bg2">
                <a:tint val="90000"/>
                <a:lumMod val="120000"/>
              </a:schemeClr>
            </a:gs>
            <a:gs pos="9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657783" y="665162"/>
            <a:ext cx="10359592" cy="738765"/>
          </a:xfrm>
        </p:spPr>
        <p:txBody>
          <a:bodyPr/>
          <a:lstStyle/>
          <a:p>
            <a:pPr marL="1255713" indent="-457200" eaLnBrk="1" hangingPunct="1">
              <a:buFont typeface="Wingdings" panose="05000000000000000000" pitchFamily="2" charset="2"/>
              <a:buChar char="Ø"/>
            </a:pPr>
            <a:r>
              <a:rPr lang="en-US" sz="2800" dirty="0"/>
              <a:t>Design Response Acceleration Parameters</a:t>
            </a:r>
          </a:p>
          <a:p>
            <a:pPr marL="1255713" indent="-457200" eaLnBrk="1" hangingPunct="1">
              <a:buFont typeface="Wingdings" panose="05000000000000000000" pitchFamily="2" charset="2"/>
              <a:buChar char="Ø"/>
            </a:pP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198"/>
          <a:stretch/>
        </p:blipFill>
        <p:spPr>
          <a:xfrm>
            <a:off x="2655252" y="1403927"/>
            <a:ext cx="7906679" cy="1602653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832408" y="3320617"/>
            <a:ext cx="10359592" cy="206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55713" indent="-457200" eaLnBrk="1" hangingPunct="1">
              <a:buFont typeface="Wingdings" panose="05000000000000000000" pitchFamily="2" charset="2"/>
              <a:buChar char="Ø"/>
            </a:pPr>
            <a:r>
              <a:rPr lang="en-US" sz="2800" dirty="0"/>
              <a:t>Site Class : C</a:t>
            </a:r>
          </a:p>
          <a:p>
            <a:pPr marL="1255713" indent="-457200" eaLnBrk="1" hangingPunct="1">
              <a:buFont typeface="Wingdings" panose="05000000000000000000" pitchFamily="2" charset="2"/>
              <a:buChar char="Ø"/>
            </a:pPr>
            <a:r>
              <a:rPr lang="en-US" sz="2800" dirty="0"/>
              <a:t>Importance Factor : 1.25</a:t>
            </a:r>
          </a:p>
          <a:p>
            <a:pPr marL="1255713" indent="-457200" eaLnBrk="1" hangingPunct="1">
              <a:buFont typeface="Wingdings" panose="05000000000000000000" pitchFamily="2" charset="2"/>
              <a:buChar char="Ø"/>
            </a:pPr>
            <a:r>
              <a:rPr lang="en-US" sz="2800" dirty="0"/>
              <a:t>Seismic Design Category : D</a:t>
            </a:r>
          </a:p>
          <a:p>
            <a:pPr marL="1255713" indent="-457200" eaLnBrk="1" hangingPunct="1">
              <a:buFont typeface="Wingdings" panose="05000000000000000000" pitchFamily="2" charset="2"/>
              <a:buChar char="Ø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9706887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4729" y="530803"/>
            <a:ext cx="707981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Preliminary Design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413163" y="1662544"/>
            <a:ext cx="9772073" cy="394854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4000" dirty="0"/>
              <a:t>Slab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/>
              <a:t>Beams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/>
              <a:t> Columns</a:t>
            </a:r>
          </a:p>
          <a:p>
            <a:pPr marL="112395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4000" dirty="0"/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48031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4729" y="530803"/>
            <a:ext cx="707981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Preliminary Design of Slab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694729" y="1300245"/>
            <a:ext cx="5260253" cy="1954071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dirty="0"/>
              <a:t>Structural System:</a:t>
            </a:r>
          </a:p>
          <a:p>
            <a:pPr marL="803275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Two-way Waffle. </a:t>
            </a:r>
          </a:p>
          <a:p>
            <a:pPr marL="803275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541" y="3171189"/>
            <a:ext cx="6902041" cy="35550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6788" y="1374197"/>
            <a:ext cx="3541990" cy="2754457"/>
          </a:xfrm>
          <a:prstGeom prst="rect">
            <a:avLst/>
          </a:prstGeom>
          <a:ln>
            <a:solidFill>
              <a:schemeClr val="accent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053398868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4729" y="383084"/>
            <a:ext cx="707981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Designed Frame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1154262" y="1217177"/>
            <a:ext cx="9892434" cy="562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05113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4729" y="383084"/>
            <a:ext cx="707981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Critical Panel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154261" y="1243575"/>
            <a:ext cx="9735411" cy="56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145536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22439" y="1152525"/>
                <a:ext cx="8215888" cy="2292700"/>
              </a:xfrm>
            </p:spPr>
            <p:txBody>
              <a:bodyPr/>
              <a:lstStyle/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According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𝑓𝑚</m:t>
                        </m:r>
                      </m:sub>
                    </m:sSub>
                  </m:oMath>
                </a14:m>
                <a:r>
                  <a:rPr lang="en-US" sz="2400" dirty="0"/>
                  <a:t> calculations, the resulted thickness of a solid slab is 30.0 cm.</a:t>
                </a: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Equivalent waffle section:</a:t>
                </a:r>
              </a:p>
              <a:p>
                <a:pPr eaLnBrk="1" hangingPunct="1">
                  <a:lnSpc>
                    <a:spcPct val="150000"/>
                  </a:lnSpc>
                </a:pPr>
                <a:endParaRPr lang="en-US" sz="2800" dirty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22439" y="1152525"/>
                <a:ext cx="8215888" cy="2292700"/>
              </a:xfrm>
              <a:blipFill>
                <a:blip r:embed="rId2"/>
                <a:stretch>
                  <a:fillRect l="-10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722439" y="520586"/>
            <a:ext cx="707981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0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Resulted Thickness</a:t>
            </a:r>
            <a:endParaRPr lang="ar-SA" sz="40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810" y="3223492"/>
            <a:ext cx="8535442" cy="345285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98733923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4729" y="530803"/>
            <a:ext cx="812352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Preliminary Design of Beams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694729" y="1485034"/>
            <a:ext cx="8215888" cy="395220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400" dirty="0"/>
              <a:t>Minimum Depth (According to ACI 318-14):</a:t>
            </a:r>
          </a:p>
          <a:p>
            <a:pPr eaLnBrk="1" hangingPunct="1">
              <a:lnSpc>
                <a:spcPct val="150000"/>
              </a:lnSpc>
            </a:pPr>
            <a:endParaRPr lang="en-US" sz="2400" dirty="0"/>
          </a:p>
          <a:p>
            <a:pPr eaLnBrk="1" hangingPunct="1">
              <a:lnSpc>
                <a:spcPct val="150000"/>
              </a:lnSpc>
            </a:pPr>
            <a:endParaRPr lang="en-US" sz="2400" dirty="0"/>
          </a:p>
          <a:p>
            <a:pPr eaLnBrk="1" hangingPunct="1">
              <a:lnSpc>
                <a:spcPct val="150000"/>
              </a:lnSpc>
            </a:pPr>
            <a:endParaRPr lang="en-US" sz="2400" dirty="0"/>
          </a:p>
          <a:p>
            <a:pPr marL="803275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For beam B4 (e.g.) = 0.55 m</a:t>
            </a:r>
          </a:p>
          <a:p>
            <a:pPr eaLnBrk="1" hangingPunct="1">
              <a:lnSpc>
                <a:spcPct val="150000"/>
              </a:lnSpc>
            </a:pPr>
            <a:r>
              <a:rPr lang="en-US" sz="2400" dirty="0"/>
              <a:t>Dimensions of the beams:</a:t>
            </a:r>
          </a:p>
          <a:p>
            <a:pPr marL="803275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 rotWithShape="1">
          <a:blip r:embed="rId2"/>
          <a:srcRect t="22530"/>
          <a:stretch/>
        </p:blipFill>
        <p:spPr bwMode="auto">
          <a:xfrm>
            <a:off x="3126903" y="2141588"/>
            <a:ext cx="5613974" cy="20567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631419"/>
              </p:ext>
            </p:extLst>
          </p:nvPr>
        </p:nvGraphicFramePr>
        <p:xfrm>
          <a:off x="1980724" y="5508748"/>
          <a:ext cx="7906331" cy="11700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3927">
                  <a:extLst>
                    <a:ext uri="{9D8B030D-6E8A-4147-A177-3AD203B41FA5}">
                      <a16:colId xmlns:a16="http://schemas.microsoft.com/office/drawing/2014/main" val="1307867305"/>
                    </a:ext>
                  </a:extLst>
                </a:gridCol>
                <a:gridCol w="809180">
                  <a:extLst>
                    <a:ext uri="{9D8B030D-6E8A-4147-A177-3AD203B41FA5}">
                      <a16:colId xmlns:a16="http://schemas.microsoft.com/office/drawing/2014/main" val="564735767"/>
                    </a:ext>
                  </a:extLst>
                </a:gridCol>
                <a:gridCol w="711653">
                  <a:extLst>
                    <a:ext uri="{9D8B030D-6E8A-4147-A177-3AD203B41FA5}">
                      <a16:colId xmlns:a16="http://schemas.microsoft.com/office/drawing/2014/main" val="4287662245"/>
                    </a:ext>
                  </a:extLst>
                </a:gridCol>
                <a:gridCol w="711653">
                  <a:extLst>
                    <a:ext uri="{9D8B030D-6E8A-4147-A177-3AD203B41FA5}">
                      <a16:colId xmlns:a16="http://schemas.microsoft.com/office/drawing/2014/main" val="3268227584"/>
                    </a:ext>
                  </a:extLst>
                </a:gridCol>
                <a:gridCol w="711653">
                  <a:extLst>
                    <a:ext uri="{9D8B030D-6E8A-4147-A177-3AD203B41FA5}">
                      <a16:colId xmlns:a16="http://schemas.microsoft.com/office/drawing/2014/main" val="3706485265"/>
                    </a:ext>
                  </a:extLst>
                </a:gridCol>
                <a:gridCol w="711653">
                  <a:extLst>
                    <a:ext uri="{9D8B030D-6E8A-4147-A177-3AD203B41FA5}">
                      <a16:colId xmlns:a16="http://schemas.microsoft.com/office/drawing/2014/main" val="1138000671"/>
                    </a:ext>
                  </a:extLst>
                </a:gridCol>
                <a:gridCol w="711653">
                  <a:extLst>
                    <a:ext uri="{9D8B030D-6E8A-4147-A177-3AD203B41FA5}">
                      <a16:colId xmlns:a16="http://schemas.microsoft.com/office/drawing/2014/main" val="740055800"/>
                    </a:ext>
                  </a:extLst>
                </a:gridCol>
                <a:gridCol w="711653">
                  <a:extLst>
                    <a:ext uri="{9D8B030D-6E8A-4147-A177-3AD203B41FA5}">
                      <a16:colId xmlns:a16="http://schemas.microsoft.com/office/drawing/2014/main" val="3880246718"/>
                    </a:ext>
                  </a:extLst>
                </a:gridCol>
                <a:gridCol w="711653">
                  <a:extLst>
                    <a:ext uri="{9D8B030D-6E8A-4147-A177-3AD203B41FA5}">
                      <a16:colId xmlns:a16="http://schemas.microsoft.com/office/drawing/2014/main" val="1122334583"/>
                    </a:ext>
                  </a:extLst>
                </a:gridCol>
                <a:gridCol w="711653">
                  <a:extLst>
                    <a:ext uri="{9D8B030D-6E8A-4147-A177-3AD203B41FA5}">
                      <a16:colId xmlns:a16="http://schemas.microsoft.com/office/drawing/2014/main" val="2196485405"/>
                    </a:ext>
                  </a:extLst>
                </a:gridCol>
              </a:tblGrid>
              <a:tr h="43857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0800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indent="0" algn="ctr">
                        <a:tabLst/>
                      </a:pP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(mm)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95548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Depth (mm)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725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725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725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725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725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725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48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373208"/>
      </p:ext>
    </p:extLst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4729" y="530803"/>
            <a:ext cx="812352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Beams Layout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275" y="1300244"/>
            <a:ext cx="10077443" cy="555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570216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666154" y="520700"/>
            <a:ext cx="8912225" cy="1281113"/>
          </a:xfrm>
        </p:spPr>
        <p:txBody>
          <a:bodyPr/>
          <a:lstStyle/>
          <a:p>
            <a:pPr eaLnBrk="1" hangingPunct="1"/>
            <a:r>
              <a:rPr lang="en-US" sz="4400" dirty="0"/>
              <a:t>Outline: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906299" y="1793299"/>
            <a:ext cx="10359592" cy="498619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4000" dirty="0"/>
              <a:t>General Description.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/>
              <a:t>Preliminary Design.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/>
              <a:t>Three-Dimensional Modeling &amp; Analysis.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/>
              <a:t>Masonry Block Analysis Study.</a:t>
            </a:r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39450" y="796131"/>
            <a:ext cx="779462" cy="365125"/>
          </a:xfrm>
        </p:spPr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11275" y="464234"/>
            <a:ext cx="965676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en-US" sz="36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Preliminary Design of Columns</a:t>
            </a:r>
            <a:endParaRPr lang="ar-SA" sz="36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147" y="1267491"/>
            <a:ext cx="9707707" cy="550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89755"/>
      </p:ext>
    </p:extLst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4729" y="530803"/>
            <a:ext cx="965676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en-US" sz="36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Preliminary Design of Columns</a:t>
            </a:r>
            <a:endParaRPr lang="ar-SA" sz="36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694729" y="2152844"/>
                <a:ext cx="10118580" cy="4705156"/>
              </a:xfrm>
            </p:spPr>
            <p:txBody>
              <a:bodyPr/>
              <a:lstStyle/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Critical Column </a:t>
                </a:r>
                <a:r>
                  <a:rPr lang="en-US" sz="2000" dirty="0"/>
                  <a:t>C8:</a:t>
                </a:r>
              </a:p>
              <a:p>
                <a:pPr marL="720725" eaLnBrk="1" hangingPunct="1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Ultimate load = 3781.4 KN.</a:t>
                </a:r>
              </a:p>
              <a:p>
                <a:pPr marL="720725" eaLnBrk="1" hangingPunct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𝑃𝑢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∅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𝐴𝑔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𝐴𝑠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𝐴𝑠</m:t>
                        </m:r>
                      </m:e>
                    </m:d>
                  </m:oMath>
                </a14:m>
                <a:r>
                  <a:rPr lang="en-US" sz="2000" dirty="0"/>
                  <a:t>                                                           (4) </a:t>
                </a:r>
              </a:p>
              <a:p>
                <a:pPr marL="720725" eaLnBrk="1" hangingPunct="1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Assuming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ρ = 1%</a:t>
                </a:r>
              </a:p>
              <a:p>
                <a:pPr marL="720725" eaLnBrk="1" hangingPunct="1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Dimensions = 500 × 500 (mm)</a:t>
                </a:r>
                <a:endParaRPr lang="en-US" sz="2800" dirty="0"/>
              </a:p>
            </p:txBody>
          </p:sp>
        </mc:Choice>
        <mc:Fallback xmlns="">
          <p:sp>
            <p:nvSpPr>
              <p:cNvPr id="1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4729" y="2152844"/>
                <a:ext cx="10118580" cy="4705156"/>
              </a:xfrm>
              <a:blipFill>
                <a:blip r:embed="rId2"/>
                <a:stretch>
                  <a:fillRect l="-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9311540"/>
      </p:ext>
    </p:extLst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4729" y="530803"/>
            <a:ext cx="707981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3-D Modeling &amp; Analysis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477818" y="1475734"/>
            <a:ext cx="10455564" cy="5862556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Section &amp; loads Assignment &amp; related definitions</a:t>
            </a:r>
          </a:p>
          <a:p>
            <a:pPr eaLnBrk="1" hangingPunct="1">
              <a:lnSpc>
                <a:spcPct val="150000"/>
              </a:lnSpc>
            </a:pPr>
            <a:r>
              <a:rPr lang="en-US" sz="3600" dirty="0"/>
              <a:t>Checks:</a:t>
            </a:r>
          </a:p>
          <a:p>
            <a:pPr marL="1123950" indent="-571500" eaLnBrk="1" hangingPunct="1">
              <a:buFont typeface="Arial" panose="020B0604020202020204" pitchFamily="34" charset="0"/>
              <a:buChar char="•"/>
            </a:pPr>
            <a:r>
              <a:rPr lang="en-US" sz="3600" dirty="0"/>
              <a:t>Compatibility.</a:t>
            </a:r>
          </a:p>
          <a:p>
            <a:pPr marL="1123950" indent="-571500" eaLnBrk="1" hangingPunct="1">
              <a:buFont typeface="Arial" panose="020B0604020202020204" pitchFamily="34" charset="0"/>
              <a:buChar char="•"/>
            </a:pPr>
            <a:r>
              <a:rPr lang="en-US" sz="3600" dirty="0"/>
              <a:t>Equilibrium.</a:t>
            </a:r>
          </a:p>
          <a:p>
            <a:pPr marL="1123950" indent="-571500" eaLnBrk="1" hangingPunct="1">
              <a:buFont typeface="Arial" panose="020B0604020202020204" pitchFamily="34" charset="0"/>
              <a:buChar char="•"/>
            </a:pPr>
            <a:r>
              <a:rPr lang="en-US" sz="3600" dirty="0"/>
              <a:t>Type of System &amp; Irregularity Checks.</a:t>
            </a:r>
          </a:p>
          <a:p>
            <a:pPr marL="112395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112395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112395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4000" dirty="0"/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60751"/>
      </p:ext>
    </p:extLst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0255" y="323631"/>
            <a:ext cx="901021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36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3-D Modeling</a:t>
            </a:r>
            <a:endParaRPr lang="ar-SA" sz="36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700" y="1269984"/>
            <a:ext cx="8315325" cy="546059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98367497"/>
      </p:ext>
    </p:extLst>
  </p:cSld>
  <p:clrMapOvr>
    <a:masterClrMapping/>
  </p:clrMapOvr>
  <p:transition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0255" y="550355"/>
            <a:ext cx="901021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36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Sections &amp; Load definitions</a:t>
            </a:r>
            <a:endParaRPr lang="ar-SA" sz="36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7703126" y="1547667"/>
            <a:ext cx="4204620" cy="4936259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7164" y="1621558"/>
            <a:ext cx="6927273" cy="4936259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18410410"/>
      </p:ext>
    </p:extLst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81018" y="511350"/>
            <a:ext cx="901021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36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Response Spectrum Function</a:t>
            </a:r>
            <a:endParaRPr lang="ar-SA" sz="36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6" name="Picture 5" descr="C:\Users\Ahmad Fuqaha\AppData\Local\Microsoft\Windows\INetCacheContent.Word\Response 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358" y="1317456"/>
            <a:ext cx="7785237" cy="5376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57941821"/>
      </p:ext>
    </p:extLst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4729" y="530803"/>
            <a:ext cx="707981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Checks: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613892" y="1690255"/>
            <a:ext cx="6973454" cy="5167745"/>
          </a:xfrm>
          <a:prstGeom prst="rect">
            <a:avLst/>
          </a:prstGeom>
          <a:ln>
            <a:noFill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736436" y="1152525"/>
            <a:ext cx="10455564" cy="121204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Compatibility</a:t>
            </a:r>
            <a:endParaRPr lang="en-US" sz="4000" dirty="0"/>
          </a:p>
          <a:p>
            <a:pPr marL="112395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4000" dirty="0"/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76909016"/>
      </p:ext>
    </p:extLst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17003" y="469781"/>
            <a:ext cx="10455564" cy="189472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Equilibrium</a:t>
            </a:r>
          </a:p>
          <a:p>
            <a:pPr marL="112395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Gravity loads</a:t>
            </a:r>
          </a:p>
          <a:p>
            <a:pPr marL="112395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4000" dirty="0"/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752344" y="4577730"/>
            <a:ext cx="7569968" cy="194523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660846"/>
              </p:ext>
            </p:extLst>
          </p:nvPr>
        </p:nvGraphicFramePr>
        <p:xfrm>
          <a:off x="2138802" y="2696249"/>
          <a:ext cx="8797051" cy="14153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2875">
                  <a:extLst>
                    <a:ext uri="{9D8B030D-6E8A-4147-A177-3AD203B41FA5}">
                      <a16:colId xmlns:a16="http://schemas.microsoft.com/office/drawing/2014/main" val="137077960"/>
                    </a:ext>
                  </a:extLst>
                </a:gridCol>
                <a:gridCol w="1493579">
                  <a:extLst>
                    <a:ext uri="{9D8B030D-6E8A-4147-A177-3AD203B41FA5}">
                      <a16:colId xmlns:a16="http://schemas.microsoft.com/office/drawing/2014/main" val="2218386642"/>
                    </a:ext>
                  </a:extLst>
                </a:gridCol>
                <a:gridCol w="1364056">
                  <a:extLst>
                    <a:ext uri="{9D8B030D-6E8A-4147-A177-3AD203B41FA5}">
                      <a16:colId xmlns:a16="http://schemas.microsoft.com/office/drawing/2014/main" val="2314910168"/>
                    </a:ext>
                  </a:extLst>
                </a:gridCol>
                <a:gridCol w="1432751">
                  <a:extLst>
                    <a:ext uri="{9D8B030D-6E8A-4147-A177-3AD203B41FA5}">
                      <a16:colId xmlns:a16="http://schemas.microsoft.com/office/drawing/2014/main" val="900262063"/>
                    </a:ext>
                  </a:extLst>
                </a:gridCol>
                <a:gridCol w="1903790">
                  <a:extLst>
                    <a:ext uri="{9D8B030D-6E8A-4147-A177-3AD203B41FA5}">
                      <a16:colId xmlns:a16="http://schemas.microsoft.com/office/drawing/2014/main" val="1798701574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(KN)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(KN)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Snow (KN)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Superdead</a:t>
                      </a: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(KN)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433198"/>
                  </a:ext>
                </a:extLst>
              </a:tr>
              <a:tr h="404399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</a:t>
                      </a:r>
                      <a:r>
                        <a:rPr lang="en-US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calculations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66229.1 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20246.4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1406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40327.62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903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%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0.06 %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0.14 %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0.14 % 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0.17 %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214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0501871"/>
      </p:ext>
    </p:extLst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7" y="451307"/>
            <a:ext cx="4156960" cy="456403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Internal Forces</a:t>
            </a:r>
            <a:endParaRPr lang="en-US" sz="1200" dirty="0"/>
          </a:p>
          <a:p>
            <a:pPr eaLnBrk="1" hangingPunct="1">
              <a:lnSpc>
                <a:spcPct val="150000"/>
              </a:lnSpc>
            </a:pPr>
            <a:endParaRPr lang="en-US" sz="1800" dirty="0"/>
          </a:p>
          <a:p>
            <a:pPr eaLnBrk="1" hangingPunct="1">
              <a:lnSpc>
                <a:spcPct val="150000"/>
              </a:lnSpc>
            </a:pPr>
            <a:r>
              <a:rPr lang="en-US" sz="2800" dirty="0"/>
              <a:t> Beams ( B2)</a:t>
            </a:r>
          </a:p>
          <a:p>
            <a:pPr marL="628650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 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71.34 KN.m</a:t>
            </a:r>
          </a:p>
          <a:p>
            <a:pPr marL="628650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68.36 KN.m</a:t>
            </a:r>
          </a:p>
          <a:p>
            <a:pPr marL="628650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= 4.1 %</a:t>
            </a:r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43823" b="25536"/>
          <a:stretch/>
        </p:blipFill>
        <p:spPr>
          <a:xfrm>
            <a:off x="5138396" y="1665525"/>
            <a:ext cx="6957467" cy="464916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7032171" y="2808514"/>
            <a:ext cx="10886" cy="4136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6825343" y="3004457"/>
            <a:ext cx="424543" cy="1088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7935685" y="2819399"/>
            <a:ext cx="424543" cy="413657"/>
            <a:chOff x="6977743" y="2960914"/>
            <a:chExt cx="424543" cy="413657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7184571" y="2960914"/>
              <a:ext cx="10886" cy="41365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6977743" y="3156857"/>
              <a:ext cx="424543" cy="1088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5742215" y="2852056"/>
            <a:ext cx="424543" cy="413657"/>
            <a:chOff x="6977743" y="2960914"/>
            <a:chExt cx="424543" cy="413657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7184571" y="2960914"/>
              <a:ext cx="10886" cy="41365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6977743" y="3156857"/>
              <a:ext cx="424543" cy="1088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6641203" y="4354275"/>
            <a:ext cx="424543" cy="413657"/>
            <a:chOff x="6977743" y="2960914"/>
            <a:chExt cx="424543" cy="413657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7184571" y="2960914"/>
              <a:ext cx="10886" cy="41365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6977743" y="3156857"/>
              <a:ext cx="424543" cy="1088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1516857"/>
      </p:ext>
    </p:extLst>
  </p:cSld>
  <p:clrMapOvr>
    <a:masterClrMapping/>
  </p:clrMapOvr>
  <p:transition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7" y="451307"/>
            <a:ext cx="415696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Internal Forces</a:t>
            </a:r>
            <a:br>
              <a:rPr lang="en-US" sz="3600" dirty="0"/>
            </a:br>
            <a:endParaRPr lang="en-US" sz="4000" dirty="0"/>
          </a:p>
        </p:txBody>
      </p:sp>
      <p:pic>
        <p:nvPicPr>
          <p:cNvPr id="2051" name="Picture 3" descr="New Bitmap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"/>
          <a:stretch>
            <a:fillRect/>
          </a:stretch>
        </p:blipFill>
        <p:spPr bwMode="auto">
          <a:xfrm>
            <a:off x="4701308" y="1465895"/>
            <a:ext cx="7377935" cy="475017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26058" y="1801988"/>
            <a:ext cx="4156960" cy="367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 dirty="0"/>
              <a:t> Critical Panel</a:t>
            </a:r>
          </a:p>
          <a:p>
            <a:pPr marL="534988" indent="-277813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 Mu = 80.68  KN.m</a:t>
            </a:r>
          </a:p>
          <a:p>
            <a:pPr marL="534988" indent="-277813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Mu = 80.48  KN.m</a:t>
            </a:r>
          </a:p>
          <a:p>
            <a:pPr marL="534988" indent="-277813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= 0.2 %</a:t>
            </a:r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84666336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48547" y="613930"/>
            <a:ext cx="4544435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General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73790" y="1801813"/>
            <a:ext cx="10359592" cy="498619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4000" dirty="0"/>
              <a:t>Description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/>
              <a:t>Main Assumptions.</a:t>
            </a:r>
          </a:p>
          <a:p>
            <a:pPr eaLnBrk="1" hangingPunct="1">
              <a:lnSpc>
                <a:spcPct val="150000"/>
              </a:lnSpc>
            </a:pPr>
            <a:r>
              <a:rPr lang="en-US" sz="4000" dirty="0"/>
              <a:t>Types of Loads.</a:t>
            </a:r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7" y="451307"/>
            <a:ext cx="415696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Internal Forces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26058" y="1801988"/>
            <a:ext cx="4156960" cy="367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800" dirty="0"/>
              <a:t> Critical Column</a:t>
            </a:r>
          </a:p>
          <a:p>
            <a:pPr marL="534988" indent="-277813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 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652.61  KN</a:t>
            </a:r>
          </a:p>
          <a:p>
            <a:pPr marL="534988" indent="-277813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Etabs  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642.64  KN</a:t>
            </a:r>
          </a:p>
          <a:p>
            <a:pPr marL="534988" indent="-277813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= 1.5 %</a:t>
            </a:r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71" t="-340" r="39025" b="33087"/>
          <a:stretch/>
        </p:blipFill>
        <p:spPr>
          <a:xfrm>
            <a:off x="5558972" y="1465895"/>
            <a:ext cx="6445648" cy="423859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16473419"/>
      </p:ext>
    </p:extLst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17003" y="469781"/>
            <a:ext cx="10455564" cy="108192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Base Shear</a:t>
            </a:r>
            <a:endParaRPr lang="en-US" sz="4000" dirty="0"/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655404" y="3776866"/>
            <a:ext cx="8550480" cy="30073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311275" y="1470144"/>
            <a:ext cx="5835884" cy="218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0.6 , S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D1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0.3875.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SDC = D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Force-Resisting System: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292708"/>
      </p:ext>
    </p:extLst>
  </p:cSld>
  <p:clrMapOvr>
    <a:masterClrMapping/>
  </p:clrMapOvr>
  <p:transition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876479" y="509562"/>
            <a:ext cx="7886357" cy="2107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Seismic Weight ( D+SD+0.25L) = 111618 KN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= 1.25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procedure selection: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Content Placeholder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963" y="2617071"/>
            <a:ext cx="7975999" cy="4148566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764550570"/>
      </p:ext>
    </p:extLst>
  </p:cSld>
  <p:clrMapOvr>
    <a:masterClrMapping/>
  </p:clrMapOvr>
  <p:transition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950370" y="588487"/>
            <a:ext cx="7886357" cy="112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base shear = 13952 KN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Percentage = 1.14 %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264" y="4217406"/>
            <a:ext cx="8093431" cy="2431626"/>
          </a:xfrm>
          <a:prstGeom prst="rect">
            <a:avLst/>
          </a:prstGeom>
        </p:spPr>
      </p:pic>
      <p:pic>
        <p:nvPicPr>
          <p:cNvPr id="7" name="Picture 6" descr="C:\Users\Ahmad Fuqaha\AppData\Local\Microsoft\Windows\INetCacheContent.Word\Bas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486" y="2174769"/>
            <a:ext cx="5039461" cy="15844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84033711"/>
      </p:ext>
    </p:extLst>
  </p:cSld>
  <p:clrMapOvr>
    <a:masterClrMapping/>
  </p:clrMapOvr>
  <p:transition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867242" y="564343"/>
            <a:ext cx="7886357" cy="8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2800" dirty="0">
                <a:latin typeface="+mj-lt"/>
                <a:cs typeface="Times New Roman" panose="02020603050405020304" pitchFamily="18" charset="0"/>
              </a:rPr>
              <a:t>Check Type of the Structural System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3600" dirty="0">
                <a:latin typeface="+mj-lt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5" descr="C:\Users\Ahmad Fuqaha\AppData\Local\Microsoft\Windows\INetCacheContent.Word\% Base Shear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077" y="2116569"/>
            <a:ext cx="6540492" cy="12640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867242" y="3964549"/>
                <a:ext cx="6594762" cy="12178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l" rtl="0">
                  <a:lnSpc>
                    <a:spcPct val="15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Percent of base shear in columns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49</m:t>
                        </m:r>
                      </m:num>
                      <m:den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13793</m:t>
                        </m:r>
                      </m:den>
                    </m:f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0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.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36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%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&lt; 25%</a:t>
                </a:r>
              </a:p>
              <a:p>
                <a:pPr marL="285750" indent="-285750" algn="l" rtl="0">
                  <a:lnSpc>
                    <a:spcPct val="15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Percent of base shear in shear walls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13744</m:t>
                        </m:r>
                      </m:num>
                      <m:den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</a:rPr>
                          <m:t>13793</m:t>
                        </m:r>
                      </m:den>
                    </m:f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=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99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.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64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 %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&gt;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75%</a:t>
                </a:r>
                <a:endParaRPr lang="en-US" sz="2000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242" y="3964549"/>
                <a:ext cx="6594762" cy="1217898"/>
              </a:xfrm>
              <a:prstGeom prst="rect">
                <a:avLst/>
              </a:prstGeom>
              <a:blipFill>
                <a:blip r:embed="rId3"/>
                <a:stretch>
                  <a:fillRect l="-832" b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849783"/>
      </p:ext>
    </p:extLst>
  </p:cSld>
  <p:clrMapOvr>
    <a:masterClrMapping/>
  </p:clrMapOvr>
  <p:transition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Deflection</a:t>
            </a:r>
            <a:br>
              <a:rPr lang="en-US" sz="3600" dirty="0"/>
            </a:b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4316" y="1152525"/>
            <a:ext cx="5300891" cy="53805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98861" y="2002204"/>
                <a:ext cx="6465455" cy="8735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 eaLnBrk="1" hangingPunct="1"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 term Deflection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𝐿𝑇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 =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1" i="1" baseline="-25000" dirty="0">
                        <a:latin typeface="Cambria Math" panose="02040503050406030204" pitchFamily="18" charset="0"/>
                      </a:rPr>
                      <m:t>∞</m:t>
                    </m:r>
                    <m:r>
                      <a:rPr lang="en-US" b="1" i="1" baseline="-250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i="1" baseline="-25000" dirty="0">
                        <a:latin typeface="Cambria Math" panose="02040503050406030204" pitchFamily="18" charset="0"/>
                      </a:rPr>
                      <m:t>𝐿𝑆</m:t>
                    </m:r>
                    <m:r>
                      <a:rPr lang="en-US" b="0" i="1" baseline="-2500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(5)                                                    </a:t>
                </a:r>
                <a:b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861" y="2002204"/>
                <a:ext cx="6465455" cy="873572"/>
              </a:xfrm>
              <a:prstGeom prst="rect">
                <a:avLst/>
              </a:prstGeom>
              <a:blipFill>
                <a:blip r:embed="rId3"/>
                <a:stretch>
                  <a:fillRect l="-754" r="-46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4608072"/>
      </p:ext>
    </p:extLst>
  </p:cSld>
  <p:clrMapOvr>
    <a:masterClrMapping/>
  </p:clrMapOvr>
  <p:transition>
    <p:fade thruBlk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Deflection</a:t>
            </a:r>
            <a:br>
              <a:rPr lang="en-US" sz="3600" dirty="0"/>
            </a:b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1107766" y="1801988"/>
                <a:ext cx="9754199" cy="20218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sz="1800" dirty="0"/>
                  <a:t> Allowable Deflection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sz="1800" dirty="0"/>
                  <a:t> =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0.0275 m = 27.5 mm.</a:t>
                </a: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sz="1800" dirty="0"/>
                  <a:t>Long term Deflection 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17.01 mm</a:t>
                </a:r>
                <a:r>
                  <a:rPr lang="en-US" sz="1800" dirty="0"/>
                  <a:t>.        </a:t>
                </a:r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07766" y="1801988"/>
                <a:ext cx="9754199" cy="2021865"/>
              </a:xfrm>
              <a:prstGeom prst="rect">
                <a:avLst/>
              </a:prstGeom>
              <a:blipFill>
                <a:blip r:embed="rId2"/>
                <a:stretch>
                  <a:fillRect l="-43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66" y="4574494"/>
            <a:ext cx="7334270" cy="19257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4365" y="4578161"/>
            <a:ext cx="2830471" cy="192211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52688352"/>
      </p:ext>
    </p:extLst>
  </p:cSld>
  <p:clrMapOvr>
    <a:masterClrMapping/>
  </p:clrMapOvr>
  <p:transition>
    <p:fade thruBlk="1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Type of Diaphragm</a:t>
            </a:r>
            <a:br>
              <a:rPr lang="en-US" sz="3600" dirty="0"/>
            </a:br>
            <a:endParaRPr lang="en-US" sz="4000" dirty="0"/>
          </a:p>
        </p:txBody>
      </p:sp>
      <p:pic>
        <p:nvPicPr>
          <p:cNvPr id="7" name="Picture 6" descr="C:\Users\Ahmad Fuqaha\AppData\Local\Microsoft\Windows\INetCacheContent.Word\Flixibl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103" y="1465895"/>
            <a:ext cx="5093110" cy="27406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1223" y="4513398"/>
            <a:ext cx="6839758" cy="21111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47473" y="1682996"/>
                <a:ext cx="5401181" cy="2306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 rtl="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  <a:r>
                  <a: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X, midpoint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&lt;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𝑓𝑖𝑟𝑠𝑡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𝑙𝑎𝑠𝑡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i="1" dirty="0"/>
              </a:p>
              <a:p>
                <a:pPr algn="l" rtl="0"/>
                <a:endParaRPr lang="en-US" i="1" dirty="0"/>
              </a:p>
              <a:p>
                <a:pPr algn="l" rtl="0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0.435 &lt;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473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396</m:t>
                            </m:r>
                          </m:num>
                          <m:den>
                            <m:r>
                              <a:rPr lang="en-US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869</m:t>
                    </m:r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mm.</a:t>
                </a:r>
              </a:p>
              <a:p>
                <a:pPr algn="l" rtl="0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 rtl="0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Diaphragm is rigid in X &amp; Y direction.</a:t>
                </a:r>
              </a:p>
              <a:p>
                <a:pPr algn="l" rtl="0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473" y="1682996"/>
                <a:ext cx="5401181" cy="2306401"/>
              </a:xfrm>
              <a:prstGeom prst="rect">
                <a:avLst/>
              </a:prstGeom>
              <a:blipFill>
                <a:blip r:embed="rId4"/>
                <a:stretch>
                  <a:fillRect l="-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8993822"/>
      </p:ext>
    </p:extLst>
  </p:cSld>
  <p:clrMapOvr>
    <a:masterClrMapping/>
  </p:clrMapOvr>
  <p:transition>
    <p:fade thruBlk="1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Irregularities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107767" y="1710291"/>
            <a:ext cx="5214376" cy="123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Horizontal Irregularities: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Type 1 – Torsional Irregularity.</a:t>
            </a:r>
          </a:p>
        </p:txBody>
      </p:sp>
      <p:pic>
        <p:nvPicPr>
          <p:cNvPr id="13" name="Picture 12" descr="C:\Users\Ahmad Fuqaha\AppData\Local\Microsoft\Windows\INetCacheContent.Word\Amplificatio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992" y="1465895"/>
            <a:ext cx="3269963" cy="2335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454" y="3925897"/>
            <a:ext cx="7649804" cy="277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541745"/>
      </p:ext>
    </p:extLst>
  </p:cSld>
  <p:clrMapOvr>
    <a:masterClrMapping/>
  </p:clrMapOvr>
  <p:transition>
    <p:fade thruBlk="1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Irregularities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029109" y="1592304"/>
            <a:ext cx="4378633" cy="158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Horizontal Irregularities: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Type 2 – Reentrant </a:t>
            </a:r>
            <a:br>
              <a:rPr lang="en-US" sz="2000" dirty="0"/>
            </a:br>
            <a:r>
              <a:rPr lang="en-US" sz="2000" dirty="0"/>
              <a:t>Corner irregularity.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9880" y="2190693"/>
            <a:ext cx="8146486" cy="4214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732505" y="2768564"/>
                <a:ext cx="4581236" cy="25413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l" rtl="0"/>
                <a:r>
                  <a:rPr lang="en-US" dirty="0"/>
                  <a:t>In X-direction: </a:t>
                </a:r>
              </a:p>
              <a:p>
                <a:pPr algn="l" rtl="0"/>
                <a:r>
                  <a:rPr lang="en-US" dirty="0"/>
                  <a:t>The projection beyond the re-entrant corner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55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%&lt;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% 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𝑂𝑘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br>
                  <a:rPr lang="en-US" dirty="0"/>
                </a:br>
                <a:endParaRPr lang="en-US" dirty="0"/>
              </a:p>
              <a:p>
                <a:pPr lvl="0" algn="l" rtl="0"/>
                <a:r>
                  <a:rPr lang="en-US" dirty="0"/>
                  <a:t>In Y-direction: </a:t>
                </a:r>
              </a:p>
              <a:p>
                <a:pPr algn="l" rtl="0"/>
                <a:r>
                  <a:rPr lang="en-US" dirty="0"/>
                  <a:t>The projection beyond the re-entrant corner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28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27</m:t>
                    </m:r>
                    <m:r>
                      <a:rPr lang="en-US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%&gt;</m:t>
                    </m:r>
                    <m:r>
                      <a:rPr lang="en-US"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% </m:t>
                    </m:r>
                  </m:oMath>
                </a14:m>
                <a:endParaRPr lang="en-US" dirty="0"/>
              </a:p>
              <a:p>
                <a:pPr algn="l" rtl="0"/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2505" y="2768564"/>
                <a:ext cx="4581236" cy="2541337"/>
              </a:xfrm>
              <a:prstGeom prst="rect">
                <a:avLst/>
              </a:prstGeom>
              <a:blipFill>
                <a:blip r:embed="rId3"/>
                <a:stretch>
                  <a:fillRect l="-1064" t="-11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107766" y="4931438"/>
            <a:ext cx="3298127" cy="75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1800" b="1" i="1" u="sng" dirty="0" err="1">
                <a:effectLst/>
              </a:rPr>
              <a:t>Irrigularity</a:t>
            </a:r>
            <a:r>
              <a:rPr lang="en-US" sz="1800" b="1" i="1" u="sng" dirty="0">
                <a:effectLst/>
              </a:rPr>
              <a:t> exists.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sz="1100" b="1" i="1" u="sng" dirty="0"/>
          </a:p>
        </p:txBody>
      </p:sp>
    </p:spTree>
    <p:extLst>
      <p:ext uri="{BB962C8B-B14F-4D97-AF65-F5344CB8AC3E}">
        <p14:creationId xmlns:p14="http://schemas.microsoft.com/office/powerpoint/2010/main" val="2628294917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666154" y="520700"/>
            <a:ext cx="8912225" cy="1281113"/>
          </a:xfrm>
        </p:spPr>
        <p:txBody>
          <a:bodyPr/>
          <a:lstStyle/>
          <a:p>
            <a:pPr eaLnBrk="1" hangingPunct="1"/>
            <a:r>
              <a:rPr lang="en-US" sz="4400" dirty="0"/>
              <a:t>General Description</a:t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455" y="1376940"/>
            <a:ext cx="9845963" cy="5514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061518"/>
      </p:ext>
    </p:extLst>
  </p:cSld>
  <p:clrMapOvr>
    <a:masterClrMapping/>
  </p:clrMapOvr>
  <p:transition>
    <p:fade thruBlk="1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Irregularities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029109" y="1592304"/>
            <a:ext cx="4378633" cy="158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Horizontal Irregularities: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Type 3 – Diaphragm </a:t>
            </a:r>
            <a:br>
              <a:rPr lang="en-US" sz="2000" dirty="0"/>
            </a:br>
            <a:r>
              <a:rPr lang="en-US" sz="2000" dirty="0"/>
              <a:t>discontinuity.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052" y="2310581"/>
            <a:ext cx="7986625" cy="44235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 bwMode="auto">
              <a:xfrm>
                <a:off x="679925" y="3302228"/>
                <a:ext cx="3298127" cy="15835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1600" dirty="0">
                    <a:effectLst/>
                  </a:rPr>
                  <a:t>The percentage of opening area in the diaphragm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>
                            <a:effectLst/>
                            <a:latin typeface="Cambria Math" panose="02040503050406030204" pitchFamily="18" charset="0"/>
                          </a:rPr>
                          <m:t>140</m:t>
                        </m:r>
                        <m:r>
                          <a:rPr lang="en-US" sz="1600" b="0" i="1">
                            <a:effectLst/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b="0" i="1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1600" b="0" i="1">
                            <a:effectLst/>
                            <a:latin typeface="Cambria Math" panose="02040503050406030204" pitchFamily="18" charset="0"/>
                          </a:rPr>
                          <m:t>1406</m:t>
                        </m:r>
                      </m:den>
                    </m:f>
                    <m:r>
                      <a:rPr lang="en-US" sz="1600" b="0" i="1">
                        <a:effectLst/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>
                        <a:effectLst/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1600" b="0" i="1">
                        <a:effectLst/>
                        <a:latin typeface="Cambria Math" panose="02040503050406030204" pitchFamily="18" charset="0"/>
                      </a:rPr>
                      <m:t> %&lt;</m:t>
                    </m:r>
                    <m:r>
                      <a:rPr lang="en-US" sz="1600" b="0" i="1">
                        <a:effectLst/>
                        <a:latin typeface="Cambria Math" panose="02040503050406030204" pitchFamily="18" charset="0"/>
                      </a:rPr>
                      <m:t>50</m:t>
                    </m:r>
                    <m:r>
                      <a:rPr lang="en-US" sz="1600" b="0" i="1">
                        <a:effectLst/>
                        <a:latin typeface="Cambria Math" panose="02040503050406030204" pitchFamily="18" charset="0"/>
                      </a:rPr>
                      <m:t> %.</m:t>
                    </m:r>
                  </m:oMath>
                </a14:m>
                <a:endParaRPr lang="en-US" sz="1600" dirty="0">
                  <a:effectLst/>
                </a:endParaRP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endParaRPr lang="en-US" sz="1100" dirty="0"/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9925" y="3302228"/>
                <a:ext cx="3298127" cy="1583515"/>
              </a:xfrm>
              <a:prstGeom prst="rect">
                <a:avLst/>
              </a:prstGeom>
              <a:blipFill>
                <a:blip r:embed="rId3"/>
                <a:stretch>
                  <a:fillRect l="-110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6640556"/>
      </p:ext>
    </p:extLst>
  </p:cSld>
  <p:clrMapOvr>
    <a:masterClrMapping/>
  </p:clrMapOvr>
  <p:transition>
    <p:fade thruBlk="1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Irregularities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029109" y="1592304"/>
            <a:ext cx="4378633" cy="158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Horizontal Irregularities: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Type 4 – out of plan</a:t>
            </a:r>
            <a:br>
              <a:rPr lang="en-US" sz="2000" dirty="0"/>
            </a:br>
            <a:r>
              <a:rPr lang="en-US" sz="2000" dirty="0"/>
              <a:t> offsets.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438780" y="3399439"/>
            <a:ext cx="3298127" cy="75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1800" b="1" i="1" u="sng" dirty="0">
                <a:effectLst/>
              </a:rPr>
              <a:t>Does not exist.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sz="1100" b="1" i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523" y="917861"/>
            <a:ext cx="4714875" cy="56483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12361316"/>
      </p:ext>
    </p:extLst>
  </p:cSld>
  <p:clrMapOvr>
    <a:masterClrMapping/>
  </p:clrMapOvr>
  <p:transition>
    <p:fade thruBlk="1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Irregularities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029109" y="1592304"/>
            <a:ext cx="4378633" cy="158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Horizontal Irregularities: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Type 5 – Non-parallel System.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466488" y="2985096"/>
            <a:ext cx="3298127" cy="75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1800" b="1" i="1" u="sng" dirty="0">
                <a:effectLst/>
              </a:rPr>
              <a:t>Does not exist.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sz="1100" b="1" i="1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073" y="1663347"/>
            <a:ext cx="5924550" cy="34004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22159381"/>
      </p:ext>
    </p:extLst>
  </p:cSld>
  <p:clrMapOvr>
    <a:masterClrMapping/>
  </p:clrMapOvr>
  <p:transition>
    <p:fade thruBlk="1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Irregularities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107766" y="1326866"/>
            <a:ext cx="4378633" cy="139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Vertical Irregularities: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Type 1 – Stiffness Soft Story.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 bwMode="auto">
              <a:xfrm>
                <a:off x="1052048" y="2802640"/>
                <a:ext cx="3419548" cy="792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1600" dirty="0"/>
                  <a:t>When 70% of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1600" dirty="0"/>
                  <a:t>excess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US" sz="700" b="1" i="1" u="sng" dirty="0"/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2048" y="2802640"/>
                <a:ext cx="3419548" cy="792577"/>
              </a:xfrm>
              <a:prstGeom prst="rect">
                <a:avLst/>
              </a:prstGeom>
              <a:blipFill>
                <a:blip r:embed="rId2"/>
                <a:stretch>
                  <a:fillRect l="-107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901" y="3678199"/>
            <a:ext cx="8239125" cy="2009775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173469" y="5845533"/>
            <a:ext cx="3298127" cy="75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1800" b="1" i="1" u="sng" dirty="0">
                <a:effectLst/>
              </a:rPr>
              <a:t>Does not exist.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sz="1100" b="1" i="1" u="sng" dirty="0"/>
          </a:p>
        </p:txBody>
      </p:sp>
    </p:spTree>
    <p:extLst>
      <p:ext uri="{BB962C8B-B14F-4D97-AF65-F5344CB8AC3E}">
        <p14:creationId xmlns:p14="http://schemas.microsoft.com/office/powerpoint/2010/main" val="1154291095"/>
      </p:ext>
    </p:extLst>
  </p:cSld>
  <p:clrMapOvr>
    <a:masterClrMapping/>
  </p:clrMapOvr>
  <p:transition>
    <p:fade thruBlk="1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Irregularities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107766" y="1326865"/>
            <a:ext cx="4378633" cy="160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Vertical Irregularities: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Type 2 – Mass &amp; weight vertical irregularity.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107766" y="3550785"/>
            <a:ext cx="10428752" cy="79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is considered to exist when the effective mass of any story is more than 150 percent of the effective mass of an adjacent story.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311275" y="4964134"/>
            <a:ext cx="3298127" cy="75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1800" b="1" i="1" u="sng" dirty="0">
                <a:effectLst/>
              </a:rPr>
              <a:t>Does not exist.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sz="1100" b="1" i="1" u="sng" dirty="0"/>
          </a:p>
        </p:txBody>
      </p:sp>
    </p:spTree>
    <p:extLst>
      <p:ext uri="{BB962C8B-B14F-4D97-AF65-F5344CB8AC3E}">
        <p14:creationId xmlns:p14="http://schemas.microsoft.com/office/powerpoint/2010/main" val="1712975923"/>
      </p:ext>
    </p:extLst>
  </p:cSld>
  <p:clrMapOvr>
    <a:masterClrMapping/>
  </p:clrMapOvr>
  <p:transition>
    <p:fade thruBlk="1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Irregularities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107766" y="1326865"/>
            <a:ext cx="4378633" cy="160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Vertical Irregularities: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Type 3 – Vertical Geometry.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311275" y="4964134"/>
            <a:ext cx="3298127" cy="75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1800" b="1" i="1" u="sng" dirty="0">
                <a:effectLst/>
              </a:rPr>
              <a:t>Does not exist.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sz="1100" b="1" i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3762" y="2199506"/>
            <a:ext cx="4410075" cy="39338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107766" y="3170272"/>
            <a:ext cx="6096000" cy="1270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is considered to exist where the horizontal dimension of the seismic-force-resisting system in any story is more than 130 percent of that in the adjacent story.</a:t>
            </a:r>
          </a:p>
        </p:txBody>
      </p:sp>
    </p:spTree>
    <p:extLst>
      <p:ext uri="{BB962C8B-B14F-4D97-AF65-F5344CB8AC3E}">
        <p14:creationId xmlns:p14="http://schemas.microsoft.com/office/powerpoint/2010/main" val="958242229"/>
      </p:ext>
    </p:extLst>
  </p:cSld>
  <p:clrMapOvr>
    <a:masterClrMapping/>
  </p:clrMapOvr>
  <p:transition>
    <p:fade thruBlk="1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5080597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Irregularities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107765" y="1326865"/>
            <a:ext cx="5514707" cy="160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Vertical Irregularities: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Type 4 – In plan Discontinuity in Vertical.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237384" y="4964134"/>
            <a:ext cx="3298127" cy="75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1800" b="1" i="1" u="sng" dirty="0">
                <a:effectLst/>
              </a:rPr>
              <a:t>Does not exist.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sz="1100" b="1" i="1" u="sng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017555" y="3068971"/>
            <a:ext cx="6096000" cy="1270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vertical irregularity exists when there is an in-plane offset of the lateral-</a:t>
            </a:r>
            <a:r>
              <a:rPr lang="en-US" sz="1800" dirty="0" err="1"/>
              <a:t>forceresisting</a:t>
            </a:r>
            <a:r>
              <a:rPr lang="en-US" sz="1800" dirty="0"/>
              <a:t> elements greater than the length of those elements </a:t>
            </a:r>
            <a:br>
              <a:rPr lang="en-US" sz="1800" dirty="0"/>
            </a:b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4637" y="1465895"/>
            <a:ext cx="3924300" cy="44767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32343946"/>
      </p:ext>
    </p:extLst>
  </p:cSld>
  <p:clrMapOvr>
    <a:masterClrMapping/>
  </p:clrMapOvr>
  <p:transition>
    <p:fade thruBlk="1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200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8073179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Design of Structural Members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846667" y="1779448"/>
            <a:ext cx="5514707" cy="312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3000" dirty="0"/>
              <a:t>Structural system: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Intermediate Beams.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Special Columns.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Special Shear walls.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2231094"/>
      </p:ext>
    </p:extLst>
  </p:cSld>
  <p:clrMapOvr>
    <a:masterClrMapping/>
  </p:clrMapOvr>
  <p:transition>
    <p:fade thruBlk="1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7361979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Design of Structural Members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1107766" y="1326864"/>
                <a:ext cx="5514707" cy="5531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Beams</a:t>
                </a: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2000" dirty="0"/>
                  <a:t>Flexure Check:</a:t>
                </a:r>
              </a:p>
              <a:p>
                <a:pPr eaLnBrk="1" hangingPunct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00208</m:t>
                    </m:r>
                    <m:groupChr>
                      <m:groupChrPr>
                        <m:chr m:val="⇒"/>
                        <m:pos m:val="to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1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          </m:t>
                        </m:r>
                      </m:e>
                    </m:groupCh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1245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defTabSz="720725" eaLnBrk="1" hangingPunct="1">
                  <a:buFont typeface="Arial" panose="020B0604020202020204" pitchFamily="34" charset="0"/>
                  <a:buChar char="•"/>
                  <a:tabLst>
                    <a:tab pos="1255713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𝐴𝑠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d>
                      <m:dPr>
                        <m:begChr m:val="{"/>
                        <m:endChr m:val="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unc>
                              <m:func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𝑜𝑓</m:t>
                                </m:r>
                              </m:fName>
                              <m:e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f>
                                          <m:fPr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25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ad>
                                              <m:radPr>
                                                <m:degHide m:val="on"/>
                                                <m:ctrlP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radPr>
                                              <m:deg/>
                                              <m:e>
                                                <m: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𝑓</m:t>
                                                </m:r>
                                                <m: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  <m: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𝑐</m:t>
                                                </m:r>
                                              </m:e>
                                            </m:rad>
                                          </m:num>
                                          <m:den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𝑓𝑦</m:t>
                                            </m:r>
                                          </m:den>
                                        </m:f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𝑏𝑤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groupChr>
                                          <m:groupChrPr>
                                            <m:chr m:val="⇒"/>
                                            <m:pos m:val="top"/>
                                            <m:ctrlP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groupChrPr>
                                          <m:e>
                                            <m:r>
                                              <m:rPr>
                                                <m:brk m:alnAt="1"/>
                                              </m:rP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           </m:t>
                                            </m:r>
                                          </m:e>
                                        </m:groupChr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1885</m:t>
                                        </m:r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𝑚𝑚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  <m:e>
                                        <m:f>
                                          <m:fPr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.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4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</m:num>
                                          <m:den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𝑓𝑦</m:t>
                                            </m:r>
                                          </m:den>
                                        </m:f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𝑏𝑤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         </m:t>
                                        </m:r>
                                        <m:groupChr>
                                          <m:groupChrPr>
                                            <m:chr m:val="⇒"/>
                                            <m:pos m:val="top"/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groupChrPr>
                                          <m:e>
                                            <m:r>
                                              <m:rPr>
                                                <m:brk m:alnAt="1"/>
                                              </m:r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   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   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     </m:t>
                                            </m:r>
                                          </m:e>
                                        </m:groupCh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99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𝑚𝑚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eqArr>
                                  </m:e>
                                </m:d>
                              </m:e>
                            </m:func>
                          </m:e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𝐴𝑠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𝑐𝑎𝑙𝑐𝑢𝑙𝑎𝑡𝑒𝑑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                 </m:t>
                            </m:r>
                            <m:groupChr>
                              <m:groupChrPr>
                                <m:chr m:val="⇒"/>
                                <m:pos m:val="top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groupChrPr>
                              <m:e>
                                <m:r>
                                  <m:rPr>
                                    <m:brk m:alnAt="1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        </m:t>
                                </m:r>
                              </m:e>
                            </m:groupCh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660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endParaRPr lang="en-US" sz="2000" dirty="0"/>
              </a:p>
              <a:p>
                <a:pPr defTabSz="720725" eaLnBrk="1" hangingPunct="1">
                  <a:buFont typeface="Arial" panose="020B0604020202020204" pitchFamily="34" charset="0"/>
                  <a:buChar char="•"/>
                  <a:tabLst>
                    <a:tab pos="1255713" algn="l"/>
                  </a:tabLst>
                </a:pPr>
                <a:endParaRPr lang="en-US" sz="2000" dirty="0"/>
              </a:p>
              <a:p>
                <a:pPr defTabSz="720725" eaLnBrk="1" hangingPunct="1">
                  <a:buFont typeface="Arial" panose="020B0604020202020204" pitchFamily="34" charset="0"/>
                  <a:buChar char="•"/>
                  <a:tabLst>
                    <a:tab pos="1255713" algn="l"/>
                  </a:tabLst>
                </a:pPr>
                <a:r>
                  <a:rPr lang="en-US" sz="2000" i="1" dirty="0"/>
                  <a:t>Difference % = 1.44%</a:t>
                </a:r>
              </a:p>
              <a:p>
                <a:pPr defTabSz="720725" eaLnBrk="1" hangingPunct="1">
                  <a:buFont typeface="Arial" panose="020B0604020202020204" pitchFamily="34" charset="0"/>
                  <a:buChar char="•"/>
                  <a:tabLst>
                    <a:tab pos="1255713" algn="l"/>
                  </a:tabLst>
                </a:pPr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07766" y="1326864"/>
                <a:ext cx="5514707" cy="5531135"/>
              </a:xfrm>
              <a:prstGeom prst="rect">
                <a:avLst/>
              </a:prstGeom>
              <a:blipFill>
                <a:blip r:embed="rId2"/>
                <a:stretch>
                  <a:fillRect l="-154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C:\Users\i n t e l Dell\Desktop\Second GP\صور\design\desing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973" y="5417059"/>
            <a:ext cx="5897734" cy="124474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2" name="Picture 11" descr="C:\Users\i n t e l Dell\Desktop\Second GP\صور\design\analysi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691" y="1326865"/>
            <a:ext cx="6295016" cy="198469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9255329"/>
      </p:ext>
    </p:extLst>
  </p:cSld>
  <p:clrMapOvr>
    <a:masterClrMapping/>
  </p:clrMapOvr>
  <p:transition>
    <p:fade thruBlk="1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7361979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Design of Structural Members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1107766" y="1326865"/>
                <a:ext cx="5514707" cy="5531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Beams</a:t>
                </a: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2000" dirty="0"/>
                  <a:t>Shear Check:</a:t>
                </a:r>
              </a:p>
              <a:p>
                <a:pPr eaLnBrk="1" hangingPunct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Ø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𝑉𝑐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396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sz="2000" i="1" dirty="0"/>
              </a:p>
              <a:p>
                <a:pPr eaLnBrk="1" hangingPunct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𝐴𝑣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sz="2400" i="1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353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000" i="1" dirty="0"/>
              </a:p>
              <a:p>
                <a:pPr eaLnBrk="1" hangingPunct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𝐴𝑣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den>
                        </m:f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8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062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</m:rad>
                                <m:f>
                                  <m:f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𝑏𝑤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𝐹𝑦</m:t>
                                    </m:r>
                                  </m:den>
                                </m:f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703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𝑚𝑚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</m:e>
                              <m:e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35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𝑏𝑤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𝐹𝑦</m:t>
                                    </m:r>
                                  </m:den>
                                </m:f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750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𝑚𝑚</m:t>
                                    </m:r>
                                  </m:e>
                                  <m: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eqArr>
                          </m:e>
                        </m:d>
                      </m:e>
                    </m:func>
                  </m:oMath>
                </a14:m>
                <a:endParaRPr lang="en-US" sz="1800" dirty="0"/>
              </a:p>
              <a:p>
                <a:pPr defTabSz="720725" eaLnBrk="1" hangingPunct="1">
                  <a:buFont typeface="Arial" panose="020B0604020202020204" pitchFamily="34" charset="0"/>
                  <a:buChar char="•"/>
                  <a:tabLst>
                    <a:tab pos="1255713" algn="l"/>
                  </a:tabLst>
                </a:pPr>
                <a:endParaRPr lang="en-US" sz="1800" dirty="0"/>
              </a:p>
              <a:p>
                <a:pPr defTabSz="720725" eaLnBrk="1" hangingPunct="1">
                  <a:buFont typeface="Arial" panose="020B0604020202020204" pitchFamily="34" charset="0"/>
                  <a:buChar char="•"/>
                  <a:tabLst>
                    <a:tab pos="1255713" algn="l"/>
                  </a:tabLst>
                </a:pPr>
                <a:r>
                  <a:rPr lang="en-US" sz="2000" i="1" dirty="0"/>
                  <a:t>Difference % = 0.00%</a:t>
                </a:r>
              </a:p>
              <a:p>
                <a:pPr defTabSz="720725" eaLnBrk="1" hangingPunct="1">
                  <a:buFont typeface="Arial" panose="020B0604020202020204" pitchFamily="34" charset="0"/>
                  <a:buChar char="•"/>
                  <a:tabLst>
                    <a:tab pos="1255713" algn="l"/>
                  </a:tabLst>
                </a:pPr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07766" y="1326865"/>
                <a:ext cx="5514707" cy="5531135"/>
              </a:xfrm>
              <a:prstGeom prst="rect">
                <a:avLst/>
              </a:prstGeom>
              <a:blipFill>
                <a:blip r:embed="rId2"/>
                <a:stretch>
                  <a:fillRect l="-154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C:\Users\i n t e l Dell\Desktop\Second GP\صور\design\analysis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691" y="1326865"/>
            <a:ext cx="6295016" cy="198469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Picture 6" descr="C:\Users\i n t e l Dell\Desktop\Second GP\صور\design\shear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969" y="5273964"/>
            <a:ext cx="5567738" cy="133474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2574516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666154" y="520700"/>
            <a:ext cx="8912225" cy="1281113"/>
          </a:xfrm>
        </p:spPr>
        <p:txBody>
          <a:bodyPr/>
          <a:lstStyle/>
          <a:p>
            <a:pPr eaLnBrk="1" hangingPunct="1"/>
            <a:r>
              <a:rPr lang="en-US" sz="4400" dirty="0"/>
              <a:t>General Description</a:t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419" y="1607850"/>
            <a:ext cx="10588149" cy="4631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693306"/>
      </p:ext>
    </p:extLst>
  </p:cSld>
  <p:clrMapOvr>
    <a:masterClrMapping/>
  </p:clrMapOvr>
  <p:transition>
    <p:fade thruBlk="1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7361979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Design of Structural Members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1107766" y="1326865"/>
                <a:ext cx="5514707" cy="5531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Beams</a:t>
                </a: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2000" dirty="0"/>
                  <a:t>Torsion Check:</a:t>
                </a:r>
              </a:p>
              <a:p>
                <a:pPr eaLnBrk="1" hangingPunct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Ø</m:t>
                    </m:r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𝐾𝑁</m:t>
                    </m:r>
                  </m:oMath>
                </a14:m>
                <a:endParaRPr lang="en-US" sz="2000" i="1" dirty="0"/>
              </a:p>
              <a:p>
                <a:pPr eaLnBrk="1" hangingPunct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sz="2400" i="1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169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000" i="1" dirty="0"/>
              </a:p>
              <a:p>
                <a:pPr eaLnBrk="1" hangingPunct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i="1" dirty="0"/>
                  <a:t>Difference % = 1.18%</a:t>
                </a:r>
                <a:br>
                  <a:rPr lang="en-US" sz="2000" i="1" dirty="0"/>
                </a:br>
                <a:endParaRPr lang="en-US" sz="2000" i="1" dirty="0"/>
              </a:p>
              <a:p>
                <a:pPr eaLnBrk="1" hangingPunct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448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/>
                  <a:t>.</a:t>
                </a:r>
              </a:p>
              <a:p>
                <a:pPr defTabSz="720725" eaLnBrk="1" hangingPunct="1">
                  <a:buFont typeface="Arial" panose="020B0604020202020204" pitchFamily="34" charset="0"/>
                  <a:buChar char="•"/>
                  <a:tabLst>
                    <a:tab pos="1255713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2341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defTabSz="720725" eaLnBrk="1" hangingPunct="1">
                  <a:buFont typeface="Arial" panose="020B0604020202020204" pitchFamily="34" charset="0"/>
                  <a:buChar char="•"/>
                  <a:tabLst>
                    <a:tab pos="1255713" algn="l"/>
                  </a:tabLst>
                </a:pPr>
                <a:r>
                  <a:rPr lang="en-US" sz="2000" i="1" dirty="0"/>
                  <a:t>Difference % = 1.66%</a:t>
                </a:r>
              </a:p>
              <a:p>
                <a:pPr defTabSz="720725" eaLnBrk="1" hangingPunct="1">
                  <a:buFont typeface="Arial" panose="020B0604020202020204" pitchFamily="34" charset="0"/>
                  <a:buChar char="•"/>
                  <a:tabLst>
                    <a:tab pos="1255713" algn="l"/>
                  </a:tabLst>
                </a:pPr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07766" y="1326865"/>
                <a:ext cx="5514707" cy="5531135"/>
              </a:xfrm>
              <a:prstGeom prst="rect">
                <a:avLst/>
              </a:prstGeom>
              <a:blipFill>
                <a:blip r:embed="rId2"/>
                <a:stretch>
                  <a:fillRect l="-154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C:\Users\i n t e l Dell\Desktop\Second GP\صور\torsion valu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636" y="1465894"/>
            <a:ext cx="6576291" cy="146203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1" name="Picture 10" descr="C:\Users\i n t e l Dell\Desktop\Second GP\صور\torsion etabs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745" y="5088024"/>
            <a:ext cx="6015182" cy="147903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10058400" y="5495637"/>
            <a:ext cx="424872" cy="249374"/>
          </a:xfrm>
          <a:prstGeom prst="rect">
            <a:avLst/>
          </a:prstGeom>
          <a:noFill/>
          <a:ln w="28575" cap="flat" cmpd="sng" algn="ctr">
            <a:solidFill>
              <a:srgbClr val="33ED4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73817"/>
      </p:ext>
    </p:extLst>
  </p:cSld>
  <p:clrMapOvr>
    <a:masterClrMapping/>
  </p:clrMapOvr>
  <p:transition>
    <p:fade thruBlk="1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7361979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Design of Structural Members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1311275" y="1465895"/>
                <a:ext cx="9883506" cy="5531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Column</a:t>
                </a: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2000" dirty="0"/>
                  <a:t>Slenderness (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</a:t>
                </a:r>
                <a:r>
                  <a:rPr lang="en-US" sz="2000" dirty="0"/>
                  <a:t>-</a:t>
                </a:r>
                <a14:m>
                  <m:oMath xmlns:m="http://schemas.openxmlformats.org/officeDocument/2006/math">
                    <m:r>
                      <a:rPr lang="en-US" sz="20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sz="2000" dirty="0"/>
                  <a:t> effect):</a:t>
                </a:r>
              </a:p>
              <a:p>
                <a:pPr lvl="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</a:rPr>
                  <a:t>For column not braced against side sway :</a:t>
                </a:r>
                <a14:m>
                  <m:oMath xmlns:m="http://schemas.openxmlformats.org/officeDocument/2006/math">
                    <m:r>
                      <a:rPr lang="en-US" sz="1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if</m:t>
                    </m:r>
                    <m:r>
                      <a:rPr lang="en-US" sz="1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≤</m:t>
                    </m:r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22</m:t>
                    </m:r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→"/>
                        <m:pos m:val="top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1"/>
                          </m:rP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 not slender.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800" dirty="0"/>
                  <a:t>For</a:t>
                </a:r>
                <a:r>
                  <a:rPr lang="en-US" sz="1800" dirty="0">
                    <a:solidFill>
                      <a:schemeClr val="tx1"/>
                    </a:solidFill>
                  </a:rPr>
                  <a:t> column braced against side sway : if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≤</m:t>
                    </m:r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34</m:t>
                    </m:r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1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→"/>
                        <m:pos m:val="top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1"/>
                          </m:r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 not slender.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2000" dirty="0">
                    <a:solidFill>
                      <a:schemeClr val="tx1"/>
                    </a:solidFill>
                  </a:rPr>
                  <a:t>Check if braced or not:</a:t>
                </a:r>
                <a:br>
                  <a:rPr lang="en-US" sz="2000" dirty="0">
                    <a:solidFill>
                      <a:schemeClr val="tx1"/>
                    </a:solidFill>
                  </a:rPr>
                </a:br>
                <a:r>
                  <a:rPr lang="en-US" sz="1800" dirty="0">
                    <a:solidFill>
                      <a:schemeClr val="tx1"/>
                    </a:solidFill>
                  </a:rPr>
                  <a:t>If stiffness of Lateral Force Resisting System &gt; 12 stiffness of columns</a:t>
                </a:r>
                <a14:m>
                  <m:oMath xmlns:m="http://schemas.openxmlformats.org/officeDocument/2006/math"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braced</a:t>
                </a:r>
                <a:r>
                  <a:rPr lang="en-US" sz="2000" dirty="0">
                    <a:solidFill>
                      <a:schemeClr val="tx1"/>
                    </a:solidFill>
                  </a:rPr>
                  <a:t>. </a:t>
                </a:r>
                <a:endParaRPr lang="en-US" sz="20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groupChr>
                      <m:groupChrPr>
                        <m:chr m:val="⇒"/>
                        <m:pos m:val="top"/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1"/>
                          </m:r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        </m:t>
                        </m:r>
                      </m:e>
                    </m:groupChr>
                  </m:oMath>
                </a14:m>
                <a:r>
                  <a:rPr lang="en-US" sz="20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r>
                          <a:rPr lang="en-US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28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34</m:t>
                    </m:r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12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i="1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48</m:t>
                    </m:r>
                  </m:oMath>
                </a14:m>
                <a:r>
                  <a:rPr lang="en-US" sz="2000" i="1" dirty="0">
                    <a:solidFill>
                      <a:schemeClr val="tx1"/>
                    </a:solidFill>
                  </a:rPr>
                  <a:t> (About global Y-axis) </a:t>
                </a:r>
                <a:br>
                  <a:rPr lang="en-US" sz="2000" i="1" dirty="0">
                    <a:solidFill>
                      <a:schemeClr val="tx1"/>
                    </a:solidFill>
                  </a:rPr>
                </a:b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11275" y="1465895"/>
                <a:ext cx="9883506" cy="5531135"/>
              </a:xfrm>
              <a:prstGeom prst="rect">
                <a:avLst/>
              </a:prstGeom>
              <a:blipFill>
                <a:blip r:embed="rId2"/>
                <a:stretch>
                  <a:fillRect l="-86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413804"/>
      </p:ext>
    </p:extLst>
  </p:cSld>
  <p:clrMapOvr>
    <a:masterClrMapping/>
  </p:clrMapOvr>
  <p:transition>
    <p:fade thruBlk="1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6" y="0"/>
            <a:ext cx="121831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466669"/>
      </p:ext>
    </p:extLst>
  </p:cSld>
  <p:clrMapOvr>
    <a:masterClrMapping/>
  </p:clrMapOvr>
  <p:transition>
    <p:fade thruBlk="1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7361979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Design of Structural Members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1080058" y="1326865"/>
                <a:ext cx="5514707" cy="5531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Column</a:t>
                </a: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2000" dirty="0"/>
                  <a:t>Axial &amp; Bending Moment Strength Check:</a:t>
                </a:r>
              </a:p>
              <a:p>
                <a:pPr eaLnBrk="1" hangingPunct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Ø</m:t>
                    </m:r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Ø 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0.8 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0.85 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Ag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– 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Ast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+ </m:t>
                    </m:r>
                    <m:r>
                      <m:rPr>
                        <m:nor/>
                      </m:rP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y</m:t>
                    </m:r>
                    <m:r>
                      <m:rPr>
                        <m:nor/>
                      </m:rPr>
                      <a:rPr lang="en-US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st</m:t>
                        </m:r>
                      </m:sub>
                    </m:sSub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1363</m:t>
                    </m:r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KN</m:t>
                    </m:r>
                  </m:oMath>
                </a14:m>
                <a:endParaRPr lang="en-US" sz="1800" b="0" baseline="-25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eaLnBrk="1" hangingPunct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1800" dirty="0">
                    <a:latin typeface="Cambria Math" panose="02040503050406030204" pitchFamily="18" charset="0"/>
                  </a:rPr>
                  <a:t>= 26.7 KN.m,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1800" dirty="0">
                    <a:latin typeface="Cambria Math" panose="02040503050406030204" pitchFamily="18" charset="0"/>
                  </a:rPr>
                  <a:t>= 32.2 KN.m</a:t>
                </a:r>
              </a:p>
              <a:p>
                <a:pPr eaLnBrk="1" hangingPunct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𝑎𝑙𝑙𝑜𝑤𝑎𝑏𝑙𝑒</m:t>
                        </m:r>
                      </m:sub>
                    </m:sSub>
                  </m:oMath>
                </a14:m>
                <a:r>
                  <a:rPr lang="en-US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1800" dirty="0">
                    <a:latin typeface="Cambria Math" panose="02040503050406030204" pitchFamily="18" charset="0"/>
                  </a:rPr>
                  <a:t>= 15 + 0.03 x h = 30 mm.</a:t>
                </a:r>
              </a:p>
              <a:p>
                <a:pPr eaLnBrk="1" hangingPunct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Ø</m:t>
                    </m:r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𝑎𝑙𝑙𝑜𝑤𝑎𝑏𝑙𝑒</m:t>
                        </m:r>
                      </m:sub>
                    </m:sSub>
                  </m:oMath>
                </a14:m>
                <a:r>
                  <a:rPr lang="en-US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1800" dirty="0">
                    <a:latin typeface="Cambria Math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1800" dirty="0">
                    <a:latin typeface="Cambria Math" panose="02040503050406030204" pitchFamily="18" charset="0"/>
                  </a:rPr>
                  <a:t>41 KN.m</a:t>
                </a:r>
              </a:p>
              <a:p>
                <a:pPr eaLnBrk="1" hangingPunct="1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2500</m:t>
                    </m:r>
                    <m:r>
                      <a:rPr lang="en-US" sz="1800" b="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800" i="1" dirty="0"/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br>
                  <a:rPr lang="en-US" sz="2000" i="1" dirty="0"/>
                </a:br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0058" y="1326865"/>
                <a:ext cx="5514707" cy="5531135"/>
              </a:xfrm>
              <a:prstGeom prst="rect">
                <a:avLst/>
              </a:prstGeom>
              <a:blipFill>
                <a:blip r:embed="rId2"/>
                <a:stretch>
                  <a:fillRect l="-154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5196574"/>
              </p:ext>
            </p:extLst>
          </p:nvPr>
        </p:nvGraphicFramePr>
        <p:xfrm>
          <a:off x="5343236" y="3211945"/>
          <a:ext cx="6433128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5" descr="C:\Users\i n t e l Dell\Desktop\Second GP\صور\col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5881" r="-6779"/>
          <a:stretch/>
        </p:blipFill>
        <p:spPr bwMode="auto">
          <a:xfrm>
            <a:off x="8776739" y="951345"/>
            <a:ext cx="2473152" cy="21451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8958173" y="1806492"/>
            <a:ext cx="350293" cy="2809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693035" y="1795246"/>
            <a:ext cx="72517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0"/>
            <a:r>
              <a:rPr lang="en-US" sz="1100" b="1" dirty="0"/>
              <a:t>500 mm</a:t>
            </a:r>
          </a:p>
        </p:txBody>
      </p:sp>
      <p:sp>
        <p:nvSpPr>
          <p:cNvPr id="10" name="Rectangle 9"/>
          <p:cNvSpPr/>
          <p:nvPr/>
        </p:nvSpPr>
        <p:spPr>
          <a:xfrm>
            <a:off x="9803709" y="2699983"/>
            <a:ext cx="614909" cy="2505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739342" y="2694436"/>
            <a:ext cx="72517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0"/>
            <a:r>
              <a:rPr lang="en-US" sz="1100" b="1" dirty="0"/>
              <a:t>500 mm</a:t>
            </a:r>
          </a:p>
        </p:txBody>
      </p:sp>
    </p:spTree>
    <p:extLst>
      <p:ext uri="{BB962C8B-B14F-4D97-AF65-F5344CB8AC3E}">
        <p14:creationId xmlns:p14="http://schemas.microsoft.com/office/powerpoint/2010/main" val="1410629846"/>
      </p:ext>
    </p:extLst>
  </p:cSld>
  <p:clrMapOvr>
    <a:masterClrMapping/>
  </p:clrMapOvr>
  <p:transition>
    <p:fade thruBlk="1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1119507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Detailing of Structural Members</a:t>
            </a: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21544" y="1326865"/>
            <a:ext cx="11381292" cy="553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General Seismic Requirements 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en-US" sz="2000" dirty="0"/>
              <a:t>Intermediate beams.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Longitudinal Reinforcement:</a:t>
            </a:r>
          </a:p>
          <a:p>
            <a:pPr marL="720725" lvl="0">
              <a:tabLst>
                <a:tab pos="803275" algn="l"/>
              </a:tabLst>
            </a:pPr>
            <a:r>
              <a:rPr lang="en-US" sz="1800" dirty="0"/>
              <a:t>Have at least two continuous bars at both top and bottom faces. Continuous bottom bars shall have area not less than one-fourth the maximum area of bottom bars along the span.</a:t>
            </a:r>
          </a:p>
          <a:p>
            <a:pPr marL="720725" lvl="0"/>
            <a:r>
              <a:rPr lang="en-US" sz="1800" dirty="0"/>
              <a:t>Positive moment strength at joint face is not to be less than 1/3 of the negative moment strength provided at the face of the joint.</a:t>
            </a:r>
          </a:p>
          <a:p>
            <a:pPr marL="720725" lvl="0"/>
            <a:r>
              <a:rPr lang="en-US" sz="1800" dirty="0"/>
              <a:t>The negative or positive moment at any section along the member is not to be less than 1/5 the maximum moment strength provided at the face of either joint.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62365633"/>
      </p:ext>
    </p:extLst>
  </p:cSld>
  <p:clrMapOvr>
    <a:masterClrMapping/>
  </p:clrMapOvr>
  <p:transition>
    <p:fade thruBlk="1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1119507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Detailing of Structural Members Reinforcement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921544" y="1326865"/>
                <a:ext cx="11381292" cy="5531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General Seismic Requirements </a:t>
                </a:r>
              </a:p>
              <a:p>
                <a:pPr marL="457200" indent="-457200" eaLnBrk="1" hangingPunct="1">
                  <a:lnSpc>
                    <a:spcPct val="150000"/>
                  </a:lnSpc>
                  <a:buAutoNum type="arabicPeriod"/>
                </a:pPr>
                <a:r>
                  <a:rPr lang="en-US" sz="2000" dirty="0"/>
                  <a:t>Intermediate beams (continued).</a:t>
                </a:r>
              </a:p>
              <a:p>
                <a:pPr eaLnBrk="1" hangingPunct="1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Transverse Reinforcement:</a:t>
                </a:r>
                <a:endParaRPr lang="en-US" sz="1800" dirty="0"/>
              </a:p>
              <a:p>
                <a:pPr marL="457200" indent="-457200" eaLnBrk="1" hangingPunct="1">
                  <a:lnSpc>
                    <a:spcPct val="150000"/>
                  </a:lnSpc>
                  <a:buAutoNum type="arabicPeriod"/>
                </a:pPr>
                <a:endParaRPr lang="en-US" sz="2000" dirty="0"/>
              </a:p>
              <a:p>
                <a:pPr marL="457200" indent="-457200" eaLnBrk="1" hangingPunct="1">
                  <a:lnSpc>
                    <a:spcPct val="150000"/>
                  </a:lnSpc>
                  <a:buAutoNum type="arabicPeriod"/>
                </a:pPr>
                <a:endParaRPr lang="en-US" sz="2000" dirty="0"/>
              </a:p>
              <a:p>
                <a:pPr marL="457200" indent="-457200" eaLnBrk="1" hangingPunct="1">
                  <a:lnSpc>
                    <a:spcPct val="150000"/>
                  </a:lnSpc>
                  <a:buAutoNum type="arabicPeriod"/>
                </a:pPr>
                <a:endParaRPr lang="en-US" sz="2000" dirty="0"/>
              </a:p>
              <a:p>
                <a:pPr marL="457200" indent="-457200" eaLnBrk="1" hangingPunct="1">
                  <a:lnSpc>
                    <a:spcPct val="150000"/>
                  </a:lnSpc>
                  <a:buAutoNum type="arabicPeriod"/>
                </a:pPr>
                <a:endParaRPr lang="en-US" sz="2000" dirty="0"/>
              </a:p>
              <a:p>
                <a:pPr eaLnBrk="1" hangingPunct="1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Check for Beam-Column design is needed or not:</a:t>
                </a:r>
              </a:p>
              <a:p>
                <a:pPr marL="720725"/>
                <a:r>
                  <a:rPr lang="en-US" sz="1800" dirty="0"/>
                  <a:t>If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𝑃𝑢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 &gt;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1</m:t>
                    </m:r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̀"/>
                            <m:ctrlPr>
                              <a:rPr lang="en-US" sz="180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dirty="0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 </m:t>
                    </m:r>
                    <m:groupChr>
                      <m:groupChrPr>
                        <m:chr m:val="⇒"/>
                        <m:pos m:val="top"/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1"/>
                          </m:rP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         </m:t>
                        </m:r>
                      </m:e>
                    </m:groupChr>
                  </m:oMath>
                </a14:m>
                <a:r>
                  <a:rPr lang="en-US" sz="1800" dirty="0"/>
                  <a:t> Design for axial load is needed.</a:t>
                </a: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1800" dirty="0"/>
                  <a:t> </a:t>
                </a:r>
              </a:p>
              <a:p>
                <a:pPr marL="457200" indent="-457200" eaLnBrk="1" hangingPunct="1">
                  <a:lnSpc>
                    <a:spcPct val="150000"/>
                  </a:lnSpc>
                  <a:buAutoNum type="arabicPeriod"/>
                </a:pPr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1544" y="1326865"/>
                <a:ext cx="11381292" cy="5531135"/>
              </a:xfrm>
              <a:prstGeom prst="rect">
                <a:avLst/>
              </a:prstGeom>
              <a:blipFill>
                <a:blip r:embed="rId2"/>
                <a:stretch>
                  <a:fillRect l="-75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:\Users\i n t e l Dell\AppData\Local\Microsoft\Windows\INetCache\Content.Word\hoops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125" y="3093345"/>
            <a:ext cx="8812040" cy="24484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01551972"/>
      </p:ext>
    </p:extLst>
  </p:cSld>
  <p:clrMapOvr>
    <a:masterClrMapping/>
  </p:clrMapOvr>
  <p:transition>
    <p:fade thruBlk="1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1119507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Detailing of Structural Members Reinforcement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921544" y="1326865"/>
                <a:ext cx="11381292" cy="5531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General Seismic Requirements </a:t>
                </a:r>
              </a:p>
              <a:p>
                <a:pPr marL="457200" indent="-457200" eaLnBrk="1" hangingPunct="1">
                  <a:lnSpc>
                    <a:spcPct val="150000"/>
                  </a:lnSpc>
                  <a:buAutoNum type="arabicPeriod"/>
                </a:pPr>
                <a:r>
                  <a:rPr lang="en-US" sz="2000" dirty="0"/>
                  <a:t>Intermediate beams (continued).</a:t>
                </a:r>
              </a:p>
              <a:p>
                <a:pPr eaLnBrk="1" hangingPunct="1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Shear Strength Reinforcement:</a:t>
                </a:r>
                <a:endParaRPr lang="en-US" sz="1800" dirty="0"/>
              </a:p>
              <a:p>
                <a:pPr marL="377825" indent="0">
                  <a:buNone/>
                </a:pPr>
                <a:r>
                  <a:rPr lang="en-US" sz="1800" dirty="0"/>
                  <a:t>Shear capacity 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Ø</m:t>
                    </m:r>
                    <m:r>
                      <m:rPr>
                        <m:sty m:val="p"/>
                      </m:rPr>
                      <a:rPr lang="en-US" sz="1800" i="0" dirty="0" smtClean="0">
                        <a:latin typeface="Cambria Math" panose="02040503050406030204" pitchFamily="18" charset="0"/>
                      </a:rPr>
                      <m:t>Vn</m:t>
                    </m:r>
                  </m:oMath>
                </a14:m>
                <a:r>
                  <a:rPr lang="en-US" sz="1800" dirty="0"/>
                  <a:t>) shall be at least the minimum of:</a:t>
                </a:r>
              </a:p>
              <a:p>
                <a:pPr marL="720725"/>
                <a:r>
                  <a:rPr lang="en-US" sz="1800" dirty="0"/>
                  <a:t>The sum of the shear associated with development of nominal moment strength (</a:t>
                </a:r>
                <a:r>
                  <a:rPr lang="en-US" sz="1800" dirty="0" err="1"/>
                  <a:t>Mn</a:t>
                </a:r>
                <a:r>
                  <a:rPr lang="en-US" sz="1800" dirty="0"/>
                  <a:t>) of the beam at each restrained end of the clear span and the shear calculated for factored gravity loads (ultimate gravity load).</a:t>
                </a:r>
              </a:p>
              <a:p>
                <a:pPr marL="720725"/>
                <a:r>
                  <a:rPr lang="en-US" sz="1800" dirty="0"/>
                  <a:t>The maximum shear obtained from design load combinations that include</a:t>
                </a:r>
                <a:br>
                  <a:rPr lang="en-US" sz="1800" dirty="0"/>
                </a:br>
                <a:r>
                  <a:rPr lang="en-US" sz="1800" dirty="0"/>
                  <a:t>earthquake loading </a:t>
                </a:r>
                <a:r>
                  <a:rPr lang="en-US" sz="1800" b="1" i="1" dirty="0"/>
                  <a:t>E</a:t>
                </a:r>
                <a:r>
                  <a:rPr lang="en-US" sz="1800" dirty="0"/>
                  <a:t>, with </a:t>
                </a:r>
                <a:r>
                  <a:rPr lang="en-US" sz="1800" b="1" i="1" dirty="0"/>
                  <a:t>E </a:t>
                </a:r>
                <a:r>
                  <a:rPr lang="en-US" sz="1800" dirty="0"/>
                  <a:t>taken as twice (</a:t>
                </a:r>
                <a:r>
                  <a:rPr lang="en-US" sz="1800" b="1" i="1" dirty="0"/>
                  <a:t>2E</a:t>
                </a:r>
                <a:r>
                  <a:rPr lang="en-US" sz="1800" dirty="0"/>
                  <a:t>).</a:t>
                </a:r>
              </a:p>
              <a:p>
                <a:pPr marL="457200" indent="-457200" eaLnBrk="1" hangingPunct="1">
                  <a:lnSpc>
                    <a:spcPct val="150000"/>
                  </a:lnSpc>
                  <a:buAutoNum type="arabicPeriod"/>
                </a:pPr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1544" y="1326865"/>
                <a:ext cx="11381292" cy="5531135"/>
              </a:xfrm>
              <a:prstGeom prst="rect">
                <a:avLst/>
              </a:prstGeom>
              <a:blipFill>
                <a:blip r:embed="rId2"/>
                <a:stretch>
                  <a:fillRect l="-75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514457"/>
      </p:ext>
    </p:extLst>
  </p:cSld>
  <p:clrMapOvr>
    <a:masterClrMapping/>
  </p:clrMapOvr>
  <p:transition>
    <p:fade thruBlk="1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-186" r="186" b="2695"/>
          <a:stretch/>
        </p:blipFill>
        <p:spPr>
          <a:xfrm>
            <a:off x="1621346" y="97280"/>
            <a:ext cx="10447376" cy="66731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62011774"/>
      </p:ext>
    </p:extLst>
  </p:cSld>
  <p:clrMapOvr>
    <a:masterClrMapping/>
  </p:clrMapOvr>
  <p:transition>
    <p:fade thruBlk="1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pic>
        <p:nvPicPr>
          <p:cNvPr id="6" name="Picture 5" descr="A picture containing text&#10;&#10;Description generated with very high confidence"/>
          <p:cNvPicPr>
            <a:picLocks noChangeAspect="1"/>
          </p:cNvPicPr>
          <p:nvPr/>
        </p:nvPicPr>
        <p:blipFill rotWithShape="1">
          <a:blip r:embed="rId2"/>
          <a:srcRect l="21754" r="1472" b="5316"/>
          <a:stretch/>
        </p:blipFill>
        <p:spPr>
          <a:xfrm>
            <a:off x="3801254" y="278055"/>
            <a:ext cx="8020741" cy="64933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26089" y="1326865"/>
            <a:ext cx="3344871" cy="91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Detailing Sample: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630566"/>
      </p:ext>
    </p:extLst>
  </p:cSld>
  <p:clrMapOvr>
    <a:masterClrMapping/>
  </p:clrMapOvr>
  <p:transition>
    <p:fade thruBlk="1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1119507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Detailing of Structural Members Reinforcement</a:t>
            </a: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21544" y="1326865"/>
            <a:ext cx="6532201" cy="553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General Seismic Requirements 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2000" dirty="0"/>
              <a:t>2.   Special columns.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Longitudinal Reinforcement:</a:t>
            </a:r>
          </a:p>
          <a:p>
            <a:pPr marL="720725" lvl="0"/>
            <a:r>
              <a:rPr lang="en-US" sz="1800" dirty="0"/>
              <a:t>Area of longitudinal reinforcement, </a:t>
            </a:r>
            <a:r>
              <a:rPr lang="en-US" sz="1800" b="1" i="1" dirty="0" err="1"/>
              <a:t>A</a:t>
            </a:r>
            <a:r>
              <a:rPr lang="en-US" sz="1800" b="1" i="1" baseline="-25000" dirty="0" err="1"/>
              <a:t>st</a:t>
            </a:r>
            <a:r>
              <a:rPr lang="en-US" sz="1800" dirty="0"/>
              <a:t>, shall be at least </a:t>
            </a:r>
            <a:r>
              <a:rPr lang="en-US" sz="1800" b="1" dirty="0"/>
              <a:t>0.01</a:t>
            </a:r>
            <a:r>
              <a:rPr lang="en-US" sz="1800" b="1" i="1" dirty="0"/>
              <a:t>Ag </a:t>
            </a:r>
            <a:r>
              <a:rPr lang="en-US" sz="1800" dirty="0"/>
              <a:t>and shall not exceed </a:t>
            </a:r>
            <a:r>
              <a:rPr lang="en-US" sz="1800" b="1" dirty="0"/>
              <a:t>0.06</a:t>
            </a:r>
            <a:r>
              <a:rPr lang="en-US" sz="1800" b="1" i="1" dirty="0"/>
              <a:t>Ag</a:t>
            </a:r>
            <a:r>
              <a:rPr lang="en-US" sz="1800" dirty="0"/>
              <a:t>.</a:t>
            </a:r>
          </a:p>
          <a:p>
            <a:pPr marL="720725" lvl="0"/>
            <a:r>
              <a:rPr lang="en-US" sz="1800" dirty="0"/>
              <a:t>Lap splices are permitted only within the center half of the member length, and shall be designed as tension lap splices and enclosed within transverse reinforcement.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Transverse Reinforcement.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5709" y="1326865"/>
            <a:ext cx="3759199" cy="54626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6083" t="-6624" r="26058" b="-11395"/>
          <a:stretch/>
        </p:blipFill>
        <p:spPr>
          <a:xfrm>
            <a:off x="8248072" y="3924792"/>
            <a:ext cx="1397000" cy="3352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74586" t="-2035" b="-1"/>
          <a:stretch/>
        </p:blipFill>
        <p:spPr>
          <a:xfrm>
            <a:off x="8540173" y="4260071"/>
            <a:ext cx="772768" cy="30269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t="-2079" r="78408" b="-1"/>
          <a:stretch/>
        </p:blipFill>
        <p:spPr>
          <a:xfrm>
            <a:off x="8603911" y="4521459"/>
            <a:ext cx="656264" cy="30269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1344" y="4562764"/>
            <a:ext cx="105134" cy="21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402344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666154" y="520700"/>
            <a:ext cx="8912225" cy="1281113"/>
          </a:xfrm>
        </p:spPr>
        <p:txBody>
          <a:bodyPr/>
          <a:lstStyle/>
          <a:p>
            <a:pPr eaLnBrk="1" hangingPunct="1"/>
            <a:r>
              <a:rPr lang="en-US" sz="4400" dirty="0"/>
              <a:t>General Description</a:t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74" y="1718685"/>
            <a:ext cx="11168583" cy="4534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24948"/>
      </p:ext>
    </p:extLst>
  </p:cSld>
  <p:clrMapOvr>
    <a:masterClrMapping/>
  </p:clrMapOvr>
  <p:transition>
    <p:fade thruBlk="1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pic>
        <p:nvPicPr>
          <p:cNvPr id="6" name="Picture 5" descr="A picture containing text&#10;&#10;Description generated with very high confidence"/>
          <p:cNvPicPr>
            <a:picLocks noChangeAspect="1"/>
          </p:cNvPicPr>
          <p:nvPr/>
        </p:nvPicPr>
        <p:blipFill rotWithShape="1">
          <a:blip r:embed="rId2"/>
          <a:srcRect l="21663" r="1576" b="3883"/>
          <a:stretch/>
        </p:blipFill>
        <p:spPr>
          <a:xfrm>
            <a:off x="4004197" y="201530"/>
            <a:ext cx="7916667" cy="65066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26089" y="1326865"/>
            <a:ext cx="3344871" cy="91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Detailing Sample: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74169539"/>
      </p:ext>
    </p:extLst>
  </p:cSld>
  <p:clrMapOvr>
    <a:masterClrMapping/>
  </p:clrMapOvr>
  <p:transition>
    <p:fade thruBlk="1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1119507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Detailing of Structural Members Reinforcement</a:t>
            </a: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21545" y="1326865"/>
            <a:ext cx="5621496" cy="27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en-US" sz="2000" dirty="0"/>
              <a:t>3.   Special shear walls.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Wall components:</a:t>
            </a:r>
          </a:p>
          <a:p>
            <a:pPr marL="720725" lvl="0"/>
            <a:r>
              <a:rPr lang="en-US" sz="1800" dirty="0"/>
              <a:t>Vertical segments.</a:t>
            </a:r>
          </a:p>
          <a:p>
            <a:pPr marL="720725" lvl="0"/>
            <a:r>
              <a:rPr lang="en-US" sz="1800" dirty="0"/>
              <a:t>Horizontal segments.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931" y="4492340"/>
            <a:ext cx="7984698" cy="21523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191" y="1326865"/>
            <a:ext cx="6003290" cy="30112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09344324"/>
      </p:ext>
    </p:extLst>
  </p:cSld>
  <p:clrMapOvr>
    <a:masterClrMapping/>
  </p:clrMapOvr>
  <p:transition>
    <p:fade thruBlk="1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1119507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Detailing of Structural Members Reinforcement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921544" y="1326865"/>
                <a:ext cx="9502616" cy="5531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General Requirements </a:t>
                </a: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2000" dirty="0"/>
                  <a:t>3.   Special shear walls.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800" dirty="0"/>
                  <a:t> are at least 0.0025.</a:t>
                </a:r>
              </a:p>
              <a:p>
                <a:r>
                  <a:rPr lang="en-US" sz="1800" dirty="0"/>
                  <a:t>Reinforcement spacing each way in structural walls shall not exceed 450 mm.</a:t>
                </a:r>
              </a:p>
              <a:p>
                <a:r>
                  <a:rPr lang="en-US" sz="1800" dirty="0"/>
                  <a:t>At least two layers of reinforcement shall be used in a wall if Vu larger than 0.17Acv λ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rad>
                  </m:oMath>
                </a14:m>
                <a:r>
                  <a:rPr lang="en-US" sz="1800" dirty="0"/>
                  <a:t> or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/>
                  <a:t> ≥ 2.0</a:t>
                </a: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2400" dirty="0"/>
                  <a:t>Special</a:t>
                </a:r>
                <a:r>
                  <a:rPr lang="en-US" sz="2000" dirty="0"/>
                  <a:t> </a:t>
                </a:r>
                <a:r>
                  <a:rPr lang="en-US" sz="2400" dirty="0"/>
                  <a:t>requirements for walls piers.</a:t>
                </a:r>
              </a:p>
              <a:p>
                <a:r>
                  <a:rPr lang="en-US" sz="1800" dirty="0"/>
                  <a:t>Transverse reinforcement shall be in the form of hoops.</a:t>
                </a:r>
              </a:p>
              <a:p>
                <a:r>
                  <a:rPr lang="en-US" sz="1800" dirty="0"/>
                  <a:t>Vertical spacing of transverse reinforcement shall not exceed 150 mm.</a:t>
                </a: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1544" y="1326865"/>
                <a:ext cx="9502616" cy="5531135"/>
              </a:xfrm>
              <a:prstGeom prst="rect">
                <a:avLst/>
              </a:prstGeom>
              <a:blipFill>
                <a:blip r:embed="rId2"/>
                <a:stretch>
                  <a:fillRect l="-96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5574804"/>
      </p:ext>
    </p:extLst>
  </p:cSld>
  <p:clrMapOvr>
    <a:masterClrMapping/>
  </p:clrMapOvr>
  <p:transition>
    <p:fade thruBlk="1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p:pic>
        <p:nvPicPr>
          <p:cNvPr id="6" name="Picture 5" descr="A picture containing text&#10;&#10;Description generated with very high confidence"/>
          <p:cNvPicPr>
            <a:picLocks noChangeAspect="1"/>
          </p:cNvPicPr>
          <p:nvPr/>
        </p:nvPicPr>
        <p:blipFill rotWithShape="1">
          <a:blip r:embed="rId2"/>
          <a:srcRect l="13143" t="2815" r="12656" b="5482"/>
          <a:stretch/>
        </p:blipFill>
        <p:spPr>
          <a:xfrm>
            <a:off x="4094957" y="320040"/>
            <a:ext cx="8002551" cy="64922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9743440" y="3251200"/>
            <a:ext cx="1188720" cy="10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97" y="2254885"/>
            <a:ext cx="3360420" cy="22256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58" y="5064760"/>
            <a:ext cx="3360420" cy="889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965200" y="5793740"/>
            <a:ext cx="2217420" cy="142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4220" y="5358130"/>
            <a:ext cx="220980" cy="435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26089" y="1326865"/>
            <a:ext cx="3344871" cy="91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Detailing Sample: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77531504"/>
      </p:ext>
    </p:extLst>
  </p:cSld>
  <p:clrMapOvr>
    <a:masterClrMapping/>
  </p:clrMapOvr>
  <p:transition>
    <p:fade thruBlk="1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1119507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Detailing of Structural Members Reinforcement</a:t>
            </a: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76597" y="1326865"/>
            <a:ext cx="2448035" cy="553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Foundations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Type of footing : Mat &amp; Wall footings.</a:t>
            </a:r>
            <a:br>
              <a:rPr lang="en-US" sz="1800" i="1" dirty="0"/>
            </a:br>
            <a:endParaRPr lang="en-US" sz="1800" dirty="0"/>
          </a:p>
        </p:txBody>
      </p:sp>
      <p:pic>
        <p:nvPicPr>
          <p:cNvPr id="4" name="Picture 3" descr="A picture containing outdoor, snow, sky, antenna&#10;&#10;Description generated with very high confidence"/>
          <p:cNvPicPr>
            <a:picLocks noChangeAspect="1"/>
          </p:cNvPicPr>
          <p:nvPr/>
        </p:nvPicPr>
        <p:blipFill rotWithShape="1">
          <a:blip r:embed="rId2"/>
          <a:srcRect t="3801" b="4342"/>
          <a:stretch/>
        </p:blipFill>
        <p:spPr>
          <a:xfrm>
            <a:off x="2914472" y="1266348"/>
            <a:ext cx="9267368" cy="5588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06406427"/>
      </p:ext>
    </p:extLst>
  </p:cSld>
  <p:clrMapOvr>
    <a:masterClrMapping/>
  </p:clrMapOvr>
  <p:transition>
    <p:fade thruBlk="1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1119507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Detailing of Structural Members Reinforcement</a:t>
            </a:r>
            <a:endParaRPr lang="en-US" sz="4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26920" y="1312828"/>
            <a:ext cx="1935863" cy="67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3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/>
              <a:t>Detailing:</a:t>
            </a:r>
            <a:endParaRPr lang="en-US" sz="1800" dirty="0"/>
          </a:p>
        </p:txBody>
      </p:sp>
      <p:pic>
        <p:nvPicPr>
          <p:cNvPr id="7" name="Picture 6" descr="A picture containing text&#10;&#10;Description generated with high confidence"/>
          <p:cNvPicPr>
            <a:picLocks noChangeAspect="1"/>
          </p:cNvPicPr>
          <p:nvPr/>
        </p:nvPicPr>
        <p:blipFill rotWithShape="1">
          <a:blip r:embed="rId2"/>
          <a:srcRect l="1706" t="21375" r="2296" b="2269"/>
          <a:stretch/>
        </p:blipFill>
        <p:spPr>
          <a:xfrm>
            <a:off x="2162783" y="1621537"/>
            <a:ext cx="10029217" cy="523646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8728663"/>
      </p:ext>
    </p:extLst>
  </p:cSld>
  <p:clrMapOvr>
    <a:masterClrMapping/>
  </p:clrMapOvr>
  <p:transition>
    <p:fade thruBlk="1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1119507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Detailing of Structural Members Reinforcement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921544" y="1326865"/>
                <a:ext cx="9502616" cy="5531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3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6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4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 3" pitchFamily="18" charset="2"/>
                  <a:buChar char=""/>
                  <a:defRPr sz="1200" kern="1200">
                    <a:solidFill>
                      <a:srgbClr val="40404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Font typeface="Wingdings 3" charset="2"/>
                  <a:buChar char="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en-US" sz="2400" dirty="0"/>
                  <a:t>Tie Beams</a:t>
                </a:r>
              </a:p>
              <a:p>
                <a:pPr marL="0" indent="0" eaLnBrk="1" hangingPunct="1">
                  <a:lnSpc>
                    <a:spcPct val="150000"/>
                  </a:lnSpc>
                  <a:buNone/>
                </a:pPr>
                <a:r>
                  <a:rPr lang="en-US" sz="2000" dirty="0"/>
                  <a:t>Analysis &amp; design considerations:</a:t>
                </a:r>
              </a:p>
              <a:p>
                <a:r>
                  <a:rPr lang="en-US" sz="1800" dirty="0"/>
                  <a:t>Gravity loads: Dead load (own weight).</a:t>
                </a:r>
              </a:p>
              <a:p>
                <a:r>
                  <a:rPr lang="en-US" sz="1800" dirty="0"/>
                  <a:t>Seismic effects: according to IBC 2012, the design shall be for an axial load =</a:t>
                </a:r>
                <a:br>
                  <a:rPr lang="en-US" sz="1800" dirty="0"/>
                </a:br>
                <a:br>
                  <a:rPr lang="en-US" sz="1800" dirty="0"/>
                </a:br>
                <a:r>
                  <a:rPr lang="en-US" sz="1800" dirty="0"/>
                  <a:t>The lesser of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𝑀𝑎𝑥</m:t>
                                </m:r>
                                <m:r>
                                  <a:rPr lang="en-US" sz="18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𝑃𝑢</m:t>
                                </m:r>
                                <m:r>
                                  <a:rPr lang="en-US" sz="18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𝐷𝑆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80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den>
                            </m:f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25</m:t>
                            </m:r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𝑀𝑖𝑛</m:t>
                            </m:r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𝑃𝑢</m:t>
                            </m:r>
                          </m:e>
                        </m:eqArr>
                      </m:e>
                    </m:d>
                  </m:oMath>
                </a14:m>
                <a:br>
                  <a:rPr lang="en-US" sz="1800" dirty="0"/>
                </a:br>
                <a:endParaRPr lang="en-US" sz="1800" dirty="0"/>
              </a:p>
              <a:p>
                <a:r>
                  <a:rPr lang="en-US" sz="1800" dirty="0"/>
                  <a:t>Due to differential settlement effect. </a:t>
                </a:r>
              </a:p>
              <a:p>
                <a:endParaRPr lang="en-US" sz="18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1544" y="1326865"/>
                <a:ext cx="9502616" cy="5531135"/>
              </a:xfrm>
              <a:prstGeom prst="rect">
                <a:avLst/>
              </a:prstGeom>
              <a:blipFill>
                <a:blip r:embed="rId2"/>
                <a:stretch>
                  <a:fillRect l="-89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436320" y="5180330"/>
            <a:ext cx="4894879" cy="15862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5267982"/>
      </p:ext>
    </p:extLst>
  </p:cSld>
  <p:clrMapOvr>
    <a:masterClrMapping/>
  </p:clrMapOvr>
  <p:transition>
    <p:fade thruBlk="1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07766" y="451307"/>
            <a:ext cx="11195070" cy="101458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3600" dirty="0"/>
              <a:t> Detailing of Structural Members Reinforcement</a:t>
            </a:r>
            <a:endParaRPr lang="en-US" sz="40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2" y="1325562"/>
            <a:ext cx="9131618" cy="54003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8640" y="1325562"/>
            <a:ext cx="2569587" cy="24237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8588" y="3759517"/>
            <a:ext cx="2565576" cy="21942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51719153"/>
      </p:ext>
    </p:extLst>
  </p:cSld>
  <p:clrMapOvr>
    <a:masterClrMapping/>
  </p:clrMapOvr>
  <p:transition>
    <p:fade thruBlk="1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4729" y="530803"/>
            <a:ext cx="928730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Hollow Block Masonry Wall Study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477818" y="1475734"/>
            <a:ext cx="10455564" cy="5862556"/>
          </a:xfrm>
        </p:spPr>
        <p:txBody>
          <a:bodyPr/>
          <a:lstStyle/>
          <a:p>
            <a:pPr marL="112395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112395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1123950" indent="-5715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4000" dirty="0"/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  <p:pic>
        <p:nvPicPr>
          <p:cNvPr id="9" name="Picture 8" descr="ch4_size.jpg"/>
          <p:cNvPicPr>
            <a:picLocks noChangeAspect="1"/>
          </p:cNvPicPr>
          <p:nvPr/>
        </p:nvPicPr>
        <p:blipFill rotWithShape="1">
          <a:blip r:embed="rId2"/>
          <a:srcRect l="47117"/>
          <a:stretch/>
        </p:blipFill>
        <p:spPr>
          <a:xfrm>
            <a:off x="753486" y="1944196"/>
            <a:ext cx="4501756" cy="3808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4873" y="1944196"/>
            <a:ext cx="6096000" cy="3808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6557530"/>
      </p:ext>
    </p:extLst>
  </p:cSld>
  <p:clrMapOvr>
    <a:masterClrMapping/>
  </p:clrMapOvr>
  <p:transition>
    <p:fade thruBlk="1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4_si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24" y="1274618"/>
            <a:ext cx="5222298" cy="2895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925637" y="346075"/>
            <a:ext cx="4544435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Creating Parts :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ch4_siz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9055" y="4224697"/>
            <a:ext cx="5167745" cy="3021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h4_siz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6995" y="1265547"/>
            <a:ext cx="4932167" cy="2832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4627899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48547" y="613930"/>
            <a:ext cx="5565053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Main Assumptions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648547" y="1448026"/>
                <a:ext cx="10359592" cy="4986193"/>
              </a:xfrm>
            </p:spPr>
            <p:txBody>
              <a:bodyPr/>
              <a:lstStyle/>
              <a:p>
                <a:pPr eaLnBrk="1" hangingPunct="1">
                  <a:lnSpc>
                    <a:spcPct val="150000"/>
                  </a:lnSpc>
                </a:pPr>
                <a:r>
                  <a:rPr lang="en-US" sz="2800" dirty="0"/>
                  <a:t>Codes &amp; Standards.</a:t>
                </a:r>
              </a:p>
              <a:p>
                <a:pPr marL="803275" eaLnBrk="1" hangingPunct="1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IBC-2012</a:t>
                </a:r>
              </a:p>
              <a:p>
                <a:pPr marL="803275" eaLnBrk="1" hangingPunct="1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ASCE 7-10</a:t>
                </a:r>
              </a:p>
              <a:p>
                <a:pPr marL="803275" eaLnBrk="1" hangingPunct="1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ACI 318-14</a:t>
                </a:r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sz="2800" dirty="0"/>
                  <a:t>Material Properties.</a:t>
                </a:r>
              </a:p>
              <a:p>
                <a:pPr marL="803275" eaLnBrk="1" hangingPunct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̀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𝑓𝑐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28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endParaRPr lang="en-US" sz="2400" b="0" dirty="0"/>
              </a:p>
              <a:p>
                <a:pPr marL="803275" eaLnBrk="1" hangingPunct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420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endParaRPr lang="en-US" sz="2400" dirty="0"/>
              </a:p>
              <a:p>
                <a:pPr eaLnBrk="1" hangingPunct="1">
                  <a:lnSpc>
                    <a:spcPct val="150000"/>
                  </a:lnSpc>
                </a:pPr>
                <a:r>
                  <a:rPr lang="en-US" sz="2800" dirty="0"/>
                  <a:t>Risk Category.</a:t>
                </a:r>
              </a:p>
              <a:p>
                <a:pPr marL="803275" eaLnBrk="1" hangingPunct="1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Risk Category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III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eaLnBrk="1" hangingPunct="1">
                  <a:lnSpc>
                    <a:spcPct val="150000"/>
                  </a:lnSpc>
                  <a:buFont typeface="Wingdings 3" pitchFamily="18" charset="2"/>
                  <a:buNone/>
                </a:pPr>
                <a:endParaRPr lang="en-US" sz="4000" dirty="0"/>
              </a:p>
            </p:txBody>
          </p:sp>
        </mc:Choice>
        <mc:Fallback xmlns="">
          <p:sp>
            <p:nvSpPr>
              <p:cNvPr id="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48547" y="1448026"/>
                <a:ext cx="10359592" cy="4986193"/>
              </a:xfrm>
              <a:blipFill>
                <a:blip r:embed="rId2"/>
                <a:stretch>
                  <a:fillRect l="-1059" b="-8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143558"/>
      </p:ext>
    </p:extLst>
  </p:cSld>
  <p:clrMapOvr>
    <a:masterClrMapping/>
  </p:clrMapOvr>
  <p:transition>
    <p:fade thruBlk="1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25637" y="346075"/>
            <a:ext cx="5597381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Material Definition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ch4_si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43" y="3048000"/>
            <a:ext cx="11087403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955963" y="1402977"/>
          <a:ext cx="10764982" cy="1464911"/>
        </p:xfrm>
        <a:graphic>
          <a:graphicData uri="http://schemas.openxmlformats.org/drawingml/2006/table">
            <a:tbl>
              <a:tblPr rtl="1"/>
              <a:tblGrid>
                <a:gridCol w="1489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2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93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1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83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167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598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110674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Viscosity</a:t>
                      </a:r>
                      <a:b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</a:b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parameter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K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 err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r>
                        <a:rPr lang="en-US" sz="1600" b="1" baseline="-25000" dirty="0" err="1">
                          <a:latin typeface="Times New Roman"/>
                          <a:ea typeface="Calibri"/>
                          <a:cs typeface="Arial"/>
                        </a:rPr>
                        <a:t>bo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/</a:t>
                      </a:r>
                      <a:r>
                        <a:rPr lang="en-US" sz="1600" b="1" dirty="0" err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r>
                        <a:rPr lang="en-US" sz="1600" b="1" baseline="-25000" dirty="0" err="1">
                          <a:latin typeface="Times New Roman"/>
                          <a:ea typeface="Calibri"/>
                          <a:cs typeface="Arial"/>
                        </a:rPr>
                        <a:t>co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Eccentricity</a:t>
                      </a:r>
                      <a:b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</a:b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ϵ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Dilation</a:t>
                      </a:r>
                      <a:b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</a:b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angle ψ</a:t>
                      </a:r>
                      <a:b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</a:b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(degree)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Poisson’s</a:t>
                      </a:r>
                      <a:b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</a:b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ratio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Young’s</a:t>
                      </a:r>
                      <a:b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</a:b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modulus</a:t>
                      </a:r>
                      <a:b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</a:b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(</a:t>
                      </a:r>
                      <a:r>
                        <a:rPr lang="en-US" sz="1600" b="1" dirty="0" err="1">
                          <a:latin typeface="Times New Roman"/>
                          <a:ea typeface="Calibri"/>
                          <a:cs typeface="Arial"/>
                        </a:rPr>
                        <a:t>MPa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Mass</a:t>
                      </a:r>
                      <a:b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</a:br>
                      <a:r>
                        <a:rPr lang="en-US" sz="1600" b="1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density</a:t>
                      </a:r>
                      <a:b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</a:br>
                      <a:r>
                        <a:rPr lang="en-US" sz="1600" b="1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(Kg/mm3)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237"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0.67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1.16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0.1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4550" algn="l"/>
                          <a:tab pos="5273675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36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0.2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4550" algn="l"/>
                          <a:tab pos="5273675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19,264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55185" algn="l"/>
                          <a:tab pos="5274310" algn="r"/>
                        </a:tabLs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Arial"/>
                        </a:rPr>
                        <a:t>2.4E-6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4_si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23" y="1554210"/>
            <a:ext cx="10987813" cy="4915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925637" y="346075"/>
            <a:ext cx="4544435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Assembly: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25637" y="346075"/>
            <a:ext cx="6166311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Meshing Instances: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895" y="1588540"/>
            <a:ext cx="5528648" cy="470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14762"/>
      </p:ext>
    </p:extLst>
  </p:cSld>
  <p:clrMapOvr>
    <a:masterClrMapping/>
  </p:clrMapOvr>
  <p:transition>
    <p:fade thruBlk="1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970" y="416070"/>
            <a:ext cx="8912225" cy="12811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700" dirty="0">
                <a:solidFill>
                  <a:schemeClr val="accent2">
                    <a:lumMod val="75000"/>
                  </a:schemeClr>
                </a:solidFill>
              </a:rPr>
              <a:t>Results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5" descr="C:\Users\انسام سوالمه\AppData\Local\Microsoft\Windows\INetCache\Content.Word\test2.png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549236" y="1439416"/>
            <a:ext cx="7398327" cy="52107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6652117" y="1747540"/>
            <a:ext cx="5333405" cy="4668456"/>
            <a:chOff x="6652118" y="1869916"/>
            <a:chExt cx="5167746" cy="4546080"/>
          </a:xfrm>
        </p:grpSpPr>
        <p:pic>
          <p:nvPicPr>
            <p:cNvPr id="6" name="Picture 5" descr="C:\Users\انسام سوالمه\AppData\Local\Microsoft\Windows\INetCache\Content.Word\stress-strain.png"/>
            <p:cNvPicPr/>
            <p:nvPr/>
          </p:nvPicPr>
          <p:blipFill rotWithShape="1">
            <a:blip r:embed="rId2"/>
            <a:srcRect r="54269" b="12594"/>
            <a:stretch/>
          </p:blipFill>
          <p:spPr bwMode="auto">
            <a:xfrm>
              <a:off x="6652118" y="1899414"/>
              <a:ext cx="5167746" cy="451658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10852" b="15087"/>
            <a:stretch/>
          </p:blipFill>
          <p:spPr>
            <a:xfrm>
              <a:off x="7344697" y="1869916"/>
              <a:ext cx="4286863" cy="3835177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translucentPowder">
              <a:bevelT h="63500"/>
            </a:sp3d>
          </p:spPr>
        </p:pic>
      </p:grpSp>
      <p:grpSp>
        <p:nvGrpSpPr>
          <p:cNvPr id="9" name="Group 8"/>
          <p:cNvGrpSpPr/>
          <p:nvPr/>
        </p:nvGrpSpPr>
        <p:grpSpPr>
          <a:xfrm>
            <a:off x="324465" y="1648388"/>
            <a:ext cx="6194805" cy="4767608"/>
            <a:chOff x="430362" y="1648388"/>
            <a:chExt cx="6088908" cy="441998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0362" y="1648388"/>
              <a:ext cx="6088908" cy="441998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24338" y="1740310"/>
              <a:ext cx="5178139" cy="3682159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translucentPowder">
              <a:bevelT h="63500"/>
            </a:sp3d>
          </p:spPr>
        </p:pic>
      </p:grp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774970" y="416070"/>
            <a:ext cx="8912225" cy="12811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700" dirty="0">
                <a:solidFill>
                  <a:schemeClr val="accent2">
                    <a:lumMod val="75000"/>
                  </a:schemeClr>
                </a:solidFill>
              </a:rPr>
              <a:t>Curve Fitting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878094"/>
      </p:ext>
    </p:extLst>
  </p:cSld>
  <p:clrMapOvr>
    <a:masterClrMapping/>
  </p:clrMapOvr>
  <p:transition>
    <p:fade thruBlk="1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75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730478" y="529068"/>
            <a:ext cx="7305367" cy="88178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Resulted Mechanical Properties: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13" y="1744557"/>
            <a:ext cx="5574395" cy="31033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4857" y="1740264"/>
            <a:ext cx="5867853" cy="30800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988291" y="5080000"/>
            <a:ext cx="4350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/>
              <a:t>Young Modulus = Slope = 14630 MPa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172035" y="5080000"/>
            <a:ext cx="4350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/>
              <a:t>Poisons’ Ratio = Slope = 0.218</a:t>
            </a:r>
          </a:p>
        </p:txBody>
      </p:sp>
    </p:spTree>
    <p:extLst>
      <p:ext uri="{BB962C8B-B14F-4D97-AF65-F5344CB8AC3E}">
        <p14:creationId xmlns:p14="http://schemas.microsoft.com/office/powerpoint/2010/main" val="1487881075"/>
      </p:ext>
    </p:extLst>
  </p:cSld>
  <p:clrMapOvr>
    <a:masterClrMapping/>
  </p:clrMapOvr>
  <p:transition>
    <p:fade thruBlk="1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3082925" y="1989138"/>
            <a:ext cx="7156450" cy="4051300"/>
          </a:xfrm>
        </p:spPr>
        <p:txBody>
          <a:bodyPr/>
          <a:lstStyle/>
          <a:p>
            <a:pPr eaLnBrk="1" hangingPunct="1"/>
            <a:r>
              <a:rPr lang="en-US" sz="9600" dirty="0"/>
              <a:t>Thank You</a:t>
            </a:r>
            <a:br>
              <a:rPr lang="en-US" sz="9600" dirty="0"/>
            </a:br>
            <a:endParaRPr lang="en-US" sz="9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76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48547" y="585241"/>
            <a:ext cx="5565053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en-US" sz="4400" dirty="0">
                <a:solidFill>
                  <a:srgbClr val="178D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Types of Loads</a:t>
            </a:r>
            <a:endParaRPr lang="ar-SA" sz="4400" dirty="0">
              <a:solidFill>
                <a:srgbClr val="178D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11275" y="1354682"/>
                <a:ext cx="10359592" cy="4986193"/>
              </a:xfrm>
            </p:spPr>
            <p:txBody>
              <a:bodyPr/>
              <a:lstStyle/>
              <a:p>
                <a:pPr eaLnBrk="1" hangingPunct="1">
                  <a:lnSpc>
                    <a:spcPct val="150000"/>
                  </a:lnSpc>
                </a:pPr>
                <a:r>
                  <a:rPr lang="en-US" sz="2800" dirty="0"/>
                  <a:t>Gravity Loads (KN/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/>
                  <a:t>)</a:t>
                </a:r>
              </a:p>
              <a:p>
                <a:pPr marL="803275" eaLnBrk="1" hangingPunct="1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803275" eaLnBrk="1" hangingPunct="1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803275" eaLnBrk="1" hangingPunct="1">
                  <a:buFont typeface="Arial" panose="020B0604020202020204" pitchFamily="34" charset="0"/>
                  <a:buChar char="•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sz="2400" dirty="0"/>
                  <a:t>  (ASCE 7-10)                                                       (1)</a:t>
                </a:r>
              </a:p>
              <a:p>
                <a:pPr marL="460375" indent="0" eaLnBrk="1" hangingPunct="1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11275" y="1354682"/>
                <a:ext cx="10359592" cy="4986193"/>
              </a:xfrm>
              <a:blipFill>
                <a:blip r:embed="rId2"/>
                <a:stretch>
                  <a:fillRect l="-1059" r="-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418286"/>
              </p:ext>
            </p:extLst>
          </p:nvPr>
        </p:nvGraphicFramePr>
        <p:xfrm>
          <a:off x="2436090" y="2118297"/>
          <a:ext cx="6096000" cy="8241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42415857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833786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36057482"/>
                    </a:ext>
                  </a:extLst>
                </a:gridCol>
              </a:tblGrid>
              <a:tr h="45335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Superimposed</a:t>
                      </a:r>
                      <a:endParaRPr lang="en-US" b="0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Live</a:t>
                      </a:r>
                      <a:endParaRPr lang="en-US" b="0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Snow</a:t>
                      </a:r>
                      <a:endParaRPr lang="en-US" b="0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09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3.25</a:t>
                      </a:r>
                      <a:endParaRPr lang="en-US" b="0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4.80</a:t>
                      </a:r>
                      <a:endParaRPr lang="en-US" b="0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1.00</a:t>
                      </a:r>
                      <a:endParaRPr lang="en-US" b="0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27032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0495088"/>
                  </p:ext>
                </p:extLst>
              </p:nvPr>
            </p:nvGraphicFramePr>
            <p:xfrm>
              <a:off x="2436090" y="3847778"/>
              <a:ext cx="6096000" cy="824192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3424158577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83378600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2252215671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536057482"/>
                        </a:ext>
                      </a:extLst>
                    </a:gridCol>
                  </a:tblGrid>
                  <a:tr h="45335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US" sz="180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609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0.9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132703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0495088"/>
                  </p:ext>
                </p:extLst>
              </p:nvPr>
            </p:nvGraphicFramePr>
            <p:xfrm>
              <a:off x="2436090" y="3847778"/>
              <a:ext cx="6096000" cy="824192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3424158577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83378600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2252215671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536057482"/>
                        </a:ext>
                      </a:extLst>
                    </a:gridCol>
                  </a:tblGrid>
                  <a:tr h="45335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00" t="-1333" r="-302000" b="-1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00000" t="-1333" r="-200797" b="-1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00800" t="-1333" r="-101600" b="-10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00800" t="-1333" r="-1600" b="-101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609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0.9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0.69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1327032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26" name="Picture 2" descr="So in Jordanain cod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" t="28764" r="4359" b="2562"/>
          <a:stretch/>
        </p:blipFill>
        <p:spPr bwMode="auto">
          <a:xfrm>
            <a:off x="2436090" y="4893768"/>
            <a:ext cx="6145383" cy="18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371139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8915" y="705452"/>
                <a:ext cx="10359592" cy="4986193"/>
              </a:xfrm>
            </p:spPr>
            <p:txBody>
              <a:bodyPr/>
              <a:lstStyle/>
              <a:p>
                <a:pPr eaLnBrk="1" hangingPunct="1"/>
                <a:r>
                  <a:rPr lang="en-US" sz="2800" dirty="0"/>
                  <a:t>Lateral Loads (according to ASCE 7-10)</a:t>
                </a:r>
              </a:p>
              <a:p>
                <a:pPr marL="628650" eaLnBrk="1" hangingPunct="1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Wind Load 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𝑝𝑖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/>
                  <a:t>                                 (2)    </a:t>
                </a:r>
                <a:br>
                  <a:rPr lang="en-US" sz="2800" dirty="0"/>
                </a:br>
                <a:r>
                  <a:rPr lang="en-US" sz="2800" dirty="0"/>
                  <a:t>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dirty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613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/>
                  <a:t>                                    (3) </a:t>
                </a:r>
              </a:p>
            </p:txBody>
          </p:sp>
        </mc:Choice>
        <mc:Fallback xmlns="">
          <p:sp>
            <p:nvSpPr>
              <p:cNvPr id="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8915" y="705452"/>
                <a:ext cx="10359592" cy="4986193"/>
              </a:xfrm>
              <a:blipFill>
                <a:blip r:embed="rId2"/>
                <a:stretch>
                  <a:fillRect l="-1118" t="-1345" r="-23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C2067-B84F-4771-938A-D36C1E8A9CB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2588664"/>
                  </p:ext>
                </p:extLst>
              </p:nvPr>
            </p:nvGraphicFramePr>
            <p:xfrm>
              <a:off x="1955798" y="2580549"/>
              <a:ext cx="7264401" cy="146304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337931">
                      <a:extLst>
                        <a:ext uri="{9D8B030D-6E8A-4147-A177-3AD203B41FA5}">
                          <a16:colId xmlns:a16="http://schemas.microsoft.com/office/drawing/2014/main" val="2873526551"/>
                        </a:ext>
                      </a:extLst>
                    </a:gridCol>
                    <a:gridCol w="1887870">
                      <a:extLst>
                        <a:ext uri="{9D8B030D-6E8A-4147-A177-3AD203B41FA5}">
                          <a16:colId xmlns:a16="http://schemas.microsoft.com/office/drawing/2014/main" val="3424158577"/>
                        </a:ext>
                      </a:extLst>
                    </a:gridCol>
                    <a:gridCol w="2041236">
                      <a:extLst>
                        <a:ext uri="{9D8B030D-6E8A-4147-A177-3AD203B41FA5}">
                          <a16:colId xmlns:a16="http://schemas.microsoft.com/office/drawing/2014/main" val="83378600"/>
                        </a:ext>
                      </a:extLst>
                    </a:gridCol>
                    <a:gridCol w="1997364">
                      <a:extLst>
                        <a:ext uri="{9D8B030D-6E8A-4147-A177-3AD203B41FA5}">
                          <a16:colId xmlns:a16="http://schemas.microsoft.com/office/drawing/2014/main" val="53605748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b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b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b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1800" b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1420942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US" sz="18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Table</a:t>
                          </a:r>
                          <a:r>
                            <a:rPr lang="en-US" sz="1800" b="0" kern="120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27.3-1</a:t>
                          </a:r>
                          <a:endParaRPr lang="en-US" sz="18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US" sz="1800" b="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US" sz="1800" b="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0.85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US" sz="1800" b="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140 Km/</a:t>
                          </a:r>
                          <a:r>
                            <a:rPr lang="en-US" sz="1800" b="0" kern="120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hr</a:t>
                          </a:r>
                          <a:endParaRPr lang="en-US" sz="1800" b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506675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Location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Windward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Sideward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Leeward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60981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err="1"/>
                            <a:t>Cp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0.8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-0.7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-0.3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6397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2588664"/>
                  </p:ext>
                </p:extLst>
              </p:nvPr>
            </p:nvGraphicFramePr>
            <p:xfrm>
              <a:off x="1955798" y="2580549"/>
              <a:ext cx="7264401" cy="146304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337931">
                      <a:extLst>
                        <a:ext uri="{9D8B030D-6E8A-4147-A177-3AD203B41FA5}">
                          <a16:colId xmlns:a16="http://schemas.microsoft.com/office/drawing/2014/main" val="2873526551"/>
                        </a:ext>
                      </a:extLst>
                    </a:gridCol>
                    <a:gridCol w="1887870">
                      <a:extLst>
                        <a:ext uri="{9D8B030D-6E8A-4147-A177-3AD203B41FA5}">
                          <a16:colId xmlns:a16="http://schemas.microsoft.com/office/drawing/2014/main" val="3424158577"/>
                        </a:ext>
                      </a:extLst>
                    </a:gridCol>
                    <a:gridCol w="2041236">
                      <a:extLst>
                        <a:ext uri="{9D8B030D-6E8A-4147-A177-3AD203B41FA5}">
                          <a16:colId xmlns:a16="http://schemas.microsoft.com/office/drawing/2014/main" val="83378600"/>
                        </a:ext>
                      </a:extLst>
                    </a:gridCol>
                    <a:gridCol w="1997364">
                      <a:extLst>
                        <a:ext uri="{9D8B030D-6E8A-4147-A177-3AD203B41FA5}">
                          <a16:colId xmlns:a16="http://schemas.microsoft.com/office/drawing/2014/main" val="53605748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55" t="-1667" r="-444091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1290" t="-1667" r="-215161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58507" t="-1667" r="-99104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64024" t="-1667" r="-1220" b="-3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1420942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US" sz="18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Table</a:t>
                          </a:r>
                          <a:r>
                            <a:rPr lang="en-US" sz="1800" b="0" kern="120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27.3-1</a:t>
                          </a:r>
                          <a:endParaRPr lang="en-US" sz="18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US" sz="1800" b="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US" sz="1800" b="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0.85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n-US" sz="1800" b="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140 Km/</a:t>
                          </a:r>
                          <a:r>
                            <a:rPr lang="en-US" sz="1800" b="0" kern="120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hr</a:t>
                          </a:r>
                          <a:endParaRPr lang="en-US" sz="1800" b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5506675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Location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Windward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Sideward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Leeward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60981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err="1"/>
                            <a:t>Cp</a:t>
                          </a:r>
                          <a:endParaRPr lang="en-US" b="0" dirty="0"/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0.8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-0.7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-0.3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63976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048" y="4386160"/>
            <a:ext cx="7929839" cy="22218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bg2">
                <a:lumMod val="50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029724858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17978</TotalTime>
  <Words>1737</Words>
  <Application>Microsoft Office PowerPoint</Application>
  <PresentationFormat>Widescreen</PresentationFormat>
  <Paragraphs>459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5" baseType="lpstr">
      <vt:lpstr>Arial</vt:lpstr>
      <vt:lpstr>Calibri</vt:lpstr>
      <vt:lpstr>Cambria Math</vt:lpstr>
      <vt:lpstr>Century Gothic</vt:lpstr>
      <vt:lpstr>Tahoma</vt:lpstr>
      <vt:lpstr>Times New Roman</vt:lpstr>
      <vt:lpstr>Wingdings</vt:lpstr>
      <vt:lpstr>Wingdings 3</vt:lpstr>
      <vt:lpstr>Wisp</vt:lpstr>
      <vt:lpstr>Structural Design of University College of Technology and Applied Sciences Building in Nablus</vt:lpstr>
      <vt:lpstr>Outline: </vt:lpstr>
      <vt:lpstr>PowerPoint Presentation</vt:lpstr>
      <vt:lpstr>General Description </vt:lpstr>
      <vt:lpstr>General Description </vt:lpstr>
      <vt:lpstr>General Description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  </vt:lpstr>
      <vt:lpstr>Curve Fitting </vt:lpstr>
      <vt:lpstr>Resulted Mechanical Properties: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GIS</dc:title>
  <dc:creator>Ahmad foqha</dc:creator>
  <cp:lastModifiedBy>Ahmad Sawalmeh</cp:lastModifiedBy>
  <cp:revision>161</cp:revision>
  <dcterms:created xsi:type="dcterms:W3CDTF">2016-03-27T07:54:52Z</dcterms:created>
  <dcterms:modified xsi:type="dcterms:W3CDTF">2017-08-14T09:44:17Z</dcterms:modified>
</cp:coreProperties>
</file>