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257" r:id="rId3"/>
    <p:sldId id="275" r:id="rId4"/>
    <p:sldId id="258" r:id="rId5"/>
    <p:sldId id="272" r:id="rId6"/>
    <p:sldId id="273" r:id="rId7"/>
    <p:sldId id="261" r:id="rId8"/>
    <p:sldId id="262" r:id="rId9"/>
    <p:sldId id="263" r:id="rId10"/>
    <p:sldId id="264" r:id="rId11"/>
    <p:sldId id="281" r:id="rId12"/>
    <p:sldId id="289" r:id="rId13"/>
    <p:sldId id="282" r:id="rId14"/>
    <p:sldId id="265" r:id="rId15"/>
    <p:sldId id="266" r:id="rId16"/>
    <p:sldId id="290" r:id="rId17"/>
    <p:sldId id="267" r:id="rId18"/>
    <p:sldId id="277" r:id="rId19"/>
    <p:sldId id="278" r:id="rId20"/>
    <p:sldId id="280" r:id="rId21"/>
    <p:sldId id="285" r:id="rId22"/>
    <p:sldId id="286" r:id="rId23"/>
    <p:sldId id="284" r:id="rId24"/>
    <p:sldId id="287" r:id="rId25"/>
    <p:sldId id="28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EC9577FC-B3CB-4729-8FCF-2873A47EC0EB}">
          <p14:sldIdLst>
            <p14:sldId id="256"/>
            <p14:sldId id="257"/>
            <p14:sldId id="275"/>
            <p14:sldId id="258"/>
            <p14:sldId id="272"/>
            <p14:sldId id="273"/>
            <p14:sldId id="261"/>
            <p14:sldId id="262"/>
            <p14:sldId id="263"/>
            <p14:sldId id="264"/>
            <p14:sldId id="281"/>
            <p14:sldId id="289"/>
            <p14:sldId id="282"/>
            <p14:sldId id="265"/>
            <p14:sldId id="266"/>
            <p14:sldId id="290"/>
            <p14:sldId id="267"/>
            <p14:sldId id="277"/>
            <p14:sldId id="278"/>
            <p14:sldId id="280"/>
            <p14:sldId id="285"/>
            <p14:sldId id="286"/>
            <p14:sldId id="284"/>
            <p14:sldId id="287"/>
            <p14:sldId id="288"/>
          </p14:sldIdLst>
        </p14:section>
        <p14:section name="مقطع بدون عنوان" id="{C0E1AAE5-F702-404D-A3D2-3020EA8DB50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p\Desktop\&#1605;&#1588;&#1585;&#1608;&#1593;%20&#1575;&#1604;&#1578;&#1582;&#1585;&#1580;&#1580;&#1580;&#1580;\&#1605;&#1588;&#1585;&#1608;&#1593;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fgfg\Downloads\&#1605;&#1588;&#1585;&#1608;&#1593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fgfg\Downloads\&#1605;&#1588;&#1585;&#1608;&#1593;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fgfg\Downloads\&#1605;&#1588;&#1585;&#1608;&#1593;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5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p\Desktop\&#1605;&#1588;&#1585;&#1608;&#1593;%20&#1575;&#1604;&#1578;&#1582;&#1585;&#1580;&#1580;&#1580;&#1580;\&#1605;&#1588;&#1585;&#1608;&#1593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p\Desktop\&#1605;&#1588;&#1585;&#1608;&#1593;%20&#1575;&#1604;&#1578;&#1582;&#1585;&#1580;&#1580;&#1580;&#1580;\&#1605;&#1588;&#1585;&#1608;&#1593;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fgfg\Downloads\&#1605;&#1588;&#1585;&#1608;&#1593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fgfg\Downloads\&#1605;&#1588;&#1585;&#1608;&#1593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fgfg\Downloads\&#1605;&#1588;&#1585;&#1608;&#1593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'wind speed'!$I$1</c:f>
              <c:strCache>
                <c:ptCount val="1"/>
                <c:pt idx="0">
                  <c:v>JENIN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6.4057457934037318E-2"/>
                  <c:y val="-0.4804286464936115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sz="1050" b="1" baseline="0"/>
                      <a:t>y = -1.0567x + 61.066</a:t>
                    </a:r>
                    <a:r>
                      <a:rPr lang="en-US" sz="1200" b="1" baseline="0"/>
                      <a:t>
</a:t>
                    </a:r>
                    <a:r>
                      <a:rPr lang="en-US" sz="1000" b="1" baseline="0"/>
                      <a:t>R² = </a:t>
                    </a:r>
                    <a:r>
                      <a:rPr lang="en-US" sz="1050" b="1" baseline="0"/>
                      <a:t>0.1908</a:t>
                    </a:r>
                    <a:endParaRPr lang="en-US" sz="1200" b="1"/>
                  </a:p>
                </c:rich>
              </c:tx>
              <c:numFmt formatCode="General" sourceLinked="0"/>
            </c:trendlineLbl>
          </c:trendline>
          <c:xVal>
            <c:numRef>
              <c:f>'wind speed'!$H$2:$H$25</c:f>
              <c:numCache>
                <c:formatCode>General</c:formatCode>
                <c:ptCount val="24"/>
                <c:pt idx="0">
                  <c:v>16.399999999999999</c:v>
                </c:pt>
                <c:pt idx="1">
                  <c:v>19.600000000000001</c:v>
                </c:pt>
                <c:pt idx="2">
                  <c:v>21.6</c:v>
                </c:pt>
                <c:pt idx="3">
                  <c:v>18.7</c:v>
                </c:pt>
                <c:pt idx="4">
                  <c:v>18.399999999999999</c:v>
                </c:pt>
                <c:pt idx="5">
                  <c:v>18.7</c:v>
                </c:pt>
                <c:pt idx="6">
                  <c:v>18.399999999999999</c:v>
                </c:pt>
                <c:pt idx="7">
                  <c:v>17.2</c:v>
                </c:pt>
                <c:pt idx="8">
                  <c:v>22</c:v>
                </c:pt>
                <c:pt idx="9">
                  <c:v>18.5</c:v>
                </c:pt>
                <c:pt idx="10">
                  <c:v>17.100000000000001</c:v>
                </c:pt>
                <c:pt idx="11">
                  <c:v>25.4</c:v>
                </c:pt>
                <c:pt idx="12">
                  <c:v>14.8</c:v>
                </c:pt>
                <c:pt idx="13">
                  <c:v>18.7</c:v>
                </c:pt>
                <c:pt idx="14">
                  <c:v>20.2</c:v>
                </c:pt>
                <c:pt idx="15">
                  <c:v>21.6</c:v>
                </c:pt>
                <c:pt idx="16">
                  <c:v>20.5</c:v>
                </c:pt>
                <c:pt idx="17">
                  <c:v>17.2</c:v>
                </c:pt>
                <c:pt idx="18">
                  <c:v>21.4</c:v>
                </c:pt>
                <c:pt idx="19">
                  <c:v>33.200000000000003</c:v>
                </c:pt>
                <c:pt idx="20">
                  <c:v>18.899999999999999</c:v>
                </c:pt>
                <c:pt idx="21">
                  <c:v>16.100000000000001</c:v>
                </c:pt>
                <c:pt idx="22">
                  <c:v>24.9</c:v>
                </c:pt>
                <c:pt idx="23">
                  <c:v>17.7</c:v>
                </c:pt>
              </c:numCache>
            </c:numRef>
          </c:xVal>
          <c:yVal>
            <c:numRef>
              <c:f>'wind speed'!$I$2:$I$25</c:f>
              <c:numCache>
                <c:formatCode>General</c:formatCode>
                <c:ptCount val="24"/>
                <c:pt idx="0">
                  <c:v>51.892409469999997</c:v>
                </c:pt>
                <c:pt idx="1">
                  <c:v>44.863604734999996</c:v>
                </c:pt>
                <c:pt idx="2">
                  <c:v>25.252785514999999</c:v>
                </c:pt>
                <c:pt idx="3">
                  <c:v>26.259701815</c:v>
                </c:pt>
                <c:pt idx="4">
                  <c:v>41.273581280000002</c:v>
                </c:pt>
                <c:pt idx="5">
                  <c:v>45.336643434999999</c:v>
                </c:pt>
                <c:pt idx="6">
                  <c:v>32.055472605000006</c:v>
                </c:pt>
                <c:pt idx="7">
                  <c:v>31.134928824999999</c:v>
                </c:pt>
                <c:pt idx="8">
                  <c:v>41.101731604999998</c:v>
                </c:pt>
                <c:pt idx="9">
                  <c:v>36.334261839999996</c:v>
                </c:pt>
                <c:pt idx="10">
                  <c:v>33.997564369999999</c:v>
                </c:pt>
                <c:pt idx="11">
                  <c:v>35.998607239999998</c:v>
                </c:pt>
                <c:pt idx="12">
                  <c:v>56.783576894999996</c:v>
                </c:pt>
                <c:pt idx="13">
                  <c:v>53.185935200000003</c:v>
                </c:pt>
                <c:pt idx="14">
                  <c:v>39.932690219999998</c:v>
                </c:pt>
                <c:pt idx="15">
                  <c:v>46.503830084999997</c:v>
                </c:pt>
                <c:pt idx="16">
                  <c:v>29.49617258</c:v>
                </c:pt>
                <c:pt idx="17">
                  <c:v>58.414693595000003</c:v>
                </c:pt>
                <c:pt idx="18">
                  <c:v>34.788448154999998</c:v>
                </c:pt>
                <c:pt idx="19">
                  <c:v>27.275417825000002</c:v>
                </c:pt>
                <c:pt idx="20">
                  <c:v>42.89983703</c:v>
                </c:pt>
                <c:pt idx="21">
                  <c:v>41.703690804999994</c:v>
                </c:pt>
                <c:pt idx="22">
                  <c:v>41.308977040000002</c:v>
                </c:pt>
                <c:pt idx="23">
                  <c:v>43.541616169999998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A1A-471E-8127-5B20519D1A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27128"/>
        <c:axId val="178541552"/>
      </c:scatterChart>
      <c:valAx>
        <c:axId val="5027128"/>
        <c:scaling>
          <c:orientation val="minMax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/>
                  <a:t>WIND</a:t>
                </a:r>
                <a:r>
                  <a:rPr lang="en-US" sz="1400" b="1" baseline="0"/>
                  <a:t> SPEED </a:t>
                </a:r>
                <a:endParaRPr lang="ar-SA" sz="1400" b="1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8541552"/>
        <c:crosses val="autoZero"/>
        <c:crossBetween val="midCat"/>
      </c:valAx>
      <c:valAx>
        <c:axId val="178541552"/>
        <c:scaling>
          <c:orientation val="minMax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PM2.5</a:t>
                </a:r>
                <a:endParaRPr lang="ar-SA" sz="14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502712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4748479019213729"/>
          <c:y val="1.9380470945443973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'C:\Users\gfgfg\Downloads\[سندس.xlsx]Sheet1'!$G$1</c:f>
              <c:strCache>
                <c:ptCount val="1"/>
                <c:pt idx="0">
                  <c:v>NABLUS</c:v>
                </c:pt>
              </c:strCache>
            </c:strRef>
          </c:tx>
          <c:spPr>
            <a:ln w="19050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8.3468066491688545E-2"/>
                  <c:y val="-0.3347725284339457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baseline="0"/>
                      <a:t>y = -0.7714x + 50.129
R² = 0.0555</a:t>
                    </a:r>
                    <a:endParaRPr lang="en-US" b="1"/>
                  </a:p>
                </c:rich>
              </c:tx>
              <c:numFmt formatCode="General" sourceLinked="0"/>
            </c:trendlineLbl>
          </c:trendline>
          <c:xVal>
            <c:numRef>
              <c:f>'C:\Users\gfgfg\Downloads\[سندس.xlsx]Sheet1'!$F$2:$F$25</c:f>
              <c:numCache>
                <c:formatCode>General</c:formatCode>
                <c:ptCount val="24"/>
                <c:pt idx="0">
                  <c:v>23.5</c:v>
                </c:pt>
                <c:pt idx="1">
                  <c:v>23.5</c:v>
                </c:pt>
                <c:pt idx="2">
                  <c:v>23.5</c:v>
                </c:pt>
                <c:pt idx="3">
                  <c:v>23.2</c:v>
                </c:pt>
                <c:pt idx="4">
                  <c:v>24.5</c:v>
                </c:pt>
                <c:pt idx="5">
                  <c:v>24.2</c:v>
                </c:pt>
                <c:pt idx="6">
                  <c:v>24.1</c:v>
                </c:pt>
                <c:pt idx="7">
                  <c:v>24</c:v>
                </c:pt>
                <c:pt idx="8">
                  <c:v>22.7</c:v>
                </c:pt>
                <c:pt idx="9">
                  <c:v>25.4</c:v>
                </c:pt>
                <c:pt idx="10">
                  <c:v>27.4</c:v>
                </c:pt>
                <c:pt idx="11">
                  <c:v>27.1</c:v>
                </c:pt>
                <c:pt idx="12">
                  <c:v>25.5</c:v>
                </c:pt>
                <c:pt idx="13">
                  <c:v>23.6</c:v>
                </c:pt>
                <c:pt idx="14">
                  <c:v>22.5</c:v>
                </c:pt>
                <c:pt idx="15">
                  <c:v>21.5</c:v>
                </c:pt>
                <c:pt idx="16">
                  <c:v>21.4</c:v>
                </c:pt>
                <c:pt idx="17">
                  <c:v>21.5</c:v>
                </c:pt>
                <c:pt idx="18">
                  <c:v>22.8</c:v>
                </c:pt>
                <c:pt idx="19">
                  <c:v>21.1</c:v>
                </c:pt>
                <c:pt idx="20">
                  <c:v>20.6</c:v>
                </c:pt>
                <c:pt idx="21">
                  <c:v>20.8</c:v>
                </c:pt>
                <c:pt idx="22">
                  <c:v>20.2</c:v>
                </c:pt>
                <c:pt idx="23">
                  <c:v>20.6</c:v>
                </c:pt>
              </c:numCache>
            </c:numRef>
          </c:xVal>
          <c:yVal>
            <c:numRef>
              <c:f>'C:\Users\gfgfg\Downloads\[سندس.xlsx]Sheet1'!$G$2:$G$25</c:f>
              <c:numCache>
                <c:formatCode>General</c:formatCode>
                <c:ptCount val="24"/>
                <c:pt idx="0">
                  <c:v>30.398736834999998</c:v>
                </c:pt>
                <c:pt idx="1">
                  <c:v>36.415595404999998</c:v>
                </c:pt>
                <c:pt idx="2">
                  <c:v>23.951467919999999</c:v>
                </c:pt>
                <c:pt idx="3">
                  <c:v>19.636883404999999</c:v>
                </c:pt>
                <c:pt idx="4">
                  <c:v>30.022128309999999</c:v>
                </c:pt>
                <c:pt idx="5">
                  <c:v>41.101721609999998</c:v>
                </c:pt>
                <c:pt idx="6">
                  <c:v>32.852202985000005</c:v>
                </c:pt>
                <c:pt idx="7">
                  <c:v>27.700009564999998</c:v>
                </c:pt>
                <c:pt idx="8">
                  <c:v>34.695946184999997</c:v>
                </c:pt>
                <c:pt idx="9">
                  <c:v>32.761258530000006</c:v>
                </c:pt>
                <c:pt idx="10">
                  <c:v>25.474216575</c:v>
                </c:pt>
                <c:pt idx="11">
                  <c:v>25.633723279999998</c:v>
                </c:pt>
                <c:pt idx="12">
                  <c:v>35.698935155000001</c:v>
                </c:pt>
                <c:pt idx="13">
                  <c:v>43.045459340000001</c:v>
                </c:pt>
                <c:pt idx="14">
                  <c:v>28.183336690000001</c:v>
                </c:pt>
                <c:pt idx="15">
                  <c:v>44.045950559999994</c:v>
                </c:pt>
                <c:pt idx="16">
                  <c:v>28.192843844999999</c:v>
                </c:pt>
                <c:pt idx="17">
                  <c:v>40.033864109999996</c:v>
                </c:pt>
                <c:pt idx="18">
                  <c:v>34.481993240000001</c:v>
                </c:pt>
                <c:pt idx="19">
                  <c:v>21.667383239999999</c:v>
                </c:pt>
                <c:pt idx="20">
                  <c:v>31.615874789999999</c:v>
                </c:pt>
                <c:pt idx="21">
                  <c:v>35.385658079999999</c:v>
                </c:pt>
                <c:pt idx="22">
                  <c:v>36.846516000000001</c:v>
                </c:pt>
                <c:pt idx="23">
                  <c:v>34.944286210000001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955-44F0-A54F-BE6F9A9585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664632"/>
        <c:axId val="179665024"/>
      </c:scatterChart>
      <c:valAx>
        <c:axId val="179664632"/>
        <c:scaling>
          <c:orientation val="minMax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ar-SA" sz="1400" b="1" i="0" baseline="0">
                    <a:effectLst/>
                  </a:rPr>
                  <a:t>.</a:t>
                </a:r>
                <a:r>
                  <a:rPr lang="en-US" sz="1400" b="1" i="0" baseline="0">
                    <a:effectLst/>
                  </a:rPr>
                  <a:t>Temp </a:t>
                </a:r>
                <a:endParaRPr lang="en-US" sz="800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665024"/>
        <c:crosses val="autoZero"/>
        <c:crossBetween val="midCat"/>
        <c:majorUnit val="1"/>
      </c:valAx>
      <c:valAx>
        <c:axId val="1796650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6646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13892793430118111"/>
          <c:y val="0.12034790909322601"/>
          <c:w val="0.82446737614829402"/>
          <c:h val="0.73694124516052795"/>
        </c:manualLayout>
      </c:layout>
      <c:scatterChart>
        <c:scatterStyle val="lineMarker"/>
        <c:varyColors val="0"/>
        <c:ser>
          <c:idx val="0"/>
          <c:order val="0"/>
          <c:tx>
            <c:strRef>
              <c:f>'C:\Users\gfgfg\Downloads\[سندس.xlsx]Sheet1'!$E$1</c:f>
              <c:strCache>
                <c:ptCount val="1"/>
                <c:pt idx="0">
                  <c:v>TULKARIM</c:v>
                </c:pt>
              </c:strCache>
            </c:strRef>
          </c:tx>
          <c:spPr>
            <a:ln w="19050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12212131930774278"/>
                  <c:y val="-0.3371918935240362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baseline="0"/>
                      <a:t>y = 0.2484x + 24.125
R² = 0.0056</a:t>
                    </a:r>
                    <a:endParaRPr lang="en-US" b="1"/>
                  </a:p>
                </c:rich>
              </c:tx>
              <c:numFmt formatCode="General" sourceLinked="0"/>
            </c:trendlineLbl>
          </c:trendline>
          <c:xVal>
            <c:numRef>
              <c:f>'C:\Users\gfgfg\Downloads\[سندس.xlsx]Sheet1'!$D$2:$D$25</c:f>
              <c:numCache>
                <c:formatCode>General</c:formatCode>
                <c:ptCount val="24"/>
                <c:pt idx="0">
                  <c:v>23.5</c:v>
                </c:pt>
                <c:pt idx="1">
                  <c:v>23.5</c:v>
                </c:pt>
                <c:pt idx="2">
                  <c:v>23.5</c:v>
                </c:pt>
                <c:pt idx="3">
                  <c:v>23.2</c:v>
                </c:pt>
                <c:pt idx="4">
                  <c:v>24.5</c:v>
                </c:pt>
                <c:pt idx="5">
                  <c:v>24.2</c:v>
                </c:pt>
                <c:pt idx="6">
                  <c:v>24.1</c:v>
                </c:pt>
                <c:pt idx="7">
                  <c:v>24</c:v>
                </c:pt>
                <c:pt idx="8">
                  <c:v>22.7</c:v>
                </c:pt>
                <c:pt idx="9">
                  <c:v>25.4</c:v>
                </c:pt>
                <c:pt idx="10">
                  <c:v>27.4</c:v>
                </c:pt>
                <c:pt idx="11">
                  <c:v>27.1</c:v>
                </c:pt>
                <c:pt idx="12">
                  <c:v>25.5</c:v>
                </c:pt>
                <c:pt idx="13">
                  <c:v>23.6</c:v>
                </c:pt>
                <c:pt idx="14">
                  <c:v>22.5</c:v>
                </c:pt>
                <c:pt idx="15">
                  <c:v>21.5</c:v>
                </c:pt>
                <c:pt idx="16">
                  <c:v>21.4</c:v>
                </c:pt>
                <c:pt idx="17">
                  <c:v>21.5</c:v>
                </c:pt>
                <c:pt idx="18">
                  <c:v>22.8</c:v>
                </c:pt>
                <c:pt idx="19">
                  <c:v>21.1</c:v>
                </c:pt>
                <c:pt idx="20">
                  <c:v>20.6</c:v>
                </c:pt>
                <c:pt idx="21">
                  <c:v>20.8</c:v>
                </c:pt>
                <c:pt idx="22">
                  <c:v>20.2</c:v>
                </c:pt>
                <c:pt idx="23">
                  <c:v>20.6</c:v>
                </c:pt>
              </c:numCache>
            </c:numRef>
          </c:xVal>
          <c:yVal>
            <c:numRef>
              <c:f>'C:\Users\gfgfg\Downloads\[سندس.xlsx]Sheet1'!$E$2:$E$25</c:f>
              <c:numCache>
                <c:formatCode>General</c:formatCode>
                <c:ptCount val="24"/>
                <c:pt idx="0">
                  <c:v>29.02676443</c:v>
                </c:pt>
                <c:pt idx="1">
                  <c:v>30.644188155000002</c:v>
                </c:pt>
                <c:pt idx="2">
                  <c:v>22.441609755000002</c:v>
                </c:pt>
                <c:pt idx="3">
                  <c:v>18.471754875000002</c:v>
                </c:pt>
                <c:pt idx="4">
                  <c:v>25.77561978</c:v>
                </c:pt>
                <c:pt idx="5">
                  <c:v>26.877519159999999</c:v>
                </c:pt>
                <c:pt idx="6">
                  <c:v>26.828440109999999</c:v>
                </c:pt>
                <c:pt idx="7">
                  <c:v>28.185285515</c:v>
                </c:pt>
                <c:pt idx="8">
                  <c:v>25.406773520000002</c:v>
                </c:pt>
                <c:pt idx="9">
                  <c:v>33.924762569999999</c:v>
                </c:pt>
                <c:pt idx="10">
                  <c:v>35.138689894999999</c:v>
                </c:pt>
                <c:pt idx="11">
                  <c:v>22.669692949999998</c:v>
                </c:pt>
                <c:pt idx="12">
                  <c:v>38.783279570000005</c:v>
                </c:pt>
                <c:pt idx="13">
                  <c:v>46.394344950000004</c:v>
                </c:pt>
                <c:pt idx="14">
                  <c:v>33.00432103</c:v>
                </c:pt>
                <c:pt idx="15">
                  <c:v>36.889954704999994</c:v>
                </c:pt>
                <c:pt idx="16">
                  <c:v>25.608427055</c:v>
                </c:pt>
                <c:pt idx="17">
                  <c:v>35.973344900000001</c:v>
                </c:pt>
                <c:pt idx="18">
                  <c:v>35.444665740000005</c:v>
                </c:pt>
                <c:pt idx="19">
                  <c:v>21.122778555</c:v>
                </c:pt>
                <c:pt idx="20">
                  <c:v>24.11840084</c:v>
                </c:pt>
                <c:pt idx="21">
                  <c:v>35.312389154999998</c:v>
                </c:pt>
                <c:pt idx="22">
                  <c:v>26.633857939999999</c:v>
                </c:pt>
                <c:pt idx="23">
                  <c:v>32.254004180000003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DF0-461D-9389-8CFC0E6DE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665808"/>
        <c:axId val="179666200"/>
      </c:scatterChart>
      <c:valAx>
        <c:axId val="179665808"/>
        <c:scaling>
          <c:orientation val="minMax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ar-SA" sz="1200" b="1" i="0" u="none" strike="noStrike" baseline="0">
                    <a:effectLst/>
                  </a:rPr>
                  <a:t>.</a:t>
                </a:r>
                <a:r>
                  <a:rPr lang="en-US" sz="1200" b="1" i="0" u="none" strike="noStrike" baseline="0">
                    <a:effectLst/>
                  </a:rPr>
                  <a:t>Temp</a:t>
                </a:r>
                <a:r>
                  <a:rPr lang="en-US" sz="1200" b="1" i="0" u="none" strike="noStrike" baseline="0"/>
                  <a:t> </a:t>
                </a:r>
                <a:endParaRPr lang="ar-SA" sz="1200" b="1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666200"/>
        <c:crosses val="autoZero"/>
        <c:crossBetween val="midCat"/>
        <c:majorUnit val="1"/>
      </c:valAx>
      <c:valAx>
        <c:axId val="1796662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66580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'C:\Users\gfgfg\Downloads\[سندس.xlsx]Sheet1'!$C$1</c:f>
              <c:strCache>
                <c:ptCount val="1"/>
                <c:pt idx="0">
                  <c:v>ANZA</c:v>
                </c:pt>
              </c:strCache>
            </c:strRef>
          </c:tx>
          <c:spPr>
            <a:ln w="19050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8.3831141621384636E-2"/>
                  <c:y val="-0.38959447462029151"/>
                </c:manualLayout>
              </c:layout>
              <c:tx>
                <c:rich>
                  <a:bodyPr/>
                  <a:lstStyle/>
                  <a:p>
                    <a:pPr>
                      <a:defRPr sz="1050"/>
                    </a:pPr>
                    <a:r>
                      <a:rPr lang="en-US" sz="1050" b="1" baseline="0"/>
                      <a:t>y = -0.0257x + 27.6
R² = 4E-05</a:t>
                    </a:r>
                    <a:endParaRPr lang="en-US" sz="1050" b="1"/>
                  </a:p>
                </c:rich>
              </c:tx>
              <c:numFmt formatCode="General" sourceLinked="0"/>
            </c:trendlineLbl>
          </c:trendline>
          <c:xVal>
            <c:numRef>
              <c:f>'C:\Users\gfgfg\Downloads\[سندس.xlsx]Sheet1'!$B$2:$B$25</c:f>
              <c:numCache>
                <c:formatCode>General</c:formatCode>
                <c:ptCount val="24"/>
                <c:pt idx="0">
                  <c:v>23.5</c:v>
                </c:pt>
                <c:pt idx="1">
                  <c:v>23.5</c:v>
                </c:pt>
                <c:pt idx="2">
                  <c:v>23.5</c:v>
                </c:pt>
                <c:pt idx="3">
                  <c:v>23.2</c:v>
                </c:pt>
                <c:pt idx="4">
                  <c:v>24.5</c:v>
                </c:pt>
                <c:pt idx="5">
                  <c:v>24.2</c:v>
                </c:pt>
                <c:pt idx="6">
                  <c:v>24.1</c:v>
                </c:pt>
                <c:pt idx="7">
                  <c:v>24</c:v>
                </c:pt>
                <c:pt idx="8">
                  <c:v>22.7</c:v>
                </c:pt>
                <c:pt idx="9">
                  <c:v>25.4</c:v>
                </c:pt>
                <c:pt idx="10">
                  <c:v>27.4</c:v>
                </c:pt>
                <c:pt idx="11">
                  <c:v>27.1</c:v>
                </c:pt>
                <c:pt idx="12">
                  <c:v>25.5</c:v>
                </c:pt>
                <c:pt idx="13">
                  <c:v>23.6</c:v>
                </c:pt>
                <c:pt idx="14">
                  <c:v>22.5</c:v>
                </c:pt>
                <c:pt idx="15">
                  <c:v>21.5</c:v>
                </c:pt>
                <c:pt idx="16">
                  <c:v>21.4</c:v>
                </c:pt>
                <c:pt idx="17">
                  <c:v>21.5</c:v>
                </c:pt>
                <c:pt idx="18">
                  <c:v>22.8</c:v>
                </c:pt>
                <c:pt idx="19">
                  <c:v>21.1</c:v>
                </c:pt>
                <c:pt idx="20">
                  <c:v>20.6</c:v>
                </c:pt>
                <c:pt idx="21">
                  <c:v>20.8</c:v>
                </c:pt>
                <c:pt idx="22">
                  <c:v>20.2</c:v>
                </c:pt>
                <c:pt idx="23">
                  <c:v>20.6</c:v>
                </c:pt>
              </c:numCache>
            </c:numRef>
          </c:xVal>
          <c:yVal>
            <c:numRef>
              <c:f>'C:\Users\gfgfg\Downloads\[سندس.xlsx]Sheet1'!$C$2:$C$25</c:f>
              <c:numCache>
                <c:formatCode>General</c:formatCode>
                <c:ptCount val="24"/>
                <c:pt idx="0">
                  <c:v>26.80808468</c:v>
                </c:pt>
                <c:pt idx="1">
                  <c:v>41.002861320000001</c:v>
                </c:pt>
                <c:pt idx="2">
                  <c:v>21.23024414</c:v>
                </c:pt>
                <c:pt idx="3">
                  <c:v>12.10827424</c:v>
                </c:pt>
                <c:pt idx="4">
                  <c:v>17.956726140000001</c:v>
                </c:pt>
                <c:pt idx="5">
                  <c:v>32.988926739999997</c:v>
                </c:pt>
                <c:pt idx="6">
                  <c:v>23.613484079999999</c:v>
                </c:pt>
                <c:pt idx="7">
                  <c:v>26.41789253</c:v>
                </c:pt>
                <c:pt idx="8">
                  <c:v>26.424757069999998</c:v>
                </c:pt>
                <c:pt idx="9">
                  <c:v>25.793016170000001</c:v>
                </c:pt>
                <c:pt idx="10">
                  <c:v>19.818686970000002</c:v>
                </c:pt>
                <c:pt idx="11">
                  <c:v>21.083637240000002</c:v>
                </c:pt>
                <c:pt idx="12">
                  <c:v>39.013243629999998</c:v>
                </c:pt>
                <c:pt idx="13">
                  <c:v>46.478582619999997</c:v>
                </c:pt>
                <c:pt idx="14">
                  <c:v>29.937184999999999</c:v>
                </c:pt>
                <c:pt idx="15">
                  <c:v>36.324845830000001</c:v>
                </c:pt>
                <c:pt idx="16">
                  <c:v>23.12468509</c:v>
                </c:pt>
                <c:pt idx="17">
                  <c:v>31.675000000000001</c:v>
                </c:pt>
                <c:pt idx="18">
                  <c:v>29.701733959999999</c:v>
                </c:pt>
                <c:pt idx="19">
                  <c:v>15.4999193</c:v>
                </c:pt>
                <c:pt idx="20">
                  <c:v>19.748989829999999</c:v>
                </c:pt>
                <c:pt idx="21">
                  <c:v>33.348603760000003</c:v>
                </c:pt>
                <c:pt idx="22">
                  <c:v>23.530634150000001</c:v>
                </c:pt>
                <c:pt idx="23">
                  <c:v>24.494560839999998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5DB-4B7D-A436-7BA72BE5DB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410240"/>
        <c:axId val="178410632"/>
      </c:scatterChart>
      <c:valAx>
        <c:axId val="178410240"/>
        <c:scaling>
          <c:orientation val="minMax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ar-SA" sz="1400" b="1" i="0" baseline="0">
                    <a:effectLst/>
                  </a:rPr>
                  <a:t>.</a:t>
                </a:r>
                <a:r>
                  <a:rPr lang="en-US" sz="1400" b="1" i="0" baseline="0">
                    <a:effectLst/>
                  </a:rPr>
                  <a:t>Temp </a:t>
                </a:r>
                <a:endParaRPr lang="en-US" sz="1400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8410632"/>
        <c:crosses val="autoZero"/>
        <c:crossBetween val="midCat"/>
        <c:majorUnit val="1"/>
      </c:valAx>
      <c:valAx>
        <c:axId val="178410632"/>
        <c:scaling>
          <c:orientation val="minMax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84102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معدل الاسام الماطرة</c:v>
          </c:tx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precipitation!$I$1:$L$1</c:f>
              <c:strCache>
                <c:ptCount val="4"/>
                <c:pt idx="0">
                  <c:v>ANZA</c:v>
                </c:pt>
                <c:pt idx="1">
                  <c:v>TULKARIM</c:v>
                </c:pt>
                <c:pt idx="2">
                  <c:v>NABLUS</c:v>
                </c:pt>
                <c:pt idx="3">
                  <c:v>JENIN</c:v>
                </c:pt>
              </c:strCache>
            </c:strRef>
          </c:cat>
          <c:val>
            <c:numRef>
              <c:f>precipitation!$I$2:$L$2</c:f>
              <c:numCache>
                <c:formatCode>General</c:formatCode>
                <c:ptCount val="4"/>
                <c:pt idx="0">
                  <c:v>24.753720412</c:v>
                </c:pt>
                <c:pt idx="1">
                  <c:v>28.247106000000002</c:v>
                </c:pt>
                <c:pt idx="2">
                  <c:v>30.621717705000002</c:v>
                </c:pt>
                <c:pt idx="3">
                  <c:v>38.832474689000001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E7-4930-AF5E-903E1099A764}"/>
            </c:ext>
          </c:extLst>
        </c:ser>
        <c:ser>
          <c:idx val="1"/>
          <c:order val="1"/>
          <c:tx>
            <c:v>معدل الايام الغير ماطرة</c:v>
          </c:tx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precipitation!$I$1:$L$1</c:f>
              <c:strCache>
                <c:ptCount val="4"/>
                <c:pt idx="0">
                  <c:v>ANZA</c:v>
                </c:pt>
                <c:pt idx="1">
                  <c:v>TULKARIM</c:v>
                </c:pt>
                <c:pt idx="2">
                  <c:v>NABLUS</c:v>
                </c:pt>
                <c:pt idx="3">
                  <c:v>JENIN</c:v>
                </c:pt>
              </c:strCache>
            </c:strRef>
          </c:cat>
          <c:val>
            <c:numRef>
              <c:f>precipitation!$I$3:$L$3</c:f>
              <c:numCache>
                <c:formatCode>General</c:formatCode>
                <c:ptCount val="4"/>
                <c:pt idx="0">
                  <c:v>27.368506865714284</c:v>
                </c:pt>
                <c:pt idx="1">
                  <c:v>28.700926083571431</c:v>
                </c:pt>
                <c:pt idx="2">
                  <c:v>31.417560109285716</c:v>
                </c:pt>
                <c:pt idx="3">
                  <c:v>41.559769664285717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E7-4930-AF5E-903E1099A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79994272"/>
        <c:axId val="164417304"/>
      </c:barChart>
      <c:catAx>
        <c:axId val="1799942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64417304"/>
        <c:crosses val="autoZero"/>
        <c:auto val="1"/>
        <c:lblAlgn val="ctr"/>
        <c:lblOffset val="100"/>
        <c:noMultiLvlLbl val="0"/>
      </c:catAx>
      <c:valAx>
        <c:axId val="1644173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79994272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baseline="0">
                <a:latin typeface="معدل الايام الماطرة"/>
              </a:defRPr>
            </a:pPr>
            <a:endParaRPr lang="en-US"/>
          </a:p>
        </c:txPr>
      </c:legendEntry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'wind speed'!$G$1</c:f>
              <c:strCache>
                <c:ptCount val="1"/>
                <c:pt idx="0">
                  <c:v>NABLUS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10671066593357108"/>
                  <c:y val="-0.4051075241715144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baseline="0"/>
                      <a:t>y = -0.5029x + 42.283
R² = 0.0882</a:t>
                    </a:r>
                    <a:endParaRPr lang="en-US" b="1"/>
                  </a:p>
                </c:rich>
              </c:tx>
              <c:numFmt formatCode="General" sourceLinked="0"/>
            </c:trendlineLbl>
          </c:trendline>
          <c:xVal>
            <c:numRef>
              <c:f>'wind speed'!$F$2:$F$25</c:f>
              <c:numCache>
                <c:formatCode>General</c:formatCode>
                <c:ptCount val="24"/>
                <c:pt idx="0">
                  <c:v>16.399999999999999</c:v>
                </c:pt>
                <c:pt idx="1">
                  <c:v>19.600000000000001</c:v>
                </c:pt>
                <c:pt idx="2">
                  <c:v>21.6</c:v>
                </c:pt>
                <c:pt idx="3">
                  <c:v>18.7</c:v>
                </c:pt>
                <c:pt idx="4">
                  <c:v>18.399999999999999</c:v>
                </c:pt>
                <c:pt idx="5">
                  <c:v>18.7</c:v>
                </c:pt>
                <c:pt idx="6">
                  <c:v>18.399999999999999</c:v>
                </c:pt>
                <c:pt idx="7">
                  <c:v>17.2</c:v>
                </c:pt>
                <c:pt idx="8">
                  <c:v>22</c:v>
                </c:pt>
                <c:pt idx="9">
                  <c:v>18.5</c:v>
                </c:pt>
                <c:pt idx="10">
                  <c:v>17.100000000000001</c:v>
                </c:pt>
                <c:pt idx="11">
                  <c:v>25.4</c:v>
                </c:pt>
                <c:pt idx="12">
                  <c:v>14.8</c:v>
                </c:pt>
                <c:pt idx="13">
                  <c:v>18.7</c:v>
                </c:pt>
                <c:pt idx="14">
                  <c:v>20.2</c:v>
                </c:pt>
                <c:pt idx="15">
                  <c:v>21.6</c:v>
                </c:pt>
                <c:pt idx="16">
                  <c:v>20.5</c:v>
                </c:pt>
                <c:pt idx="17">
                  <c:v>17.2</c:v>
                </c:pt>
                <c:pt idx="18">
                  <c:v>21.4</c:v>
                </c:pt>
                <c:pt idx="19">
                  <c:v>33.200000000000003</c:v>
                </c:pt>
                <c:pt idx="20">
                  <c:v>18.899999999999999</c:v>
                </c:pt>
                <c:pt idx="21">
                  <c:v>16.100000000000001</c:v>
                </c:pt>
                <c:pt idx="22">
                  <c:v>24.9</c:v>
                </c:pt>
                <c:pt idx="23">
                  <c:v>17.7</c:v>
                </c:pt>
              </c:numCache>
            </c:numRef>
          </c:xVal>
          <c:yVal>
            <c:numRef>
              <c:f>'wind speed'!$G$2:$G$25</c:f>
              <c:numCache>
                <c:formatCode>General</c:formatCode>
                <c:ptCount val="24"/>
                <c:pt idx="0">
                  <c:v>30.398736834999998</c:v>
                </c:pt>
                <c:pt idx="1">
                  <c:v>36.415595404999998</c:v>
                </c:pt>
                <c:pt idx="2">
                  <c:v>23.951467919999999</c:v>
                </c:pt>
                <c:pt idx="3">
                  <c:v>19.636883404999999</c:v>
                </c:pt>
                <c:pt idx="4">
                  <c:v>30.022128309999999</c:v>
                </c:pt>
                <c:pt idx="5">
                  <c:v>41.101721609999998</c:v>
                </c:pt>
                <c:pt idx="6">
                  <c:v>32.852202985000005</c:v>
                </c:pt>
                <c:pt idx="7">
                  <c:v>27.700009564999998</c:v>
                </c:pt>
                <c:pt idx="8">
                  <c:v>34.695946184999997</c:v>
                </c:pt>
                <c:pt idx="9">
                  <c:v>32.761258530000006</c:v>
                </c:pt>
                <c:pt idx="10">
                  <c:v>25.474216575</c:v>
                </c:pt>
                <c:pt idx="11">
                  <c:v>25.633723279999998</c:v>
                </c:pt>
                <c:pt idx="12">
                  <c:v>35.698935155000001</c:v>
                </c:pt>
                <c:pt idx="13">
                  <c:v>43.045459340000001</c:v>
                </c:pt>
                <c:pt idx="14">
                  <c:v>28.183336690000001</c:v>
                </c:pt>
                <c:pt idx="15">
                  <c:v>44.045950559999994</c:v>
                </c:pt>
                <c:pt idx="16">
                  <c:v>28.192843844999999</c:v>
                </c:pt>
                <c:pt idx="17">
                  <c:v>40.033864109999996</c:v>
                </c:pt>
                <c:pt idx="18">
                  <c:v>34.481993240000001</c:v>
                </c:pt>
                <c:pt idx="19">
                  <c:v>21.667383239999999</c:v>
                </c:pt>
                <c:pt idx="20">
                  <c:v>31.615874789999999</c:v>
                </c:pt>
                <c:pt idx="21">
                  <c:v>35.385658079999999</c:v>
                </c:pt>
                <c:pt idx="22">
                  <c:v>36.846516000000001</c:v>
                </c:pt>
                <c:pt idx="23">
                  <c:v>34.944286210000001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7C0-42CF-94D9-2EC3796D3A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640120"/>
        <c:axId val="178640504"/>
      </c:scatterChart>
      <c:valAx>
        <c:axId val="178640120"/>
        <c:scaling>
          <c:orientation val="minMax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 i="0" baseline="0">
                    <a:effectLst/>
                  </a:rPr>
                  <a:t>WIND</a:t>
                </a:r>
                <a:r>
                  <a:rPr lang="en-US" sz="1800" b="1" i="0" baseline="0">
                    <a:effectLst/>
                  </a:rPr>
                  <a:t> </a:t>
                </a:r>
                <a:r>
                  <a:rPr lang="en-US" sz="1400" b="1" i="0" baseline="0">
                    <a:effectLst/>
                  </a:rPr>
                  <a:t>SPEED</a:t>
                </a:r>
                <a:r>
                  <a:rPr lang="en-US" sz="1800" b="1" i="0" baseline="0">
                    <a:effectLst/>
                  </a:rPr>
                  <a:t> 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8640504"/>
        <c:crosses val="autoZero"/>
        <c:crossBetween val="midCat"/>
      </c:valAx>
      <c:valAx>
        <c:axId val="178640504"/>
        <c:scaling>
          <c:orientation val="minMax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864012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'wind speed'!$E$1</c:f>
              <c:strCache>
                <c:ptCount val="1"/>
                <c:pt idx="0">
                  <c:v>TULKARIM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11525640956348725"/>
                  <c:y val="-0.5986354100898185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baseline="0"/>
                      <a:t>y = -0.7795x + 45.371
R² = 0.206</a:t>
                    </a:r>
                    <a:endParaRPr lang="en-US" b="1"/>
                  </a:p>
                </c:rich>
              </c:tx>
              <c:numFmt formatCode="General" sourceLinked="0"/>
            </c:trendlineLbl>
          </c:trendline>
          <c:xVal>
            <c:numRef>
              <c:f>'wind speed'!$D$2:$D$25</c:f>
              <c:numCache>
                <c:formatCode>General</c:formatCode>
                <c:ptCount val="24"/>
                <c:pt idx="0">
                  <c:v>16.399999999999999</c:v>
                </c:pt>
                <c:pt idx="1">
                  <c:v>19.600000000000001</c:v>
                </c:pt>
                <c:pt idx="2">
                  <c:v>21.6</c:v>
                </c:pt>
                <c:pt idx="3">
                  <c:v>18.7</c:v>
                </c:pt>
                <c:pt idx="4">
                  <c:v>18.399999999999999</c:v>
                </c:pt>
                <c:pt idx="5">
                  <c:v>18.7</c:v>
                </c:pt>
                <c:pt idx="6">
                  <c:v>18.399999999999999</c:v>
                </c:pt>
                <c:pt idx="7">
                  <c:v>17.2</c:v>
                </c:pt>
                <c:pt idx="8">
                  <c:v>22</c:v>
                </c:pt>
                <c:pt idx="9">
                  <c:v>18.5</c:v>
                </c:pt>
                <c:pt idx="10">
                  <c:v>17.100000000000001</c:v>
                </c:pt>
                <c:pt idx="11">
                  <c:v>25.4</c:v>
                </c:pt>
                <c:pt idx="12">
                  <c:v>14.8</c:v>
                </c:pt>
                <c:pt idx="13">
                  <c:v>18.7</c:v>
                </c:pt>
                <c:pt idx="14">
                  <c:v>20.2</c:v>
                </c:pt>
                <c:pt idx="15">
                  <c:v>21.6</c:v>
                </c:pt>
                <c:pt idx="16">
                  <c:v>20.5</c:v>
                </c:pt>
                <c:pt idx="17">
                  <c:v>17.2</c:v>
                </c:pt>
                <c:pt idx="18">
                  <c:v>21.4</c:v>
                </c:pt>
                <c:pt idx="19">
                  <c:v>33.200000000000003</c:v>
                </c:pt>
                <c:pt idx="20">
                  <c:v>18.899999999999999</c:v>
                </c:pt>
                <c:pt idx="21">
                  <c:v>16.100000000000001</c:v>
                </c:pt>
                <c:pt idx="22">
                  <c:v>24.9</c:v>
                </c:pt>
                <c:pt idx="23">
                  <c:v>17.7</c:v>
                </c:pt>
              </c:numCache>
            </c:numRef>
          </c:xVal>
          <c:yVal>
            <c:numRef>
              <c:f>'wind speed'!$E$2:$E$25</c:f>
              <c:numCache>
                <c:formatCode>General</c:formatCode>
                <c:ptCount val="24"/>
                <c:pt idx="0">
                  <c:v>29.02676443</c:v>
                </c:pt>
                <c:pt idx="1">
                  <c:v>30.644188155000002</c:v>
                </c:pt>
                <c:pt idx="2">
                  <c:v>22.441609755000002</c:v>
                </c:pt>
                <c:pt idx="3">
                  <c:v>18.471754875000002</c:v>
                </c:pt>
                <c:pt idx="4">
                  <c:v>25.77561978</c:v>
                </c:pt>
                <c:pt idx="5">
                  <c:v>26.877519159999999</c:v>
                </c:pt>
                <c:pt idx="6">
                  <c:v>26.828440109999999</c:v>
                </c:pt>
                <c:pt idx="7">
                  <c:v>28.185285515</c:v>
                </c:pt>
                <c:pt idx="8">
                  <c:v>25.406773520000002</c:v>
                </c:pt>
                <c:pt idx="9">
                  <c:v>33.924762569999999</c:v>
                </c:pt>
                <c:pt idx="10">
                  <c:v>35.138689894999999</c:v>
                </c:pt>
                <c:pt idx="11">
                  <c:v>22.669692949999998</c:v>
                </c:pt>
                <c:pt idx="12">
                  <c:v>38.783279570000005</c:v>
                </c:pt>
                <c:pt idx="13">
                  <c:v>46.394344950000004</c:v>
                </c:pt>
                <c:pt idx="14">
                  <c:v>33.00432103</c:v>
                </c:pt>
                <c:pt idx="15">
                  <c:v>36.889954704999994</c:v>
                </c:pt>
                <c:pt idx="16">
                  <c:v>25.608427055</c:v>
                </c:pt>
                <c:pt idx="17">
                  <c:v>35.973344900000001</c:v>
                </c:pt>
                <c:pt idx="18">
                  <c:v>35.444665740000005</c:v>
                </c:pt>
                <c:pt idx="19">
                  <c:v>21.122778555</c:v>
                </c:pt>
                <c:pt idx="20">
                  <c:v>24.11840084</c:v>
                </c:pt>
                <c:pt idx="21">
                  <c:v>35.312389154999998</c:v>
                </c:pt>
                <c:pt idx="22">
                  <c:v>26.633857939999999</c:v>
                </c:pt>
                <c:pt idx="23">
                  <c:v>32.254004180000003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675-4E9A-B65D-7386DB6FBB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224224"/>
        <c:axId val="164419264"/>
      </c:scatterChart>
      <c:valAx>
        <c:axId val="178224224"/>
        <c:scaling>
          <c:orientation val="minMax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 i="0" baseline="0">
                    <a:effectLst/>
                  </a:rPr>
                  <a:t>WIND</a:t>
                </a:r>
                <a:r>
                  <a:rPr lang="en-US" sz="1800" b="1" i="0" baseline="0">
                    <a:effectLst/>
                  </a:rPr>
                  <a:t> </a:t>
                </a:r>
                <a:r>
                  <a:rPr lang="en-US" sz="1400" b="1" i="0" baseline="0">
                    <a:effectLst/>
                  </a:rPr>
                  <a:t>SPEED</a:t>
                </a:r>
                <a:r>
                  <a:rPr lang="en-US" sz="1800" b="1" i="0" baseline="0">
                    <a:effectLst/>
                  </a:rPr>
                  <a:t> 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4419264"/>
        <c:crosses val="autoZero"/>
        <c:crossBetween val="midCat"/>
      </c:valAx>
      <c:valAx>
        <c:axId val="164419264"/>
        <c:scaling>
          <c:orientation val="minMax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8224224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'wind speed'!$C$1</c:f>
              <c:strCache>
                <c:ptCount val="1"/>
                <c:pt idx="0">
                  <c:v>ANZA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8.1830117413200287E-2"/>
                  <c:y val="-0.6462326750195173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baseline="0"/>
                      <a:t>y = -0.7566x + 42.048
R² = 0.1223</a:t>
                    </a:r>
                    <a:endParaRPr lang="en-US" b="1"/>
                  </a:p>
                </c:rich>
              </c:tx>
              <c:numFmt formatCode="General" sourceLinked="0"/>
            </c:trendlineLbl>
          </c:trendline>
          <c:xVal>
            <c:numRef>
              <c:f>'wind speed'!$B$2:$B$25</c:f>
              <c:numCache>
                <c:formatCode>General</c:formatCode>
                <c:ptCount val="24"/>
                <c:pt idx="0">
                  <c:v>16.399999999999999</c:v>
                </c:pt>
                <c:pt idx="1">
                  <c:v>19.600000000000001</c:v>
                </c:pt>
                <c:pt idx="2">
                  <c:v>21.6</c:v>
                </c:pt>
                <c:pt idx="3">
                  <c:v>18.7</c:v>
                </c:pt>
                <c:pt idx="4">
                  <c:v>18.399999999999999</c:v>
                </c:pt>
                <c:pt idx="5">
                  <c:v>18.7</c:v>
                </c:pt>
                <c:pt idx="6">
                  <c:v>18.399999999999999</c:v>
                </c:pt>
                <c:pt idx="7">
                  <c:v>17.2</c:v>
                </c:pt>
                <c:pt idx="8">
                  <c:v>22</c:v>
                </c:pt>
                <c:pt idx="9">
                  <c:v>18.5</c:v>
                </c:pt>
                <c:pt idx="10">
                  <c:v>17.100000000000001</c:v>
                </c:pt>
                <c:pt idx="11">
                  <c:v>25.4</c:v>
                </c:pt>
                <c:pt idx="12">
                  <c:v>14.8</c:v>
                </c:pt>
                <c:pt idx="13">
                  <c:v>18.7</c:v>
                </c:pt>
                <c:pt idx="14">
                  <c:v>20.2</c:v>
                </c:pt>
                <c:pt idx="15">
                  <c:v>21.6</c:v>
                </c:pt>
                <c:pt idx="16">
                  <c:v>20.5</c:v>
                </c:pt>
                <c:pt idx="17">
                  <c:v>17.2</c:v>
                </c:pt>
                <c:pt idx="18">
                  <c:v>21.4</c:v>
                </c:pt>
                <c:pt idx="19">
                  <c:v>33.200000000000003</c:v>
                </c:pt>
                <c:pt idx="20">
                  <c:v>18.899999999999999</c:v>
                </c:pt>
                <c:pt idx="21">
                  <c:v>16.100000000000001</c:v>
                </c:pt>
                <c:pt idx="22">
                  <c:v>24.9</c:v>
                </c:pt>
                <c:pt idx="23">
                  <c:v>17.7</c:v>
                </c:pt>
              </c:numCache>
            </c:numRef>
          </c:xVal>
          <c:yVal>
            <c:numRef>
              <c:f>'wind speed'!$C$2:$C$25</c:f>
              <c:numCache>
                <c:formatCode>General</c:formatCode>
                <c:ptCount val="24"/>
                <c:pt idx="0">
                  <c:v>26.80808468</c:v>
                </c:pt>
                <c:pt idx="1">
                  <c:v>41.002861320000001</c:v>
                </c:pt>
                <c:pt idx="2">
                  <c:v>21.23024414</c:v>
                </c:pt>
                <c:pt idx="3">
                  <c:v>12.10827424</c:v>
                </c:pt>
                <c:pt idx="4">
                  <c:v>17.956726140000001</c:v>
                </c:pt>
                <c:pt idx="5">
                  <c:v>32.988926739999997</c:v>
                </c:pt>
                <c:pt idx="6">
                  <c:v>23.613484079999999</c:v>
                </c:pt>
                <c:pt idx="7">
                  <c:v>26.41789253</c:v>
                </c:pt>
                <c:pt idx="8">
                  <c:v>26.424757069999998</c:v>
                </c:pt>
                <c:pt idx="9">
                  <c:v>25.793016170000001</c:v>
                </c:pt>
                <c:pt idx="10">
                  <c:v>19.818686970000002</c:v>
                </c:pt>
                <c:pt idx="11">
                  <c:v>21.083637240000002</c:v>
                </c:pt>
                <c:pt idx="12">
                  <c:v>39.013243629999998</c:v>
                </c:pt>
                <c:pt idx="13">
                  <c:v>46.478582619999997</c:v>
                </c:pt>
                <c:pt idx="14">
                  <c:v>29.937184999999999</c:v>
                </c:pt>
                <c:pt idx="15">
                  <c:v>36.324845830000001</c:v>
                </c:pt>
                <c:pt idx="16">
                  <c:v>23.12468509</c:v>
                </c:pt>
                <c:pt idx="17">
                  <c:v>31.675000000000001</c:v>
                </c:pt>
                <c:pt idx="18">
                  <c:v>29.701733959999999</c:v>
                </c:pt>
                <c:pt idx="19">
                  <c:v>15.4999193</c:v>
                </c:pt>
                <c:pt idx="20">
                  <c:v>19.748989829999999</c:v>
                </c:pt>
                <c:pt idx="21">
                  <c:v>33.348603760000003</c:v>
                </c:pt>
                <c:pt idx="22">
                  <c:v>23.530634150000001</c:v>
                </c:pt>
                <c:pt idx="23">
                  <c:v>24.494560839999998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78A-414A-86FA-C42E44EC1B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420048"/>
        <c:axId val="164420440"/>
      </c:scatterChart>
      <c:valAx>
        <c:axId val="164420048"/>
        <c:scaling>
          <c:orientation val="minMax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 i="0" baseline="0">
                    <a:effectLst/>
                  </a:rPr>
                  <a:t>WIND</a:t>
                </a:r>
                <a:r>
                  <a:rPr lang="en-US" sz="1800" b="1" i="0" baseline="0">
                    <a:effectLst/>
                  </a:rPr>
                  <a:t> </a:t>
                </a:r>
                <a:r>
                  <a:rPr lang="en-US" sz="1400" b="1" i="0" baseline="0">
                    <a:effectLst/>
                  </a:rPr>
                  <a:t>SPEED</a:t>
                </a:r>
                <a:r>
                  <a:rPr lang="en-US" sz="1800" b="1" i="0" baseline="0">
                    <a:effectLst/>
                  </a:rPr>
                  <a:t> 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4420440"/>
        <c:crosses val="autoZero"/>
        <c:crossBetween val="midCat"/>
      </c:valAx>
      <c:valAx>
        <c:axId val="164420440"/>
        <c:scaling>
          <c:orientation val="minMax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442004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3856657137558943"/>
          <c:y val="2.1193872534376629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[مشروع.xlsx]Humidity!$I$1</c:f>
              <c:strCache>
                <c:ptCount val="1"/>
                <c:pt idx="0">
                  <c:v>JENIN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17147838371755253"/>
                  <c:y val="-0.2933131830226066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baseline="0"/>
                      <a:t>y = 0.3425x + 19.855
R² = 0.1026</a:t>
                    </a:r>
                    <a:endParaRPr lang="en-US" b="1"/>
                  </a:p>
                </c:rich>
              </c:tx>
              <c:numFmt formatCode="General" sourceLinked="0"/>
            </c:trendlineLbl>
          </c:trendline>
          <c:xVal>
            <c:numRef>
              <c:f>[مشروع.xlsx]Humidity!$H$2:$H$25</c:f>
              <c:numCache>
                <c:formatCode>General</c:formatCode>
                <c:ptCount val="24"/>
                <c:pt idx="0">
                  <c:v>53.67</c:v>
                </c:pt>
                <c:pt idx="1">
                  <c:v>52.16</c:v>
                </c:pt>
                <c:pt idx="2">
                  <c:v>49.32</c:v>
                </c:pt>
                <c:pt idx="3">
                  <c:v>61.96</c:v>
                </c:pt>
                <c:pt idx="4">
                  <c:v>52.51</c:v>
                </c:pt>
                <c:pt idx="5">
                  <c:v>52.67</c:v>
                </c:pt>
                <c:pt idx="6">
                  <c:v>58.79</c:v>
                </c:pt>
                <c:pt idx="7">
                  <c:v>56.79</c:v>
                </c:pt>
                <c:pt idx="8">
                  <c:v>71.430000000000007</c:v>
                </c:pt>
                <c:pt idx="9">
                  <c:v>55.75</c:v>
                </c:pt>
                <c:pt idx="10">
                  <c:v>43.71</c:v>
                </c:pt>
                <c:pt idx="11">
                  <c:v>44.96</c:v>
                </c:pt>
                <c:pt idx="12">
                  <c:v>57.32</c:v>
                </c:pt>
                <c:pt idx="13">
                  <c:v>72.5</c:v>
                </c:pt>
                <c:pt idx="14">
                  <c:v>68.64</c:v>
                </c:pt>
                <c:pt idx="15">
                  <c:v>71.540000000000006</c:v>
                </c:pt>
                <c:pt idx="16">
                  <c:v>68.31</c:v>
                </c:pt>
                <c:pt idx="17">
                  <c:v>69.19</c:v>
                </c:pt>
                <c:pt idx="18">
                  <c:v>48.29</c:v>
                </c:pt>
                <c:pt idx="19">
                  <c:v>57.82</c:v>
                </c:pt>
                <c:pt idx="20">
                  <c:v>61.35</c:v>
                </c:pt>
                <c:pt idx="21">
                  <c:v>56.11</c:v>
                </c:pt>
                <c:pt idx="22">
                  <c:v>61.61</c:v>
                </c:pt>
                <c:pt idx="23">
                  <c:v>69.03</c:v>
                </c:pt>
              </c:numCache>
            </c:numRef>
          </c:xVal>
          <c:yVal>
            <c:numRef>
              <c:f>[مشروع.xlsx]Humidity!$I$2:$I$25</c:f>
              <c:numCache>
                <c:formatCode>General</c:formatCode>
                <c:ptCount val="24"/>
                <c:pt idx="0">
                  <c:v>51.892409469999997</c:v>
                </c:pt>
                <c:pt idx="1">
                  <c:v>44.863604734999996</c:v>
                </c:pt>
                <c:pt idx="2">
                  <c:v>25.252785514999999</c:v>
                </c:pt>
                <c:pt idx="3">
                  <c:v>26.259701815</c:v>
                </c:pt>
                <c:pt idx="4">
                  <c:v>41.273581280000002</c:v>
                </c:pt>
                <c:pt idx="5">
                  <c:v>45.336643434999999</c:v>
                </c:pt>
                <c:pt idx="6">
                  <c:v>32.055472605000006</c:v>
                </c:pt>
                <c:pt idx="7">
                  <c:v>31.134928824999999</c:v>
                </c:pt>
                <c:pt idx="8">
                  <c:v>41.101731604999998</c:v>
                </c:pt>
                <c:pt idx="9">
                  <c:v>36.334261839999996</c:v>
                </c:pt>
                <c:pt idx="10">
                  <c:v>33.997564369999999</c:v>
                </c:pt>
                <c:pt idx="11">
                  <c:v>35.998607239999998</c:v>
                </c:pt>
                <c:pt idx="12">
                  <c:v>56.783576894999996</c:v>
                </c:pt>
                <c:pt idx="13">
                  <c:v>53.185935200000003</c:v>
                </c:pt>
                <c:pt idx="14">
                  <c:v>39.932690219999998</c:v>
                </c:pt>
                <c:pt idx="15">
                  <c:v>46.503830084999997</c:v>
                </c:pt>
                <c:pt idx="16">
                  <c:v>29.49617258</c:v>
                </c:pt>
                <c:pt idx="17">
                  <c:v>58.414693595000003</c:v>
                </c:pt>
                <c:pt idx="18">
                  <c:v>34.788448154999998</c:v>
                </c:pt>
                <c:pt idx="19">
                  <c:v>27.275417825000002</c:v>
                </c:pt>
                <c:pt idx="20">
                  <c:v>42.89983703</c:v>
                </c:pt>
                <c:pt idx="21">
                  <c:v>41.703690804999994</c:v>
                </c:pt>
                <c:pt idx="22">
                  <c:v>41.308977040000002</c:v>
                </c:pt>
                <c:pt idx="23">
                  <c:v>43.541616169999998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04F-4F3D-8DAB-73F347AD57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421616"/>
        <c:axId val="179215296"/>
      </c:scatterChart>
      <c:valAx>
        <c:axId val="164421616"/>
        <c:scaling>
          <c:orientation val="minMax"/>
          <c:min val="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 i="0" baseline="0">
                    <a:effectLst/>
                  </a:rPr>
                  <a:t>Humidity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215296"/>
        <c:crosses val="autoZero"/>
        <c:crossBetween val="midCat"/>
      </c:valAx>
      <c:valAx>
        <c:axId val="1792152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442161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[مشروع.xlsx]Humidity!$G$1</c:f>
              <c:strCache>
                <c:ptCount val="1"/>
                <c:pt idx="0">
                  <c:v>NABLUS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31576356080489937"/>
                  <c:y val="-0.2559313939924176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baseline="0"/>
                      <a:t>y = 0.3047x + 14.314
R² = 0.1657</a:t>
                    </a:r>
                    <a:endParaRPr lang="en-US" b="1"/>
                  </a:p>
                </c:rich>
              </c:tx>
              <c:numFmt formatCode="General" sourceLinked="0"/>
            </c:trendlineLbl>
          </c:trendline>
          <c:xVal>
            <c:numRef>
              <c:f>[مشروع.xlsx]Humidity!$F$2:$F$25</c:f>
              <c:numCache>
                <c:formatCode>General</c:formatCode>
                <c:ptCount val="24"/>
                <c:pt idx="0">
                  <c:v>53.67</c:v>
                </c:pt>
                <c:pt idx="1">
                  <c:v>52.16</c:v>
                </c:pt>
                <c:pt idx="2">
                  <c:v>49.32</c:v>
                </c:pt>
                <c:pt idx="3">
                  <c:v>61.96</c:v>
                </c:pt>
                <c:pt idx="4">
                  <c:v>52.51</c:v>
                </c:pt>
                <c:pt idx="5">
                  <c:v>52.67</c:v>
                </c:pt>
                <c:pt idx="6">
                  <c:v>58.79</c:v>
                </c:pt>
                <c:pt idx="7">
                  <c:v>56.79</c:v>
                </c:pt>
                <c:pt idx="8">
                  <c:v>71.430000000000007</c:v>
                </c:pt>
                <c:pt idx="9">
                  <c:v>55.75</c:v>
                </c:pt>
                <c:pt idx="10">
                  <c:v>43.71</c:v>
                </c:pt>
                <c:pt idx="11">
                  <c:v>44.96</c:v>
                </c:pt>
                <c:pt idx="12">
                  <c:v>57.32</c:v>
                </c:pt>
                <c:pt idx="13">
                  <c:v>72.5</c:v>
                </c:pt>
                <c:pt idx="14">
                  <c:v>68.64</c:v>
                </c:pt>
                <c:pt idx="15">
                  <c:v>71.540000000000006</c:v>
                </c:pt>
                <c:pt idx="16">
                  <c:v>68.31</c:v>
                </c:pt>
                <c:pt idx="17">
                  <c:v>69.19</c:v>
                </c:pt>
                <c:pt idx="18">
                  <c:v>48.29</c:v>
                </c:pt>
                <c:pt idx="19">
                  <c:v>57.82</c:v>
                </c:pt>
                <c:pt idx="20">
                  <c:v>61.35</c:v>
                </c:pt>
                <c:pt idx="21">
                  <c:v>56.11</c:v>
                </c:pt>
                <c:pt idx="22">
                  <c:v>61.61</c:v>
                </c:pt>
                <c:pt idx="23">
                  <c:v>69.03</c:v>
                </c:pt>
              </c:numCache>
            </c:numRef>
          </c:xVal>
          <c:yVal>
            <c:numRef>
              <c:f>[مشروع.xlsx]Humidity!$G$2:$G$25</c:f>
              <c:numCache>
                <c:formatCode>General</c:formatCode>
                <c:ptCount val="24"/>
                <c:pt idx="0">
                  <c:v>30.398736834999998</c:v>
                </c:pt>
                <c:pt idx="1">
                  <c:v>36.415595404999998</c:v>
                </c:pt>
                <c:pt idx="2">
                  <c:v>23.951467919999999</c:v>
                </c:pt>
                <c:pt idx="3">
                  <c:v>19.636883404999999</c:v>
                </c:pt>
                <c:pt idx="4">
                  <c:v>30.022128309999999</c:v>
                </c:pt>
                <c:pt idx="5">
                  <c:v>41.101721609999998</c:v>
                </c:pt>
                <c:pt idx="6">
                  <c:v>32.852202985000005</c:v>
                </c:pt>
                <c:pt idx="7">
                  <c:v>27.700009564999998</c:v>
                </c:pt>
                <c:pt idx="8">
                  <c:v>34.695946184999997</c:v>
                </c:pt>
                <c:pt idx="9">
                  <c:v>32.761258530000006</c:v>
                </c:pt>
                <c:pt idx="10">
                  <c:v>25.474216575</c:v>
                </c:pt>
                <c:pt idx="11">
                  <c:v>25.633723279999998</c:v>
                </c:pt>
                <c:pt idx="12">
                  <c:v>35.698935155000001</c:v>
                </c:pt>
                <c:pt idx="13">
                  <c:v>43.045459340000001</c:v>
                </c:pt>
                <c:pt idx="14">
                  <c:v>28.183336690000001</c:v>
                </c:pt>
                <c:pt idx="15">
                  <c:v>44.045950559999994</c:v>
                </c:pt>
                <c:pt idx="16">
                  <c:v>28.192843844999999</c:v>
                </c:pt>
                <c:pt idx="17">
                  <c:v>40.033864109999996</c:v>
                </c:pt>
                <c:pt idx="18">
                  <c:v>34.481993240000001</c:v>
                </c:pt>
                <c:pt idx="19">
                  <c:v>21.667383239999999</c:v>
                </c:pt>
                <c:pt idx="20">
                  <c:v>31.615874789999999</c:v>
                </c:pt>
                <c:pt idx="21">
                  <c:v>35.385658079999999</c:v>
                </c:pt>
                <c:pt idx="22">
                  <c:v>36.846516000000001</c:v>
                </c:pt>
                <c:pt idx="23">
                  <c:v>34.944286210000001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915-4813-BC22-F46E0274C7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216080"/>
        <c:axId val="179216472"/>
      </c:scatterChart>
      <c:valAx>
        <c:axId val="179216080"/>
        <c:scaling>
          <c:orientation val="minMax"/>
          <c:min val="40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1400" b="1" i="0" baseline="0">
                    <a:effectLst/>
                  </a:rPr>
                  <a:t>Humidity</a:t>
                </a:r>
                <a:endParaRPr lang="en-US" sz="800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216472"/>
        <c:crosses val="autoZero"/>
        <c:crossBetween val="midCat"/>
      </c:valAx>
      <c:valAx>
        <c:axId val="17921647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2160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[مشروع.xlsx]Humidity!$E$1</c:f>
              <c:strCache>
                <c:ptCount val="1"/>
                <c:pt idx="0">
                  <c:v>TULKARIM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11096026590434188"/>
                  <c:y val="-0.30305568005963085"/>
                </c:manualLayout>
              </c:layout>
              <c:tx>
                <c:rich>
                  <a:bodyPr/>
                  <a:lstStyle/>
                  <a:p>
                    <a:pPr>
                      <a:defRPr sz="1100"/>
                    </a:pPr>
                    <a:r>
                      <a:rPr lang="en-US" sz="1000" b="1" baseline="0" dirty="0"/>
                      <a:t>y = 0.1884x + 18.759
R² = 0.0616</a:t>
                    </a:r>
                    <a:endParaRPr lang="en-US" sz="1000" b="1" dirty="0"/>
                  </a:p>
                </c:rich>
              </c:tx>
              <c:numFmt formatCode="General" sourceLinked="0"/>
            </c:trendlineLbl>
          </c:trendline>
          <c:xVal>
            <c:numRef>
              <c:f>[مشروع.xlsx]Humidity!$D$2:$D$25</c:f>
              <c:numCache>
                <c:formatCode>General</c:formatCode>
                <c:ptCount val="24"/>
                <c:pt idx="0">
                  <c:v>53.67</c:v>
                </c:pt>
                <c:pt idx="1">
                  <c:v>52.16</c:v>
                </c:pt>
                <c:pt idx="2">
                  <c:v>49.32</c:v>
                </c:pt>
                <c:pt idx="3">
                  <c:v>61.96</c:v>
                </c:pt>
                <c:pt idx="4">
                  <c:v>52.51</c:v>
                </c:pt>
                <c:pt idx="5">
                  <c:v>52.67</c:v>
                </c:pt>
                <c:pt idx="6">
                  <c:v>58.79</c:v>
                </c:pt>
                <c:pt idx="7">
                  <c:v>56.79</c:v>
                </c:pt>
                <c:pt idx="8">
                  <c:v>71.430000000000007</c:v>
                </c:pt>
                <c:pt idx="9">
                  <c:v>55.75</c:v>
                </c:pt>
                <c:pt idx="10">
                  <c:v>43.71</c:v>
                </c:pt>
                <c:pt idx="11">
                  <c:v>44.96</c:v>
                </c:pt>
                <c:pt idx="12">
                  <c:v>57.32</c:v>
                </c:pt>
                <c:pt idx="13">
                  <c:v>72.5</c:v>
                </c:pt>
                <c:pt idx="14">
                  <c:v>68.64</c:v>
                </c:pt>
                <c:pt idx="15">
                  <c:v>71.540000000000006</c:v>
                </c:pt>
                <c:pt idx="16">
                  <c:v>68.31</c:v>
                </c:pt>
                <c:pt idx="17">
                  <c:v>69.19</c:v>
                </c:pt>
                <c:pt idx="18">
                  <c:v>48.29</c:v>
                </c:pt>
                <c:pt idx="19">
                  <c:v>57.82</c:v>
                </c:pt>
                <c:pt idx="20">
                  <c:v>61.35</c:v>
                </c:pt>
                <c:pt idx="21">
                  <c:v>56.11</c:v>
                </c:pt>
                <c:pt idx="22">
                  <c:v>61.61</c:v>
                </c:pt>
                <c:pt idx="23">
                  <c:v>69.03</c:v>
                </c:pt>
              </c:numCache>
            </c:numRef>
          </c:xVal>
          <c:yVal>
            <c:numRef>
              <c:f>[مشروع.xlsx]Humidity!$E$2:$E$25</c:f>
              <c:numCache>
                <c:formatCode>General</c:formatCode>
                <c:ptCount val="24"/>
                <c:pt idx="0">
                  <c:v>29.02676443</c:v>
                </c:pt>
                <c:pt idx="1">
                  <c:v>30.644188155000002</c:v>
                </c:pt>
                <c:pt idx="2">
                  <c:v>22.441609755000002</c:v>
                </c:pt>
                <c:pt idx="3">
                  <c:v>18.471754875000002</c:v>
                </c:pt>
                <c:pt idx="4">
                  <c:v>25.77561978</c:v>
                </c:pt>
                <c:pt idx="5">
                  <c:v>26.877519159999999</c:v>
                </c:pt>
                <c:pt idx="6">
                  <c:v>26.828440109999999</c:v>
                </c:pt>
                <c:pt idx="7">
                  <c:v>28.185285515</c:v>
                </c:pt>
                <c:pt idx="8">
                  <c:v>25.406773520000002</c:v>
                </c:pt>
                <c:pt idx="9">
                  <c:v>33.924762569999999</c:v>
                </c:pt>
                <c:pt idx="10">
                  <c:v>35.138689894999999</c:v>
                </c:pt>
                <c:pt idx="11">
                  <c:v>22.669692949999998</c:v>
                </c:pt>
                <c:pt idx="12">
                  <c:v>38.783279570000005</c:v>
                </c:pt>
                <c:pt idx="13">
                  <c:v>46.394344950000004</c:v>
                </c:pt>
                <c:pt idx="14">
                  <c:v>33.00432103</c:v>
                </c:pt>
                <c:pt idx="15">
                  <c:v>36.889954704999994</c:v>
                </c:pt>
                <c:pt idx="16">
                  <c:v>25.608427055</c:v>
                </c:pt>
                <c:pt idx="17">
                  <c:v>35.973344900000001</c:v>
                </c:pt>
                <c:pt idx="18">
                  <c:v>35.444665740000005</c:v>
                </c:pt>
                <c:pt idx="19">
                  <c:v>21.122778555</c:v>
                </c:pt>
                <c:pt idx="20">
                  <c:v>24.11840084</c:v>
                </c:pt>
                <c:pt idx="21">
                  <c:v>35.312389154999998</c:v>
                </c:pt>
                <c:pt idx="22">
                  <c:v>26.633857939999999</c:v>
                </c:pt>
                <c:pt idx="23">
                  <c:v>32.254004180000003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CEA-4CF3-9EAD-79C94250D5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217648"/>
        <c:axId val="179218040"/>
      </c:scatterChart>
      <c:valAx>
        <c:axId val="179217648"/>
        <c:scaling>
          <c:orientation val="minMax"/>
          <c:min val="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 i="0" baseline="0">
                    <a:effectLst/>
                  </a:rPr>
                  <a:t>Humidity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218040"/>
        <c:crosses val="autoZero"/>
        <c:crossBetween val="midCat"/>
      </c:valAx>
      <c:valAx>
        <c:axId val="17921804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2176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[مشروع.xlsx]Humidity!$C$1</c:f>
              <c:strCache>
                <c:ptCount val="1"/>
                <c:pt idx="0">
                  <c:v>ANZA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16777221193496308"/>
                  <c:y val="-0.344425824781353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baseline="0"/>
                      <a:t>y = 0.2576x + 11.812
R² = 0.0726</a:t>
                    </a:r>
                    <a:endParaRPr lang="en-US" b="1"/>
                  </a:p>
                </c:rich>
              </c:tx>
              <c:numFmt formatCode="General" sourceLinked="0"/>
            </c:trendlineLbl>
          </c:trendline>
          <c:xVal>
            <c:numRef>
              <c:f>[مشروع.xlsx]Humidity!$B$2:$B$25</c:f>
              <c:numCache>
                <c:formatCode>General</c:formatCode>
                <c:ptCount val="24"/>
                <c:pt idx="0">
                  <c:v>53.67</c:v>
                </c:pt>
                <c:pt idx="1">
                  <c:v>52.16</c:v>
                </c:pt>
                <c:pt idx="2">
                  <c:v>49.32</c:v>
                </c:pt>
                <c:pt idx="3">
                  <c:v>61.96</c:v>
                </c:pt>
                <c:pt idx="4">
                  <c:v>52.51</c:v>
                </c:pt>
                <c:pt idx="5">
                  <c:v>52.67</c:v>
                </c:pt>
                <c:pt idx="6">
                  <c:v>58.79</c:v>
                </c:pt>
                <c:pt idx="7">
                  <c:v>56.79</c:v>
                </c:pt>
                <c:pt idx="8">
                  <c:v>71.430000000000007</c:v>
                </c:pt>
                <c:pt idx="9">
                  <c:v>55.75</c:v>
                </c:pt>
                <c:pt idx="10">
                  <c:v>43.71</c:v>
                </c:pt>
                <c:pt idx="11">
                  <c:v>44.96</c:v>
                </c:pt>
                <c:pt idx="12">
                  <c:v>57.32</c:v>
                </c:pt>
                <c:pt idx="13">
                  <c:v>72.5</c:v>
                </c:pt>
                <c:pt idx="14">
                  <c:v>68.64</c:v>
                </c:pt>
                <c:pt idx="15">
                  <c:v>71.540000000000006</c:v>
                </c:pt>
                <c:pt idx="16">
                  <c:v>68.31</c:v>
                </c:pt>
                <c:pt idx="17">
                  <c:v>69.19</c:v>
                </c:pt>
                <c:pt idx="18">
                  <c:v>48.29</c:v>
                </c:pt>
                <c:pt idx="19">
                  <c:v>57.82</c:v>
                </c:pt>
                <c:pt idx="20">
                  <c:v>61.35</c:v>
                </c:pt>
                <c:pt idx="21">
                  <c:v>56.11</c:v>
                </c:pt>
                <c:pt idx="22">
                  <c:v>61.61</c:v>
                </c:pt>
                <c:pt idx="23">
                  <c:v>69.03</c:v>
                </c:pt>
              </c:numCache>
            </c:numRef>
          </c:xVal>
          <c:yVal>
            <c:numRef>
              <c:f>[مشروع.xlsx]Humidity!$C$2:$C$25</c:f>
              <c:numCache>
                <c:formatCode>General</c:formatCode>
                <c:ptCount val="24"/>
                <c:pt idx="0">
                  <c:v>26.80808468</c:v>
                </c:pt>
                <c:pt idx="1">
                  <c:v>41.002861320000001</c:v>
                </c:pt>
                <c:pt idx="2">
                  <c:v>21.23024414</c:v>
                </c:pt>
                <c:pt idx="3">
                  <c:v>12.10827424</c:v>
                </c:pt>
                <c:pt idx="4">
                  <c:v>17.956726140000001</c:v>
                </c:pt>
                <c:pt idx="5">
                  <c:v>32.988926739999997</c:v>
                </c:pt>
                <c:pt idx="6">
                  <c:v>23.613484079999999</c:v>
                </c:pt>
                <c:pt idx="7">
                  <c:v>26.41789253</c:v>
                </c:pt>
                <c:pt idx="8">
                  <c:v>26.424757069999998</c:v>
                </c:pt>
                <c:pt idx="9">
                  <c:v>25.793016170000001</c:v>
                </c:pt>
                <c:pt idx="10">
                  <c:v>19.818686970000002</c:v>
                </c:pt>
                <c:pt idx="11">
                  <c:v>21.083637240000002</c:v>
                </c:pt>
                <c:pt idx="12">
                  <c:v>39.013243629999998</c:v>
                </c:pt>
                <c:pt idx="13">
                  <c:v>46.478582619999997</c:v>
                </c:pt>
                <c:pt idx="14">
                  <c:v>29.937184999999999</c:v>
                </c:pt>
                <c:pt idx="15">
                  <c:v>36.324845830000001</c:v>
                </c:pt>
                <c:pt idx="16">
                  <c:v>23.12468509</c:v>
                </c:pt>
                <c:pt idx="17">
                  <c:v>31.675000000000001</c:v>
                </c:pt>
                <c:pt idx="18">
                  <c:v>29.701733959999999</c:v>
                </c:pt>
                <c:pt idx="19">
                  <c:v>15.4999193</c:v>
                </c:pt>
                <c:pt idx="20">
                  <c:v>19.748989829999999</c:v>
                </c:pt>
                <c:pt idx="21">
                  <c:v>33.348603760000003</c:v>
                </c:pt>
                <c:pt idx="22">
                  <c:v>23.530634150000001</c:v>
                </c:pt>
                <c:pt idx="23">
                  <c:v>24.494560839999998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FFB-48F6-B8D6-F1CB4693A2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218824"/>
        <c:axId val="164420832"/>
      </c:scatterChart>
      <c:valAx>
        <c:axId val="179218824"/>
        <c:scaling>
          <c:orientation val="minMax"/>
          <c:min val="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Humidity</a:t>
                </a:r>
                <a:endParaRPr lang="ar-SA" sz="12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4420832"/>
        <c:crosses val="autoZero"/>
        <c:crossBetween val="midCat"/>
      </c:valAx>
      <c:valAx>
        <c:axId val="1644208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21882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'C:\Users\gfgfg\Downloads\[سندس.xlsx]Sheet1'!$I$1</c:f>
              <c:strCache>
                <c:ptCount val="1"/>
                <c:pt idx="0">
                  <c:v>JENIN</c:v>
                </c:pt>
              </c:strCache>
            </c:strRef>
          </c:tx>
          <c:spPr>
            <a:ln w="19050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7.1377731815142592E-2"/>
                  <c:y val="-0.34732210557013704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baseline="0"/>
                      <a:t>y = -0.3495x + 48.142
R² = 0.0056</a:t>
                    </a:r>
                    <a:endParaRPr lang="en-US" b="1"/>
                  </a:p>
                </c:rich>
              </c:tx>
              <c:numFmt formatCode="General" sourceLinked="0"/>
            </c:trendlineLbl>
          </c:trendline>
          <c:xVal>
            <c:numRef>
              <c:f>'C:\Users\gfgfg\Downloads\[سندس.xlsx]Sheet1'!$H$2:$H$25</c:f>
              <c:numCache>
                <c:formatCode>General</c:formatCode>
                <c:ptCount val="24"/>
                <c:pt idx="0">
                  <c:v>23.5</c:v>
                </c:pt>
                <c:pt idx="1">
                  <c:v>23.5</c:v>
                </c:pt>
                <c:pt idx="2">
                  <c:v>23.5</c:v>
                </c:pt>
                <c:pt idx="3">
                  <c:v>23.2</c:v>
                </c:pt>
                <c:pt idx="4">
                  <c:v>24.5</c:v>
                </c:pt>
                <c:pt idx="5">
                  <c:v>24.2</c:v>
                </c:pt>
                <c:pt idx="6">
                  <c:v>24.1</c:v>
                </c:pt>
                <c:pt idx="7">
                  <c:v>24</c:v>
                </c:pt>
                <c:pt idx="8">
                  <c:v>22.7</c:v>
                </c:pt>
                <c:pt idx="9">
                  <c:v>25.4</c:v>
                </c:pt>
                <c:pt idx="10">
                  <c:v>27.4</c:v>
                </c:pt>
                <c:pt idx="11">
                  <c:v>27.1</c:v>
                </c:pt>
                <c:pt idx="12">
                  <c:v>25.5</c:v>
                </c:pt>
                <c:pt idx="13">
                  <c:v>23.6</c:v>
                </c:pt>
                <c:pt idx="14">
                  <c:v>22.5</c:v>
                </c:pt>
                <c:pt idx="15">
                  <c:v>21.5</c:v>
                </c:pt>
                <c:pt idx="16">
                  <c:v>21.4</c:v>
                </c:pt>
                <c:pt idx="17">
                  <c:v>21.5</c:v>
                </c:pt>
                <c:pt idx="18">
                  <c:v>22.8</c:v>
                </c:pt>
                <c:pt idx="19">
                  <c:v>21.1</c:v>
                </c:pt>
                <c:pt idx="20">
                  <c:v>20.6</c:v>
                </c:pt>
                <c:pt idx="21">
                  <c:v>20.8</c:v>
                </c:pt>
                <c:pt idx="22">
                  <c:v>20.2</c:v>
                </c:pt>
                <c:pt idx="23">
                  <c:v>20.6</c:v>
                </c:pt>
              </c:numCache>
            </c:numRef>
          </c:xVal>
          <c:yVal>
            <c:numRef>
              <c:f>'C:\Users\gfgfg\Downloads\[سندس.xlsx]Sheet1'!$I$2:$I$25</c:f>
              <c:numCache>
                <c:formatCode>General</c:formatCode>
                <c:ptCount val="24"/>
                <c:pt idx="0">
                  <c:v>51.892409469999997</c:v>
                </c:pt>
                <c:pt idx="1">
                  <c:v>44.863604734999996</c:v>
                </c:pt>
                <c:pt idx="2">
                  <c:v>25.252785514999999</c:v>
                </c:pt>
                <c:pt idx="3">
                  <c:v>26.259701815</c:v>
                </c:pt>
                <c:pt idx="4">
                  <c:v>41.273581280000002</c:v>
                </c:pt>
                <c:pt idx="5">
                  <c:v>45.336643434999999</c:v>
                </c:pt>
                <c:pt idx="6">
                  <c:v>32.055472605000006</c:v>
                </c:pt>
                <c:pt idx="7">
                  <c:v>31.134928824999999</c:v>
                </c:pt>
                <c:pt idx="8">
                  <c:v>41.101731604999998</c:v>
                </c:pt>
                <c:pt idx="9">
                  <c:v>36.334261839999996</c:v>
                </c:pt>
                <c:pt idx="10">
                  <c:v>33.997564369999999</c:v>
                </c:pt>
                <c:pt idx="11">
                  <c:v>35.998607239999998</c:v>
                </c:pt>
                <c:pt idx="12">
                  <c:v>56.783576894999996</c:v>
                </c:pt>
                <c:pt idx="13">
                  <c:v>53.185935200000003</c:v>
                </c:pt>
                <c:pt idx="14">
                  <c:v>39.932690219999998</c:v>
                </c:pt>
                <c:pt idx="15">
                  <c:v>46.503830084999997</c:v>
                </c:pt>
                <c:pt idx="16">
                  <c:v>29.49617258</c:v>
                </c:pt>
                <c:pt idx="17">
                  <c:v>58.414693595000003</c:v>
                </c:pt>
                <c:pt idx="18">
                  <c:v>34.788448154999998</c:v>
                </c:pt>
                <c:pt idx="19">
                  <c:v>27.275417825000002</c:v>
                </c:pt>
                <c:pt idx="20">
                  <c:v>42.89983703</c:v>
                </c:pt>
                <c:pt idx="21">
                  <c:v>41.703690804999994</c:v>
                </c:pt>
                <c:pt idx="22">
                  <c:v>41.308977040000002</c:v>
                </c:pt>
                <c:pt idx="23">
                  <c:v>43.541616169999998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010-4053-BE87-85E2FEF94B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663064"/>
        <c:axId val="179663456"/>
      </c:scatterChart>
      <c:valAx>
        <c:axId val="179663064"/>
        <c:scaling>
          <c:orientation val="minMax"/>
          <c:min val="2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ar-SA" sz="1800" b="1" i="0" baseline="0">
                    <a:effectLst/>
                  </a:rPr>
                  <a:t>.</a:t>
                </a:r>
                <a:r>
                  <a:rPr lang="en-US" sz="1400" b="1" i="0" baseline="0">
                    <a:effectLst/>
                  </a:rPr>
                  <a:t>Temp</a:t>
                </a:r>
                <a:r>
                  <a:rPr lang="en-US" sz="1800" b="1" i="0" baseline="0">
                    <a:effectLst/>
                  </a:rPr>
                  <a:t> 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663456"/>
        <c:crosses val="autoZero"/>
        <c:crossBetween val="midCat"/>
      </c:valAx>
      <c:valAx>
        <c:axId val="17966345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1" i="0" baseline="0">
                    <a:effectLst/>
                  </a:rPr>
                  <a:t>PM2.5</a:t>
                </a:r>
                <a:endParaRPr lang="en-US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966306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2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4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0495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88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2466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0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65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79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28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65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27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47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20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9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6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24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A14C2-781E-4A74-8D91-0CC4C5B71C33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B30E1B-9097-454E-922D-2B9CA4E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3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Air Quality In City center </a:t>
            </a:r>
            <a:r>
              <a:rPr lang="en-US" b="1" dirty="0" err="1"/>
              <a:t>Tulkarim</a:t>
            </a:r>
            <a:r>
              <a:rPr lang="en-US" b="1" dirty="0"/>
              <a:t> , Jenin &amp; Nablus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598737"/>
          </a:xfrm>
        </p:spPr>
        <p:txBody>
          <a:bodyPr>
            <a:normAutofit fontScale="92500" lnSpcReduction="10000"/>
          </a:bodyPr>
          <a:lstStyle/>
          <a:p>
            <a:pPr algn="l" rtl="1"/>
            <a:r>
              <a:rPr lang="en-US" b="1" dirty="0"/>
              <a:t>By</a:t>
            </a:r>
            <a:endParaRPr lang="en-US" dirty="0"/>
          </a:p>
          <a:p>
            <a:pPr algn="l" rtl="1"/>
            <a:r>
              <a:rPr lang="en-US" b="1" dirty="0" err="1"/>
              <a:t>Montaser</a:t>
            </a:r>
            <a:r>
              <a:rPr lang="en-US" b="1" dirty="0"/>
              <a:t> Mohammad </a:t>
            </a:r>
            <a:r>
              <a:rPr lang="en-US" b="1" dirty="0" err="1"/>
              <a:t>Thafer</a:t>
            </a:r>
            <a:r>
              <a:rPr lang="en-US" b="1" dirty="0"/>
              <a:t> 11525909</a:t>
            </a:r>
            <a:endParaRPr lang="en-US" dirty="0"/>
          </a:p>
          <a:p>
            <a:pPr algn="l" rtl="1"/>
            <a:r>
              <a:rPr lang="en-US" b="1" dirty="0"/>
              <a:t>Hamza </a:t>
            </a:r>
            <a:r>
              <a:rPr lang="en-US" b="1" dirty="0" err="1"/>
              <a:t>Faris</a:t>
            </a:r>
            <a:r>
              <a:rPr lang="en-US" b="1" dirty="0"/>
              <a:t> </a:t>
            </a:r>
            <a:r>
              <a:rPr lang="en-US" b="1" dirty="0" err="1"/>
              <a:t>Habash</a:t>
            </a:r>
            <a:r>
              <a:rPr lang="en-US" b="1" dirty="0"/>
              <a:t> 11344733</a:t>
            </a:r>
            <a:endParaRPr lang="en-US" dirty="0"/>
          </a:p>
          <a:p>
            <a:pPr algn="l" rtl="1"/>
            <a:r>
              <a:rPr lang="en-US" b="1" dirty="0" err="1"/>
              <a:t>Anas</a:t>
            </a:r>
            <a:r>
              <a:rPr lang="en-US" b="1" dirty="0"/>
              <a:t> Bashar </a:t>
            </a:r>
            <a:r>
              <a:rPr lang="en-US" b="1" dirty="0" err="1"/>
              <a:t>Mosleh</a:t>
            </a:r>
            <a:r>
              <a:rPr lang="en-US" b="1" dirty="0"/>
              <a:t> 11344981</a:t>
            </a:r>
            <a:endParaRPr lang="en-US" dirty="0"/>
          </a:p>
          <a:p>
            <a:pPr algn="l" rtl="1"/>
            <a:r>
              <a:rPr lang="en-US" b="1" dirty="0" err="1"/>
              <a:t>Sondos</a:t>
            </a:r>
            <a:r>
              <a:rPr lang="en-US" b="1" dirty="0"/>
              <a:t> Rasheed Shebli 11420217</a:t>
            </a:r>
            <a:endParaRPr lang="en-US" dirty="0"/>
          </a:p>
          <a:p>
            <a:pPr algn="l" rtl="1"/>
            <a:r>
              <a:rPr lang="en-US" b="1" dirty="0"/>
              <a:t> </a:t>
            </a:r>
            <a:endParaRPr lang="en-US" dirty="0"/>
          </a:p>
          <a:p>
            <a:pPr algn="l" rtl="1"/>
            <a:r>
              <a:rPr lang="en-US" b="1" dirty="0"/>
              <a:t>Under supervision of:  Dr. </a:t>
            </a:r>
            <a:r>
              <a:rPr lang="en-US" b="1" dirty="0" err="1"/>
              <a:t>Abd</a:t>
            </a:r>
            <a:r>
              <a:rPr lang="en-US" b="1" dirty="0"/>
              <a:t> </a:t>
            </a:r>
            <a:r>
              <a:rPr lang="en-US" b="1" dirty="0" err="1"/>
              <a:t>Alhaleem</a:t>
            </a:r>
            <a:r>
              <a:rPr lang="en-US" b="1" dirty="0"/>
              <a:t> </a:t>
            </a:r>
            <a:r>
              <a:rPr lang="en-US" b="1" dirty="0" err="1"/>
              <a:t>Khader</a:t>
            </a:r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171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42936" y="609600"/>
            <a:ext cx="7367943" cy="7016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15757" y="92521"/>
            <a:ext cx="7331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3-Result and discussion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8652" y="1015851"/>
            <a:ext cx="1379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Speed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368928"/>
              </p:ext>
            </p:extLst>
          </p:nvPr>
        </p:nvGraphicFramePr>
        <p:xfrm>
          <a:off x="1215756" y="1746736"/>
          <a:ext cx="6884889" cy="4295291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618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0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2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9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21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21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3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DATE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Wind Speed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ANZA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TULKARIM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NABLUS</a:t>
                      </a:r>
                      <a:endParaRPr lang="en-US" sz="105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JENIN</a:t>
                      </a:r>
                      <a:endParaRPr lang="en-US" sz="1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16.4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26.80808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29.02676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30.39874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51.89241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19.6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41.00286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30.64419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36.4156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44.8636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21.6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21.23024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22.44161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23.95147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25.25279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18.7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12.10827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18.47175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19.63688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26.2597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08-</a:t>
                      </a:r>
                      <a:r>
                        <a:rPr lang="ar-SA" sz="1000" dirty="0">
                          <a:effectLst/>
                        </a:rPr>
                        <a:t>أكتوبر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18.4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17.95673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25.77562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30.02213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41.27358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09-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18.7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32.98893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26.87752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41.10172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45.33664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18.4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23.61348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26.82844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32.8522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32.05547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17.2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26.41789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28.18529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27.70001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31.13493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22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26.42476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25.40677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34.69595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41.10173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18.5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25.79302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33.92476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32.76126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36.33426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17.1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19.81869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35.13869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25.47422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33.99756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25.4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21.08364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22.66969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25.63372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35.99861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14.8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39.01324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38.78328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35.69894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56.78358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18.7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46.47858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46.39434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43.04546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53.18594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20.2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29.93719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33.00432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28.18334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39.93269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21.6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36.32485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36.88995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44.04595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46.50383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20.5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23.12469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25.60843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28.19284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29.49617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17.2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31.675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35.97334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40.03386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58.41469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21.4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29.70173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35.44467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34.48199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34.78845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33.2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15.49992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21.12278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21.66738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27.27542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18.9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19.74899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24.1184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31.61587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42.89984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16.1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33.3486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35.31239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35.38566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41.70369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24.9</a:t>
                      </a:r>
                      <a:endParaRPr lang="en-US" sz="105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23.53063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26.63386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36.84652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41.30898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7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27-</a:t>
                      </a:r>
                      <a:r>
                        <a:rPr lang="ar-SA" sz="1000" dirty="0">
                          <a:effectLst/>
                        </a:rPr>
                        <a:t>أكتوبر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17.7</a:t>
                      </a:r>
                      <a:endParaRPr lang="en-US" sz="105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24.49456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32.254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34.94429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43.54162</a:t>
                      </a:r>
                      <a:endParaRPr lang="en-US" sz="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99" marR="45599" marT="0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78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1009095"/>
            <a:ext cx="9615528" cy="480646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relation between the Wind Speed and pm2</a:t>
            </a:r>
            <a:b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2156023"/>
            <a:ext cx="8596668" cy="2157045"/>
          </a:xfrm>
        </p:spPr>
        <p:txBody>
          <a:bodyPr>
            <a:normAutofit fontScale="92500"/>
          </a:bodyPr>
          <a:lstStyle/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is a positive slope which mean there is</a:t>
            </a:r>
          </a:p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direct relationship between the </a:t>
            </a:r>
            <a:r>
              <a:rPr lang="en-US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Speed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pollution (PM 2.5) as the </a:t>
            </a:r>
            <a:r>
              <a:rPr lang="en-US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Speed 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Concentration of pollutants will decrease . This appears in the readings for all study areas.</a:t>
            </a:r>
          </a:p>
          <a:p>
            <a:endParaRPr lang="ar-S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721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3">
            <a:extLst>
              <a:ext uri="{FF2B5EF4-FFF2-40B4-BE49-F238E27FC236}">
                <a16:creationId xmlns:a16="http://schemas.microsoft.com/office/drawing/2014/main" id="{C6614F2E-9E52-46D6-AEB6-FAAEED4301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9655512"/>
              </p:ext>
            </p:extLst>
          </p:nvPr>
        </p:nvGraphicFramePr>
        <p:xfrm>
          <a:off x="168675" y="1253839"/>
          <a:ext cx="4556493" cy="3620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مخطط 4">
            <a:extLst>
              <a:ext uri="{FF2B5EF4-FFF2-40B4-BE49-F238E27FC236}">
                <a16:creationId xmlns:a16="http://schemas.microsoft.com/office/drawing/2014/main" id="{3A64BF06-4D81-4AE3-99F2-E6B32E8CF1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3141866"/>
              </p:ext>
            </p:extLst>
          </p:nvPr>
        </p:nvGraphicFramePr>
        <p:xfrm>
          <a:off x="5093534" y="1253839"/>
          <a:ext cx="4556493" cy="3495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مستطيل 5">
            <a:extLst>
              <a:ext uri="{FF2B5EF4-FFF2-40B4-BE49-F238E27FC236}">
                <a16:creationId xmlns:a16="http://schemas.microsoft.com/office/drawing/2014/main" id="{8C8FEB7D-FEE9-485F-8A6D-35F674AFD7BF}"/>
              </a:ext>
            </a:extLst>
          </p:cNvPr>
          <p:cNvSpPr/>
          <p:nvPr/>
        </p:nvSpPr>
        <p:spPr>
          <a:xfrm>
            <a:off x="1661475" y="5307918"/>
            <a:ext cx="15708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spcAft>
                <a:spcPts val="1000"/>
              </a:spcAft>
            </a:pPr>
            <a:r>
              <a:rPr lang="ar-SA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1 : </a:t>
            </a:r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relation between Wind Speed and concentration of PM2.5 for Jenin city</a:t>
            </a:r>
            <a:endParaRPr lang="en-US" sz="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78F77E66-EC4D-4AC2-887E-62E208575513}"/>
              </a:ext>
            </a:extLst>
          </p:cNvPr>
          <p:cNvSpPr/>
          <p:nvPr/>
        </p:nvSpPr>
        <p:spPr>
          <a:xfrm>
            <a:off x="6562888" y="5307918"/>
            <a:ext cx="161778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spcAft>
                <a:spcPts val="1000"/>
              </a:spcAft>
            </a:pPr>
            <a:r>
              <a:rPr lang="ar-SA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2 :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relation between Wind Speed and concentration of PM2.5 for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Nablis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city</a:t>
            </a:r>
            <a:endParaRPr lang="en-US" sz="7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932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3"/>
          <p:cNvGraphicFramePr/>
          <p:nvPr>
            <p:extLst>
              <p:ext uri="{D42A27DB-BD31-4B8C-83A1-F6EECF244321}">
                <p14:modId xmlns:p14="http://schemas.microsoft.com/office/powerpoint/2010/main" val="3331548335"/>
              </p:ext>
            </p:extLst>
          </p:nvPr>
        </p:nvGraphicFramePr>
        <p:xfrm>
          <a:off x="187569" y="633046"/>
          <a:ext cx="4255477" cy="4173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مخطط 2"/>
          <p:cNvGraphicFramePr/>
          <p:nvPr>
            <p:extLst>
              <p:ext uri="{D42A27DB-BD31-4B8C-83A1-F6EECF244321}">
                <p14:modId xmlns:p14="http://schemas.microsoft.com/office/powerpoint/2010/main" val="1898875992"/>
              </p:ext>
            </p:extLst>
          </p:nvPr>
        </p:nvGraphicFramePr>
        <p:xfrm>
          <a:off x="4583723" y="679938"/>
          <a:ext cx="4911969" cy="4161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مستطيل 4"/>
          <p:cNvSpPr/>
          <p:nvPr/>
        </p:nvSpPr>
        <p:spPr>
          <a:xfrm>
            <a:off x="1506415" y="5029041"/>
            <a:ext cx="161778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spcAft>
                <a:spcPts val="1000"/>
              </a:spcAft>
            </a:pPr>
            <a:r>
              <a:rPr lang="ar-SA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3 :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relation between Wind Speed and concentration of PM2.5 for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tulkarim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city</a:t>
            </a:r>
            <a:endParaRPr lang="en-US" sz="7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230815" y="5029040"/>
            <a:ext cx="161778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spcAft>
                <a:spcPts val="1000"/>
              </a:spcAft>
            </a:pPr>
            <a:r>
              <a:rPr lang="ar-SA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4 :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relation between Wind Speed and concentration of PM2.5 for Anza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vallige</a:t>
            </a:r>
            <a:endParaRPr lang="en-US" sz="7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624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16814" y="882128"/>
            <a:ext cx="1947969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ts val="2800"/>
              </a:lnSpc>
              <a:spcAft>
                <a:spcPts val="12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Relative humidity</a:t>
            </a: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951004"/>
              </p:ext>
            </p:extLst>
          </p:nvPr>
        </p:nvGraphicFramePr>
        <p:xfrm>
          <a:off x="1215757" y="1582620"/>
          <a:ext cx="6353321" cy="45389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09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6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5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16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90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7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DATE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Relative Humidity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ANZA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TULKARIM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NABLUS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JENIN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53.67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26.80808468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29.02676443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30.39873684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51.89240947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52.16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41.00286132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30.64418816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36.41559541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44.86360474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49.32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21.23024414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22.44160976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23.95146792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25.25278552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61.96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12.10827424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18.47175488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19.63688341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26.25970182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08-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52.51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17.95672614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25.77561978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30.02212831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41.27358128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09-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52.67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32.98892674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26.87751916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41.10172161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45.33664344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58.79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23.61348408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26.82844011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32.85220299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32.05547261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56.79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26.41789253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28.18528552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27.70000957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31.13492883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71.43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26.42475707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25.40677352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34.69594619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41.10173161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55.75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25.79301617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33.92476257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32.76125853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36.33426184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43.71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19.81868697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35.1386899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25.47421658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33.99756437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44.96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21.08363724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22.66969295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25.63372328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35.99860724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57.32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39.01324363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38.78327957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35.69893516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56.7835769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72.5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46.47858262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46.39434495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43.04545934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53.1859352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68.64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29.937185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33.00432103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28.18333669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39.93269022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71.54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36.32484583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36.88995471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44.04595056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46.50383009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68.31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23.12468509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25.60842706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28.19284385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29.49617258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69.19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31.675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35.9733449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40.03386411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58.4146936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48.29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29.70173396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35.44466574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34.48199324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34.78844816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57.82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15.4999193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21.12277856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21.66738324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27.27541783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61.35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19.74898983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24.11840084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31.61587479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42.89983703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56.11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33.34860376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35.31238916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35.38565808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41.70369081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61.61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23.53063415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26.63385794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36.846516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41.30897704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8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27-</a:t>
                      </a:r>
                      <a:r>
                        <a:rPr lang="ar-SA" sz="1000" dirty="0">
                          <a:effectLst/>
                        </a:rPr>
                        <a:t>أكتوبر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69.03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24.49456084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32.25400418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34.94428621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43.54161617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893" marR="55893" marT="0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6956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2008" y="764443"/>
            <a:ext cx="685111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relation between the humidity and pm2</a:t>
            </a:r>
          </a:p>
        </p:txBody>
      </p:sp>
      <p:sp>
        <p:nvSpPr>
          <p:cNvPr id="7" name="Rectangle 6"/>
          <p:cNvSpPr/>
          <p:nvPr/>
        </p:nvSpPr>
        <p:spPr>
          <a:xfrm>
            <a:off x="1242008" y="1805992"/>
            <a:ext cx="8670387" cy="1623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is a positive slope which mean there is</a:t>
            </a:r>
          </a:p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direct relationship between the relative humidity and pollution (PM 2.5) as the humidity </a:t>
            </a:r>
          </a:p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Concentration of pollutants will increase . This appears in the readings for all study areas.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284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A0B8505-DB0D-4037-9133-0D547195F6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997192"/>
              </p:ext>
            </p:extLst>
          </p:nvPr>
        </p:nvGraphicFramePr>
        <p:xfrm>
          <a:off x="218837" y="932154"/>
          <a:ext cx="4142031" cy="374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ABF2FDC-38C8-4509-BB50-828B96F39B7C}"/>
              </a:ext>
            </a:extLst>
          </p:cNvPr>
          <p:cNvSpPr/>
          <p:nvPr/>
        </p:nvSpPr>
        <p:spPr>
          <a:xfrm>
            <a:off x="1137475" y="5391723"/>
            <a:ext cx="2304757" cy="649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" marR="0" indent="-899795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1 : relation between relative humidity and concentration of PM2.5 for Jenin city                               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1CFED57-0F0B-4FC9-BFF3-DCEA5EE202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0891439"/>
              </p:ext>
            </p:extLst>
          </p:nvPr>
        </p:nvGraphicFramePr>
        <p:xfrm>
          <a:off x="4912537" y="932155"/>
          <a:ext cx="4185139" cy="3746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مستطيل 3">
            <a:extLst>
              <a:ext uri="{FF2B5EF4-FFF2-40B4-BE49-F238E27FC236}">
                <a16:creationId xmlns:a16="http://schemas.microsoft.com/office/drawing/2014/main" id="{483680C4-FA46-4FC2-9690-D56AFD1492EB}"/>
              </a:ext>
            </a:extLst>
          </p:cNvPr>
          <p:cNvSpPr/>
          <p:nvPr/>
        </p:nvSpPr>
        <p:spPr>
          <a:xfrm>
            <a:off x="6096000" y="5391723"/>
            <a:ext cx="2332892" cy="649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" marR="0" indent="-899795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2 : relation between relative humidity and concentration of PM2.5 for Nablus city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44462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5"/>
          <p:cNvGraphicFramePr/>
          <p:nvPr>
            <p:extLst>
              <p:ext uri="{D42A27DB-BD31-4B8C-83A1-F6EECF244321}">
                <p14:modId xmlns:p14="http://schemas.microsoft.com/office/powerpoint/2010/main" val="1780367275"/>
              </p:ext>
            </p:extLst>
          </p:nvPr>
        </p:nvGraphicFramePr>
        <p:xfrm>
          <a:off x="541496" y="949569"/>
          <a:ext cx="4222872" cy="4475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1"/>
          <p:cNvSpPr/>
          <p:nvPr/>
        </p:nvSpPr>
        <p:spPr>
          <a:xfrm>
            <a:off x="1706881" y="5425103"/>
            <a:ext cx="1915551" cy="824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" marR="0" indent="-899795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3 : relation between relative humidity and concentration of PM2.5 for </a:t>
            </a:r>
            <a:r>
              <a:rPr lang="en-US" sz="105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Tulkarim</a:t>
            </a: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city                               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3"/>
          <p:cNvGraphicFramePr/>
          <p:nvPr>
            <p:extLst>
              <p:ext uri="{D42A27DB-BD31-4B8C-83A1-F6EECF244321}">
                <p14:modId xmlns:p14="http://schemas.microsoft.com/office/powerpoint/2010/main" val="3631183638"/>
              </p:ext>
            </p:extLst>
          </p:nvPr>
        </p:nvGraphicFramePr>
        <p:xfrm>
          <a:off x="5680783" y="926123"/>
          <a:ext cx="3979032" cy="4525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4"/>
          <p:cNvSpPr/>
          <p:nvPr/>
        </p:nvSpPr>
        <p:spPr>
          <a:xfrm>
            <a:off x="6091311" y="5626568"/>
            <a:ext cx="2150011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" marR="0" indent="-899795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4 : relation between relative humidity and concentration of PM2.5 for Anza village                          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245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tempreture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658" y="1400934"/>
            <a:ext cx="8596668" cy="413799"/>
          </a:xfrm>
        </p:spPr>
        <p:txBody>
          <a:bodyPr/>
          <a:lstStyle/>
          <a:p>
            <a:r>
              <a:rPr lang="en-US" dirty="0"/>
              <a:t>For Temperature these results was found for the four places 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067472"/>
              </p:ext>
            </p:extLst>
          </p:nvPr>
        </p:nvGraphicFramePr>
        <p:xfrm>
          <a:off x="785446" y="1930400"/>
          <a:ext cx="7655171" cy="44388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57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0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9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46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86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56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97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DATE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Temp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ANZA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TULKARIM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NABLUS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JENIN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23.5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26.80808468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29.02676443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30.39873684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51.89240947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23.5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41.00286132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30.64418816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36.41559541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44.86360474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23.5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21.23024414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22.44160976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23.95146792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25.25278552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23.2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12.10827424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18.47175488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19.63688341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26.25970182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08-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24.5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17.95672614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25.77561978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30.02212831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41.27358128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09-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24.2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32.98892674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26.87751916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41.10172161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45.33664344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24.1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23.61348408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26.82844011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32.85220299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32.05547261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24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26.41789253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28.18528552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27.70000957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31.13492883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22.7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26.42475707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25.40677352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34.69594619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41.10173161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25.4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25.79301617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33.92476257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32.76125853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36.33426184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27.4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19.81868697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35.1386899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25.47421658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33.99756437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27.1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21.08363724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22.66969295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25.63372328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35.99860724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25.5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39.01324363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38.78327957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35.69893516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56.7835769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23.6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46.47858262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46.39434495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43.04545934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53.1859352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22.5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29.937185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33.00432103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28.18333669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39.93269022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21.5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36.32484583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36.88995471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44.04595056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46.50383009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21.4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23.12468509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25.60842706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28.19284385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29.49617258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21.5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31.675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35.9733449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40.03386411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58.4146936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22.8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29.70173396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35.44466574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34.48199324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34.78844816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21.1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15.4999193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21.12277856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21.66738324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27.27541783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20.6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19.74898983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24.11840084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31.61587479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42.89983703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20.8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33.34860376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35.31238916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35.38565808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41.70369081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20.2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23.53063415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26.63385794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36.846516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41.30897704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20.6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24.49456084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32.25400418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34.94428621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43.54161617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45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AVG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27.0052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29.8721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32.2827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40.0557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845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MIN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56" marR="41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12.1083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18.4718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19.6369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25.2528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45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MAX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 b="1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46.4786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46.3943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44.046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58.4147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56" marR="41256" marT="0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156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0295280"/>
              </p:ext>
            </p:extLst>
          </p:nvPr>
        </p:nvGraphicFramePr>
        <p:xfrm>
          <a:off x="677862" y="1997612"/>
          <a:ext cx="3987923" cy="4044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1345810" y="5877824"/>
            <a:ext cx="2077328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" marR="0" indent="-899795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1 : relation between temperature  and concentration of PM2.5 for Jenin city                           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45810" y="1010401"/>
            <a:ext cx="6096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" indent="-899795"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shown in figures there no clear relations between temperature and concentration of PM2.5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3"/>
          <p:cNvGraphicFramePr/>
          <p:nvPr>
            <p:extLst>
              <p:ext uri="{D42A27DB-BD31-4B8C-83A1-F6EECF244321}">
                <p14:modId xmlns:p14="http://schemas.microsoft.com/office/powerpoint/2010/main" val="1546819631"/>
              </p:ext>
            </p:extLst>
          </p:nvPr>
        </p:nvGraphicFramePr>
        <p:xfrm>
          <a:off x="5275384" y="1946031"/>
          <a:ext cx="3892061" cy="3931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4"/>
          <p:cNvSpPr/>
          <p:nvPr/>
        </p:nvSpPr>
        <p:spPr>
          <a:xfrm>
            <a:off x="5920154" y="5877824"/>
            <a:ext cx="2302412" cy="649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" marR="0" indent="-899795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5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2 : relation between temperature  and concentration of PM2.5 for Nablus city                           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856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58707"/>
            <a:ext cx="858096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can the climate factors it selves</a:t>
            </a:r>
          </a:p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have its own effect on the air pollution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534" y="2349305"/>
            <a:ext cx="4529898" cy="245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53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25384481"/>
              </p:ext>
            </p:extLst>
          </p:nvPr>
        </p:nvGraphicFramePr>
        <p:xfrm>
          <a:off x="928468" y="785446"/>
          <a:ext cx="3901440" cy="457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1242646" y="5825822"/>
            <a:ext cx="2262554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" marR="0" indent="-899795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3 : relation between temperature  and concentration of PM2.5 for </a:t>
            </a:r>
            <a:r>
              <a:rPr lang="en-US" sz="1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Tulkarim</a:t>
            </a: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city                           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3"/>
          <p:cNvGraphicFramePr/>
          <p:nvPr>
            <p:extLst>
              <p:ext uri="{D42A27DB-BD31-4B8C-83A1-F6EECF244321}">
                <p14:modId xmlns:p14="http://schemas.microsoft.com/office/powerpoint/2010/main" val="1560173955"/>
              </p:ext>
            </p:extLst>
          </p:nvPr>
        </p:nvGraphicFramePr>
        <p:xfrm>
          <a:off x="5287107" y="750277"/>
          <a:ext cx="4278923" cy="4771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4"/>
          <p:cNvSpPr/>
          <p:nvPr/>
        </p:nvSpPr>
        <p:spPr>
          <a:xfrm>
            <a:off x="5990492" y="5825822"/>
            <a:ext cx="2309446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" marR="0" indent="-899795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4 : relation between temperature  and concentration of PM2.5 for Anza village                                  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761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precipitation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435752"/>
              </p:ext>
            </p:extLst>
          </p:nvPr>
        </p:nvGraphicFramePr>
        <p:xfrm>
          <a:off x="677336" y="1336422"/>
          <a:ext cx="7997741" cy="4800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3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6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8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06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19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61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4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DATE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Precipitation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ANZA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TULKARIM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NABLUS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JENIN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26.80808468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29.02676443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30.39873684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51.89240947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41.00286132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30.64418816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36.41559541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44.86360474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1.2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21.23024414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22.44160976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23.95146792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25.25278552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12.10827424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18.47175488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19.63688341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26.25970182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08-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17.95672614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25.77561978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30.02212831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41.27358128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09-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32.98892674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26.87751916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41.10172161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45.33664344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23.61348408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26.82844011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32.85220299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32.05547261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26.41789253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28.18528552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27.70000957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31.13492883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26.42475707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25.40677352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34.69594619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41.10173161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25.79301617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33.92476257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32.76125853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36.33426184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19.81868697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35.1386899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25.47421658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33.99756437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21.08363724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22.66969295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25.63372328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35.99860724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3.8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39.01324363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38.78327957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35.69893516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56.7835769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46.47858262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46.39434495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43.04545934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53.1859352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29.937185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33.00432103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28.18333669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39.93269022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36.32484583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36.88995471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44.04595056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46.50383009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23.12468509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25.60842706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28.19284385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29.49617258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31.675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35.9733449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40.03386411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58.4146936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29.70173396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35.44466574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34.48199324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34.78844816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4.1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15.4999193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21.12277856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21.66738324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27.27541783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19.74898983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24.11840084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31.61587479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42.89983703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33.34860376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35.31238916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35.38565808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41.70369081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23.53063415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26.63385794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36.846516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41.30897704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27-</a:t>
                      </a:r>
                      <a:r>
                        <a:rPr lang="ar-SA" sz="1000">
                          <a:effectLst/>
                        </a:rPr>
                        <a:t>أكتوبر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11.1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24.49456084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32.25400418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34.94428621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43.54161617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408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معدل الايام الماطره 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4.24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24.75372041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28.247106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30.62171771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38.83247469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408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معدل الايام الغير ماطره 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000" b="1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27.36850687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28.70092608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31.41756011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41.55976966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04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AVG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4.24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27.005191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29.8721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32.28275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40.0557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04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MIN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</a:t>
                      </a:r>
                      <a:endParaRPr lang="en-US" sz="10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12.108274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18.4718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19.63688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25.2528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804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MAX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11.1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46.478583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46.3943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44.04595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58.4147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147" marR="39147" marT="0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77574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59980" y="517247"/>
            <a:ext cx="3671390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ts val="2800"/>
              </a:lnSpc>
              <a:spcAft>
                <a:spcPts val="120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 OF AVERAGE HOURLY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مخطط 6"/>
          <p:cNvGraphicFramePr/>
          <p:nvPr>
            <p:extLst>
              <p:ext uri="{D42A27DB-BD31-4B8C-83A1-F6EECF244321}">
                <p14:modId xmlns:p14="http://schemas.microsoft.com/office/powerpoint/2010/main" val="4246996118"/>
              </p:ext>
            </p:extLst>
          </p:nvPr>
        </p:nvGraphicFramePr>
        <p:xfrm>
          <a:off x="1475874" y="1459831"/>
          <a:ext cx="7257281" cy="4154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02745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4455" y="1195832"/>
            <a:ext cx="6096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  <a:tabLst>
                <a:tab pos="-151765" algn="l"/>
                <a:tab pos="5274310" algn="r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	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 relationship between the height of the area and the concentration of the pollutant                                                         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7894" y="3619033"/>
            <a:ext cx="6356250" cy="96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647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396328" cy="1162929"/>
          </a:xfrm>
        </p:spPr>
        <p:txBody>
          <a:bodyPr>
            <a:normAutofit fontScale="90000"/>
          </a:bodyPr>
          <a:lstStyle/>
          <a:p>
            <a:pPr lvl="0"/>
            <a:r>
              <a:rPr lang="en-US" b="1" cap="all" dirty="0"/>
              <a:t>4-conclusions and recommendations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677334" y="1458337"/>
            <a:ext cx="6096000" cy="15286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>
              <a:lnSpc>
                <a:spcPts val="2800"/>
              </a:lnSpc>
              <a:spcAft>
                <a:spcPts val="12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highest pollution rate in Jenin city, where the value of PM 2.5  ranged between approximately 25 mg\l as  minimum to a maximum of 58 mg\l</a:t>
            </a:r>
            <a:r>
              <a:rPr lang="ar-S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which have been affected there by those natural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sourses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7334" y="3476625"/>
            <a:ext cx="6096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>
              <a:lnSpc>
                <a:spcPts val="2800"/>
              </a:lnSpc>
              <a:spcAft>
                <a:spcPts val="12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Then Nablus city followed, in terms of pollution value. Values ranged between 18 mg\l   as a minimum and 44 mg\l as a maximum ,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Low">
              <a:lnSpc>
                <a:spcPts val="2800"/>
              </a:lnSpc>
              <a:spcAft>
                <a:spcPts val="12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Then the city of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Tulkarem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the village of Anza followed with close values ranging from 12 as a minimum to 45 as a maximum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615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8981" y="991145"/>
            <a:ext cx="7877906" cy="255454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Wind and heat can be used to increase </a:t>
            </a:r>
            <a:endParaRPr kumimoji="0" lang="ar-SA" sz="2100" b="0" i="0" u="none" strike="noStrike" cap="none" normalizeH="0" baseline="0" dirty="0">
              <a:ln>
                <a:noFill/>
              </a:ln>
              <a:solidFill>
                <a:srgbClr val="222222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agricultural products </a:t>
            </a:r>
            <a:r>
              <a:rPr lang="en-US" sz="2100" dirty="0">
                <a:solidFill>
                  <a:srgbClr val="222222"/>
                </a:solidFill>
                <a:latin typeface="inherit"/>
              </a:rPr>
              <a:t>to get the </a:t>
            </a:r>
            <a:r>
              <a:rPr kumimoji="0" lang="en-US" sz="21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benefit from them in Palestine.</a:t>
            </a:r>
            <a:endParaRPr kumimoji="0" lang="ar-SA" sz="2100" b="0" i="0" u="none" strike="noStrike" cap="none" normalizeH="0" baseline="0" dirty="0">
              <a:ln>
                <a:noFill/>
              </a:ln>
              <a:solidFill>
                <a:srgbClr val="222222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 There are a lot of unexploited lands, which</a:t>
            </a:r>
            <a:r>
              <a:rPr kumimoji="0" lang="en-US" sz="2100" b="0" i="0" u="none" strike="noStrike" cap="none" normalizeH="0" dirty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 will lead to a </a:t>
            </a:r>
            <a:r>
              <a:rPr lang="en-US" sz="2100" dirty="0">
                <a:solidFill>
                  <a:srgbClr val="222222"/>
                </a:solidFill>
                <a:latin typeface="inherit"/>
              </a:rPr>
              <a:t>more healthy and fresh air</a:t>
            </a:r>
            <a:endParaRPr kumimoji="0" lang="ar-SA" sz="2100" b="0" i="0" u="none" strike="noStrike" cap="none" normalizeH="0" baseline="0" dirty="0">
              <a:ln>
                <a:noFill/>
              </a:ln>
              <a:solidFill>
                <a:srgbClr val="222222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 and this will contribute to self-sufficiency in terms of food and employment of labor and others.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rgbClr val="222222"/>
              </a:solidFill>
              <a:effectLst/>
              <a:latin typeface="Noto Naskh Arabic 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22" y="3336681"/>
            <a:ext cx="60007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29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1729023"/>
          </a:xfrm>
        </p:spPr>
        <p:txBody>
          <a:bodyPr/>
          <a:lstStyle/>
          <a:p>
            <a:r>
              <a:rPr lang="en-US" dirty="0"/>
              <a:t>Wind , temperature and humidity are one of the most effective natural factors on the quality of the air</a:t>
            </a:r>
          </a:p>
          <a:p>
            <a:pPr marL="0" indent="0">
              <a:buNone/>
            </a:pPr>
            <a:r>
              <a:rPr lang="en-US" dirty="0"/>
              <a:t>Specially Because they are the factors that control the density, speed, and components of air.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20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1-introduction: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0001"/>
            <a:ext cx="8596668" cy="660400"/>
          </a:xfrm>
        </p:spPr>
        <p:txBody>
          <a:bodyPr>
            <a:normAutofit/>
          </a:bodyPr>
          <a:lstStyle/>
          <a:p>
            <a:r>
              <a:rPr lang="en-US" sz="2800" dirty="0"/>
              <a:t>wind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508" y="1270000"/>
            <a:ext cx="5827417" cy="551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53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925" y="290847"/>
            <a:ext cx="8596668" cy="719088"/>
          </a:xfrm>
        </p:spPr>
        <p:txBody>
          <a:bodyPr/>
          <a:lstStyle/>
          <a:p>
            <a:r>
              <a:rPr lang="en-US" dirty="0" err="1"/>
              <a:t>tempreture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326" y="650391"/>
            <a:ext cx="5280451" cy="59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71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93" y="304494"/>
            <a:ext cx="8596668" cy="691793"/>
          </a:xfrm>
        </p:spPr>
        <p:txBody>
          <a:bodyPr/>
          <a:lstStyle/>
          <a:p>
            <a:r>
              <a:rPr lang="en-US" dirty="0"/>
              <a:t>humidity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70" y="996287"/>
            <a:ext cx="6632812" cy="497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784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2-methodology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AirU</a:t>
            </a:r>
            <a:r>
              <a:rPr lang="en-US" dirty="0"/>
              <a:t> sensors based on a Plan tower PMS3003 laser particle counted </a:t>
            </a:r>
          </a:p>
          <a:p>
            <a:r>
              <a:rPr lang="en-US" dirty="0"/>
              <a:t>Pm2.5/1/10-humidity-tempreture-location(</a:t>
            </a:r>
            <a:r>
              <a:rPr lang="en-US" dirty="0" err="1"/>
              <a:t>z.x.y</a:t>
            </a:r>
            <a:r>
              <a:rPr lang="en-US" dirty="0"/>
              <a:t>)            </a:t>
            </a:r>
          </a:p>
          <a:p>
            <a:r>
              <a:rPr lang="en-US" dirty="0"/>
              <a:t>To measure pm 2.5 mg/l with time for every location according to the WHO </a:t>
            </a:r>
            <a:endParaRPr lang="ar-SA" dirty="0"/>
          </a:p>
          <a:p>
            <a:r>
              <a:rPr lang="en-US" dirty="0"/>
              <a:t>After that a data collection on excel have took a place to compare the result and discover the effect of the natural sources on the pm 205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82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Nablus :</a:t>
            </a:r>
          </a:p>
          <a:p>
            <a:pPr marL="0" indent="0">
              <a:buNone/>
            </a:pPr>
            <a:r>
              <a:rPr lang="en-US" dirty="0"/>
              <a:t>Location =32.220955,35.260716</a:t>
            </a:r>
          </a:p>
          <a:p>
            <a:r>
              <a:rPr lang="en-US" dirty="0" err="1"/>
              <a:t>Tulkarm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Location=32.313877,35.027816</a:t>
            </a:r>
          </a:p>
          <a:p>
            <a:r>
              <a:rPr lang="en-US" dirty="0" err="1"/>
              <a:t>jenin</a:t>
            </a: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Location = L :35.3016 W:32.4627</a:t>
            </a:r>
          </a:p>
          <a:p>
            <a:r>
              <a:rPr lang="en-US" dirty="0"/>
              <a:t>Anza</a:t>
            </a:r>
          </a:p>
          <a:p>
            <a:pPr marL="0" indent="0">
              <a:buNone/>
            </a:pPr>
            <a:r>
              <a:rPr lang="en-US" dirty="0"/>
              <a:t>Location= L:35.2208w:32.3584 </a:t>
            </a:r>
          </a:p>
          <a:p>
            <a:endParaRPr lang="en-US" dirty="0"/>
          </a:p>
        </p:txBody>
      </p:sp>
      <p:pic>
        <p:nvPicPr>
          <p:cNvPr id="6" name="Picture 6" descr="المواقع.png"/>
          <p:cNvPicPr/>
          <p:nvPr/>
        </p:nvPicPr>
        <p:blipFill rotWithShape="1">
          <a:blip r:embed="rId2"/>
          <a:srcRect r="1102" b="1739"/>
          <a:stretch/>
        </p:blipFill>
        <p:spPr bwMode="auto">
          <a:xfrm>
            <a:off x="4478215" y="425450"/>
            <a:ext cx="4795787" cy="6007100"/>
          </a:xfrm>
          <a:prstGeom prst="rect">
            <a:avLst/>
          </a:prstGeom>
          <a:ln w="571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65319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77863" y="2293782"/>
          <a:ext cx="8596312" cy="38287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62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82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89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70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341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44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036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608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76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4660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43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Time (GMT)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MAC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Uptime (s)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Altitude (m)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Latitude (DD.dd)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Longitude (DD.dd)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PM1 (ug/m3)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PM2.5 (ug/m3)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PM10 (ug/m3)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Temperature (C)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Humidity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RED (x/4096)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OX (x/4096)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Time Source ([N]TP/[G]PS)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0:00:29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66685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154.3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32.3142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22.94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31.27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36.61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38.57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0:01:29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66745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155.7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35.0279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21.83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28.63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29.66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36.59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38.48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0:02:30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66806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156.7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35.0279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25.61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34.56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35.59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36.56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38.48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0:03:30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66866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160.3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35.0279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22.89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30.44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36.51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0:04:30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66926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173.7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27.03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36.21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37.54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36.44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0:05:30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66986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174.9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29.39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39.35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40.2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36.33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0:06:30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67046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171.1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30.23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40.2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40.94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36.17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38.91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315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478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0:07:30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67107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181.8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39.52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41.32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36.05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0:08:31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67167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189.2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26.73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37.29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38.21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35.98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39.12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0:09:31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67227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161.9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27.11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36.44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37.79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35.98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39.12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317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0:10:31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67287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23.61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33.7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36.01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0:11:31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67347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143.4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21.61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29.03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29.77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36.08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0:12:31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67407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138.4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21.65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28.54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30.32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36.17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38.91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474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0:13:32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67468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134.6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19.29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26.86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28.13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36.22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38.91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0:14:32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67528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137.3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19.23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27.51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28.29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36.25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38.81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0:15:32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67588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162.5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24.9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34.74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36.22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36.25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38.81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0:16:32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67648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180.3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27.47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37.27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36.18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38.81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289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0:17:32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67708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177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38.14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39.68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36.08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74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0:18:32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3C71BF49DF7C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67769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168.1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32.3141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35.0281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27.39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35.61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36.99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35.99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299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G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891" marR="63891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618729" y="781347"/>
            <a:ext cx="53543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for one day</a:t>
            </a:r>
          </a:p>
        </p:txBody>
      </p:sp>
    </p:spTree>
    <p:extLst>
      <p:ext uri="{BB962C8B-B14F-4D97-AF65-F5344CB8AC3E}">
        <p14:creationId xmlns:p14="http://schemas.microsoft.com/office/powerpoint/2010/main" val="15915312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5682</TotalTime>
  <Words>1802</Words>
  <Application>Microsoft Office PowerPoint</Application>
  <PresentationFormat>Widescreen</PresentationFormat>
  <Paragraphs>1034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inherit</vt:lpstr>
      <vt:lpstr>Noto Naskh Arabic UI</vt:lpstr>
      <vt:lpstr>Tahoma</vt:lpstr>
      <vt:lpstr>Times New Roman</vt:lpstr>
      <vt:lpstr>Trebuchet MS</vt:lpstr>
      <vt:lpstr>Wingdings 3</vt:lpstr>
      <vt:lpstr>Facet</vt:lpstr>
      <vt:lpstr>Air Quality In City center Tulkarim , Jenin &amp; Nablus </vt:lpstr>
      <vt:lpstr>PowerPoint Presentation</vt:lpstr>
      <vt:lpstr>introduction</vt:lpstr>
      <vt:lpstr>1-introduction:</vt:lpstr>
      <vt:lpstr>PowerPoint Presentation</vt:lpstr>
      <vt:lpstr>PowerPoint Presentation</vt:lpstr>
      <vt:lpstr>2-methodology</vt:lpstr>
      <vt:lpstr>locations</vt:lpstr>
      <vt:lpstr>PowerPoint Presentation</vt:lpstr>
      <vt:lpstr>PowerPoint Presentation</vt:lpstr>
      <vt:lpstr>The relation between the Wind Speed and pm2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tempreture</vt:lpstr>
      <vt:lpstr>PowerPoint Presentation</vt:lpstr>
      <vt:lpstr>PowerPoint Presentation</vt:lpstr>
      <vt:lpstr>precipitation</vt:lpstr>
      <vt:lpstr>PowerPoint Presentation</vt:lpstr>
      <vt:lpstr>elevation</vt:lpstr>
      <vt:lpstr>4-conclusions and recommendations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Quality In City center Tulkarim , Jenin &amp; Nablus</dc:title>
  <dc:creator>Sondos Shebli</dc:creator>
  <cp:lastModifiedBy>lab</cp:lastModifiedBy>
  <cp:revision>28</cp:revision>
  <dcterms:created xsi:type="dcterms:W3CDTF">2020-01-13T21:53:49Z</dcterms:created>
  <dcterms:modified xsi:type="dcterms:W3CDTF">2020-09-23T06:03:42Z</dcterms:modified>
</cp:coreProperties>
</file>