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756" r:id="rId2"/>
  </p:sldMasterIdLst>
  <p:notesMasterIdLst>
    <p:notesMasterId r:id="rId53"/>
  </p:notesMasterIdLst>
  <p:sldIdLst>
    <p:sldId id="418" r:id="rId3"/>
    <p:sldId id="259" r:id="rId4"/>
    <p:sldId id="360" r:id="rId5"/>
    <p:sldId id="484" r:id="rId6"/>
    <p:sldId id="487" r:id="rId7"/>
    <p:sldId id="478" r:id="rId8"/>
    <p:sldId id="277" r:id="rId9"/>
    <p:sldId id="421" r:id="rId10"/>
    <p:sldId id="477" r:id="rId11"/>
    <p:sldId id="504" r:id="rId12"/>
    <p:sldId id="505" r:id="rId13"/>
    <p:sldId id="506" r:id="rId14"/>
    <p:sldId id="508" r:id="rId15"/>
    <p:sldId id="509" r:id="rId16"/>
    <p:sldId id="510" r:id="rId17"/>
    <p:sldId id="511" r:id="rId18"/>
    <p:sldId id="512" r:id="rId19"/>
    <p:sldId id="513" r:id="rId20"/>
    <p:sldId id="515" r:id="rId21"/>
    <p:sldId id="507" r:id="rId22"/>
    <p:sldId id="489" r:id="rId23"/>
    <p:sldId id="490" r:id="rId24"/>
    <p:sldId id="491" r:id="rId25"/>
    <p:sldId id="493" r:id="rId26"/>
    <p:sldId id="488" r:id="rId27"/>
    <p:sldId id="494" r:id="rId28"/>
    <p:sldId id="495" r:id="rId29"/>
    <p:sldId id="496" r:id="rId30"/>
    <p:sldId id="497" r:id="rId31"/>
    <p:sldId id="424" r:id="rId32"/>
    <p:sldId id="466" r:id="rId33"/>
    <p:sldId id="519" r:id="rId34"/>
    <p:sldId id="480" r:id="rId35"/>
    <p:sldId id="498" r:id="rId36"/>
    <p:sldId id="467" r:id="rId37"/>
    <p:sldId id="481" r:id="rId38"/>
    <p:sldId id="425" r:id="rId39"/>
    <p:sldId id="517" r:id="rId40"/>
    <p:sldId id="462" r:id="rId41"/>
    <p:sldId id="499" r:id="rId42"/>
    <p:sldId id="516" r:id="rId43"/>
    <p:sldId id="482" r:id="rId44"/>
    <p:sldId id="514" r:id="rId45"/>
    <p:sldId id="518" r:id="rId46"/>
    <p:sldId id="500" r:id="rId47"/>
    <p:sldId id="502" r:id="rId48"/>
    <p:sldId id="501" r:id="rId49"/>
    <p:sldId id="427" r:id="rId50"/>
    <p:sldId id="503" r:id="rId51"/>
    <p:sldId id="470" r:id="rId5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C0000"/>
    <a:srgbClr val="501B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3B4B98B0-60AC-42C2-AFA5-B58CD77FA1E5}" styleName="نمط فاتح 1 - تمييز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0E3FDE45-AF77-4B5C-9715-49D594BDF05E}" styleName="نمط فاتح 1 - تمييز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9D7B26C5-4107-4FEC-AEDC-1716B250A1EF}" styleName="النمط الفاتح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D27102A9-8310-4765-A935-A1911B00CA55}" styleName="نمط فاتح 1 - تمييز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17292A2E-F333-43FB-9621-5CBBE7FDCDCB}" styleName="نمط فاتح 2 - تمييز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69012ECD-51FC-41F1-AA8D-1B2483CD663E}" styleName="نمط فاتح 2 - تمييز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147" autoAdjust="0"/>
    <p:restoredTop sz="88077" autoAdjust="0"/>
  </p:normalViewPr>
  <p:slideViewPr>
    <p:cSldViewPr>
      <p:cViewPr>
        <p:scale>
          <a:sx n="109" d="100"/>
          <a:sy n="109" d="100"/>
        </p:scale>
        <p:origin x="-1674" y="-6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208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theme" Target="theme/theme1.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6E55AE3-5A4F-4AD4-B80A-FFB73CBFF46A}" type="datetimeFigureOut">
              <a:rPr lang="en-US" smtClean="0"/>
              <a:pPr/>
              <a:t>1/12/2015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0B29559-5C98-4A80-8431-9902D327FEB1}" type="slidenum">
              <a:rPr lang="en-US" smtClean="0"/>
              <a:pPr/>
              <a:t>‹#›</a:t>
            </a:fld>
            <a:endParaRPr lang="en-US"/>
          </a:p>
        </p:txBody>
      </p:sp>
    </p:spTree>
    <p:extLst>
      <p:ext uri="{BB962C8B-B14F-4D97-AF65-F5344CB8AC3E}">
        <p14:creationId xmlns:p14="http://schemas.microsoft.com/office/powerpoint/2010/main" val="35012000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0B29559-5C98-4A80-8431-9902D327FEB1}" type="slidenum">
              <a:rPr lang="en-US" smtClean="0"/>
              <a:pPr/>
              <a:t>1</a:t>
            </a:fld>
            <a:endParaRPr lang="en-US"/>
          </a:p>
        </p:txBody>
      </p:sp>
    </p:spTree>
    <p:extLst>
      <p:ext uri="{BB962C8B-B14F-4D97-AF65-F5344CB8AC3E}">
        <p14:creationId xmlns:p14="http://schemas.microsoft.com/office/powerpoint/2010/main" val="35318193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multipurpose hall it consists of several different elements and services cater to the public and the players, referees, supervisors and senior visitors and journalists.</a:t>
            </a:r>
            <a:endParaRPr lang="en-US" dirty="0"/>
          </a:p>
        </p:txBody>
      </p:sp>
      <p:sp>
        <p:nvSpPr>
          <p:cNvPr id="4" name="Slide Number Placeholder 3"/>
          <p:cNvSpPr>
            <a:spLocks noGrp="1"/>
          </p:cNvSpPr>
          <p:nvPr>
            <p:ph type="sldNum" sz="quarter" idx="10"/>
          </p:nvPr>
        </p:nvSpPr>
        <p:spPr/>
        <p:txBody>
          <a:bodyPr/>
          <a:lstStyle/>
          <a:p>
            <a:fld id="{B0B29559-5C98-4A80-8431-9902D327FEB1}" type="slidenum">
              <a:rPr lang="en-US" smtClean="0"/>
              <a:pPr/>
              <a:t>7</a:t>
            </a:fld>
            <a:endParaRPr lang="en-US"/>
          </a:p>
        </p:txBody>
      </p:sp>
    </p:spTree>
    <p:extLst>
      <p:ext uri="{BB962C8B-B14F-4D97-AF65-F5344CB8AC3E}">
        <p14:creationId xmlns:p14="http://schemas.microsoft.com/office/powerpoint/2010/main" val="40171612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0B29559-5C98-4A80-8431-9902D327FEB1}" type="slidenum">
              <a:rPr lang="en-US" smtClean="0"/>
              <a:pPr/>
              <a:t>21</a:t>
            </a:fld>
            <a:endParaRPr lang="en-US"/>
          </a:p>
        </p:txBody>
      </p:sp>
    </p:spTree>
    <p:extLst>
      <p:ext uri="{BB962C8B-B14F-4D97-AF65-F5344CB8AC3E}">
        <p14:creationId xmlns:p14="http://schemas.microsoft.com/office/powerpoint/2010/main" val="12165653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dirty="0"/>
          </a:p>
        </p:txBody>
      </p:sp>
      <p:sp>
        <p:nvSpPr>
          <p:cNvPr id="4" name="Slide Number Placeholder 3"/>
          <p:cNvSpPr>
            <a:spLocks noGrp="1"/>
          </p:cNvSpPr>
          <p:nvPr>
            <p:ph type="sldNum" sz="quarter" idx="10"/>
          </p:nvPr>
        </p:nvSpPr>
        <p:spPr/>
        <p:txBody>
          <a:bodyPr/>
          <a:lstStyle/>
          <a:p>
            <a:fld id="{B0B29559-5C98-4A80-8431-9902D327FEB1}" type="slidenum">
              <a:rPr lang="en-US" smtClean="0"/>
              <a:pPr/>
              <a:t>22</a:t>
            </a:fld>
            <a:endParaRPr lang="en-US"/>
          </a:p>
        </p:txBody>
      </p:sp>
    </p:spTree>
    <p:extLst>
      <p:ext uri="{BB962C8B-B14F-4D97-AF65-F5344CB8AC3E}">
        <p14:creationId xmlns:p14="http://schemas.microsoft.com/office/powerpoint/2010/main" val="26849938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0B29559-5C98-4A80-8431-9902D327FEB1}" type="slidenum">
              <a:rPr lang="en-US" smtClean="0"/>
              <a:pPr/>
              <a:t>26</a:t>
            </a:fld>
            <a:endParaRPr lang="en-US"/>
          </a:p>
        </p:txBody>
      </p:sp>
    </p:spTree>
    <p:extLst>
      <p:ext uri="{BB962C8B-B14F-4D97-AF65-F5344CB8AC3E}">
        <p14:creationId xmlns:p14="http://schemas.microsoft.com/office/powerpoint/2010/main" val="13320955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0B29559-5C98-4A80-8431-9902D327FEB1}" type="slidenum">
              <a:rPr lang="en-US" smtClean="0"/>
              <a:pPr/>
              <a:t>42</a:t>
            </a:fld>
            <a:endParaRPr lang="en-US"/>
          </a:p>
        </p:txBody>
      </p:sp>
    </p:spTree>
    <p:extLst>
      <p:ext uri="{BB962C8B-B14F-4D97-AF65-F5344CB8AC3E}">
        <p14:creationId xmlns:p14="http://schemas.microsoft.com/office/powerpoint/2010/main" val="34253690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0B29559-5C98-4A80-8431-9902D327FEB1}" type="slidenum">
              <a:rPr lang="en-US" smtClean="0"/>
              <a:pPr/>
              <a:t>50</a:t>
            </a:fld>
            <a:endParaRPr lang="en-US"/>
          </a:p>
        </p:txBody>
      </p:sp>
    </p:spTree>
    <p:extLst>
      <p:ext uri="{BB962C8B-B14F-4D97-AF65-F5344CB8AC3E}">
        <p14:creationId xmlns:p14="http://schemas.microsoft.com/office/powerpoint/2010/main" val="262020639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9" name="Group 8"/>
          <p:cNvGrpSpPr/>
          <p:nvPr/>
        </p:nvGrpSpPr>
        <p:grpSpPr>
          <a:xfrm>
            <a:off x="0" y="0"/>
            <a:ext cx="9144000" cy="6858000"/>
            <a:chOff x="0" y="0"/>
            <a:chExt cx="9144000" cy="6858000"/>
          </a:xfrm>
        </p:grpSpPr>
        <p:pic>
          <p:nvPicPr>
            <p:cNvPr id="7" name="Picture 6" descr="SD-PanelTitle-V.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1" name="Rectangle 10"/>
            <p:cNvSpPr/>
            <p:nvPr/>
          </p:nvSpPr>
          <p:spPr>
            <a:xfrm>
              <a:off x="1515532" y="1520422"/>
              <a:ext cx="6112935" cy="3818468"/>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2" name="Picture 11" descr="HDRibbonTitle-UniformTrim.png"/>
            <p:cNvPicPr>
              <a:picLocks noChangeAspect="1"/>
            </p:cNvPicPr>
            <p:nvPr/>
          </p:nvPicPr>
          <p:blipFill rotWithShape="1">
            <a:blip r:embed="rId3" cstate="print">
              <a:extLst>
                <a:ext uri="{28A0092B-C50C-407E-A947-70E740481C1C}">
                  <a14:useLocalDpi xmlns:a14="http://schemas.microsoft.com/office/drawing/2010/main" val="0"/>
                </a:ext>
              </a:extLst>
            </a:blip>
            <a:srcRect l="-2" r="47959"/>
            <a:stretch/>
          </p:blipFill>
          <p:spPr>
            <a:xfrm rot="5400000">
              <a:off x="3739196" y="525780"/>
              <a:ext cx="1664208" cy="612648"/>
            </a:xfrm>
            <a:prstGeom prst="rect">
              <a:avLst/>
            </a:prstGeom>
          </p:spPr>
        </p:pic>
        <p:pic>
          <p:nvPicPr>
            <p:cNvPr id="14" name="Picture 13" descr="HDRibbonTitle-UniformTrim.png"/>
            <p:cNvPicPr>
              <a:picLocks noChangeAspect="1"/>
            </p:cNvPicPr>
            <p:nvPr/>
          </p:nvPicPr>
          <p:blipFill rotWithShape="1">
            <a:blip r:embed="rId3" cstate="print">
              <a:extLst>
                <a:ext uri="{28A0092B-C50C-407E-A947-70E740481C1C}">
                  <a14:useLocalDpi xmlns:a14="http://schemas.microsoft.com/office/drawing/2010/main" val="0"/>
                </a:ext>
              </a:extLst>
            </a:blip>
            <a:srcRect l="-2" r="47959"/>
            <a:stretch/>
          </p:blipFill>
          <p:spPr>
            <a:xfrm rot="5400000">
              <a:off x="3739196" y="5719572"/>
              <a:ext cx="1664208" cy="612648"/>
            </a:xfrm>
            <a:prstGeom prst="rect">
              <a:avLst/>
            </a:prstGeom>
          </p:spPr>
        </p:pic>
      </p:grpSp>
      <p:sp>
        <p:nvSpPr>
          <p:cNvPr id="2" name="Title 1"/>
          <p:cNvSpPr>
            <a:spLocks noGrp="1"/>
          </p:cNvSpPr>
          <p:nvPr>
            <p:ph type="ctrTitle"/>
          </p:nvPr>
        </p:nvSpPr>
        <p:spPr>
          <a:xfrm>
            <a:off x="1921934" y="1811863"/>
            <a:ext cx="5308866" cy="1515533"/>
          </a:xfrm>
        </p:spPr>
        <p:txBody>
          <a:bodyPr anchor="b">
            <a:noAutofit/>
          </a:bodyPr>
          <a:lstStyle>
            <a:lvl1pPr algn="ctr">
              <a:defRPr sz="48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1921934" y="3598327"/>
            <a:ext cx="5308866" cy="1377651"/>
          </a:xfrm>
        </p:spPr>
        <p:txBody>
          <a:bodyPr anchor="t">
            <a:normAutofit/>
          </a:bodyPr>
          <a:lstStyle>
            <a:lvl1pPr marL="0" indent="0" algn="ctr">
              <a:buNone/>
              <a:defRPr sz="20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6065417" y="5054602"/>
            <a:ext cx="673276" cy="279400"/>
          </a:xfrm>
        </p:spPr>
        <p:txBody>
          <a:bodyPr/>
          <a:lstStyle/>
          <a:p>
            <a:fld id="{99A7FDEF-0B70-4A58-9D6B-0C6461F185A0}" type="datetimeFigureOut">
              <a:rPr lang="x-none" smtClean="0"/>
              <a:pPr/>
              <a:t>12/01/15</a:t>
            </a:fld>
            <a:endParaRPr lang="x-none"/>
          </a:p>
        </p:txBody>
      </p:sp>
      <p:sp>
        <p:nvSpPr>
          <p:cNvPr id="5" name="Footer Placeholder 4"/>
          <p:cNvSpPr>
            <a:spLocks noGrp="1"/>
          </p:cNvSpPr>
          <p:nvPr>
            <p:ph type="ftr" sz="quarter" idx="11"/>
          </p:nvPr>
        </p:nvSpPr>
        <p:spPr>
          <a:xfrm>
            <a:off x="1921934" y="5054602"/>
            <a:ext cx="4064860" cy="279400"/>
          </a:xfrm>
        </p:spPr>
        <p:txBody>
          <a:bodyPr/>
          <a:lstStyle/>
          <a:p>
            <a:endParaRPr lang="x-none"/>
          </a:p>
        </p:txBody>
      </p:sp>
      <p:sp>
        <p:nvSpPr>
          <p:cNvPr id="6" name="Slide Number Placeholder 5"/>
          <p:cNvSpPr>
            <a:spLocks noGrp="1"/>
          </p:cNvSpPr>
          <p:nvPr>
            <p:ph type="sldNum" sz="quarter" idx="12"/>
          </p:nvPr>
        </p:nvSpPr>
        <p:spPr>
          <a:xfrm>
            <a:off x="6817317" y="5054602"/>
            <a:ext cx="413483" cy="279400"/>
          </a:xfrm>
        </p:spPr>
        <p:txBody>
          <a:bodyPr/>
          <a:lstStyle/>
          <a:p>
            <a:fld id="{38F779E6-174F-4C69-A4AE-AD69CD34AF0D}" type="slidenum">
              <a:rPr lang="x-none" smtClean="0"/>
              <a:pPr/>
              <a:t>‹#›</a:t>
            </a:fld>
            <a:endParaRPr lang="x-none"/>
          </a:p>
        </p:txBody>
      </p:sp>
      <p:cxnSp>
        <p:nvCxnSpPr>
          <p:cNvPr id="15" name="Straight Connector 14"/>
          <p:cNvCxnSpPr/>
          <p:nvPr/>
        </p:nvCxnSpPr>
        <p:spPr>
          <a:xfrm>
            <a:off x="2019825" y="3471329"/>
            <a:ext cx="5113083"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952619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76866" y="4815415"/>
            <a:ext cx="6798734"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026260" y="1032933"/>
            <a:ext cx="7091482" cy="3361269"/>
          </a:xfrm>
          <a:prstGeom prst="roundRect">
            <a:avLst>
              <a:gd name="adj" fmla="val 0"/>
            </a:avLst>
          </a:prstGeom>
          <a:ln w="57150" cmpd="thickThin">
            <a:solidFill>
              <a:schemeClr val="tx1">
                <a:lumMod val="50000"/>
                <a:lumOff val="5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76866" y="5382153"/>
            <a:ext cx="6798734" cy="493712"/>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9A7FDEF-0B70-4A58-9D6B-0C6461F185A0}" type="datetimeFigureOut">
              <a:rPr lang="x-none" smtClean="0"/>
              <a:pPr/>
              <a:t>12/01/15</a:t>
            </a:fld>
            <a:endParaRPr lang="x-none"/>
          </a:p>
        </p:txBody>
      </p:sp>
      <p:sp>
        <p:nvSpPr>
          <p:cNvPr id="6" name="Footer Placeholder 5"/>
          <p:cNvSpPr>
            <a:spLocks noGrp="1"/>
          </p:cNvSpPr>
          <p:nvPr>
            <p:ph type="ftr" sz="quarter" idx="11"/>
          </p:nvPr>
        </p:nvSpPr>
        <p:spPr/>
        <p:txBody>
          <a:bodyPr/>
          <a:lstStyle/>
          <a:p>
            <a:endParaRPr lang="x-none"/>
          </a:p>
        </p:txBody>
      </p:sp>
      <p:sp>
        <p:nvSpPr>
          <p:cNvPr id="7" name="Slide Number Placeholder 6"/>
          <p:cNvSpPr>
            <a:spLocks noGrp="1"/>
          </p:cNvSpPr>
          <p:nvPr>
            <p:ph type="sldNum" sz="quarter" idx="12"/>
          </p:nvPr>
        </p:nvSpPr>
        <p:spPr/>
        <p:txBody>
          <a:bodyPr/>
          <a:lstStyle/>
          <a:p>
            <a:fld id="{38F779E6-174F-4C69-A4AE-AD69CD34AF0D}" type="slidenum">
              <a:rPr lang="x-none" smtClean="0"/>
              <a:pPr/>
              <a:t>‹#›</a:t>
            </a:fld>
            <a:endParaRPr lang="x-none"/>
          </a:p>
        </p:txBody>
      </p:sp>
    </p:spTree>
    <p:extLst>
      <p:ext uri="{BB962C8B-B14F-4D97-AF65-F5344CB8AC3E}">
        <p14:creationId xmlns:p14="http://schemas.microsoft.com/office/powerpoint/2010/main" val="37463141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76866" y="906873"/>
            <a:ext cx="6798734" cy="3097860"/>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76865" y="4275666"/>
            <a:ext cx="6798736" cy="1600202"/>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9A7FDEF-0B70-4A58-9D6B-0C6461F185A0}" type="datetimeFigureOut">
              <a:rPr lang="x-none" smtClean="0"/>
              <a:pPr/>
              <a:t>12/01/15</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38F779E6-174F-4C69-A4AE-AD69CD34AF0D}" type="slidenum">
              <a:rPr lang="x-none" smtClean="0"/>
              <a:pPr/>
              <a:t>‹#›</a:t>
            </a:fld>
            <a:endParaRPr lang="x-none"/>
          </a:p>
        </p:txBody>
      </p:sp>
      <p:cxnSp>
        <p:nvCxnSpPr>
          <p:cNvPr id="15" name="Straight Connector 14"/>
          <p:cNvCxnSpPr/>
          <p:nvPr/>
        </p:nvCxnSpPr>
        <p:spPr>
          <a:xfrm>
            <a:off x="1278465" y="4140199"/>
            <a:ext cx="6606425"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4271121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34333" y="982132"/>
            <a:ext cx="6400250" cy="2370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600200" y="3352799"/>
            <a:ext cx="5892798" cy="651933"/>
          </a:xfrm>
        </p:spPr>
        <p:txBody>
          <a:bodyPr anchor="ctr">
            <a:normAutofit/>
          </a:bodyPr>
          <a:lstStyle>
            <a:lvl1pPr marL="0" indent="0" algn="r">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176863" y="4343400"/>
            <a:ext cx="6798738"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9A7FDEF-0B70-4A58-9D6B-0C6461F185A0}" type="datetimeFigureOut">
              <a:rPr lang="x-none" smtClean="0"/>
              <a:pPr/>
              <a:t>12/01/15</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38F779E6-174F-4C69-A4AE-AD69CD34AF0D}" type="slidenum">
              <a:rPr lang="x-none" smtClean="0"/>
              <a:pPr/>
              <a:t>‹#›</a:t>
            </a:fld>
            <a:endParaRPr lang="x-none"/>
          </a:p>
        </p:txBody>
      </p:sp>
      <p:sp>
        <p:nvSpPr>
          <p:cNvPr id="14" name="TextBox 13"/>
          <p:cNvSpPr txBox="1"/>
          <p:nvPr/>
        </p:nvSpPr>
        <p:spPr>
          <a:xfrm>
            <a:off x="849969" y="905362"/>
            <a:ext cx="457319" cy="584776"/>
          </a:xfrm>
          <a:prstGeom prst="rect">
            <a:avLst/>
          </a:prstGeom>
        </p:spPr>
        <p:txBody>
          <a:bodyPr vert="horz" lIns="91440" tIns="45720" rIns="91440" bIns="45720" rtlCol="0" anchor="ctr">
            <a:noAutofit/>
          </a:bodyPr>
          <a:lstStyle/>
          <a:p>
            <a:pPr lvl="0"/>
            <a:r>
              <a:rPr lang="en-US" sz="7200" dirty="0">
                <a:solidFill>
                  <a:schemeClr val="tx1"/>
                </a:solidFill>
                <a:effectLst/>
              </a:rPr>
              <a:t>“</a:t>
            </a:r>
          </a:p>
        </p:txBody>
      </p:sp>
      <p:sp>
        <p:nvSpPr>
          <p:cNvPr id="15" name="TextBox 14"/>
          <p:cNvSpPr txBox="1"/>
          <p:nvPr/>
        </p:nvSpPr>
        <p:spPr>
          <a:xfrm>
            <a:off x="7633503" y="2827870"/>
            <a:ext cx="457319" cy="584776"/>
          </a:xfrm>
          <a:prstGeom prst="rect">
            <a:avLst/>
          </a:prstGeom>
        </p:spPr>
        <p:txBody>
          <a:bodyPr vert="horz" lIns="91440" tIns="45720" rIns="91440" bIns="45720" rtlCol="0" anchor="ctr">
            <a:noAutofit/>
          </a:bodyPr>
          <a:lstStyle/>
          <a:p>
            <a:pPr lvl="0" algn="r"/>
            <a:r>
              <a:rPr lang="en-US" sz="7200" dirty="0">
                <a:solidFill>
                  <a:schemeClr val="tx1"/>
                </a:solidFill>
                <a:effectLst/>
              </a:rPr>
              <a:t>”</a:t>
            </a:r>
          </a:p>
        </p:txBody>
      </p:sp>
      <p:cxnSp>
        <p:nvCxnSpPr>
          <p:cNvPr id="19" name="Straight Connector 18"/>
          <p:cNvCxnSpPr/>
          <p:nvPr/>
        </p:nvCxnSpPr>
        <p:spPr>
          <a:xfrm>
            <a:off x="1278466" y="4140199"/>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17668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76869" y="3308581"/>
            <a:ext cx="6798728" cy="1468800"/>
          </a:xfrm>
        </p:spPr>
        <p:txBody>
          <a:bodyPr anchor="b">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76868" y="4777381"/>
            <a:ext cx="6798730" cy="8604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9A7FDEF-0B70-4A58-9D6B-0C6461F185A0}" type="datetimeFigureOut">
              <a:rPr lang="x-none" smtClean="0"/>
              <a:pPr/>
              <a:t>12/01/15</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38F779E6-174F-4C69-A4AE-AD69CD34AF0D}" type="slidenum">
              <a:rPr lang="x-none" smtClean="0"/>
              <a:pPr/>
              <a:t>‹#›</a:t>
            </a:fld>
            <a:endParaRPr lang="x-none"/>
          </a:p>
        </p:txBody>
      </p:sp>
    </p:spTree>
    <p:extLst>
      <p:ext uri="{BB962C8B-B14F-4D97-AF65-F5344CB8AC3E}">
        <p14:creationId xmlns:p14="http://schemas.microsoft.com/office/powerpoint/2010/main" val="234651331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09416" y="982132"/>
            <a:ext cx="6325168" cy="2243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6" name="Text Placeholder 2"/>
          <p:cNvSpPr>
            <a:spLocks noGrp="1"/>
          </p:cNvSpPr>
          <p:nvPr>
            <p:ph type="body" idx="13"/>
          </p:nvPr>
        </p:nvSpPr>
        <p:spPr>
          <a:xfrm>
            <a:off x="1176868" y="3639312"/>
            <a:ext cx="6798730" cy="886968"/>
          </a:xfrm>
        </p:spPr>
        <p:txBody>
          <a:bodyPr anchor="b">
            <a:normAutofit/>
          </a:bodyPr>
          <a:lstStyle>
            <a:lvl1pPr marL="0" indent="0" algn="l">
              <a:spcBef>
                <a:spcPts val="0"/>
              </a:spcBef>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176865" y="4529667"/>
            <a:ext cx="6798736" cy="1346200"/>
          </a:xfrm>
        </p:spPr>
        <p:txBody>
          <a:bodyPr anchor="t">
            <a:normAutofit/>
          </a:bodyPr>
          <a:lstStyle>
            <a:lvl1pPr marL="0" indent="0" algn="l">
              <a:buNone/>
              <a:defRPr sz="1600">
                <a:solidFill>
                  <a:schemeClr val="tx1"/>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9A7FDEF-0B70-4A58-9D6B-0C6461F185A0}" type="datetimeFigureOut">
              <a:rPr lang="x-none" smtClean="0"/>
              <a:pPr/>
              <a:t>12/01/15</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38F779E6-174F-4C69-A4AE-AD69CD34AF0D}" type="slidenum">
              <a:rPr lang="x-none" smtClean="0"/>
              <a:pPr/>
              <a:t>‹#›</a:t>
            </a:fld>
            <a:endParaRPr lang="x-none"/>
          </a:p>
        </p:txBody>
      </p:sp>
      <p:sp>
        <p:nvSpPr>
          <p:cNvPr id="12" name="TextBox 11"/>
          <p:cNvSpPr txBox="1"/>
          <p:nvPr/>
        </p:nvSpPr>
        <p:spPr>
          <a:xfrm>
            <a:off x="878060" y="896895"/>
            <a:ext cx="457319"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7649796" y="2607728"/>
            <a:ext cx="457319"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278466" y="342900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42703975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176865" y="982131"/>
            <a:ext cx="6798734" cy="2294467"/>
          </a:xfrm>
        </p:spPr>
        <p:txBody>
          <a:bodyPr vert="horz" lIns="91440" tIns="45720" rIns="91440" bIns="45720" rtlCol="0" anchor="ctr">
            <a:normAutofit/>
          </a:bodyPr>
          <a:lstStyle>
            <a:lvl1pPr>
              <a:defRPr lang="en-US" sz="3200" b="0" dirty="0"/>
            </a:lvl1pPr>
          </a:lstStyle>
          <a:p>
            <a:pPr marL="0" lvl="0"/>
            <a:r>
              <a:rPr lang="en-US" smtClean="0"/>
              <a:t>Click to edit Master title style</a:t>
            </a:r>
            <a:endParaRPr lang="en-US" dirty="0"/>
          </a:p>
        </p:txBody>
      </p:sp>
      <p:sp>
        <p:nvSpPr>
          <p:cNvPr id="17" name="Text Placeholder 2"/>
          <p:cNvSpPr>
            <a:spLocks noGrp="1"/>
          </p:cNvSpPr>
          <p:nvPr>
            <p:ph type="body" idx="13"/>
          </p:nvPr>
        </p:nvSpPr>
        <p:spPr>
          <a:xfrm>
            <a:off x="1176868" y="3566160"/>
            <a:ext cx="6798730" cy="905256"/>
          </a:xfrm>
        </p:spPr>
        <p:txBody>
          <a:bodyPr anchor="b">
            <a:normAutofit/>
          </a:bodyPr>
          <a:lstStyle>
            <a:lvl1pPr marL="0" indent="0" algn="l">
              <a:spcBef>
                <a:spcPts val="0"/>
              </a:spcBef>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176866" y="4470400"/>
            <a:ext cx="6798734" cy="1405467"/>
          </a:xfrm>
        </p:spPr>
        <p:txBody>
          <a:bodyPr anchor="t">
            <a:normAutofit/>
          </a:bodyPr>
          <a:lstStyle>
            <a:lvl1pPr marL="0" indent="0" algn="l">
              <a:buNone/>
              <a:defRPr sz="1600">
                <a:solidFill>
                  <a:schemeClr val="tx1"/>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9A7FDEF-0B70-4A58-9D6B-0C6461F185A0}" type="datetimeFigureOut">
              <a:rPr lang="x-none" smtClean="0"/>
              <a:pPr/>
              <a:t>12/01/15</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38F779E6-174F-4C69-A4AE-AD69CD34AF0D}" type="slidenum">
              <a:rPr lang="x-none" smtClean="0"/>
              <a:pPr/>
              <a:t>‹#›</a:t>
            </a:fld>
            <a:endParaRPr lang="x-none"/>
          </a:p>
        </p:txBody>
      </p:sp>
      <p:cxnSp>
        <p:nvCxnSpPr>
          <p:cNvPr id="15" name="Straight Connector 14"/>
          <p:cNvCxnSpPr/>
          <p:nvPr/>
        </p:nvCxnSpPr>
        <p:spPr>
          <a:xfrm>
            <a:off x="1278469" y="3429000"/>
            <a:ext cx="6606421"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022265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76865" y="2490135"/>
            <a:ext cx="6798736" cy="3385733"/>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9A7FDEF-0B70-4A58-9D6B-0C6461F185A0}" type="datetimeFigureOut">
              <a:rPr lang="x-none" smtClean="0"/>
              <a:pPr/>
              <a:t>12/01/15</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38F779E6-174F-4C69-A4AE-AD69CD34AF0D}" type="slidenum">
              <a:rPr lang="x-none" smtClean="0"/>
              <a:pPr/>
              <a:t>‹#›</a:t>
            </a:fld>
            <a:endParaRPr lang="x-none"/>
          </a:p>
        </p:txBody>
      </p:sp>
      <p:cxnSp>
        <p:nvCxnSpPr>
          <p:cNvPr id="14" name="Straight Connector 13"/>
          <p:cNvCxnSpPr/>
          <p:nvPr/>
        </p:nvCxnSpPr>
        <p:spPr>
          <a:xfrm>
            <a:off x="1278466" y="2354670"/>
            <a:ext cx="660642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63429506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56667" y="906873"/>
            <a:ext cx="1618930" cy="496899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76867" y="906873"/>
            <a:ext cx="4915509" cy="4968993"/>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9A7FDEF-0B70-4A58-9D6B-0C6461F185A0}" type="datetimeFigureOut">
              <a:rPr lang="x-none" smtClean="0"/>
              <a:pPr/>
              <a:t>12/01/15</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38F779E6-174F-4C69-A4AE-AD69CD34AF0D}" type="slidenum">
              <a:rPr lang="x-none" smtClean="0"/>
              <a:pPr/>
              <a:t>‹#›</a:t>
            </a:fld>
            <a:endParaRPr lang="x-none"/>
          </a:p>
        </p:txBody>
      </p:sp>
      <p:cxnSp>
        <p:nvCxnSpPr>
          <p:cNvPr id="14" name="Straight Connector 13"/>
          <p:cNvCxnSpPr/>
          <p:nvPr/>
        </p:nvCxnSpPr>
        <p:spPr>
          <a:xfrm>
            <a:off x="6245512" y="906873"/>
            <a:ext cx="0" cy="4968993"/>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914506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278466" y="2354670"/>
            <a:ext cx="6595533"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9A7FDEF-0B70-4A58-9D6B-0C6461F185A0}" type="datetimeFigureOut">
              <a:rPr lang="x-none" smtClean="0"/>
              <a:pPr/>
              <a:t>12/01/15</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38F779E6-174F-4C69-A4AE-AD69CD34AF0D}" type="slidenum">
              <a:rPr lang="x-none" smtClean="0"/>
              <a:pPr/>
              <a:t>‹#›</a:t>
            </a:fld>
            <a:endParaRPr lang="x-none"/>
          </a:p>
        </p:txBody>
      </p:sp>
    </p:spTree>
    <p:extLst>
      <p:ext uri="{BB962C8B-B14F-4D97-AF65-F5344CB8AC3E}">
        <p14:creationId xmlns:p14="http://schemas.microsoft.com/office/powerpoint/2010/main" val="6243356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78465" y="1641413"/>
            <a:ext cx="6595534" cy="1822514"/>
          </a:xfrm>
        </p:spPr>
        <p:txBody>
          <a:bodyPr anchor="b">
            <a:normAutofit/>
          </a:bodyPr>
          <a:lstStyle>
            <a:lvl1pPr algn="ctr">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278465" y="3734859"/>
            <a:ext cx="6595534" cy="1090015"/>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9A7FDEF-0B70-4A58-9D6B-0C6461F185A0}" type="datetimeFigureOut">
              <a:rPr lang="x-none" smtClean="0"/>
              <a:pPr/>
              <a:t>12/01/15</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38F779E6-174F-4C69-A4AE-AD69CD34AF0D}" type="slidenum">
              <a:rPr lang="x-none" smtClean="0"/>
              <a:pPr/>
              <a:t>‹#›</a:t>
            </a:fld>
            <a:endParaRPr lang="x-none"/>
          </a:p>
        </p:txBody>
      </p:sp>
      <p:cxnSp>
        <p:nvCxnSpPr>
          <p:cNvPr id="31" name="Straight Connector 30"/>
          <p:cNvCxnSpPr/>
          <p:nvPr/>
        </p:nvCxnSpPr>
        <p:spPr>
          <a:xfrm>
            <a:off x="1278466" y="3599392"/>
            <a:ext cx="6595533"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6657008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278465" y="235626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1176866" y="915337"/>
            <a:ext cx="6798734" cy="130386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76866" y="2487168"/>
            <a:ext cx="3337560" cy="344728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5152" y="2487168"/>
            <a:ext cx="3337560" cy="344728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9A7FDEF-0B70-4A58-9D6B-0C6461F185A0}" type="datetimeFigureOut">
              <a:rPr lang="x-none" smtClean="0"/>
              <a:pPr/>
              <a:t>12/01/15</a:t>
            </a:fld>
            <a:endParaRPr lang="x-none"/>
          </a:p>
        </p:txBody>
      </p:sp>
      <p:sp>
        <p:nvSpPr>
          <p:cNvPr id="6" name="Footer Placeholder 5"/>
          <p:cNvSpPr>
            <a:spLocks noGrp="1"/>
          </p:cNvSpPr>
          <p:nvPr>
            <p:ph type="ftr" sz="quarter" idx="11"/>
          </p:nvPr>
        </p:nvSpPr>
        <p:spPr/>
        <p:txBody>
          <a:bodyPr/>
          <a:lstStyle/>
          <a:p>
            <a:endParaRPr lang="x-none"/>
          </a:p>
        </p:txBody>
      </p:sp>
      <p:sp>
        <p:nvSpPr>
          <p:cNvPr id="7" name="Slide Number Placeholder 6"/>
          <p:cNvSpPr>
            <a:spLocks noGrp="1"/>
          </p:cNvSpPr>
          <p:nvPr>
            <p:ph type="sldNum" sz="quarter" idx="12"/>
          </p:nvPr>
        </p:nvSpPr>
        <p:spPr/>
        <p:txBody>
          <a:bodyPr/>
          <a:lstStyle/>
          <a:p>
            <a:fld id="{38F779E6-174F-4C69-A4AE-AD69CD34AF0D}" type="slidenum">
              <a:rPr lang="x-none" smtClean="0"/>
              <a:pPr/>
              <a:t>‹#›</a:t>
            </a:fld>
            <a:endParaRPr lang="x-none"/>
          </a:p>
        </p:txBody>
      </p:sp>
    </p:spTree>
    <p:extLst>
      <p:ext uri="{BB962C8B-B14F-4D97-AF65-F5344CB8AC3E}">
        <p14:creationId xmlns:p14="http://schemas.microsoft.com/office/powerpoint/2010/main" val="31332138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76868" y="2658533"/>
            <a:ext cx="333756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76868" y="3243262"/>
            <a:ext cx="3337560" cy="2706624"/>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1832" y="2658533"/>
            <a:ext cx="333756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1832" y="3243262"/>
            <a:ext cx="3337560" cy="2706624"/>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9A7FDEF-0B70-4A58-9D6B-0C6461F185A0}" type="datetimeFigureOut">
              <a:rPr lang="x-none" smtClean="0"/>
              <a:pPr/>
              <a:t>12/01/15</a:t>
            </a:fld>
            <a:endParaRPr lang="x-none"/>
          </a:p>
        </p:txBody>
      </p:sp>
      <p:sp>
        <p:nvSpPr>
          <p:cNvPr id="8" name="Footer Placeholder 7"/>
          <p:cNvSpPr>
            <a:spLocks noGrp="1"/>
          </p:cNvSpPr>
          <p:nvPr>
            <p:ph type="ftr" sz="quarter" idx="11"/>
          </p:nvPr>
        </p:nvSpPr>
        <p:spPr/>
        <p:txBody>
          <a:bodyPr/>
          <a:lstStyle/>
          <a:p>
            <a:endParaRPr lang="x-none"/>
          </a:p>
        </p:txBody>
      </p:sp>
      <p:sp>
        <p:nvSpPr>
          <p:cNvPr id="9" name="Slide Number Placeholder 8"/>
          <p:cNvSpPr>
            <a:spLocks noGrp="1"/>
          </p:cNvSpPr>
          <p:nvPr>
            <p:ph type="sldNum" sz="quarter" idx="12"/>
          </p:nvPr>
        </p:nvSpPr>
        <p:spPr/>
        <p:txBody>
          <a:bodyPr/>
          <a:lstStyle/>
          <a:p>
            <a:fld id="{38F779E6-174F-4C69-A4AE-AD69CD34AF0D}" type="slidenum">
              <a:rPr lang="x-none" smtClean="0"/>
              <a:pPr/>
              <a:t>‹#›</a:t>
            </a:fld>
            <a:endParaRPr lang="x-none"/>
          </a:p>
        </p:txBody>
      </p:sp>
      <p:cxnSp>
        <p:nvCxnSpPr>
          <p:cNvPr id="41" name="Straight Connector 40"/>
          <p:cNvCxnSpPr/>
          <p:nvPr/>
        </p:nvCxnSpPr>
        <p:spPr>
          <a:xfrm>
            <a:off x="1278466" y="235467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659274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176865" y="915337"/>
            <a:ext cx="6798735" cy="1303867"/>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99A7FDEF-0B70-4A58-9D6B-0C6461F185A0}" type="datetimeFigureOut">
              <a:rPr lang="x-none" smtClean="0"/>
              <a:pPr/>
              <a:t>12/01/15</a:t>
            </a:fld>
            <a:endParaRPr lang="x-none"/>
          </a:p>
        </p:txBody>
      </p:sp>
      <p:sp>
        <p:nvSpPr>
          <p:cNvPr id="4" name="Footer Placeholder 3"/>
          <p:cNvSpPr>
            <a:spLocks noGrp="1"/>
          </p:cNvSpPr>
          <p:nvPr>
            <p:ph type="ftr" sz="quarter" idx="11"/>
          </p:nvPr>
        </p:nvSpPr>
        <p:spPr/>
        <p:txBody>
          <a:bodyPr/>
          <a:lstStyle/>
          <a:p>
            <a:endParaRPr lang="x-none"/>
          </a:p>
        </p:txBody>
      </p:sp>
      <p:sp>
        <p:nvSpPr>
          <p:cNvPr id="5" name="Slide Number Placeholder 4"/>
          <p:cNvSpPr>
            <a:spLocks noGrp="1"/>
          </p:cNvSpPr>
          <p:nvPr>
            <p:ph type="sldNum" sz="quarter" idx="12"/>
          </p:nvPr>
        </p:nvSpPr>
        <p:spPr/>
        <p:txBody>
          <a:bodyPr/>
          <a:lstStyle/>
          <a:p>
            <a:fld id="{38F779E6-174F-4C69-A4AE-AD69CD34AF0D}" type="slidenum">
              <a:rPr lang="x-none" smtClean="0"/>
              <a:pPr/>
              <a:t>‹#›</a:t>
            </a:fld>
            <a:endParaRPr lang="x-none"/>
          </a:p>
        </p:txBody>
      </p:sp>
      <p:cxnSp>
        <p:nvCxnSpPr>
          <p:cNvPr id="14" name="Straight Connector 13"/>
          <p:cNvCxnSpPr/>
          <p:nvPr/>
        </p:nvCxnSpPr>
        <p:spPr>
          <a:xfrm>
            <a:off x="1278466" y="235467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972069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9A7FDEF-0B70-4A58-9D6B-0C6461F185A0}" type="datetimeFigureOut">
              <a:rPr lang="x-none" smtClean="0"/>
              <a:pPr/>
              <a:t>12/01/15</a:t>
            </a:fld>
            <a:endParaRPr lang="x-none"/>
          </a:p>
        </p:txBody>
      </p:sp>
      <p:sp>
        <p:nvSpPr>
          <p:cNvPr id="3" name="Footer Placeholder 2"/>
          <p:cNvSpPr>
            <a:spLocks noGrp="1"/>
          </p:cNvSpPr>
          <p:nvPr>
            <p:ph type="ftr" sz="quarter" idx="11"/>
          </p:nvPr>
        </p:nvSpPr>
        <p:spPr/>
        <p:txBody>
          <a:bodyPr/>
          <a:lstStyle/>
          <a:p>
            <a:endParaRPr lang="x-none"/>
          </a:p>
        </p:txBody>
      </p:sp>
      <p:sp>
        <p:nvSpPr>
          <p:cNvPr id="4" name="Slide Number Placeholder 3"/>
          <p:cNvSpPr>
            <a:spLocks noGrp="1"/>
          </p:cNvSpPr>
          <p:nvPr>
            <p:ph type="sldNum" sz="quarter" idx="12"/>
          </p:nvPr>
        </p:nvSpPr>
        <p:spPr/>
        <p:txBody>
          <a:bodyPr/>
          <a:lstStyle/>
          <a:p>
            <a:fld id="{38F779E6-174F-4C69-A4AE-AD69CD34AF0D}" type="slidenum">
              <a:rPr lang="x-none" smtClean="0"/>
              <a:pPr/>
              <a:t>‹#›</a:t>
            </a:fld>
            <a:endParaRPr lang="x-none"/>
          </a:p>
        </p:txBody>
      </p:sp>
    </p:spTree>
    <p:extLst>
      <p:ext uri="{BB962C8B-B14F-4D97-AF65-F5344CB8AC3E}">
        <p14:creationId xmlns:p14="http://schemas.microsoft.com/office/powerpoint/2010/main" val="35423259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76865" y="1388534"/>
            <a:ext cx="2536798"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120062" y="982132"/>
            <a:ext cx="3855539" cy="4893735"/>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76865" y="3031065"/>
            <a:ext cx="2536798"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9A7FDEF-0B70-4A58-9D6B-0C6461F185A0}" type="datetimeFigureOut">
              <a:rPr lang="x-none" smtClean="0"/>
              <a:pPr/>
              <a:t>12/01/15</a:t>
            </a:fld>
            <a:endParaRPr lang="x-none"/>
          </a:p>
        </p:txBody>
      </p:sp>
      <p:sp>
        <p:nvSpPr>
          <p:cNvPr id="6" name="Footer Placeholder 5"/>
          <p:cNvSpPr>
            <a:spLocks noGrp="1"/>
          </p:cNvSpPr>
          <p:nvPr>
            <p:ph type="ftr" sz="quarter" idx="11"/>
          </p:nvPr>
        </p:nvSpPr>
        <p:spPr/>
        <p:txBody>
          <a:bodyPr/>
          <a:lstStyle/>
          <a:p>
            <a:endParaRPr lang="x-none"/>
          </a:p>
        </p:txBody>
      </p:sp>
      <p:sp>
        <p:nvSpPr>
          <p:cNvPr id="7" name="Slide Number Placeholder 6"/>
          <p:cNvSpPr>
            <a:spLocks noGrp="1"/>
          </p:cNvSpPr>
          <p:nvPr>
            <p:ph type="sldNum" sz="quarter" idx="12"/>
          </p:nvPr>
        </p:nvSpPr>
        <p:spPr/>
        <p:txBody>
          <a:bodyPr/>
          <a:lstStyle/>
          <a:p>
            <a:fld id="{38F779E6-174F-4C69-A4AE-AD69CD34AF0D}" type="slidenum">
              <a:rPr lang="x-none" smtClean="0"/>
              <a:pPr/>
              <a:t>‹#›</a:t>
            </a:fld>
            <a:endParaRPr lang="x-none"/>
          </a:p>
        </p:txBody>
      </p:sp>
      <p:cxnSp>
        <p:nvCxnSpPr>
          <p:cNvPr id="16" name="Straight Connector 15"/>
          <p:cNvCxnSpPr/>
          <p:nvPr/>
        </p:nvCxnSpPr>
        <p:spPr>
          <a:xfrm>
            <a:off x="1278466" y="2912533"/>
            <a:ext cx="233359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651594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76865" y="1883832"/>
            <a:ext cx="3632202" cy="1371600"/>
          </a:xfrm>
        </p:spPr>
        <p:txBody>
          <a:bodyPr anchor="b">
            <a:normAutofit/>
          </a:bodyPr>
          <a:lstStyle>
            <a:lvl1pPr algn="ctr">
              <a:defRPr sz="2400" b="0"/>
            </a:lvl1pPr>
          </a:lstStyle>
          <a:p>
            <a:r>
              <a:rPr lang="en-US" smtClean="0"/>
              <a:t>Click to edit Master title style</a:t>
            </a:r>
            <a:endParaRPr lang="en-US" dirty="0"/>
          </a:p>
        </p:txBody>
      </p:sp>
      <p:sp>
        <p:nvSpPr>
          <p:cNvPr id="17" name="Picture Placeholder 2"/>
          <p:cNvSpPr>
            <a:spLocks noGrp="1" noChangeAspect="1"/>
          </p:cNvSpPr>
          <p:nvPr>
            <p:ph type="pic" idx="1"/>
          </p:nvPr>
        </p:nvSpPr>
        <p:spPr>
          <a:xfrm>
            <a:off x="5183070" y="1032933"/>
            <a:ext cx="2929463" cy="4792136"/>
          </a:xfrm>
          <a:prstGeom prst="roundRect">
            <a:avLst>
              <a:gd name="adj" fmla="val 0"/>
            </a:avLst>
          </a:prstGeom>
          <a:ln w="57150" cmpd="thickThin">
            <a:solidFill>
              <a:schemeClr val="tx1">
                <a:lumMod val="50000"/>
                <a:lumOff val="5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76865" y="3255432"/>
            <a:ext cx="3632201" cy="1828800"/>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9A7FDEF-0B70-4A58-9D6B-0C6461F185A0}" type="datetimeFigureOut">
              <a:rPr lang="x-none" smtClean="0"/>
              <a:pPr/>
              <a:t>12/01/15</a:t>
            </a:fld>
            <a:endParaRPr lang="x-none"/>
          </a:p>
        </p:txBody>
      </p:sp>
      <p:sp>
        <p:nvSpPr>
          <p:cNvPr id="6" name="Footer Placeholder 5"/>
          <p:cNvSpPr>
            <a:spLocks noGrp="1"/>
          </p:cNvSpPr>
          <p:nvPr>
            <p:ph type="ftr" sz="quarter" idx="11"/>
          </p:nvPr>
        </p:nvSpPr>
        <p:spPr/>
        <p:txBody>
          <a:bodyPr/>
          <a:lstStyle/>
          <a:p>
            <a:endParaRPr lang="x-none"/>
          </a:p>
        </p:txBody>
      </p:sp>
      <p:sp>
        <p:nvSpPr>
          <p:cNvPr id="7" name="Slide Number Placeholder 6"/>
          <p:cNvSpPr>
            <a:spLocks noGrp="1"/>
          </p:cNvSpPr>
          <p:nvPr>
            <p:ph type="sldNum" sz="quarter" idx="12"/>
          </p:nvPr>
        </p:nvSpPr>
        <p:spPr/>
        <p:txBody>
          <a:bodyPr/>
          <a:lstStyle/>
          <a:p>
            <a:fld id="{38F779E6-174F-4C69-A4AE-AD69CD34AF0D}" type="slidenum">
              <a:rPr lang="x-none" smtClean="0"/>
              <a:pPr/>
              <a:t>‹#›</a:t>
            </a:fld>
            <a:endParaRPr lang="x-none"/>
          </a:p>
        </p:txBody>
      </p:sp>
    </p:spTree>
    <p:extLst>
      <p:ext uri="{BB962C8B-B14F-4D97-AF65-F5344CB8AC3E}">
        <p14:creationId xmlns:p14="http://schemas.microsoft.com/office/powerpoint/2010/main" val="41155550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0" y="0"/>
            <a:ext cx="9144000" cy="6858001"/>
            <a:chOff x="0" y="0"/>
            <a:chExt cx="9144000" cy="6858001"/>
          </a:xfrm>
        </p:grpSpPr>
        <p:pic>
          <p:nvPicPr>
            <p:cNvPr id="8" name="Picture 7" descr="SD-PanelContent-V.png"/>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9" name="Rectangle 8"/>
            <p:cNvSpPr/>
            <p:nvPr/>
          </p:nvSpPr>
          <p:spPr>
            <a:xfrm>
              <a:off x="553888" y="542807"/>
              <a:ext cx="8039776" cy="5756392"/>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cstate="print">
              <a:extLst>
                <a:ext uri="{28A0092B-C50C-407E-A947-70E740481C1C}">
                  <a14:useLocalDpi xmlns:a14="http://schemas.microsoft.com/office/drawing/2010/main" val="0"/>
                </a:ext>
              </a:extLst>
            </a:blip>
            <a:srcRect l="1" r="14240"/>
            <a:stretch/>
          </p:blipFill>
          <p:spPr>
            <a:xfrm rot="5400000">
              <a:off x="4221675" y="39689"/>
              <a:ext cx="685800" cy="606425"/>
            </a:xfrm>
            <a:prstGeom prst="rect">
              <a:avLst/>
            </a:prstGeom>
          </p:spPr>
        </p:pic>
        <p:pic>
          <p:nvPicPr>
            <p:cNvPr id="11" name="Picture 10" descr="HDRibbonContent-UniformTrim.png"/>
            <p:cNvPicPr>
              <a:picLocks noChangeAspect="1"/>
            </p:cNvPicPr>
            <p:nvPr/>
          </p:nvPicPr>
          <p:blipFill rotWithShape="1">
            <a:blip r:embed="rId20" cstate="print">
              <a:extLst>
                <a:ext uri="{28A0092B-C50C-407E-A947-70E740481C1C}">
                  <a14:useLocalDpi xmlns:a14="http://schemas.microsoft.com/office/drawing/2010/main" val="0"/>
                </a:ext>
              </a:extLst>
            </a:blip>
            <a:srcRect l="1" r="14240"/>
            <a:stretch/>
          </p:blipFill>
          <p:spPr>
            <a:xfrm rot="5400000">
              <a:off x="4221675" y="6211888"/>
              <a:ext cx="685800" cy="606425"/>
            </a:xfrm>
            <a:prstGeom prst="rect">
              <a:avLst/>
            </a:prstGeom>
          </p:spPr>
        </p:pic>
      </p:grpSp>
      <p:sp>
        <p:nvSpPr>
          <p:cNvPr id="2" name="Title Placeholder 1"/>
          <p:cNvSpPr>
            <a:spLocks noGrp="1"/>
          </p:cNvSpPr>
          <p:nvPr>
            <p:ph type="title"/>
          </p:nvPr>
        </p:nvSpPr>
        <p:spPr>
          <a:xfrm>
            <a:off x="1176866" y="915337"/>
            <a:ext cx="6798734" cy="13038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176865" y="2490135"/>
            <a:ext cx="6798736" cy="3444997"/>
          </a:xfrm>
          <a:prstGeom prst="rect">
            <a:avLst/>
          </a:prstGeom>
        </p:spPr>
        <p:txBody>
          <a:bodyPr vert="horz" lIns="91440" tIns="45720" rIns="91440" bIns="45720" rtlCol="0"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356670" y="5960533"/>
            <a:ext cx="1148283"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99A7FDEF-0B70-4A58-9D6B-0C6461F185A0}" type="datetimeFigureOut">
              <a:rPr lang="x-none" smtClean="0"/>
              <a:pPr/>
              <a:t>12/01/15</a:t>
            </a:fld>
            <a:endParaRPr lang="x-none"/>
          </a:p>
        </p:txBody>
      </p:sp>
      <p:sp>
        <p:nvSpPr>
          <p:cNvPr id="5" name="Footer Placeholder 4"/>
          <p:cNvSpPr>
            <a:spLocks noGrp="1"/>
          </p:cNvSpPr>
          <p:nvPr>
            <p:ph type="ftr" sz="quarter" idx="3"/>
          </p:nvPr>
        </p:nvSpPr>
        <p:spPr>
          <a:xfrm>
            <a:off x="1176865" y="5960533"/>
            <a:ext cx="5104667"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x-none"/>
          </a:p>
        </p:txBody>
      </p:sp>
      <p:sp>
        <p:nvSpPr>
          <p:cNvPr id="6" name="Slide Number Placeholder 5"/>
          <p:cNvSpPr>
            <a:spLocks noGrp="1"/>
          </p:cNvSpPr>
          <p:nvPr>
            <p:ph type="sldNum" sz="quarter" idx="4"/>
          </p:nvPr>
        </p:nvSpPr>
        <p:spPr>
          <a:xfrm>
            <a:off x="7580091" y="5960533"/>
            <a:ext cx="39551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38F779E6-174F-4C69-A4AE-AD69CD34AF0D}" type="slidenum">
              <a:rPr lang="x-none" smtClean="0"/>
              <a:pPr/>
              <a:t>‹#›</a:t>
            </a:fld>
            <a:endParaRPr lang="x-none"/>
          </a:p>
        </p:txBody>
      </p:sp>
    </p:spTree>
    <p:extLst>
      <p:ext uri="{BB962C8B-B14F-4D97-AF65-F5344CB8AC3E}">
        <p14:creationId xmlns:p14="http://schemas.microsoft.com/office/powerpoint/2010/main" val="2996710687"/>
      </p:ext>
    </p:extLst>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 id="2147483768" r:id="rId12"/>
    <p:sldLayoutId id="2147483769" r:id="rId13"/>
    <p:sldLayoutId id="2147483770" r:id="rId14"/>
    <p:sldLayoutId id="2147483771" r:id="rId15"/>
    <p:sldLayoutId id="2147483772" r:id="rId16"/>
    <p:sldLayoutId id="2147483773" r:id="rId17"/>
  </p:sldLayoutIdLst>
  <p:txStyles>
    <p:titleStyle>
      <a:lvl1pPr algn="ctr" defTabSz="457200" rtl="0" eaLnBrk="1" latinLnBrk="0" hangingPunct="1">
        <a:spcBef>
          <a:spcPct val="0"/>
        </a:spcBef>
        <a:buNone/>
        <a:defRPr sz="40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23.png"/></Relationships>
</file>

<file path=ppt/slides/_rels/slide2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25.png"/></Relationships>
</file>

<file path=ppt/slides/_rels/slide2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emf"/><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image" Target="../media/image30.emf"/><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32.emf"/><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37.emf"/><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38.emf"/><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jpeg"/><Relationship Id="rId1" Type="http://schemas.openxmlformats.org/officeDocument/2006/relationships/slideLayout" Target="../slideLayouts/slideLayout7.xml"/><Relationship Id="rId4" Type="http://schemas.openxmlformats.org/officeDocument/2006/relationships/image" Target="../media/image43.jpeg"/></Relationships>
</file>

<file path=ppt/slides/_rels/slide37.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49.emf"/><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image" Target="../media/image51.png"/><Relationship Id="rId4" Type="http://schemas.openxmlformats.org/officeDocument/2006/relationships/image" Target="../media/image50.png"/></Relationships>
</file>

<file path=ppt/slides/_rels/slide43.xml.rels><?xml version="1.0" encoding="UTF-8" standalone="yes"?>
<Relationships xmlns="http://schemas.openxmlformats.org/package/2006/relationships"><Relationship Id="rId2" Type="http://schemas.openxmlformats.org/officeDocument/2006/relationships/image" Target="../media/image52.emf"/><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jpeg"/><Relationship Id="rId1" Type="http://schemas.openxmlformats.org/officeDocument/2006/relationships/slideLayout" Target="../slideLayouts/slideLayout7.xml"/><Relationship Id="rId4" Type="http://schemas.openxmlformats.org/officeDocument/2006/relationships/image" Target="../media/image58.png"/></Relationships>
</file>

<file path=ppt/slides/_rels/slide48.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95400" y="1696015"/>
            <a:ext cx="7620000" cy="1384995"/>
          </a:xfrm>
          <a:prstGeom prst="rect">
            <a:avLst/>
          </a:prstGeom>
          <a:noFill/>
        </p:spPr>
        <p:txBody>
          <a:bodyPr wrap="square" rtlCol="0">
            <a:spAutoFit/>
          </a:bodyPr>
          <a:lstStyle/>
          <a:p>
            <a:pPr algn="ctr"/>
            <a:r>
              <a:rPr lang="en-US" sz="2800" dirty="0" smtClean="0">
                <a:solidFill>
                  <a:srgbClr val="1C4853"/>
                </a:solidFill>
                <a:latin typeface="Times New Roman" panose="02020603050405020304" pitchFamily="18" charset="0"/>
                <a:cs typeface="Times New Roman" panose="02020603050405020304" pitchFamily="18" charset="0"/>
              </a:rPr>
              <a:t>An-Najah National University </a:t>
            </a:r>
          </a:p>
          <a:p>
            <a:pPr algn="ctr"/>
            <a:r>
              <a:rPr lang="en-US" sz="2800" dirty="0" smtClean="0">
                <a:solidFill>
                  <a:srgbClr val="1C4853"/>
                </a:solidFill>
                <a:latin typeface="Times New Roman" panose="02020603050405020304" pitchFamily="18" charset="0"/>
                <a:cs typeface="Times New Roman" panose="02020603050405020304" pitchFamily="18" charset="0"/>
              </a:rPr>
              <a:t>Engineering college </a:t>
            </a:r>
          </a:p>
          <a:p>
            <a:pPr algn="ctr"/>
            <a:r>
              <a:rPr lang="en-US" sz="2800" dirty="0" smtClean="0">
                <a:solidFill>
                  <a:srgbClr val="1C4853"/>
                </a:solidFill>
                <a:latin typeface="Times New Roman" panose="02020603050405020304" pitchFamily="18" charset="0"/>
                <a:cs typeface="Times New Roman" panose="02020603050405020304" pitchFamily="18" charset="0"/>
              </a:rPr>
              <a:t>Building Engineering Department </a:t>
            </a:r>
            <a:endParaRPr lang="en-US" sz="2800" dirty="0">
              <a:solidFill>
                <a:srgbClr val="1C4853"/>
              </a:solidFill>
              <a:latin typeface="Times New Roman" panose="02020603050405020304" pitchFamily="18" charset="0"/>
              <a:cs typeface="Times New Roman" panose="02020603050405020304" pitchFamily="18" charset="0"/>
            </a:endParaRPr>
          </a:p>
        </p:txBody>
      </p:sp>
      <p:sp>
        <p:nvSpPr>
          <p:cNvPr id="3" name="TextBox 2"/>
          <p:cNvSpPr txBox="1"/>
          <p:nvPr/>
        </p:nvSpPr>
        <p:spPr>
          <a:xfrm>
            <a:off x="2438400" y="3028395"/>
            <a:ext cx="5334000" cy="523220"/>
          </a:xfrm>
          <a:prstGeom prst="rect">
            <a:avLst/>
          </a:prstGeom>
          <a:noFill/>
        </p:spPr>
        <p:txBody>
          <a:bodyPr wrap="square" rtlCol="0">
            <a:spAutoFit/>
          </a:bodyPr>
          <a:lstStyle/>
          <a:p>
            <a:pPr algn="ctr"/>
            <a:r>
              <a:rPr lang="en-US" sz="2800" dirty="0" smtClean="0">
                <a:solidFill>
                  <a:schemeClr val="accent1">
                    <a:lumMod val="50000"/>
                  </a:schemeClr>
                </a:solidFill>
                <a:latin typeface="Times New Roman" panose="02020603050405020304" pitchFamily="18" charset="0"/>
                <a:cs typeface="Times New Roman" panose="02020603050405020304" pitchFamily="18" charset="0"/>
              </a:rPr>
              <a:t>Health Center</a:t>
            </a:r>
            <a:endParaRPr lang="en-US" sz="2800" dirty="0">
              <a:solidFill>
                <a:schemeClr val="accent1">
                  <a:lumMod val="50000"/>
                </a:schemeClr>
              </a:solidFill>
              <a:latin typeface="Times New Roman" panose="02020603050405020304" pitchFamily="18" charset="0"/>
              <a:cs typeface="Times New Roman" panose="02020603050405020304" pitchFamily="18" charset="0"/>
            </a:endParaRPr>
          </a:p>
        </p:txBody>
      </p:sp>
      <p:sp>
        <p:nvSpPr>
          <p:cNvPr id="4" name="TextBox 3"/>
          <p:cNvSpPr txBox="1"/>
          <p:nvPr/>
        </p:nvSpPr>
        <p:spPr>
          <a:xfrm>
            <a:off x="1676400" y="3657600"/>
            <a:ext cx="3581400" cy="1815882"/>
          </a:xfrm>
          <a:prstGeom prst="rect">
            <a:avLst/>
          </a:prstGeom>
          <a:noFill/>
        </p:spPr>
        <p:txBody>
          <a:bodyPr wrap="square" rtlCol="0">
            <a:spAutoFit/>
          </a:bodyPr>
          <a:lstStyle/>
          <a:p>
            <a:r>
              <a:rPr lang="en-US" sz="2800" b="1" i="1" dirty="0" smtClean="0">
                <a:solidFill>
                  <a:srgbClr val="4C0000"/>
                </a:solidFill>
                <a:latin typeface="Times New Roman" panose="02020603050405020304" pitchFamily="18" charset="0"/>
                <a:cs typeface="Times New Roman" panose="02020603050405020304" pitchFamily="18" charset="0"/>
              </a:rPr>
              <a:t>Prepared by:</a:t>
            </a:r>
          </a:p>
          <a:p>
            <a:r>
              <a:rPr lang="en-US" sz="2800" dirty="0" err="1" smtClean="0">
                <a:solidFill>
                  <a:srgbClr val="4C0000"/>
                </a:solidFill>
                <a:latin typeface="Times New Roman" panose="02020603050405020304" pitchFamily="18" charset="0"/>
                <a:cs typeface="Times New Roman" panose="02020603050405020304" pitchFamily="18" charset="0"/>
              </a:rPr>
              <a:t>Sobhi</a:t>
            </a:r>
            <a:r>
              <a:rPr lang="en-US" sz="2800" dirty="0" smtClean="0">
                <a:solidFill>
                  <a:srgbClr val="4C0000"/>
                </a:solidFill>
                <a:latin typeface="Times New Roman" panose="02020603050405020304" pitchFamily="18" charset="0"/>
                <a:cs typeface="Times New Roman" panose="02020603050405020304" pitchFamily="18" charset="0"/>
              </a:rPr>
              <a:t> Ibrahim</a:t>
            </a:r>
          </a:p>
          <a:p>
            <a:r>
              <a:rPr lang="en-US" sz="2800" dirty="0" smtClean="0">
                <a:solidFill>
                  <a:srgbClr val="4C0000"/>
                </a:solidFill>
                <a:latin typeface="Times New Roman" panose="02020603050405020304" pitchFamily="18" charset="0"/>
                <a:cs typeface="Times New Roman" panose="02020603050405020304" pitchFamily="18" charset="0"/>
              </a:rPr>
              <a:t>Islam </a:t>
            </a:r>
            <a:r>
              <a:rPr lang="en-US" sz="2800" dirty="0" err="1" smtClean="0">
                <a:solidFill>
                  <a:srgbClr val="4C0000"/>
                </a:solidFill>
                <a:latin typeface="Times New Roman" panose="02020603050405020304" pitchFamily="18" charset="0"/>
                <a:cs typeface="Times New Roman" panose="02020603050405020304" pitchFamily="18" charset="0"/>
              </a:rPr>
              <a:t>Ammar</a:t>
            </a:r>
            <a:endParaRPr lang="en-US" sz="2800" dirty="0" smtClean="0">
              <a:solidFill>
                <a:srgbClr val="4C0000"/>
              </a:solidFill>
              <a:latin typeface="Times New Roman" panose="02020603050405020304" pitchFamily="18" charset="0"/>
              <a:cs typeface="Times New Roman" panose="02020603050405020304" pitchFamily="18" charset="0"/>
            </a:endParaRPr>
          </a:p>
          <a:p>
            <a:r>
              <a:rPr lang="en-US" sz="2800" dirty="0" smtClean="0">
                <a:solidFill>
                  <a:srgbClr val="4C0000"/>
                </a:solidFill>
                <a:latin typeface="Times New Roman" panose="02020603050405020304" pitchFamily="18" charset="0"/>
                <a:cs typeface="Times New Roman" panose="02020603050405020304" pitchFamily="18" charset="0"/>
              </a:rPr>
              <a:t>Mohammad </a:t>
            </a:r>
            <a:r>
              <a:rPr lang="en-US" sz="2800" dirty="0" err="1" smtClean="0">
                <a:solidFill>
                  <a:srgbClr val="4C0000"/>
                </a:solidFill>
                <a:latin typeface="Times New Roman" panose="02020603050405020304" pitchFamily="18" charset="0"/>
                <a:cs typeface="Times New Roman" panose="02020603050405020304" pitchFamily="18" charset="0"/>
              </a:rPr>
              <a:t>Odeh</a:t>
            </a:r>
            <a:endParaRPr lang="en-US" sz="2800" dirty="0">
              <a:solidFill>
                <a:srgbClr val="4C0000"/>
              </a:solidFill>
              <a:latin typeface="Times New Roman" panose="02020603050405020304" pitchFamily="18" charset="0"/>
              <a:cs typeface="Times New Roman" panose="02020603050405020304" pitchFamily="18" charset="0"/>
            </a:endParaRPr>
          </a:p>
        </p:txBody>
      </p:sp>
      <p:sp>
        <p:nvSpPr>
          <p:cNvPr id="6" name="TextBox 5"/>
          <p:cNvSpPr txBox="1"/>
          <p:nvPr/>
        </p:nvSpPr>
        <p:spPr>
          <a:xfrm>
            <a:off x="1143000" y="5593626"/>
            <a:ext cx="6019800" cy="461665"/>
          </a:xfrm>
          <a:prstGeom prst="rect">
            <a:avLst/>
          </a:prstGeom>
          <a:noFill/>
        </p:spPr>
        <p:txBody>
          <a:bodyPr wrap="square" rtlCol="0">
            <a:spAutoFit/>
          </a:bodyPr>
          <a:lstStyle/>
          <a:p>
            <a:r>
              <a:rPr lang="en-US" sz="2400" b="1" dirty="0" smtClean="0">
                <a:solidFill>
                  <a:schemeClr val="accent2">
                    <a:lumMod val="50000"/>
                  </a:schemeClr>
                </a:solidFill>
                <a:latin typeface="Times New Roman" panose="02020603050405020304" pitchFamily="18" charset="0"/>
                <a:cs typeface="Times New Roman" panose="02020603050405020304" pitchFamily="18" charset="0"/>
              </a:rPr>
              <a:t>Supervisor: </a:t>
            </a:r>
            <a:r>
              <a:rPr lang="en-US" sz="2400" b="1" dirty="0">
                <a:solidFill>
                  <a:schemeClr val="accent2">
                    <a:lumMod val="50000"/>
                  </a:schemeClr>
                </a:solidFill>
                <a:latin typeface="Times New Roman" panose="02020603050405020304" pitchFamily="18" charset="0"/>
                <a:cs typeface="Times New Roman" panose="02020603050405020304" pitchFamily="18" charset="0"/>
              </a:rPr>
              <a:t>Eng. </a:t>
            </a:r>
            <a:r>
              <a:rPr lang="en-US" sz="2400" b="1" dirty="0" err="1">
                <a:solidFill>
                  <a:schemeClr val="accent2">
                    <a:lumMod val="50000"/>
                  </a:schemeClr>
                </a:solidFill>
                <a:latin typeface="Times New Roman" panose="02020603050405020304" pitchFamily="18" charset="0"/>
                <a:cs typeface="Times New Roman" panose="02020603050405020304" pitchFamily="18" charset="0"/>
              </a:rPr>
              <a:t>Abdelhakim</a:t>
            </a:r>
            <a:r>
              <a:rPr lang="en-US" sz="2400" b="1" dirty="0">
                <a:solidFill>
                  <a:schemeClr val="accent2">
                    <a:lumMod val="50000"/>
                  </a:schemeClr>
                </a:solidFill>
                <a:latin typeface="Times New Roman" panose="02020603050405020304" pitchFamily="18" charset="0"/>
                <a:cs typeface="Times New Roman" panose="02020603050405020304" pitchFamily="18" charset="0"/>
              </a:rPr>
              <a:t> W. Al </a:t>
            </a:r>
            <a:r>
              <a:rPr lang="en-US" sz="2400" b="1" dirty="0" err="1">
                <a:solidFill>
                  <a:schemeClr val="accent2">
                    <a:lumMod val="50000"/>
                  </a:schemeClr>
                </a:solidFill>
                <a:latin typeface="Times New Roman" panose="02020603050405020304" pitchFamily="18" charset="0"/>
                <a:cs typeface="Times New Roman" panose="02020603050405020304" pitchFamily="18" charset="0"/>
              </a:rPr>
              <a:t>jawhari</a:t>
            </a:r>
            <a:endParaRPr lang="en-US" sz="2400" b="1" dirty="0">
              <a:solidFill>
                <a:schemeClr val="accent2">
                  <a:lumMod val="50000"/>
                </a:schemeClr>
              </a:solidFill>
              <a:latin typeface="Times New Roman" panose="02020603050405020304" pitchFamily="18" charset="0"/>
              <a:cs typeface="Times New Roman" panose="02020603050405020304" pitchFamily="18" charset="0"/>
            </a:endParaRPr>
          </a:p>
        </p:txBody>
      </p:sp>
      <p:pic>
        <p:nvPicPr>
          <p:cNvPr id="7" name="Picture 2"/>
          <p:cNvPicPr>
            <a:picLocks noChangeAspect="1" noChangeArrowheads="1"/>
          </p:cNvPicPr>
          <p:nvPr/>
        </p:nvPicPr>
        <p:blipFill>
          <a:blip r:embed="rId3" cstate="print"/>
          <a:srcRect/>
          <a:stretch>
            <a:fillRect/>
          </a:stretch>
        </p:blipFill>
        <p:spPr bwMode="auto">
          <a:xfrm>
            <a:off x="3733800" y="152400"/>
            <a:ext cx="1752600" cy="1544321"/>
          </a:xfrm>
          <a:prstGeom prst="ellipse">
            <a:avLst/>
          </a:prstGeom>
          <a:ln w="63500" cap="rnd">
            <a:solidFill>
              <a:schemeClr val="accent5">
                <a:lumMod val="75000"/>
              </a:schemeClr>
            </a:solidFill>
          </a:ln>
          <a:effectLst>
            <a:outerShdw blurRad="381000" dist="292100" dir="5400000" sx="-80000" sy="-18000" rotWithShape="0">
              <a:srgbClr val="000000">
                <a:alpha val="22000"/>
              </a:srgbClr>
            </a:outerShdw>
            <a:reflection blurRad="6350" stA="50000" endA="300" endPos="90000" dir="5400000" sy="-100000" algn="bl" rotWithShape="0"/>
            <a:softEdge rad="12700"/>
          </a:effectLst>
          <a:scene3d>
            <a:camera prst="perspectiveContrastingLeftFacing"/>
            <a:lightRig rig="contrasting" dir="t">
              <a:rot lat="0" lon="0" rev="3000000"/>
            </a:lightRig>
          </a:scene3d>
          <a:sp3d contourW="7620">
            <a:bevelT w="95250" h="31750" prst="artDeco"/>
            <a:contourClr>
              <a:srgbClr val="333333"/>
            </a:contourClr>
          </a:sp3d>
        </p:spPr>
      </p:pic>
    </p:spTree>
    <p:extLst>
      <p:ext uri="{BB962C8B-B14F-4D97-AF65-F5344CB8AC3E}">
        <p14:creationId xmlns:p14="http://schemas.microsoft.com/office/powerpoint/2010/main" val="375243001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cstate="print"/>
          <a:stretch>
            <a:fillRect/>
          </a:stretch>
        </p:blipFill>
        <p:spPr>
          <a:xfrm>
            <a:off x="533400" y="1066800"/>
            <a:ext cx="8077200" cy="4267200"/>
          </a:xfrm>
          <a:prstGeom prst="rect">
            <a:avLst/>
          </a:prstGeom>
        </p:spPr>
      </p:pic>
      <p:sp>
        <p:nvSpPr>
          <p:cNvPr id="4" name="TextBox 3"/>
          <p:cNvSpPr txBox="1"/>
          <p:nvPr/>
        </p:nvSpPr>
        <p:spPr>
          <a:xfrm>
            <a:off x="1371600" y="5791200"/>
            <a:ext cx="1447832" cy="369332"/>
          </a:xfrm>
          <a:prstGeom prst="rect">
            <a:avLst/>
          </a:prstGeom>
          <a:noFill/>
        </p:spPr>
        <p:txBody>
          <a:bodyPr wrap="none" rtlCol="0">
            <a:spAutoFit/>
          </a:bodyPr>
          <a:lstStyle/>
          <a:p>
            <a:r>
              <a:rPr lang="en-US" dirty="0" smtClean="0">
                <a:latin typeface="Times New Roman" panose="02020603050405020304" pitchFamily="18" charset="0"/>
                <a:cs typeface="Times New Roman" panose="02020603050405020304" pitchFamily="18" charset="0"/>
              </a:rPr>
              <a:t>Ground Floor</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9997709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cstate="print"/>
          <a:stretch>
            <a:fillRect/>
          </a:stretch>
        </p:blipFill>
        <p:spPr>
          <a:xfrm>
            <a:off x="533400" y="1219200"/>
            <a:ext cx="8077200" cy="3429000"/>
          </a:xfrm>
          <a:prstGeom prst="rect">
            <a:avLst/>
          </a:prstGeom>
        </p:spPr>
      </p:pic>
      <p:sp>
        <p:nvSpPr>
          <p:cNvPr id="3" name="Rectangle 2"/>
          <p:cNvSpPr/>
          <p:nvPr/>
        </p:nvSpPr>
        <p:spPr>
          <a:xfrm>
            <a:off x="1066800" y="5105400"/>
            <a:ext cx="1165704" cy="369332"/>
          </a:xfrm>
          <a:prstGeom prst="rect">
            <a:avLst/>
          </a:prstGeom>
        </p:spPr>
        <p:txBody>
          <a:bodyPr wrap="none">
            <a:spAutoFit/>
          </a:bodyPr>
          <a:lstStyle/>
          <a:p>
            <a:r>
              <a:rPr lang="en-US" dirty="0" smtClean="0">
                <a:latin typeface="Times New Roman" panose="02020603050405020304" pitchFamily="18" charset="0"/>
                <a:cs typeface="Times New Roman" panose="02020603050405020304" pitchFamily="18" charset="0"/>
              </a:rPr>
              <a:t>First Floor</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5184075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cstate="print"/>
          <a:stretch>
            <a:fillRect/>
          </a:stretch>
        </p:blipFill>
        <p:spPr>
          <a:xfrm>
            <a:off x="609600" y="762000"/>
            <a:ext cx="7772400" cy="3505200"/>
          </a:xfrm>
          <a:prstGeom prst="rect">
            <a:avLst/>
          </a:prstGeom>
        </p:spPr>
      </p:pic>
      <p:sp>
        <p:nvSpPr>
          <p:cNvPr id="3" name="Rectangle 2"/>
          <p:cNvSpPr/>
          <p:nvPr/>
        </p:nvSpPr>
        <p:spPr>
          <a:xfrm>
            <a:off x="1066800" y="5105400"/>
            <a:ext cx="1422184" cy="369332"/>
          </a:xfrm>
          <a:prstGeom prst="rect">
            <a:avLst/>
          </a:prstGeom>
        </p:spPr>
        <p:txBody>
          <a:bodyPr wrap="none">
            <a:spAutoFit/>
          </a:bodyPr>
          <a:lstStyle/>
          <a:p>
            <a:r>
              <a:rPr lang="en-US" dirty="0" smtClean="0">
                <a:latin typeface="Times New Roman" panose="02020603050405020304" pitchFamily="18" charset="0"/>
                <a:cs typeface="Times New Roman" panose="02020603050405020304" pitchFamily="18" charset="0"/>
              </a:rPr>
              <a:t>Second Floor</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3102256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762000" y="2143585"/>
            <a:ext cx="7423738" cy="2504616"/>
          </a:xfrm>
          <a:prstGeom prst="rect">
            <a:avLst/>
          </a:prstGeom>
        </p:spPr>
      </p:pic>
      <p:sp>
        <p:nvSpPr>
          <p:cNvPr id="3" name="TextBox 2"/>
          <p:cNvSpPr txBox="1"/>
          <p:nvPr/>
        </p:nvSpPr>
        <p:spPr>
          <a:xfrm>
            <a:off x="3505200" y="4953000"/>
            <a:ext cx="1290546" cy="369332"/>
          </a:xfrm>
          <a:prstGeom prst="rect">
            <a:avLst/>
          </a:prstGeom>
          <a:noFill/>
        </p:spPr>
        <p:txBody>
          <a:bodyPr wrap="none" rtlCol="0">
            <a:spAutoFit/>
          </a:bodyPr>
          <a:lstStyle/>
          <a:p>
            <a:r>
              <a:rPr lang="en-US" dirty="0" smtClean="0"/>
              <a:t>North ELE.</a:t>
            </a:r>
            <a:endParaRPr lang="en-US" dirty="0"/>
          </a:p>
        </p:txBody>
      </p:sp>
    </p:spTree>
    <p:extLst>
      <p:ext uri="{BB962C8B-B14F-4D97-AF65-F5344CB8AC3E}">
        <p14:creationId xmlns:p14="http://schemas.microsoft.com/office/powerpoint/2010/main" val="111177429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838200" y="1219200"/>
            <a:ext cx="6934200" cy="2895600"/>
          </a:xfrm>
          <a:prstGeom prst="rect">
            <a:avLst/>
          </a:prstGeom>
        </p:spPr>
      </p:pic>
      <p:sp>
        <p:nvSpPr>
          <p:cNvPr id="3" name="Rectangle 2"/>
          <p:cNvSpPr/>
          <p:nvPr/>
        </p:nvSpPr>
        <p:spPr>
          <a:xfrm>
            <a:off x="3810000" y="4419600"/>
            <a:ext cx="1255472" cy="369332"/>
          </a:xfrm>
          <a:prstGeom prst="rect">
            <a:avLst/>
          </a:prstGeom>
        </p:spPr>
        <p:txBody>
          <a:bodyPr wrap="none">
            <a:spAutoFit/>
          </a:bodyPr>
          <a:lstStyle/>
          <a:p>
            <a:r>
              <a:rPr lang="en-US" dirty="0" smtClean="0"/>
              <a:t>South </a:t>
            </a:r>
            <a:r>
              <a:rPr lang="en-US" dirty="0"/>
              <a:t>ELE.</a:t>
            </a:r>
          </a:p>
        </p:txBody>
      </p:sp>
    </p:spTree>
    <p:extLst>
      <p:ext uri="{BB962C8B-B14F-4D97-AF65-F5344CB8AC3E}">
        <p14:creationId xmlns:p14="http://schemas.microsoft.com/office/powerpoint/2010/main" val="110796804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914400" y="1066800"/>
            <a:ext cx="7391401" cy="3429000"/>
          </a:xfrm>
          <a:prstGeom prst="rect">
            <a:avLst/>
          </a:prstGeom>
        </p:spPr>
      </p:pic>
      <p:sp>
        <p:nvSpPr>
          <p:cNvPr id="3" name="Rectangle 2"/>
          <p:cNvSpPr/>
          <p:nvPr/>
        </p:nvSpPr>
        <p:spPr>
          <a:xfrm>
            <a:off x="3810000" y="4503107"/>
            <a:ext cx="1162819" cy="369332"/>
          </a:xfrm>
          <a:prstGeom prst="rect">
            <a:avLst/>
          </a:prstGeom>
        </p:spPr>
        <p:txBody>
          <a:bodyPr wrap="none">
            <a:spAutoFit/>
          </a:bodyPr>
          <a:lstStyle/>
          <a:p>
            <a:r>
              <a:rPr lang="en-US" dirty="0" smtClean="0"/>
              <a:t>West </a:t>
            </a:r>
            <a:r>
              <a:rPr lang="en-US" dirty="0"/>
              <a:t>ELE.</a:t>
            </a:r>
          </a:p>
        </p:txBody>
      </p:sp>
    </p:spTree>
    <p:extLst>
      <p:ext uri="{BB962C8B-B14F-4D97-AF65-F5344CB8AC3E}">
        <p14:creationId xmlns:p14="http://schemas.microsoft.com/office/powerpoint/2010/main" val="265793567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838200" y="1371600"/>
            <a:ext cx="7620000" cy="2590800"/>
          </a:xfrm>
          <a:prstGeom prst="rect">
            <a:avLst/>
          </a:prstGeom>
        </p:spPr>
      </p:pic>
      <p:sp>
        <p:nvSpPr>
          <p:cNvPr id="3" name="Rectangle 2"/>
          <p:cNvSpPr/>
          <p:nvPr/>
        </p:nvSpPr>
        <p:spPr>
          <a:xfrm>
            <a:off x="3810000" y="4953000"/>
            <a:ext cx="1128835" cy="369332"/>
          </a:xfrm>
          <a:prstGeom prst="rect">
            <a:avLst/>
          </a:prstGeom>
        </p:spPr>
        <p:txBody>
          <a:bodyPr wrap="none">
            <a:spAutoFit/>
          </a:bodyPr>
          <a:lstStyle/>
          <a:p>
            <a:r>
              <a:rPr lang="en-US" dirty="0" smtClean="0"/>
              <a:t>East ELE</a:t>
            </a:r>
            <a:r>
              <a:rPr lang="en-US" dirty="0"/>
              <a:t>.</a:t>
            </a:r>
          </a:p>
        </p:txBody>
      </p:sp>
    </p:spTree>
    <p:extLst>
      <p:ext uri="{BB962C8B-B14F-4D97-AF65-F5344CB8AC3E}">
        <p14:creationId xmlns:p14="http://schemas.microsoft.com/office/powerpoint/2010/main" val="244161480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762000" y="914400"/>
            <a:ext cx="7785998" cy="4833146"/>
          </a:xfrm>
          <a:prstGeom prst="rect">
            <a:avLst/>
          </a:prstGeom>
        </p:spPr>
      </p:pic>
    </p:spTree>
    <p:extLst>
      <p:ext uri="{BB962C8B-B14F-4D97-AF65-F5344CB8AC3E}">
        <p14:creationId xmlns:p14="http://schemas.microsoft.com/office/powerpoint/2010/main" val="21801818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762000" y="1828800"/>
            <a:ext cx="7738032" cy="2895600"/>
          </a:xfrm>
          <a:prstGeom prst="rect">
            <a:avLst/>
          </a:prstGeom>
        </p:spPr>
      </p:pic>
    </p:spTree>
    <p:extLst>
      <p:ext uri="{BB962C8B-B14F-4D97-AF65-F5344CB8AC3E}">
        <p14:creationId xmlns:p14="http://schemas.microsoft.com/office/powerpoint/2010/main" val="67833236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762000" y="1524000"/>
            <a:ext cx="7558974" cy="3200400"/>
          </a:xfrm>
          <a:prstGeom prst="rect">
            <a:avLst/>
          </a:prstGeom>
        </p:spPr>
      </p:pic>
      <p:grpSp>
        <p:nvGrpSpPr>
          <p:cNvPr id="4" name="Group 33"/>
          <p:cNvGrpSpPr>
            <a:grpSpLocks/>
          </p:cNvGrpSpPr>
          <p:nvPr/>
        </p:nvGrpSpPr>
        <p:grpSpPr bwMode="auto">
          <a:xfrm>
            <a:off x="990600" y="685800"/>
            <a:ext cx="5248974" cy="665162"/>
            <a:chOff x="1152" y="1755"/>
            <a:chExt cx="3408" cy="419"/>
          </a:xfrm>
        </p:grpSpPr>
        <p:grpSp>
          <p:nvGrpSpPr>
            <p:cNvPr id="5" name="Group 7"/>
            <p:cNvGrpSpPr>
              <a:grpSpLocks/>
            </p:cNvGrpSpPr>
            <p:nvPr/>
          </p:nvGrpSpPr>
          <p:grpSpPr bwMode="auto">
            <a:xfrm>
              <a:off x="1152" y="1755"/>
              <a:ext cx="480" cy="419"/>
              <a:chOff x="3174" y="2656"/>
              <a:chExt cx="1549" cy="1351"/>
            </a:xfrm>
          </p:grpSpPr>
          <p:sp>
            <p:nvSpPr>
              <p:cNvPr id="9" name="AutoShape 8"/>
              <p:cNvSpPr>
                <a:spLocks noChangeArrowheads="1"/>
              </p:cNvSpPr>
              <p:nvPr/>
            </p:nvSpPr>
            <p:spPr bwMode="gray">
              <a:xfrm>
                <a:off x="3187" y="2679"/>
                <a:ext cx="1536" cy="1328"/>
              </a:xfrm>
              <a:prstGeom prst="hexagon">
                <a:avLst>
                  <a:gd name="adj" fmla="val 28916"/>
                  <a:gd name="vf" fmla="val 115470"/>
                </a:avLst>
              </a:prstGeom>
              <a:solidFill>
                <a:srgbClr val="808080"/>
              </a:solidFill>
              <a:ln w="9525">
                <a:noFill/>
                <a:miter lim="800000"/>
                <a:headEnd/>
                <a:tailEnd/>
              </a:ln>
              <a:effectLst/>
            </p:spPr>
            <p:txBody>
              <a:bodyPr wrap="none" anchor="ctr"/>
              <a:lstStyle/>
              <a:p>
                <a:endParaRPr lang="th-TH"/>
              </a:p>
            </p:txBody>
          </p:sp>
          <p:sp>
            <p:nvSpPr>
              <p:cNvPr id="10" name="AutoShape 9"/>
              <p:cNvSpPr>
                <a:spLocks noChangeArrowheads="1"/>
              </p:cNvSpPr>
              <p:nvPr/>
            </p:nvSpPr>
            <p:spPr bwMode="gray">
              <a:xfrm>
                <a:off x="3174" y="2656"/>
                <a:ext cx="1536" cy="1328"/>
              </a:xfrm>
              <a:prstGeom prst="hexagon">
                <a:avLst>
                  <a:gd name="adj" fmla="val 28916"/>
                  <a:gd name="vf" fmla="val 115470"/>
                </a:avLst>
              </a:prstGeom>
              <a:gradFill rotWithShape="1">
                <a:gsLst>
                  <a:gs pos="0">
                    <a:srgbClr val="E6E6E6"/>
                  </a:gs>
                  <a:gs pos="7499">
                    <a:srgbClr val="7D8496"/>
                  </a:gs>
                  <a:gs pos="26500">
                    <a:srgbClr val="E6E6E6"/>
                  </a:gs>
                  <a:gs pos="34000">
                    <a:srgbClr val="7D8496"/>
                  </a:gs>
                  <a:gs pos="46500">
                    <a:srgbClr val="E6E6E6"/>
                  </a:gs>
                  <a:gs pos="50000">
                    <a:srgbClr val="FFFFFF"/>
                  </a:gs>
                  <a:gs pos="53501">
                    <a:srgbClr val="E6E6E6"/>
                  </a:gs>
                  <a:gs pos="66001">
                    <a:srgbClr val="7D8496"/>
                  </a:gs>
                  <a:gs pos="73500">
                    <a:srgbClr val="E6E6E6"/>
                  </a:gs>
                  <a:gs pos="92501">
                    <a:srgbClr val="7D8496"/>
                  </a:gs>
                  <a:gs pos="100000">
                    <a:srgbClr val="E6E6E6"/>
                  </a:gs>
                </a:gsLst>
                <a:lin ang="2700000" scaled="1"/>
              </a:gradFill>
              <a:ln w="9525">
                <a:solidFill>
                  <a:srgbClr val="C0C0C0"/>
                </a:solidFill>
                <a:miter lim="800000"/>
                <a:headEnd/>
                <a:tailEnd/>
              </a:ln>
              <a:effectLst/>
            </p:spPr>
            <p:txBody>
              <a:bodyPr wrap="none" anchor="ctr"/>
              <a:lstStyle/>
              <a:p>
                <a:endParaRPr lang="th-TH"/>
              </a:p>
            </p:txBody>
          </p:sp>
          <p:sp>
            <p:nvSpPr>
              <p:cNvPr id="11" name="AutoShape 10"/>
              <p:cNvSpPr>
                <a:spLocks noChangeArrowheads="1"/>
              </p:cNvSpPr>
              <p:nvPr/>
            </p:nvSpPr>
            <p:spPr bwMode="gray">
              <a:xfrm>
                <a:off x="3264" y="2736"/>
                <a:ext cx="1350" cy="1168"/>
              </a:xfrm>
              <a:prstGeom prst="hexagon">
                <a:avLst>
                  <a:gd name="adj" fmla="val 28896"/>
                  <a:gd name="vf" fmla="val 115470"/>
                </a:avLst>
              </a:prstGeom>
              <a:ln>
                <a:headEnd/>
                <a:tailEnd/>
              </a:ln>
            </p:spPr>
            <p:style>
              <a:lnRef idx="3">
                <a:schemeClr val="lt1"/>
              </a:lnRef>
              <a:fillRef idx="1003">
                <a:schemeClr val="dk2"/>
              </a:fillRef>
              <a:effectRef idx="1">
                <a:schemeClr val="accent5"/>
              </a:effectRef>
              <a:fontRef idx="minor">
                <a:schemeClr val="lt1"/>
              </a:fontRef>
            </p:style>
            <p:txBody>
              <a:bodyPr wrap="none" anchor="ctr"/>
              <a:lstStyle/>
              <a:p>
                <a:endParaRPr lang="th-TH"/>
              </a:p>
            </p:txBody>
          </p:sp>
        </p:grpSp>
        <p:sp>
          <p:nvSpPr>
            <p:cNvPr id="6" name="Line 14"/>
            <p:cNvSpPr>
              <a:spLocks noChangeShapeType="1"/>
            </p:cNvSpPr>
            <p:nvPr/>
          </p:nvSpPr>
          <p:spPr bwMode="auto">
            <a:xfrm>
              <a:off x="1536" y="2139"/>
              <a:ext cx="3024" cy="0"/>
            </a:xfrm>
            <a:prstGeom prst="line">
              <a:avLst/>
            </a:prstGeom>
            <a:noFill/>
            <a:ln w="25400">
              <a:solidFill>
                <a:srgbClr val="C0C0C0"/>
              </a:solidFill>
              <a:prstDash val="sysDot"/>
              <a:round/>
              <a:headEnd/>
              <a:tailEnd type="oval" w="med" len="med"/>
            </a:ln>
            <a:effectLst/>
          </p:spPr>
          <p:txBody>
            <a:bodyPr wrap="none" anchor="ctr"/>
            <a:lstStyle/>
            <a:p>
              <a:endParaRPr lang="th-TH"/>
            </a:p>
          </p:txBody>
        </p:sp>
        <p:sp>
          <p:nvSpPr>
            <p:cNvPr id="7" name="Text Box 15"/>
            <p:cNvSpPr txBox="1">
              <a:spLocks noChangeArrowheads="1"/>
            </p:cNvSpPr>
            <p:nvPr/>
          </p:nvSpPr>
          <p:spPr bwMode="auto">
            <a:xfrm>
              <a:off x="1680" y="1803"/>
              <a:ext cx="1635" cy="291"/>
            </a:xfrm>
            <a:prstGeom prst="rect">
              <a:avLst/>
            </a:prstGeom>
            <a:noFill/>
            <a:ln w="9525" algn="ctr">
              <a:noFill/>
              <a:miter lim="800000"/>
              <a:headEnd/>
              <a:tailEnd/>
            </a:ln>
            <a:effectLst/>
          </p:spPr>
          <p:txBody>
            <a:bodyPr wrap="none">
              <a:spAutoFit/>
            </a:bodyPr>
            <a:lstStyle/>
            <a:p>
              <a:pPr eaLnBrk="0" hangingPunct="0"/>
              <a:r>
                <a:rPr lang="en-US" sz="2400" b="1" dirty="0" smtClean="0">
                  <a:latin typeface="Times New Roman" panose="02020603050405020304" pitchFamily="18" charset="0"/>
                  <a:cs typeface="Times New Roman" panose="02020603050405020304" pitchFamily="18" charset="0"/>
                </a:rPr>
                <a:t>Structural Design</a:t>
              </a:r>
              <a:endParaRPr lang="en-US" sz="2400" b="1" dirty="0">
                <a:latin typeface="Times New Roman" panose="02020603050405020304" pitchFamily="18" charset="0"/>
                <a:cs typeface="Times New Roman" panose="02020603050405020304" pitchFamily="18" charset="0"/>
              </a:endParaRPr>
            </a:p>
          </p:txBody>
        </p:sp>
        <p:sp>
          <p:nvSpPr>
            <p:cNvPr id="8" name="Text Box 16"/>
            <p:cNvSpPr txBox="1">
              <a:spLocks noChangeArrowheads="1"/>
            </p:cNvSpPr>
            <p:nvPr/>
          </p:nvSpPr>
          <p:spPr bwMode="gray">
            <a:xfrm>
              <a:off x="1281" y="1817"/>
              <a:ext cx="214" cy="291"/>
            </a:xfrm>
            <a:prstGeom prst="rect">
              <a:avLst/>
            </a:prstGeom>
            <a:noFill/>
            <a:ln w="9525" algn="ctr">
              <a:noFill/>
              <a:miter lim="800000"/>
              <a:headEnd/>
              <a:tailEnd/>
            </a:ln>
            <a:effectLst/>
          </p:spPr>
          <p:txBody>
            <a:bodyPr wrap="none">
              <a:spAutoFit/>
            </a:bodyPr>
            <a:lstStyle/>
            <a:p>
              <a:pPr algn="ctr" eaLnBrk="0" hangingPunct="0"/>
              <a:r>
                <a:rPr lang="en-US" sz="2400" b="1" dirty="0" smtClean="0">
                  <a:solidFill>
                    <a:schemeClr val="bg1"/>
                  </a:solidFill>
                </a:rPr>
                <a:t>3</a:t>
              </a:r>
              <a:endParaRPr lang="en-US" sz="2400" b="1" dirty="0">
                <a:solidFill>
                  <a:schemeClr val="bg1"/>
                </a:solidFill>
              </a:endParaRPr>
            </a:p>
          </p:txBody>
        </p:sp>
      </p:grpSp>
    </p:spTree>
    <p:extLst>
      <p:ext uri="{BB962C8B-B14F-4D97-AF65-F5344CB8AC3E}">
        <p14:creationId xmlns:p14="http://schemas.microsoft.com/office/powerpoint/2010/main" val="251956522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3"/>
          <p:cNvGrpSpPr>
            <a:grpSpLocks/>
          </p:cNvGrpSpPr>
          <p:nvPr/>
        </p:nvGrpSpPr>
        <p:grpSpPr bwMode="auto">
          <a:xfrm>
            <a:off x="1946356" y="2463677"/>
            <a:ext cx="5112667" cy="729992"/>
            <a:chOff x="1276" y="1817"/>
            <a:chExt cx="3272" cy="446"/>
          </a:xfrm>
        </p:grpSpPr>
        <p:sp>
          <p:nvSpPr>
            <p:cNvPr id="14" name="Line 14"/>
            <p:cNvSpPr>
              <a:spLocks noChangeShapeType="1"/>
            </p:cNvSpPr>
            <p:nvPr/>
          </p:nvSpPr>
          <p:spPr bwMode="auto">
            <a:xfrm>
              <a:off x="1524" y="1957"/>
              <a:ext cx="3024" cy="0"/>
            </a:xfrm>
            <a:prstGeom prst="line">
              <a:avLst/>
            </a:prstGeom>
            <a:noFill/>
            <a:ln w="25400">
              <a:solidFill>
                <a:srgbClr val="C0C0C0"/>
              </a:solidFill>
              <a:prstDash val="sysDot"/>
              <a:round/>
              <a:headEnd/>
              <a:tailEnd type="oval" w="med" len="med"/>
            </a:ln>
            <a:effectLst/>
          </p:spPr>
          <p:txBody>
            <a:bodyPr wrap="none" anchor="ctr"/>
            <a:lstStyle/>
            <a:p>
              <a:endParaRPr lang="th-TH"/>
            </a:p>
          </p:txBody>
        </p:sp>
        <p:sp>
          <p:nvSpPr>
            <p:cNvPr id="15" name="Text Box 15"/>
            <p:cNvSpPr txBox="1">
              <a:spLocks noChangeArrowheads="1"/>
            </p:cNvSpPr>
            <p:nvPr/>
          </p:nvSpPr>
          <p:spPr bwMode="auto">
            <a:xfrm>
              <a:off x="1482" y="2019"/>
              <a:ext cx="1269" cy="244"/>
            </a:xfrm>
            <a:prstGeom prst="rect">
              <a:avLst/>
            </a:prstGeom>
            <a:noFill/>
            <a:ln w="9525" algn="ctr">
              <a:noFill/>
              <a:miter lim="800000"/>
              <a:headEnd/>
              <a:tailEnd/>
            </a:ln>
            <a:effectLst/>
          </p:spPr>
          <p:txBody>
            <a:bodyPr wrap="none">
              <a:spAutoFit/>
            </a:bodyPr>
            <a:lstStyle/>
            <a:p>
              <a:pPr eaLnBrk="0" hangingPunct="0"/>
              <a:r>
                <a:rPr lang="en-US" sz="2000" dirty="0" smtClean="0">
                  <a:latin typeface="Times New Roman" panose="02020603050405020304" pitchFamily="18" charset="0"/>
                  <a:cs typeface="Times New Roman" panose="02020603050405020304" pitchFamily="18" charset="0"/>
                </a:rPr>
                <a:t>Structural Design</a:t>
              </a:r>
              <a:endParaRPr lang="en-US" sz="2000" dirty="0">
                <a:latin typeface="Times New Roman" panose="02020603050405020304" pitchFamily="18" charset="0"/>
                <a:cs typeface="Times New Roman" panose="02020603050405020304" pitchFamily="18" charset="0"/>
              </a:endParaRPr>
            </a:p>
          </p:txBody>
        </p:sp>
        <p:sp>
          <p:nvSpPr>
            <p:cNvPr id="16" name="Text Box 16"/>
            <p:cNvSpPr txBox="1">
              <a:spLocks noChangeArrowheads="1"/>
            </p:cNvSpPr>
            <p:nvPr/>
          </p:nvSpPr>
          <p:spPr bwMode="gray">
            <a:xfrm>
              <a:off x="1276" y="1817"/>
              <a:ext cx="223" cy="288"/>
            </a:xfrm>
            <a:prstGeom prst="rect">
              <a:avLst/>
            </a:prstGeom>
            <a:noFill/>
            <a:ln w="9525" algn="ctr">
              <a:noFill/>
              <a:miter lim="800000"/>
              <a:headEnd/>
              <a:tailEnd/>
            </a:ln>
            <a:effectLst/>
          </p:spPr>
          <p:txBody>
            <a:bodyPr wrap="none">
              <a:spAutoFit/>
            </a:bodyPr>
            <a:lstStyle/>
            <a:p>
              <a:pPr algn="ctr" eaLnBrk="0" hangingPunct="0"/>
              <a:r>
                <a:rPr lang="en-US" sz="2400" b="1" dirty="0" smtClean="0">
                  <a:solidFill>
                    <a:schemeClr val="bg1"/>
                  </a:solidFill>
                </a:rPr>
                <a:t>3</a:t>
              </a:r>
              <a:endParaRPr lang="en-US" sz="2400" b="1" dirty="0">
                <a:solidFill>
                  <a:schemeClr val="bg1"/>
                </a:solidFill>
              </a:endParaRPr>
            </a:p>
          </p:txBody>
        </p:sp>
      </p:grpSp>
      <p:grpSp>
        <p:nvGrpSpPr>
          <p:cNvPr id="12" name="Group 34"/>
          <p:cNvGrpSpPr>
            <a:grpSpLocks/>
          </p:cNvGrpSpPr>
          <p:nvPr/>
        </p:nvGrpSpPr>
        <p:grpSpPr bwMode="auto">
          <a:xfrm>
            <a:off x="2274888" y="3260090"/>
            <a:ext cx="4800600" cy="369570"/>
            <a:chOff x="1481" y="2365"/>
            <a:chExt cx="3024" cy="291"/>
          </a:xfrm>
        </p:grpSpPr>
        <p:sp>
          <p:nvSpPr>
            <p:cNvPr id="22" name="Line 25"/>
            <p:cNvSpPr>
              <a:spLocks noChangeShapeType="1"/>
            </p:cNvSpPr>
            <p:nvPr/>
          </p:nvSpPr>
          <p:spPr bwMode="auto">
            <a:xfrm>
              <a:off x="1481" y="2365"/>
              <a:ext cx="3024" cy="0"/>
            </a:xfrm>
            <a:prstGeom prst="line">
              <a:avLst/>
            </a:prstGeom>
            <a:noFill/>
            <a:ln w="25400">
              <a:solidFill>
                <a:srgbClr val="C0C0C0"/>
              </a:solidFill>
              <a:prstDash val="sysDot"/>
              <a:round/>
              <a:headEnd/>
              <a:tailEnd type="oval" w="med" len="med"/>
            </a:ln>
            <a:effectLst/>
          </p:spPr>
          <p:txBody>
            <a:bodyPr wrap="none" anchor="ctr"/>
            <a:lstStyle/>
            <a:p>
              <a:endParaRPr lang="th-TH" dirty="0"/>
            </a:p>
          </p:txBody>
        </p:sp>
        <p:sp>
          <p:nvSpPr>
            <p:cNvPr id="23" name="Text Box 26"/>
            <p:cNvSpPr txBox="1">
              <a:spLocks noChangeArrowheads="1"/>
            </p:cNvSpPr>
            <p:nvPr/>
          </p:nvSpPr>
          <p:spPr bwMode="auto">
            <a:xfrm>
              <a:off x="1680" y="2365"/>
              <a:ext cx="116" cy="291"/>
            </a:xfrm>
            <a:prstGeom prst="rect">
              <a:avLst/>
            </a:prstGeom>
            <a:noFill/>
            <a:ln w="9525" algn="ctr">
              <a:noFill/>
              <a:miter lim="800000"/>
              <a:headEnd/>
              <a:tailEnd/>
            </a:ln>
            <a:effectLst/>
          </p:spPr>
          <p:txBody>
            <a:bodyPr wrap="none">
              <a:spAutoFit/>
            </a:bodyPr>
            <a:lstStyle/>
            <a:p>
              <a:pPr eaLnBrk="0" hangingPunct="0"/>
              <a:endParaRPr lang="en-US" sz="2400" dirty="0"/>
            </a:p>
          </p:txBody>
        </p:sp>
      </p:grpSp>
      <p:grpSp>
        <p:nvGrpSpPr>
          <p:cNvPr id="20" name="Group 35"/>
          <p:cNvGrpSpPr>
            <a:grpSpLocks/>
          </p:cNvGrpSpPr>
          <p:nvPr/>
        </p:nvGrpSpPr>
        <p:grpSpPr bwMode="auto">
          <a:xfrm>
            <a:off x="2172364" y="3889729"/>
            <a:ext cx="5589588" cy="624540"/>
            <a:chOff x="1409" y="2881"/>
            <a:chExt cx="3521" cy="344"/>
          </a:xfrm>
        </p:grpSpPr>
        <p:sp>
          <p:nvSpPr>
            <p:cNvPr id="30" name="Line 28"/>
            <p:cNvSpPr>
              <a:spLocks noChangeShapeType="1"/>
            </p:cNvSpPr>
            <p:nvPr/>
          </p:nvSpPr>
          <p:spPr bwMode="auto">
            <a:xfrm>
              <a:off x="1409" y="2881"/>
              <a:ext cx="3024" cy="0"/>
            </a:xfrm>
            <a:prstGeom prst="line">
              <a:avLst/>
            </a:prstGeom>
            <a:noFill/>
            <a:ln w="25400">
              <a:solidFill>
                <a:srgbClr val="C0C0C0"/>
              </a:solidFill>
              <a:prstDash val="sysDot"/>
              <a:round/>
              <a:headEnd/>
              <a:tailEnd type="oval" w="med" len="med"/>
            </a:ln>
            <a:effectLst/>
          </p:spPr>
          <p:txBody>
            <a:bodyPr wrap="none" anchor="ctr"/>
            <a:lstStyle/>
            <a:p>
              <a:endParaRPr lang="th-TH"/>
            </a:p>
          </p:txBody>
        </p:sp>
        <p:sp>
          <p:nvSpPr>
            <p:cNvPr id="31" name="Text Box 29"/>
            <p:cNvSpPr txBox="1">
              <a:spLocks noChangeArrowheads="1"/>
            </p:cNvSpPr>
            <p:nvPr/>
          </p:nvSpPr>
          <p:spPr bwMode="auto">
            <a:xfrm>
              <a:off x="1451" y="3005"/>
              <a:ext cx="3479" cy="220"/>
            </a:xfrm>
            <a:prstGeom prst="rect">
              <a:avLst/>
            </a:prstGeom>
            <a:noFill/>
            <a:ln w="9525" algn="ctr">
              <a:noFill/>
              <a:miter lim="800000"/>
              <a:headEnd/>
              <a:tailEnd/>
            </a:ln>
            <a:effectLst/>
          </p:spPr>
          <p:txBody>
            <a:bodyPr wrap="square">
              <a:spAutoFit/>
            </a:bodyPr>
            <a:lstStyle/>
            <a:p>
              <a:pPr eaLnBrk="0" hangingPunct="0"/>
              <a:r>
                <a:rPr lang="en-US" sz="2000" dirty="0">
                  <a:latin typeface="Times New Roman" panose="02020603050405020304" pitchFamily="18" charset="0"/>
                  <a:cs typeface="Times New Roman" panose="02020603050405020304" pitchFamily="18" charset="0"/>
                </a:rPr>
                <a:t>Mechanical Design And Safety system </a:t>
              </a:r>
            </a:p>
          </p:txBody>
        </p:sp>
      </p:grpSp>
      <p:grpSp>
        <p:nvGrpSpPr>
          <p:cNvPr id="28" name="Group 34"/>
          <p:cNvGrpSpPr>
            <a:grpSpLocks/>
          </p:cNvGrpSpPr>
          <p:nvPr/>
        </p:nvGrpSpPr>
        <p:grpSpPr bwMode="auto">
          <a:xfrm>
            <a:off x="2307733" y="4792797"/>
            <a:ext cx="4732986" cy="423500"/>
            <a:chOff x="1458" y="2365"/>
            <a:chExt cx="3024" cy="291"/>
          </a:xfrm>
        </p:grpSpPr>
        <p:sp>
          <p:nvSpPr>
            <p:cNvPr id="38" name="Line 25"/>
            <p:cNvSpPr>
              <a:spLocks noChangeShapeType="1"/>
            </p:cNvSpPr>
            <p:nvPr/>
          </p:nvSpPr>
          <p:spPr bwMode="auto">
            <a:xfrm>
              <a:off x="1458" y="2593"/>
              <a:ext cx="3024" cy="0"/>
            </a:xfrm>
            <a:prstGeom prst="line">
              <a:avLst/>
            </a:prstGeom>
            <a:noFill/>
            <a:ln w="25400">
              <a:solidFill>
                <a:srgbClr val="C0C0C0"/>
              </a:solidFill>
              <a:prstDash val="sysDot"/>
              <a:round/>
              <a:headEnd/>
              <a:tailEnd type="oval" w="med" len="med"/>
            </a:ln>
            <a:effectLst/>
          </p:spPr>
          <p:txBody>
            <a:bodyPr wrap="none" anchor="ctr"/>
            <a:lstStyle/>
            <a:p>
              <a:endParaRPr lang="th-TH" dirty="0"/>
            </a:p>
          </p:txBody>
        </p:sp>
        <p:sp>
          <p:nvSpPr>
            <p:cNvPr id="39" name="Text Box 26"/>
            <p:cNvSpPr txBox="1">
              <a:spLocks noChangeArrowheads="1"/>
            </p:cNvSpPr>
            <p:nvPr/>
          </p:nvSpPr>
          <p:spPr bwMode="auto">
            <a:xfrm>
              <a:off x="1680" y="2365"/>
              <a:ext cx="116" cy="291"/>
            </a:xfrm>
            <a:prstGeom prst="rect">
              <a:avLst/>
            </a:prstGeom>
            <a:noFill/>
            <a:ln w="9525" algn="ctr">
              <a:noFill/>
              <a:miter lim="800000"/>
              <a:headEnd/>
              <a:tailEnd/>
            </a:ln>
            <a:effectLst/>
          </p:spPr>
          <p:txBody>
            <a:bodyPr wrap="none">
              <a:spAutoFit/>
            </a:bodyPr>
            <a:lstStyle/>
            <a:p>
              <a:pPr eaLnBrk="0" hangingPunct="0"/>
              <a:endParaRPr lang="en-US" sz="2400" dirty="0"/>
            </a:p>
          </p:txBody>
        </p:sp>
      </p:grpSp>
      <p:sp>
        <p:nvSpPr>
          <p:cNvPr id="44" name="Rectangle 2"/>
          <p:cNvSpPr txBox="1">
            <a:spLocks noChangeArrowheads="1"/>
          </p:cNvSpPr>
          <p:nvPr/>
        </p:nvSpPr>
        <p:spPr>
          <a:xfrm>
            <a:off x="762000" y="457200"/>
            <a:ext cx="4114800" cy="631379"/>
          </a:xfrm>
          <a:prstGeom prst="rect">
            <a:avLst/>
          </a:prstGeom>
        </p:spPr>
        <p:txBody>
          <a:bodyPr/>
          <a:lstStyle/>
          <a:p>
            <a:pPr marL="0" marR="0" lvl="0" indent="0" algn="l" defTabSz="914400" rtl="1" eaLnBrk="1" fontAlgn="auto" latinLnBrk="0" hangingPunct="1">
              <a:lnSpc>
                <a:spcPct val="100000"/>
              </a:lnSpc>
              <a:spcBef>
                <a:spcPct val="0"/>
              </a:spcBef>
              <a:spcAft>
                <a:spcPts val="0"/>
              </a:spcAft>
              <a:buClrTx/>
              <a:buSzTx/>
              <a:buFontTx/>
              <a:buNone/>
              <a:tabLst/>
              <a:defRPr/>
            </a:pPr>
            <a:r>
              <a:rPr kumimoji="0" lang="en-US" sz="4000" b="1" i="0" u="none" strike="noStrike" kern="1200" cap="none" spc="0" normalizeH="0" baseline="0" noProof="0" dirty="0" smtClean="0">
                <a:ln>
                  <a:noFill/>
                </a:ln>
                <a:solidFill>
                  <a:schemeClr val="tx2"/>
                </a:solidFill>
                <a:effectLst>
                  <a:outerShdw blurRad="38100" dist="38100" dir="2700000" algn="tl">
                    <a:srgbClr val="000000">
                      <a:alpha val="43137"/>
                    </a:srgbClr>
                  </a:outerShdw>
                </a:effectLst>
                <a:uLnTx/>
                <a:uFillTx/>
                <a:latin typeface="+mj-lt"/>
                <a:ea typeface="+mj-ea"/>
                <a:cs typeface="+mj-cs"/>
              </a:rPr>
              <a:t> Overview</a:t>
            </a:r>
            <a:endParaRPr kumimoji="0" lang="en-US" sz="4000" b="1" i="0" u="none" strike="noStrike" kern="1200" cap="none" spc="0" normalizeH="0" baseline="0" noProof="0" dirty="0">
              <a:ln>
                <a:noFill/>
              </a:ln>
              <a:solidFill>
                <a:schemeClr val="accent1"/>
              </a:solidFill>
              <a:effectLst>
                <a:outerShdw blurRad="38100" dist="38100" dir="2700000" algn="tl">
                  <a:srgbClr val="000000">
                    <a:alpha val="43137"/>
                  </a:srgbClr>
                </a:outerShdw>
              </a:effectLst>
              <a:uLnTx/>
              <a:uFillTx/>
              <a:latin typeface="+mj-lt"/>
              <a:ea typeface="+mj-ea"/>
              <a:cs typeface="+mj-cs"/>
            </a:endParaRPr>
          </a:p>
        </p:txBody>
      </p:sp>
      <p:grpSp>
        <p:nvGrpSpPr>
          <p:cNvPr id="58" name="Group 32"/>
          <p:cNvGrpSpPr>
            <a:grpSpLocks/>
          </p:cNvGrpSpPr>
          <p:nvPr/>
        </p:nvGrpSpPr>
        <p:grpSpPr bwMode="auto">
          <a:xfrm>
            <a:off x="2233851" y="1602767"/>
            <a:ext cx="4800600" cy="399732"/>
            <a:chOff x="1446" y="1227"/>
            <a:chExt cx="3024" cy="314"/>
          </a:xfrm>
        </p:grpSpPr>
        <p:sp>
          <p:nvSpPr>
            <p:cNvPr id="60" name="Line 11"/>
            <p:cNvSpPr>
              <a:spLocks noChangeShapeType="1"/>
            </p:cNvSpPr>
            <p:nvPr/>
          </p:nvSpPr>
          <p:spPr bwMode="auto">
            <a:xfrm>
              <a:off x="1446" y="1541"/>
              <a:ext cx="3024" cy="0"/>
            </a:xfrm>
            <a:prstGeom prst="line">
              <a:avLst/>
            </a:prstGeom>
            <a:noFill/>
            <a:ln w="25400">
              <a:solidFill>
                <a:srgbClr val="C0C0C0"/>
              </a:solidFill>
              <a:prstDash val="sysDot"/>
              <a:round/>
              <a:headEnd/>
              <a:tailEnd type="oval" w="med" len="med"/>
            </a:ln>
            <a:effectLst/>
          </p:spPr>
          <p:txBody>
            <a:bodyPr wrap="none" anchor="ctr"/>
            <a:lstStyle/>
            <a:p>
              <a:endParaRPr lang="th-TH"/>
            </a:p>
          </p:txBody>
        </p:sp>
        <p:sp>
          <p:nvSpPr>
            <p:cNvPr id="61" name="Text Box 12"/>
            <p:cNvSpPr txBox="1">
              <a:spLocks noChangeArrowheads="1"/>
            </p:cNvSpPr>
            <p:nvPr/>
          </p:nvSpPr>
          <p:spPr bwMode="auto">
            <a:xfrm>
              <a:off x="1470" y="1227"/>
              <a:ext cx="1093" cy="314"/>
            </a:xfrm>
            <a:prstGeom prst="rect">
              <a:avLst/>
            </a:prstGeom>
            <a:noFill/>
            <a:ln w="9525" algn="ctr">
              <a:noFill/>
              <a:miter lim="800000"/>
              <a:headEnd/>
              <a:tailEnd/>
            </a:ln>
            <a:effectLst/>
          </p:spPr>
          <p:txBody>
            <a:bodyPr wrap="square">
              <a:spAutoFit/>
            </a:bodyPr>
            <a:lstStyle/>
            <a:p>
              <a:pPr eaLnBrk="0" hangingPunct="0"/>
              <a:r>
                <a:rPr lang="en-US" sz="2000" dirty="0" smtClean="0">
                  <a:latin typeface="Times New Roman" panose="02020603050405020304" pitchFamily="18" charset="0"/>
                  <a:cs typeface="Times New Roman" panose="02020603050405020304" pitchFamily="18" charset="0"/>
                </a:rPr>
                <a:t>Introduction</a:t>
              </a:r>
              <a:endParaRPr lang="en-US" sz="2000" dirty="0">
                <a:latin typeface="Times New Roman" panose="02020603050405020304" pitchFamily="18" charset="0"/>
                <a:cs typeface="Times New Roman" panose="02020603050405020304" pitchFamily="18" charset="0"/>
              </a:endParaRPr>
            </a:p>
          </p:txBody>
        </p:sp>
      </p:grpSp>
      <p:sp>
        <p:nvSpPr>
          <p:cNvPr id="51" name="TextBox 50"/>
          <p:cNvSpPr txBox="1"/>
          <p:nvPr/>
        </p:nvSpPr>
        <p:spPr>
          <a:xfrm>
            <a:off x="2268156" y="2160926"/>
            <a:ext cx="4495800" cy="400110"/>
          </a:xfrm>
          <a:prstGeom prst="rect">
            <a:avLst/>
          </a:prstGeom>
          <a:noFill/>
        </p:spPr>
        <p:txBody>
          <a:bodyPr wrap="square" rtlCol="0">
            <a:spAutoFit/>
          </a:bodyPr>
          <a:lstStyle/>
          <a:p>
            <a:pPr lvl="0"/>
            <a:r>
              <a:rPr lang="en-US" sz="2000" dirty="0">
                <a:latin typeface="Times New Roman" panose="02020603050405020304" pitchFamily="18" charset="0"/>
                <a:cs typeface="Times New Roman" panose="02020603050405020304" pitchFamily="18" charset="0"/>
              </a:rPr>
              <a:t>Architectural Design</a:t>
            </a:r>
          </a:p>
        </p:txBody>
      </p:sp>
      <p:sp>
        <p:nvSpPr>
          <p:cNvPr id="46" name="Rectangle 45"/>
          <p:cNvSpPr/>
          <p:nvPr/>
        </p:nvSpPr>
        <p:spPr>
          <a:xfrm>
            <a:off x="2233851" y="4696703"/>
            <a:ext cx="4679837" cy="400110"/>
          </a:xfrm>
          <a:prstGeom prst="rect">
            <a:avLst/>
          </a:prstGeom>
        </p:spPr>
        <p:txBody>
          <a:bodyPr wrap="square">
            <a:spAutoFit/>
          </a:bodyPr>
          <a:lstStyle/>
          <a:p>
            <a:r>
              <a:rPr lang="en-US" sz="2000" dirty="0">
                <a:latin typeface="Times New Roman" panose="02020603050405020304" pitchFamily="18" charset="0"/>
                <a:cs typeface="Times New Roman" panose="02020603050405020304" pitchFamily="18" charset="0"/>
              </a:rPr>
              <a:t>Electrical Design </a:t>
            </a:r>
          </a:p>
        </p:txBody>
      </p:sp>
      <p:sp>
        <p:nvSpPr>
          <p:cNvPr id="36" name="Rectangle 35"/>
          <p:cNvSpPr/>
          <p:nvPr/>
        </p:nvSpPr>
        <p:spPr>
          <a:xfrm>
            <a:off x="1763278" y="1662101"/>
            <a:ext cx="409086" cy="461665"/>
          </a:xfrm>
          <a:prstGeom prst="rect">
            <a:avLst/>
          </a:prstGeom>
          <a:noFill/>
        </p:spPr>
        <p:txBody>
          <a:bodyPr wrap="none" lIns="91440" tIns="45720" rIns="91440" bIns="45720">
            <a:spAutoFit/>
          </a:bodyPr>
          <a:lstStyle/>
          <a:p>
            <a:pPr algn="ctr"/>
            <a:r>
              <a:rPr lang="en-US" sz="2400" b="1" cap="none" spc="0" dirty="0" smtClean="0">
                <a:ln w="22225">
                  <a:solidFill>
                    <a:schemeClr val="accent2"/>
                  </a:solidFill>
                  <a:prstDash val="solid"/>
                </a:ln>
                <a:solidFill>
                  <a:schemeClr val="accent2">
                    <a:lumMod val="40000"/>
                    <a:lumOff val="60000"/>
                  </a:schemeClr>
                </a:solidFill>
                <a:effectLst/>
              </a:rPr>
              <a:t>1-</a:t>
            </a:r>
            <a:endParaRPr lang="en-US" sz="2400" b="1" cap="none" spc="0" dirty="0">
              <a:ln w="22225">
                <a:solidFill>
                  <a:schemeClr val="accent2"/>
                </a:solidFill>
                <a:prstDash val="solid"/>
              </a:ln>
              <a:solidFill>
                <a:schemeClr val="accent2">
                  <a:lumMod val="40000"/>
                  <a:lumOff val="60000"/>
                </a:schemeClr>
              </a:solidFill>
              <a:effectLst/>
            </a:endParaRPr>
          </a:p>
        </p:txBody>
      </p:sp>
      <p:sp>
        <p:nvSpPr>
          <p:cNvPr id="67" name="Line 14"/>
          <p:cNvSpPr>
            <a:spLocks noChangeShapeType="1"/>
          </p:cNvSpPr>
          <p:nvPr/>
        </p:nvSpPr>
        <p:spPr bwMode="auto">
          <a:xfrm>
            <a:off x="2274888" y="4495800"/>
            <a:ext cx="4725154" cy="0"/>
          </a:xfrm>
          <a:prstGeom prst="line">
            <a:avLst/>
          </a:prstGeom>
          <a:noFill/>
          <a:ln w="25400">
            <a:solidFill>
              <a:srgbClr val="C0C0C0"/>
            </a:solidFill>
            <a:prstDash val="sysDot"/>
            <a:round/>
            <a:headEnd/>
            <a:tailEnd type="oval" w="med" len="med"/>
          </a:ln>
          <a:effectLst/>
        </p:spPr>
        <p:txBody>
          <a:bodyPr wrap="none" anchor="ctr"/>
          <a:lstStyle/>
          <a:p>
            <a:endParaRPr lang="th-TH"/>
          </a:p>
        </p:txBody>
      </p:sp>
      <p:sp>
        <p:nvSpPr>
          <p:cNvPr id="70" name="Rectangle 69"/>
          <p:cNvSpPr/>
          <p:nvPr/>
        </p:nvSpPr>
        <p:spPr>
          <a:xfrm>
            <a:off x="1709733" y="2333365"/>
            <a:ext cx="431528" cy="461665"/>
          </a:xfrm>
          <a:prstGeom prst="rect">
            <a:avLst/>
          </a:prstGeom>
          <a:noFill/>
        </p:spPr>
        <p:txBody>
          <a:bodyPr wrap="none" lIns="91440" tIns="45720" rIns="91440" bIns="45720">
            <a:spAutoFit/>
          </a:bodyPr>
          <a:lstStyle/>
          <a:p>
            <a:pPr algn="ctr"/>
            <a:r>
              <a:rPr lang="en-US" sz="2400" b="1" cap="none" spc="0" dirty="0" smtClean="0">
                <a:ln w="22225">
                  <a:solidFill>
                    <a:schemeClr val="accent2"/>
                  </a:solidFill>
                  <a:prstDash val="solid"/>
                </a:ln>
                <a:solidFill>
                  <a:schemeClr val="accent2">
                    <a:lumMod val="40000"/>
                    <a:lumOff val="60000"/>
                  </a:schemeClr>
                </a:solidFill>
                <a:effectLst/>
              </a:rPr>
              <a:t>2-</a:t>
            </a:r>
            <a:endParaRPr lang="en-US" sz="2400" b="1" cap="none" spc="0" dirty="0">
              <a:ln w="22225">
                <a:solidFill>
                  <a:schemeClr val="accent2"/>
                </a:solidFill>
                <a:prstDash val="solid"/>
              </a:ln>
              <a:solidFill>
                <a:schemeClr val="accent2">
                  <a:lumMod val="40000"/>
                  <a:lumOff val="60000"/>
                </a:schemeClr>
              </a:solidFill>
              <a:effectLst/>
            </a:endParaRPr>
          </a:p>
        </p:txBody>
      </p:sp>
      <p:sp>
        <p:nvSpPr>
          <p:cNvPr id="71" name="Rectangle 70"/>
          <p:cNvSpPr/>
          <p:nvPr/>
        </p:nvSpPr>
        <p:spPr>
          <a:xfrm>
            <a:off x="1730592" y="2966307"/>
            <a:ext cx="431528" cy="461665"/>
          </a:xfrm>
          <a:prstGeom prst="rect">
            <a:avLst/>
          </a:prstGeom>
          <a:noFill/>
        </p:spPr>
        <p:txBody>
          <a:bodyPr wrap="none" lIns="91440" tIns="45720" rIns="91440" bIns="45720">
            <a:spAutoFit/>
          </a:bodyPr>
          <a:lstStyle/>
          <a:p>
            <a:pPr algn="ctr"/>
            <a:r>
              <a:rPr lang="en-US" sz="2400" b="1" cap="none" spc="0" dirty="0" smtClean="0">
                <a:ln w="22225">
                  <a:solidFill>
                    <a:schemeClr val="accent2"/>
                  </a:solidFill>
                  <a:prstDash val="solid"/>
                </a:ln>
                <a:solidFill>
                  <a:schemeClr val="accent2">
                    <a:lumMod val="40000"/>
                    <a:lumOff val="60000"/>
                  </a:schemeClr>
                </a:solidFill>
                <a:effectLst/>
              </a:rPr>
              <a:t>3-</a:t>
            </a:r>
            <a:endParaRPr lang="en-US" sz="2400" b="1" cap="none" spc="0" dirty="0">
              <a:ln w="22225">
                <a:solidFill>
                  <a:schemeClr val="accent2"/>
                </a:solidFill>
                <a:prstDash val="solid"/>
              </a:ln>
              <a:solidFill>
                <a:schemeClr val="accent2">
                  <a:lumMod val="40000"/>
                  <a:lumOff val="60000"/>
                </a:schemeClr>
              </a:solidFill>
              <a:effectLst/>
            </a:endParaRPr>
          </a:p>
        </p:txBody>
      </p:sp>
      <p:sp>
        <p:nvSpPr>
          <p:cNvPr id="72" name="Rectangle 71"/>
          <p:cNvSpPr/>
          <p:nvPr/>
        </p:nvSpPr>
        <p:spPr>
          <a:xfrm>
            <a:off x="1727266" y="3525798"/>
            <a:ext cx="431528" cy="461665"/>
          </a:xfrm>
          <a:prstGeom prst="rect">
            <a:avLst/>
          </a:prstGeom>
          <a:noFill/>
        </p:spPr>
        <p:txBody>
          <a:bodyPr wrap="none" lIns="91440" tIns="45720" rIns="91440" bIns="45720">
            <a:spAutoFit/>
          </a:bodyPr>
          <a:lstStyle/>
          <a:p>
            <a:pPr algn="ctr"/>
            <a:r>
              <a:rPr lang="en-US" sz="2400" b="1" dirty="0" smtClean="0">
                <a:ln w="22225">
                  <a:solidFill>
                    <a:schemeClr val="accent2"/>
                  </a:solidFill>
                  <a:prstDash val="solid"/>
                </a:ln>
                <a:solidFill>
                  <a:schemeClr val="accent2">
                    <a:lumMod val="40000"/>
                    <a:lumOff val="60000"/>
                  </a:schemeClr>
                </a:solidFill>
              </a:rPr>
              <a:t>4</a:t>
            </a:r>
            <a:r>
              <a:rPr lang="en-US" sz="2400" b="1" cap="none" spc="0" dirty="0" smtClean="0">
                <a:ln w="22225">
                  <a:solidFill>
                    <a:schemeClr val="accent2"/>
                  </a:solidFill>
                  <a:prstDash val="solid"/>
                </a:ln>
                <a:solidFill>
                  <a:schemeClr val="accent2">
                    <a:lumMod val="40000"/>
                    <a:lumOff val="60000"/>
                  </a:schemeClr>
                </a:solidFill>
                <a:effectLst/>
              </a:rPr>
              <a:t>-</a:t>
            </a:r>
            <a:endParaRPr lang="en-US" sz="2400" b="1" cap="none" spc="0" dirty="0">
              <a:ln w="22225">
                <a:solidFill>
                  <a:schemeClr val="accent2"/>
                </a:solidFill>
                <a:prstDash val="solid"/>
              </a:ln>
              <a:solidFill>
                <a:schemeClr val="accent2">
                  <a:lumMod val="40000"/>
                  <a:lumOff val="60000"/>
                </a:schemeClr>
              </a:solidFill>
              <a:effectLst/>
            </a:endParaRPr>
          </a:p>
        </p:txBody>
      </p:sp>
      <p:sp>
        <p:nvSpPr>
          <p:cNvPr id="73" name="Rectangle 72"/>
          <p:cNvSpPr/>
          <p:nvPr/>
        </p:nvSpPr>
        <p:spPr>
          <a:xfrm>
            <a:off x="1727266" y="4144717"/>
            <a:ext cx="431528" cy="461665"/>
          </a:xfrm>
          <a:prstGeom prst="rect">
            <a:avLst/>
          </a:prstGeom>
          <a:noFill/>
        </p:spPr>
        <p:txBody>
          <a:bodyPr wrap="none" lIns="91440" tIns="45720" rIns="91440" bIns="45720">
            <a:spAutoFit/>
          </a:bodyPr>
          <a:lstStyle/>
          <a:p>
            <a:pPr algn="ctr"/>
            <a:r>
              <a:rPr lang="en-US" sz="2400" b="1" cap="none" spc="0" dirty="0" smtClean="0">
                <a:ln w="22225">
                  <a:solidFill>
                    <a:schemeClr val="accent2"/>
                  </a:solidFill>
                  <a:prstDash val="solid"/>
                </a:ln>
                <a:solidFill>
                  <a:schemeClr val="accent2">
                    <a:lumMod val="40000"/>
                    <a:lumOff val="60000"/>
                  </a:schemeClr>
                </a:solidFill>
                <a:effectLst/>
              </a:rPr>
              <a:t>5-</a:t>
            </a:r>
            <a:endParaRPr lang="en-US" sz="2400" b="1" cap="none" spc="0" dirty="0">
              <a:ln w="22225">
                <a:solidFill>
                  <a:schemeClr val="accent2"/>
                </a:solidFill>
                <a:prstDash val="solid"/>
              </a:ln>
              <a:solidFill>
                <a:schemeClr val="accent2">
                  <a:lumMod val="40000"/>
                  <a:lumOff val="60000"/>
                </a:schemeClr>
              </a:solidFill>
              <a:effectLst/>
            </a:endParaRPr>
          </a:p>
        </p:txBody>
      </p:sp>
      <p:sp>
        <p:nvSpPr>
          <p:cNvPr id="74" name="Rectangle 73"/>
          <p:cNvSpPr/>
          <p:nvPr/>
        </p:nvSpPr>
        <p:spPr>
          <a:xfrm>
            <a:off x="1696627" y="4796581"/>
            <a:ext cx="431528" cy="461665"/>
          </a:xfrm>
          <a:prstGeom prst="rect">
            <a:avLst/>
          </a:prstGeom>
          <a:noFill/>
        </p:spPr>
        <p:txBody>
          <a:bodyPr wrap="none" lIns="91440" tIns="45720" rIns="91440" bIns="45720">
            <a:spAutoFit/>
          </a:bodyPr>
          <a:lstStyle/>
          <a:p>
            <a:pPr algn="ctr"/>
            <a:r>
              <a:rPr lang="en-US" sz="2400" b="1" cap="none" spc="0" dirty="0" smtClean="0">
                <a:ln w="22225">
                  <a:solidFill>
                    <a:schemeClr val="accent2"/>
                  </a:solidFill>
                  <a:prstDash val="solid"/>
                </a:ln>
                <a:solidFill>
                  <a:schemeClr val="accent2">
                    <a:lumMod val="40000"/>
                    <a:lumOff val="60000"/>
                  </a:schemeClr>
                </a:solidFill>
                <a:effectLst/>
              </a:rPr>
              <a:t>6-</a:t>
            </a:r>
            <a:endParaRPr lang="en-US" sz="2400" b="1" cap="none" spc="0" dirty="0">
              <a:ln w="22225">
                <a:solidFill>
                  <a:schemeClr val="accent2"/>
                </a:solidFill>
                <a:prstDash val="solid"/>
              </a:ln>
              <a:solidFill>
                <a:schemeClr val="accent2">
                  <a:lumMod val="40000"/>
                  <a:lumOff val="60000"/>
                </a:schemeClr>
              </a:solidFill>
              <a:effectLst/>
            </a:endParaRPr>
          </a:p>
        </p:txBody>
      </p:sp>
      <p:sp>
        <p:nvSpPr>
          <p:cNvPr id="33" name="Line 14"/>
          <p:cNvSpPr>
            <a:spLocks noChangeShapeType="1"/>
          </p:cNvSpPr>
          <p:nvPr/>
        </p:nvSpPr>
        <p:spPr bwMode="auto">
          <a:xfrm>
            <a:off x="2315664" y="5638800"/>
            <a:ext cx="4725154" cy="0"/>
          </a:xfrm>
          <a:prstGeom prst="line">
            <a:avLst/>
          </a:prstGeom>
          <a:noFill/>
          <a:ln w="25400">
            <a:solidFill>
              <a:srgbClr val="C0C0C0"/>
            </a:solidFill>
            <a:prstDash val="sysDot"/>
            <a:round/>
            <a:headEnd/>
            <a:tailEnd type="oval" w="med" len="med"/>
          </a:ln>
          <a:effectLst/>
        </p:spPr>
        <p:txBody>
          <a:bodyPr wrap="none" anchor="ctr"/>
          <a:lstStyle/>
          <a:p>
            <a:endParaRPr lang="th-TH"/>
          </a:p>
        </p:txBody>
      </p:sp>
      <p:sp>
        <p:nvSpPr>
          <p:cNvPr id="34" name="Rectangle 33"/>
          <p:cNvSpPr/>
          <p:nvPr/>
        </p:nvSpPr>
        <p:spPr>
          <a:xfrm>
            <a:off x="1731583" y="5356072"/>
            <a:ext cx="431528" cy="461665"/>
          </a:xfrm>
          <a:prstGeom prst="rect">
            <a:avLst/>
          </a:prstGeom>
          <a:noFill/>
        </p:spPr>
        <p:txBody>
          <a:bodyPr wrap="none" lIns="91440" tIns="45720" rIns="91440" bIns="45720">
            <a:spAutoFit/>
          </a:bodyPr>
          <a:lstStyle/>
          <a:p>
            <a:pPr algn="ctr"/>
            <a:r>
              <a:rPr lang="en-US" sz="2400" b="1" cap="none" spc="0" dirty="0" smtClean="0">
                <a:ln w="22225">
                  <a:solidFill>
                    <a:schemeClr val="accent2"/>
                  </a:solidFill>
                  <a:prstDash val="solid"/>
                </a:ln>
                <a:solidFill>
                  <a:schemeClr val="accent2">
                    <a:lumMod val="40000"/>
                    <a:lumOff val="60000"/>
                  </a:schemeClr>
                </a:solidFill>
                <a:effectLst/>
              </a:rPr>
              <a:t>7-</a:t>
            </a:r>
            <a:endParaRPr lang="en-US" sz="2400" b="1" cap="none" spc="0" dirty="0">
              <a:ln w="22225">
                <a:solidFill>
                  <a:schemeClr val="accent2"/>
                </a:solidFill>
                <a:prstDash val="solid"/>
              </a:ln>
              <a:solidFill>
                <a:schemeClr val="accent2">
                  <a:lumMod val="40000"/>
                  <a:lumOff val="60000"/>
                </a:schemeClr>
              </a:solidFill>
              <a:effectLst/>
            </a:endParaRPr>
          </a:p>
        </p:txBody>
      </p:sp>
      <p:sp>
        <p:nvSpPr>
          <p:cNvPr id="3" name="Rectangle 2"/>
          <p:cNvSpPr/>
          <p:nvPr/>
        </p:nvSpPr>
        <p:spPr>
          <a:xfrm>
            <a:off x="2268156" y="3479787"/>
            <a:ext cx="2268570" cy="369332"/>
          </a:xfrm>
          <a:prstGeom prst="rect">
            <a:avLst/>
          </a:prstGeom>
        </p:spPr>
        <p:txBody>
          <a:bodyPr wrap="none">
            <a:spAutoFit/>
          </a:bodyPr>
          <a:lstStyle/>
          <a:p>
            <a:pPr eaLnBrk="0" hangingPunct="0"/>
            <a:r>
              <a:rPr lang="en-US" dirty="0" smtClean="0">
                <a:latin typeface="Times New Roman" panose="02020603050405020304" pitchFamily="18" charset="0"/>
                <a:cs typeface="Times New Roman" panose="02020603050405020304" pitchFamily="18" charset="0"/>
              </a:rPr>
              <a:t>Environmental Design</a:t>
            </a:r>
            <a:endParaRPr lang="en-US" dirty="0">
              <a:latin typeface="Times New Roman" panose="02020603050405020304" pitchFamily="18" charset="0"/>
              <a:cs typeface="Times New Roman" panose="02020603050405020304" pitchFamily="18" charset="0"/>
            </a:endParaRPr>
          </a:p>
        </p:txBody>
      </p:sp>
      <p:sp>
        <p:nvSpPr>
          <p:cNvPr id="5" name="Rectangle 4"/>
          <p:cNvSpPr/>
          <p:nvPr/>
        </p:nvSpPr>
        <p:spPr>
          <a:xfrm>
            <a:off x="2233851" y="5213864"/>
            <a:ext cx="3929281" cy="369332"/>
          </a:xfrm>
          <a:prstGeom prst="rect">
            <a:avLst/>
          </a:prstGeom>
        </p:spPr>
        <p:txBody>
          <a:bodyPr wrap="none">
            <a:spAutoFit/>
          </a:bodyPr>
          <a:lstStyle/>
          <a:p>
            <a:pPr lvl="0"/>
            <a:r>
              <a:rPr lang="en-US" dirty="0">
                <a:latin typeface="Times New Roman" panose="02020603050405020304" pitchFamily="18" charset="0"/>
                <a:cs typeface="Times New Roman" panose="02020603050405020304" pitchFamily="18" charset="0"/>
              </a:rPr>
              <a:t>Quantity Surveying and Cost Estimation</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3"/>
          <p:cNvGrpSpPr>
            <a:grpSpLocks/>
          </p:cNvGrpSpPr>
          <p:nvPr/>
        </p:nvGrpSpPr>
        <p:grpSpPr bwMode="auto">
          <a:xfrm>
            <a:off x="1143000" y="990560"/>
            <a:ext cx="5248974" cy="665162"/>
            <a:chOff x="1152" y="1755"/>
            <a:chExt cx="3408" cy="419"/>
          </a:xfrm>
        </p:grpSpPr>
        <p:grpSp>
          <p:nvGrpSpPr>
            <p:cNvPr id="3" name="Group 7"/>
            <p:cNvGrpSpPr>
              <a:grpSpLocks/>
            </p:cNvGrpSpPr>
            <p:nvPr/>
          </p:nvGrpSpPr>
          <p:grpSpPr bwMode="auto">
            <a:xfrm>
              <a:off x="1152" y="1755"/>
              <a:ext cx="480" cy="419"/>
              <a:chOff x="3174" y="2656"/>
              <a:chExt cx="1549" cy="1351"/>
            </a:xfrm>
          </p:grpSpPr>
          <p:sp>
            <p:nvSpPr>
              <p:cNvPr id="7" name="AutoShape 8"/>
              <p:cNvSpPr>
                <a:spLocks noChangeArrowheads="1"/>
              </p:cNvSpPr>
              <p:nvPr/>
            </p:nvSpPr>
            <p:spPr bwMode="gray">
              <a:xfrm>
                <a:off x="3187" y="2679"/>
                <a:ext cx="1536" cy="1328"/>
              </a:xfrm>
              <a:prstGeom prst="hexagon">
                <a:avLst>
                  <a:gd name="adj" fmla="val 28916"/>
                  <a:gd name="vf" fmla="val 115470"/>
                </a:avLst>
              </a:prstGeom>
              <a:solidFill>
                <a:srgbClr val="808080"/>
              </a:solidFill>
              <a:ln w="9525">
                <a:noFill/>
                <a:miter lim="800000"/>
                <a:headEnd/>
                <a:tailEnd/>
              </a:ln>
              <a:effectLst/>
            </p:spPr>
            <p:txBody>
              <a:bodyPr wrap="none" anchor="ctr"/>
              <a:lstStyle/>
              <a:p>
                <a:endParaRPr lang="th-TH"/>
              </a:p>
            </p:txBody>
          </p:sp>
          <p:sp>
            <p:nvSpPr>
              <p:cNvPr id="8" name="AutoShape 9"/>
              <p:cNvSpPr>
                <a:spLocks noChangeArrowheads="1"/>
              </p:cNvSpPr>
              <p:nvPr/>
            </p:nvSpPr>
            <p:spPr bwMode="gray">
              <a:xfrm>
                <a:off x="3174" y="2656"/>
                <a:ext cx="1536" cy="1328"/>
              </a:xfrm>
              <a:prstGeom prst="hexagon">
                <a:avLst>
                  <a:gd name="adj" fmla="val 28916"/>
                  <a:gd name="vf" fmla="val 115470"/>
                </a:avLst>
              </a:prstGeom>
              <a:gradFill rotWithShape="1">
                <a:gsLst>
                  <a:gs pos="0">
                    <a:srgbClr val="E6E6E6"/>
                  </a:gs>
                  <a:gs pos="7499">
                    <a:srgbClr val="7D8496"/>
                  </a:gs>
                  <a:gs pos="26500">
                    <a:srgbClr val="E6E6E6"/>
                  </a:gs>
                  <a:gs pos="34000">
                    <a:srgbClr val="7D8496"/>
                  </a:gs>
                  <a:gs pos="46500">
                    <a:srgbClr val="E6E6E6"/>
                  </a:gs>
                  <a:gs pos="50000">
                    <a:srgbClr val="FFFFFF"/>
                  </a:gs>
                  <a:gs pos="53501">
                    <a:srgbClr val="E6E6E6"/>
                  </a:gs>
                  <a:gs pos="66001">
                    <a:srgbClr val="7D8496"/>
                  </a:gs>
                  <a:gs pos="73500">
                    <a:srgbClr val="E6E6E6"/>
                  </a:gs>
                  <a:gs pos="92501">
                    <a:srgbClr val="7D8496"/>
                  </a:gs>
                  <a:gs pos="100000">
                    <a:srgbClr val="E6E6E6"/>
                  </a:gs>
                </a:gsLst>
                <a:lin ang="2700000" scaled="1"/>
              </a:gradFill>
              <a:ln w="9525">
                <a:solidFill>
                  <a:srgbClr val="C0C0C0"/>
                </a:solidFill>
                <a:miter lim="800000"/>
                <a:headEnd/>
                <a:tailEnd/>
              </a:ln>
              <a:effectLst/>
            </p:spPr>
            <p:txBody>
              <a:bodyPr wrap="none" anchor="ctr"/>
              <a:lstStyle/>
              <a:p>
                <a:endParaRPr lang="th-TH"/>
              </a:p>
            </p:txBody>
          </p:sp>
          <p:sp>
            <p:nvSpPr>
              <p:cNvPr id="9" name="AutoShape 10"/>
              <p:cNvSpPr>
                <a:spLocks noChangeArrowheads="1"/>
              </p:cNvSpPr>
              <p:nvPr/>
            </p:nvSpPr>
            <p:spPr bwMode="gray">
              <a:xfrm>
                <a:off x="3264" y="2736"/>
                <a:ext cx="1350" cy="1168"/>
              </a:xfrm>
              <a:prstGeom prst="hexagon">
                <a:avLst>
                  <a:gd name="adj" fmla="val 28896"/>
                  <a:gd name="vf" fmla="val 115470"/>
                </a:avLst>
              </a:prstGeom>
              <a:ln>
                <a:headEnd/>
                <a:tailEnd/>
              </a:ln>
            </p:spPr>
            <p:style>
              <a:lnRef idx="3">
                <a:schemeClr val="lt1"/>
              </a:lnRef>
              <a:fillRef idx="1003">
                <a:schemeClr val="dk2"/>
              </a:fillRef>
              <a:effectRef idx="1">
                <a:schemeClr val="accent5"/>
              </a:effectRef>
              <a:fontRef idx="minor">
                <a:schemeClr val="lt1"/>
              </a:fontRef>
            </p:style>
            <p:txBody>
              <a:bodyPr wrap="none" anchor="ctr"/>
              <a:lstStyle/>
              <a:p>
                <a:endParaRPr lang="th-TH"/>
              </a:p>
            </p:txBody>
          </p:sp>
        </p:grpSp>
        <p:sp>
          <p:nvSpPr>
            <p:cNvPr id="4" name="Line 14"/>
            <p:cNvSpPr>
              <a:spLocks noChangeShapeType="1"/>
            </p:cNvSpPr>
            <p:nvPr/>
          </p:nvSpPr>
          <p:spPr bwMode="auto">
            <a:xfrm>
              <a:off x="1536" y="2139"/>
              <a:ext cx="3024" cy="0"/>
            </a:xfrm>
            <a:prstGeom prst="line">
              <a:avLst/>
            </a:prstGeom>
            <a:noFill/>
            <a:ln w="25400">
              <a:solidFill>
                <a:srgbClr val="C0C0C0"/>
              </a:solidFill>
              <a:prstDash val="sysDot"/>
              <a:round/>
              <a:headEnd/>
              <a:tailEnd type="oval" w="med" len="med"/>
            </a:ln>
            <a:effectLst/>
          </p:spPr>
          <p:txBody>
            <a:bodyPr wrap="none" anchor="ctr"/>
            <a:lstStyle/>
            <a:p>
              <a:endParaRPr lang="th-TH"/>
            </a:p>
          </p:txBody>
        </p:sp>
        <p:sp>
          <p:nvSpPr>
            <p:cNvPr id="5" name="Text Box 15"/>
            <p:cNvSpPr txBox="1">
              <a:spLocks noChangeArrowheads="1"/>
            </p:cNvSpPr>
            <p:nvPr/>
          </p:nvSpPr>
          <p:spPr bwMode="auto">
            <a:xfrm>
              <a:off x="1680" y="1803"/>
              <a:ext cx="1635" cy="291"/>
            </a:xfrm>
            <a:prstGeom prst="rect">
              <a:avLst/>
            </a:prstGeom>
            <a:noFill/>
            <a:ln w="9525" algn="ctr">
              <a:noFill/>
              <a:miter lim="800000"/>
              <a:headEnd/>
              <a:tailEnd/>
            </a:ln>
            <a:effectLst/>
          </p:spPr>
          <p:txBody>
            <a:bodyPr wrap="none">
              <a:spAutoFit/>
            </a:bodyPr>
            <a:lstStyle/>
            <a:p>
              <a:pPr eaLnBrk="0" hangingPunct="0"/>
              <a:r>
                <a:rPr lang="en-US" sz="2400" b="1" dirty="0" smtClean="0">
                  <a:latin typeface="Times New Roman" panose="02020603050405020304" pitchFamily="18" charset="0"/>
                  <a:cs typeface="Times New Roman" panose="02020603050405020304" pitchFamily="18" charset="0"/>
                </a:rPr>
                <a:t>Structural Design</a:t>
              </a:r>
              <a:endParaRPr lang="en-US" sz="2400" b="1" dirty="0">
                <a:latin typeface="Times New Roman" panose="02020603050405020304" pitchFamily="18" charset="0"/>
                <a:cs typeface="Times New Roman" panose="02020603050405020304" pitchFamily="18" charset="0"/>
              </a:endParaRPr>
            </a:p>
          </p:txBody>
        </p:sp>
        <p:sp>
          <p:nvSpPr>
            <p:cNvPr id="6" name="Text Box 16"/>
            <p:cNvSpPr txBox="1">
              <a:spLocks noChangeArrowheads="1"/>
            </p:cNvSpPr>
            <p:nvPr/>
          </p:nvSpPr>
          <p:spPr bwMode="gray">
            <a:xfrm>
              <a:off x="1281" y="1817"/>
              <a:ext cx="214" cy="291"/>
            </a:xfrm>
            <a:prstGeom prst="rect">
              <a:avLst/>
            </a:prstGeom>
            <a:noFill/>
            <a:ln w="9525" algn="ctr">
              <a:noFill/>
              <a:miter lim="800000"/>
              <a:headEnd/>
              <a:tailEnd/>
            </a:ln>
            <a:effectLst/>
          </p:spPr>
          <p:txBody>
            <a:bodyPr wrap="none">
              <a:spAutoFit/>
            </a:bodyPr>
            <a:lstStyle/>
            <a:p>
              <a:pPr algn="ctr" eaLnBrk="0" hangingPunct="0"/>
              <a:r>
                <a:rPr lang="en-US" sz="2400" b="1" dirty="0" smtClean="0">
                  <a:solidFill>
                    <a:schemeClr val="bg1"/>
                  </a:solidFill>
                </a:rPr>
                <a:t>3</a:t>
              </a:r>
              <a:endParaRPr lang="en-US" sz="2400" b="1" dirty="0">
                <a:solidFill>
                  <a:schemeClr val="bg1"/>
                </a:solidFill>
              </a:endParaRPr>
            </a:p>
          </p:txBody>
        </p:sp>
      </p:grpSp>
      <p:pic>
        <p:nvPicPr>
          <p:cNvPr id="10" name="Picture 9"/>
          <p:cNvPicPr>
            <a:picLocks noChangeAspect="1"/>
          </p:cNvPicPr>
          <p:nvPr/>
        </p:nvPicPr>
        <p:blipFill>
          <a:blip r:embed="rId2"/>
          <a:stretch>
            <a:fillRect/>
          </a:stretch>
        </p:blipFill>
        <p:spPr>
          <a:xfrm>
            <a:off x="769209" y="1727160"/>
            <a:ext cx="7410452" cy="4451602"/>
          </a:xfrm>
          <a:prstGeom prst="rect">
            <a:avLst/>
          </a:prstGeom>
        </p:spPr>
      </p:pic>
    </p:spTree>
    <p:extLst>
      <p:ext uri="{BB962C8B-B14F-4D97-AF65-F5344CB8AC3E}">
        <p14:creationId xmlns:p14="http://schemas.microsoft.com/office/powerpoint/2010/main" val="34532502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3"/>
          <p:cNvGrpSpPr>
            <a:grpSpLocks/>
          </p:cNvGrpSpPr>
          <p:nvPr/>
        </p:nvGrpSpPr>
        <p:grpSpPr bwMode="auto">
          <a:xfrm>
            <a:off x="1143000" y="990560"/>
            <a:ext cx="5248974" cy="665162"/>
            <a:chOff x="1152" y="1755"/>
            <a:chExt cx="3408" cy="419"/>
          </a:xfrm>
        </p:grpSpPr>
        <p:grpSp>
          <p:nvGrpSpPr>
            <p:cNvPr id="3" name="Group 7"/>
            <p:cNvGrpSpPr>
              <a:grpSpLocks/>
            </p:cNvGrpSpPr>
            <p:nvPr/>
          </p:nvGrpSpPr>
          <p:grpSpPr bwMode="auto">
            <a:xfrm>
              <a:off x="1152" y="1755"/>
              <a:ext cx="480" cy="419"/>
              <a:chOff x="3174" y="2656"/>
              <a:chExt cx="1549" cy="1351"/>
            </a:xfrm>
          </p:grpSpPr>
          <p:sp>
            <p:nvSpPr>
              <p:cNvPr id="7" name="AutoShape 8"/>
              <p:cNvSpPr>
                <a:spLocks noChangeArrowheads="1"/>
              </p:cNvSpPr>
              <p:nvPr/>
            </p:nvSpPr>
            <p:spPr bwMode="gray">
              <a:xfrm>
                <a:off x="3187" y="2679"/>
                <a:ext cx="1536" cy="1328"/>
              </a:xfrm>
              <a:prstGeom prst="hexagon">
                <a:avLst>
                  <a:gd name="adj" fmla="val 28916"/>
                  <a:gd name="vf" fmla="val 115470"/>
                </a:avLst>
              </a:prstGeom>
              <a:solidFill>
                <a:srgbClr val="808080"/>
              </a:solidFill>
              <a:ln w="9525">
                <a:noFill/>
                <a:miter lim="800000"/>
                <a:headEnd/>
                <a:tailEnd/>
              </a:ln>
              <a:effectLst/>
            </p:spPr>
            <p:txBody>
              <a:bodyPr wrap="none" anchor="ctr"/>
              <a:lstStyle/>
              <a:p>
                <a:endParaRPr lang="th-TH"/>
              </a:p>
            </p:txBody>
          </p:sp>
          <p:sp>
            <p:nvSpPr>
              <p:cNvPr id="8" name="AutoShape 9"/>
              <p:cNvSpPr>
                <a:spLocks noChangeArrowheads="1"/>
              </p:cNvSpPr>
              <p:nvPr/>
            </p:nvSpPr>
            <p:spPr bwMode="gray">
              <a:xfrm>
                <a:off x="3174" y="2656"/>
                <a:ext cx="1536" cy="1328"/>
              </a:xfrm>
              <a:prstGeom prst="hexagon">
                <a:avLst>
                  <a:gd name="adj" fmla="val 28916"/>
                  <a:gd name="vf" fmla="val 115470"/>
                </a:avLst>
              </a:prstGeom>
              <a:gradFill rotWithShape="1">
                <a:gsLst>
                  <a:gs pos="0">
                    <a:srgbClr val="E6E6E6"/>
                  </a:gs>
                  <a:gs pos="7499">
                    <a:srgbClr val="7D8496"/>
                  </a:gs>
                  <a:gs pos="26500">
                    <a:srgbClr val="E6E6E6"/>
                  </a:gs>
                  <a:gs pos="34000">
                    <a:srgbClr val="7D8496"/>
                  </a:gs>
                  <a:gs pos="46500">
                    <a:srgbClr val="E6E6E6"/>
                  </a:gs>
                  <a:gs pos="50000">
                    <a:srgbClr val="FFFFFF"/>
                  </a:gs>
                  <a:gs pos="53501">
                    <a:srgbClr val="E6E6E6"/>
                  </a:gs>
                  <a:gs pos="66001">
                    <a:srgbClr val="7D8496"/>
                  </a:gs>
                  <a:gs pos="73500">
                    <a:srgbClr val="E6E6E6"/>
                  </a:gs>
                  <a:gs pos="92501">
                    <a:srgbClr val="7D8496"/>
                  </a:gs>
                  <a:gs pos="100000">
                    <a:srgbClr val="E6E6E6"/>
                  </a:gs>
                </a:gsLst>
                <a:lin ang="2700000" scaled="1"/>
              </a:gradFill>
              <a:ln w="9525">
                <a:solidFill>
                  <a:srgbClr val="C0C0C0"/>
                </a:solidFill>
                <a:miter lim="800000"/>
                <a:headEnd/>
                <a:tailEnd/>
              </a:ln>
              <a:effectLst/>
            </p:spPr>
            <p:txBody>
              <a:bodyPr wrap="none" anchor="ctr"/>
              <a:lstStyle/>
              <a:p>
                <a:endParaRPr lang="th-TH"/>
              </a:p>
            </p:txBody>
          </p:sp>
          <p:sp>
            <p:nvSpPr>
              <p:cNvPr id="9" name="AutoShape 10"/>
              <p:cNvSpPr>
                <a:spLocks noChangeArrowheads="1"/>
              </p:cNvSpPr>
              <p:nvPr/>
            </p:nvSpPr>
            <p:spPr bwMode="gray">
              <a:xfrm>
                <a:off x="3264" y="2736"/>
                <a:ext cx="1350" cy="1168"/>
              </a:xfrm>
              <a:prstGeom prst="hexagon">
                <a:avLst>
                  <a:gd name="adj" fmla="val 28896"/>
                  <a:gd name="vf" fmla="val 115470"/>
                </a:avLst>
              </a:prstGeom>
              <a:ln>
                <a:headEnd/>
                <a:tailEnd/>
              </a:ln>
            </p:spPr>
            <p:style>
              <a:lnRef idx="3">
                <a:schemeClr val="lt1"/>
              </a:lnRef>
              <a:fillRef idx="1003">
                <a:schemeClr val="dk2"/>
              </a:fillRef>
              <a:effectRef idx="1">
                <a:schemeClr val="accent5"/>
              </a:effectRef>
              <a:fontRef idx="minor">
                <a:schemeClr val="lt1"/>
              </a:fontRef>
            </p:style>
            <p:txBody>
              <a:bodyPr wrap="none" anchor="ctr"/>
              <a:lstStyle/>
              <a:p>
                <a:endParaRPr lang="th-TH"/>
              </a:p>
            </p:txBody>
          </p:sp>
        </p:grpSp>
        <p:sp>
          <p:nvSpPr>
            <p:cNvPr id="4" name="Line 14"/>
            <p:cNvSpPr>
              <a:spLocks noChangeShapeType="1"/>
            </p:cNvSpPr>
            <p:nvPr/>
          </p:nvSpPr>
          <p:spPr bwMode="auto">
            <a:xfrm>
              <a:off x="1536" y="2139"/>
              <a:ext cx="3024" cy="0"/>
            </a:xfrm>
            <a:prstGeom prst="line">
              <a:avLst/>
            </a:prstGeom>
            <a:noFill/>
            <a:ln w="25400">
              <a:solidFill>
                <a:srgbClr val="C0C0C0"/>
              </a:solidFill>
              <a:prstDash val="sysDot"/>
              <a:round/>
              <a:headEnd/>
              <a:tailEnd type="oval" w="med" len="med"/>
            </a:ln>
            <a:effectLst/>
          </p:spPr>
          <p:txBody>
            <a:bodyPr wrap="none" anchor="ctr"/>
            <a:lstStyle/>
            <a:p>
              <a:endParaRPr lang="th-TH"/>
            </a:p>
          </p:txBody>
        </p:sp>
        <p:sp>
          <p:nvSpPr>
            <p:cNvPr id="5" name="Text Box 15"/>
            <p:cNvSpPr txBox="1">
              <a:spLocks noChangeArrowheads="1"/>
            </p:cNvSpPr>
            <p:nvPr/>
          </p:nvSpPr>
          <p:spPr bwMode="auto">
            <a:xfrm>
              <a:off x="1680" y="1803"/>
              <a:ext cx="1635" cy="291"/>
            </a:xfrm>
            <a:prstGeom prst="rect">
              <a:avLst/>
            </a:prstGeom>
            <a:noFill/>
            <a:ln w="9525" algn="ctr">
              <a:noFill/>
              <a:miter lim="800000"/>
              <a:headEnd/>
              <a:tailEnd/>
            </a:ln>
            <a:effectLst/>
          </p:spPr>
          <p:txBody>
            <a:bodyPr wrap="none">
              <a:spAutoFit/>
            </a:bodyPr>
            <a:lstStyle/>
            <a:p>
              <a:pPr eaLnBrk="0" hangingPunct="0"/>
              <a:r>
                <a:rPr lang="en-US" sz="2400" b="1" dirty="0" smtClean="0">
                  <a:latin typeface="Times New Roman" panose="02020603050405020304" pitchFamily="18" charset="0"/>
                  <a:cs typeface="Times New Roman" panose="02020603050405020304" pitchFamily="18" charset="0"/>
                </a:rPr>
                <a:t>Structural Design</a:t>
              </a:r>
              <a:endParaRPr lang="en-US" sz="2400" b="1" dirty="0">
                <a:latin typeface="Times New Roman" panose="02020603050405020304" pitchFamily="18" charset="0"/>
                <a:cs typeface="Times New Roman" panose="02020603050405020304" pitchFamily="18" charset="0"/>
              </a:endParaRPr>
            </a:p>
          </p:txBody>
        </p:sp>
        <p:sp>
          <p:nvSpPr>
            <p:cNvPr id="6" name="Text Box 16"/>
            <p:cNvSpPr txBox="1">
              <a:spLocks noChangeArrowheads="1"/>
            </p:cNvSpPr>
            <p:nvPr/>
          </p:nvSpPr>
          <p:spPr bwMode="gray">
            <a:xfrm>
              <a:off x="1281" y="1817"/>
              <a:ext cx="214" cy="291"/>
            </a:xfrm>
            <a:prstGeom prst="rect">
              <a:avLst/>
            </a:prstGeom>
            <a:noFill/>
            <a:ln w="9525" algn="ctr">
              <a:noFill/>
              <a:miter lim="800000"/>
              <a:headEnd/>
              <a:tailEnd/>
            </a:ln>
            <a:effectLst/>
          </p:spPr>
          <p:txBody>
            <a:bodyPr wrap="none">
              <a:spAutoFit/>
            </a:bodyPr>
            <a:lstStyle/>
            <a:p>
              <a:pPr algn="ctr" eaLnBrk="0" hangingPunct="0"/>
              <a:r>
                <a:rPr lang="en-US" sz="2400" b="1" dirty="0" smtClean="0">
                  <a:solidFill>
                    <a:schemeClr val="bg1"/>
                  </a:solidFill>
                </a:rPr>
                <a:t>3</a:t>
              </a:r>
              <a:endParaRPr lang="en-US" sz="2400" b="1" dirty="0">
                <a:solidFill>
                  <a:schemeClr val="bg1"/>
                </a:solidFill>
              </a:endParaRPr>
            </a:p>
          </p:txBody>
        </p:sp>
      </p:grpSp>
      <p:sp>
        <p:nvSpPr>
          <p:cNvPr id="10" name="TextBox 9"/>
          <p:cNvSpPr txBox="1"/>
          <p:nvPr/>
        </p:nvSpPr>
        <p:spPr>
          <a:xfrm>
            <a:off x="792460" y="1875271"/>
            <a:ext cx="6113515" cy="923330"/>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One way ribbed slab with drop beams </a:t>
            </a:r>
            <a:endParaRPr lang="en-US" dirty="0" smtClean="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Slab thickness </a:t>
            </a:r>
            <a:r>
              <a:rPr lang="en-US" dirty="0" smtClean="0">
                <a:latin typeface="Times New Roman" panose="02020603050405020304" pitchFamily="18" charset="0"/>
                <a:cs typeface="Times New Roman" panose="02020603050405020304" pitchFamily="18" charset="0"/>
              </a:rPr>
              <a:t>=20cm</a:t>
            </a:r>
          </a:p>
          <a:p>
            <a:endParaRPr lang="en-US" dirty="0">
              <a:latin typeface="Times New Roman" panose="02020603050405020304" pitchFamily="18" charset="0"/>
              <a:cs typeface="Times New Roman" panose="02020603050405020304" pitchFamily="18" charset="0"/>
            </a:endParaRPr>
          </a:p>
        </p:txBody>
      </p:sp>
      <p:sp>
        <p:nvSpPr>
          <p:cNvPr id="11" name="Rectangle 10"/>
          <p:cNvSpPr/>
          <p:nvPr/>
        </p:nvSpPr>
        <p:spPr>
          <a:xfrm>
            <a:off x="792460" y="2590800"/>
            <a:ext cx="3977371" cy="1754326"/>
          </a:xfrm>
          <a:prstGeom prst="rect">
            <a:avLst/>
          </a:prstGeom>
        </p:spPr>
        <p:txBody>
          <a:bodyPr wrap="none">
            <a:spAutoFit/>
          </a:bodyPr>
          <a:lstStyle/>
          <a:p>
            <a:r>
              <a:rPr lang="en-US" dirty="0">
                <a:latin typeface="Times New Roman" panose="02020603050405020304" pitchFamily="18" charset="0"/>
                <a:cs typeface="Times New Roman" panose="02020603050405020304" pitchFamily="18" charset="0"/>
              </a:rPr>
              <a:t>Loads </a:t>
            </a:r>
            <a:r>
              <a:rPr lang="en-US" dirty="0" smtClean="0">
                <a:latin typeface="Times New Roman" panose="02020603050405020304" pitchFamily="18" charset="0"/>
                <a:cs typeface="Times New Roman" panose="02020603050405020304" pitchFamily="18" charset="0"/>
              </a:rPr>
              <a:t>Used:-</a:t>
            </a:r>
            <a:endParaRPr lang="en-US" dirty="0">
              <a:latin typeface="Times New Roman" panose="02020603050405020304" pitchFamily="18" charset="0"/>
              <a:cs typeface="Times New Roman" panose="02020603050405020304" pitchFamily="18" charset="0"/>
            </a:endParaRPr>
          </a:p>
          <a:p>
            <a:r>
              <a:rPr lang="en-US" dirty="0" smtClean="0">
                <a:latin typeface="Times New Roman" panose="02020603050405020304" pitchFamily="18" charset="0"/>
                <a:cs typeface="Times New Roman" panose="02020603050405020304" pitchFamily="18" charset="0"/>
              </a:rPr>
              <a:t>Dead </a:t>
            </a:r>
            <a:r>
              <a:rPr lang="en-US" dirty="0">
                <a:latin typeface="Times New Roman" panose="02020603050405020304" pitchFamily="18" charset="0"/>
                <a:cs typeface="Times New Roman" panose="02020603050405020304" pitchFamily="18" charset="0"/>
              </a:rPr>
              <a:t>load (superimposed) = 3.5 KN/𝑚2 </a:t>
            </a:r>
          </a:p>
          <a:p>
            <a:r>
              <a:rPr lang="en-US" dirty="0" smtClean="0">
                <a:latin typeface="Times New Roman" panose="02020603050405020304" pitchFamily="18" charset="0"/>
                <a:cs typeface="Times New Roman" panose="02020603050405020304" pitchFamily="18" charset="0"/>
              </a:rPr>
              <a:t>Live </a:t>
            </a:r>
            <a:r>
              <a:rPr lang="en-US" dirty="0">
                <a:latin typeface="Times New Roman" panose="02020603050405020304" pitchFamily="18" charset="0"/>
                <a:cs typeface="Times New Roman" panose="02020603050405020304" pitchFamily="18" charset="0"/>
              </a:rPr>
              <a:t>load = 4 KN/</a:t>
            </a:r>
            <a:r>
              <a:rPr lang="en-US" dirty="0" smtClean="0">
                <a:latin typeface="Times New Roman" panose="02020603050405020304" pitchFamily="18" charset="0"/>
                <a:cs typeface="Times New Roman" panose="02020603050405020304" pitchFamily="18" charset="0"/>
              </a:rPr>
              <a:t>𝑚2 </a:t>
            </a:r>
          </a:p>
          <a:p>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endParaRPr lang="en-US" dirty="0"/>
          </a:p>
        </p:txBody>
      </p:sp>
      <p:pic>
        <p:nvPicPr>
          <p:cNvPr id="14" name="Picture 13"/>
          <p:cNvPicPr>
            <a:picLocks noChangeAspect="1"/>
          </p:cNvPicPr>
          <p:nvPr/>
        </p:nvPicPr>
        <p:blipFill>
          <a:blip r:embed="rId3"/>
          <a:stretch>
            <a:fillRect/>
          </a:stretch>
        </p:blipFill>
        <p:spPr>
          <a:xfrm>
            <a:off x="787240" y="3514130"/>
            <a:ext cx="7670959" cy="2669801"/>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12" name="Picture 11"/>
          <p:cNvPicPr>
            <a:picLocks noChangeAspect="1"/>
          </p:cNvPicPr>
          <p:nvPr/>
        </p:nvPicPr>
        <p:blipFill>
          <a:blip r:embed="rId4"/>
          <a:stretch>
            <a:fillRect/>
          </a:stretch>
        </p:blipFill>
        <p:spPr>
          <a:xfrm>
            <a:off x="4753299" y="1550947"/>
            <a:ext cx="4253380" cy="2000022"/>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extLst>
      <p:ext uri="{BB962C8B-B14F-4D97-AF65-F5344CB8AC3E}">
        <p14:creationId xmlns:p14="http://schemas.microsoft.com/office/powerpoint/2010/main" val="20713843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362199" y="863608"/>
            <a:ext cx="4389140" cy="1200329"/>
          </a:xfrm>
          <a:prstGeom prst="rect">
            <a:avLst/>
          </a:prstGeom>
          <a:noFill/>
        </p:spPr>
        <p:txBody>
          <a:bodyPr wrap="square" rtlCol="0">
            <a:spAutoFit/>
          </a:bodyPr>
          <a:lstStyle/>
          <a:p>
            <a:pPr algn="ctr"/>
            <a:r>
              <a:rPr lang="en-US" dirty="0" smtClean="0">
                <a:latin typeface="Times New Roman" panose="02020603050405020304" pitchFamily="18" charset="0"/>
                <a:cs typeface="Times New Roman" panose="02020603050405020304" pitchFamily="18" charset="0"/>
              </a:rPr>
              <a:t>Main beam dimension (30*50)cm</a:t>
            </a:r>
          </a:p>
          <a:p>
            <a:pPr algn="ctr"/>
            <a:r>
              <a:rPr lang="en-US" dirty="0">
                <a:latin typeface="Times New Roman" panose="02020603050405020304" pitchFamily="18" charset="0"/>
                <a:cs typeface="Times New Roman" panose="02020603050405020304" pitchFamily="18" charset="0"/>
              </a:rPr>
              <a:t>Secondary  beam dimension (50*20)cm</a:t>
            </a:r>
          </a:p>
          <a:p>
            <a:pPr algn="ctr"/>
            <a:endParaRPr lang="en-US" dirty="0" smtClean="0">
              <a:latin typeface="Times New Roman" panose="02020603050405020304" pitchFamily="18" charset="0"/>
              <a:cs typeface="Times New Roman" panose="02020603050405020304" pitchFamily="18" charset="0"/>
            </a:endParaRPr>
          </a:p>
          <a:p>
            <a:pPr algn="ctr"/>
            <a:endParaRPr lang="en-US" dirty="0">
              <a:latin typeface="Times New Roman" panose="02020603050405020304" pitchFamily="18" charset="0"/>
              <a:cs typeface="Times New Roman" panose="02020603050405020304" pitchFamily="18" charset="0"/>
            </a:endParaRPr>
          </a:p>
        </p:txBody>
      </p:sp>
      <p:pic>
        <p:nvPicPr>
          <p:cNvPr id="3" name="Picture 2"/>
          <p:cNvPicPr>
            <a:picLocks noChangeAspect="1"/>
          </p:cNvPicPr>
          <p:nvPr/>
        </p:nvPicPr>
        <p:blipFill>
          <a:blip r:embed="rId3"/>
          <a:stretch>
            <a:fillRect/>
          </a:stretch>
        </p:blipFill>
        <p:spPr>
          <a:xfrm>
            <a:off x="780346" y="1600200"/>
            <a:ext cx="7552846" cy="2200870"/>
          </a:xfrm>
          <a:prstGeom prst="rect">
            <a:avLst/>
          </a:prstGeom>
          <a:ln w="88900" cap="sq" cmpd="thickThin">
            <a:solidFill>
              <a:srgbClr val="000000"/>
            </a:solidFill>
            <a:prstDash val="solid"/>
            <a:miter lim="800000"/>
          </a:ln>
          <a:effectLst>
            <a:innerShdw blurRad="76200">
              <a:srgbClr val="000000"/>
            </a:innerShdw>
          </a:effectLst>
        </p:spPr>
      </p:pic>
      <p:pic>
        <p:nvPicPr>
          <p:cNvPr id="5" name="Picture 4"/>
          <p:cNvPicPr>
            <a:picLocks noChangeAspect="1"/>
          </p:cNvPicPr>
          <p:nvPr/>
        </p:nvPicPr>
        <p:blipFill>
          <a:blip r:embed="rId4"/>
          <a:stretch>
            <a:fillRect/>
          </a:stretch>
        </p:blipFill>
        <p:spPr>
          <a:xfrm>
            <a:off x="3269803" y="3801070"/>
            <a:ext cx="2573932" cy="2373366"/>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150578013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438400" y="1066800"/>
            <a:ext cx="3807453" cy="369332"/>
          </a:xfrm>
          <a:prstGeom prst="rect">
            <a:avLst/>
          </a:prstGeom>
        </p:spPr>
        <p:txBody>
          <a:bodyPr wrap="none">
            <a:spAutoFit/>
          </a:bodyPr>
          <a:lstStyle/>
          <a:p>
            <a:r>
              <a:rPr lang="en-US" dirty="0">
                <a:latin typeface="Times New Roman" panose="02020603050405020304" pitchFamily="18" charset="0"/>
                <a:cs typeface="Times New Roman" panose="02020603050405020304" pitchFamily="18" charset="0"/>
              </a:rPr>
              <a:t>Column </a:t>
            </a:r>
            <a:r>
              <a:rPr lang="en-US" dirty="0" smtClean="0">
                <a:latin typeface="Times New Roman" panose="02020603050405020304" pitchFamily="18" charset="0"/>
                <a:cs typeface="Times New Roman" panose="02020603050405020304" pitchFamily="18" charset="0"/>
              </a:rPr>
              <a:t>dimension(30*60) </a:t>
            </a:r>
            <a:r>
              <a:rPr lang="en-US" dirty="0">
                <a:latin typeface="Times New Roman" panose="02020603050405020304" pitchFamily="18" charset="0"/>
                <a:cs typeface="Times New Roman" panose="02020603050405020304" pitchFamily="18" charset="0"/>
              </a:rPr>
              <a:t>(40*40)cm </a:t>
            </a:r>
          </a:p>
        </p:txBody>
      </p:sp>
      <p:pic>
        <p:nvPicPr>
          <p:cNvPr id="3" name="Picture 2"/>
          <p:cNvPicPr>
            <a:picLocks noChangeAspect="1"/>
          </p:cNvPicPr>
          <p:nvPr/>
        </p:nvPicPr>
        <p:blipFill>
          <a:blip r:embed="rId2"/>
          <a:stretch>
            <a:fillRect/>
          </a:stretch>
        </p:blipFill>
        <p:spPr>
          <a:xfrm>
            <a:off x="819150" y="1905000"/>
            <a:ext cx="3238500" cy="403860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5" name="Picture 4"/>
          <p:cNvPicPr>
            <a:picLocks noChangeAspect="1"/>
          </p:cNvPicPr>
          <p:nvPr/>
        </p:nvPicPr>
        <p:blipFill>
          <a:blip r:embed="rId3"/>
          <a:stretch>
            <a:fillRect/>
          </a:stretch>
        </p:blipFill>
        <p:spPr>
          <a:xfrm>
            <a:off x="4342126" y="2438400"/>
            <a:ext cx="4074459" cy="274320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6" name="TextBox 5"/>
          <p:cNvSpPr txBox="1"/>
          <p:nvPr/>
        </p:nvSpPr>
        <p:spPr>
          <a:xfrm>
            <a:off x="5486400" y="1674167"/>
            <a:ext cx="1563248" cy="369332"/>
          </a:xfrm>
          <a:prstGeom prst="rect">
            <a:avLst/>
          </a:prstGeom>
          <a:noFill/>
        </p:spPr>
        <p:txBody>
          <a:bodyPr wrap="none" rtlCol="0">
            <a:spAutoFit/>
          </a:bodyPr>
          <a:lstStyle/>
          <a:p>
            <a:r>
              <a:rPr lang="en-US" dirty="0" smtClean="0">
                <a:latin typeface="Times New Roman" panose="02020603050405020304" pitchFamily="18" charset="0"/>
                <a:cs typeface="Times New Roman" panose="02020603050405020304" pitchFamily="18" charset="0"/>
              </a:rPr>
              <a:t>Footing design</a:t>
            </a:r>
            <a:endParaRPr lang="en-US" dirty="0">
              <a:latin typeface="Times New Roman" panose="02020603050405020304" pitchFamily="18" charset="0"/>
              <a:cs typeface="Times New Roman" panose="02020603050405020304" pitchFamily="18" charset="0"/>
            </a:endParaRPr>
          </a:p>
        </p:txBody>
      </p:sp>
      <p:sp>
        <p:nvSpPr>
          <p:cNvPr id="7" name="TextBox 6"/>
          <p:cNvSpPr txBox="1"/>
          <p:nvPr/>
        </p:nvSpPr>
        <p:spPr>
          <a:xfrm>
            <a:off x="5257800" y="5295036"/>
            <a:ext cx="1499128" cy="369332"/>
          </a:xfrm>
          <a:prstGeom prst="rect">
            <a:avLst/>
          </a:prstGeom>
          <a:noFill/>
        </p:spPr>
        <p:txBody>
          <a:bodyPr wrap="none" rtlCol="0">
            <a:spAutoFit/>
          </a:bodyPr>
          <a:lstStyle/>
          <a:p>
            <a:r>
              <a:rPr lang="en-US" dirty="0" smtClean="0">
                <a:latin typeface="Times New Roman" panose="02020603050405020304" pitchFamily="18" charset="0"/>
                <a:cs typeface="Times New Roman" panose="02020603050405020304" pitchFamily="18" charset="0"/>
              </a:rPr>
              <a:t>Single footing</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2157427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90800" y="1295400"/>
            <a:ext cx="4109202" cy="369332"/>
          </a:xfrm>
          <a:prstGeom prst="rect">
            <a:avLst/>
          </a:prstGeom>
        </p:spPr>
        <p:txBody>
          <a:bodyPr wrap="none">
            <a:spAutoFit/>
          </a:bodyPr>
          <a:lstStyle/>
          <a:p>
            <a:pPr lvl="0"/>
            <a:r>
              <a:rPr lang="en-US" b="1" dirty="0">
                <a:latin typeface="Times New Roman" panose="02020603050405020304" pitchFamily="18" charset="0"/>
                <a:cs typeface="Times New Roman" panose="02020603050405020304" pitchFamily="18" charset="0"/>
              </a:rPr>
              <a:t>Shear Wall and Footing Reinforcement:</a:t>
            </a:r>
            <a:endParaRPr lang="en-US" dirty="0">
              <a:latin typeface="Times New Roman" panose="02020603050405020304" pitchFamily="18" charset="0"/>
              <a:cs typeface="Times New Roman" panose="02020603050405020304" pitchFamily="18" charset="0"/>
            </a:endParaRPr>
          </a:p>
        </p:txBody>
      </p:sp>
      <p:pic>
        <p:nvPicPr>
          <p:cNvPr id="3" name="Picture 2"/>
          <p:cNvPicPr>
            <a:picLocks noChangeAspect="1"/>
          </p:cNvPicPr>
          <p:nvPr/>
        </p:nvPicPr>
        <p:blipFill>
          <a:blip r:embed="rId2"/>
          <a:stretch>
            <a:fillRect/>
          </a:stretch>
        </p:blipFill>
        <p:spPr>
          <a:xfrm>
            <a:off x="990600" y="1905000"/>
            <a:ext cx="6858000" cy="1183853"/>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4" name="Picture 3"/>
          <p:cNvPicPr>
            <a:picLocks noChangeAspect="1"/>
          </p:cNvPicPr>
          <p:nvPr/>
        </p:nvPicPr>
        <p:blipFill>
          <a:blip r:embed="rId3"/>
          <a:stretch>
            <a:fillRect/>
          </a:stretch>
        </p:blipFill>
        <p:spPr>
          <a:xfrm>
            <a:off x="2570967" y="3329121"/>
            <a:ext cx="3629025" cy="2894033"/>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279435629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3"/>
          <p:cNvGrpSpPr>
            <a:grpSpLocks/>
          </p:cNvGrpSpPr>
          <p:nvPr/>
        </p:nvGrpSpPr>
        <p:grpSpPr bwMode="auto">
          <a:xfrm>
            <a:off x="1447800" y="838200"/>
            <a:ext cx="5248974" cy="665162"/>
            <a:chOff x="1152" y="1755"/>
            <a:chExt cx="3408" cy="419"/>
          </a:xfrm>
        </p:grpSpPr>
        <p:grpSp>
          <p:nvGrpSpPr>
            <p:cNvPr id="3" name="Group 7"/>
            <p:cNvGrpSpPr>
              <a:grpSpLocks/>
            </p:cNvGrpSpPr>
            <p:nvPr/>
          </p:nvGrpSpPr>
          <p:grpSpPr bwMode="auto">
            <a:xfrm>
              <a:off x="1152" y="1755"/>
              <a:ext cx="480" cy="419"/>
              <a:chOff x="3174" y="2656"/>
              <a:chExt cx="1549" cy="1351"/>
            </a:xfrm>
          </p:grpSpPr>
          <p:sp>
            <p:nvSpPr>
              <p:cNvPr id="7" name="AutoShape 8"/>
              <p:cNvSpPr>
                <a:spLocks noChangeArrowheads="1"/>
              </p:cNvSpPr>
              <p:nvPr/>
            </p:nvSpPr>
            <p:spPr bwMode="gray">
              <a:xfrm>
                <a:off x="3187" y="2679"/>
                <a:ext cx="1536" cy="1328"/>
              </a:xfrm>
              <a:prstGeom prst="hexagon">
                <a:avLst>
                  <a:gd name="adj" fmla="val 28916"/>
                  <a:gd name="vf" fmla="val 115470"/>
                </a:avLst>
              </a:prstGeom>
              <a:solidFill>
                <a:srgbClr val="808080"/>
              </a:solidFill>
              <a:ln w="9525">
                <a:noFill/>
                <a:miter lim="800000"/>
                <a:headEnd/>
                <a:tailEnd/>
              </a:ln>
              <a:effectLst/>
            </p:spPr>
            <p:txBody>
              <a:bodyPr wrap="none" anchor="ctr"/>
              <a:lstStyle/>
              <a:p>
                <a:endParaRPr lang="th-TH"/>
              </a:p>
            </p:txBody>
          </p:sp>
          <p:sp>
            <p:nvSpPr>
              <p:cNvPr id="8" name="AutoShape 9"/>
              <p:cNvSpPr>
                <a:spLocks noChangeArrowheads="1"/>
              </p:cNvSpPr>
              <p:nvPr/>
            </p:nvSpPr>
            <p:spPr bwMode="gray">
              <a:xfrm>
                <a:off x="3174" y="2656"/>
                <a:ext cx="1536" cy="1328"/>
              </a:xfrm>
              <a:prstGeom prst="hexagon">
                <a:avLst>
                  <a:gd name="adj" fmla="val 28916"/>
                  <a:gd name="vf" fmla="val 115470"/>
                </a:avLst>
              </a:prstGeom>
              <a:gradFill rotWithShape="1">
                <a:gsLst>
                  <a:gs pos="0">
                    <a:srgbClr val="E6E6E6"/>
                  </a:gs>
                  <a:gs pos="7499">
                    <a:srgbClr val="7D8496"/>
                  </a:gs>
                  <a:gs pos="26500">
                    <a:srgbClr val="E6E6E6"/>
                  </a:gs>
                  <a:gs pos="34000">
                    <a:srgbClr val="7D8496"/>
                  </a:gs>
                  <a:gs pos="46500">
                    <a:srgbClr val="E6E6E6"/>
                  </a:gs>
                  <a:gs pos="50000">
                    <a:srgbClr val="FFFFFF"/>
                  </a:gs>
                  <a:gs pos="53501">
                    <a:srgbClr val="E6E6E6"/>
                  </a:gs>
                  <a:gs pos="66001">
                    <a:srgbClr val="7D8496"/>
                  </a:gs>
                  <a:gs pos="73500">
                    <a:srgbClr val="E6E6E6"/>
                  </a:gs>
                  <a:gs pos="92501">
                    <a:srgbClr val="7D8496"/>
                  </a:gs>
                  <a:gs pos="100000">
                    <a:srgbClr val="E6E6E6"/>
                  </a:gs>
                </a:gsLst>
                <a:lin ang="2700000" scaled="1"/>
              </a:gradFill>
              <a:ln w="9525">
                <a:solidFill>
                  <a:srgbClr val="C0C0C0"/>
                </a:solidFill>
                <a:miter lim="800000"/>
                <a:headEnd/>
                <a:tailEnd/>
              </a:ln>
              <a:effectLst/>
            </p:spPr>
            <p:txBody>
              <a:bodyPr wrap="none" anchor="ctr"/>
              <a:lstStyle/>
              <a:p>
                <a:endParaRPr lang="th-TH"/>
              </a:p>
            </p:txBody>
          </p:sp>
          <p:sp>
            <p:nvSpPr>
              <p:cNvPr id="9" name="AutoShape 10"/>
              <p:cNvSpPr>
                <a:spLocks noChangeArrowheads="1"/>
              </p:cNvSpPr>
              <p:nvPr/>
            </p:nvSpPr>
            <p:spPr bwMode="gray">
              <a:xfrm>
                <a:off x="3264" y="2736"/>
                <a:ext cx="1350" cy="1168"/>
              </a:xfrm>
              <a:prstGeom prst="hexagon">
                <a:avLst>
                  <a:gd name="adj" fmla="val 28896"/>
                  <a:gd name="vf" fmla="val 115470"/>
                </a:avLst>
              </a:prstGeom>
              <a:ln>
                <a:headEnd/>
                <a:tailEnd/>
              </a:ln>
            </p:spPr>
            <p:style>
              <a:lnRef idx="3">
                <a:schemeClr val="lt1"/>
              </a:lnRef>
              <a:fillRef idx="1003">
                <a:schemeClr val="dk2"/>
              </a:fillRef>
              <a:effectRef idx="1">
                <a:schemeClr val="accent5"/>
              </a:effectRef>
              <a:fontRef idx="minor">
                <a:schemeClr val="lt1"/>
              </a:fontRef>
            </p:style>
            <p:txBody>
              <a:bodyPr wrap="none" anchor="ctr"/>
              <a:lstStyle/>
              <a:p>
                <a:endParaRPr lang="th-TH"/>
              </a:p>
            </p:txBody>
          </p:sp>
        </p:grpSp>
        <p:sp>
          <p:nvSpPr>
            <p:cNvPr id="4" name="Line 14"/>
            <p:cNvSpPr>
              <a:spLocks noChangeShapeType="1"/>
            </p:cNvSpPr>
            <p:nvPr/>
          </p:nvSpPr>
          <p:spPr bwMode="auto">
            <a:xfrm>
              <a:off x="1536" y="2139"/>
              <a:ext cx="3024" cy="0"/>
            </a:xfrm>
            <a:prstGeom prst="line">
              <a:avLst/>
            </a:prstGeom>
            <a:noFill/>
            <a:ln w="25400">
              <a:solidFill>
                <a:srgbClr val="C0C0C0"/>
              </a:solidFill>
              <a:prstDash val="sysDot"/>
              <a:round/>
              <a:headEnd/>
              <a:tailEnd type="oval" w="med" len="med"/>
            </a:ln>
            <a:effectLst/>
          </p:spPr>
          <p:txBody>
            <a:bodyPr wrap="none" anchor="ctr"/>
            <a:lstStyle/>
            <a:p>
              <a:endParaRPr lang="th-TH"/>
            </a:p>
          </p:txBody>
        </p:sp>
        <p:sp>
          <p:nvSpPr>
            <p:cNvPr id="5" name="Text Box 15"/>
            <p:cNvSpPr txBox="1">
              <a:spLocks noChangeArrowheads="1"/>
            </p:cNvSpPr>
            <p:nvPr/>
          </p:nvSpPr>
          <p:spPr bwMode="auto">
            <a:xfrm>
              <a:off x="1680" y="1803"/>
              <a:ext cx="1352" cy="291"/>
            </a:xfrm>
            <a:prstGeom prst="rect">
              <a:avLst/>
            </a:prstGeom>
            <a:noFill/>
            <a:ln w="9525" algn="ctr">
              <a:noFill/>
              <a:miter lim="800000"/>
              <a:headEnd/>
              <a:tailEnd/>
            </a:ln>
            <a:effectLst/>
          </p:spPr>
          <p:txBody>
            <a:bodyPr wrap="none">
              <a:spAutoFit/>
            </a:bodyPr>
            <a:lstStyle/>
            <a:p>
              <a:pPr eaLnBrk="0" hangingPunct="0"/>
              <a:r>
                <a:rPr lang="en-US" sz="2400" b="1" dirty="0" smtClean="0">
                  <a:latin typeface="Times New Roman" panose="02020603050405020304" pitchFamily="18" charset="0"/>
                  <a:cs typeface="Times New Roman" panose="02020603050405020304" pitchFamily="18" charset="0"/>
                </a:rPr>
                <a:t> 3D Structural</a:t>
              </a:r>
              <a:endParaRPr lang="en-US" sz="2400" b="1" dirty="0">
                <a:latin typeface="Times New Roman" panose="02020603050405020304" pitchFamily="18" charset="0"/>
                <a:cs typeface="Times New Roman" panose="02020603050405020304" pitchFamily="18" charset="0"/>
              </a:endParaRPr>
            </a:p>
          </p:txBody>
        </p:sp>
        <p:sp>
          <p:nvSpPr>
            <p:cNvPr id="6" name="Text Box 16"/>
            <p:cNvSpPr txBox="1">
              <a:spLocks noChangeArrowheads="1"/>
            </p:cNvSpPr>
            <p:nvPr/>
          </p:nvSpPr>
          <p:spPr bwMode="gray">
            <a:xfrm>
              <a:off x="1281" y="1817"/>
              <a:ext cx="214" cy="291"/>
            </a:xfrm>
            <a:prstGeom prst="rect">
              <a:avLst/>
            </a:prstGeom>
            <a:noFill/>
            <a:ln w="9525" algn="ctr">
              <a:noFill/>
              <a:miter lim="800000"/>
              <a:headEnd/>
              <a:tailEnd/>
            </a:ln>
            <a:effectLst/>
          </p:spPr>
          <p:txBody>
            <a:bodyPr wrap="none">
              <a:spAutoFit/>
            </a:bodyPr>
            <a:lstStyle/>
            <a:p>
              <a:pPr algn="ctr" eaLnBrk="0" hangingPunct="0"/>
              <a:r>
                <a:rPr lang="en-US" sz="2400" b="1" dirty="0" smtClean="0">
                  <a:solidFill>
                    <a:schemeClr val="bg1"/>
                  </a:solidFill>
                </a:rPr>
                <a:t>3</a:t>
              </a:r>
              <a:endParaRPr lang="en-US" sz="2400" b="1" dirty="0">
                <a:solidFill>
                  <a:schemeClr val="bg1"/>
                </a:solidFill>
              </a:endParaRPr>
            </a:p>
          </p:txBody>
        </p:sp>
      </p:grpSp>
      <p:pic>
        <p:nvPicPr>
          <p:cNvPr id="10" name="Picture 9"/>
          <p:cNvPicPr>
            <a:picLocks noChangeAspect="1"/>
          </p:cNvPicPr>
          <p:nvPr/>
        </p:nvPicPr>
        <p:blipFill>
          <a:blip r:embed="rId2"/>
          <a:stretch>
            <a:fillRect/>
          </a:stretch>
        </p:blipFill>
        <p:spPr>
          <a:xfrm>
            <a:off x="3962400" y="2014881"/>
            <a:ext cx="4674424" cy="3221650"/>
          </a:xfrm>
          <a:prstGeom prst="rect">
            <a:avLst/>
          </a:prstGeom>
        </p:spPr>
      </p:pic>
      <p:pic>
        <p:nvPicPr>
          <p:cNvPr id="11" name="Picture 10"/>
          <p:cNvPicPr>
            <a:picLocks noChangeAspect="1"/>
          </p:cNvPicPr>
          <p:nvPr/>
        </p:nvPicPr>
        <p:blipFill>
          <a:blip r:embed="rId3"/>
          <a:stretch>
            <a:fillRect/>
          </a:stretch>
        </p:blipFill>
        <p:spPr>
          <a:xfrm>
            <a:off x="152399" y="2022862"/>
            <a:ext cx="4232305" cy="3213669"/>
          </a:xfrm>
          <a:prstGeom prst="rect">
            <a:avLst/>
          </a:prstGeom>
        </p:spPr>
      </p:pic>
      <p:sp>
        <p:nvSpPr>
          <p:cNvPr id="12" name="TextBox 11"/>
          <p:cNvSpPr txBox="1"/>
          <p:nvPr/>
        </p:nvSpPr>
        <p:spPr>
          <a:xfrm>
            <a:off x="1646485" y="5571365"/>
            <a:ext cx="838691" cy="369332"/>
          </a:xfrm>
          <a:prstGeom prst="rect">
            <a:avLst/>
          </a:prstGeom>
          <a:noFill/>
        </p:spPr>
        <p:txBody>
          <a:bodyPr wrap="none" rtlCol="0">
            <a:spAutoFit/>
          </a:bodyPr>
          <a:lstStyle/>
          <a:p>
            <a:r>
              <a:rPr lang="en-US" b="1" dirty="0" smtClean="0">
                <a:latin typeface="Times New Roman" panose="02020603050405020304" pitchFamily="18" charset="0"/>
                <a:cs typeface="Times New Roman" panose="02020603050405020304" pitchFamily="18" charset="0"/>
              </a:rPr>
              <a:t>block1</a:t>
            </a:r>
            <a:endParaRPr lang="en-US" b="1" dirty="0">
              <a:latin typeface="Times New Roman" panose="02020603050405020304" pitchFamily="18" charset="0"/>
              <a:cs typeface="Times New Roman" panose="02020603050405020304" pitchFamily="18" charset="0"/>
            </a:endParaRPr>
          </a:p>
        </p:txBody>
      </p:sp>
      <p:sp>
        <p:nvSpPr>
          <p:cNvPr id="13" name="TextBox 12"/>
          <p:cNvSpPr txBox="1"/>
          <p:nvPr/>
        </p:nvSpPr>
        <p:spPr>
          <a:xfrm>
            <a:off x="5858083" y="5418335"/>
            <a:ext cx="838691" cy="369332"/>
          </a:xfrm>
          <a:prstGeom prst="rect">
            <a:avLst/>
          </a:prstGeom>
          <a:noFill/>
        </p:spPr>
        <p:txBody>
          <a:bodyPr wrap="none" rtlCol="0">
            <a:spAutoFit/>
          </a:bodyPr>
          <a:lstStyle/>
          <a:p>
            <a:r>
              <a:rPr lang="en-US" b="1" dirty="0" smtClean="0">
                <a:latin typeface="Times New Roman" panose="02020603050405020304" pitchFamily="18" charset="0"/>
                <a:cs typeface="Times New Roman" panose="02020603050405020304" pitchFamily="18" charset="0"/>
              </a:rPr>
              <a:t>block2</a:t>
            </a:r>
            <a:endParaRPr lang="en-US"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8239452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0" y="762000"/>
            <a:ext cx="2941831" cy="369332"/>
          </a:xfrm>
          <a:prstGeom prst="rect">
            <a:avLst/>
          </a:prstGeom>
        </p:spPr>
        <p:txBody>
          <a:bodyPr wrap="none">
            <a:spAutoFit/>
          </a:bodyPr>
          <a:lstStyle/>
          <a:p>
            <a:r>
              <a:rPr lang="en-US" dirty="0">
                <a:solidFill>
                  <a:srgbClr val="C00000"/>
                </a:solidFill>
                <a:latin typeface="Times New Roman" panose="02020603050405020304" pitchFamily="18" charset="0"/>
                <a:cs typeface="Times New Roman" panose="02020603050405020304" pitchFamily="18" charset="0"/>
              </a:rPr>
              <a:t>Deformed Shape For Block </a:t>
            </a:r>
            <a:r>
              <a:rPr lang="en-US" dirty="0" smtClean="0">
                <a:solidFill>
                  <a:srgbClr val="C00000"/>
                </a:solidFill>
                <a:latin typeface="Times New Roman" panose="02020603050405020304" pitchFamily="18" charset="0"/>
                <a:cs typeface="Times New Roman" panose="02020603050405020304" pitchFamily="18" charset="0"/>
              </a:rPr>
              <a:t>2</a:t>
            </a:r>
            <a:endParaRPr lang="en-US" dirty="0"/>
          </a:p>
        </p:txBody>
      </p:sp>
      <p:pic>
        <p:nvPicPr>
          <p:cNvPr id="3" name="Picture 2"/>
          <p:cNvPicPr>
            <a:picLocks noChangeAspect="1"/>
          </p:cNvPicPr>
          <p:nvPr/>
        </p:nvPicPr>
        <p:blipFill>
          <a:blip r:embed="rId3"/>
          <a:stretch>
            <a:fillRect/>
          </a:stretch>
        </p:blipFill>
        <p:spPr>
          <a:xfrm>
            <a:off x="914400" y="1036308"/>
            <a:ext cx="7543800" cy="5278571"/>
          </a:xfrm>
          <a:prstGeom prst="rect">
            <a:avLst/>
          </a:prstGeom>
        </p:spPr>
      </p:pic>
    </p:spTree>
    <p:extLst>
      <p:ext uri="{BB962C8B-B14F-4D97-AF65-F5344CB8AC3E}">
        <p14:creationId xmlns:p14="http://schemas.microsoft.com/office/powerpoint/2010/main" val="245413233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505200" y="762000"/>
            <a:ext cx="2826415" cy="461665"/>
          </a:xfrm>
          <a:prstGeom prst="rect">
            <a:avLst/>
          </a:prstGeom>
        </p:spPr>
        <p:txBody>
          <a:bodyPr wrap="none">
            <a:spAutoFit/>
          </a:bodyPr>
          <a:lstStyle/>
          <a:p>
            <a:r>
              <a:rPr lang="en-US" sz="2400" b="1" dirty="0">
                <a:latin typeface="Times New Roman" panose="02020603050405020304" pitchFamily="18" charset="0"/>
                <a:cs typeface="Times New Roman" panose="02020603050405020304" pitchFamily="18" charset="0"/>
              </a:rPr>
              <a:t>Equilibrium Check:</a:t>
            </a:r>
            <a:endParaRPr lang="en-US" sz="2400" dirty="0"/>
          </a:p>
        </p:txBody>
      </p:sp>
      <p:sp>
        <p:nvSpPr>
          <p:cNvPr id="3" name="Rectangle 2"/>
          <p:cNvSpPr/>
          <p:nvPr/>
        </p:nvSpPr>
        <p:spPr>
          <a:xfrm>
            <a:off x="830893" y="1223665"/>
            <a:ext cx="4960308" cy="3046988"/>
          </a:xfrm>
          <a:prstGeom prst="rect">
            <a:avLst/>
          </a:prstGeom>
        </p:spPr>
        <p:txBody>
          <a:bodyPr wrap="square">
            <a:spAutoFit/>
          </a:bodyPr>
          <a:lstStyle/>
          <a:p>
            <a:r>
              <a:rPr lang="en-US" sz="1600" dirty="0" smtClean="0">
                <a:solidFill>
                  <a:srgbClr val="000000"/>
                </a:solidFill>
                <a:latin typeface="Symbol" panose="05050102010706020507" pitchFamily="18" charset="2"/>
              </a:rPr>
              <a:t> </a:t>
            </a:r>
            <a:r>
              <a:rPr lang="en-US" sz="1600" dirty="0">
                <a:solidFill>
                  <a:srgbClr val="000000"/>
                </a:solidFill>
                <a:latin typeface="Times New Roman" panose="02020603050405020304" pitchFamily="18" charset="0"/>
              </a:rPr>
              <a:t>A ) Live load = are of floor *No. of floor *L.L </a:t>
            </a:r>
          </a:p>
          <a:p>
            <a:r>
              <a:rPr lang="en-US" sz="1600" dirty="0" smtClean="0">
                <a:solidFill>
                  <a:srgbClr val="000000"/>
                </a:solidFill>
                <a:latin typeface="Times New Roman" panose="02020603050405020304" pitchFamily="18" charset="0"/>
              </a:rPr>
              <a:t>area </a:t>
            </a:r>
            <a:r>
              <a:rPr lang="en-US" sz="1600" dirty="0">
                <a:solidFill>
                  <a:srgbClr val="000000"/>
                </a:solidFill>
                <a:latin typeface="Times New Roman" panose="02020603050405020304" pitchFamily="18" charset="0"/>
              </a:rPr>
              <a:t>of floors = 1240 m2 </a:t>
            </a:r>
          </a:p>
          <a:p>
            <a:r>
              <a:rPr lang="en-US" sz="1600" dirty="0" smtClean="0">
                <a:solidFill>
                  <a:srgbClr val="000000"/>
                </a:solidFill>
                <a:latin typeface="Times New Roman" panose="02020603050405020304" pitchFamily="18" charset="0"/>
              </a:rPr>
              <a:t>Live </a:t>
            </a:r>
            <a:r>
              <a:rPr lang="en-US" sz="1600" dirty="0">
                <a:solidFill>
                  <a:srgbClr val="000000"/>
                </a:solidFill>
                <a:latin typeface="Times New Roman" panose="02020603050405020304" pitchFamily="18" charset="0"/>
              </a:rPr>
              <a:t>Load=4KN*1240=4960KN </a:t>
            </a:r>
            <a:endParaRPr lang="en-US" sz="1600" dirty="0" smtClean="0">
              <a:solidFill>
                <a:srgbClr val="000000"/>
              </a:solidFill>
              <a:latin typeface="Times New Roman" panose="02020603050405020304" pitchFamily="18" charset="0"/>
            </a:endParaRPr>
          </a:p>
          <a:p>
            <a:endParaRPr lang="en-US" sz="1600" dirty="0">
              <a:solidFill>
                <a:srgbClr val="000000"/>
              </a:solidFill>
              <a:latin typeface="Times New Roman" panose="02020603050405020304" pitchFamily="18" charset="0"/>
            </a:endParaRPr>
          </a:p>
          <a:p>
            <a:r>
              <a:rPr lang="en-US" sz="1600" dirty="0">
                <a:solidFill>
                  <a:srgbClr val="000000"/>
                </a:solidFill>
                <a:latin typeface="Times New Roman" panose="02020603050405020304" pitchFamily="18" charset="0"/>
              </a:rPr>
              <a:t>B) Dead load </a:t>
            </a:r>
          </a:p>
          <a:p>
            <a:r>
              <a:rPr lang="en-US" sz="1600" dirty="0" smtClean="0">
                <a:solidFill>
                  <a:srgbClr val="000000"/>
                </a:solidFill>
                <a:latin typeface="Times New Roman" panose="02020603050405020304" pitchFamily="18" charset="0"/>
              </a:rPr>
              <a:t>Slab </a:t>
            </a:r>
            <a:r>
              <a:rPr lang="en-US" sz="1600" dirty="0">
                <a:solidFill>
                  <a:srgbClr val="000000"/>
                </a:solidFill>
                <a:latin typeface="Times New Roman" panose="02020603050405020304" pitchFamily="18" charset="0"/>
              </a:rPr>
              <a:t>(O.W)= (1240*.149*25)=4619KN </a:t>
            </a:r>
          </a:p>
          <a:p>
            <a:r>
              <a:rPr lang="en-US" sz="1600" dirty="0" smtClean="0">
                <a:solidFill>
                  <a:srgbClr val="000000"/>
                </a:solidFill>
                <a:latin typeface="Times New Roman" panose="02020603050405020304" pitchFamily="18" charset="0"/>
              </a:rPr>
              <a:t>Beam </a:t>
            </a:r>
            <a:r>
              <a:rPr lang="en-US" sz="1600" dirty="0">
                <a:solidFill>
                  <a:srgbClr val="000000"/>
                </a:solidFill>
                <a:latin typeface="Times New Roman" panose="02020603050405020304" pitchFamily="18" charset="0"/>
              </a:rPr>
              <a:t>weight=2340KN </a:t>
            </a:r>
          </a:p>
          <a:p>
            <a:r>
              <a:rPr lang="en-US" sz="1600" dirty="0" smtClean="0">
                <a:solidFill>
                  <a:srgbClr val="000000"/>
                </a:solidFill>
                <a:latin typeface="Times New Roman" panose="02020603050405020304" pitchFamily="18" charset="0"/>
              </a:rPr>
              <a:t> </a:t>
            </a:r>
            <a:r>
              <a:rPr lang="en-US" sz="1600" dirty="0">
                <a:solidFill>
                  <a:srgbClr val="000000"/>
                </a:solidFill>
                <a:latin typeface="Times New Roman" panose="02020603050405020304" pitchFamily="18" charset="0"/>
              </a:rPr>
              <a:t>(Columns +shear wall )weight = 3866KN </a:t>
            </a:r>
          </a:p>
          <a:p>
            <a:r>
              <a:rPr lang="en-US" sz="1600" dirty="0" smtClean="0">
                <a:solidFill>
                  <a:srgbClr val="000000"/>
                </a:solidFill>
                <a:latin typeface="Times New Roman" panose="02020603050405020304" pitchFamily="18" charset="0"/>
              </a:rPr>
              <a:t>Total </a:t>
            </a:r>
            <a:r>
              <a:rPr lang="en-US" sz="1600" dirty="0">
                <a:solidFill>
                  <a:srgbClr val="000000"/>
                </a:solidFill>
                <a:latin typeface="Times New Roman" panose="02020603050405020304" pitchFamily="18" charset="0"/>
              </a:rPr>
              <a:t>D.L=4619+2340+3866=10805KN </a:t>
            </a:r>
            <a:endParaRPr lang="en-US" sz="1600" dirty="0" smtClean="0">
              <a:solidFill>
                <a:srgbClr val="000000"/>
              </a:solidFill>
              <a:latin typeface="Times New Roman" panose="02020603050405020304" pitchFamily="18" charset="0"/>
            </a:endParaRPr>
          </a:p>
          <a:p>
            <a:endParaRPr lang="en-US" sz="1600" dirty="0">
              <a:solidFill>
                <a:srgbClr val="000000"/>
              </a:solidFill>
              <a:latin typeface="Times New Roman" panose="02020603050405020304" pitchFamily="18" charset="0"/>
            </a:endParaRPr>
          </a:p>
          <a:p>
            <a:r>
              <a:rPr lang="en-US" sz="1600" dirty="0">
                <a:solidFill>
                  <a:srgbClr val="000000"/>
                </a:solidFill>
                <a:latin typeface="Times New Roman" panose="02020603050405020304" pitchFamily="18" charset="0"/>
              </a:rPr>
              <a:t>C) Super imposed= (3.5*1240) </a:t>
            </a:r>
          </a:p>
          <a:p>
            <a:r>
              <a:rPr lang="en-US" sz="1600" dirty="0">
                <a:solidFill>
                  <a:srgbClr val="000000"/>
                </a:solidFill>
                <a:latin typeface="Times New Roman" panose="02020603050405020304" pitchFamily="18" charset="0"/>
              </a:rPr>
              <a:t>= 4340KN </a:t>
            </a:r>
            <a:endParaRPr lang="en-US" sz="1600" dirty="0"/>
          </a:p>
        </p:txBody>
      </p:sp>
      <p:pic>
        <p:nvPicPr>
          <p:cNvPr id="5" name="Picture 4"/>
          <p:cNvPicPr>
            <a:picLocks noChangeAspect="1"/>
          </p:cNvPicPr>
          <p:nvPr/>
        </p:nvPicPr>
        <p:blipFill>
          <a:blip r:embed="rId2"/>
          <a:stretch>
            <a:fillRect/>
          </a:stretch>
        </p:blipFill>
        <p:spPr>
          <a:xfrm>
            <a:off x="838200" y="4191000"/>
            <a:ext cx="7754939" cy="2026146"/>
          </a:xfrm>
          <a:prstGeom prst="rect">
            <a:avLst/>
          </a:prstGeom>
        </p:spPr>
      </p:pic>
    </p:spTree>
    <p:extLst>
      <p:ext uri="{BB962C8B-B14F-4D97-AF65-F5344CB8AC3E}">
        <p14:creationId xmlns:p14="http://schemas.microsoft.com/office/powerpoint/2010/main" val="316715446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66800" y="1066800"/>
            <a:ext cx="7162800" cy="923330"/>
          </a:xfrm>
          <a:prstGeom prst="rect">
            <a:avLst/>
          </a:prstGeom>
        </p:spPr>
        <p:txBody>
          <a:bodyPr wrap="square">
            <a:spAutoFit/>
          </a:bodyPr>
          <a:lstStyle/>
          <a:p>
            <a:r>
              <a:rPr lang="es-ES" dirty="0">
                <a:latin typeface="Times New Roman" panose="02020603050405020304" pitchFamily="18" charset="0"/>
                <a:cs typeface="Times New Roman" panose="02020603050405020304" pitchFamily="18" charset="0"/>
              </a:rPr>
              <a:t>D.L % error = (manual calculation – sap calculation / manual calculation) </a:t>
            </a:r>
          </a:p>
          <a:p>
            <a:r>
              <a:rPr lang="en-US" dirty="0">
                <a:latin typeface="Times New Roman" panose="02020603050405020304" pitchFamily="18" charset="0"/>
                <a:cs typeface="Times New Roman" panose="02020603050405020304" pitchFamily="18" charset="0"/>
              </a:rPr>
              <a:t>= (10805 – 10235 / 10805) </a:t>
            </a:r>
          </a:p>
          <a:p>
            <a:r>
              <a:rPr lang="en-US" dirty="0">
                <a:latin typeface="Times New Roman" panose="02020603050405020304" pitchFamily="18" charset="0"/>
                <a:cs typeface="Times New Roman" panose="02020603050405020304" pitchFamily="18" charset="0"/>
              </a:rPr>
              <a:t>= 5 % …. Ok </a:t>
            </a:r>
            <a:endParaRPr lang="en-US" dirty="0">
              <a:solidFill>
                <a:srgbClr val="C00000"/>
              </a:solidFill>
              <a:latin typeface="Times New Roman" panose="02020603050405020304" pitchFamily="18" charset="0"/>
              <a:cs typeface="Times New Roman" panose="02020603050405020304" pitchFamily="18" charset="0"/>
            </a:endParaRPr>
          </a:p>
        </p:txBody>
      </p:sp>
      <p:sp>
        <p:nvSpPr>
          <p:cNvPr id="3" name="Rectangle 2"/>
          <p:cNvSpPr/>
          <p:nvPr/>
        </p:nvSpPr>
        <p:spPr>
          <a:xfrm>
            <a:off x="1066800" y="2362200"/>
            <a:ext cx="7162800" cy="923330"/>
          </a:xfrm>
          <a:prstGeom prst="rect">
            <a:avLst/>
          </a:prstGeom>
        </p:spPr>
        <p:txBody>
          <a:bodyPr wrap="square">
            <a:spAutoFit/>
          </a:bodyPr>
          <a:lstStyle/>
          <a:p>
            <a:r>
              <a:rPr lang="es-ES" dirty="0">
                <a:solidFill>
                  <a:srgbClr val="000000"/>
                </a:solidFill>
                <a:latin typeface="Times New Roman" panose="02020603050405020304" pitchFamily="18" charset="0"/>
              </a:rPr>
              <a:t>L.L % error = (manual </a:t>
            </a:r>
            <a:r>
              <a:rPr lang="es-ES" dirty="0" smtClean="0">
                <a:solidFill>
                  <a:srgbClr val="000000"/>
                </a:solidFill>
                <a:latin typeface="Times New Roman" panose="02020603050405020304" pitchFamily="18" charset="0"/>
              </a:rPr>
              <a:t>calculation </a:t>
            </a:r>
            <a:r>
              <a:rPr lang="es-ES" dirty="0">
                <a:solidFill>
                  <a:srgbClr val="000000"/>
                </a:solidFill>
                <a:latin typeface="Times New Roman" panose="02020603050405020304" pitchFamily="18" charset="0"/>
              </a:rPr>
              <a:t>– sap calculation / manual </a:t>
            </a:r>
            <a:r>
              <a:rPr lang="es-ES" dirty="0" smtClean="0">
                <a:solidFill>
                  <a:srgbClr val="000000"/>
                </a:solidFill>
                <a:latin typeface="Times New Roman" panose="02020603050405020304" pitchFamily="18" charset="0"/>
              </a:rPr>
              <a:t>calculation) </a:t>
            </a:r>
            <a:endParaRPr lang="es-ES" dirty="0">
              <a:solidFill>
                <a:srgbClr val="000000"/>
              </a:solidFill>
              <a:latin typeface="Times New Roman" panose="02020603050405020304" pitchFamily="18" charset="0"/>
            </a:endParaRPr>
          </a:p>
          <a:p>
            <a:r>
              <a:rPr lang="en-US" dirty="0">
                <a:solidFill>
                  <a:srgbClr val="000000"/>
                </a:solidFill>
                <a:latin typeface="Times New Roman" panose="02020603050405020304" pitchFamily="18" charset="0"/>
              </a:rPr>
              <a:t>= (4960– 4717 / 4960) </a:t>
            </a:r>
          </a:p>
          <a:p>
            <a:r>
              <a:rPr lang="en-US" dirty="0">
                <a:solidFill>
                  <a:srgbClr val="000000"/>
                </a:solidFill>
                <a:latin typeface="Times New Roman" panose="02020603050405020304" pitchFamily="18" charset="0"/>
              </a:rPr>
              <a:t>= 4.1 % …. Ok </a:t>
            </a:r>
            <a:endParaRPr lang="en-US" dirty="0"/>
          </a:p>
        </p:txBody>
      </p:sp>
      <p:sp>
        <p:nvSpPr>
          <p:cNvPr id="4" name="Rectangle 3"/>
          <p:cNvSpPr/>
          <p:nvPr/>
        </p:nvSpPr>
        <p:spPr>
          <a:xfrm>
            <a:off x="1041748" y="3784948"/>
            <a:ext cx="7187852" cy="923330"/>
          </a:xfrm>
          <a:prstGeom prst="rect">
            <a:avLst/>
          </a:prstGeom>
        </p:spPr>
        <p:txBody>
          <a:bodyPr wrap="square">
            <a:spAutoFit/>
          </a:bodyPr>
          <a:lstStyle/>
          <a:p>
            <a:r>
              <a:rPr lang="en-US" dirty="0">
                <a:solidFill>
                  <a:srgbClr val="000000"/>
                </a:solidFill>
                <a:latin typeface="Times New Roman" panose="02020603050405020304" pitchFamily="18" charset="0"/>
              </a:rPr>
              <a:t>S.I.D % error= (manual calculation – sap calculation / manual calculation) </a:t>
            </a:r>
          </a:p>
          <a:p>
            <a:r>
              <a:rPr lang="en-US" dirty="0">
                <a:solidFill>
                  <a:srgbClr val="000000"/>
                </a:solidFill>
                <a:latin typeface="Times New Roman" panose="02020603050405020304" pitchFamily="18" charset="0"/>
              </a:rPr>
              <a:t>= (4340 – 4128 / 4340) </a:t>
            </a:r>
          </a:p>
          <a:p>
            <a:r>
              <a:rPr lang="en-US" dirty="0">
                <a:solidFill>
                  <a:srgbClr val="000000"/>
                </a:solidFill>
                <a:latin typeface="Times New Roman" panose="02020603050405020304" pitchFamily="18" charset="0"/>
              </a:rPr>
              <a:t>= 4.8 % …. Ok </a:t>
            </a:r>
            <a:endParaRPr lang="en-US" dirty="0"/>
          </a:p>
        </p:txBody>
      </p:sp>
    </p:spTree>
    <p:extLst>
      <p:ext uri="{BB962C8B-B14F-4D97-AF65-F5344CB8AC3E}">
        <p14:creationId xmlns:p14="http://schemas.microsoft.com/office/powerpoint/2010/main" val="52209123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895600" y="838200"/>
            <a:ext cx="3341812" cy="461665"/>
          </a:xfrm>
          <a:prstGeom prst="rect">
            <a:avLst/>
          </a:prstGeom>
        </p:spPr>
        <p:txBody>
          <a:bodyPr wrap="none">
            <a:spAutoFit/>
          </a:bodyPr>
          <a:lstStyle/>
          <a:p>
            <a:r>
              <a:rPr lang="en-US" sz="2400" b="1" dirty="0">
                <a:latin typeface="Times New Roman" panose="02020603050405020304" pitchFamily="18" charset="0"/>
                <a:cs typeface="Times New Roman" panose="02020603050405020304" pitchFamily="18" charset="0"/>
              </a:rPr>
              <a:t>Internal Forces Checks:</a:t>
            </a:r>
            <a:endParaRPr lang="en-US" sz="2400" dirty="0"/>
          </a:p>
        </p:txBody>
      </p:sp>
      <p:sp>
        <p:nvSpPr>
          <p:cNvPr id="3" name="Rectangle 2"/>
          <p:cNvSpPr/>
          <p:nvPr/>
        </p:nvSpPr>
        <p:spPr>
          <a:xfrm>
            <a:off x="990600" y="1207532"/>
            <a:ext cx="7620000" cy="2062103"/>
          </a:xfrm>
          <a:prstGeom prst="rect">
            <a:avLst/>
          </a:prstGeom>
        </p:spPr>
        <p:txBody>
          <a:bodyPr wrap="square">
            <a:spAutoFit/>
          </a:bodyPr>
          <a:lstStyle/>
          <a:p>
            <a:endParaRPr lang="en-US" sz="2000" dirty="0">
              <a:solidFill>
                <a:srgbClr val="000000"/>
              </a:solidFill>
              <a:latin typeface="Times New Roman" panose="02020603050405020304" pitchFamily="18" charset="0"/>
            </a:endParaRPr>
          </a:p>
          <a:p>
            <a:r>
              <a:rPr lang="en-US" b="1" dirty="0">
                <a:solidFill>
                  <a:srgbClr val="000000"/>
                </a:solidFill>
                <a:latin typeface="Times New Roman" panose="02020603050405020304" pitchFamily="18" charset="0"/>
              </a:rPr>
              <a:t>Slab: </a:t>
            </a:r>
            <a:r>
              <a:rPr lang="en-US" dirty="0">
                <a:solidFill>
                  <a:srgbClr val="000000"/>
                </a:solidFill>
                <a:latin typeface="Times New Roman" panose="02020603050405020304" pitchFamily="18" charset="0"/>
              </a:rPr>
              <a:t>We take the average moment from SAP and compare it with manual value. </a:t>
            </a:r>
          </a:p>
          <a:p>
            <a:r>
              <a:rPr lang="en-US" dirty="0">
                <a:solidFill>
                  <a:srgbClr val="000000"/>
                </a:solidFill>
                <a:latin typeface="Times New Roman" panose="02020603050405020304" pitchFamily="18" charset="0"/>
              </a:rPr>
              <a:t>Average moment (M) =4+4.5/2+14.5=18.75KN.M </a:t>
            </a:r>
          </a:p>
          <a:p>
            <a:r>
              <a:rPr lang="en-US" dirty="0">
                <a:solidFill>
                  <a:srgbClr val="000000"/>
                </a:solidFill>
                <a:latin typeface="Times New Roman" panose="02020603050405020304" pitchFamily="18" charset="0"/>
              </a:rPr>
              <a:t>Manual moment M = </a:t>
            </a:r>
            <a:r>
              <a:rPr lang="en-US" dirty="0" err="1">
                <a:solidFill>
                  <a:srgbClr val="000000"/>
                </a:solidFill>
                <a:latin typeface="Times New Roman" panose="02020603050405020304" pitchFamily="18" charset="0"/>
              </a:rPr>
              <a:t>wu</a:t>
            </a:r>
            <a:r>
              <a:rPr lang="en-US" dirty="0">
                <a:solidFill>
                  <a:srgbClr val="000000"/>
                </a:solidFill>
                <a:latin typeface="Times New Roman" panose="02020603050405020304" pitchFamily="18" charset="0"/>
              </a:rPr>
              <a:t>*L^2 / 8=14.9*3.3^2/8 </a:t>
            </a:r>
          </a:p>
          <a:p>
            <a:r>
              <a:rPr lang="en-US" dirty="0">
                <a:solidFill>
                  <a:srgbClr val="000000"/>
                </a:solidFill>
                <a:latin typeface="Times New Roman" panose="02020603050405020304" pitchFamily="18" charset="0"/>
              </a:rPr>
              <a:t>=20KM.M </a:t>
            </a:r>
          </a:p>
          <a:p>
            <a:r>
              <a:rPr lang="en-US" dirty="0">
                <a:solidFill>
                  <a:srgbClr val="000000"/>
                </a:solidFill>
                <a:latin typeface="Times New Roman" panose="02020603050405020304" pitchFamily="18" charset="0"/>
              </a:rPr>
              <a:t>Moment % error = (manual calculation – sap calculation / manual calculation) </a:t>
            </a:r>
          </a:p>
          <a:p>
            <a:r>
              <a:rPr lang="pl-PL" dirty="0">
                <a:solidFill>
                  <a:srgbClr val="000000"/>
                </a:solidFill>
                <a:latin typeface="Times New Roman" panose="02020603050405020304" pitchFamily="18" charset="0"/>
              </a:rPr>
              <a:t>= (20 – 18.75) / 20 = 6.2% OK </a:t>
            </a:r>
            <a:endParaRPr lang="en-US" dirty="0"/>
          </a:p>
        </p:txBody>
      </p:sp>
    </p:spTree>
    <p:extLst>
      <p:ext uri="{BB962C8B-B14F-4D97-AF65-F5344CB8AC3E}">
        <p14:creationId xmlns:p14="http://schemas.microsoft.com/office/powerpoint/2010/main" val="24239406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Rectangle 2"/>
          <p:cNvSpPr txBox="1">
            <a:spLocks noChangeArrowheads="1"/>
          </p:cNvSpPr>
          <p:nvPr/>
        </p:nvSpPr>
        <p:spPr>
          <a:xfrm>
            <a:off x="889248" y="533400"/>
            <a:ext cx="4825752" cy="631379"/>
          </a:xfrm>
          <a:prstGeom prst="rect">
            <a:avLst/>
          </a:prstGeom>
        </p:spPr>
        <p:txBody>
          <a:bodyPr/>
          <a:lstStyle/>
          <a:p>
            <a:pPr eaLnBrk="0" hangingPunct="0"/>
            <a:endParaRPr lang="en-US" sz="3200" b="1" dirty="0">
              <a:latin typeface="Baskerville Old Face" pitchFamily="18" charset="0"/>
              <a:cs typeface="Angsana New" pitchFamily="18" charset="-34"/>
            </a:endParaRPr>
          </a:p>
        </p:txBody>
      </p:sp>
      <p:grpSp>
        <p:nvGrpSpPr>
          <p:cNvPr id="10" name="Group 32"/>
          <p:cNvGrpSpPr>
            <a:grpSpLocks/>
          </p:cNvGrpSpPr>
          <p:nvPr/>
        </p:nvGrpSpPr>
        <p:grpSpPr bwMode="auto">
          <a:xfrm>
            <a:off x="1066755" y="381000"/>
            <a:ext cx="4800645" cy="838200"/>
            <a:chOff x="1097" y="1179"/>
            <a:chExt cx="3463" cy="419"/>
          </a:xfrm>
        </p:grpSpPr>
        <p:grpSp>
          <p:nvGrpSpPr>
            <p:cNvPr id="11" name="Group 4"/>
            <p:cNvGrpSpPr>
              <a:grpSpLocks/>
            </p:cNvGrpSpPr>
            <p:nvPr/>
          </p:nvGrpSpPr>
          <p:grpSpPr bwMode="auto">
            <a:xfrm>
              <a:off x="1097" y="1179"/>
              <a:ext cx="550" cy="419"/>
              <a:chOff x="933" y="2656"/>
              <a:chExt cx="1773" cy="1351"/>
            </a:xfrm>
          </p:grpSpPr>
          <p:sp>
            <p:nvSpPr>
              <p:cNvPr id="15" name="AutoShape 4"/>
              <p:cNvSpPr>
                <a:spLocks noChangeArrowheads="1"/>
              </p:cNvSpPr>
              <p:nvPr/>
            </p:nvSpPr>
            <p:spPr bwMode="gray">
              <a:xfrm>
                <a:off x="1123" y="2679"/>
                <a:ext cx="1536" cy="1328"/>
              </a:xfrm>
              <a:prstGeom prst="hexagon">
                <a:avLst>
                  <a:gd name="adj" fmla="val 28916"/>
                  <a:gd name="vf" fmla="val 115470"/>
                </a:avLst>
              </a:prstGeom>
              <a:solidFill>
                <a:srgbClr val="808080"/>
              </a:solidFill>
              <a:ln w="9525">
                <a:noFill/>
                <a:miter lim="800000"/>
                <a:headEnd/>
                <a:tailEnd/>
              </a:ln>
              <a:effectLst/>
            </p:spPr>
            <p:txBody>
              <a:bodyPr wrap="none" anchor="ctr"/>
              <a:lstStyle/>
              <a:p>
                <a:endParaRPr lang="th-TH"/>
              </a:p>
            </p:txBody>
          </p:sp>
          <p:sp>
            <p:nvSpPr>
              <p:cNvPr id="16" name="AutoShape 5"/>
              <p:cNvSpPr>
                <a:spLocks noChangeArrowheads="1"/>
              </p:cNvSpPr>
              <p:nvPr/>
            </p:nvSpPr>
            <p:spPr bwMode="gray">
              <a:xfrm>
                <a:off x="1110" y="2656"/>
                <a:ext cx="1536" cy="1328"/>
              </a:xfrm>
              <a:prstGeom prst="hexagon">
                <a:avLst>
                  <a:gd name="adj" fmla="val 28916"/>
                  <a:gd name="vf" fmla="val 115470"/>
                </a:avLst>
              </a:prstGeom>
              <a:gradFill rotWithShape="1">
                <a:gsLst>
                  <a:gs pos="0">
                    <a:srgbClr val="E6E6E6"/>
                  </a:gs>
                  <a:gs pos="7499">
                    <a:srgbClr val="7D8496"/>
                  </a:gs>
                  <a:gs pos="26500">
                    <a:srgbClr val="E6E6E6"/>
                  </a:gs>
                  <a:gs pos="34000">
                    <a:srgbClr val="7D8496"/>
                  </a:gs>
                  <a:gs pos="46500">
                    <a:srgbClr val="E6E6E6"/>
                  </a:gs>
                  <a:gs pos="50000">
                    <a:srgbClr val="FFFFFF"/>
                  </a:gs>
                  <a:gs pos="53501">
                    <a:srgbClr val="E6E6E6"/>
                  </a:gs>
                  <a:gs pos="66001">
                    <a:srgbClr val="7D8496"/>
                  </a:gs>
                  <a:gs pos="73500">
                    <a:srgbClr val="E6E6E6"/>
                  </a:gs>
                  <a:gs pos="92501">
                    <a:srgbClr val="7D8496"/>
                  </a:gs>
                  <a:gs pos="100000">
                    <a:srgbClr val="E6E6E6"/>
                  </a:gs>
                </a:gsLst>
                <a:lin ang="2700000" scaled="1"/>
              </a:gradFill>
              <a:ln w="9525">
                <a:solidFill>
                  <a:srgbClr val="C0C0C0"/>
                </a:solidFill>
                <a:miter lim="800000"/>
                <a:headEnd/>
                <a:tailEnd/>
              </a:ln>
              <a:effectLst/>
            </p:spPr>
            <p:txBody>
              <a:bodyPr wrap="none" anchor="ctr"/>
              <a:lstStyle/>
              <a:p>
                <a:endParaRPr lang="th-TH"/>
              </a:p>
            </p:txBody>
          </p:sp>
          <p:sp>
            <p:nvSpPr>
              <p:cNvPr id="17" name="AutoShape 6"/>
              <p:cNvSpPr>
                <a:spLocks noChangeArrowheads="1"/>
              </p:cNvSpPr>
              <p:nvPr/>
            </p:nvSpPr>
            <p:spPr bwMode="gray">
              <a:xfrm>
                <a:off x="933" y="2736"/>
                <a:ext cx="1773" cy="1168"/>
              </a:xfrm>
              <a:prstGeom prst="hexagon">
                <a:avLst>
                  <a:gd name="adj" fmla="val 28896"/>
                  <a:gd name="vf" fmla="val 115470"/>
                </a:avLst>
              </a:prstGeom>
              <a:ln>
                <a:headEnd/>
                <a:tailEnd/>
              </a:ln>
            </p:spPr>
            <p:style>
              <a:lnRef idx="1">
                <a:schemeClr val="dk1"/>
              </a:lnRef>
              <a:fillRef idx="1002">
                <a:schemeClr val="dk1"/>
              </a:fillRef>
              <a:effectRef idx="1">
                <a:schemeClr val="dk1"/>
              </a:effectRef>
              <a:fontRef idx="minor">
                <a:schemeClr val="dk1"/>
              </a:fontRef>
            </p:style>
            <p:txBody>
              <a:bodyPr wrap="none" anchor="ctr"/>
              <a:lstStyle/>
              <a:p>
                <a:endParaRPr lang="th-TH" dirty="0">
                  <a:solidFill>
                    <a:schemeClr val="tx1"/>
                  </a:solidFill>
                </a:endParaRPr>
              </a:p>
            </p:txBody>
          </p:sp>
        </p:grpSp>
        <p:sp>
          <p:nvSpPr>
            <p:cNvPr id="12" name="Line 11"/>
            <p:cNvSpPr>
              <a:spLocks noChangeShapeType="1"/>
            </p:cNvSpPr>
            <p:nvPr/>
          </p:nvSpPr>
          <p:spPr bwMode="auto">
            <a:xfrm>
              <a:off x="1536" y="1563"/>
              <a:ext cx="3024" cy="0"/>
            </a:xfrm>
            <a:prstGeom prst="line">
              <a:avLst/>
            </a:prstGeom>
            <a:noFill/>
            <a:ln w="25400">
              <a:solidFill>
                <a:srgbClr val="C0C0C0"/>
              </a:solidFill>
              <a:prstDash val="sysDot"/>
              <a:round/>
              <a:headEnd/>
              <a:tailEnd type="oval" w="med" len="med"/>
            </a:ln>
            <a:effectLst/>
          </p:spPr>
          <p:txBody>
            <a:bodyPr wrap="none" anchor="ctr"/>
            <a:lstStyle/>
            <a:p>
              <a:endParaRPr lang="th-TH"/>
            </a:p>
          </p:txBody>
        </p:sp>
        <p:sp>
          <p:nvSpPr>
            <p:cNvPr id="13" name="Text Box 12"/>
            <p:cNvSpPr txBox="1">
              <a:spLocks noChangeArrowheads="1"/>
            </p:cNvSpPr>
            <p:nvPr/>
          </p:nvSpPr>
          <p:spPr bwMode="auto">
            <a:xfrm>
              <a:off x="1812" y="1293"/>
              <a:ext cx="1434" cy="231"/>
            </a:xfrm>
            <a:prstGeom prst="rect">
              <a:avLst/>
            </a:prstGeom>
            <a:noFill/>
            <a:ln w="9525" algn="ctr">
              <a:noFill/>
              <a:miter lim="800000"/>
              <a:headEnd/>
              <a:tailEnd/>
            </a:ln>
            <a:effectLst/>
          </p:spPr>
          <p:txBody>
            <a:bodyPr wrap="none">
              <a:spAutoFit/>
            </a:bodyPr>
            <a:lstStyle/>
            <a:p>
              <a:pPr eaLnBrk="0" hangingPunct="0"/>
              <a:r>
                <a:rPr lang="en-US" sz="2400" b="1" dirty="0" smtClean="0"/>
                <a:t>Introduction</a:t>
              </a:r>
              <a:endParaRPr lang="en-US" sz="2400" b="1" dirty="0"/>
            </a:p>
          </p:txBody>
        </p:sp>
        <p:sp>
          <p:nvSpPr>
            <p:cNvPr id="14" name="Text Box 13"/>
            <p:cNvSpPr txBox="1">
              <a:spLocks noChangeArrowheads="1"/>
            </p:cNvSpPr>
            <p:nvPr/>
          </p:nvSpPr>
          <p:spPr bwMode="gray">
            <a:xfrm>
              <a:off x="1276" y="1241"/>
              <a:ext cx="223" cy="288"/>
            </a:xfrm>
            <a:prstGeom prst="rect">
              <a:avLst/>
            </a:prstGeom>
            <a:noFill/>
            <a:ln w="9525" algn="ctr">
              <a:noFill/>
              <a:miter lim="800000"/>
              <a:headEnd/>
              <a:tailEnd/>
            </a:ln>
            <a:effectLst/>
          </p:spPr>
          <p:txBody>
            <a:bodyPr wrap="none">
              <a:spAutoFit/>
            </a:bodyPr>
            <a:lstStyle/>
            <a:p>
              <a:pPr algn="ctr" eaLnBrk="0" hangingPunct="0"/>
              <a:r>
                <a:rPr lang="en-US" sz="2400" b="1" dirty="0">
                  <a:solidFill>
                    <a:schemeClr val="bg1"/>
                  </a:solidFill>
                </a:rPr>
                <a:t>1</a:t>
              </a:r>
            </a:p>
          </p:txBody>
        </p:sp>
      </p:grpSp>
      <p:sp>
        <p:nvSpPr>
          <p:cNvPr id="18" name="TextBox 17"/>
          <p:cNvSpPr txBox="1"/>
          <p:nvPr/>
        </p:nvSpPr>
        <p:spPr>
          <a:xfrm>
            <a:off x="889248" y="1447800"/>
            <a:ext cx="7543800" cy="2031325"/>
          </a:xfrm>
          <a:prstGeom prst="rect">
            <a:avLst/>
          </a:prstGeom>
          <a:noFill/>
        </p:spPr>
        <p:txBody>
          <a:bodyPr wrap="square" rtlCol="0">
            <a:spAutoFit/>
          </a:bodyPr>
          <a:lstStyle/>
          <a:p>
            <a:r>
              <a:rPr lang="en-US" dirty="0"/>
              <a:t>There is an urgent need to improve the medical and health services provided to people and to make it as efficient and as near as possible to people’s living areas. Given the difficulties in the treatment especially in peak hours and the need to submit the treatment urgently, there is a need to establish health clinics or centers or even hospitals, with fair and correct distribution to cover almost all areas. A health center will help to solve this especially if it is designed to cover different medical services and if equipped by all required in addition to the human resource.   </a:t>
            </a:r>
          </a:p>
        </p:txBody>
      </p:sp>
      <p:pic>
        <p:nvPicPr>
          <p:cNvPr id="20" name="Picture 2"/>
          <p:cNvPicPr>
            <a:picLocks noChangeAspect="1" noChangeArrowheads="1"/>
          </p:cNvPicPr>
          <p:nvPr/>
        </p:nvPicPr>
        <p:blipFill>
          <a:blip r:embed="rId2" cstate="print"/>
          <a:srcRect/>
          <a:stretch>
            <a:fillRect/>
          </a:stretch>
        </p:blipFill>
        <p:spPr bwMode="auto">
          <a:xfrm>
            <a:off x="2819400" y="3479125"/>
            <a:ext cx="3352800" cy="28454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34"/>
          <p:cNvGrpSpPr>
            <a:grpSpLocks/>
          </p:cNvGrpSpPr>
          <p:nvPr/>
        </p:nvGrpSpPr>
        <p:grpSpPr bwMode="auto">
          <a:xfrm>
            <a:off x="1143000" y="609599"/>
            <a:ext cx="5410200" cy="541038"/>
            <a:chOff x="1152" y="2317"/>
            <a:chExt cx="3408" cy="425"/>
          </a:xfrm>
        </p:grpSpPr>
        <p:grpSp>
          <p:nvGrpSpPr>
            <p:cNvPr id="11" name="Group 17"/>
            <p:cNvGrpSpPr>
              <a:grpSpLocks/>
            </p:cNvGrpSpPr>
            <p:nvPr/>
          </p:nvGrpSpPr>
          <p:grpSpPr bwMode="auto">
            <a:xfrm>
              <a:off x="1152" y="2317"/>
              <a:ext cx="480" cy="419"/>
              <a:chOff x="1110" y="2656"/>
              <a:chExt cx="1549" cy="1351"/>
            </a:xfrm>
          </p:grpSpPr>
          <p:sp>
            <p:nvSpPr>
              <p:cNvPr id="15" name="AutoShape 18"/>
              <p:cNvSpPr>
                <a:spLocks noChangeArrowheads="1"/>
              </p:cNvSpPr>
              <p:nvPr/>
            </p:nvSpPr>
            <p:spPr bwMode="gray">
              <a:xfrm>
                <a:off x="1123" y="2679"/>
                <a:ext cx="1536" cy="1328"/>
              </a:xfrm>
              <a:prstGeom prst="hexagon">
                <a:avLst>
                  <a:gd name="adj" fmla="val 28916"/>
                  <a:gd name="vf" fmla="val 115470"/>
                </a:avLst>
              </a:prstGeom>
              <a:solidFill>
                <a:srgbClr val="808080"/>
              </a:solidFill>
              <a:ln w="9525">
                <a:noFill/>
                <a:miter lim="800000"/>
                <a:headEnd/>
                <a:tailEnd/>
              </a:ln>
              <a:effectLst/>
            </p:spPr>
            <p:txBody>
              <a:bodyPr wrap="none" anchor="ctr"/>
              <a:lstStyle/>
              <a:p>
                <a:endParaRPr lang="th-TH"/>
              </a:p>
            </p:txBody>
          </p:sp>
          <p:sp>
            <p:nvSpPr>
              <p:cNvPr id="16" name="AutoShape 19"/>
              <p:cNvSpPr>
                <a:spLocks noChangeArrowheads="1"/>
              </p:cNvSpPr>
              <p:nvPr/>
            </p:nvSpPr>
            <p:spPr bwMode="gray">
              <a:xfrm>
                <a:off x="1110" y="2656"/>
                <a:ext cx="1536" cy="1328"/>
              </a:xfrm>
              <a:prstGeom prst="hexagon">
                <a:avLst>
                  <a:gd name="adj" fmla="val 28916"/>
                  <a:gd name="vf" fmla="val 115470"/>
                </a:avLst>
              </a:prstGeom>
              <a:gradFill rotWithShape="1">
                <a:gsLst>
                  <a:gs pos="0">
                    <a:srgbClr val="E6E6E6"/>
                  </a:gs>
                  <a:gs pos="7499">
                    <a:srgbClr val="7D8496"/>
                  </a:gs>
                  <a:gs pos="26500">
                    <a:srgbClr val="E6E6E6"/>
                  </a:gs>
                  <a:gs pos="34000">
                    <a:srgbClr val="7D8496"/>
                  </a:gs>
                  <a:gs pos="46500">
                    <a:srgbClr val="E6E6E6"/>
                  </a:gs>
                  <a:gs pos="50000">
                    <a:srgbClr val="FFFFFF"/>
                  </a:gs>
                  <a:gs pos="53501">
                    <a:srgbClr val="E6E6E6"/>
                  </a:gs>
                  <a:gs pos="66001">
                    <a:srgbClr val="7D8496"/>
                  </a:gs>
                  <a:gs pos="73500">
                    <a:srgbClr val="E6E6E6"/>
                  </a:gs>
                  <a:gs pos="92501">
                    <a:srgbClr val="7D8496"/>
                  </a:gs>
                  <a:gs pos="100000">
                    <a:srgbClr val="E6E6E6"/>
                  </a:gs>
                </a:gsLst>
                <a:lin ang="2700000" scaled="1"/>
              </a:gradFill>
              <a:ln w="9525">
                <a:solidFill>
                  <a:srgbClr val="C0C0C0"/>
                </a:solidFill>
                <a:miter lim="800000"/>
                <a:headEnd/>
                <a:tailEnd/>
              </a:ln>
              <a:effectLst/>
            </p:spPr>
            <p:txBody>
              <a:bodyPr wrap="none" anchor="ctr"/>
              <a:lstStyle/>
              <a:p>
                <a:endParaRPr lang="th-TH"/>
              </a:p>
            </p:txBody>
          </p:sp>
          <p:sp>
            <p:nvSpPr>
              <p:cNvPr id="17" name="AutoShape 20"/>
              <p:cNvSpPr>
                <a:spLocks noChangeArrowheads="1"/>
              </p:cNvSpPr>
              <p:nvPr/>
            </p:nvSpPr>
            <p:spPr bwMode="gray">
              <a:xfrm>
                <a:off x="1200" y="2736"/>
                <a:ext cx="1350" cy="1168"/>
              </a:xfrm>
              <a:prstGeom prst="hexagon">
                <a:avLst>
                  <a:gd name="adj" fmla="val 28896"/>
                  <a:gd name="vf" fmla="val 115470"/>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wrap="none" anchor="ctr"/>
              <a:lstStyle/>
              <a:p>
                <a:endParaRPr lang="th-TH"/>
              </a:p>
            </p:txBody>
          </p:sp>
        </p:grpSp>
        <p:sp>
          <p:nvSpPr>
            <p:cNvPr id="12" name="Line 25"/>
            <p:cNvSpPr>
              <a:spLocks noChangeShapeType="1"/>
            </p:cNvSpPr>
            <p:nvPr/>
          </p:nvSpPr>
          <p:spPr bwMode="auto">
            <a:xfrm>
              <a:off x="1536" y="2701"/>
              <a:ext cx="3024" cy="0"/>
            </a:xfrm>
            <a:prstGeom prst="line">
              <a:avLst/>
            </a:prstGeom>
            <a:noFill/>
            <a:ln w="25400">
              <a:solidFill>
                <a:srgbClr val="C0C0C0"/>
              </a:solidFill>
              <a:prstDash val="sysDot"/>
              <a:round/>
              <a:headEnd/>
              <a:tailEnd type="oval" w="med" len="med"/>
            </a:ln>
            <a:effectLst/>
          </p:spPr>
          <p:txBody>
            <a:bodyPr wrap="none" anchor="ctr"/>
            <a:lstStyle/>
            <a:p>
              <a:endParaRPr lang="th-TH" dirty="0"/>
            </a:p>
          </p:txBody>
        </p:sp>
        <p:sp>
          <p:nvSpPr>
            <p:cNvPr id="13" name="Text Box 26"/>
            <p:cNvSpPr txBox="1">
              <a:spLocks noChangeArrowheads="1"/>
            </p:cNvSpPr>
            <p:nvPr/>
          </p:nvSpPr>
          <p:spPr bwMode="auto">
            <a:xfrm>
              <a:off x="1680" y="2365"/>
              <a:ext cx="116" cy="291"/>
            </a:xfrm>
            <a:prstGeom prst="rect">
              <a:avLst/>
            </a:prstGeom>
            <a:noFill/>
            <a:ln w="9525" algn="ctr">
              <a:noFill/>
              <a:miter lim="800000"/>
              <a:headEnd/>
              <a:tailEnd/>
            </a:ln>
            <a:effectLst/>
          </p:spPr>
          <p:txBody>
            <a:bodyPr wrap="none">
              <a:spAutoFit/>
            </a:bodyPr>
            <a:lstStyle/>
            <a:p>
              <a:pPr eaLnBrk="0" hangingPunct="0"/>
              <a:endParaRPr lang="en-US" sz="2400" dirty="0"/>
            </a:p>
          </p:txBody>
        </p:sp>
        <p:sp>
          <p:nvSpPr>
            <p:cNvPr id="14" name="Text Box 27"/>
            <p:cNvSpPr txBox="1">
              <a:spLocks noChangeArrowheads="1"/>
            </p:cNvSpPr>
            <p:nvPr/>
          </p:nvSpPr>
          <p:spPr bwMode="gray">
            <a:xfrm>
              <a:off x="1284" y="2379"/>
              <a:ext cx="207" cy="363"/>
            </a:xfrm>
            <a:prstGeom prst="rect">
              <a:avLst/>
            </a:prstGeom>
            <a:noFill/>
            <a:ln w="9525" algn="ctr">
              <a:noFill/>
              <a:miter lim="800000"/>
              <a:headEnd/>
              <a:tailEnd/>
            </a:ln>
            <a:effectLst/>
          </p:spPr>
          <p:txBody>
            <a:bodyPr wrap="none">
              <a:spAutoFit/>
            </a:bodyPr>
            <a:lstStyle/>
            <a:p>
              <a:pPr algn="ctr" eaLnBrk="0" hangingPunct="0"/>
              <a:r>
                <a:rPr lang="en-US" sz="2400" b="1" dirty="0" smtClean="0">
                  <a:solidFill>
                    <a:schemeClr val="bg1"/>
                  </a:solidFill>
                </a:rPr>
                <a:t>4</a:t>
              </a:r>
              <a:endParaRPr lang="en-US" sz="2400" b="1" dirty="0">
                <a:solidFill>
                  <a:schemeClr val="bg1"/>
                </a:solidFill>
              </a:endParaRPr>
            </a:p>
          </p:txBody>
        </p:sp>
      </p:grpSp>
      <p:sp>
        <p:nvSpPr>
          <p:cNvPr id="18" name="Rectangle 17"/>
          <p:cNvSpPr/>
          <p:nvPr/>
        </p:nvSpPr>
        <p:spPr>
          <a:xfrm>
            <a:off x="2362200" y="609600"/>
            <a:ext cx="3355832" cy="523220"/>
          </a:xfrm>
          <a:prstGeom prst="rect">
            <a:avLst/>
          </a:prstGeom>
        </p:spPr>
        <p:txBody>
          <a:bodyPr wrap="none">
            <a:spAutoFit/>
          </a:bodyPr>
          <a:lstStyle/>
          <a:p>
            <a:r>
              <a:rPr lang="en-US" sz="2800" dirty="0"/>
              <a:t>Environmental Design </a:t>
            </a:r>
          </a:p>
        </p:txBody>
      </p:sp>
      <p:pic>
        <p:nvPicPr>
          <p:cNvPr id="5" name="Picture 4"/>
          <p:cNvPicPr>
            <a:picLocks noChangeAspect="1"/>
          </p:cNvPicPr>
          <p:nvPr/>
        </p:nvPicPr>
        <p:blipFill>
          <a:blip r:embed="rId2"/>
          <a:stretch>
            <a:fillRect/>
          </a:stretch>
        </p:blipFill>
        <p:spPr>
          <a:xfrm>
            <a:off x="1352550" y="2362200"/>
            <a:ext cx="6534150" cy="3476625"/>
          </a:xfrm>
          <a:prstGeom prst="rect">
            <a:avLst/>
          </a:prstGeom>
          <a:ln w="88900" cap="sq" cmpd="thickThin">
            <a:solidFill>
              <a:srgbClr val="000000"/>
            </a:solidFill>
            <a:prstDash val="solid"/>
            <a:miter lim="800000"/>
          </a:ln>
          <a:effectLst>
            <a:innerShdw blurRad="76200">
              <a:srgbClr val="000000"/>
            </a:innerShdw>
          </a:effectLst>
        </p:spPr>
      </p:pic>
      <p:sp>
        <p:nvSpPr>
          <p:cNvPr id="20" name="شكل بيضاوي 5"/>
          <p:cNvSpPr/>
          <p:nvPr/>
        </p:nvSpPr>
        <p:spPr>
          <a:xfrm>
            <a:off x="5029200" y="5638800"/>
            <a:ext cx="2701826" cy="551329"/>
          </a:xfrm>
          <a:prstGeom prst="ellipse">
            <a:avLst/>
          </a:prstGeom>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style>
          <a:lnRef idx="2">
            <a:schemeClr val="accent6"/>
          </a:lnRef>
          <a:fillRef idx="1">
            <a:schemeClr val="lt1"/>
          </a:fillRef>
          <a:effectRef idx="0">
            <a:schemeClr val="accent6"/>
          </a:effectRef>
          <a:fontRef idx="minor">
            <a:schemeClr val="dk1"/>
          </a:fontRef>
        </p:style>
        <p:txBody>
          <a:bodyPr rtlCol="0" anchor="ctr"/>
          <a:lstStyle/>
          <a:p>
            <a:pPr algn="ctr"/>
            <a:r>
              <a:rPr lang="en-US" sz="2400" dirty="0" smtClean="0">
                <a:solidFill>
                  <a:schemeClr val="tx1"/>
                </a:solidFill>
                <a:latin typeface="Times New Roman" panose="02020603050405020304" pitchFamily="18" charset="0"/>
                <a:cs typeface="Times New Roman" panose="02020603050405020304" pitchFamily="18" charset="0"/>
              </a:rPr>
              <a:t>44KW/m2</a:t>
            </a:r>
            <a:endParaRPr lang="en-US" sz="2400" dirty="0">
              <a:solidFill>
                <a:schemeClr val="tx1"/>
              </a:solidFill>
              <a:latin typeface="Times New Roman" panose="02020603050405020304" pitchFamily="18" charset="0"/>
              <a:cs typeface="Times New Roman" panose="02020603050405020304" pitchFamily="18" charset="0"/>
            </a:endParaRPr>
          </a:p>
        </p:txBody>
      </p:sp>
      <p:sp>
        <p:nvSpPr>
          <p:cNvPr id="6" name="Rectangle 5"/>
          <p:cNvSpPr/>
          <p:nvPr/>
        </p:nvSpPr>
        <p:spPr>
          <a:xfrm>
            <a:off x="1352550" y="1810841"/>
            <a:ext cx="2911374" cy="400110"/>
          </a:xfrm>
          <a:prstGeom prst="rect">
            <a:avLst/>
          </a:prstGeom>
        </p:spPr>
        <p:txBody>
          <a:bodyPr wrap="none">
            <a:spAutoFit/>
          </a:bodyPr>
          <a:lstStyle/>
          <a:p>
            <a:r>
              <a:rPr lang="en-US" sz="2000" dirty="0" smtClean="0">
                <a:latin typeface="Times New Roman" panose="02020603050405020304" pitchFamily="18" charset="0"/>
                <a:cs typeface="Times New Roman" panose="02020603050405020304" pitchFamily="18" charset="0"/>
              </a:rPr>
              <a:t>Heating and Cooling Load</a:t>
            </a:r>
            <a:endParaRPr lang="en-US" sz="2000" dirty="0"/>
          </a:p>
        </p:txBody>
      </p:sp>
    </p:spTree>
    <p:extLst>
      <p:ext uri="{BB962C8B-B14F-4D97-AF65-F5344CB8AC3E}">
        <p14:creationId xmlns:p14="http://schemas.microsoft.com/office/powerpoint/2010/main" val="187057007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90600" y="1371600"/>
            <a:ext cx="1798890" cy="400110"/>
          </a:xfrm>
          <a:prstGeom prst="rect">
            <a:avLst/>
          </a:prstGeom>
        </p:spPr>
        <p:txBody>
          <a:bodyPr wrap="none">
            <a:spAutoFit/>
          </a:bodyPr>
          <a:lstStyle/>
          <a:p>
            <a:r>
              <a:rPr lang="en-US" sz="2000" dirty="0">
                <a:latin typeface="Times New Roman" panose="02020603050405020304" pitchFamily="18" charset="0"/>
                <a:cs typeface="Times New Roman" panose="02020603050405020304" pitchFamily="18" charset="0"/>
              </a:rPr>
              <a:t>Daylight Factor</a:t>
            </a:r>
            <a:endParaRPr lang="en-US" sz="2000" dirty="0"/>
          </a:p>
        </p:txBody>
      </p:sp>
      <p:pic>
        <p:nvPicPr>
          <p:cNvPr id="3" name="Picture 2"/>
          <p:cNvPicPr>
            <a:picLocks noChangeAspect="1"/>
          </p:cNvPicPr>
          <p:nvPr/>
        </p:nvPicPr>
        <p:blipFill>
          <a:blip r:embed="rId2"/>
          <a:stretch>
            <a:fillRect/>
          </a:stretch>
        </p:blipFill>
        <p:spPr>
          <a:xfrm>
            <a:off x="990600" y="1981200"/>
            <a:ext cx="6962775" cy="3724275"/>
          </a:xfrm>
          <a:prstGeom prst="rect">
            <a:avLst/>
          </a:prstGeom>
          <a:ln w="88900" cap="sq" cmpd="thickThin">
            <a:solidFill>
              <a:srgbClr val="000000"/>
            </a:solidFill>
            <a:prstDash val="solid"/>
            <a:miter lim="800000"/>
          </a:ln>
          <a:effectLst>
            <a:innerShdw blurRad="76200">
              <a:srgbClr val="000000"/>
            </a:innerShdw>
          </a:effectLst>
        </p:spPr>
      </p:pic>
      <p:sp>
        <p:nvSpPr>
          <p:cNvPr id="9" name="شكل بيضاوي 5"/>
          <p:cNvSpPr/>
          <p:nvPr/>
        </p:nvSpPr>
        <p:spPr>
          <a:xfrm>
            <a:off x="1438577" y="5639300"/>
            <a:ext cx="2701826" cy="551329"/>
          </a:xfrm>
          <a:prstGeom prst="ellipse">
            <a:avLst/>
          </a:prstGeom>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style>
          <a:lnRef idx="2">
            <a:schemeClr val="accent6"/>
          </a:lnRef>
          <a:fillRef idx="1">
            <a:schemeClr val="lt1"/>
          </a:fillRef>
          <a:effectRef idx="0">
            <a:schemeClr val="accent6"/>
          </a:effectRef>
          <a:fontRef idx="minor">
            <a:schemeClr val="dk1"/>
          </a:fontRef>
        </p:style>
        <p:txBody>
          <a:bodyPr rtlCol="0" anchor="ctr"/>
          <a:lstStyle/>
          <a:p>
            <a:pPr algn="ctr"/>
            <a:r>
              <a:rPr lang="en-US" sz="2400" dirty="0" smtClean="0">
                <a:solidFill>
                  <a:schemeClr val="tx1"/>
                </a:solidFill>
                <a:latin typeface="Times New Roman" panose="02020603050405020304" pitchFamily="18" charset="0"/>
                <a:cs typeface="Times New Roman" panose="02020603050405020304" pitchFamily="18" charset="0"/>
              </a:rPr>
              <a:t>3.37%</a:t>
            </a:r>
            <a:endParaRPr lang="en-US" sz="24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533400" y="914400"/>
            <a:ext cx="8208723" cy="4312856"/>
          </a:xfrm>
          <a:prstGeom prst="rect">
            <a:avLst/>
          </a:prstGeom>
        </p:spPr>
      </p:pic>
      <p:sp>
        <p:nvSpPr>
          <p:cNvPr id="3" name="شكل بيضاوي 5"/>
          <p:cNvSpPr/>
          <p:nvPr/>
        </p:nvSpPr>
        <p:spPr>
          <a:xfrm>
            <a:off x="4614797" y="4951591"/>
            <a:ext cx="2701826" cy="551329"/>
          </a:xfrm>
          <a:prstGeom prst="ellipse">
            <a:avLst/>
          </a:prstGeom>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style>
          <a:lnRef idx="2">
            <a:schemeClr val="accent6"/>
          </a:lnRef>
          <a:fillRef idx="1">
            <a:schemeClr val="lt1"/>
          </a:fillRef>
          <a:effectRef idx="0">
            <a:schemeClr val="accent6"/>
          </a:effectRef>
          <a:fontRef idx="minor">
            <a:schemeClr val="dk1"/>
          </a:fontRef>
        </p:style>
        <p:txBody>
          <a:bodyPr rtlCol="0" anchor="ctr"/>
          <a:lstStyle/>
          <a:p>
            <a:pPr algn="ctr"/>
            <a:r>
              <a:rPr lang="en-US" sz="2400" dirty="0" smtClean="0">
                <a:solidFill>
                  <a:schemeClr val="tx1"/>
                </a:solidFill>
                <a:latin typeface="Times New Roman" panose="02020603050405020304" pitchFamily="18" charset="0"/>
                <a:cs typeface="Times New Roman" panose="02020603050405020304" pitchFamily="18" charset="0"/>
              </a:rPr>
              <a:t>4.9%</a:t>
            </a:r>
            <a:endParaRPr lang="en-US" sz="24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1577658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219200" y="1143000"/>
            <a:ext cx="2146742" cy="369332"/>
          </a:xfrm>
          <a:prstGeom prst="rect">
            <a:avLst/>
          </a:prstGeom>
        </p:spPr>
        <p:txBody>
          <a:bodyPr wrap="none">
            <a:spAutoFit/>
          </a:bodyPr>
          <a:lstStyle/>
          <a:p>
            <a:r>
              <a:rPr lang="en-US" b="1" dirty="0">
                <a:solidFill>
                  <a:srgbClr val="000000"/>
                </a:solidFill>
                <a:latin typeface="Times New Roman" panose="02020603050405020304" pitchFamily="18" charset="0"/>
              </a:rPr>
              <a:t>Acoustical </a:t>
            </a:r>
            <a:r>
              <a:rPr lang="en-US" b="1" dirty="0" smtClean="0">
                <a:solidFill>
                  <a:srgbClr val="000000"/>
                </a:solidFill>
                <a:latin typeface="Times New Roman" panose="02020603050405020304" pitchFamily="18" charset="0"/>
              </a:rPr>
              <a:t>Design:- </a:t>
            </a:r>
            <a:endParaRPr lang="en-US" dirty="0"/>
          </a:p>
        </p:txBody>
      </p:sp>
      <p:pic>
        <p:nvPicPr>
          <p:cNvPr id="5" name="Picture 4"/>
          <p:cNvPicPr>
            <a:picLocks noChangeAspect="1"/>
          </p:cNvPicPr>
          <p:nvPr/>
        </p:nvPicPr>
        <p:blipFill>
          <a:blip r:embed="rId2"/>
          <a:stretch>
            <a:fillRect/>
          </a:stretch>
        </p:blipFill>
        <p:spPr>
          <a:xfrm>
            <a:off x="838200" y="1600200"/>
            <a:ext cx="3581400" cy="3852573"/>
          </a:xfrm>
          <a:prstGeom prst="rect">
            <a:avLst/>
          </a:prstGeom>
        </p:spPr>
      </p:pic>
      <p:sp>
        <p:nvSpPr>
          <p:cNvPr id="6" name="Rectangle 5"/>
          <p:cNvSpPr/>
          <p:nvPr/>
        </p:nvSpPr>
        <p:spPr>
          <a:xfrm>
            <a:off x="838200" y="5452773"/>
            <a:ext cx="5181600" cy="357534"/>
          </a:xfrm>
          <a:prstGeom prst="rect">
            <a:avLst/>
          </a:prstGeom>
        </p:spPr>
        <p:txBody>
          <a:bodyPr wrap="square">
            <a:spAutoFit/>
          </a:bodyPr>
          <a:lstStyle/>
          <a:p>
            <a:pPr rtl="1">
              <a:lnSpc>
                <a:spcPct val="115000"/>
              </a:lnSpc>
              <a:spcAft>
                <a:spcPts val="1000"/>
              </a:spcAft>
            </a:pPr>
            <a:r>
              <a:rPr lang="en-US" sz="1600" b="1" dirty="0">
                <a:latin typeface="Times New Roman" panose="02020603050405020304" pitchFamily="18" charset="0"/>
                <a:ea typeface="Calibri" panose="020F0502020204030204" pitchFamily="34" charset="0"/>
                <a:cs typeface="Arial" panose="020B0604020202020204" pitchFamily="34" charset="0"/>
              </a:rPr>
              <a:t>The range of the Reverberation time 0.6&lt; RT</a:t>
            </a:r>
            <a:r>
              <a:rPr lang="en-US" sz="1600" b="1" baseline="-25000" dirty="0">
                <a:latin typeface="Times New Roman" panose="02020603050405020304" pitchFamily="18" charset="0"/>
                <a:ea typeface="Calibri" panose="020F0502020204030204" pitchFamily="34" charset="0"/>
                <a:cs typeface="Arial" panose="020B0604020202020204" pitchFamily="34" charset="0"/>
              </a:rPr>
              <a:t>60</a:t>
            </a:r>
            <a:r>
              <a:rPr lang="en-US" sz="1600" b="1" dirty="0">
                <a:latin typeface="Times New Roman" panose="02020603050405020304" pitchFamily="18" charset="0"/>
                <a:ea typeface="Calibri" panose="020F0502020204030204" pitchFamily="34" charset="0"/>
                <a:cs typeface="Arial" panose="020B0604020202020204" pitchFamily="34" charset="0"/>
              </a:rPr>
              <a:t> &lt; 1.4</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p:txBody>
      </p:sp>
      <p:sp>
        <p:nvSpPr>
          <p:cNvPr id="7" name="Rectangle 6"/>
          <p:cNvSpPr/>
          <p:nvPr/>
        </p:nvSpPr>
        <p:spPr>
          <a:xfrm>
            <a:off x="5212915" y="2286000"/>
            <a:ext cx="2068964" cy="357534"/>
          </a:xfrm>
          <a:prstGeom prst="rect">
            <a:avLst/>
          </a:prstGeom>
        </p:spPr>
        <p:txBody>
          <a:bodyPr wrap="none">
            <a:spAutoFit/>
          </a:bodyPr>
          <a:lstStyle/>
          <a:p>
            <a:pPr marL="228600" rtl="1">
              <a:lnSpc>
                <a:spcPct val="115000"/>
              </a:lnSpc>
              <a:spcAft>
                <a:spcPts val="1000"/>
              </a:spcAft>
            </a:pPr>
            <a:r>
              <a:rPr lang="en-US" sz="1600" b="1" dirty="0">
                <a:latin typeface="Times New Roman" panose="02020603050405020304" pitchFamily="18" charset="0"/>
                <a:ea typeface="Times New Roman" panose="02020603050405020304" pitchFamily="18" charset="0"/>
                <a:cs typeface="Arial" panose="020B0604020202020204" pitchFamily="34" charset="0"/>
              </a:rPr>
              <a:t>RT</a:t>
            </a:r>
            <a:r>
              <a:rPr lang="en-US" sz="1600" b="1" baseline="-25000" dirty="0">
                <a:effectLst/>
                <a:latin typeface="Times New Roman" panose="02020603050405020304" pitchFamily="18" charset="0"/>
                <a:ea typeface="Times New Roman" panose="02020603050405020304" pitchFamily="18" charset="0"/>
                <a:cs typeface="Arial" panose="020B0604020202020204" pitchFamily="34" charset="0"/>
              </a:rPr>
              <a:t>60 </a:t>
            </a:r>
            <a:r>
              <a:rPr lang="en-US" sz="1600" b="1" dirty="0" smtClean="0">
                <a:effectLst/>
                <a:latin typeface="Times New Roman" panose="02020603050405020304" pitchFamily="18" charset="0"/>
                <a:ea typeface="Times New Roman" panose="02020603050405020304" pitchFamily="18" charset="0"/>
                <a:cs typeface="Arial" panose="020B0604020202020204" pitchFamily="34" charset="0"/>
              </a:rPr>
              <a:t>=</a:t>
            </a:r>
            <a:r>
              <a:rPr lang="en-US" sz="1600" b="1" baseline="-25000" dirty="0" smtClean="0">
                <a:effectLst/>
                <a:latin typeface="Times New Roman" panose="02020603050405020304" pitchFamily="18" charset="0"/>
                <a:ea typeface="Times New Roman" panose="02020603050405020304" pitchFamily="18" charset="0"/>
                <a:cs typeface="Arial" panose="020B0604020202020204" pitchFamily="34" charset="0"/>
              </a:rPr>
              <a:t> </a:t>
            </a:r>
            <a:r>
              <a:rPr lang="en-US" sz="1600" b="1" dirty="0">
                <a:effectLst/>
                <a:latin typeface="Times New Roman" panose="02020603050405020304" pitchFamily="18" charset="0"/>
                <a:ea typeface="Times New Roman" panose="02020603050405020304" pitchFamily="18" charset="0"/>
                <a:cs typeface="Arial" panose="020B0604020202020204" pitchFamily="34" charset="0"/>
              </a:rPr>
              <a:t>1.18 second.</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p:txBody>
      </p:sp>
      <p:sp>
        <p:nvSpPr>
          <p:cNvPr id="8" name="Rectangle 7"/>
          <p:cNvSpPr/>
          <p:nvPr/>
        </p:nvSpPr>
        <p:spPr>
          <a:xfrm>
            <a:off x="5181600" y="2819400"/>
            <a:ext cx="2868093" cy="369332"/>
          </a:xfrm>
          <a:prstGeom prst="rect">
            <a:avLst/>
          </a:prstGeom>
        </p:spPr>
        <p:txBody>
          <a:bodyPr wrap="none">
            <a:spAutoFit/>
          </a:bodyPr>
          <a:lstStyle/>
          <a:p>
            <a:r>
              <a:rPr lang="en-US" b="1" dirty="0">
                <a:latin typeface="Times New Roman" panose="02020603050405020304" pitchFamily="18" charset="0"/>
                <a:ea typeface="Calibri" panose="020F0502020204030204" pitchFamily="34" charset="0"/>
                <a:cs typeface="Times New Roman" panose="02020603050405020304" pitchFamily="18" charset="0"/>
              </a:rPr>
              <a:t>%</a:t>
            </a:r>
            <a:r>
              <a:rPr lang="en-US" b="1" dirty="0" err="1" smtClean="0">
                <a:latin typeface="Times New Roman" panose="02020603050405020304" pitchFamily="18" charset="0"/>
                <a:ea typeface="Calibri" panose="020F0502020204030204" pitchFamily="34" charset="0"/>
                <a:cs typeface="Times New Roman" panose="02020603050405020304" pitchFamily="18" charset="0"/>
              </a:rPr>
              <a:t>Alcons</a:t>
            </a:r>
            <a:r>
              <a:rPr lang="en-US" b="1" dirty="0" smtClean="0">
                <a:latin typeface="Times New Roman" panose="02020603050405020304" pitchFamily="18" charset="0"/>
                <a:ea typeface="Calibri" panose="020F0502020204030204" pitchFamily="34" charset="0"/>
                <a:cs typeface="Times New Roman" panose="02020603050405020304" pitchFamily="18" charset="0"/>
              </a:rPr>
              <a:t> = </a:t>
            </a:r>
            <a:r>
              <a:rPr lang="en-US" b="1" dirty="0">
                <a:latin typeface="Times New Roman" panose="02020603050405020304" pitchFamily="18" charset="0"/>
                <a:cs typeface="Times New Roman" panose="02020603050405020304" pitchFamily="18" charset="0"/>
              </a:rPr>
              <a:t>10 is acceptable</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73063" y="979695"/>
            <a:ext cx="2069797" cy="369332"/>
          </a:xfrm>
          <a:prstGeom prst="rect">
            <a:avLst/>
          </a:prstGeom>
          <a:noFill/>
        </p:spPr>
        <p:txBody>
          <a:bodyPr wrap="none" rtlCol="0">
            <a:spAutoFit/>
          </a:bodyPr>
          <a:lstStyle/>
          <a:p>
            <a:r>
              <a:rPr lang="en-US" b="1" dirty="0" smtClean="0">
                <a:latin typeface="Times New Roman" panose="02020603050405020304" pitchFamily="18" charset="0"/>
                <a:cs typeface="Times New Roman" panose="02020603050405020304" pitchFamily="18" charset="0"/>
              </a:rPr>
              <a:t>STC calculations :-</a:t>
            </a:r>
            <a:endParaRPr lang="en-US" b="1" dirty="0">
              <a:latin typeface="Times New Roman" panose="02020603050405020304" pitchFamily="18" charset="0"/>
              <a:cs typeface="Times New Roman" panose="02020603050405020304" pitchFamily="18" charset="0"/>
            </a:endParaRPr>
          </a:p>
        </p:txBody>
      </p:sp>
      <p:sp>
        <p:nvSpPr>
          <p:cNvPr id="6" name="TextBox 5"/>
          <p:cNvSpPr txBox="1"/>
          <p:nvPr/>
        </p:nvSpPr>
        <p:spPr>
          <a:xfrm>
            <a:off x="990600" y="2286000"/>
            <a:ext cx="3469219" cy="2585323"/>
          </a:xfrm>
          <a:prstGeom prst="rect">
            <a:avLst/>
          </a:prstGeom>
          <a:noFill/>
        </p:spPr>
        <p:txBody>
          <a:bodyPr wrap="none" rtlCol="0">
            <a:spAutoFit/>
          </a:bodyPr>
          <a:lstStyle/>
          <a:p>
            <a:r>
              <a:rPr lang="en-US" dirty="0" smtClean="0">
                <a:latin typeface="Times New Roman" panose="02020603050405020304" pitchFamily="18" charset="0"/>
                <a:cs typeface="Times New Roman" panose="02020603050405020304" pitchFamily="18" charset="0"/>
              </a:rPr>
              <a:t>Room to adjacent room STC=52dB</a:t>
            </a:r>
          </a:p>
          <a:p>
            <a:endParaRPr lang="en-US" dirty="0" smtClean="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Room to </a:t>
            </a:r>
            <a:r>
              <a:rPr lang="en-US" dirty="0" smtClean="0">
                <a:latin typeface="Times New Roman" panose="02020603050405020304" pitchFamily="18" charset="0"/>
                <a:cs typeface="Times New Roman" panose="02020603050405020304" pitchFamily="18" charset="0"/>
              </a:rPr>
              <a:t>corridor STC=42.2 dB</a:t>
            </a:r>
          </a:p>
          <a:p>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Room to outside </a:t>
            </a:r>
            <a:r>
              <a:rPr lang="en-US" dirty="0" smtClean="0">
                <a:latin typeface="Times New Roman" panose="02020603050405020304" pitchFamily="18" charset="0"/>
                <a:cs typeface="Times New Roman" panose="02020603050405020304" pitchFamily="18" charset="0"/>
              </a:rPr>
              <a:t>STC=41.1dB</a:t>
            </a:r>
            <a:endParaRPr lang="en-US" dirty="0">
              <a:latin typeface="Times New Roman" panose="02020603050405020304" pitchFamily="18" charset="0"/>
              <a:cs typeface="Times New Roman" panose="02020603050405020304" pitchFamily="18" charset="0"/>
            </a:endParaRPr>
          </a:p>
          <a:p>
            <a:endParaRPr lang="en-US" dirty="0" smtClean="0">
              <a:latin typeface="Times New Roman" panose="02020603050405020304" pitchFamily="18" charset="0"/>
              <a:cs typeface="Times New Roman" panose="02020603050405020304" pitchFamily="18" charset="0"/>
            </a:endParaRPr>
          </a:p>
          <a:p>
            <a:r>
              <a:rPr lang="en-US" dirty="0" smtClean="0">
                <a:latin typeface="Times New Roman" panose="02020603050405020304" pitchFamily="18" charset="0"/>
                <a:cs typeface="Times New Roman" panose="02020603050405020304" pitchFamily="18" charset="0"/>
              </a:rPr>
              <a:t>ICC = 50dB</a:t>
            </a:r>
          </a:p>
          <a:p>
            <a:endParaRPr lang="en-US" dirty="0" smtClean="0">
              <a:latin typeface="Times New Roman" panose="02020603050405020304" pitchFamily="18" charset="0"/>
              <a:cs typeface="Times New Roman" panose="02020603050405020304" pitchFamily="18" charset="0"/>
            </a:endParaRPr>
          </a:p>
          <a:p>
            <a:endParaRPr lang="en-US" dirty="0"/>
          </a:p>
        </p:txBody>
      </p:sp>
      <p:pic>
        <p:nvPicPr>
          <p:cNvPr id="7" name="Picture 6"/>
          <p:cNvPicPr>
            <a:picLocks noChangeAspect="1"/>
          </p:cNvPicPr>
          <p:nvPr/>
        </p:nvPicPr>
        <p:blipFill>
          <a:blip r:embed="rId2"/>
          <a:stretch>
            <a:fillRect/>
          </a:stretch>
        </p:blipFill>
        <p:spPr>
          <a:xfrm>
            <a:off x="1459910" y="4572000"/>
            <a:ext cx="5999818" cy="1312496"/>
          </a:xfrm>
          <a:prstGeom prst="rect">
            <a:avLst/>
          </a:prstGeom>
        </p:spPr>
      </p:pic>
    </p:spTree>
    <p:extLst>
      <p:ext uri="{BB962C8B-B14F-4D97-AF65-F5344CB8AC3E}">
        <p14:creationId xmlns:p14="http://schemas.microsoft.com/office/powerpoint/2010/main" val="119345471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946573" y="873791"/>
            <a:ext cx="3206327" cy="738664"/>
          </a:xfrm>
          <a:prstGeom prst="rect">
            <a:avLst/>
          </a:prstGeom>
          <a:noFill/>
        </p:spPr>
        <p:txBody>
          <a:bodyPr wrap="none" rtlCol="0">
            <a:spAutoFit/>
          </a:bodyPr>
          <a:lstStyle/>
          <a:p>
            <a:pPr marL="342900" indent="-342900">
              <a:buFont typeface="Wingdings" charset="2"/>
              <a:buChar char="Ø"/>
            </a:pPr>
            <a:r>
              <a:rPr lang="en-US" sz="2400" b="1" dirty="0" smtClean="0">
                <a:latin typeface="Times New Roman" panose="02020603050405020304" pitchFamily="18" charset="0"/>
                <a:cs typeface="Times New Roman" panose="02020603050405020304" pitchFamily="18" charset="0"/>
              </a:rPr>
              <a:t>Insulations Material</a:t>
            </a:r>
            <a:endParaRPr lang="en-US" sz="2400" dirty="0" smtClean="0">
              <a:latin typeface="Times New Roman" panose="02020603050405020304" pitchFamily="18" charset="0"/>
              <a:cs typeface="Times New Roman" panose="02020603050405020304" pitchFamily="18" charset="0"/>
            </a:endParaRPr>
          </a:p>
          <a:p>
            <a:endParaRPr lang="en-US" dirty="0"/>
          </a:p>
        </p:txBody>
      </p:sp>
      <p:sp>
        <p:nvSpPr>
          <p:cNvPr id="9" name="TextBox 8"/>
          <p:cNvSpPr txBox="1"/>
          <p:nvPr/>
        </p:nvSpPr>
        <p:spPr>
          <a:xfrm>
            <a:off x="966680" y="1753969"/>
            <a:ext cx="5348580" cy="646331"/>
          </a:xfrm>
          <a:prstGeom prst="rect">
            <a:avLst/>
          </a:prstGeom>
          <a:noFill/>
        </p:spPr>
        <p:txBody>
          <a:bodyPr wrap="none" rtlCol="0">
            <a:spAutoFit/>
          </a:bodyPr>
          <a:lstStyle/>
          <a:p>
            <a:r>
              <a:rPr lang="en-US" dirty="0" smtClean="0">
                <a:latin typeface="Times New Roman" panose="02020603050405020304" pitchFamily="18" charset="0"/>
                <a:cs typeface="Times New Roman" panose="02020603050405020304" pitchFamily="18" charset="0"/>
              </a:rPr>
              <a:t>Materials like Foam, rubber and polystyrene, Fiberglass</a:t>
            </a:r>
          </a:p>
          <a:p>
            <a:r>
              <a:rPr lang="en-US" dirty="0" smtClean="0"/>
              <a:t>.</a:t>
            </a:r>
            <a:endParaRPr lang="en-US" dirty="0"/>
          </a:p>
        </p:txBody>
      </p:sp>
      <p:pic>
        <p:nvPicPr>
          <p:cNvPr id="7" name="صورة 6" descr="polystyrene"/>
          <p:cNvPicPr/>
          <p:nvPr/>
        </p:nvPicPr>
        <p:blipFill>
          <a:blip r:embed="rId2" cstate="print"/>
          <a:srcRect/>
          <a:stretch>
            <a:fillRect/>
          </a:stretch>
        </p:blipFill>
        <p:spPr bwMode="auto">
          <a:xfrm>
            <a:off x="1104378" y="2728587"/>
            <a:ext cx="2209799" cy="1600199"/>
          </a:xfrm>
          <a:prstGeom prst="rect">
            <a:avLst/>
          </a:prstGeom>
          <a:noFill/>
          <a:ln w="9525">
            <a:noFill/>
            <a:miter lim="800000"/>
            <a:headEnd/>
            <a:tailEnd/>
          </a:ln>
        </p:spPr>
      </p:pic>
      <p:sp>
        <p:nvSpPr>
          <p:cNvPr id="12" name="مستطيل 11"/>
          <p:cNvSpPr/>
          <p:nvPr/>
        </p:nvSpPr>
        <p:spPr>
          <a:xfrm>
            <a:off x="1267352" y="4328786"/>
            <a:ext cx="1883849" cy="369332"/>
          </a:xfrm>
          <a:prstGeom prst="rect">
            <a:avLst/>
          </a:prstGeom>
        </p:spPr>
        <p:txBody>
          <a:bodyPr wrap="none">
            <a:spAutoFit/>
          </a:bodyPr>
          <a:lstStyle/>
          <a:p>
            <a:r>
              <a:rPr lang="en-US" dirty="0" smtClean="0">
                <a:latin typeface="Times New Roman" panose="02020603050405020304" pitchFamily="18" charset="0"/>
                <a:cs typeface="Times New Roman" panose="02020603050405020304" pitchFamily="18" charset="0"/>
              </a:rPr>
              <a:t>Polystyrene layers</a:t>
            </a:r>
            <a:endParaRPr lang="ar-SA" dirty="0">
              <a:latin typeface="Times New Roman" panose="02020603050405020304" pitchFamily="18" charset="0"/>
              <a:cs typeface="Times New Roman" panose="02020603050405020304" pitchFamily="18" charset="0"/>
            </a:endParaRPr>
          </a:p>
        </p:txBody>
      </p:sp>
      <p:pic>
        <p:nvPicPr>
          <p:cNvPr id="14" name="صورة 13" descr="الرصاص.jpg"/>
          <p:cNvPicPr>
            <a:picLocks noChangeAspect="1"/>
          </p:cNvPicPr>
          <p:nvPr/>
        </p:nvPicPr>
        <p:blipFill>
          <a:blip r:embed="rId3" cstate="print"/>
          <a:stretch>
            <a:fillRect/>
          </a:stretch>
        </p:blipFill>
        <p:spPr>
          <a:xfrm>
            <a:off x="4724400" y="2209800"/>
            <a:ext cx="3581400" cy="3505200"/>
          </a:xfrm>
          <a:prstGeom prst="rect">
            <a:avLst/>
          </a:prstGeom>
        </p:spPr>
      </p:pic>
      <p:sp>
        <p:nvSpPr>
          <p:cNvPr id="15" name="مستطيل 14"/>
          <p:cNvSpPr/>
          <p:nvPr/>
        </p:nvSpPr>
        <p:spPr>
          <a:xfrm>
            <a:off x="6019800" y="5791200"/>
            <a:ext cx="1178528" cy="369332"/>
          </a:xfrm>
          <a:prstGeom prst="rect">
            <a:avLst/>
          </a:prstGeom>
        </p:spPr>
        <p:txBody>
          <a:bodyPr wrap="none">
            <a:spAutoFit/>
          </a:bodyPr>
          <a:lstStyle/>
          <a:p>
            <a:r>
              <a:rPr lang="en-US" dirty="0" smtClean="0">
                <a:latin typeface="+mj-lt"/>
                <a:cs typeface="Times New Roman" panose="02020603050405020304" pitchFamily="18" charset="0"/>
              </a:rPr>
              <a:t>Lead sheet</a:t>
            </a:r>
            <a:endParaRPr lang="ar-SA" dirty="0">
              <a:latin typeface="+mj-lt"/>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066800" y="1066800"/>
            <a:ext cx="5513048" cy="2308324"/>
          </a:xfrm>
          <a:prstGeom prst="rect">
            <a:avLst/>
          </a:prstGeom>
        </p:spPr>
        <p:txBody>
          <a:bodyPr wrap="none">
            <a:spAutoFit/>
          </a:bodyPr>
          <a:lstStyle/>
          <a:p>
            <a:r>
              <a:rPr lang="en-US" b="1" dirty="0" smtClean="0">
                <a:latin typeface="Times New Roman" panose="02020603050405020304" pitchFamily="18" charset="0"/>
                <a:cs typeface="Times New Roman" panose="02020603050405020304" pitchFamily="18" charset="0"/>
              </a:rPr>
              <a:t>Medical waste management :-</a:t>
            </a:r>
          </a:p>
          <a:p>
            <a:endParaRPr lang="en-US" b="1" dirty="0" smtClean="0">
              <a:latin typeface="Times New Roman" panose="02020603050405020304" pitchFamily="18" charset="0"/>
              <a:cs typeface="Times New Roman" panose="02020603050405020304" pitchFamily="18" charset="0"/>
            </a:endParaRPr>
          </a:p>
          <a:p>
            <a:r>
              <a:rPr lang="en-US" dirty="0" smtClean="0">
                <a:latin typeface="Times New Roman" panose="02020603050405020304" pitchFamily="18" charset="0"/>
                <a:cs typeface="Times New Roman" panose="02020603050405020304" pitchFamily="18" charset="0"/>
              </a:rPr>
              <a:t>Proper disposal of waste :-</a:t>
            </a:r>
          </a:p>
          <a:p>
            <a:endParaRPr lang="en-US" b="1" dirty="0" smtClean="0">
              <a:latin typeface="Times New Roman" panose="02020603050405020304" pitchFamily="18" charset="0"/>
              <a:cs typeface="Times New Roman" panose="02020603050405020304" pitchFamily="18" charset="0"/>
            </a:endParaRPr>
          </a:p>
          <a:p>
            <a:pPr lvl="0"/>
            <a:r>
              <a:rPr lang="en-US" dirty="0" smtClean="0">
                <a:latin typeface="Times New Roman" panose="02020603050405020304" pitchFamily="18" charset="0"/>
                <a:cs typeface="Times New Roman" panose="02020603050405020304" pitchFamily="18" charset="0"/>
              </a:rPr>
              <a:t>All infectious waste and sharps containers :Incineration</a:t>
            </a:r>
          </a:p>
          <a:p>
            <a:pPr lvl="0"/>
            <a:r>
              <a:rPr lang="en-US" dirty="0" smtClean="0">
                <a:latin typeface="Times New Roman" panose="02020603050405020304" pitchFamily="18" charset="0"/>
                <a:cs typeface="Times New Roman" panose="02020603050405020304" pitchFamily="18" charset="0"/>
              </a:rPr>
              <a:t>All Domestic waste : Landfill</a:t>
            </a:r>
          </a:p>
          <a:p>
            <a:pPr lvl="0"/>
            <a:r>
              <a:rPr lang="en-US" dirty="0" smtClean="0">
                <a:latin typeface="Times New Roman" panose="02020603050405020304" pitchFamily="18" charset="0"/>
                <a:cs typeface="Times New Roman" panose="02020603050405020304" pitchFamily="18" charset="0"/>
              </a:rPr>
              <a:t>All hazardous waste : Chemical treatment before disposal</a:t>
            </a:r>
          </a:p>
          <a:p>
            <a:endParaRPr lang="ar-SA" dirty="0">
              <a:latin typeface="Times New Roman" panose="02020603050405020304" pitchFamily="18" charset="0"/>
              <a:cs typeface="Times New Roman" panose="02020603050405020304" pitchFamily="18" charset="0"/>
            </a:endParaRPr>
          </a:p>
        </p:txBody>
      </p:sp>
      <p:pic>
        <p:nvPicPr>
          <p:cNvPr id="10" name="صورة 9" descr="imagesKKD.jpg"/>
          <p:cNvPicPr/>
          <p:nvPr/>
        </p:nvPicPr>
        <p:blipFill>
          <a:blip r:embed="rId2" cstate="print"/>
          <a:stretch>
            <a:fillRect/>
          </a:stretch>
        </p:blipFill>
        <p:spPr>
          <a:xfrm>
            <a:off x="990600" y="3429000"/>
            <a:ext cx="2057400" cy="2743200"/>
          </a:xfrm>
          <a:prstGeom prst="rect">
            <a:avLst/>
          </a:prstGeom>
        </p:spPr>
      </p:pic>
      <p:pic>
        <p:nvPicPr>
          <p:cNvPr id="11" name="صورة 10" descr="infectious-waste-storage.jpg"/>
          <p:cNvPicPr/>
          <p:nvPr/>
        </p:nvPicPr>
        <p:blipFill>
          <a:blip r:embed="rId3" cstate="print"/>
          <a:stretch>
            <a:fillRect/>
          </a:stretch>
        </p:blipFill>
        <p:spPr>
          <a:xfrm>
            <a:off x="3048000" y="3429000"/>
            <a:ext cx="2667000" cy="2743200"/>
          </a:xfrm>
          <a:prstGeom prst="rect">
            <a:avLst/>
          </a:prstGeom>
        </p:spPr>
      </p:pic>
      <p:pic>
        <p:nvPicPr>
          <p:cNvPr id="12" name="صورة 11" descr="sanitec_charging_waste.jpg"/>
          <p:cNvPicPr/>
          <p:nvPr/>
        </p:nvPicPr>
        <p:blipFill>
          <a:blip r:embed="rId4" cstate="print"/>
          <a:stretch>
            <a:fillRect/>
          </a:stretch>
        </p:blipFill>
        <p:spPr>
          <a:xfrm>
            <a:off x="5715000" y="3429000"/>
            <a:ext cx="2514600" cy="2743200"/>
          </a:xfrm>
          <a:prstGeom prst="rect">
            <a:avLst/>
          </a:prstGeom>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35"/>
          <p:cNvGrpSpPr>
            <a:grpSpLocks/>
          </p:cNvGrpSpPr>
          <p:nvPr/>
        </p:nvGrpSpPr>
        <p:grpSpPr bwMode="auto">
          <a:xfrm>
            <a:off x="1223677" y="617772"/>
            <a:ext cx="1022350" cy="747994"/>
            <a:chOff x="1152" y="2900"/>
            <a:chExt cx="644" cy="412"/>
          </a:xfrm>
        </p:grpSpPr>
        <p:grpSp>
          <p:nvGrpSpPr>
            <p:cNvPr id="12" name="Group 21"/>
            <p:cNvGrpSpPr>
              <a:grpSpLocks/>
            </p:cNvGrpSpPr>
            <p:nvPr/>
          </p:nvGrpSpPr>
          <p:grpSpPr bwMode="auto">
            <a:xfrm>
              <a:off x="1152" y="2900"/>
              <a:ext cx="480" cy="412"/>
              <a:chOff x="3174" y="2679"/>
              <a:chExt cx="1549" cy="1328"/>
            </a:xfrm>
          </p:grpSpPr>
          <p:sp>
            <p:nvSpPr>
              <p:cNvPr id="16" name="AutoShape 22"/>
              <p:cNvSpPr>
                <a:spLocks noChangeArrowheads="1"/>
              </p:cNvSpPr>
              <p:nvPr/>
            </p:nvSpPr>
            <p:spPr bwMode="gray">
              <a:xfrm>
                <a:off x="3187" y="2679"/>
                <a:ext cx="1536" cy="1328"/>
              </a:xfrm>
              <a:prstGeom prst="hexagon">
                <a:avLst>
                  <a:gd name="adj" fmla="val 28916"/>
                  <a:gd name="vf" fmla="val 115470"/>
                </a:avLst>
              </a:prstGeom>
              <a:solidFill>
                <a:srgbClr val="808080"/>
              </a:solidFill>
              <a:ln w="9525">
                <a:noFill/>
                <a:miter lim="800000"/>
                <a:headEnd/>
                <a:tailEnd/>
              </a:ln>
              <a:effectLst/>
            </p:spPr>
            <p:txBody>
              <a:bodyPr wrap="none" anchor="ctr"/>
              <a:lstStyle/>
              <a:p>
                <a:endParaRPr lang="th-TH"/>
              </a:p>
            </p:txBody>
          </p:sp>
          <p:sp>
            <p:nvSpPr>
              <p:cNvPr id="17" name="AutoShape 23"/>
              <p:cNvSpPr>
                <a:spLocks noChangeArrowheads="1"/>
              </p:cNvSpPr>
              <p:nvPr/>
            </p:nvSpPr>
            <p:spPr bwMode="gray">
              <a:xfrm>
                <a:off x="3174" y="2902"/>
                <a:ext cx="1394" cy="1082"/>
              </a:xfrm>
              <a:prstGeom prst="hexagon">
                <a:avLst>
                  <a:gd name="adj" fmla="val 28916"/>
                  <a:gd name="vf" fmla="val 115470"/>
                </a:avLst>
              </a:prstGeom>
              <a:gradFill rotWithShape="1">
                <a:gsLst>
                  <a:gs pos="0">
                    <a:srgbClr val="E6E6E6"/>
                  </a:gs>
                  <a:gs pos="7499">
                    <a:srgbClr val="7D8496"/>
                  </a:gs>
                  <a:gs pos="26500">
                    <a:srgbClr val="E6E6E6"/>
                  </a:gs>
                  <a:gs pos="34000">
                    <a:srgbClr val="7D8496"/>
                  </a:gs>
                  <a:gs pos="46500">
                    <a:srgbClr val="E6E6E6"/>
                  </a:gs>
                  <a:gs pos="50000">
                    <a:srgbClr val="FFFFFF"/>
                  </a:gs>
                  <a:gs pos="53501">
                    <a:srgbClr val="E6E6E6"/>
                  </a:gs>
                  <a:gs pos="66001">
                    <a:srgbClr val="7D8496"/>
                  </a:gs>
                  <a:gs pos="73500">
                    <a:srgbClr val="E6E6E6"/>
                  </a:gs>
                  <a:gs pos="92501">
                    <a:srgbClr val="7D8496"/>
                  </a:gs>
                  <a:gs pos="100000">
                    <a:srgbClr val="E6E6E6"/>
                  </a:gs>
                </a:gsLst>
                <a:lin ang="2700000" scaled="1"/>
              </a:gradFill>
              <a:ln w="9525">
                <a:solidFill>
                  <a:srgbClr val="C0C0C0"/>
                </a:solidFill>
                <a:miter lim="800000"/>
                <a:headEnd/>
                <a:tailEnd/>
              </a:ln>
              <a:effectLst/>
            </p:spPr>
            <p:txBody>
              <a:bodyPr wrap="none" anchor="ctr"/>
              <a:lstStyle/>
              <a:p>
                <a:endParaRPr lang="th-TH"/>
              </a:p>
            </p:txBody>
          </p:sp>
          <p:sp>
            <p:nvSpPr>
              <p:cNvPr id="18" name="AutoShape 24"/>
              <p:cNvSpPr>
                <a:spLocks noChangeArrowheads="1"/>
              </p:cNvSpPr>
              <p:nvPr/>
            </p:nvSpPr>
            <p:spPr bwMode="gray">
              <a:xfrm>
                <a:off x="3329" y="2902"/>
                <a:ext cx="1285" cy="1002"/>
              </a:xfrm>
              <a:prstGeom prst="hexagon">
                <a:avLst>
                  <a:gd name="adj" fmla="val 28896"/>
                  <a:gd name="vf" fmla="val 115470"/>
                </a:avLst>
              </a:prstGeom>
              <a:gradFill rotWithShape="1">
                <a:gsLst>
                  <a:gs pos="0">
                    <a:schemeClr val="accent1">
                      <a:gamma/>
                      <a:shade val="46275"/>
                      <a:invGamma/>
                    </a:schemeClr>
                  </a:gs>
                  <a:gs pos="100000">
                    <a:schemeClr val="accent1"/>
                  </a:gs>
                </a:gsLst>
                <a:lin ang="2700000" scaled="1"/>
              </a:gradFill>
              <a:ln w="9525">
                <a:solidFill>
                  <a:schemeClr val="tx1"/>
                </a:solidFill>
                <a:miter lim="800000"/>
                <a:headEnd/>
                <a:tailEnd/>
              </a:ln>
              <a:effectLst/>
            </p:spPr>
            <p:txBody>
              <a:bodyPr wrap="none" anchor="ctr"/>
              <a:lstStyle/>
              <a:p>
                <a:endParaRPr lang="th-TH"/>
              </a:p>
            </p:txBody>
          </p:sp>
        </p:grpSp>
        <p:sp>
          <p:nvSpPr>
            <p:cNvPr id="14" name="Text Box 29"/>
            <p:cNvSpPr txBox="1">
              <a:spLocks noChangeArrowheads="1"/>
            </p:cNvSpPr>
            <p:nvPr/>
          </p:nvSpPr>
          <p:spPr bwMode="auto">
            <a:xfrm>
              <a:off x="1680" y="2941"/>
              <a:ext cx="116" cy="291"/>
            </a:xfrm>
            <a:prstGeom prst="rect">
              <a:avLst/>
            </a:prstGeom>
            <a:noFill/>
            <a:ln w="9525" algn="ctr">
              <a:noFill/>
              <a:miter lim="800000"/>
              <a:headEnd/>
              <a:tailEnd/>
            </a:ln>
            <a:effectLst/>
          </p:spPr>
          <p:txBody>
            <a:bodyPr wrap="none">
              <a:spAutoFit/>
            </a:bodyPr>
            <a:lstStyle/>
            <a:p>
              <a:pPr eaLnBrk="0" hangingPunct="0"/>
              <a:endParaRPr lang="en-US" sz="2400" dirty="0"/>
            </a:p>
          </p:txBody>
        </p:sp>
        <p:sp>
          <p:nvSpPr>
            <p:cNvPr id="15" name="Text Box 30"/>
            <p:cNvSpPr txBox="1">
              <a:spLocks noChangeArrowheads="1"/>
            </p:cNvSpPr>
            <p:nvPr/>
          </p:nvSpPr>
          <p:spPr bwMode="gray">
            <a:xfrm>
              <a:off x="1284" y="2955"/>
              <a:ext cx="207" cy="254"/>
            </a:xfrm>
            <a:prstGeom prst="rect">
              <a:avLst/>
            </a:prstGeom>
            <a:noFill/>
            <a:ln w="9525" algn="ctr">
              <a:noFill/>
              <a:miter lim="800000"/>
              <a:headEnd/>
              <a:tailEnd/>
            </a:ln>
            <a:effectLst/>
          </p:spPr>
          <p:txBody>
            <a:bodyPr wrap="none">
              <a:spAutoFit/>
            </a:bodyPr>
            <a:lstStyle/>
            <a:p>
              <a:pPr algn="ctr" eaLnBrk="0" hangingPunct="0"/>
              <a:r>
                <a:rPr lang="en-US" sz="2400" b="1" dirty="0" smtClean="0">
                  <a:solidFill>
                    <a:schemeClr val="bg1"/>
                  </a:solidFill>
                </a:rPr>
                <a:t>5</a:t>
              </a:r>
              <a:endParaRPr lang="en-US" sz="2400" b="1" dirty="0">
                <a:solidFill>
                  <a:schemeClr val="bg1"/>
                </a:solidFill>
              </a:endParaRPr>
            </a:p>
          </p:txBody>
        </p:sp>
      </p:grpSp>
      <p:sp>
        <p:nvSpPr>
          <p:cNvPr id="4" name="Rectangle 3"/>
          <p:cNvSpPr/>
          <p:nvPr/>
        </p:nvSpPr>
        <p:spPr>
          <a:xfrm>
            <a:off x="2122511" y="794395"/>
            <a:ext cx="3961405" cy="369332"/>
          </a:xfrm>
          <a:prstGeom prst="rect">
            <a:avLst/>
          </a:prstGeom>
        </p:spPr>
        <p:txBody>
          <a:bodyPr wrap="none">
            <a:spAutoFit/>
          </a:bodyPr>
          <a:lstStyle/>
          <a:p>
            <a:pPr eaLnBrk="0" hangingPunct="0"/>
            <a:r>
              <a:rPr lang="en-US" dirty="0">
                <a:latin typeface="Times New Roman" panose="02020603050405020304" pitchFamily="18" charset="0"/>
                <a:cs typeface="Times New Roman" panose="02020603050405020304" pitchFamily="18" charset="0"/>
              </a:rPr>
              <a:t>Mechanical Design And Safety system </a:t>
            </a:r>
            <a:r>
              <a:rPr lang="en-US" dirty="0" smtClean="0">
                <a:latin typeface="Times New Roman" panose="02020603050405020304" pitchFamily="18" charset="0"/>
                <a:cs typeface="Times New Roman" panose="02020603050405020304" pitchFamily="18" charset="0"/>
              </a:rPr>
              <a:t>:-</a:t>
            </a:r>
            <a:endParaRPr lang="en-US" dirty="0">
              <a:latin typeface="Times New Roman" panose="02020603050405020304" pitchFamily="18" charset="0"/>
              <a:cs typeface="Times New Roman" panose="02020603050405020304" pitchFamily="18" charset="0"/>
            </a:endParaRPr>
          </a:p>
        </p:txBody>
      </p:sp>
      <p:sp>
        <p:nvSpPr>
          <p:cNvPr id="2" name="Rectangle 1"/>
          <p:cNvSpPr/>
          <p:nvPr/>
        </p:nvSpPr>
        <p:spPr>
          <a:xfrm>
            <a:off x="1332180" y="1828800"/>
            <a:ext cx="3044423" cy="369332"/>
          </a:xfrm>
          <a:prstGeom prst="rect">
            <a:avLst/>
          </a:prstGeom>
        </p:spPr>
        <p:txBody>
          <a:bodyPr wrap="none">
            <a:spAutoFit/>
          </a:bodyPr>
          <a:lstStyle/>
          <a:p>
            <a:r>
              <a:rPr lang="en-US" dirty="0">
                <a:highlight>
                  <a:srgbClr val="D3D3D3"/>
                </a:highlight>
                <a:latin typeface="Times New Roman" panose="02020603050405020304" pitchFamily="18" charset="0"/>
                <a:ea typeface="Calibri" panose="020F0502020204030204" pitchFamily="34" charset="0"/>
              </a:rPr>
              <a:t>Heating and cooling </a:t>
            </a:r>
            <a:r>
              <a:rPr lang="en-US" dirty="0" smtClean="0">
                <a:highlight>
                  <a:srgbClr val="D3D3D3"/>
                </a:highlight>
                <a:latin typeface="Times New Roman" panose="02020603050405020304" pitchFamily="18" charset="0"/>
                <a:ea typeface="Calibri" panose="020F0502020204030204" pitchFamily="34" charset="0"/>
              </a:rPr>
              <a:t>systems:-</a:t>
            </a:r>
            <a:r>
              <a:rPr lang="en-US" dirty="0" smtClean="0">
                <a:latin typeface="Times New Roman" panose="02020603050405020304" pitchFamily="18" charset="0"/>
                <a:ea typeface="Calibri" panose="020F0502020204030204" pitchFamily="34" charset="0"/>
              </a:rPr>
              <a:t> </a:t>
            </a:r>
            <a:endParaRPr lang="en-US" dirty="0"/>
          </a:p>
        </p:txBody>
      </p:sp>
      <p:sp>
        <p:nvSpPr>
          <p:cNvPr id="5" name="Rectangle 4"/>
          <p:cNvSpPr/>
          <p:nvPr/>
        </p:nvSpPr>
        <p:spPr>
          <a:xfrm>
            <a:off x="803818" y="5715000"/>
            <a:ext cx="1095172" cy="369332"/>
          </a:xfrm>
          <a:prstGeom prst="rect">
            <a:avLst/>
          </a:prstGeom>
        </p:spPr>
        <p:style>
          <a:lnRef idx="1">
            <a:schemeClr val="accent3"/>
          </a:lnRef>
          <a:fillRef idx="2">
            <a:schemeClr val="accent3"/>
          </a:fillRef>
          <a:effectRef idx="1">
            <a:schemeClr val="accent3"/>
          </a:effectRef>
          <a:fontRef idx="minor">
            <a:schemeClr val="dk1"/>
          </a:fontRef>
        </p:style>
        <p:txBody>
          <a:bodyPr wrap="none">
            <a:spAutoFit/>
          </a:bodyPr>
          <a:lstStyle/>
          <a:p>
            <a:r>
              <a:rPr lang="en-US" dirty="0">
                <a:latin typeface="Times New Roman" panose="02020603050405020304" pitchFamily="18" charset="0"/>
                <a:ea typeface="Calibri" panose="020F0502020204030204" pitchFamily="34" charset="0"/>
              </a:rPr>
              <a:t>Split unit </a:t>
            </a:r>
            <a:endParaRPr lang="en-US" dirty="0"/>
          </a:p>
        </p:txBody>
      </p:sp>
      <p:pic>
        <p:nvPicPr>
          <p:cNvPr id="21" name="Picture 20"/>
          <p:cNvPicPr/>
          <p:nvPr/>
        </p:nvPicPr>
        <p:blipFill>
          <a:blip r:embed="rId2" cstate="print"/>
          <a:stretch>
            <a:fillRect/>
          </a:stretch>
        </p:blipFill>
        <p:spPr>
          <a:xfrm>
            <a:off x="956493" y="2290190"/>
            <a:ext cx="6840220" cy="3411855"/>
          </a:xfrm>
          <a:prstGeom prst="rect">
            <a:avLst/>
          </a:prstGeom>
        </p:spPr>
      </p:pic>
    </p:spTree>
    <p:extLst>
      <p:ext uri="{BB962C8B-B14F-4D97-AF65-F5344CB8AC3E}">
        <p14:creationId xmlns:p14="http://schemas.microsoft.com/office/powerpoint/2010/main" val="174762039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533400" y="1295400"/>
            <a:ext cx="8229431" cy="4038600"/>
          </a:xfrm>
          <a:prstGeom prst="rect">
            <a:avLst/>
          </a:prstGeom>
        </p:spPr>
      </p:pic>
      <p:sp>
        <p:nvSpPr>
          <p:cNvPr id="3" name="Rectangle 2"/>
          <p:cNvSpPr/>
          <p:nvPr/>
        </p:nvSpPr>
        <p:spPr>
          <a:xfrm>
            <a:off x="990600" y="943813"/>
            <a:ext cx="2378343" cy="369332"/>
          </a:xfrm>
          <a:prstGeom prst="rect">
            <a:avLst/>
          </a:prstGeom>
        </p:spPr>
        <p:txBody>
          <a:bodyPr wrap="none">
            <a:spAutoFit/>
          </a:bodyPr>
          <a:lstStyle/>
          <a:p>
            <a:r>
              <a:rPr lang="en-US" dirty="0">
                <a:latin typeface="Times New Roman" panose="02020603050405020304" pitchFamily="18" charset="0"/>
                <a:cs typeface="Times New Roman" panose="02020603050405020304" pitchFamily="18" charset="0"/>
              </a:rPr>
              <a:t>Water Supply </a:t>
            </a:r>
            <a:r>
              <a:rPr lang="en-US" dirty="0" smtClean="0">
                <a:latin typeface="Times New Roman" panose="02020603050405020304" pitchFamily="18" charset="0"/>
                <a:cs typeface="Times New Roman" panose="02020603050405020304" pitchFamily="18" charset="0"/>
              </a:rPr>
              <a:t>System :-</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6686104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1524000" y="1905000"/>
            <a:ext cx="5819775" cy="3590925"/>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95400" y="990600"/>
            <a:ext cx="2497800" cy="584775"/>
          </a:xfrm>
          <a:prstGeom prst="rect">
            <a:avLst/>
          </a:prstGeom>
        </p:spPr>
        <p:txBody>
          <a:bodyPr wrap="none">
            <a:spAutoFit/>
          </a:bodyPr>
          <a:lstStyle/>
          <a:p>
            <a:r>
              <a:rPr lang="x-none" sz="3200" b="1" dirty="0">
                <a:solidFill>
                  <a:schemeClr val="accent2">
                    <a:lumMod val="50000"/>
                  </a:schemeClr>
                </a:solidFill>
                <a:latin typeface="Times New Roman" panose="02020603050405020304" pitchFamily="18" charset="0"/>
                <a:cs typeface="Times New Roman" panose="02020603050405020304" pitchFamily="18" charset="0"/>
              </a:rPr>
              <a:t>Site Location</a:t>
            </a:r>
            <a:endParaRPr lang="en-US" sz="3200" dirty="0">
              <a:solidFill>
                <a:schemeClr val="accent2">
                  <a:lumMod val="50000"/>
                </a:schemeClr>
              </a:solidFill>
            </a:endParaRPr>
          </a:p>
        </p:txBody>
      </p:sp>
      <p:pic>
        <p:nvPicPr>
          <p:cNvPr id="5" name="Picture 4"/>
          <p:cNvPicPr>
            <a:picLocks noChangeAspect="1"/>
          </p:cNvPicPr>
          <p:nvPr/>
        </p:nvPicPr>
        <p:blipFill>
          <a:blip r:embed="rId2"/>
          <a:stretch>
            <a:fillRect/>
          </a:stretch>
        </p:blipFill>
        <p:spPr>
          <a:xfrm>
            <a:off x="990600" y="1752600"/>
            <a:ext cx="7086600" cy="4324350"/>
          </a:xfrm>
          <a:prstGeom prst="rect">
            <a:avLst/>
          </a:prstGeom>
        </p:spPr>
      </p:pic>
      <p:sp>
        <p:nvSpPr>
          <p:cNvPr id="3" name="Rectangle 2"/>
          <p:cNvSpPr/>
          <p:nvPr/>
        </p:nvSpPr>
        <p:spPr>
          <a:xfrm>
            <a:off x="965182" y="5486400"/>
            <a:ext cx="2828018" cy="369332"/>
          </a:xfrm>
          <a:prstGeom prst="rect">
            <a:avLst/>
          </a:prstGeom>
        </p:spPr>
        <p:txBody>
          <a:bodyPr wrap="none">
            <a:spAutoFit/>
          </a:bodyPr>
          <a:lstStyle/>
          <a:p>
            <a:r>
              <a:rPr lang="en-US" dirty="0" smtClean="0">
                <a:solidFill>
                  <a:schemeClr val="accent2">
                    <a:lumMod val="50000"/>
                  </a:schemeClr>
                </a:solidFill>
                <a:latin typeface="Times New Roman" panose="02020603050405020304" pitchFamily="18" charset="0"/>
                <a:cs typeface="Times New Roman" panose="02020603050405020304" pitchFamily="18" charset="0"/>
              </a:rPr>
              <a:t>Area of building   =2000 </a:t>
            </a:r>
            <a:r>
              <a:rPr lang="en-US" dirty="0">
                <a:solidFill>
                  <a:schemeClr val="accent2">
                    <a:lumMod val="50000"/>
                  </a:schemeClr>
                </a:solidFill>
                <a:latin typeface="Times New Roman" panose="02020603050405020304" pitchFamily="18" charset="0"/>
                <a:cs typeface="Times New Roman" panose="02020603050405020304" pitchFamily="18" charset="0"/>
              </a:rPr>
              <a:t>m</a:t>
            </a:r>
            <a:r>
              <a:rPr lang="en-US" baseline="30000" dirty="0">
                <a:solidFill>
                  <a:schemeClr val="accent2">
                    <a:lumMod val="50000"/>
                  </a:schemeClr>
                </a:solidFill>
                <a:latin typeface="Times New Roman" panose="02020603050405020304" pitchFamily="18" charset="0"/>
                <a:cs typeface="Times New Roman" panose="02020603050405020304" pitchFamily="18" charset="0"/>
              </a:rPr>
              <a:t>2 </a:t>
            </a:r>
            <a:endParaRPr lang="en-US" dirty="0"/>
          </a:p>
        </p:txBody>
      </p:sp>
      <p:sp>
        <p:nvSpPr>
          <p:cNvPr id="4" name="Rectangle 3"/>
          <p:cNvSpPr/>
          <p:nvPr/>
        </p:nvSpPr>
        <p:spPr>
          <a:xfrm>
            <a:off x="1030103" y="5117068"/>
            <a:ext cx="2257349" cy="369332"/>
          </a:xfrm>
          <a:prstGeom prst="rect">
            <a:avLst/>
          </a:prstGeom>
        </p:spPr>
        <p:txBody>
          <a:bodyPr wrap="none">
            <a:spAutoFit/>
          </a:bodyPr>
          <a:lstStyle/>
          <a:p>
            <a:r>
              <a:rPr lang="en-US" dirty="0" smtClean="0">
                <a:solidFill>
                  <a:schemeClr val="accent2">
                    <a:lumMod val="50000"/>
                  </a:schemeClr>
                </a:solidFill>
                <a:latin typeface="Times New Roman" panose="02020603050405020304" pitchFamily="18" charset="0"/>
                <a:cs typeface="Times New Roman" panose="02020603050405020304" pitchFamily="18" charset="0"/>
              </a:rPr>
              <a:t>area </a:t>
            </a:r>
            <a:r>
              <a:rPr lang="en-US" dirty="0">
                <a:solidFill>
                  <a:schemeClr val="accent2">
                    <a:lumMod val="50000"/>
                  </a:schemeClr>
                </a:solidFill>
                <a:latin typeface="Times New Roman" panose="02020603050405020304" pitchFamily="18" charset="0"/>
                <a:cs typeface="Times New Roman" panose="02020603050405020304" pitchFamily="18" charset="0"/>
              </a:rPr>
              <a:t>of site </a:t>
            </a:r>
            <a:r>
              <a:rPr lang="en-US" dirty="0" smtClean="0">
                <a:solidFill>
                  <a:schemeClr val="accent2">
                    <a:lumMod val="50000"/>
                  </a:schemeClr>
                </a:solidFill>
                <a:latin typeface="Times New Roman" panose="02020603050405020304" pitchFamily="18" charset="0"/>
                <a:cs typeface="Times New Roman" panose="02020603050405020304" pitchFamily="18" charset="0"/>
              </a:rPr>
              <a:t>= 4350 </a:t>
            </a:r>
            <a:r>
              <a:rPr lang="en-US" dirty="0">
                <a:solidFill>
                  <a:schemeClr val="accent2">
                    <a:lumMod val="50000"/>
                  </a:schemeClr>
                </a:solidFill>
                <a:latin typeface="Times New Roman" panose="02020603050405020304" pitchFamily="18" charset="0"/>
                <a:cs typeface="Times New Roman" panose="02020603050405020304" pitchFamily="18" charset="0"/>
              </a:rPr>
              <a:t>m</a:t>
            </a:r>
            <a:r>
              <a:rPr lang="en-US" baseline="30000" dirty="0">
                <a:solidFill>
                  <a:schemeClr val="accent2">
                    <a:lumMod val="50000"/>
                  </a:schemeClr>
                </a:solidFill>
                <a:latin typeface="Times New Roman" panose="02020603050405020304" pitchFamily="18" charset="0"/>
                <a:cs typeface="Times New Roman" panose="02020603050405020304" pitchFamily="18" charset="0"/>
              </a:rPr>
              <a:t>2 </a:t>
            </a:r>
            <a:endParaRPr lang="en-US" dirty="0"/>
          </a:p>
        </p:txBody>
      </p:sp>
    </p:spTree>
    <p:extLst>
      <p:ext uri="{BB962C8B-B14F-4D97-AF65-F5344CB8AC3E}">
        <p14:creationId xmlns:p14="http://schemas.microsoft.com/office/powerpoint/2010/main" val="422764084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762000" y="2209800"/>
            <a:ext cx="7391400" cy="3546121"/>
          </a:xfrm>
          <a:prstGeom prst="rect">
            <a:avLst/>
          </a:prstGeom>
        </p:spPr>
      </p:pic>
      <p:sp>
        <p:nvSpPr>
          <p:cNvPr id="3" name="Rectangle 2"/>
          <p:cNvSpPr/>
          <p:nvPr/>
        </p:nvSpPr>
        <p:spPr>
          <a:xfrm>
            <a:off x="1143000" y="1447800"/>
            <a:ext cx="2012089" cy="369332"/>
          </a:xfrm>
          <a:prstGeom prst="rect">
            <a:avLst/>
          </a:prstGeom>
        </p:spPr>
        <p:txBody>
          <a:bodyPr wrap="none">
            <a:spAutoFit/>
          </a:bodyPr>
          <a:lstStyle/>
          <a:p>
            <a:r>
              <a:rPr lang="en-US" b="1" dirty="0">
                <a:latin typeface="Times New Roman" panose="02020603050405020304" pitchFamily="18" charset="0"/>
                <a:cs typeface="Times New Roman" panose="02020603050405020304" pitchFamily="18" charset="0"/>
              </a:rPr>
              <a:t>Drainage </a:t>
            </a:r>
            <a:r>
              <a:rPr lang="en-US" b="1" dirty="0" smtClean="0">
                <a:latin typeface="Times New Roman" panose="02020603050405020304" pitchFamily="18" charset="0"/>
                <a:cs typeface="Times New Roman" panose="02020603050405020304" pitchFamily="18" charset="0"/>
              </a:rPr>
              <a:t>System:-</a:t>
            </a:r>
            <a:endParaRPr lang="en-US"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2329228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685800" y="1828800"/>
            <a:ext cx="7772400" cy="3647168"/>
          </a:xfrm>
          <a:prstGeom prst="rect">
            <a:avLst/>
          </a:prstGeom>
        </p:spPr>
      </p:pic>
      <p:sp>
        <p:nvSpPr>
          <p:cNvPr id="3" name="TextBox 2"/>
          <p:cNvSpPr txBox="1"/>
          <p:nvPr/>
        </p:nvSpPr>
        <p:spPr>
          <a:xfrm>
            <a:off x="1066800" y="990600"/>
            <a:ext cx="2514471" cy="369332"/>
          </a:xfrm>
          <a:prstGeom prst="rect">
            <a:avLst/>
          </a:prstGeom>
          <a:noFill/>
        </p:spPr>
        <p:txBody>
          <a:bodyPr wrap="none" rtlCol="0">
            <a:spAutoFit/>
          </a:bodyPr>
          <a:lstStyle/>
          <a:p>
            <a:r>
              <a:rPr lang="en-US" b="1" dirty="0" smtClean="0">
                <a:latin typeface="Times New Roman" panose="02020603050405020304" pitchFamily="18" charset="0"/>
                <a:cs typeface="Times New Roman" panose="02020603050405020304" pitchFamily="18" charset="0"/>
              </a:rPr>
              <a:t>Rain water Drainage :- </a:t>
            </a:r>
            <a:endParaRPr lang="en-US"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6810450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990600" y="914400"/>
            <a:ext cx="1736373" cy="369332"/>
          </a:xfrm>
          <a:prstGeom prst="rect">
            <a:avLst/>
          </a:prstGeom>
        </p:spPr>
        <p:txBody>
          <a:bodyPr wrap="none">
            <a:spAutoFit/>
          </a:bodyPr>
          <a:lstStyle/>
          <a:p>
            <a:pPr eaLnBrk="0" hangingPunct="0"/>
            <a:r>
              <a:rPr lang="en-US" b="1" dirty="0" smtClean="0">
                <a:latin typeface="Times New Roman" panose="02020603050405020304" pitchFamily="18" charset="0"/>
                <a:cs typeface="Times New Roman" panose="02020603050405020304" pitchFamily="18" charset="0"/>
              </a:rPr>
              <a:t>Safety system:- </a:t>
            </a:r>
            <a:endParaRPr lang="en-US" b="1" dirty="0">
              <a:latin typeface="Times New Roman" panose="02020603050405020304" pitchFamily="18" charset="0"/>
              <a:cs typeface="Times New Roman" panose="02020603050405020304" pitchFamily="18" charset="0"/>
            </a:endParaRPr>
          </a:p>
        </p:txBody>
      </p:sp>
      <p:pic>
        <p:nvPicPr>
          <p:cNvPr id="11" name="Picture 74"/>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200" y="2286000"/>
            <a:ext cx="2208755" cy="2362200"/>
          </a:xfrm>
          <a:prstGeom prst="rect">
            <a:avLst/>
          </a:prstGeom>
          <a:noFill/>
          <a:ln>
            <a:noFill/>
          </a:ln>
        </p:spPr>
      </p:pic>
      <p:pic>
        <p:nvPicPr>
          <p:cNvPr id="12" name="Picture 79"/>
          <p:cNvPicPr/>
          <p:nvPr/>
        </p:nvPicPr>
        <p:blipFill>
          <a:blip r:embed="rId4" cstate="print"/>
          <a:stretch>
            <a:fillRect/>
          </a:stretch>
        </p:blipFill>
        <p:spPr>
          <a:xfrm>
            <a:off x="3065622" y="2331929"/>
            <a:ext cx="2589755" cy="2316271"/>
          </a:xfrm>
          <a:prstGeom prst="rect">
            <a:avLst/>
          </a:prstGeom>
        </p:spPr>
      </p:pic>
      <p:sp>
        <p:nvSpPr>
          <p:cNvPr id="13" name="مستطيل 12"/>
          <p:cNvSpPr/>
          <p:nvPr/>
        </p:nvSpPr>
        <p:spPr>
          <a:xfrm>
            <a:off x="3810000" y="5029200"/>
            <a:ext cx="1845377" cy="369332"/>
          </a:xfrm>
          <a:prstGeom prst="rect">
            <a:avLst/>
          </a:prstGeom>
        </p:spPr>
        <p:txBody>
          <a:bodyPr wrap="none">
            <a:spAutoFit/>
          </a:bodyPr>
          <a:lstStyle/>
          <a:p>
            <a:r>
              <a:rPr lang="en-US" dirty="0" smtClean="0">
                <a:latin typeface="Times New Roman" panose="02020603050405020304" pitchFamily="18" charset="0"/>
                <a:cs typeface="Times New Roman" panose="02020603050405020304" pitchFamily="18" charset="0"/>
              </a:rPr>
              <a:t>Fire extinguishers</a:t>
            </a:r>
            <a:endParaRPr lang="ar-SA" dirty="0">
              <a:latin typeface="Times New Roman" panose="02020603050405020304" pitchFamily="18" charset="0"/>
              <a:cs typeface="Times New Roman" panose="02020603050405020304" pitchFamily="18" charset="0"/>
            </a:endParaRPr>
          </a:p>
        </p:txBody>
      </p:sp>
      <p:sp>
        <p:nvSpPr>
          <p:cNvPr id="14" name="مستطيل 13"/>
          <p:cNvSpPr/>
          <p:nvPr/>
        </p:nvSpPr>
        <p:spPr>
          <a:xfrm>
            <a:off x="1143000" y="5029200"/>
            <a:ext cx="1768433" cy="369332"/>
          </a:xfrm>
          <a:prstGeom prst="rect">
            <a:avLst/>
          </a:prstGeom>
        </p:spPr>
        <p:txBody>
          <a:bodyPr wrap="none">
            <a:spAutoFit/>
          </a:bodyPr>
          <a:lstStyle/>
          <a:p>
            <a:r>
              <a:rPr lang="en-US" dirty="0" smtClean="0">
                <a:latin typeface="Times New Roman" panose="02020603050405020304" pitchFamily="18" charset="0"/>
                <a:cs typeface="Times New Roman" panose="02020603050405020304" pitchFamily="18" charset="0"/>
              </a:rPr>
              <a:t>Smoke Detectors</a:t>
            </a:r>
            <a:endParaRPr lang="ar-SA" dirty="0">
              <a:latin typeface="Times New Roman" panose="02020603050405020304" pitchFamily="18" charset="0"/>
              <a:cs typeface="Times New Roman" panose="02020603050405020304" pitchFamily="18" charset="0"/>
            </a:endParaRPr>
          </a:p>
        </p:txBody>
      </p:sp>
      <p:pic>
        <p:nvPicPr>
          <p:cNvPr id="15" name="Picture 14"/>
          <p:cNvPicPr/>
          <p:nvPr/>
        </p:nvPicPr>
        <p:blipFill>
          <a:blip r:embed="rId5" cstate="print"/>
          <a:stretch>
            <a:fillRect/>
          </a:stretch>
        </p:blipFill>
        <p:spPr>
          <a:xfrm>
            <a:off x="5664607" y="2331929"/>
            <a:ext cx="2895600" cy="2400822"/>
          </a:xfrm>
          <a:prstGeom prst="rect">
            <a:avLst/>
          </a:prstGeom>
        </p:spPr>
      </p:pic>
      <p:sp>
        <p:nvSpPr>
          <p:cNvPr id="5" name="Rectangle 4"/>
          <p:cNvSpPr/>
          <p:nvPr/>
        </p:nvSpPr>
        <p:spPr>
          <a:xfrm>
            <a:off x="6019800" y="5029200"/>
            <a:ext cx="1980029" cy="369332"/>
          </a:xfrm>
          <a:prstGeom prst="rect">
            <a:avLst/>
          </a:prstGeom>
        </p:spPr>
        <p:txBody>
          <a:bodyPr wrap="none">
            <a:spAutoFit/>
          </a:bodyPr>
          <a:lstStyle/>
          <a:p>
            <a:r>
              <a:rPr lang="en-US" dirty="0">
                <a:latin typeface="Times New Roman" panose="02020603050405020304" pitchFamily="18" charset="0"/>
                <a:cs typeface="Times New Roman" panose="02020603050405020304" pitchFamily="18" charset="0"/>
              </a:rPr>
              <a:t>Fire </a:t>
            </a:r>
            <a:r>
              <a:rPr lang="en-US" dirty="0" smtClean="0">
                <a:latin typeface="Times New Roman" panose="02020603050405020304" pitchFamily="18" charset="0"/>
                <a:cs typeface="Times New Roman" panose="02020603050405020304" pitchFamily="18" charset="0"/>
              </a:rPr>
              <a:t>House Cabinet</a:t>
            </a:r>
            <a:endParaRPr lang="ar-SA" dirty="0">
              <a:latin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762000" y="1600200"/>
            <a:ext cx="7376786" cy="353197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172798376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762000" y="1100137"/>
            <a:ext cx="7620000" cy="4657725"/>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227528894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cstate="print"/>
          <a:stretch>
            <a:fillRect/>
          </a:stretch>
        </p:blipFill>
        <p:spPr>
          <a:xfrm>
            <a:off x="1066800" y="1905000"/>
            <a:ext cx="7010400" cy="3048000"/>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3" name="Rectangle 2"/>
          <p:cNvSpPr/>
          <p:nvPr/>
        </p:nvSpPr>
        <p:spPr>
          <a:xfrm>
            <a:off x="1371600" y="1219200"/>
            <a:ext cx="2672526" cy="369332"/>
          </a:xfrm>
          <a:prstGeom prst="rect">
            <a:avLst/>
          </a:prstGeom>
        </p:spPr>
        <p:txBody>
          <a:bodyPr wrap="none">
            <a:spAutoFit/>
          </a:bodyPr>
          <a:lstStyle/>
          <a:p>
            <a:r>
              <a:rPr lang="en-US" dirty="0">
                <a:latin typeface="Times New Roman" panose="02020603050405020304" pitchFamily="18" charset="0"/>
                <a:ea typeface="Calibri" panose="020F0502020204030204" pitchFamily="34" charset="0"/>
              </a:rPr>
              <a:t>Fire system alarm </a:t>
            </a:r>
            <a:r>
              <a:rPr lang="en-US" dirty="0" smtClean="0">
                <a:latin typeface="Times New Roman" panose="02020603050405020304" pitchFamily="18" charset="0"/>
                <a:ea typeface="Calibri" panose="020F0502020204030204" pitchFamily="34" charset="0"/>
              </a:rPr>
              <a:t>layout :-</a:t>
            </a:r>
            <a:endParaRPr lang="en-US" dirty="0"/>
          </a:p>
        </p:txBody>
      </p:sp>
    </p:spTree>
    <p:extLst>
      <p:ext uri="{BB962C8B-B14F-4D97-AF65-F5344CB8AC3E}">
        <p14:creationId xmlns:p14="http://schemas.microsoft.com/office/powerpoint/2010/main" val="292531951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4"/>
          <p:cNvGrpSpPr>
            <a:grpSpLocks/>
          </p:cNvGrpSpPr>
          <p:nvPr/>
        </p:nvGrpSpPr>
        <p:grpSpPr bwMode="auto">
          <a:xfrm>
            <a:off x="1278049" y="767101"/>
            <a:ext cx="1007951" cy="608327"/>
            <a:chOff x="1152" y="2318"/>
            <a:chExt cx="644" cy="418"/>
          </a:xfrm>
        </p:grpSpPr>
        <p:grpSp>
          <p:nvGrpSpPr>
            <p:cNvPr id="3" name="Group 17"/>
            <p:cNvGrpSpPr>
              <a:grpSpLocks/>
            </p:cNvGrpSpPr>
            <p:nvPr/>
          </p:nvGrpSpPr>
          <p:grpSpPr bwMode="auto">
            <a:xfrm>
              <a:off x="1152" y="2318"/>
              <a:ext cx="480" cy="418"/>
              <a:chOff x="1110" y="2656"/>
              <a:chExt cx="1549" cy="1347"/>
            </a:xfrm>
          </p:grpSpPr>
          <p:sp>
            <p:nvSpPr>
              <p:cNvPr id="6" name="AutoShape 18"/>
              <p:cNvSpPr>
                <a:spLocks noChangeArrowheads="1"/>
              </p:cNvSpPr>
              <p:nvPr/>
            </p:nvSpPr>
            <p:spPr bwMode="gray">
              <a:xfrm>
                <a:off x="1123" y="2676"/>
                <a:ext cx="1536" cy="1327"/>
              </a:xfrm>
              <a:prstGeom prst="hexagon">
                <a:avLst>
                  <a:gd name="adj" fmla="val 28916"/>
                  <a:gd name="vf" fmla="val 115470"/>
                </a:avLst>
              </a:prstGeom>
              <a:solidFill>
                <a:srgbClr val="808080"/>
              </a:solidFill>
              <a:ln w="9525">
                <a:noFill/>
                <a:miter lim="800000"/>
                <a:headEnd/>
                <a:tailEnd/>
              </a:ln>
              <a:effectLst/>
            </p:spPr>
            <p:txBody>
              <a:bodyPr wrap="none" anchor="ctr"/>
              <a:lstStyle/>
              <a:p>
                <a:endParaRPr lang="th-TH"/>
              </a:p>
            </p:txBody>
          </p:sp>
          <p:sp>
            <p:nvSpPr>
              <p:cNvPr id="7" name="AutoShape 19"/>
              <p:cNvSpPr>
                <a:spLocks noChangeArrowheads="1"/>
              </p:cNvSpPr>
              <p:nvPr/>
            </p:nvSpPr>
            <p:spPr bwMode="gray">
              <a:xfrm>
                <a:off x="1110" y="2656"/>
                <a:ext cx="1536" cy="1328"/>
              </a:xfrm>
              <a:prstGeom prst="hexagon">
                <a:avLst>
                  <a:gd name="adj" fmla="val 28916"/>
                  <a:gd name="vf" fmla="val 115470"/>
                </a:avLst>
              </a:prstGeom>
              <a:gradFill rotWithShape="1">
                <a:gsLst>
                  <a:gs pos="0">
                    <a:srgbClr val="E6E6E6"/>
                  </a:gs>
                  <a:gs pos="7499">
                    <a:srgbClr val="7D8496"/>
                  </a:gs>
                  <a:gs pos="26500">
                    <a:srgbClr val="E6E6E6"/>
                  </a:gs>
                  <a:gs pos="34000">
                    <a:srgbClr val="7D8496"/>
                  </a:gs>
                  <a:gs pos="46500">
                    <a:srgbClr val="E6E6E6"/>
                  </a:gs>
                  <a:gs pos="50000">
                    <a:srgbClr val="FFFFFF"/>
                  </a:gs>
                  <a:gs pos="53501">
                    <a:srgbClr val="E6E6E6"/>
                  </a:gs>
                  <a:gs pos="66001">
                    <a:srgbClr val="7D8496"/>
                  </a:gs>
                  <a:gs pos="73500">
                    <a:srgbClr val="E6E6E6"/>
                  </a:gs>
                  <a:gs pos="92501">
                    <a:srgbClr val="7D8496"/>
                  </a:gs>
                  <a:gs pos="100000">
                    <a:srgbClr val="E6E6E6"/>
                  </a:gs>
                </a:gsLst>
                <a:lin ang="2700000" scaled="1"/>
              </a:gradFill>
              <a:ln w="9525">
                <a:solidFill>
                  <a:srgbClr val="C0C0C0"/>
                </a:solidFill>
                <a:miter lim="800000"/>
                <a:headEnd/>
                <a:tailEnd/>
              </a:ln>
              <a:effectLst/>
            </p:spPr>
            <p:txBody>
              <a:bodyPr wrap="none" anchor="ctr"/>
              <a:lstStyle/>
              <a:p>
                <a:endParaRPr lang="th-TH"/>
              </a:p>
            </p:txBody>
          </p:sp>
          <p:sp>
            <p:nvSpPr>
              <p:cNvPr id="8" name="AutoShape 20"/>
              <p:cNvSpPr>
                <a:spLocks noChangeArrowheads="1"/>
              </p:cNvSpPr>
              <p:nvPr/>
            </p:nvSpPr>
            <p:spPr bwMode="gray">
              <a:xfrm>
                <a:off x="1200" y="2736"/>
                <a:ext cx="1350" cy="1168"/>
              </a:xfrm>
              <a:prstGeom prst="hexagon">
                <a:avLst>
                  <a:gd name="adj" fmla="val 28896"/>
                  <a:gd name="vf" fmla="val 115470"/>
                </a:avLst>
              </a:prstGeom>
              <a:gradFill rotWithShape="1">
                <a:gsLst>
                  <a:gs pos="0">
                    <a:schemeClr val="hlink">
                      <a:gamma/>
                      <a:shade val="46275"/>
                      <a:invGamma/>
                    </a:schemeClr>
                  </a:gs>
                  <a:gs pos="100000">
                    <a:schemeClr val="hlink"/>
                  </a:gs>
                </a:gsLst>
                <a:lin ang="2700000" scaled="1"/>
              </a:gradFill>
              <a:ln w="9525">
                <a:solidFill>
                  <a:schemeClr val="tx1"/>
                </a:solidFill>
                <a:miter lim="800000"/>
                <a:headEnd/>
                <a:tailEnd/>
              </a:ln>
              <a:effectLst/>
            </p:spPr>
            <p:txBody>
              <a:bodyPr wrap="none" anchor="ctr"/>
              <a:lstStyle/>
              <a:p>
                <a:endParaRPr lang="th-TH"/>
              </a:p>
            </p:txBody>
          </p:sp>
        </p:grpSp>
        <p:sp>
          <p:nvSpPr>
            <p:cNvPr id="4" name="Text Box 26"/>
            <p:cNvSpPr txBox="1">
              <a:spLocks noChangeArrowheads="1"/>
            </p:cNvSpPr>
            <p:nvPr/>
          </p:nvSpPr>
          <p:spPr bwMode="auto">
            <a:xfrm>
              <a:off x="1680" y="2365"/>
              <a:ext cx="116" cy="291"/>
            </a:xfrm>
            <a:prstGeom prst="rect">
              <a:avLst/>
            </a:prstGeom>
            <a:noFill/>
            <a:ln w="9525" algn="ctr">
              <a:noFill/>
              <a:miter lim="800000"/>
              <a:headEnd/>
              <a:tailEnd/>
            </a:ln>
            <a:effectLst/>
          </p:spPr>
          <p:txBody>
            <a:bodyPr wrap="none">
              <a:spAutoFit/>
            </a:bodyPr>
            <a:lstStyle/>
            <a:p>
              <a:pPr eaLnBrk="0" hangingPunct="0"/>
              <a:endParaRPr lang="en-US" sz="2400" dirty="0"/>
            </a:p>
          </p:txBody>
        </p:sp>
        <p:sp>
          <p:nvSpPr>
            <p:cNvPr id="5" name="Text Box 27"/>
            <p:cNvSpPr txBox="1">
              <a:spLocks noChangeArrowheads="1"/>
            </p:cNvSpPr>
            <p:nvPr/>
          </p:nvSpPr>
          <p:spPr bwMode="gray">
            <a:xfrm>
              <a:off x="1282" y="2379"/>
              <a:ext cx="210" cy="317"/>
            </a:xfrm>
            <a:prstGeom prst="rect">
              <a:avLst/>
            </a:prstGeom>
            <a:noFill/>
            <a:ln w="9525" algn="ctr">
              <a:noFill/>
              <a:miter lim="800000"/>
              <a:headEnd/>
              <a:tailEnd/>
            </a:ln>
            <a:effectLst/>
          </p:spPr>
          <p:txBody>
            <a:bodyPr wrap="none">
              <a:spAutoFit/>
            </a:bodyPr>
            <a:lstStyle/>
            <a:p>
              <a:pPr algn="ctr" eaLnBrk="0" hangingPunct="0"/>
              <a:r>
                <a:rPr lang="en-US" sz="2400" b="1" dirty="0" smtClean="0">
                  <a:solidFill>
                    <a:schemeClr val="bg1"/>
                  </a:solidFill>
                </a:rPr>
                <a:t>6</a:t>
              </a:r>
              <a:endParaRPr lang="en-US" sz="2400" b="1" dirty="0">
                <a:solidFill>
                  <a:schemeClr val="bg1"/>
                </a:solidFill>
              </a:endParaRPr>
            </a:p>
          </p:txBody>
        </p:sp>
      </p:grpSp>
      <p:sp>
        <p:nvSpPr>
          <p:cNvPr id="9" name="Rectangle 8"/>
          <p:cNvSpPr/>
          <p:nvPr/>
        </p:nvSpPr>
        <p:spPr>
          <a:xfrm>
            <a:off x="2249466" y="803230"/>
            <a:ext cx="1838965" cy="369332"/>
          </a:xfrm>
          <a:prstGeom prst="rect">
            <a:avLst/>
          </a:prstGeom>
        </p:spPr>
        <p:txBody>
          <a:bodyPr wrap="none">
            <a:spAutoFit/>
          </a:bodyPr>
          <a:lstStyle/>
          <a:p>
            <a:r>
              <a:rPr lang="en-US" dirty="0">
                <a:latin typeface="Times New Roman" panose="02020603050405020304" pitchFamily="18" charset="0"/>
                <a:cs typeface="Times New Roman" panose="02020603050405020304" pitchFamily="18" charset="0"/>
              </a:rPr>
              <a:t>Electrical Design </a:t>
            </a:r>
          </a:p>
        </p:txBody>
      </p:sp>
      <p:pic>
        <p:nvPicPr>
          <p:cNvPr id="10" name="Picture 9"/>
          <p:cNvPicPr>
            <a:picLocks noChangeAspect="1"/>
          </p:cNvPicPr>
          <p:nvPr/>
        </p:nvPicPr>
        <p:blipFill>
          <a:blip r:embed="rId2"/>
          <a:stretch>
            <a:fillRect/>
          </a:stretch>
        </p:blipFill>
        <p:spPr>
          <a:xfrm>
            <a:off x="762000" y="1905000"/>
            <a:ext cx="7446737" cy="3237712"/>
          </a:xfrm>
          <a:prstGeom prst="rect">
            <a:avLst/>
          </a:prstGeom>
        </p:spPr>
      </p:pic>
    </p:spTree>
    <p:extLst>
      <p:ext uri="{BB962C8B-B14F-4D97-AF65-F5344CB8AC3E}">
        <p14:creationId xmlns:p14="http://schemas.microsoft.com/office/powerpoint/2010/main" val="3196966128"/>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H:\New folder\ROOM 1.jpg"/>
          <p:cNvPicPr/>
          <p:nvPr/>
        </p:nvPicPr>
        <p:blipFill>
          <a:blip r:embed="rId2" cstate="print"/>
          <a:srcRect/>
          <a:stretch>
            <a:fillRect/>
          </a:stretch>
        </p:blipFill>
        <p:spPr bwMode="auto">
          <a:xfrm>
            <a:off x="2286000" y="1590089"/>
            <a:ext cx="6178550" cy="4229100"/>
          </a:xfrm>
          <a:prstGeom prst="rect">
            <a:avLst/>
          </a:prstGeom>
          <a:noFill/>
          <a:ln w="9525">
            <a:noFill/>
            <a:miter lim="800000"/>
            <a:headEnd/>
            <a:tailEnd/>
          </a:ln>
        </p:spPr>
      </p:pic>
      <p:sp>
        <p:nvSpPr>
          <p:cNvPr id="3" name="Rectangle 2"/>
          <p:cNvSpPr/>
          <p:nvPr/>
        </p:nvSpPr>
        <p:spPr>
          <a:xfrm>
            <a:off x="794136" y="1333500"/>
            <a:ext cx="3290324" cy="369332"/>
          </a:xfrm>
          <a:prstGeom prst="rect">
            <a:avLst/>
          </a:prstGeom>
        </p:spPr>
        <p:txBody>
          <a:bodyPr wrap="none">
            <a:spAutoFit/>
          </a:bodyPr>
          <a:lstStyle/>
          <a:p>
            <a:r>
              <a:rPr lang="en-US" dirty="0" smtClean="0">
                <a:latin typeface="Times New Roman" panose="02020603050405020304" pitchFamily="18" charset="0"/>
                <a:cs typeface="Times New Roman" panose="02020603050405020304" pitchFamily="18" charset="0"/>
              </a:rPr>
              <a:t>3 luminaries are  </a:t>
            </a:r>
            <a:r>
              <a:rPr lang="en-US" dirty="0">
                <a:latin typeface="Times New Roman" panose="02020603050405020304" pitchFamily="18" charset="0"/>
                <a:cs typeface="Times New Roman" panose="02020603050405020304" pitchFamily="18" charset="0"/>
              </a:rPr>
              <a:t>need for offices </a:t>
            </a:r>
          </a:p>
        </p:txBody>
      </p:sp>
      <p:sp>
        <p:nvSpPr>
          <p:cNvPr id="4" name="Rectangle 3"/>
          <p:cNvSpPr/>
          <p:nvPr/>
        </p:nvSpPr>
        <p:spPr>
          <a:xfrm>
            <a:off x="763410" y="5638800"/>
            <a:ext cx="2863284" cy="410882"/>
          </a:xfrm>
          <a:prstGeom prst="rect">
            <a:avLst/>
          </a:prstGeom>
        </p:spPr>
        <p:txBody>
          <a:bodyPr wrap="none">
            <a:spAutoFit/>
          </a:bodyPr>
          <a:lstStyle/>
          <a:p>
            <a:pPr>
              <a:lnSpc>
                <a:spcPct val="115000"/>
              </a:lnSpc>
              <a:spcAft>
                <a:spcPts val="1000"/>
              </a:spcAft>
            </a:pPr>
            <a:r>
              <a:rPr lang="en-US" dirty="0">
                <a:latin typeface="Times New Roman" panose="02020603050405020304" pitchFamily="18" charset="0"/>
                <a:ea typeface="Calibri" panose="020F0502020204030204" pitchFamily="34" charset="0"/>
                <a:cs typeface="Arial" panose="020B0604020202020204" pitchFamily="34" charset="0"/>
              </a:rPr>
              <a:t>The uniformity &gt; 50% it's ok</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pic>
        <p:nvPicPr>
          <p:cNvPr id="5" name="Picture 4"/>
          <p:cNvPicPr>
            <a:picLocks noChangeAspect="1"/>
          </p:cNvPicPr>
          <p:nvPr/>
        </p:nvPicPr>
        <p:blipFill>
          <a:blip r:embed="rId3"/>
          <a:stretch>
            <a:fillRect/>
          </a:stretch>
        </p:blipFill>
        <p:spPr>
          <a:xfrm>
            <a:off x="1699752" y="4181475"/>
            <a:ext cx="495300" cy="933450"/>
          </a:xfrm>
          <a:prstGeom prst="rect">
            <a:avLst/>
          </a:prstGeom>
        </p:spPr>
      </p:pic>
      <p:pic>
        <p:nvPicPr>
          <p:cNvPr id="6" name="Picture 5"/>
          <p:cNvPicPr>
            <a:picLocks noChangeAspect="1"/>
          </p:cNvPicPr>
          <p:nvPr/>
        </p:nvPicPr>
        <p:blipFill>
          <a:blip r:embed="rId4"/>
          <a:stretch>
            <a:fillRect/>
          </a:stretch>
        </p:blipFill>
        <p:spPr>
          <a:xfrm>
            <a:off x="1018254" y="4251803"/>
            <a:ext cx="666750" cy="828675"/>
          </a:xfrm>
          <a:prstGeom prst="rect">
            <a:avLst/>
          </a:prstGeom>
        </p:spPr>
      </p:pic>
    </p:spTree>
    <p:extLst>
      <p:ext uri="{BB962C8B-B14F-4D97-AF65-F5344CB8AC3E}">
        <p14:creationId xmlns:p14="http://schemas.microsoft.com/office/powerpoint/2010/main" val="530386257"/>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2"/>
          <a:stretch>
            <a:fillRect/>
          </a:stretch>
        </p:blipFill>
        <p:spPr>
          <a:xfrm>
            <a:off x="1906561" y="2895600"/>
            <a:ext cx="5095875" cy="281940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11" name="Rectangle 10"/>
          <p:cNvSpPr/>
          <p:nvPr/>
        </p:nvSpPr>
        <p:spPr>
          <a:xfrm>
            <a:off x="1151351" y="1962571"/>
            <a:ext cx="3303148" cy="369332"/>
          </a:xfrm>
          <a:prstGeom prst="rect">
            <a:avLst/>
          </a:prstGeom>
        </p:spPr>
        <p:txBody>
          <a:bodyPr wrap="none">
            <a:spAutoFit/>
          </a:bodyPr>
          <a:lstStyle/>
          <a:p>
            <a:r>
              <a:rPr lang="en-US" dirty="0" smtClean="0">
                <a:latin typeface="Times New Roman" panose="02020603050405020304" pitchFamily="18" charset="0"/>
                <a:ea typeface="Calibri" panose="020F0502020204030204" pitchFamily="34" charset="0"/>
              </a:rPr>
              <a:t>In Office room used Philips lamp </a:t>
            </a:r>
            <a:endParaRPr lang="en-US" dirty="0"/>
          </a:p>
        </p:txBody>
      </p:sp>
    </p:spTree>
    <p:extLst>
      <p:ext uri="{BB962C8B-B14F-4D97-AF65-F5344CB8AC3E}">
        <p14:creationId xmlns:p14="http://schemas.microsoft.com/office/powerpoint/2010/main" val="1733991291"/>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35622" y="862585"/>
            <a:ext cx="4198585" cy="369332"/>
          </a:xfrm>
          <a:prstGeom prst="rect">
            <a:avLst/>
          </a:prstGeom>
        </p:spPr>
        <p:txBody>
          <a:bodyPr wrap="none">
            <a:spAutoFit/>
          </a:bodyPr>
          <a:lstStyle/>
          <a:p>
            <a:r>
              <a:rPr lang="en-US" b="1" dirty="0">
                <a:latin typeface="Times New Roman" panose="02020603050405020304" pitchFamily="18" charset="0"/>
                <a:cs typeface="Times New Roman" panose="02020603050405020304" pitchFamily="18" charset="0"/>
              </a:rPr>
              <a:t>Quantity Surveying and Cost Estimation</a:t>
            </a:r>
            <a:endParaRPr lang="en-US" b="1" dirty="0"/>
          </a:p>
        </p:txBody>
      </p:sp>
      <p:grpSp>
        <p:nvGrpSpPr>
          <p:cNvPr id="3" name="Group 34"/>
          <p:cNvGrpSpPr>
            <a:grpSpLocks/>
          </p:cNvGrpSpPr>
          <p:nvPr/>
        </p:nvGrpSpPr>
        <p:grpSpPr bwMode="auto">
          <a:xfrm>
            <a:off x="1278049" y="767101"/>
            <a:ext cx="1007951" cy="608327"/>
            <a:chOff x="1152" y="2318"/>
            <a:chExt cx="644" cy="418"/>
          </a:xfrm>
        </p:grpSpPr>
        <p:grpSp>
          <p:nvGrpSpPr>
            <p:cNvPr id="4" name="Group 17"/>
            <p:cNvGrpSpPr>
              <a:grpSpLocks/>
            </p:cNvGrpSpPr>
            <p:nvPr/>
          </p:nvGrpSpPr>
          <p:grpSpPr bwMode="auto">
            <a:xfrm>
              <a:off x="1152" y="2318"/>
              <a:ext cx="480" cy="418"/>
              <a:chOff x="1110" y="2656"/>
              <a:chExt cx="1549" cy="1347"/>
            </a:xfrm>
          </p:grpSpPr>
          <p:sp>
            <p:nvSpPr>
              <p:cNvPr id="7" name="AutoShape 18"/>
              <p:cNvSpPr>
                <a:spLocks noChangeArrowheads="1"/>
              </p:cNvSpPr>
              <p:nvPr/>
            </p:nvSpPr>
            <p:spPr bwMode="gray">
              <a:xfrm>
                <a:off x="1123" y="2676"/>
                <a:ext cx="1536" cy="1327"/>
              </a:xfrm>
              <a:prstGeom prst="hexagon">
                <a:avLst>
                  <a:gd name="adj" fmla="val 28916"/>
                  <a:gd name="vf" fmla="val 115470"/>
                </a:avLst>
              </a:prstGeom>
              <a:solidFill>
                <a:srgbClr val="808080"/>
              </a:solidFill>
              <a:ln w="9525">
                <a:noFill/>
                <a:miter lim="800000"/>
                <a:headEnd/>
                <a:tailEnd/>
              </a:ln>
              <a:effectLst/>
            </p:spPr>
            <p:txBody>
              <a:bodyPr wrap="none" anchor="ctr"/>
              <a:lstStyle/>
              <a:p>
                <a:endParaRPr lang="th-TH"/>
              </a:p>
            </p:txBody>
          </p:sp>
          <p:sp>
            <p:nvSpPr>
              <p:cNvPr id="8" name="AutoShape 19"/>
              <p:cNvSpPr>
                <a:spLocks noChangeArrowheads="1"/>
              </p:cNvSpPr>
              <p:nvPr/>
            </p:nvSpPr>
            <p:spPr bwMode="gray">
              <a:xfrm>
                <a:off x="1110" y="2656"/>
                <a:ext cx="1536" cy="1328"/>
              </a:xfrm>
              <a:prstGeom prst="hexagon">
                <a:avLst>
                  <a:gd name="adj" fmla="val 28916"/>
                  <a:gd name="vf" fmla="val 115470"/>
                </a:avLst>
              </a:prstGeom>
              <a:gradFill rotWithShape="1">
                <a:gsLst>
                  <a:gs pos="0">
                    <a:srgbClr val="E6E6E6"/>
                  </a:gs>
                  <a:gs pos="7499">
                    <a:srgbClr val="7D8496"/>
                  </a:gs>
                  <a:gs pos="26500">
                    <a:srgbClr val="E6E6E6"/>
                  </a:gs>
                  <a:gs pos="34000">
                    <a:srgbClr val="7D8496"/>
                  </a:gs>
                  <a:gs pos="46500">
                    <a:srgbClr val="E6E6E6"/>
                  </a:gs>
                  <a:gs pos="50000">
                    <a:srgbClr val="FFFFFF"/>
                  </a:gs>
                  <a:gs pos="53501">
                    <a:srgbClr val="E6E6E6"/>
                  </a:gs>
                  <a:gs pos="66001">
                    <a:srgbClr val="7D8496"/>
                  </a:gs>
                  <a:gs pos="73500">
                    <a:srgbClr val="E6E6E6"/>
                  </a:gs>
                  <a:gs pos="92501">
                    <a:srgbClr val="7D8496"/>
                  </a:gs>
                  <a:gs pos="100000">
                    <a:srgbClr val="E6E6E6"/>
                  </a:gs>
                </a:gsLst>
                <a:lin ang="2700000" scaled="1"/>
              </a:gradFill>
              <a:ln w="9525">
                <a:solidFill>
                  <a:srgbClr val="C0C0C0"/>
                </a:solidFill>
                <a:miter lim="800000"/>
                <a:headEnd/>
                <a:tailEnd/>
              </a:ln>
              <a:effectLst/>
            </p:spPr>
            <p:txBody>
              <a:bodyPr wrap="none" anchor="ctr"/>
              <a:lstStyle/>
              <a:p>
                <a:endParaRPr lang="th-TH"/>
              </a:p>
            </p:txBody>
          </p:sp>
          <p:sp>
            <p:nvSpPr>
              <p:cNvPr id="9" name="AutoShape 20"/>
              <p:cNvSpPr>
                <a:spLocks noChangeArrowheads="1"/>
              </p:cNvSpPr>
              <p:nvPr/>
            </p:nvSpPr>
            <p:spPr bwMode="gray">
              <a:xfrm>
                <a:off x="1200" y="2736"/>
                <a:ext cx="1350" cy="1168"/>
              </a:xfrm>
              <a:prstGeom prst="hexagon">
                <a:avLst>
                  <a:gd name="adj" fmla="val 28896"/>
                  <a:gd name="vf" fmla="val 115470"/>
                </a:avLst>
              </a:prstGeom>
              <a:gradFill rotWithShape="1">
                <a:gsLst>
                  <a:gs pos="0">
                    <a:schemeClr val="hlink">
                      <a:gamma/>
                      <a:shade val="46275"/>
                      <a:invGamma/>
                    </a:schemeClr>
                  </a:gs>
                  <a:gs pos="100000">
                    <a:schemeClr val="hlink"/>
                  </a:gs>
                </a:gsLst>
                <a:lin ang="2700000" scaled="1"/>
              </a:gradFill>
              <a:ln w="9525">
                <a:solidFill>
                  <a:schemeClr val="tx1"/>
                </a:solidFill>
                <a:miter lim="800000"/>
                <a:headEnd/>
                <a:tailEnd/>
              </a:ln>
              <a:effectLst/>
            </p:spPr>
            <p:txBody>
              <a:bodyPr wrap="none" anchor="ctr"/>
              <a:lstStyle/>
              <a:p>
                <a:endParaRPr lang="th-TH"/>
              </a:p>
            </p:txBody>
          </p:sp>
        </p:grpSp>
        <p:sp>
          <p:nvSpPr>
            <p:cNvPr id="5" name="Text Box 26"/>
            <p:cNvSpPr txBox="1">
              <a:spLocks noChangeArrowheads="1"/>
            </p:cNvSpPr>
            <p:nvPr/>
          </p:nvSpPr>
          <p:spPr bwMode="auto">
            <a:xfrm>
              <a:off x="1680" y="2365"/>
              <a:ext cx="116" cy="291"/>
            </a:xfrm>
            <a:prstGeom prst="rect">
              <a:avLst/>
            </a:prstGeom>
            <a:noFill/>
            <a:ln w="9525" algn="ctr">
              <a:noFill/>
              <a:miter lim="800000"/>
              <a:headEnd/>
              <a:tailEnd/>
            </a:ln>
            <a:effectLst/>
          </p:spPr>
          <p:txBody>
            <a:bodyPr wrap="none">
              <a:spAutoFit/>
            </a:bodyPr>
            <a:lstStyle/>
            <a:p>
              <a:pPr eaLnBrk="0" hangingPunct="0"/>
              <a:endParaRPr lang="en-US" sz="2400" dirty="0"/>
            </a:p>
          </p:txBody>
        </p:sp>
        <p:sp>
          <p:nvSpPr>
            <p:cNvPr id="6" name="Text Box 27"/>
            <p:cNvSpPr txBox="1">
              <a:spLocks noChangeArrowheads="1"/>
            </p:cNvSpPr>
            <p:nvPr/>
          </p:nvSpPr>
          <p:spPr bwMode="gray">
            <a:xfrm>
              <a:off x="1282" y="2379"/>
              <a:ext cx="210" cy="317"/>
            </a:xfrm>
            <a:prstGeom prst="rect">
              <a:avLst/>
            </a:prstGeom>
            <a:noFill/>
            <a:ln w="9525" algn="ctr">
              <a:noFill/>
              <a:miter lim="800000"/>
              <a:headEnd/>
              <a:tailEnd/>
            </a:ln>
            <a:effectLst/>
          </p:spPr>
          <p:txBody>
            <a:bodyPr wrap="none">
              <a:spAutoFit/>
            </a:bodyPr>
            <a:lstStyle/>
            <a:p>
              <a:pPr algn="ctr" eaLnBrk="0" hangingPunct="0"/>
              <a:r>
                <a:rPr lang="en-US" sz="2400" b="1" dirty="0" smtClean="0">
                  <a:solidFill>
                    <a:schemeClr val="bg1"/>
                  </a:solidFill>
                </a:rPr>
                <a:t>7</a:t>
              </a:r>
              <a:endParaRPr lang="en-US" sz="2400" b="1" dirty="0">
                <a:solidFill>
                  <a:schemeClr val="bg1"/>
                </a:solidFill>
              </a:endParaRPr>
            </a:p>
          </p:txBody>
        </p:sp>
      </p:grpSp>
      <p:sp>
        <p:nvSpPr>
          <p:cNvPr id="10" name="Rectangle 9"/>
          <p:cNvSpPr/>
          <p:nvPr/>
        </p:nvSpPr>
        <p:spPr>
          <a:xfrm>
            <a:off x="1656834" y="2209800"/>
            <a:ext cx="6646751" cy="458074"/>
          </a:xfrm>
          <a:prstGeom prst="rect">
            <a:avLst/>
          </a:prstGeom>
        </p:spPr>
        <p:txBody>
          <a:bodyPr wrap="square">
            <a:spAutoFit/>
          </a:bodyPr>
          <a:lstStyle/>
          <a:p>
            <a:pPr>
              <a:lnSpc>
                <a:spcPct val="150000"/>
              </a:lnSpc>
              <a:spcBef>
                <a:spcPts val="1200"/>
              </a:spcBef>
              <a:spcAft>
                <a:spcPts val="1200"/>
              </a:spcAft>
            </a:pPr>
            <a:r>
              <a:rPr lang="en-US" dirty="0">
                <a:latin typeface="Times New Roman" panose="02020603050405020304" pitchFamily="18" charset="0"/>
                <a:ea typeface="Times New Roman" panose="02020603050405020304" pitchFamily="18" charset="0"/>
              </a:rPr>
              <a:t>The total price for the </a:t>
            </a:r>
            <a:r>
              <a:rPr lang="en-US" dirty="0" smtClean="0">
                <a:latin typeface="Times New Roman" panose="02020603050405020304" pitchFamily="18" charset="0"/>
                <a:ea typeface="Times New Roman" panose="02020603050405020304" pitchFamily="18" charset="0"/>
              </a:rPr>
              <a:t>health center is 3.808422 </a:t>
            </a:r>
            <a:r>
              <a:rPr lang="en-US" dirty="0">
                <a:latin typeface="Times New Roman" panose="02020603050405020304" pitchFamily="18" charset="0"/>
                <a:ea typeface="Times New Roman" panose="02020603050405020304" pitchFamily="18" charset="0"/>
              </a:rPr>
              <a:t>million shekel.</a:t>
            </a:r>
          </a:p>
        </p:txBody>
      </p:sp>
      <p:sp>
        <p:nvSpPr>
          <p:cNvPr id="11" name="Rectangle 10"/>
          <p:cNvSpPr/>
          <p:nvPr/>
        </p:nvSpPr>
        <p:spPr>
          <a:xfrm>
            <a:off x="1656834" y="2971800"/>
            <a:ext cx="6039365" cy="369332"/>
          </a:xfrm>
          <a:prstGeom prst="rect">
            <a:avLst/>
          </a:prstGeom>
        </p:spPr>
        <p:txBody>
          <a:bodyPr wrap="square">
            <a:spAutoFit/>
          </a:bodyPr>
          <a:lstStyle/>
          <a:p>
            <a:r>
              <a:rPr lang="en-US" dirty="0" smtClean="0">
                <a:latin typeface="Times New Roman" panose="02020603050405020304" pitchFamily="18" charset="0"/>
                <a:ea typeface="Times New Roman" panose="02020603050405020304" pitchFamily="18" charset="0"/>
              </a:rPr>
              <a:t>The price for m</a:t>
            </a:r>
            <a:r>
              <a:rPr lang="en-US" baseline="30000" dirty="0" smtClean="0">
                <a:latin typeface="Times New Roman" panose="02020603050405020304" pitchFamily="18" charset="0"/>
                <a:ea typeface="Times New Roman" panose="02020603050405020304" pitchFamily="18" charset="0"/>
              </a:rPr>
              <a:t>2 </a:t>
            </a:r>
            <a:r>
              <a:rPr lang="en-US" dirty="0" smtClean="0">
                <a:latin typeface="Times New Roman" panose="02020603050405020304" pitchFamily="18" charset="0"/>
                <a:ea typeface="Times New Roman" panose="02020603050405020304" pitchFamily="18" charset="0"/>
              </a:rPr>
              <a:t>for the concrete structure 1904.22NIS/m</a:t>
            </a:r>
            <a:r>
              <a:rPr lang="en-US" baseline="30000" dirty="0" smtClean="0">
                <a:latin typeface="Times New Roman" panose="02020603050405020304" pitchFamily="18" charset="0"/>
                <a:ea typeface="Times New Roman" panose="02020603050405020304" pitchFamily="18" charset="0"/>
              </a:rPr>
              <a:t>2</a:t>
            </a:r>
            <a:endParaRPr lang="en-US" dirty="0"/>
          </a:p>
        </p:txBody>
      </p:sp>
    </p:spTree>
    <p:extLst>
      <p:ext uri="{BB962C8B-B14F-4D97-AF65-F5344CB8AC3E}">
        <p14:creationId xmlns:p14="http://schemas.microsoft.com/office/powerpoint/2010/main" val="161307377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533400" y="2133600"/>
            <a:ext cx="7873238" cy="3971925"/>
          </a:xfrm>
          <a:prstGeom prst="rect">
            <a:avLst/>
          </a:prstGeom>
        </p:spPr>
      </p:pic>
      <p:grpSp>
        <p:nvGrpSpPr>
          <p:cNvPr id="3" name="Group 32"/>
          <p:cNvGrpSpPr>
            <a:grpSpLocks/>
          </p:cNvGrpSpPr>
          <p:nvPr/>
        </p:nvGrpSpPr>
        <p:grpSpPr bwMode="auto">
          <a:xfrm>
            <a:off x="762000" y="609600"/>
            <a:ext cx="5410200" cy="665162"/>
            <a:chOff x="1152" y="1179"/>
            <a:chExt cx="3408" cy="419"/>
          </a:xfrm>
        </p:grpSpPr>
        <p:grpSp>
          <p:nvGrpSpPr>
            <p:cNvPr id="4" name="Group 3"/>
            <p:cNvGrpSpPr>
              <a:grpSpLocks/>
            </p:cNvGrpSpPr>
            <p:nvPr/>
          </p:nvGrpSpPr>
          <p:grpSpPr bwMode="auto">
            <a:xfrm>
              <a:off x="1152" y="1179"/>
              <a:ext cx="480" cy="419"/>
              <a:chOff x="1110" y="2656"/>
              <a:chExt cx="1549" cy="1351"/>
            </a:xfrm>
          </p:grpSpPr>
          <p:sp>
            <p:nvSpPr>
              <p:cNvPr id="8" name="AutoShape 4"/>
              <p:cNvSpPr>
                <a:spLocks noChangeArrowheads="1"/>
              </p:cNvSpPr>
              <p:nvPr/>
            </p:nvSpPr>
            <p:spPr bwMode="gray">
              <a:xfrm>
                <a:off x="1123" y="2679"/>
                <a:ext cx="1536" cy="1328"/>
              </a:xfrm>
              <a:prstGeom prst="hexagon">
                <a:avLst>
                  <a:gd name="adj" fmla="val 28916"/>
                  <a:gd name="vf" fmla="val 115470"/>
                </a:avLst>
              </a:prstGeom>
              <a:solidFill>
                <a:srgbClr val="808080"/>
              </a:solidFill>
              <a:ln w="9525">
                <a:noFill/>
                <a:miter lim="800000"/>
                <a:headEnd/>
                <a:tailEnd/>
              </a:ln>
              <a:effectLst/>
            </p:spPr>
            <p:txBody>
              <a:bodyPr wrap="none" anchor="ctr"/>
              <a:lstStyle/>
              <a:p>
                <a:endParaRPr lang="th-TH">
                  <a:solidFill>
                    <a:prstClr val="black"/>
                  </a:solidFill>
                </a:endParaRPr>
              </a:p>
            </p:txBody>
          </p:sp>
          <p:sp>
            <p:nvSpPr>
              <p:cNvPr id="9" name="AutoShape 5"/>
              <p:cNvSpPr>
                <a:spLocks noChangeArrowheads="1"/>
              </p:cNvSpPr>
              <p:nvPr/>
            </p:nvSpPr>
            <p:spPr bwMode="gray">
              <a:xfrm>
                <a:off x="1110" y="2656"/>
                <a:ext cx="1536" cy="1328"/>
              </a:xfrm>
              <a:prstGeom prst="hexagon">
                <a:avLst>
                  <a:gd name="adj" fmla="val 28916"/>
                  <a:gd name="vf" fmla="val 115470"/>
                </a:avLst>
              </a:prstGeom>
              <a:gradFill rotWithShape="1">
                <a:gsLst>
                  <a:gs pos="0">
                    <a:srgbClr val="E6E6E6"/>
                  </a:gs>
                  <a:gs pos="7499">
                    <a:srgbClr val="7D8496"/>
                  </a:gs>
                  <a:gs pos="26500">
                    <a:srgbClr val="E6E6E6"/>
                  </a:gs>
                  <a:gs pos="34000">
                    <a:srgbClr val="7D8496"/>
                  </a:gs>
                  <a:gs pos="46500">
                    <a:srgbClr val="E6E6E6"/>
                  </a:gs>
                  <a:gs pos="50000">
                    <a:srgbClr val="FFFFFF"/>
                  </a:gs>
                  <a:gs pos="53501">
                    <a:srgbClr val="E6E6E6"/>
                  </a:gs>
                  <a:gs pos="66001">
                    <a:srgbClr val="7D8496"/>
                  </a:gs>
                  <a:gs pos="73500">
                    <a:srgbClr val="E6E6E6"/>
                  </a:gs>
                  <a:gs pos="92501">
                    <a:srgbClr val="7D8496"/>
                  </a:gs>
                  <a:gs pos="100000">
                    <a:srgbClr val="E6E6E6"/>
                  </a:gs>
                </a:gsLst>
                <a:lin ang="2700000" scaled="1"/>
              </a:gradFill>
              <a:ln w="9525">
                <a:solidFill>
                  <a:srgbClr val="C0C0C0"/>
                </a:solidFill>
                <a:miter lim="800000"/>
                <a:headEnd/>
                <a:tailEnd/>
              </a:ln>
              <a:effectLst/>
            </p:spPr>
            <p:txBody>
              <a:bodyPr wrap="none" anchor="ctr"/>
              <a:lstStyle/>
              <a:p>
                <a:endParaRPr lang="th-TH">
                  <a:solidFill>
                    <a:prstClr val="black"/>
                  </a:solidFill>
                </a:endParaRPr>
              </a:p>
            </p:txBody>
          </p:sp>
          <p:sp>
            <p:nvSpPr>
              <p:cNvPr id="10" name="AutoShape 6"/>
              <p:cNvSpPr>
                <a:spLocks noChangeArrowheads="1"/>
              </p:cNvSpPr>
              <p:nvPr/>
            </p:nvSpPr>
            <p:spPr bwMode="gray">
              <a:xfrm>
                <a:off x="1200" y="2736"/>
                <a:ext cx="1350" cy="1168"/>
              </a:xfrm>
              <a:prstGeom prst="hexagon">
                <a:avLst>
                  <a:gd name="adj" fmla="val 28896"/>
                  <a:gd name="vf" fmla="val 115470"/>
                </a:avLst>
              </a:prstGeom>
              <a:ln>
                <a:headEnd/>
                <a:tailEnd/>
              </a:ln>
            </p:spPr>
            <p:style>
              <a:lnRef idx="1">
                <a:schemeClr val="dk1"/>
              </a:lnRef>
              <a:fillRef idx="1002">
                <a:schemeClr val="dk2"/>
              </a:fillRef>
              <a:effectRef idx="2">
                <a:schemeClr val="dk1"/>
              </a:effectRef>
              <a:fontRef idx="minor">
                <a:schemeClr val="lt1"/>
              </a:fontRef>
            </p:style>
            <p:txBody>
              <a:bodyPr wrap="none" anchor="ctr"/>
              <a:lstStyle/>
              <a:p>
                <a:endParaRPr lang="th-TH">
                  <a:solidFill>
                    <a:prstClr val="white"/>
                  </a:solidFill>
                </a:endParaRPr>
              </a:p>
            </p:txBody>
          </p:sp>
        </p:grpSp>
        <p:sp>
          <p:nvSpPr>
            <p:cNvPr id="5" name="Line 11"/>
            <p:cNvSpPr>
              <a:spLocks noChangeShapeType="1"/>
            </p:cNvSpPr>
            <p:nvPr/>
          </p:nvSpPr>
          <p:spPr bwMode="auto">
            <a:xfrm>
              <a:off x="1536" y="1563"/>
              <a:ext cx="3024" cy="0"/>
            </a:xfrm>
            <a:prstGeom prst="line">
              <a:avLst/>
            </a:prstGeom>
            <a:noFill/>
            <a:ln w="25400">
              <a:solidFill>
                <a:srgbClr val="C0C0C0"/>
              </a:solidFill>
              <a:prstDash val="sysDot"/>
              <a:round/>
              <a:headEnd/>
              <a:tailEnd type="oval" w="med" len="med"/>
            </a:ln>
            <a:effectLst/>
          </p:spPr>
          <p:txBody>
            <a:bodyPr wrap="none" anchor="ctr"/>
            <a:lstStyle/>
            <a:p>
              <a:endParaRPr lang="th-TH">
                <a:solidFill>
                  <a:prstClr val="black"/>
                </a:solidFill>
              </a:endParaRPr>
            </a:p>
          </p:txBody>
        </p:sp>
        <p:sp>
          <p:nvSpPr>
            <p:cNvPr id="6" name="Text Box 12"/>
            <p:cNvSpPr txBox="1">
              <a:spLocks noChangeArrowheads="1"/>
            </p:cNvSpPr>
            <p:nvPr/>
          </p:nvSpPr>
          <p:spPr bwMode="auto">
            <a:xfrm>
              <a:off x="1632" y="1248"/>
              <a:ext cx="1998" cy="330"/>
            </a:xfrm>
            <a:prstGeom prst="rect">
              <a:avLst/>
            </a:prstGeom>
            <a:noFill/>
            <a:ln w="9525" algn="ctr">
              <a:noFill/>
              <a:miter lim="800000"/>
              <a:headEnd/>
              <a:tailEnd/>
            </a:ln>
            <a:effectLst/>
          </p:spPr>
          <p:txBody>
            <a:bodyPr wrap="none">
              <a:spAutoFit/>
            </a:bodyPr>
            <a:lstStyle/>
            <a:p>
              <a:pPr eaLnBrk="0" hangingPunct="0"/>
              <a:r>
                <a:rPr lang="en-US" sz="2800" dirty="0" smtClean="0">
                  <a:solidFill>
                    <a:prstClr val="black"/>
                  </a:solidFill>
                </a:rPr>
                <a:t>Architectural</a:t>
              </a:r>
              <a:r>
                <a:rPr lang="en-US" sz="2400" dirty="0" smtClean="0">
                  <a:solidFill>
                    <a:prstClr val="black"/>
                  </a:solidFill>
                </a:rPr>
                <a:t> </a:t>
              </a:r>
              <a:r>
                <a:rPr lang="en-US" sz="2800" dirty="0" smtClean="0">
                  <a:solidFill>
                    <a:prstClr val="black"/>
                  </a:solidFill>
                </a:rPr>
                <a:t>Design</a:t>
              </a:r>
              <a:endParaRPr lang="en-US" sz="2800" dirty="0">
                <a:solidFill>
                  <a:prstClr val="black"/>
                </a:solidFill>
              </a:endParaRPr>
            </a:p>
          </p:txBody>
        </p:sp>
        <p:sp>
          <p:nvSpPr>
            <p:cNvPr id="7" name="Text Box 13"/>
            <p:cNvSpPr txBox="1">
              <a:spLocks noChangeArrowheads="1"/>
            </p:cNvSpPr>
            <p:nvPr/>
          </p:nvSpPr>
          <p:spPr bwMode="gray">
            <a:xfrm>
              <a:off x="1284" y="1241"/>
              <a:ext cx="207" cy="291"/>
            </a:xfrm>
            <a:prstGeom prst="rect">
              <a:avLst/>
            </a:prstGeom>
            <a:noFill/>
            <a:ln w="9525" algn="ctr">
              <a:noFill/>
              <a:miter lim="800000"/>
              <a:headEnd/>
              <a:tailEnd/>
            </a:ln>
            <a:effectLst/>
          </p:spPr>
          <p:txBody>
            <a:bodyPr wrap="none">
              <a:spAutoFit/>
            </a:bodyPr>
            <a:lstStyle/>
            <a:p>
              <a:pPr algn="ctr" eaLnBrk="0" hangingPunct="0"/>
              <a:r>
                <a:rPr lang="en-US" sz="2400" b="1" dirty="0" smtClean="0">
                  <a:solidFill>
                    <a:prstClr val="white"/>
                  </a:solidFill>
                </a:rPr>
                <a:t>2</a:t>
              </a:r>
              <a:endParaRPr lang="en-US" sz="2400" b="1" dirty="0">
                <a:solidFill>
                  <a:prstClr val="white"/>
                </a:solidFill>
              </a:endParaRPr>
            </a:p>
          </p:txBody>
        </p:sp>
      </p:grpSp>
    </p:spTree>
    <p:extLst>
      <p:ext uri="{BB962C8B-B14F-4D97-AF65-F5344CB8AC3E}">
        <p14:creationId xmlns:p14="http://schemas.microsoft.com/office/powerpoint/2010/main" val="2428825002"/>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71600" y="1752600"/>
            <a:ext cx="6629400" cy="1107996"/>
          </a:xfrm>
          <a:prstGeom prst="rect">
            <a:avLst/>
          </a:prstGeom>
          <a:noFill/>
        </p:spPr>
        <p:txBody>
          <a:bodyPr wrap="square" rtlCol="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66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Apple Chancery"/>
                <a:cs typeface="Apple Chancery"/>
              </a:rPr>
              <a:t> </a:t>
            </a:r>
            <a:endParaRPr lang="en-US" sz="66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Apple Chancery"/>
              <a:cs typeface="Apple Chancery"/>
            </a:endParaRPr>
          </a:p>
        </p:txBody>
      </p:sp>
      <p:sp>
        <p:nvSpPr>
          <p:cNvPr id="7" name="مستطيل 6"/>
          <p:cNvSpPr/>
          <p:nvPr/>
        </p:nvSpPr>
        <p:spPr>
          <a:xfrm>
            <a:off x="2568601" y="2967335"/>
            <a:ext cx="4006803" cy="923330"/>
          </a:xfrm>
          <a:prstGeom prst="rect">
            <a:avLst/>
          </a:prstGeom>
        </p:spPr>
        <p:style>
          <a:lnRef idx="2">
            <a:schemeClr val="accent1"/>
          </a:lnRef>
          <a:fillRef idx="1">
            <a:schemeClr val="lt1"/>
          </a:fillRef>
          <a:effectRef idx="0">
            <a:schemeClr val="accent1"/>
          </a:effectRef>
          <a:fontRef idx="minor">
            <a:schemeClr val="dk1"/>
          </a:fontRef>
        </p:style>
        <p:txBody>
          <a:bodyPr wrap="none" lIns="91440" tIns="45720" rIns="91440" bIns="45720">
            <a:spAutoFit/>
          </a:bodyPr>
          <a:lstStyle/>
          <a:p>
            <a:pPr algn="ctr"/>
            <a:r>
              <a:rPr lang="en-US" sz="5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Thank You </a:t>
            </a:r>
            <a:endParaRPr lang="ar-SA"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Tree>
    <p:extLst>
      <p:ext uri="{BB962C8B-B14F-4D97-AF65-F5344CB8AC3E}">
        <p14:creationId xmlns:p14="http://schemas.microsoft.com/office/powerpoint/2010/main" val="156037085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914400" y="1479596"/>
            <a:ext cx="7543800" cy="400110"/>
          </a:xfrm>
          <a:prstGeom prst="rect">
            <a:avLst/>
          </a:prstGeom>
          <a:noFill/>
        </p:spPr>
        <p:txBody>
          <a:bodyPr wrap="square" rtlCol="1">
            <a:spAutoFit/>
          </a:bodyPr>
          <a:lstStyle/>
          <a:p>
            <a:r>
              <a:rPr lang="en-US" sz="2000" dirty="0" smtClean="0"/>
              <a:t>Rating health clinics, according to the Palestinian Ministry of  Health :-</a:t>
            </a:r>
            <a:endParaRPr lang="ar-SA" sz="2000" dirty="0"/>
          </a:p>
        </p:txBody>
      </p:sp>
      <p:sp>
        <p:nvSpPr>
          <p:cNvPr id="3" name="مربع نص 2"/>
          <p:cNvSpPr txBox="1"/>
          <p:nvPr/>
        </p:nvSpPr>
        <p:spPr>
          <a:xfrm>
            <a:off x="1066800" y="1981200"/>
            <a:ext cx="5562600" cy="3693319"/>
          </a:xfrm>
          <a:prstGeom prst="rect">
            <a:avLst/>
          </a:prstGeom>
          <a:noFill/>
        </p:spPr>
        <p:txBody>
          <a:bodyPr wrap="square" rtlCol="1">
            <a:spAutoFit/>
          </a:bodyPr>
          <a:lstStyle/>
          <a:p>
            <a:r>
              <a:rPr lang="en-US" b="1" dirty="0" smtClean="0"/>
              <a:t>The first level: </a:t>
            </a:r>
            <a:r>
              <a:rPr lang="en-US" dirty="0" smtClean="0"/>
              <a:t>to submit  various health services for the agglomeration with a population of less than 2000 people</a:t>
            </a:r>
            <a:endParaRPr lang="en-US" b="1" dirty="0" smtClean="0"/>
          </a:p>
          <a:p>
            <a:r>
              <a:rPr lang="en-US" b="1" dirty="0" smtClean="0"/>
              <a:t>The second Level: </a:t>
            </a:r>
            <a:r>
              <a:rPr lang="en-US" dirty="0" smtClean="0"/>
              <a:t>to submit  various health services for the agglomeration with a population  from 2001-6000 people </a:t>
            </a:r>
          </a:p>
          <a:p>
            <a:r>
              <a:rPr lang="en-US" b="1" dirty="0" smtClean="0"/>
              <a:t>The third Level: Level: </a:t>
            </a:r>
            <a:r>
              <a:rPr lang="en-US" dirty="0" smtClean="0"/>
              <a:t>to submit  various health services for the agglomeration with a population  from 6001-12000 people </a:t>
            </a:r>
          </a:p>
          <a:p>
            <a:r>
              <a:rPr lang="en-US" b="1" dirty="0" smtClean="0"/>
              <a:t>The fourth level: Level: </a:t>
            </a:r>
            <a:r>
              <a:rPr lang="en-US" dirty="0" smtClean="0"/>
              <a:t>to submit  various health services for the agglomeration with a population  more than 12000 people </a:t>
            </a:r>
          </a:p>
          <a:p>
            <a:r>
              <a:rPr lang="en-US" b="1" dirty="0" smtClean="0"/>
              <a:t> </a:t>
            </a:r>
            <a:endParaRPr lang="en-US" dirty="0" smtClean="0"/>
          </a:p>
          <a:p>
            <a:endParaRPr lang="ar-SA" dirty="0"/>
          </a:p>
        </p:txBody>
      </p:sp>
      <p:grpSp>
        <p:nvGrpSpPr>
          <p:cNvPr id="4" name="Group 32"/>
          <p:cNvGrpSpPr>
            <a:grpSpLocks/>
          </p:cNvGrpSpPr>
          <p:nvPr/>
        </p:nvGrpSpPr>
        <p:grpSpPr bwMode="auto">
          <a:xfrm>
            <a:off x="762000" y="609600"/>
            <a:ext cx="5410200" cy="665162"/>
            <a:chOff x="1152" y="1179"/>
            <a:chExt cx="3408" cy="419"/>
          </a:xfrm>
        </p:grpSpPr>
        <p:grpSp>
          <p:nvGrpSpPr>
            <p:cNvPr id="5" name="Group 4"/>
            <p:cNvGrpSpPr>
              <a:grpSpLocks/>
            </p:cNvGrpSpPr>
            <p:nvPr/>
          </p:nvGrpSpPr>
          <p:grpSpPr bwMode="auto">
            <a:xfrm>
              <a:off x="1152" y="1179"/>
              <a:ext cx="480" cy="419"/>
              <a:chOff x="1110" y="2656"/>
              <a:chExt cx="1549" cy="1351"/>
            </a:xfrm>
          </p:grpSpPr>
          <p:sp>
            <p:nvSpPr>
              <p:cNvPr id="9" name="AutoShape 4"/>
              <p:cNvSpPr>
                <a:spLocks noChangeArrowheads="1"/>
              </p:cNvSpPr>
              <p:nvPr/>
            </p:nvSpPr>
            <p:spPr bwMode="gray">
              <a:xfrm>
                <a:off x="1123" y="2679"/>
                <a:ext cx="1536" cy="1328"/>
              </a:xfrm>
              <a:prstGeom prst="hexagon">
                <a:avLst>
                  <a:gd name="adj" fmla="val 28916"/>
                  <a:gd name="vf" fmla="val 115470"/>
                </a:avLst>
              </a:prstGeom>
              <a:solidFill>
                <a:srgbClr val="808080"/>
              </a:solidFill>
              <a:ln w="9525">
                <a:noFill/>
                <a:miter lim="800000"/>
                <a:headEnd/>
                <a:tailEnd/>
              </a:ln>
              <a:effectLst/>
            </p:spPr>
            <p:txBody>
              <a:bodyPr wrap="none" anchor="ctr"/>
              <a:lstStyle/>
              <a:p>
                <a:endParaRPr lang="th-TH">
                  <a:solidFill>
                    <a:prstClr val="black"/>
                  </a:solidFill>
                </a:endParaRPr>
              </a:p>
            </p:txBody>
          </p:sp>
          <p:sp>
            <p:nvSpPr>
              <p:cNvPr id="10" name="AutoShape 5"/>
              <p:cNvSpPr>
                <a:spLocks noChangeArrowheads="1"/>
              </p:cNvSpPr>
              <p:nvPr/>
            </p:nvSpPr>
            <p:spPr bwMode="gray">
              <a:xfrm>
                <a:off x="1110" y="2656"/>
                <a:ext cx="1536" cy="1328"/>
              </a:xfrm>
              <a:prstGeom prst="hexagon">
                <a:avLst>
                  <a:gd name="adj" fmla="val 28916"/>
                  <a:gd name="vf" fmla="val 115470"/>
                </a:avLst>
              </a:prstGeom>
              <a:gradFill rotWithShape="1">
                <a:gsLst>
                  <a:gs pos="0">
                    <a:srgbClr val="E6E6E6"/>
                  </a:gs>
                  <a:gs pos="7499">
                    <a:srgbClr val="7D8496"/>
                  </a:gs>
                  <a:gs pos="26500">
                    <a:srgbClr val="E6E6E6"/>
                  </a:gs>
                  <a:gs pos="34000">
                    <a:srgbClr val="7D8496"/>
                  </a:gs>
                  <a:gs pos="46500">
                    <a:srgbClr val="E6E6E6"/>
                  </a:gs>
                  <a:gs pos="50000">
                    <a:srgbClr val="FFFFFF"/>
                  </a:gs>
                  <a:gs pos="53501">
                    <a:srgbClr val="E6E6E6"/>
                  </a:gs>
                  <a:gs pos="66001">
                    <a:srgbClr val="7D8496"/>
                  </a:gs>
                  <a:gs pos="73500">
                    <a:srgbClr val="E6E6E6"/>
                  </a:gs>
                  <a:gs pos="92501">
                    <a:srgbClr val="7D8496"/>
                  </a:gs>
                  <a:gs pos="100000">
                    <a:srgbClr val="E6E6E6"/>
                  </a:gs>
                </a:gsLst>
                <a:lin ang="2700000" scaled="1"/>
              </a:gradFill>
              <a:ln w="9525">
                <a:solidFill>
                  <a:srgbClr val="C0C0C0"/>
                </a:solidFill>
                <a:miter lim="800000"/>
                <a:headEnd/>
                <a:tailEnd/>
              </a:ln>
              <a:effectLst/>
            </p:spPr>
            <p:txBody>
              <a:bodyPr wrap="none" anchor="ctr"/>
              <a:lstStyle/>
              <a:p>
                <a:endParaRPr lang="th-TH">
                  <a:solidFill>
                    <a:prstClr val="black"/>
                  </a:solidFill>
                </a:endParaRPr>
              </a:p>
            </p:txBody>
          </p:sp>
          <p:sp>
            <p:nvSpPr>
              <p:cNvPr id="11" name="AutoShape 6"/>
              <p:cNvSpPr>
                <a:spLocks noChangeArrowheads="1"/>
              </p:cNvSpPr>
              <p:nvPr/>
            </p:nvSpPr>
            <p:spPr bwMode="gray">
              <a:xfrm>
                <a:off x="1200" y="2736"/>
                <a:ext cx="1350" cy="1168"/>
              </a:xfrm>
              <a:prstGeom prst="hexagon">
                <a:avLst>
                  <a:gd name="adj" fmla="val 28896"/>
                  <a:gd name="vf" fmla="val 115470"/>
                </a:avLst>
              </a:prstGeom>
              <a:ln>
                <a:headEnd/>
                <a:tailEnd/>
              </a:ln>
            </p:spPr>
            <p:style>
              <a:lnRef idx="1">
                <a:schemeClr val="dk1"/>
              </a:lnRef>
              <a:fillRef idx="1002">
                <a:schemeClr val="dk2"/>
              </a:fillRef>
              <a:effectRef idx="2">
                <a:schemeClr val="dk1"/>
              </a:effectRef>
              <a:fontRef idx="minor">
                <a:schemeClr val="lt1"/>
              </a:fontRef>
            </p:style>
            <p:txBody>
              <a:bodyPr wrap="none" anchor="ctr"/>
              <a:lstStyle/>
              <a:p>
                <a:endParaRPr lang="th-TH">
                  <a:solidFill>
                    <a:prstClr val="white"/>
                  </a:solidFill>
                </a:endParaRPr>
              </a:p>
            </p:txBody>
          </p:sp>
        </p:grpSp>
        <p:sp>
          <p:nvSpPr>
            <p:cNvPr id="6" name="Line 11"/>
            <p:cNvSpPr>
              <a:spLocks noChangeShapeType="1"/>
            </p:cNvSpPr>
            <p:nvPr/>
          </p:nvSpPr>
          <p:spPr bwMode="auto">
            <a:xfrm>
              <a:off x="1536" y="1563"/>
              <a:ext cx="3024" cy="0"/>
            </a:xfrm>
            <a:prstGeom prst="line">
              <a:avLst/>
            </a:prstGeom>
            <a:noFill/>
            <a:ln w="25400">
              <a:solidFill>
                <a:srgbClr val="C0C0C0"/>
              </a:solidFill>
              <a:prstDash val="sysDot"/>
              <a:round/>
              <a:headEnd/>
              <a:tailEnd type="oval" w="med" len="med"/>
            </a:ln>
            <a:effectLst/>
          </p:spPr>
          <p:txBody>
            <a:bodyPr wrap="none" anchor="ctr"/>
            <a:lstStyle/>
            <a:p>
              <a:endParaRPr lang="th-TH">
                <a:solidFill>
                  <a:prstClr val="black"/>
                </a:solidFill>
              </a:endParaRPr>
            </a:p>
          </p:txBody>
        </p:sp>
        <p:sp>
          <p:nvSpPr>
            <p:cNvPr id="7" name="Text Box 12"/>
            <p:cNvSpPr txBox="1">
              <a:spLocks noChangeArrowheads="1"/>
            </p:cNvSpPr>
            <p:nvPr/>
          </p:nvSpPr>
          <p:spPr bwMode="auto">
            <a:xfrm>
              <a:off x="1632" y="1248"/>
              <a:ext cx="1998" cy="330"/>
            </a:xfrm>
            <a:prstGeom prst="rect">
              <a:avLst/>
            </a:prstGeom>
            <a:noFill/>
            <a:ln w="9525" algn="ctr">
              <a:noFill/>
              <a:miter lim="800000"/>
              <a:headEnd/>
              <a:tailEnd/>
            </a:ln>
            <a:effectLst/>
          </p:spPr>
          <p:txBody>
            <a:bodyPr wrap="none">
              <a:spAutoFit/>
            </a:bodyPr>
            <a:lstStyle/>
            <a:p>
              <a:pPr eaLnBrk="0" hangingPunct="0"/>
              <a:r>
                <a:rPr lang="en-US" sz="2800" dirty="0" smtClean="0">
                  <a:solidFill>
                    <a:prstClr val="black"/>
                  </a:solidFill>
                </a:rPr>
                <a:t>Architectural</a:t>
              </a:r>
              <a:r>
                <a:rPr lang="en-US" sz="2400" dirty="0" smtClean="0">
                  <a:solidFill>
                    <a:prstClr val="black"/>
                  </a:solidFill>
                </a:rPr>
                <a:t> </a:t>
              </a:r>
              <a:r>
                <a:rPr lang="en-US" sz="2800" dirty="0" smtClean="0">
                  <a:solidFill>
                    <a:prstClr val="black"/>
                  </a:solidFill>
                </a:rPr>
                <a:t>Design</a:t>
              </a:r>
              <a:endParaRPr lang="en-US" sz="2800" dirty="0">
                <a:solidFill>
                  <a:prstClr val="black"/>
                </a:solidFill>
              </a:endParaRPr>
            </a:p>
          </p:txBody>
        </p:sp>
        <p:sp>
          <p:nvSpPr>
            <p:cNvPr id="8" name="Text Box 13"/>
            <p:cNvSpPr txBox="1">
              <a:spLocks noChangeArrowheads="1"/>
            </p:cNvSpPr>
            <p:nvPr/>
          </p:nvSpPr>
          <p:spPr bwMode="gray">
            <a:xfrm>
              <a:off x="1284" y="1241"/>
              <a:ext cx="207" cy="291"/>
            </a:xfrm>
            <a:prstGeom prst="rect">
              <a:avLst/>
            </a:prstGeom>
            <a:noFill/>
            <a:ln w="9525" algn="ctr">
              <a:noFill/>
              <a:miter lim="800000"/>
              <a:headEnd/>
              <a:tailEnd/>
            </a:ln>
            <a:effectLst/>
          </p:spPr>
          <p:txBody>
            <a:bodyPr wrap="none">
              <a:spAutoFit/>
            </a:bodyPr>
            <a:lstStyle/>
            <a:p>
              <a:pPr algn="ctr" eaLnBrk="0" hangingPunct="0"/>
              <a:r>
                <a:rPr lang="en-US" sz="2400" b="1" dirty="0" smtClean="0">
                  <a:solidFill>
                    <a:prstClr val="white"/>
                  </a:solidFill>
                </a:rPr>
                <a:t>2</a:t>
              </a:r>
              <a:endParaRPr lang="en-US" sz="2400" b="1" dirty="0">
                <a:solidFill>
                  <a:prstClr val="white"/>
                </a:solidFill>
              </a:endParaRPr>
            </a:p>
          </p:txBody>
        </p:sp>
      </p:gr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67826" y="238108"/>
            <a:ext cx="184666" cy="369332"/>
          </a:xfrm>
          <a:prstGeom prst="rect">
            <a:avLst/>
          </a:prstGeom>
          <a:noFill/>
        </p:spPr>
        <p:txBody>
          <a:bodyPr wrap="none" rtlCol="0">
            <a:spAutoFit/>
          </a:bodyPr>
          <a:lstStyle/>
          <a:p>
            <a:endParaRPr lang="en-US" dirty="0"/>
          </a:p>
        </p:txBody>
      </p:sp>
      <p:sp>
        <p:nvSpPr>
          <p:cNvPr id="3" name="TextBox 2"/>
          <p:cNvSpPr txBox="1"/>
          <p:nvPr/>
        </p:nvSpPr>
        <p:spPr>
          <a:xfrm>
            <a:off x="4782863" y="6389225"/>
            <a:ext cx="184666" cy="369332"/>
          </a:xfrm>
          <a:prstGeom prst="rect">
            <a:avLst/>
          </a:prstGeom>
          <a:noFill/>
        </p:spPr>
        <p:txBody>
          <a:bodyPr wrap="none" rtlCol="0">
            <a:spAutoFit/>
          </a:bodyPr>
          <a:lstStyle/>
          <a:p>
            <a:endParaRPr lang="en-US" dirty="0"/>
          </a:p>
        </p:txBody>
      </p:sp>
      <p:sp>
        <p:nvSpPr>
          <p:cNvPr id="6" name="Rectangle 5"/>
          <p:cNvSpPr/>
          <p:nvPr/>
        </p:nvSpPr>
        <p:spPr>
          <a:xfrm>
            <a:off x="1821656" y="1752600"/>
            <a:ext cx="4274119" cy="4893647"/>
          </a:xfrm>
          <a:prstGeom prst="rect">
            <a:avLst/>
          </a:prstGeom>
        </p:spPr>
        <p:txBody>
          <a:bodyPr wrap="none">
            <a:spAutoFit/>
          </a:bodyPr>
          <a:lstStyle/>
          <a:p>
            <a:r>
              <a:rPr lang="en-US" sz="2400" dirty="0"/>
              <a:t>General description </a:t>
            </a:r>
            <a:r>
              <a:rPr lang="en-US" sz="2400" dirty="0" smtClean="0"/>
              <a:t>of the project</a:t>
            </a:r>
          </a:p>
          <a:p>
            <a:endParaRPr lang="en-US" sz="2400" dirty="0"/>
          </a:p>
          <a:p>
            <a:pPr marL="342900" indent="-342900">
              <a:buFont typeface="Arial" pitchFamily="34" charset="0"/>
              <a:buChar char="•"/>
            </a:pPr>
            <a:r>
              <a:rPr lang="en-US" sz="2400" dirty="0" smtClean="0"/>
              <a:t>Reception area</a:t>
            </a:r>
          </a:p>
          <a:p>
            <a:pPr marL="342900" indent="-342900">
              <a:buFont typeface="Arial" pitchFamily="34" charset="0"/>
              <a:buChar char="•"/>
            </a:pPr>
            <a:r>
              <a:rPr lang="en-US" sz="2400" dirty="0" smtClean="0"/>
              <a:t>Medical service (PHC)</a:t>
            </a:r>
          </a:p>
          <a:p>
            <a:pPr marL="342900" indent="-342900">
              <a:buFont typeface="Arial" pitchFamily="34" charset="0"/>
              <a:buChar char="•"/>
            </a:pPr>
            <a:r>
              <a:rPr lang="en-US" sz="2400" dirty="0" smtClean="0"/>
              <a:t>laboratory</a:t>
            </a:r>
          </a:p>
          <a:p>
            <a:pPr marL="342900" indent="-342900">
              <a:buFont typeface="Arial" pitchFamily="34" charset="0"/>
              <a:buChar char="•"/>
            </a:pPr>
            <a:r>
              <a:rPr lang="en-US" sz="2400" dirty="0" smtClean="0"/>
              <a:t>X-ray department</a:t>
            </a:r>
          </a:p>
          <a:p>
            <a:pPr marL="342900" indent="-342900">
              <a:buFont typeface="Arial" pitchFamily="34" charset="0"/>
              <a:buChar char="•"/>
            </a:pPr>
            <a:r>
              <a:rPr lang="en-US" sz="2400" dirty="0" smtClean="0"/>
              <a:t>Support service</a:t>
            </a:r>
          </a:p>
          <a:p>
            <a:pPr marL="342900" indent="-342900">
              <a:buFont typeface="Arial" pitchFamily="34" charset="0"/>
              <a:buChar char="•"/>
            </a:pPr>
            <a:r>
              <a:rPr lang="en-US" sz="2400" dirty="0" smtClean="0"/>
              <a:t>Medical service(MCH)</a:t>
            </a:r>
          </a:p>
          <a:p>
            <a:pPr marL="342900" indent="-342900">
              <a:buFont typeface="Arial" pitchFamily="34" charset="0"/>
              <a:buChar char="•"/>
            </a:pPr>
            <a:r>
              <a:rPr lang="en-US" sz="2400" dirty="0" smtClean="0"/>
              <a:t>General management</a:t>
            </a:r>
          </a:p>
          <a:p>
            <a:pPr marL="342900" indent="-342900">
              <a:buFont typeface="Arial" pitchFamily="34" charset="0"/>
              <a:buChar char="•"/>
            </a:pPr>
            <a:r>
              <a:rPr lang="en-US" sz="2400" dirty="0" smtClean="0"/>
              <a:t>Medical management</a:t>
            </a:r>
          </a:p>
          <a:p>
            <a:pPr marL="342900" indent="-342900">
              <a:buFont typeface="Arial" pitchFamily="34" charset="0"/>
              <a:buChar char="•"/>
            </a:pPr>
            <a:r>
              <a:rPr lang="en-US" sz="2400" dirty="0" smtClean="0"/>
              <a:t>Environmental</a:t>
            </a:r>
          </a:p>
          <a:p>
            <a:pPr marL="342900" indent="-342900">
              <a:buFont typeface="Arial" pitchFamily="34" charset="0"/>
              <a:buChar char="•"/>
            </a:pPr>
            <a:endParaRPr lang="en-US" sz="2400" dirty="0"/>
          </a:p>
          <a:p>
            <a:pPr marL="342900" indent="-342900"/>
            <a:endParaRPr lang="en-US" sz="2400" dirty="0"/>
          </a:p>
        </p:txBody>
      </p:sp>
      <p:grpSp>
        <p:nvGrpSpPr>
          <p:cNvPr id="22" name="Group 32"/>
          <p:cNvGrpSpPr>
            <a:grpSpLocks/>
          </p:cNvGrpSpPr>
          <p:nvPr/>
        </p:nvGrpSpPr>
        <p:grpSpPr bwMode="auto">
          <a:xfrm>
            <a:off x="1447800" y="685800"/>
            <a:ext cx="5410200" cy="665162"/>
            <a:chOff x="1152" y="1179"/>
            <a:chExt cx="3408" cy="419"/>
          </a:xfrm>
        </p:grpSpPr>
        <p:grpSp>
          <p:nvGrpSpPr>
            <p:cNvPr id="23" name="Group 4"/>
            <p:cNvGrpSpPr>
              <a:grpSpLocks/>
            </p:cNvGrpSpPr>
            <p:nvPr/>
          </p:nvGrpSpPr>
          <p:grpSpPr bwMode="auto">
            <a:xfrm>
              <a:off x="1152" y="1179"/>
              <a:ext cx="480" cy="419"/>
              <a:chOff x="1110" y="2656"/>
              <a:chExt cx="1549" cy="1351"/>
            </a:xfrm>
          </p:grpSpPr>
          <p:sp>
            <p:nvSpPr>
              <p:cNvPr id="27" name="AutoShape 4"/>
              <p:cNvSpPr>
                <a:spLocks noChangeArrowheads="1"/>
              </p:cNvSpPr>
              <p:nvPr/>
            </p:nvSpPr>
            <p:spPr bwMode="gray">
              <a:xfrm>
                <a:off x="1123" y="2679"/>
                <a:ext cx="1536" cy="1328"/>
              </a:xfrm>
              <a:prstGeom prst="hexagon">
                <a:avLst>
                  <a:gd name="adj" fmla="val 28916"/>
                  <a:gd name="vf" fmla="val 115470"/>
                </a:avLst>
              </a:prstGeom>
              <a:solidFill>
                <a:srgbClr val="808080"/>
              </a:solidFill>
              <a:ln w="9525">
                <a:noFill/>
                <a:miter lim="800000"/>
                <a:headEnd/>
                <a:tailEnd/>
              </a:ln>
              <a:effectLst/>
            </p:spPr>
            <p:txBody>
              <a:bodyPr wrap="none" anchor="ctr"/>
              <a:lstStyle/>
              <a:p>
                <a:endParaRPr lang="th-TH"/>
              </a:p>
            </p:txBody>
          </p:sp>
          <p:sp>
            <p:nvSpPr>
              <p:cNvPr id="28" name="AutoShape 5"/>
              <p:cNvSpPr>
                <a:spLocks noChangeArrowheads="1"/>
              </p:cNvSpPr>
              <p:nvPr/>
            </p:nvSpPr>
            <p:spPr bwMode="gray">
              <a:xfrm>
                <a:off x="1110" y="2656"/>
                <a:ext cx="1536" cy="1328"/>
              </a:xfrm>
              <a:prstGeom prst="hexagon">
                <a:avLst>
                  <a:gd name="adj" fmla="val 28916"/>
                  <a:gd name="vf" fmla="val 115470"/>
                </a:avLst>
              </a:prstGeom>
              <a:gradFill rotWithShape="1">
                <a:gsLst>
                  <a:gs pos="0">
                    <a:srgbClr val="E6E6E6"/>
                  </a:gs>
                  <a:gs pos="7499">
                    <a:srgbClr val="7D8496"/>
                  </a:gs>
                  <a:gs pos="26500">
                    <a:srgbClr val="E6E6E6"/>
                  </a:gs>
                  <a:gs pos="34000">
                    <a:srgbClr val="7D8496"/>
                  </a:gs>
                  <a:gs pos="46500">
                    <a:srgbClr val="E6E6E6"/>
                  </a:gs>
                  <a:gs pos="50000">
                    <a:srgbClr val="FFFFFF"/>
                  </a:gs>
                  <a:gs pos="53501">
                    <a:srgbClr val="E6E6E6"/>
                  </a:gs>
                  <a:gs pos="66001">
                    <a:srgbClr val="7D8496"/>
                  </a:gs>
                  <a:gs pos="73500">
                    <a:srgbClr val="E6E6E6"/>
                  </a:gs>
                  <a:gs pos="92501">
                    <a:srgbClr val="7D8496"/>
                  </a:gs>
                  <a:gs pos="100000">
                    <a:srgbClr val="E6E6E6"/>
                  </a:gs>
                </a:gsLst>
                <a:lin ang="2700000" scaled="1"/>
              </a:gradFill>
              <a:ln w="9525">
                <a:solidFill>
                  <a:srgbClr val="C0C0C0"/>
                </a:solidFill>
                <a:miter lim="800000"/>
                <a:headEnd/>
                <a:tailEnd/>
              </a:ln>
              <a:effectLst/>
            </p:spPr>
            <p:txBody>
              <a:bodyPr wrap="none" anchor="ctr"/>
              <a:lstStyle/>
              <a:p>
                <a:endParaRPr lang="th-TH"/>
              </a:p>
            </p:txBody>
          </p:sp>
          <p:sp>
            <p:nvSpPr>
              <p:cNvPr id="29" name="AutoShape 6"/>
              <p:cNvSpPr>
                <a:spLocks noChangeArrowheads="1"/>
              </p:cNvSpPr>
              <p:nvPr/>
            </p:nvSpPr>
            <p:spPr bwMode="gray">
              <a:xfrm>
                <a:off x="1200" y="2736"/>
                <a:ext cx="1350" cy="1168"/>
              </a:xfrm>
              <a:prstGeom prst="hexagon">
                <a:avLst>
                  <a:gd name="adj" fmla="val 28896"/>
                  <a:gd name="vf" fmla="val 115470"/>
                </a:avLst>
              </a:prstGeom>
              <a:ln>
                <a:headEnd/>
                <a:tailEnd/>
              </a:ln>
            </p:spPr>
            <p:style>
              <a:lnRef idx="1">
                <a:schemeClr val="dk1"/>
              </a:lnRef>
              <a:fillRef idx="1002">
                <a:schemeClr val="dk2"/>
              </a:fillRef>
              <a:effectRef idx="2">
                <a:schemeClr val="dk1"/>
              </a:effectRef>
              <a:fontRef idx="minor">
                <a:schemeClr val="lt1"/>
              </a:fontRef>
            </p:style>
            <p:txBody>
              <a:bodyPr wrap="none" anchor="ctr"/>
              <a:lstStyle/>
              <a:p>
                <a:endParaRPr lang="th-TH"/>
              </a:p>
            </p:txBody>
          </p:sp>
        </p:grpSp>
        <p:sp>
          <p:nvSpPr>
            <p:cNvPr id="24" name="Line 11"/>
            <p:cNvSpPr>
              <a:spLocks noChangeShapeType="1"/>
            </p:cNvSpPr>
            <p:nvPr/>
          </p:nvSpPr>
          <p:spPr bwMode="auto">
            <a:xfrm>
              <a:off x="1536" y="1563"/>
              <a:ext cx="3024" cy="0"/>
            </a:xfrm>
            <a:prstGeom prst="line">
              <a:avLst/>
            </a:prstGeom>
            <a:noFill/>
            <a:ln w="25400">
              <a:solidFill>
                <a:srgbClr val="C0C0C0"/>
              </a:solidFill>
              <a:prstDash val="sysDot"/>
              <a:round/>
              <a:headEnd/>
              <a:tailEnd type="oval" w="med" len="med"/>
            </a:ln>
            <a:effectLst/>
          </p:spPr>
          <p:txBody>
            <a:bodyPr wrap="none" anchor="ctr"/>
            <a:lstStyle/>
            <a:p>
              <a:endParaRPr lang="th-TH"/>
            </a:p>
          </p:txBody>
        </p:sp>
        <p:sp>
          <p:nvSpPr>
            <p:cNvPr id="25" name="Text Box 12"/>
            <p:cNvSpPr txBox="1">
              <a:spLocks noChangeArrowheads="1"/>
            </p:cNvSpPr>
            <p:nvPr/>
          </p:nvSpPr>
          <p:spPr bwMode="auto">
            <a:xfrm>
              <a:off x="1632" y="1200"/>
              <a:ext cx="1998" cy="330"/>
            </a:xfrm>
            <a:prstGeom prst="rect">
              <a:avLst/>
            </a:prstGeom>
            <a:noFill/>
            <a:ln w="9525" algn="ctr">
              <a:noFill/>
              <a:miter lim="800000"/>
              <a:headEnd/>
              <a:tailEnd/>
            </a:ln>
            <a:effectLst/>
          </p:spPr>
          <p:txBody>
            <a:bodyPr wrap="none">
              <a:spAutoFit/>
            </a:bodyPr>
            <a:lstStyle/>
            <a:p>
              <a:pPr eaLnBrk="0" hangingPunct="0"/>
              <a:r>
                <a:rPr lang="en-US" sz="2800" dirty="0" smtClean="0"/>
                <a:t>Architectural</a:t>
              </a:r>
              <a:r>
                <a:rPr lang="en-US" sz="2400" dirty="0" smtClean="0"/>
                <a:t> </a:t>
              </a:r>
              <a:r>
                <a:rPr lang="en-US" sz="2800" dirty="0" smtClean="0"/>
                <a:t>Design</a:t>
              </a:r>
              <a:endParaRPr lang="en-US" sz="2800" dirty="0"/>
            </a:p>
          </p:txBody>
        </p:sp>
        <p:sp>
          <p:nvSpPr>
            <p:cNvPr id="26" name="Text Box 13"/>
            <p:cNvSpPr txBox="1">
              <a:spLocks noChangeArrowheads="1"/>
            </p:cNvSpPr>
            <p:nvPr/>
          </p:nvSpPr>
          <p:spPr bwMode="gray">
            <a:xfrm>
              <a:off x="1284" y="1241"/>
              <a:ext cx="207" cy="291"/>
            </a:xfrm>
            <a:prstGeom prst="rect">
              <a:avLst/>
            </a:prstGeom>
            <a:noFill/>
            <a:ln w="9525" algn="ctr">
              <a:noFill/>
              <a:miter lim="800000"/>
              <a:headEnd/>
              <a:tailEnd/>
            </a:ln>
            <a:effectLst/>
          </p:spPr>
          <p:txBody>
            <a:bodyPr wrap="none">
              <a:spAutoFit/>
            </a:bodyPr>
            <a:lstStyle/>
            <a:p>
              <a:pPr algn="ctr" eaLnBrk="0" hangingPunct="0"/>
              <a:r>
                <a:rPr lang="en-US" sz="2400" b="1" dirty="0" smtClean="0">
                  <a:solidFill>
                    <a:schemeClr val="bg1"/>
                  </a:solidFill>
                </a:rPr>
                <a:t>2</a:t>
              </a:r>
              <a:endParaRPr lang="en-US" sz="2400" b="1" dirty="0">
                <a:solidFill>
                  <a:schemeClr val="bg1"/>
                </a:solidFill>
              </a:endParaRPr>
            </a:p>
          </p:txBody>
        </p:sp>
      </p:gr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2555637388"/>
              </p:ext>
            </p:extLst>
          </p:nvPr>
        </p:nvGraphicFramePr>
        <p:xfrm>
          <a:off x="1905000" y="1295400"/>
          <a:ext cx="5486400" cy="4437888"/>
        </p:xfrm>
        <a:graphic>
          <a:graphicData uri="http://schemas.openxmlformats.org/drawingml/2006/table">
            <a:tbl>
              <a:tblPr firstRow="1" bandRow="1">
                <a:tableStyleId>{69012ECD-51FC-41F1-AA8D-1B2483CD663E}</a:tableStyleId>
              </a:tblPr>
              <a:tblGrid>
                <a:gridCol w="2743200"/>
                <a:gridCol w="2743200"/>
              </a:tblGrid>
              <a:tr h="533400">
                <a:tc>
                  <a:txBody>
                    <a:bodyPr/>
                    <a:lstStyle/>
                    <a:p>
                      <a:pPr algn="ctr"/>
                      <a:r>
                        <a:rPr lang="en-US" dirty="0" smtClean="0"/>
                        <a:t>Spaces</a:t>
                      </a:r>
                      <a:r>
                        <a:rPr lang="en-US" baseline="0" dirty="0" smtClean="0"/>
                        <a:t> </a:t>
                      </a:r>
                    </a:p>
                  </a:txBody>
                  <a:tcPr/>
                </a:tc>
                <a:tc>
                  <a:txBody>
                    <a:bodyPr/>
                    <a:lstStyle/>
                    <a:p>
                      <a:pPr algn="ctr"/>
                      <a:r>
                        <a:rPr lang="en-US" dirty="0" smtClean="0"/>
                        <a:t>Area(m</a:t>
                      </a:r>
                      <a:r>
                        <a:rPr lang="en-US" baseline="30000" dirty="0" smtClean="0"/>
                        <a:t>2</a:t>
                      </a:r>
                      <a:r>
                        <a:rPr lang="en-US" baseline="0" dirty="0" smtClean="0"/>
                        <a:t> )</a:t>
                      </a:r>
                      <a:endParaRPr lang="en-US" dirty="0"/>
                    </a:p>
                  </a:txBody>
                  <a:tcPr/>
                </a:tc>
              </a:tr>
              <a:tr h="448056">
                <a:tc>
                  <a:txBody>
                    <a:bodyPr/>
                    <a:lstStyle/>
                    <a:p>
                      <a:pPr algn="ctr" rtl="0">
                        <a:lnSpc>
                          <a:spcPct val="115000"/>
                        </a:lnSpc>
                        <a:spcAft>
                          <a:spcPts val="0"/>
                        </a:spcAft>
                      </a:pPr>
                      <a:r>
                        <a:rPr lang="en-US" sz="1200" dirty="0"/>
                        <a:t>Reception area</a:t>
                      </a:r>
                      <a:endParaRPr lang="en-US" sz="1100" dirty="0">
                        <a:latin typeface="Calibri"/>
                        <a:ea typeface="Calibri"/>
                        <a:cs typeface="Arial"/>
                      </a:endParaRPr>
                    </a:p>
                  </a:txBody>
                  <a:tcPr marL="68580" marR="68580" marT="0" marB="0"/>
                </a:tc>
                <a:tc>
                  <a:txBody>
                    <a:bodyPr/>
                    <a:lstStyle/>
                    <a:p>
                      <a:pPr algn="ctr"/>
                      <a:r>
                        <a:rPr lang="en-US" dirty="0" smtClean="0"/>
                        <a:t>60</a:t>
                      </a:r>
                      <a:endParaRPr lang="en-US" dirty="0"/>
                    </a:p>
                  </a:txBody>
                  <a:tcPr/>
                </a:tc>
              </a:tr>
              <a:tr h="448056">
                <a:tc>
                  <a:txBody>
                    <a:bodyPr/>
                    <a:lstStyle/>
                    <a:p>
                      <a:pPr algn="ctr" rtl="0">
                        <a:lnSpc>
                          <a:spcPct val="115000"/>
                        </a:lnSpc>
                        <a:spcAft>
                          <a:spcPts val="0"/>
                        </a:spcAft>
                      </a:pPr>
                      <a:r>
                        <a:rPr lang="en-US" sz="1200" dirty="0"/>
                        <a:t>Medical service (PHC)</a:t>
                      </a:r>
                      <a:endParaRPr lang="en-US" sz="1100" dirty="0">
                        <a:latin typeface="Calibri"/>
                        <a:ea typeface="Calibri"/>
                        <a:cs typeface="Arial"/>
                      </a:endParaRPr>
                    </a:p>
                  </a:txBody>
                  <a:tcPr marL="68580" marR="68580" marT="0" marB="0"/>
                </a:tc>
                <a:tc>
                  <a:txBody>
                    <a:bodyPr/>
                    <a:lstStyle/>
                    <a:p>
                      <a:pPr algn="ctr"/>
                      <a:r>
                        <a:rPr lang="en-US" dirty="0" smtClean="0"/>
                        <a:t>179</a:t>
                      </a:r>
                      <a:endParaRPr lang="en-US" dirty="0"/>
                    </a:p>
                  </a:txBody>
                  <a:tcPr/>
                </a:tc>
              </a:tr>
              <a:tr h="448056">
                <a:tc>
                  <a:txBody>
                    <a:bodyPr/>
                    <a:lstStyle/>
                    <a:p>
                      <a:pPr algn="ctr" rtl="0">
                        <a:lnSpc>
                          <a:spcPct val="115000"/>
                        </a:lnSpc>
                        <a:spcAft>
                          <a:spcPts val="0"/>
                        </a:spcAft>
                      </a:pPr>
                      <a:r>
                        <a:rPr lang="en-US" sz="1200"/>
                        <a:t>Laboratory</a:t>
                      </a:r>
                      <a:endParaRPr lang="en-US" sz="1100">
                        <a:latin typeface="Calibri"/>
                        <a:ea typeface="Calibri"/>
                        <a:cs typeface="Arial"/>
                      </a:endParaRPr>
                    </a:p>
                  </a:txBody>
                  <a:tcPr marL="68580" marR="68580" marT="0" marB="0"/>
                </a:tc>
                <a:tc>
                  <a:txBody>
                    <a:bodyPr/>
                    <a:lstStyle/>
                    <a:p>
                      <a:pPr algn="ctr"/>
                      <a:r>
                        <a:rPr lang="en-US" dirty="0" smtClean="0"/>
                        <a:t>44</a:t>
                      </a:r>
                      <a:endParaRPr lang="en-US" dirty="0"/>
                    </a:p>
                  </a:txBody>
                  <a:tcPr/>
                </a:tc>
              </a:tr>
              <a:tr h="448056">
                <a:tc>
                  <a:txBody>
                    <a:bodyPr/>
                    <a:lstStyle/>
                    <a:p>
                      <a:pPr algn="ctr" rtl="0">
                        <a:lnSpc>
                          <a:spcPct val="115000"/>
                        </a:lnSpc>
                        <a:spcAft>
                          <a:spcPts val="0"/>
                        </a:spcAft>
                      </a:pPr>
                      <a:r>
                        <a:rPr lang="en-US" sz="1200"/>
                        <a:t>X-ray department</a:t>
                      </a:r>
                      <a:endParaRPr lang="en-US" sz="1100">
                        <a:latin typeface="Calibri"/>
                        <a:ea typeface="Calibri"/>
                        <a:cs typeface="Arial"/>
                      </a:endParaRPr>
                    </a:p>
                  </a:txBody>
                  <a:tcPr marL="68580" marR="68580" marT="0" marB="0"/>
                </a:tc>
                <a:tc>
                  <a:txBody>
                    <a:bodyPr/>
                    <a:lstStyle/>
                    <a:p>
                      <a:pPr algn="ctr"/>
                      <a:r>
                        <a:rPr lang="en-US" dirty="0" smtClean="0"/>
                        <a:t>64</a:t>
                      </a:r>
                      <a:endParaRPr lang="en-US" dirty="0"/>
                    </a:p>
                  </a:txBody>
                  <a:tcPr/>
                </a:tc>
              </a:tr>
              <a:tr h="448056">
                <a:tc>
                  <a:txBody>
                    <a:bodyPr/>
                    <a:lstStyle/>
                    <a:p>
                      <a:pPr algn="ctr" rtl="0">
                        <a:lnSpc>
                          <a:spcPct val="115000"/>
                        </a:lnSpc>
                        <a:spcAft>
                          <a:spcPts val="0"/>
                        </a:spcAft>
                      </a:pPr>
                      <a:r>
                        <a:rPr lang="en-US" sz="1200" dirty="0" smtClean="0"/>
                        <a:t>Support </a:t>
                      </a:r>
                      <a:r>
                        <a:rPr lang="en-US" sz="1200" dirty="0"/>
                        <a:t>service</a:t>
                      </a:r>
                      <a:endParaRPr lang="en-US" sz="1100" dirty="0">
                        <a:latin typeface="Calibri"/>
                        <a:ea typeface="Calibri"/>
                        <a:cs typeface="Arial"/>
                      </a:endParaRPr>
                    </a:p>
                  </a:txBody>
                  <a:tcPr marL="68580" marR="68580" marT="0" marB="0"/>
                </a:tc>
                <a:tc>
                  <a:txBody>
                    <a:bodyPr/>
                    <a:lstStyle/>
                    <a:p>
                      <a:pPr algn="ctr"/>
                      <a:r>
                        <a:rPr lang="en-US" dirty="0" smtClean="0"/>
                        <a:t>44</a:t>
                      </a:r>
                      <a:endParaRPr lang="en-US" dirty="0"/>
                    </a:p>
                  </a:txBody>
                  <a:tcPr/>
                </a:tc>
              </a:tr>
              <a:tr h="448056">
                <a:tc>
                  <a:txBody>
                    <a:bodyPr/>
                    <a:lstStyle/>
                    <a:p>
                      <a:pPr algn="ctr" rtl="0">
                        <a:lnSpc>
                          <a:spcPct val="115000"/>
                        </a:lnSpc>
                        <a:spcAft>
                          <a:spcPts val="0"/>
                        </a:spcAft>
                      </a:pPr>
                      <a:r>
                        <a:rPr lang="en-US" sz="1200"/>
                        <a:t>Medial service(MCH)</a:t>
                      </a:r>
                      <a:endParaRPr lang="en-US" sz="1100">
                        <a:latin typeface="Calibri"/>
                        <a:ea typeface="Calibri"/>
                        <a:cs typeface="Arial"/>
                      </a:endParaRPr>
                    </a:p>
                  </a:txBody>
                  <a:tcPr marL="68580" marR="68580" marT="0" marB="0"/>
                </a:tc>
                <a:tc>
                  <a:txBody>
                    <a:bodyPr/>
                    <a:lstStyle/>
                    <a:p>
                      <a:pPr algn="ctr"/>
                      <a:r>
                        <a:rPr lang="en-US" dirty="0" smtClean="0"/>
                        <a:t>86</a:t>
                      </a:r>
                      <a:endParaRPr lang="en-US" dirty="0"/>
                    </a:p>
                  </a:txBody>
                  <a:tcPr/>
                </a:tc>
              </a:tr>
              <a:tr h="448056">
                <a:tc>
                  <a:txBody>
                    <a:bodyPr/>
                    <a:lstStyle/>
                    <a:p>
                      <a:pPr algn="ctr" rtl="0">
                        <a:lnSpc>
                          <a:spcPct val="115000"/>
                        </a:lnSpc>
                        <a:spcAft>
                          <a:spcPts val="0"/>
                        </a:spcAft>
                      </a:pPr>
                      <a:r>
                        <a:rPr lang="en-US" sz="1200"/>
                        <a:t>General management</a:t>
                      </a:r>
                      <a:endParaRPr lang="en-US" sz="1100">
                        <a:latin typeface="Calibri"/>
                        <a:ea typeface="Calibri"/>
                        <a:cs typeface="Arial"/>
                      </a:endParaRPr>
                    </a:p>
                  </a:txBody>
                  <a:tcPr marL="68580" marR="68580" marT="0" marB="0"/>
                </a:tc>
                <a:tc>
                  <a:txBody>
                    <a:bodyPr/>
                    <a:lstStyle/>
                    <a:p>
                      <a:pPr algn="ctr"/>
                      <a:r>
                        <a:rPr lang="en-US" dirty="0" smtClean="0"/>
                        <a:t>147</a:t>
                      </a:r>
                      <a:endParaRPr lang="en-US" dirty="0"/>
                    </a:p>
                  </a:txBody>
                  <a:tcPr/>
                </a:tc>
              </a:tr>
              <a:tr h="384048">
                <a:tc>
                  <a:txBody>
                    <a:bodyPr/>
                    <a:lstStyle/>
                    <a:p>
                      <a:pPr algn="ctr" rtl="0">
                        <a:lnSpc>
                          <a:spcPct val="115000"/>
                        </a:lnSpc>
                        <a:spcAft>
                          <a:spcPts val="0"/>
                        </a:spcAft>
                      </a:pPr>
                      <a:r>
                        <a:rPr lang="en-US" sz="1200"/>
                        <a:t>Medical management</a:t>
                      </a:r>
                      <a:endParaRPr lang="en-US" sz="1100">
                        <a:latin typeface="Calibri"/>
                        <a:ea typeface="Calibri"/>
                        <a:cs typeface="Arial"/>
                      </a:endParaRPr>
                    </a:p>
                  </a:txBody>
                  <a:tcPr marL="68580" marR="68580" marT="0" marB="0"/>
                </a:tc>
                <a:tc>
                  <a:txBody>
                    <a:bodyPr/>
                    <a:lstStyle/>
                    <a:p>
                      <a:pPr algn="ctr"/>
                      <a:r>
                        <a:rPr lang="en-US" dirty="0" smtClean="0"/>
                        <a:t>112</a:t>
                      </a:r>
                      <a:endParaRPr lang="en-US" dirty="0"/>
                    </a:p>
                  </a:txBody>
                  <a:tcPr/>
                </a:tc>
              </a:tr>
              <a:tr h="384048">
                <a:tc>
                  <a:txBody>
                    <a:bodyPr/>
                    <a:lstStyle/>
                    <a:p>
                      <a:pPr algn="ctr" rtl="0">
                        <a:lnSpc>
                          <a:spcPct val="115000"/>
                        </a:lnSpc>
                        <a:spcAft>
                          <a:spcPts val="0"/>
                        </a:spcAft>
                      </a:pPr>
                      <a:r>
                        <a:rPr lang="en-US" sz="1200" dirty="0"/>
                        <a:t>Environmental</a:t>
                      </a:r>
                      <a:endParaRPr lang="en-US" sz="1100" dirty="0">
                        <a:latin typeface="Calibri"/>
                        <a:ea typeface="Calibri"/>
                        <a:cs typeface="Arial"/>
                      </a:endParaRPr>
                    </a:p>
                  </a:txBody>
                  <a:tcPr marL="68580" marR="68580" marT="0" marB="0"/>
                </a:tc>
                <a:tc>
                  <a:txBody>
                    <a:bodyPr/>
                    <a:lstStyle/>
                    <a:p>
                      <a:pPr algn="ctr"/>
                      <a:r>
                        <a:rPr lang="en-US" dirty="0" smtClean="0"/>
                        <a:t>106</a:t>
                      </a:r>
                      <a:endParaRPr lang="en-US" dirty="0"/>
                    </a:p>
                  </a:txBody>
                  <a:tcPr/>
                </a:tc>
              </a:tr>
            </a:tbl>
          </a:graphicData>
        </a:graphic>
      </p:graphicFrame>
      <p:sp>
        <p:nvSpPr>
          <p:cNvPr id="3" name="Rectangle 2"/>
          <p:cNvSpPr/>
          <p:nvPr/>
        </p:nvSpPr>
        <p:spPr>
          <a:xfrm>
            <a:off x="1066800" y="609600"/>
            <a:ext cx="5119478" cy="584775"/>
          </a:xfrm>
          <a:prstGeom prst="rect">
            <a:avLst/>
          </a:prstGeom>
        </p:spPr>
        <p:txBody>
          <a:bodyPr wrap="none">
            <a:spAutoFit/>
          </a:bodyPr>
          <a:lstStyle/>
          <a:p>
            <a:pPr marL="285750" indent="-285750">
              <a:buFont typeface="Wingdings" charset="2"/>
              <a:buChar char="Ø"/>
            </a:pPr>
            <a:r>
              <a:rPr lang="en-US" sz="3200" b="1" dirty="0" smtClean="0"/>
              <a:t> Recommendation Spaces</a:t>
            </a:r>
            <a:r>
              <a:rPr lang="en-US" b="1" dirty="0" smtClean="0"/>
              <a:t> :</a:t>
            </a:r>
            <a:endParaRPr lang="en-US" b="1" dirty="0"/>
          </a:p>
        </p:txBody>
      </p:sp>
    </p:spTree>
    <p:extLst>
      <p:ext uri="{BB962C8B-B14F-4D97-AF65-F5344CB8AC3E}">
        <p14:creationId xmlns:p14="http://schemas.microsoft.com/office/powerpoint/2010/main" val="213247280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جدول 1"/>
          <p:cNvGraphicFramePr>
            <a:graphicFrameLocks noGrp="1"/>
          </p:cNvGraphicFramePr>
          <p:nvPr>
            <p:extLst>
              <p:ext uri="{D42A27DB-BD31-4B8C-83A1-F6EECF244321}">
                <p14:modId xmlns:p14="http://schemas.microsoft.com/office/powerpoint/2010/main" val="549885886"/>
              </p:ext>
            </p:extLst>
          </p:nvPr>
        </p:nvGraphicFramePr>
        <p:xfrm>
          <a:off x="1524000" y="1397000"/>
          <a:ext cx="6096000" cy="1483360"/>
        </p:xfrm>
        <a:graphic>
          <a:graphicData uri="http://schemas.openxmlformats.org/drawingml/2006/table">
            <a:tbl>
              <a:tblPr rtl="1" firstRow="1" bandRow="1">
                <a:tableStyleId>{5C22544A-7EE6-4342-B048-85BDC9FD1C3A}</a:tableStyleId>
              </a:tblPr>
              <a:tblGrid>
                <a:gridCol w="3048000"/>
                <a:gridCol w="3048000"/>
              </a:tblGrid>
              <a:tr h="370840">
                <a:tc>
                  <a:txBody>
                    <a:bodyPr/>
                    <a:lstStyle/>
                    <a:p>
                      <a:pPr algn="ctr" rtl="0">
                        <a:lnSpc>
                          <a:spcPct val="115000"/>
                        </a:lnSpc>
                        <a:spcAft>
                          <a:spcPts val="0"/>
                        </a:spcAft>
                      </a:pPr>
                      <a:r>
                        <a:rPr lang="en-US" sz="1200" dirty="0">
                          <a:latin typeface="Times New Roman"/>
                          <a:ea typeface="Calibri"/>
                          <a:cs typeface="Arial"/>
                        </a:rPr>
                        <a:t>834m2</a:t>
                      </a:r>
                      <a:endParaRPr lang="en-US" sz="1100" dirty="0">
                        <a:latin typeface="Calibri"/>
                        <a:ea typeface="Calibri"/>
                        <a:cs typeface="Arial"/>
                      </a:endParaRPr>
                    </a:p>
                  </a:txBody>
                  <a:tcPr marL="68580" marR="68580" marT="0" marB="0"/>
                </a:tc>
                <a:tc>
                  <a:txBody>
                    <a:bodyPr/>
                    <a:lstStyle/>
                    <a:p>
                      <a:pPr algn="ctr" rtl="0">
                        <a:lnSpc>
                          <a:spcPct val="115000"/>
                        </a:lnSpc>
                        <a:spcAft>
                          <a:spcPts val="0"/>
                        </a:spcAft>
                      </a:pPr>
                      <a:r>
                        <a:rPr lang="en-US" sz="1200">
                          <a:latin typeface="Times New Roman"/>
                          <a:ea typeface="Calibri"/>
                          <a:cs typeface="Arial"/>
                        </a:rPr>
                        <a:t>Space total area</a:t>
                      </a:r>
                      <a:endParaRPr lang="en-US" sz="1100">
                        <a:latin typeface="Calibri"/>
                        <a:ea typeface="Calibri"/>
                        <a:cs typeface="Arial"/>
                      </a:endParaRPr>
                    </a:p>
                  </a:txBody>
                  <a:tcPr marL="68580" marR="68580" marT="0" marB="0"/>
                </a:tc>
              </a:tr>
              <a:tr h="370840">
                <a:tc>
                  <a:txBody>
                    <a:bodyPr/>
                    <a:lstStyle/>
                    <a:p>
                      <a:pPr algn="ctr" rtl="0">
                        <a:lnSpc>
                          <a:spcPct val="115000"/>
                        </a:lnSpc>
                        <a:spcAft>
                          <a:spcPts val="0"/>
                        </a:spcAft>
                      </a:pPr>
                      <a:r>
                        <a:rPr lang="en-US" sz="1200">
                          <a:latin typeface="Times New Roman"/>
                          <a:ea typeface="Calibri"/>
                          <a:cs typeface="Arial"/>
                        </a:rPr>
                        <a:t>333m2</a:t>
                      </a:r>
                      <a:endParaRPr lang="en-US" sz="1100">
                        <a:latin typeface="Calibri"/>
                        <a:ea typeface="Calibri"/>
                        <a:cs typeface="Arial"/>
                      </a:endParaRPr>
                    </a:p>
                  </a:txBody>
                  <a:tcPr marL="68580" marR="68580" marT="0" marB="0"/>
                </a:tc>
                <a:tc>
                  <a:txBody>
                    <a:bodyPr/>
                    <a:lstStyle/>
                    <a:p>
                      <a:pPr algn="ctr" rtl="0">
                        <a:lnSpc>
                          <a:spcPct val="115000"/>
                        </a:lnSpc>
                        <a:spcAft>
                          <a:spcPts val="0"/>
                        </a:spcAft>
                      </a:pPr>
                      <a:r>
                        <a:rPr lang="en-US" sz="1200">
                          <a:latin typeface="Times New Roman"/>
                          <a:ea typeface="Calibri"/>
                          <a:cs typeface="Arial"/>
                        </a:rPr>
                        <a:t>Circulation and walls and stair 40%</a:t>
                      </a:r>
                      <a:endParaRPr lang="en-US" sz="1100">
                        <a:latin typeface="Calibri"/>
                        <a:ea typeface="Calibri"/>
                        <a:cs typeface="Arial"/>
                      </a:endParaRPr>
                    </a:p>
                  </a:txBody>
                  <a:tcPr marL="68580" marR="68580" marT="0" marB="0"/>
                </a:tc>
              </a:tr>
              <a:tr h="370840">
                <a:tc>
                  <a:txBody>
                    <a:bodyPr/>
                    <a:lstStyle/>
                    <a:p>
                      <a:pPr algn="ctr" rtl="0">
                        <a:lnSpc>
                          <a:spcPct val="115000"/>
                        </a:lnSpc>
                        <a:spcAft>
                          <a:spcPts val="0"/>
                        </a:spcAft>
                      </a:pPr>
                      <a:r>
                        <a:rPr lang="en-US" sz="1200">
                          <a:latin typeface="Times New Roman"/>
                          <a:ea typeface="Calibri"/>
                          <a:cs typeface="Arial"/>
                        </a:rPr>
                        <a:t>83m2</a:t>
                      </a:r>
                      <a:endParaRPr lang="en-US" sz="1100">
                        <a:latin typeface="Calibri"/>
                        <a:ea typeface="Calibri"/>
                        <a:cs typeface="Arial"/>
                      </a:endParaRPr>
                    </a:p>
                  </a:txBody>
                  <a:tcPr marL="68580" marR="68580" marT="0" marB="0"/>
                </a:tc>
                <a:tc>
                  <a:txBody>
                    <a:bodyPr/>
                    <a:lstStyle/>
                    <a:p>
                      <a:pPr algn="ctr" rtl="0">
                        <a:lnSpc>
                          <a:spcPct val="115000"/>
                        </a:lnSpc>
                        <a:spcAft>
                          <a:spcPts val="0"/>
                        </a:spcAft>
                      </a:pPr>
                      <a:r>
                        <a:rPr lang="en-US" sz="1200">
                          <a:latin typeface="Times New Roman"/>
                          <a:ea typeface="Calibri"/>
                          <a:cs typeface="Arial"/>
                        </a:rPr>
                        <a:t>Contingency 10%</a:t>
                      </a:r>
                      <a:endParaRPr lang="en-US" sz="1100">
                        <a:latin typeface="Calibri"/>
                        <a:ea typeface="Calibri"/>
                        <a:cs typeface="Arial"/>
                      </a:endParaRPr>
                    </a:p>
                  </a:txBody>
                  <a:tcPr marL="68580" marR="68580" marT="0" marB="0"/>
                </a:tc>
              </a:tr>
              <a:tr h="370840">
                <a:tc>
                  <a:txBody>
                    <a:bodyPr/>
                    <a:lstStyle/>
                    <a:p>
                      <a:pPr algn="ctr" rtl="0">
                        <a:lnSpc>
                          <a:spcPct val="115000"/>
                        </a:lnSpc>
                        <a:spcAft>
                          <a:spcPts val="0"/>
                        </a:spcAft>
                      </a:pPr>
                      <a:r>
                        <a:rPr lang="en-US" sz="1200" b="1" dirty="0" smtClean="0">
                          <a:latin typeface="Times New Roman"/>
                          <a:ea typeface="Calibri"/>
                          <a:cs typeface="Arial"/>
                        </a:rPr>
                        <a:t>1250-1500 </a:t>
                      </a:r>
                      <a:r>
                        <a:rPr lang="en-US" sz="1200" b="1" dirty="0">
                          <a:latin typeface="Times New Roman"/>
                          <a:ea typeface="Calibri"/>
                          <a:cs typeface="Arial"/>
                        </a:rPr>
                        <a:t>m2</a:t>
                      </a:r>
                      <a:endParaRPr lang="en-US" sz="1100" dirty="0">
                        <a:latin typeface="Calibri"/>
                        <a:ea typeface="Calibri"/>
                        <a:cs typeface="Arial"/>
                      </a:endParaRPr>
                    </a:p>
                  </a:txBody>
                  <a:tcPr marL="68580" marR="68580" marT="0" marB="0"/>
                </a:tc>
                <a:tc>
                  <a:txBody>
                    <a:bodyPr/>
                    <a:lstStyle/>
                    <a:p>
                      <a:pPr algn="ctr" rtl="0">
                        <a:lnSpc>
                          <a:spcPct val="115000"/>
                        </a:lnSpc>
                        <a:spcAft>
                          <a:spcPts val="0"/>
                        </a:spcAft>
                      </a:pPr>
                      <a:r>
                        <a:rPr lang="en-US" sz="1200" b="1" dirty="0" smtClean="0">
                          <a:latin typeface="Times New Roman"/>
                          <a:ea typeface="Calibri"/>
                          <a:cs typeface="Arial"/>
                        </a:rPr>
                        <a:t>TOTAL </a:t>
                      </a:r>
                      <a:r>
                        <a:rPr lang="en-US" sz="1200" b="1" dirty="0">
                          <a:latin typeface="Times New Roman"/>
                          <a:ea typeface="Calibri"/>
                          <a:cs typeface="Arial"/>
                        </a:rPr>
                        <a:t>AREA</a:t>
                      </a:r>
                      <a:endParaRPr lang="en-US" sz="1100" dirty="0">
                        <a:latin typeface="Calibri"/>
                        <a:ea typeface="Calibri"/>
                        <a:cs typeface="Arial"/>
                      </a:endParaRPr>
                    </a:p>
                  </a:txBody>
                  <a:tcPr marL="68580" marR="68580" marT="0" marB="0"/>
                </a:tc>
              </a:tr>
            </a:tbl>
          </a:graphicData>
        </a:graphic>
      </p:graphicFrame>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B15E28"/>
      </a:accent1>
      <a:accent2>
        <a:srgbClr val="B13228"/>
      </a:accent2>
      <a:accent3>
        <a:srgbClr val="8B7B56"/>
      </a:accent3>
      <a:accent4>
        <a:srgbClr val="E09C41"/>
      </a:accent4>
      <a:accent5>
        <a:srgbClr val="9EAE51"/>
      </a:accent5>
      <a:accent6>
        <a:srgbClr val="6E7355"/>
      </a:accent6>
      <a:hlink>
        <a:srgbClr val="D37A21"/>
      </a:hlink>
      <a:folHlink>
        <a:srgbClr val="CA8F55"/>
      </a:folHlink>
    </a:clrScheme>
    <a:fontScheme name="Organic">
      <a:majorFont>
        <a:latin typeface="Garamond"/>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rotWithShape="1">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xmlns="" name="Organic" id="{28CDC826-8792-45C0-861B-85EB3ADEDA33}" vid="{7039A4B3-0617-4CFC-B614-27363ECC28A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306EDCF3-81FC-4440-8672-DDD563044FE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Organic</Template>
  <TotalTime>8954</TotalTime>
  <Words>896</Words>
  <Application>Microsoft Office PowerPoint</Application>
  <PresentationFormat>On-screen Show (4:3)</PresentationFormat>
  <Paragraphs>205</Paragraphs>
  <Slides>50</Slides>
  <Notes>7</Notes>
  <HiddenSlides>0</HiddenSlides>
  <MMClips>0</MMClips>
  <ScaleCrop>false</ScaleCrop>
  <HeadingPairs>
    <vt:vector size="4" baseType="variant">
      <vt:variant>
        <vt:lpstr>Theme</vt:lpstr>
      </vt:variant>
      <vt:variant>
        <vt:i4>1</vt:i4>
      </vt:variant>
      <vt:variant>
        <vt:lpstr>Slide Titles</vt:lpstr>
      </vt:variant>
      <vt:variant>
        <vt:i4>50</vt:i4>
      </vt:variant>
    </vt:vector>
  </HeadingPairs>
  <TitlesOfParts>
    <vt:vector size="51" baseType="lpstr">
      <vt:lpstr>Organic</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TALA</dc:creator>
  <cp:lastModifiedBy>lab</cp:lastModifiedBy>
  <cp:revision>340</cp:revision>
  <dcterms:created xsi:type="dcterms:W3CDTF">2012-01-03T12:05:23Z</dcterms:created>
  <dcterms:modified xsi:type="dcterms:W3CDTF">2015-01-12T09:48:23Z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TC300015829990</vt:lpwstr>
  </property>
</Properties>
</file>