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9" r:id="rId3"/>
    <p:sldId id="286" r:id="rId4"/>
    <p:sldId id="261" r:id="rId5"/>
    <p:sldId id="262" r:id="rId6"/>
    <p:sldId id="264" r:id="rId7"/>
    <p:sldId id="265" r:id="rId8"/>
    <p:sldId id="263" r:id="rId9"/>
    <p:sldId id="266" r:id="rId10"/>
    <p:sldId id="267" r:id="rId11"/>
    <p:sldId id="270" r:id="rId12"/>
    <p:sldId id="272" r:id="rId13"/>
    <p:sldId id="273" r:id="rId14"/>
    <p:sldId id="271" r:id="rId15"/>
    <p:sldId id="268" r:id="rId16"/>
    <p:sldId id="275" r:id="rId17"/>
    <p:sldId id="278" r:id="rId18"/>
    <p:sldId id="274" r:id="rId19"/>
    <p:sldId id="276" r:id="rId20"/>
    <p:sldId id="279" r:id="rId21"/>
    <p:sldId id="281" r:id="rId22"/>
    <p:sldId id="282" r:id="rId23"/>
    <p:sldId id="283" r:id="rId24"/>
    <p:sldId id="284" r:id="rId25"/>
    <p:sldId id="277" r:id="rId26"/>
    <p:sldId id="280" r:id="rId27"/>
    <p:sldId id="26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E3F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ownloads\Gears%20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ownloads\Torque-Spu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ownloads\Torque-Spu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ownloads\Torque-Spur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ownloads\Torque-Spur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ownloads\Torque-Spur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ownloads\Gears%20Analysi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ownloads\Gears%20Analysi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dirty="0"/>
              <a:t>PITTING STRESS VS. ELASTIC COEFFICIENT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 FEA - CONTACT - SPUR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'MATERIAL ANALYSIS-PITTING'!$H$3:$H$7</c:f>
              <c:numCache>
                <c:formatCode>General</c:formatCode>
                <c:ptCount val="5"/>
                <c:pt idx="0">
                  <c:v>2285</c:v>
                </c:pt>
                <c:pt idx="1">
                  <c:v>2169.4</c:v>
                </c:pt>
                <c:pt idx="2">
                  <c:v>2077.5100000000002</c:v>
                </c:pt>
                <c:pt idx="3">
                  <c:v>1759.5</c:v>
                </c:pt>
                <c:pt idx="4">
                  <c:v>1554.51</c:v>
                </c:pt>
              </c:numCache>
            </c:numRef>
          </c:xVal>
          <c:yVal>
            <c:numRef>
              <c:f>'MATERIAL ANALYSIS-PITTING'!$I$3:$I$7</c:f>
              <c:numCache>
                <c:formatCode>General</c:formatCode>
                <c:ptCount val="5"/>
                <c:pt idx="0">
                  <c:v>39.299999999999997</c:v>
                </c:pt>
                <c:pt idx="1">
                  <c:v>35.96</c:v>
                </c:pt>
                <c:pt idx="2">
                  <c:v>31.75</c:v>
                </c:pt>
                <c:pt idx="3">
                  <c:v>22.83</c:v>
                </c:pt>
                <c:pt idx="4">
                  <c:v>18.670000000000002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B48-4219-A22E-386F33CA3053}"/>
            </c:ext>
          </c:extLst>
        </c:ser>
        <c:ser>
          <c:idx val="2"/>
          <c:order val="2"/>
          <c:tx>
            <c:v>AGMA - CONTACT - SPUR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'MATERIAL ANALYSIS-PITTING'!$H$3:$H$7</c:f>
              <c:numCache>
                <c:formatCode>General</c:formatCode>
                <c:ptCount val="5"/>
                <c:pt idx="0">
                  <c:v>2285</c:v>
                </c:pt>
                <c:pt idx="1">
                  <c:v>2169.4</c:v>
                </c:pt>
                <c:pt idx="2">
                  <c:v>2077.5100000000002</c:v>
                </c:pt>
                <c:pt idx="3">
                  <c:v>1759.5</c:v>
                </c:pt>
                <c:pt idx="4">
                  <c:v>1554.51</c:v>
                </c:pt>
              </c:numCache>
            </c:numRef>
          </c:xVal>
          <c:yVal>
            <c:numRef>
              <c:f>'MATERIAL ANALYSIS-PITTING'!$K$3:$K$7</c:f>
              <c:numCache>
                <c:formatCode>General</c:formatCode>
                <c:ptCount val="5"/>
                <c:pt idx="0">
                  <c:v>39</c:v>
                </c:pt>
                <c:pt idx="1">
                  <c:v>36.97</c:v>
                </c:pt>
                <c:pt idx="2">
                  <c:v>35.39</c:v>
                </c:pt>
                <c:pt idx="3">
                  <c:v>29.9</c:v>
                </c:pt>
                <c:pt idx="4">
                  <c:v>26.84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B48-4219-A22E-386F33CA3053}"/>
            </c:ext>
          </c:extLst>
        </c:ser>
        <c:ser>
          <c:idx val="3"/>
          <c:order val="3"/>
          <c:tx>
            <c:v>FEA - CONTACT - HELICAL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'MATERIAL ANALYSIS-PITTING'!$B$3:$B$7</c:f>
              <c:numCache>
                <c:formatCode>General</c:formatCode>
                <c:ptCount val="5"/>
                <c:pt idx="0">
                  <c:v>2285</c:v>
                </c:pt>
                <c:pt idx="1">
                  <c:v>2169.4</c:v>
                </c:pt>
                <c:pt idx="2">
                  <c:v>2077.5100000000002</c:v>
                </c:pt>
                <c:pt idx="3">
                  <c:v>1759.5</c:v>
                </c:pt>
                <c:pt idx="4">
                  <c:v>1554.51</c:v>
                </c:pt>
              </c:numCache>
            </c:numRef>
          </c:xVal>
          <c:yVal>
            <c:numRef>
              <c:f>'MATERIAL ANALYSIS-PITTING'!$C$3:$C$7</c:f>
              <c:numCache>
                <c:formatCode>General</c:formatCode>
                <c:ptCount val="5"/>
                <c:pt idx="0">
                  <c:v>29</c:v>
                </c:pt>
                <c:pt idx="1">
                  <c:v>26.85</c:v>
                </c:pt>
                <c:pt idx="2">
                  <c:v>20.27</c:v>
                </c:pt>
                <c:pt idx="3">
                  <c:v>14.6</c:v>
                </c:pt>
                <c:pt idx="4">
                  <c:v>11.63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B48-4219-A22E-386F33CA3053}"/>
            </c:ext>
          </c:extLst>
        </c:ser>
        <c:ser>
          <c:idx val="4"/>
          <c:order val="4"/>
          <c:tx>
            <c:v>AGMA - CONTACT - HELICAL</c:v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'MATERIAL ANALYSIS-PITTING'!$B$3:$B$7</c:f>
              <c:numCache>
                <c:formatCode>General</c:formatCode>
                <c:ptCount val="5"/>
                <c:pt idx="0">
                  <c:v>2285</c:v>
                </c:pt>
                <c:pt idx="1">
                  <c:v>2169.4</c:v>
                </c:pt>
                <c:pt idx="2">
                  <c:v>2077.5100000000002</c:v>
                </c:pt>
                <c:pt idx="3">
                  <c:v>1759.5</c:v>
                </c:pt>
                <c:pt idx="4">
                  <c:v>1554.51</c:v>
                </c:pt>
              </c:numCache>
            </c:numRef>
          </c:xVal>
          <c:yVal>
            <c:numRef>
              <c:f>'MATERIAL ANALYSIS-PITTING'!$D$3:$D$7</c:f>
              <c:numCache>
                <c:formatCode>General</c:formatCode>
                <c:ptCount val="5"/>
                <c:pt idx="0">
                  <c:v>26</c:v>
                </c:pt>
                <c:pt idx="1">
                  <c:v>24.77</c:v>
                </c:pt>
                <c:pt idx="2">
                  <c:v>23.74</c:v>
                </c:pt>
                <c:pt idx="3">
                  <c:v>20.11</c:v>
                </c:pt>
                <c:pt idx="4">
                  <c:v>17.760000000000002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B48-4219-A22E-386F33CA30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2808872"/>
        <c:axId val="47280690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SOLID FEA - CONTACT - SPUR</c:v>
                </c:tx>
                <c:spPr>
                  <a:ln w="2222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'MATERIAL ANALYSIS-PITTING'!$H$3:$H$7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2285</c:v>
                      </c:pt>
                      <c:pt idx="1">
                        <c:v>2169.4</c:v>
                      </c:pt>
                      <c:pt idx="2">
                        <c:v>2077.5100000000002</c:v>
                      </c:pt>
                      <c:pt idx="3">
                        <c:v>1759.5</c:v>
                      </c:pt>
                      <c:pt idx="4">
                        <c:v>1554.51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'MATERIAL ANALYSIS-PITTING'!$J$3:$J$7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42.28</c:v>
                      </c:pt>
                      <c:pt idx="1">
                        <c:v>38.36</c:v>
                      </c:pt>
                      <c:pt idx="2">
                        <c:v>34.76</c:v>
                      </c:pt>
                      <c:pt idx="3">
                        <c:v>25</c:v>
                      </c:pt>
                      <c:pt idx="4">
                        <c:v>20.399999999999999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FB48-4219-A22E-386F33CA3053}"/>
                  </c:ext>
                </c:extLst>
              </c15:ser>
            </c15:filteredScatterSeries>
          </c:ext>
        </c:extLst>
      </c:scatterChart>
      <c:valAx>
        <c:axId val="472808872"/>
        <c:scaling>
          <c:orientation val="minMax"/>
          <c:min val="1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ELASTIC COEFFICIENT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72806904"/>
        <c:crosses val="autoZero"/>
        <c:crossBetween val="midCat"/>
      </c:valAx>
      <c:valAx>
        <c:axId val="472806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PITTING STRESS (KPSI)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728088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/>
              <a:t>BENDING STRESS VS. ELASTIC COEFFICINT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120" normalizeH="0" baseline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FEA - BENDING - SPUR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'MATERIAL ANALYSIS-BENDING'!$I$3:$I$7</c:f>
              <c:numCache>
                <c:formatCode>General</c:formatCode>
                <c:ptCount val="5"/>
                <c:pt idx="0">
                  <c:v>2285</c:v>
                </c:pt>
                <c:pt idx="1">
                  <c:v>2169.4</c:v>
                </c:pt>
                <c:pt idx="2">
                  <c:v>2077.5100000000002</c:v>
                </c:pt>
                <c:pt idx="3">
                  <c:v>1759.5</c:v>
                </c:pt>
                <c:pt idx="4">
                  <c:v>1554.51</c:v>
                </c:pt>
              </c:numCache>
            </c:numRef>
          </c:xVal>
          <c:yVal>
            <c:numRef>
              <c:f>'MATERIAL ANALYSIS-BENDING'!$J$3:$J$7</c:f>
              <c:numCache>
                <c:formatCode>General</c:formatCode>
                <c:ptCount val="5"/>
                <c:pt idx="0">
                  <c:v>1.21</c:v>
                </c:pt>
                <c:pt idx="1">
                  <c:v>1.1850000000000001</c:v>
                </c:pt>
                <c:pt idx="2">
                  <c:v>1.23</c:v>
                </c:pt>
                <c:pt idx="3">
                  <c:v>1.23</c:v>
                </c:pt>
                <c:pt idx="4">
                  <c:v>1.155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7F7-41CE-AD1E-E07EC46F970C}"/>
            </c:ext>
          </c:extLst>
        </c:ser>
        <c:ser>
          <c:idx val="1"/>
          <c:order val="1"/>
          <c:tx>
            <c:v>AGMA - BENDING - SPUR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'MATERIAL ANALYSIS-BENDING'!$I$3:$I$7</c:f>
              <c:numCache>
                <c:formatCode>General</c:formatCode>
                <c:ptCount val="5"/>
                <c:pt idx="0">
                  <c:v>2285</c:v>
                </c:pt>
                <c:pt idx="1">
                  <c:v>2169.4</c:v>
                </c:pt>
                <c:pt idx="2">
                  <c:v>2077.5100000000002</c:v>
                </c:pt>
                <c:pt idx="3">
                  <c:v>1759.5</c:v>
                </c:pt>
                <c:pt idx="4">
                  <c:v>1554.51</c:v>
                </c:pt>
              </c:numCache>
            </c:numRef>
          </c:xVal>
          <c:yVal>
            <c:numRef>
              <c:f>'MATERIAL ANALYSIS-BENDING'!$K$3:$K$7</c:f>
              <c:numCache>
                <c:formatCode>General</c:formatCode>
                <c:ptCount val="5"/>
                <c:pt idx="0">
                  <c:v>1.47</c:v>
                </c:pt>
                <c:pt idx="1">
                  <c:v>1.47</c:v>
                </c:pt>
                <c:pt idx="2">
                  <c:v>1.47</c:v>
                </c:pt>
                <c:pt idx="3">
                  <c:v>1.47</c:v>
                </c:pt>
                <c:pt idx="4">
                  <c:v>1.47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7F7-41CE-AD1E-E07EC46F970C}"/>
            </c:ext>
          </c:extLst>
        </c:ser>
        <c:ser>
          <c:idx val="2"/>
          <c:order val="2"/>
          <c:tx>
            <c:v>FEA - BENDING - HELICAL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'MATERIAL ANALYSIS-BENDING'!$C$3:$C$7</c:f>
              <c:numCache>
                <c:formatCode>General</c:formatCode>
                <c:ptCount val="5"/>
                <c:pt idx="0">
                  <c:v>2285</c:v>
                </c:pt>
                <c:pt idx="1">
                  <c:v>2169.4</c:v>
                </c:pt>
                <c:pt idx="2">
                  <c:v>2077.5100000000002</c:v>
                </c:pt>
                <c:pt idx="3">
                  <c:v>1759.5</c:v>
                </c:pt>
                <c:pt idx="4">
                  <c:v>1554.51</c:v>
                </c:pt>
              </c:numCache>
            </c:numRef>
          </c:xVal>
          <c:yVal>
            <c:numRef>
              <c:f>'MATERIAL ANALYSIS-BENDING'!$D$3:$D$7</c:f>
              <c:numCache>
                <c:formatCode>General</c:formatCode>
                <c:ptCount val="5"/>
                <c:pt idx="0">
                  <c:v>0.92800000000000005</c:v>
                </c:pt>
                <c:pt idx="1">
                  <c:v>0.91</c:v>
                </c:pt>
                <c:pt idx="2">
                  <c:v>0.879</c:v>
                </c:pt>
                <c:pt idx="3">
                  <c:v>0.76800000000000002</c:v>
                </c:pt>
                <c:pt idx="4">
                  <c:v>0.74199999999999999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7F7-41CE-AD1E-E07EC46F970C}"/>
            </c:ext>
          </c:extLst>
        </c:ser>
        <c:ser>
          <c:idx val="3"/>
          <c:order val="3"/>
          <c:tx>
            <c:v>AGMA - BENDING - HELICAL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'MATERIAL ANALYSIS-BENDING'!$C$3:$C$7</c:f>
              <c:numCache>
                <c:formatCode>General</c:formatCode>
                <c:ptCount val="5"/>
                <c:pt idx="0">
                  <c:v>2285</c:v>
                </c:pt>
                <c:pt idx="1">
                  <c:v>2169.4</c:v>
                </c:pt>
                <c:pt idx="2">
                  <c:v>2077.5100000000002</c:v>
                </c:pt>
                <c:pt idx="3">
                  <c:v>1759.5</c:v>
                </c:pt>
                <c:pt idx="4">
                  <c:v>1554.51</c:v>
                </c:pt>
              </c:numCache>
            </c:numRef>
          </c:xVal>
          <c:yVal>
            <c:numRef>
              <c:f>'MATERIAL ANALYSIS-BENDING'!$E$3:$E$7</c:f>
              <c:numCache>
                <c:formatCode>General</c:formatCode>
                <c:ptCount val="5"/>
                <c:pt idx="0">
                  <c:v>0.90700000000000003</c:v>
                </c:pt>
                <c:pt idx="1">
                  <c:v>0.90700000000000003</c:v>
                </c:pt>
                <c:pt idx="2">
                  <c:v>0.90700000000000003</c:v>
                </c:pt>
                <c:pt idx="3">
                  <c:v>0.90700000000000003</c:v>
                </c:pt>
                <c:pt idx="4">
                  <c:v>0.90700000000000003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7F7-41CE-AD1E-E07EC46F97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2814448"/>
        <c:axId val="472814776"/>
      </c:scatterChart>
      <c:valAx>
        <c:axId val="472814448"/>
        <c:scaling>
          <c:orientation val="minMax"/>
          <c:min val="1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ELASTIC COEFFICIENT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72814776"/>
        <c:crosses val="autoZero"/>
        <c:crossBetween val="midCat"/>
      </c:valAx>
      <c:valAx>
        <c:axId val="472814776"/>
        <c:scaling>
          <c:orientation val="minMax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BENDING STRESS (KPSI)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728144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dirty="0"/>
              <a:t>BENDING STRESS VS. TORQUE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776543721508495"/>
          <c:y val="0.26743364818705195"/>
          <c:w val="0.83026087857438868"/>
          <c:h val="0.56492198149365747"/>
        </c:manualLayout>
      </c:layout>
      <c:scatterChart>
        <c:scatterStyle val="smoothMarker"/>
        <c:varyColors val="0"/>
        <c:ser>
          <c:idx val="0"/>
          <c:order val="0"/>
          <c:tx>
            <c:v>FEA - BENDING - SPUR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'TORQUE ANALYSIS'!$K$2:$N$2</c:f>
              <c:numCache>
                <c:formatCode>General</c:formatCode>
                <c:ptCount val="4"/>
                <c:pt idx="0">
                  <c:v>50</c:v>
                </c:pt>
                <c:pt idx="1">
                  <c:v>100</c:v>
                </c:pt>
                <c:pt idx="2">
                  <c:v>150</c:v>
                </c:pt>
                <c:pt idx="3">
                  <c:v>200</c:v>
                </c:pt>
              </c:numCache>
            </c:numRef>
          </c:xVal>
          <c:yVal>
            <c:numRef>
              <c:f>'TORQUE ANALYSIS'!$K$3:$N$3</c:f>
              <c:numCache>
                <c:formatCode>General</c:formatCode>
                <c:ptCount val="4"/>
                <c:pt idx="0">
                  <c:v>0.432</c:v>
                </c:pt>
                <c:pt idx="1">
                  <c:v>0.86399999999999999</c:v>
                </c:pt>
                <c:pt idx="2">
                  <c:v>1.2969999999999999</c:v>
                </c:pt>
                <c:pt idx="3">
                  <c:v>1.73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CFD-459C-BDAD-6A2D3DB542C7}"/>
            </c:ext>
          </c:extLst>
        </c:ser>
        <c:ser>
          <c:idx val="1"/>
          <c:order val="1"/>
          <c:tx>
            <c:v>AGMA - BENDING - SPUR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'TORQUE ANALYSIS'!$K$2:$N$2</c:f>
              <c:numCache>
                <c:formatCode>General</c:formatCode>
                <c:ptCount val="4"/>
                <c:pt idx="0">
                  <c:v>50</c:v>
                </c:pt>
                <c:pt idx="1">
                  <c:v>100</c:v>
                </c:pt>
                <c:pt idx="2">
                  <c:v>150</c:v>
                </c:pt>
                <c:pt idx="3">
                  <c:v>200</c:v>
                </c:pt>
              </c:numCache>
            </c:numRef>
          </c:xVal>
          <c:yVal>
            <c:numRef>
              <c:f>'TORQUE ANALYSIS'!$K$4:$N$4</c:f>
              <c:numCache>
                <c:formatCode>General</c:formatCode>
                <c:ptCount val="4"/>
                <c:pt idx="0">
                  <c:v>0.53500000000000003</c:v>
                </c:pt>
                <c:pt idx="1">
                  <c:v>1.07</c:v>
                </c:pt>
                <c:pt idx="2">
                  <c:v>1.6</c:v>
                </c:pt>
                <c:pt idx="3">
                  <c:v>2.14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CFD-459C-BDAD-6A2D3DB542C7}"/>
            </c:ext>
          </c:extLst>
        </c:ser>
        <c:ser>
          <c:idx val="2"/>
          <c:order val="2"/>
          <c:tx>
            <c:v>FEA - BENDING - HELICAL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'TORQUE ANALYSIS'!$K$2:$N$2</c:f>
              <c:numCache>
                <c:formatCode>General</c:formatCode>
                <c:ptCount val="4"/>
                <c:pt idx="0">
                  <c:v>50</c:v>
                </c:pt>
                <c:pt idx="1">
                  <c:v>100</c:v>
                </c:pt>
                <c:pt idx="2">
                  <c:v>150</c:v>
                </c:pt>
                <c:pt idx="3">
                  <c:v>200</c:v>
                </c:pt>
              </c:numCache>
            </c:numRef>
          </c:xVal>
          <c:yVal>
            <c:numRef>
              <c:f>'TORQUE ANALYSIS'!$K$5:$N$5</c:f>
              <c:numCache>
                <c:formatCode>General</c:formatCode>
                <c:ptCount val="4"/>
                <c:pt idx="0">
                  <c:v>0.36299999999999999</c:v>
                </c:pt>
                <c:pt idx="1">
                  <c:v>0.72499999999999998</c:v>
                </c:pt>
                <c:pt idx="2">
                  <c:v>1.08</c:v>
                </c:pt>
                <c:pt idx="3">
                  <c:v>1.39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CFD-459C-BDAD-6A2D3DB542C7}"/>
            </c:ext>
          </c:extLst>
        </c:ser>
        <c:ser>
          <c:idx val="3"/>
          <c:order val="3"/>
          <c:tx>
            <c:v>AGMA - BENDING - HELICAL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'TORQUE ANALYSIS'!$K$2:$N$2</c:f>
              <c:numCache>
                <c:formatCode>General</c:formatCode>
                <c:ptCount val="4"/>
                <c:pt idx="0">
                  <c:v>50</c:v>
                </c:pt>
                <c:pt idx="1">
                  <c:v>100</c:v>
                </c:pt>
                <c:pt idx="2">
                  <c:v>150</c:v>
                </c:pt>
                <c:pt idx="3">
                  <c:v>200</c:v>
                </c:pt>
              </c:numCache>
            </c:numRef>
          </c:xVal>
          <c:yVal>
            <c:numRef>
              <c:f>'TORQUE ANALYSIS'!$K$6:$N$6</c:f>
              <c:numCache>
                <c:formatCode>General</c:formatCode>
                <c:ptCount val="4"/>
                <c:pt idx="0">
                  <c:v>0.35499999999999998</c:v>
                </c:pt>
                <c:pt idx="1">
                  <c:v>0.70799999999999996</c:v>
                </c:pt>
                <c:pt idx="2">
                  <c:v>1.06</c:v>
                </c:pt>
                <c:pt idx="3">
                  <c:v>1.41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CFD-459C-BDAD-6A2D3DB542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2966704"/>
        <c:axId val="412968016"/>
      </c:scatterChart>
      <c:valAx>
        <c:axId val="412966704"/>
        <c:scaling>
          <c:orientation val="minMax"/>
          <c:max val="220"/>
          <c:min val="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TORQUE (IB.INCH)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12968016"/>
        <c:crosses val="autoZero"/>
        <c:crossBetween val="midCat"/>
      </c:valAx>
      <c:valAx>
        <c:axId val="412968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BENDING STRESS (KPSI)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129667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/>
              <a:t>PITTING STRESS VS. TORQUE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120" normalizeH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FEA - CONTACT - SPUR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'TORQUE ANALYSIS'!$C$2:$F$2</c:f>
              <c:numCache>
                <c:formatCode>General</c:formatCode>
                <c:ptCount val="4"/>
                <c:pt idx="0">
                  <c:v>50</c:v>
                </c:pt>
                <c:pt idx="1">
                  <c:v>100</c:v>
                </c:pt>
                <c:pt idx="2">
                  <c:v>150</c:v>
                </c:pt>
                <c:pt idx="3">
                  <c:v>200</c:v>
                </c:pt>
              </c:numCache>
            </c:numRef>
          </c:xVal>
          <c:yVal>
            <c:numRef>
              <c:f>'TORQUE ANALYSIS'!$C$3:$F$3</c:f>
              <c:numCache>
                <c:formatCode>General</c:formatCode>
                <c:ptCount val="4"/>
                <c:pt idx="0">
                  <c:v>23.916</c:v>
                </c:pt>
                <c:pt idx="1">
                  <c:v>31.82</c:v>
                </c:pt>
                <c:pt idx="2">
                  <c:v>40.65</c:v>
                </c:pt>
                <c:pt idx="3">
                  <c:v>49.31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AB1-4318-AEA2-1B76A8EDF9E4}"/>
            </c:ext>
          </c:extLst>
        </c:ser>
        <c:ser>
          <c:idx val="1"/>
          <c:order val="1"/>
          <c:tx>
            <c:v>AGMA - CONTACT - SPUR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'TORQUE ANALYSIS'!$C$2:$F$2</c:f>
              <c:numCache>
                <c:formatCode>General</c:formatCode>
                <c:ptCount val="4"/>
                <c:pt idx="0">
                  <c:v>50</c:v>
                </c:pt>
                <c:pt idx="1">
                  <c:v>100</c:v>
                </c:pt>
                <c:pt idx="2">
                  <c:v>150</c:v>
                </c:pt>
                <c:pt idx="3">
                  <c:v>200</c:v>
                </c:pt>
              </c:numCache>
            </c:numRef>
          </c:xVal>
          <c:yVal>
            <c:numRef>
              <c:f>'TORQUE ANALYSIS'!$C$4:$F$4</c:f>
              <c:numCache>
                <c:formatCode>General</c:formatCode>
                <c:ptCount val="4"/>
                <c:pt idx="0">
                  <c:v>23.47</c:v>
                </c:pt>
                <c:pt idx="1">
                  <c:v>33.200000000000003</c:v>
                </c:pt>
                <c:pt idx="2">
                  <c:v>40.67</c:v>
                </c:pt>
                <c:pt idx="3">
                  <c:v>46.97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AB1-4318-AEA2-1B76A8EDF9E4}"/>
            </c:ext>
          </c:extLst>
        </c:ser>
        <c:ser>
          <c:idx val="2"/>
          <c:order val="2"/>
          <c:tx>
            <c:v>FEA - CONTACT - HELICAL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'TORQUE ANALYSIS'!$C$2:$F$2</c:f>
              <c:numCache>
                <c:formatCode>General</c:formatCode>
                <c:ptCount val="4"/>
                <c:pt idx="0">
                  <c:v>50</c:v>
                </c:pt>
                <c:pt idx="1">
                  <c:v>100</c:v>
                </c:pt>
                <c:pt idx="2">
                  <c:v>150</c:v>
                </c:pt>
                <c:pt idx="3">
                  <c:v>200</c:v>
                </c:pt>
              </c:numCache>
            </c:numRef>
          </c:xVal>
          <c:yVal>
            <c:numRef>
              <c:f>'TORQUE ANALYSIS'!$C$5:$F$5</c:f>
              <c:numCache>
                <c:formatCode>General</c:formatCode>
                <c:ptCount val="4"/>
                <c:pt idx="0">
                  <c:v>16.829999999999998</c:v>
                </c:pt>
                <c:pt idx="1">
                  <c:v>22.52</c:v>
                </c:pt>
                <c:pt idx="2">
                  <c:v>27.39</c:v>
                </c:pt>
                <c:pt idx="3">
                  <c:v>33.75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AB1-4318-AEA2-1B76A8EDF9E4}"/>
            </c:ext>
          </c:extLst>
        </c:ser>
        <c:ser>
          <c:idx val="3"/>
          <c:order val="3"/>
          <c:tx>
            <c:v>AGMA - CONTACT - HELICAL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'TORQUE ANALYSIS'!$C$2:$F$2</c:f>
              <c:numCache>
                <c:formatCode>General</c:formatCode>
                <c:ptCount val="4"/>
                <c:pt idx="0">
                  <c:v>50</c:v>
                </c:pt>
                <c:pt idx="1">
                  <c:v>100</c:v>
                </c:pt>
                <c:pt idx="2">
                  <c:v>150</c:v>
                </c:pt>
                <c:pt idx="3">
                  <c:v>200</c:v>
                </c:pt>
              </c:numCache>
            </c:numRef>
          </c:xVal>
          <c:yVal>
            <c:numRef>
              <c:f>'TORQUE ANALYSIS'!$C$6:$F$6</c:f>
              <c:numCache>
                <c:formatCode>General</c:formatCode>
                <c:ptCount val="4"/>
                <c:pt idx="0">
                  <c:v>15.62</c:v>
                </c:pt>
                <c:pt idx="1">
                  <c:v>22.06</c:v>
                </c:pt>
                <c:pt idx="2">
                  <c:v>27.02</c:v>
                </c:pt>
                <c:pt idx="3">
                  <c:v>31.2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AB1-4318-AEA2-1B76A8EDF9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2959816"/>
        <c:axId val="412957520"/>
      </c:scatterChart>
      <c:valAx>
        <c:axId val="412959816"/>
        <c:scaling>
          <c:orientation val="minMax"/>
          <c:max val="220"/>
          <c:min val="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TORQUE (IB.INCH)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7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12957520"/>
        <c:crosses val="autoZero"/>
        <c:crossBetween val="midCat"/>
      </c:valAx>
      <c:valAx>
        <c:axId val="412957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PITTING STRESS (KPSI)</a:t>
                </a:r>
              </a:p>
            </c:rich>
          </c:tx>
          <c:layout>
            <c:manualLayout>
              <c:xMode val="edge"/>
              <c:yMode val="edge"/>
              <c:x val="2.5243832472748137E-2"/>
              <c:y val="0.427482193829804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129598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/>
              <a:t>BENDING STRESS VS. FACE WIDTH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120" normalizeH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FEA - BENDING - SPUR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'FACE WIDTH-ANALYSIS'!$D$19:$G$19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'FACE WIDTH-ANALYSIS'!$D$20:$G$20</c:f>
              <c:numCache>
                <c:formatCode>General</c:formatCode>
                <c:ptCount val="4"/>
                <c:pt idx="0">
                  <c:v>2.57</c:v>
                </c:pt>
                <c:pt idx="1">
                  <c:v>1.21</c:v>
                </c:pt>
                <c:pt idx="2">
                  <c:v>1.02</c:v>
                </c:pt>
                <c:pt idx="3">
                  <c:v>0.752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83A-49CA-B444-70D4F7E02739}"/>
            </c:ext>
          </c:extLst>
        </c:ser>
        <c:ser>
          <c:idx val="1"/>
          <c:order val="1"/>
          <c:tx>
            <c:v>AGMA - BENDING - SPUR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'FACE WIDTH-ANALYSIS'!$D$19:$G$19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'FACE WIDTH-ANALYSIS'!$D$21:$G$21</c:f>
              <c:numCache>
                <c:formatCode>General</c:formatCode>
                <c:ptCount val="4"/>
                <c:pt idx="0">
                  <c:v>2.8</c:v>
                </c:pt>
                <c:pt idx="1">
                  <c:v>1.47</c:v>
                </c:pt>
                <c:pt idx="2">
                  <c:v>1.01</c:v>
                </c:pt>
                <c:pt idx="3">
                  <c:v>0.80800000000000005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83A-49CA-B444-70D4F7E02739}"/>
            </c:ext>
          </c:extLst>
        </c:ser>
        <c:ser>
          <c:idx val="2"/>
          <c:order val="2"/>
          <c:tx>
            <c:v>FEA - BENDING - HELICAL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'FACE WIDTH-ANALYSIS'!$D$19:$G$19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'FACE WIDTH-ANALYSIS'!$D$22:$G$22</c:f>
              <c:numCache>
                <c:formatCode>General</c:formatCode>
                <c:ptCount val="4"/>
                <c:pt idx="0">
                  <c:v>1.66</c:v>
                </c:pt>
                <c:pt idx="1">
                  <c:v>0.92800000000000005</c:v>
                </c:pt>
                <c:pt idx="2">
                  <c:v>0.83</c:v>
                </c:pt>
                <c:pt idx="3">
                  <c:v>0.65400000000000003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83A-49CA-B444-70D4F7E02739}"/>
            </c:ext>
          </c:extLst>
        </c:ser>
        <c:ser>
          <c:idx val="3"/>
          <c:order val="3"/>
          <c:tx>
            <c:v>AGMA - BENDING - HELICAL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'FACE WIDTH-ANALYSIS'!$D$19:$G$19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'FACE WIDTH-ANALYSIS'!$D$23:$G$23</c:f>
              <c:numCache>
                <c:formatCode>General</c:formatCode>
                <c:ptCount val="4"/>
                <c:pt idx="0">
                  <c:v>1.9</c:v>
                </c:pt>
                <c:pt idx="1">
                  <c:v>0.90700000000000003</c:v>
                </c:pt>
                <c:pt idx="2">
                  <c:v>0.67800000000000005</c:v>
                </c:pt>
                <c:pt idx="3">
                  <c:v>0.52400000000000002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83A-49CA-B444-70D4F7E027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2034672"/>
        <c:axId val="462032048"/>
      </c:scatterChart>
      <c:valAx>
        <c:axId val="462034672"/>
        <c:scaling>
          <c:orientation val="minMax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FACE WIDTH (INCH)</a:t>
                </a:r>
              </a:p>
            </c:rich>
          </c:tx>
          <c:layout>
            <c:manualLayout>
              <c:xMode val="edge"/>
              <c:yMode val="edge"/>
              <c:x val="0.42610300615976304"/>
              <c:y val="0.91361862310765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2032048"/>
        <c:crosses val="autoZero"/>
        <c:crossBetween val="midCat"/>
      </c:valAx>
      <c:valAx>
        <c:axId val="462032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BENDING STRESS (KPSI)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20346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/>
              <a:t>PITTING STRESS VS. FACE WIDTH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120" normalizeH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FEA - CONTACT - SPUR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'FACE WIDTH-ANALYSIS'!$D$5:$G$5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'FACE WIDTH-ANALYSIS'!$D$6:$G$6</c:f>
              <c:numCache>
                <c:formatCode>General</c:formatCode>
                <c:ptCount val="4"/>
                <c:pt idx="0">
                  <c:v>42</c:v>
                </c:pt>
                <c:pt idx="1">
                  <c:v>39.299999999999997</c:v>
                </c:pt>
                <c:pt idx="2">
                  <c:v>32.32</c:v>
                </c:pt>
                <c:pt idx="3">
                  <c:v>31.3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F30-471F-A38A-46E80F0F0833}"/>
            </c:ext>
          </c:extLst>
        </c:ser>
        <c:ser>
          <c:idx val="1"/>
          <c:order val="1"/>
          <c:tx>
            <c:v>AGMA - CONTACT - SPUR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'FACE WIDTH-ANALYSIS'!$D$5:$G$5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'FACE WIDTH-ANALYSIS'!$D$7:$G$7</c:f>
              <c:numCache>
                <c:formatCode>General</c:formatCode>
                <c:ptCount val="4"/>
                <c:pt idx="0">
                  <c:v>53.68</c:v>
                </c:pt>
                <c:pt idx="1">
                  <c:v>39</c:v>
                </c:pt>
                <c:pt idx="2">
                  <c:v>32.56</c:v>
                </c:pt>
                <c:pt idx="3">
                  <c:v>28.85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F30-471F-A38A-46E80F0F0833}"/>
            </c:ext>
          </c:extLst>
        </c:ser>
        <c:ser>
          <c:idx val="2"/>
          <c:order val="2"/>
          <c:tx>
            <c:v>FEA - CONTACT - HELICAL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'FACE WIDTH-ANALYSIS'!$D$5:$G$5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'FACE WIDTH-ANALYSIS'!$D$8:$G$8</c:f>
              <c:numCache>
                <c:formatCode>General</c:formatCode>
                <c:ptCount val="4"/>
                <c:pt idx="0">
                  <c:v>37.119999999999997</c:v>
                </c:pt>
                <c:pt idx="1">
                  <c:v>25.99</c:v>
                </c:pt>
                <c:pt idx="2">
                  <c:v>22.86</c:v>
                </c:pt>
                <c:pt idx="3">
                  <c:v>20.420000000000002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F30-471F-A38A-46E80F0F0833}"/>
            </c:ext>
          </c:extLst>
        </c:ser>
        <c:ser>
          <c:idx val="3"/>
          <c:order val="3"/>
          <c:tx>
            <c:v>AGMA - CONTACT - HELICAL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'FACE WIDTH-ANALYSIS'!$D$5:$G$5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'FACE WIDTH-ANALYSIS'!$D$9:$G$9</c:f>
              <c:numCache>
                <c:formatCode>General</c:formatCode>
                <c:ptCount val="4"/>
                <c:pt idx="0">
                  <c:v>36.24</c:v>
                </c:pt>
                <c:pt idx="1">
                  <c:v>26.12</c:v>
                </c:pt>
                <c:pt idx="2">
                  <c:v>21.58</c:v>
                </c:pt>
                <c:pt idx="3">
                  <c:v>18.975000000000001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F30-471F-A38A-46E80F0F08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3010000"/>
        <c:axId val="413010328"/>
      </c:scatterChart>
      <c:valAx>
        <c:axId val="413010000"/>
        <c:scaling>
          <c:orientation val="minMax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FACE WIDTH (INCH)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13010328"/>
        <c:crosses val="autoZero"/>
        <c:crossBetween val="midCat"/>
      </c:valAx>
      <c:valAx>
        <c:axId val="413010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PITTING STRESS (KPSI)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130100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/>
              <a:t>BENDING STRESS VS. GEAR RATIO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120" normalizeH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FEA - CONTACT - SPUR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'GEAR RATIO ANALYSIS'!$L$3:$O$3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'GEAR RATIO ANALYSIS'!$L$4:$O$4</c:f>
              <c:numCache>
                <c:formatCode>General</c:formatCode>
                <c:ptCount val="4"/>
                <c:pt idx="0">
                  <c:v>1.6</c:v>
                </c:pt>
                <c:pt idx="1">
                  <c:v>1.21</c:v>
                </c:pt>
                <c:pt idx="2">
                  <c:v>1.04</c:v>
                </c:pt>
                <c:pt idx="3">
                  <c:v>1.01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0A2-4DB3-AC77-ACFDCCBE7E9C}"/>
            </c:ext>
          </c:extLst>
        </c:ser>
        <c:ser>
          <c:idx val="1"/>
          <c:order val="1"/>
          <c:tx>
            <c:v>AGMA - CONTACT - SPUR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'GEAR RATIO ANALYSIS'!$L$3:$O$3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'GEAR RATIO ANALYSIS'!$L$5:$O$5</c:f>
              <c:numCache>
                <c:formatCode>General</c:formatCode>
                <c:ptCount val="4"/>
                <c:pt idx="0">
                  <c:v>1.8</c:v>
                </c:pt>
                <c:pt idx="1">
                  <c:v>1.47</c:v>
                </c:pt>
                <c:pt idx="2">
                  <c:v>1.39</c:v>
                </c:pt>
                <c:pt idx="3">
                  <c:v>1.34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0A2-4DB3-AC77-ACFDCCBE7E9C}"/>
            </c:ext>
          </c:extLst>
        </c:ser>
        <c:ser>
          <c:idx val="2"/>
          <c:order val="2"/>
          <c:tx>
            <c:v>FEA - CONTACT - HELICAL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'GEAR RATIO ANALYSIS'!$L$3:$O$3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'GEAR RATIO ANALYSIS'!$L$6:$O$6</c:f>
              <c:numCache>
                <c:formatCode>General</c:formatCode>
                <c:ptCount val="4"/>
                <c:pt idx="0">
                  <c:v>1.01</c:v>
                </c:pt>
                <c:pt idx="1">
                  <c:v>0.92800000000000005</c:v>
                </c:pt>
                <c:pt idx="2">
                  <c:v>0.95399999999999996</c:v>
                </c:pt>
                <c:pt idx="3">
                  <c:v>0.87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0A2-4DB3-AC77-ACFDCCBE7E9C}"/>
            </c:ext>
          </c:extLst>
        </c:ser>
        <c:ser>
          <c:idx val="3"/>
          <c:order val="3"/>
          <c:tx>
            <c:v>AGMA - CONTACT - HELICAL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'GEAR RATIO ANALYSIS'!$L$3:$O$3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'GEAR RATIO ANALYSIS'!$L$7:$O$7</c:f>
              <c:numCache>
                <c:formatCode>General</c:formatCode>
                <c:ptCount val="4"/>
                <c:pt idx="0">
                  <c:v>0.999</c:v>
                </c:pt>
                <c:pt idx="1">
                  <c:v>0.90700000000000003</c:v>
                </c:pt>
                <c:pt idx="2">
                  <c:v>0.88800000000000001</c:v>
                </c:pt>
                <c:pt idx="3">
                  <c:v>0.84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0A2-4DB3-AC77-ACFDCCBE7E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2835768"/>
        <c:axId val="472825600"/>
      </c:scatterChart>
      <c:valAx>
        <c:axId val="472835768"/>
        <c:scaling>
          <c:orientation val="minMax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GEAR RATIO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72825600"/>
        <c:crosses val="autoZero"/>
        <c:crossBetween val="midCat"/>
      </c:valAx>
      <c:valAx>
        <c:axId val="472825600"/>
        <c:scaling>
          <c:orientation val="minMax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BENDING STERSS (KPSI)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72835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/>
              <a:t>PITTING STRESS VS. GEAR RATIO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120" normalizeH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FEA - CONTACT - SPUR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'GEAR RATIO ANALYSIS'!$C$3:$F$3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'GEAR RATIO ANALYSIS'!$C$4:$F$4</c:f>
              <c:numCache>
                <c:formatCode>General</c:formatCode>
                <c:ptCount val="4"/>
                <c:pt idx="0">
                  <c:v>46.6</c:v>
                </c:pt>
                <c:pt idx="1">
                  <c:v>42.28</c:v>
                </c:pt>
                <c:pt idx="2">
                  <c:v>32.25</c:v>
                </c:pt>
                <c:pt idx="3">
                  <c:v>29.11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8CE-4E6A-8028-D823C02D85CC}"/>
            </c:ext>
          </c:extLst>
        </c:ser>
        <c:ser>
          <c:idx val="1"/>
          <c:order val="1"/>
          <c:tx>
            <c:v>AGMA - CONTACT - SPUR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'GEAR RATIO ANALYSIS'!$C$3:$F$3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'GEAR RATIO ANALYSIS'!$C$5:$F$5</c:f>
              <c:numCache>
                <c:formatCode>General</c:formatCode>
                <c:ptCount val="4"/>
                <c:pt idx="0">
                  <c:v>45.02</c:v>
                </c:pt>
                <c:pt idx="1">
                  <c:v>39</c:v>
                </c:pt>
                <c:pt idx="2">
                  <c:v>36.76</c:v>
                </c:pt>
                <c:pt idx="3">
                  <c:v>35.299999999999997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8CE-4E6A-8028-D823C02D85CC}"/>
            </c:ext>
          </c:extLst>
        </c:ser>
        <c:ser>
          <c:idx val="2"/>
          <c:order val="2"/>
          <c:tx>
            <c:v>FEA - CONTACT - HELICAL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'GEAR RATIO ANALYSIS'!$C$3:$F$3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'GEAR RATIO ANALYSIS'!$C$6:$F$6</c:f>
              <c:numCache>
                <c:formatCode>General</c:formatCode>
                <c:ptCount val="4"/>
                <c:pt idx="0">
                  <c:v>42</c:v>
                </c:pt>
                <c:pt idx="1">
                  <c:v>29</c:v>
                </c:pt>
                <c:pt idx="2">
                  <c:v>25.56</c:v>
                </c:pt>
                <c:pt idx="3">
                  <c:v>16.61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8CE-4E6A-8028-D823C02D85CC}"/>
            </c:ext>
          </c:extLst>
        </c:ser>
        <c:ser>
          <c:idx val="3"/>
          <c:order val="3"/>
          <c:tx>
            <c:v>AGMA - CONTACT - HELICAL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'GEAR RATIO ANALYSIS'!$C$3:$F$3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'GEAR RATIO ANALYSIS'!$C$7:$F$7</c:f>
              <c:numCache>
                <c:formatCode>General</c:formatCode>
                <c:ptCount val="4"/>
                <c:pt idx="0">
                  <c:v>37.380000000000003</c:v>
                </c:pt>
                <c:pt idx="1">
                  <c:v>26</c:v>
                </c:pt>
                <c:pt idx="2">
                  <c:v>20.78</c:v>
                </c:pt>
                <c:pt idx="3">
                  <c:v>17.88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8CE-4E6A-8028-D823C02D8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346472"/>
        <c:axId val="476347128"/>
      </c:scatterChart>
      <c:valAx>
        <c:axId val="476346472"/>
        <c:scaling>
          <c:orientation val="minMax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GEAR RATIO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76347128"/>
        <c:crosses val="autoZero"/>
        <c:crossBetween val="midCat"/>
      </c:valAx>
      <c:valAx>
        <c:axId val="476347128"/>
        <c:scaling>
          <c:orientation val="minMax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/>
                  <a:t>PITTING STRESS (KPSI)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763464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A8D42-74F1-4E0A-BBCC-0859C3D2118A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26B7C-3C5C-4CC4-A7CE-47474D0A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92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6B7C-3C5C-4CC4-A7CE-47474D0A02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837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6B7C-3C5C-4CC4-A7CE-47474D0A02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98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6B7C-3C5C-4CC4-A7CE-47474D0A02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06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6B7C-3C5C-4CC4-A7CE-47474D0A02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245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6B7C-3C5C-4CC4-A7CE-47474D0A023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73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6B7C-3C5C-4CC4-A7CE-47474D0A023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85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5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0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91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71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22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88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492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7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015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53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44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1FEF1-19C4-4A42-B3E8-26FF59F0D91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CAAB3-870B-4A54-AF06-4A0A5CAE1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6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2475" y="1446551"/>
            <a:ext cx="108013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Comparative Study of Analytical and Finite Element Methods for Designing Gear Drives: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Bending and Pitting Stress Analysis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76645" y="154682"/>
            <a:ext cx="4343854" cy="1164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ar-SA" b="1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جامعة النجاح الوطنية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ar-SA" b="1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كلية الهندسة وتكنولوجيا المعلومات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76574" y="2125250"/>
            <a:ext cx="60960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Prepared by: </a:t>
            </a:r>
          </a:p>
          <a:p>
            <a:pPr marL="342900" indent="-342900" algn="ctr">
              <a:lnSpc>
                <a:spcPct val="20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Izzat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Zohud</a:t>
            </a:r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ctr">
              <a:lnSpc>
                <a:spcPct val="20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Karam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Irshaid</a:t>
            </a:r>
            <a:endParaRPr lang="en-US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ctr">
              <a:lnSpc>
                <a:spcPct val="20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Arafat Othman</a:t>
            </a:r>
          </a:p>
        </p:txBody>
      </p:sp>
      <p:sp>
        <p:nvSpPr>
          <p:cNvPr id="7" name="Rectangle 6"/>
          <p:cNvSpPr/>
          <p:nvPr/>
        </p:nvSpPr>
        <p:spPr>
          <a:xfrm>
            <a:off x="3105150" y="4680049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Supervised by: 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Dr. </a:t>
            </a:r>
            <a:r>
              <a:rPr lang="en-US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Iyad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Assaf</a:t>
            </a:r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Mechanical Engineering Department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2024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449" y="0"/>
            <a:ext cx="1492250" cy="147378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2925" y="-1"/>
            <a:ext cx="4020187" cy="1302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</a:t>
            </a: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Najah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National University </a:t>
            </a: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Faculity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of Engineering</a:t>
            </a:r>
            <a:endParaRPr lang="en-US" sz="11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38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1523164"/>
            <a:ext cx="12192000" cy="48585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83" y="2157754"/>
            <a:ext cx="5767566" cy="24047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Finite Element Analysis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53832"/>
            <a:ext cx="121920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SolidWorks simulation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0092" y="1731170"/>
            <a:ext cx="3621908" cy="2670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TextBox 27"/>
          <p:cNvSpPr txBox="1"/>
          <p:nvPr/>
        </p:nvSpPr>
        <p:spPr>
          <a:xfrm>
            <a:off x="7476829" y="5075281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 Support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916591" y="5259947"/>
            <a:ext cx="1741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Hinge</a:t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140.12 Ib.in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8922159" y="3508419"/>
            <a:ext cx="850762" cy="14668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10568030" y="3346494"/>
            <a:ext cx="867937" cy="17287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1329" y="1892496"/>
            <a:ext cx="2468763" cy="25087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0" name="TextBox 39"/>
          <p:cNvSpPr txBox="1"/>
          <p:nvPr/>
        </p:nvSpPr>
        <p:spPr>
          <a:xfrm>
            <a:off x="1761829" y="1471127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Definition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255505" y="1493512"/>
            <a:ext cx="2012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Contact Definition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428936" y="1493512"/>
            <a:ext cx="1956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Fixture Definition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85904" y="1793891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Static Study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347" y="1892496"/>
            <a:ext cx="5771002" cy="4374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1390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40" grpId="0"/>
      <p:bldP spid="41" grpId="0"/>
      <p:bldP spid="42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Finite Element Analysis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53832"/>
            <a:ext cx="121920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SolidWorks simulation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232722" y="2111581"/>
            <a:ext cx="4030356" cy="3427603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5124824" y="1976255"/>
            <a:ext cx="5151743" cy="356292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7782" y="1606923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Mesh Generation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86229" y="1678178"/>
            <a:ext cx="242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Visualization &amp; results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8867" y="4681934"/>
            <a:ext cx="222885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83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1523164"/>
            <a:ext cx="12192000" cy="521101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Finite Element Analysis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53832"/>
            <a:ext cx="121920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ABAQUS CAE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61829" y="1471127"/>
            <a:ext cx="1879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Property Module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959965" y="1448038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Module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 descr="C:\Users\HP\AppData\Local\Packages\Microsoft.Windows.Photos_8wekyb3d8bbwe\TempState\ShareServiceTempFolder\s7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93" y="1817370"/>
            <a:ext cx="4817745" cy="45643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 descr="C:\Users\HP\AppData\Local\Packages\Microsoft.Windows.Photos_8wekyb3d8bbwe\TempState\ShareServiceTempFolder\s8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419" y="1817370"/>
            <a:ext cx="6134100" cy="25615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17" descr="C:\Users\HP\Downloads\s9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0135" y="4496215"/>
            <a:ext cx="4314384" cy="21207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5217029" y="4993044"/>
            <a:ext cx="22131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 Module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&gt;&gt; Create </a:t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 property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66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1523164"/>
            <a:ext cx="12192000" cy="47347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Finite Element Analysis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53832"/>
            <a:ext cx="121920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ABAQUS CAE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788765" y="1523164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Module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197" y="1523164"/>
            <a:ext cx="210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 Module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D:\Graduation project\ABAQUS\image\Interaction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" y="1928215"/>
            <a:ext cx="4004945" cy="26247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 descr="C:\Users\HP\Downloads\s10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5" y="1928215"/>
            <a:ext cx="3972560" cy="40532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8196580" y="1951668"/>
            <a:ext cx="3882390" cy="24218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8259274" y="4412965"/>
            <a:ext cx="224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Boundary conditions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88478" y="4412965"/>
            <a:ext cx="1460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Torque Load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81100" y="2541783"/>
            <a:ext cx="412750" cy="203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endParaRPr lang="en-US" sz="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76943" y="3462533"/>
            <a:ext cx="412750" cy="203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endParaRPr lang="en-US" sz="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1383" y="1552487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&gt;&gt; Constraints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78347" y="1979538"/>
            <a:ext cx="412750" cy="203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endParaRPr lang="en-US" sz="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024476" y="3954817"/>
            <a:ext cx="412750" cy="1684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endParaRPr lang="en-US" sz="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5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9" grpId="0"/>
      <p:bldP spid="15" grpId="0"/>
      <p:bldP spid="4" grpId="0"/>
      <p:bldP spid="6" grpId="0" animBg="1"/>
      <p:bldP spid="16" grpId="0" animBg="1"/>
      <p:bldP spid="17" grpId="0"/>
      <p:bldP spid="18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Finite Element Analysis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53832"/>
            <a:ext cx="121920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ABAQUS CAE</a:t>
            </a: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609599" y="2356167"/>
            <a:ext cx="4059128" cy="29587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7197" y="1523164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Mesh Module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 descr="C:\Users\HP\AppData\Local\Packages\Microsoft.Windows.Photos_8wekyb3d8bbwe\TempState\ShareServiceTempFolder\s12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115" y="2320290"/>
            <a:ext cx="5074920" cy="299466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8256697" y="1523164"/>
            <a:ext cx="2343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Visualization Module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0" y="1523164"/>
            <a:ext cx="12192000" cy="47347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1153832"/>
            <a:ext cx="121920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511" y="2398663"/>
            <a:ext cx="3865780" cy="2449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547352"/>
            <a:ext cx="5578941" cy="23006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2049457" y="1682357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Helical Gear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11203" y="1688244"/>
            <a:ext cx="1225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Spur Gear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53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8" grpId="0" animBg="1"/>
      <p:bldP spid="29" grpId="0" animBg="1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Discussion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611096"/>
              </p:ext>
            </p:extLst>
          </p:nvPr>
        </p:nvGraphicFramePr>
        <p:xfrm>
          <a:off x="685799" y="1878610"/>
          <a:ext cx="10810878" cy="3481152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914651">
                  <a:extLst>
                    <a:ext uri="{9D8B030D-6E8A-4147-A177-3AD203B41FA5}">
                      <a16:colId xmlns:a16="http://schemas.microsoft.com/office/drawing/2014/main" val="1793595896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2702315109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2852225022"/>
                    </a:ext>
                  </a:extLst>
                </a:gridCol>
                <a:gridCol w="1492251">
                  <a:extLst>
                    <a:ext uri="{9D8B030D-6E8A-4147-A177-3AD203B41FA5}">
                      <a16:colId xmlns:a16="http://schemas.microsoft.com/office/drawing/2014/main" val="380026703"/>
                    </a:ext>
                  </a:extLst>
                </a:gridCol>
                <a:gridCol w="1801813">
                  <a:extLst>
                    <a:ext uri="{9D8B030D-6E8A-4147-A177-3AD203B41FA5}">
                      <a16:colId xmlns:a16="http://schemas.microsoft.com/office/drawing/2014/main" val="3385904201"/>
                    </a:ext>
                  </a:extLst>
                </a:gridCol>
                <a:gridCol w="1801813">
                  <a:extLst>
                    <a:ext uri="{9D8B030D-6E8A-4147-A177-3AD203B41FA5}">
                      <a16:colId xmlns:a16="http://schemas.microsoft.com/office/drawing/2014/main" val="3541582035"/>
                    </a:ext>
                  </a:extLst>
                </a:gridCol>
              </a:tblGrid>
              <a:tr h="711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FEA-Contact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–Spur (KPSI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AGMA-Contact-Spur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(KPSI)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FEA-Contact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–Helical (KPSI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AGMA-Contact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–Helical (KPSI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19742"/>
                  </a:ext>
                </a:extLst>
              </a:tr>
              <a:tr h="412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AISI 4140 Steel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8573619"/>
                  </a:ext>
                </a:extLst>
              </a:tr>
              <a:tr h="412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Cast Stainless Steel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2169.4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35.96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36.97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26.85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24.77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47151801"/>
                  </a:ext>
                </a:extLst>
              </a:tr>
              <a:tr h="711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A536 Ductile Cast Iron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2077.51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31.75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35.39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20.27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23.74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9024165"/>
                  </a:ext>
                </a:extLst>
              </a:tr>
              <a:tr h="711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B148 Alloy 954 –Bronze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1759.5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22.83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6515825"/>
                  </a:ext>
                </a:extLst>
              </a:tr>
              <a:tr h="521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A48 Gray Cast Iron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Class-40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1554.51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18.67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26.84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17.76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7251417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09599" y="1296878"/>
            <a:ext cx="6345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Effect of young’s modulus and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Poisson's ratio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 on contact stress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247900" y="5543624"/>
                <a:ext cx="8210003" cy="112524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&amp;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0">
                                                  <a:latin typeface="Cambria Math" panose="02040503050406030204" pitchFamily="18" charset="0"/>
                                                </a:rPr>
                                                <m:t>1−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𝑣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𝑃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  <m:sup>
                                                  <m:r>
                                                    <a:rPr lang="en-US" i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0">
                                                  <a:latin typeface="Cambria Math" panose="02040503050406030204" pitchFamily="18" charset="0"/>
                                                </a:rPr>
                                                <m:t>1−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𝑣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𝐺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  <m:sup>
                                                  <m:r>
                                                    <a:rPr lang="en-US" i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𝐺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: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𝑷𝒐𝒊𝒔𝒔𝒐</m:t>
                                </m:r>
                                <m:sSup>
                                  <m:sSup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e>
                                  <m:sup>
                                    <m:r>
                                      <a:rPr lang="en-US" b="0" i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en-US" b="0" i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𝒓𝒂𝒕𝒊𝒐𝒔</m:t>
                                </m:r>
                              </m:e>
                              <m:e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US" b="0" i="0">
                                    <a:latin typeface="Cambria Math" panose="02040503050406030204" pitchFamily="18" charset="0"/>
                                  </a:rPr>
                                  <m:t>: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𝑚𝑜𝑑𝑢𝑙𝑢𝑠</m:t>
                                </m:r>
                                <m:r>
                                  <a:rPr lang="en-US" b="0" i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b="0" i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𝑒𝑙𝑎𝑠𝑡𝑖𝑐𝑖𝑡𝑦</m:t>
                                </m:r>
                              </m:e>
                            </m:mr>
                          </m:m>
                          <m:r>
                            <a:rPr lang="en-US" b="0" i="0">
                              <a:latin typeface="Cambria Math" panose="02040503050406030204" pitchFamily="18" charset="0"/>
                            </a:rPr>
                            <m:t> #</m:t>
                          </m:r>
                        </m:e>
                      </m:eqAr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7900" y="5543624"/>
                <a:ext cx="8210003" cy="112524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10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Discussion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095238139"/>
              </p:ext>
            </p:extLst>
          </p:nvPr>
        </p:nvGraphicFramePr>
        <p:xfrm>
          <a:off x="0" y="1200150"/>
          <a:ext cx="7267575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7191375" y="2169675"/>
            <a:ext cx="4914900" cy="25853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elastic coefficient increases the contact stress increase for both spur and helical gear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Generally, AGMA standard agreed well with FEA.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49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Discussion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152302"/>
              </p:ext>
            </p:extLst>
          </p:nvPr>
        </p:nvGraphicFramePr>
        <p:xfrm>
          <a:off x="704849" y="2377910"/>
          <a:ext cx="10810878" cy="2958889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914651">
                  <a:extLst>
                    <a:ext uri="{9D8B030D-6E8A-4147-A177-3AD203B41FA5}">
                      <a16:colId xmlns:a16="http://schemas.microsoft.com/office/drawing/2014/main" val="1793595896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2702315109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2852225022"/>
                    </a:ext>
                  </a:extLst>
                </a:gridCol>
                <a:gridCol w="1492251">
                  <a:extLst>
                    <a:ext uri="{9D8B030D-6E8A-4147-A177-3AD203B41FA5}">
                      <a16:colId xmlns:a16="http://schemas.microsoft.com/office/drawing/2014/main" val="380026703"/>
                    </a:ext>
                  </a:extLst>
                </a:gridCol>
                <a:gridCol w="1801813">
                  <a:extLst>
                    <a:ext uri="{9D8B030D-6E8A-4147-A177-3AD203B41FA5}">
                      <a16:colId xmlns:a16="http://schemas.microsoft.com/office/drawing/2014/main" val="3385904201"/>
                    </a:ext>
                  </a:extLst>
                </a:gridCol>
                <a:gridCol w="1801813">
                  <a:extLst>
                    <a:ext uri="{9D8B030D-6E8A-4147-A177-3AD203B41FA5}">
                      <a16:colId xmlns:a16="http://schemas.microsoft.com/office/drawing/2014/main" val="3541582035"/>
                    </a:ext>
                  </a:extLst>
                </a:gridCol>
              </a:tblGrid>
              <a:tr h="9312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Materialz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FEA-Bending–Spur (KPSI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AGMA-Bending-Spur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(KPSI)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FEA-Bending –Helical (KPSI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AGMA-Bending –Helical (KPSI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19742"/>
                  </a:ext>
                </a:extLst>
              </a:tr>
              <a:tr h="462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AISI 4140 Steel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0.928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0.907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8573619"/>
                  </a:ext>
                </a:extLst>
              </a:tr>
              <a:tr h="3803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Cast Stainless Steel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2169.4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1.185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0.907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47151801"/>
                  </a:ext>
                </a:extLst>
              </a:tr>
              <a:tr h="404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A536 Ductile Cast Iron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2077.51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0.879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0.907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9024165"/>
                  </a:ext>
                </a:extLst>
              </a:tr>
              <a:tr h="4112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B148 Alloy 954 –Bronze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1759.5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0.768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0.907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6515825"/>
                  </a:ext>
                </a:extLst>
              </a:tr>
              <a:tr h="368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A48 Gray Cast Iron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Class-40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1554.51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1.155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0.742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0.907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7251417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09599" y="1296878"/>
            <a:ext cx="6422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Effect of young’s modulus and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Poisson's ratio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 on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bending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stress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37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Discussion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65568759"/>
              </p:ext>
            </p:extLst>
          </p:nvPr>
        </p:nvGraphicFramePr>
        <p:xfrm>
          <a:off x="0" y="1638300"/>
          <a:ext cx="6505574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/>
          <p:cNvSpPr/>
          <p:nvPr/>
        </p:nvSpPr>
        <p:spPr>
          <a:xfrm>
            <a:off x="6572249" y="2369314"/>
            <a:ext cx="5343525" cy="28623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AGMA standard and FEM are almost behave at the same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level.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no effect of changing elastic coefficient on bending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stress.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94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Discussion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599" y="1275843"/>
            <a:ext cx="735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Effect of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Torque on bending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stress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371030"/>
              </p:ext>
            </p:extLst>
          </p:nvPr>
        </p:nvGraphicFramePr>
        <p:xfrm>
          <a:off x="152400" y="2273051"/>
          <a:ext cx="6305550" cy="2133600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075409">
                  <a:extLst>
                    <a:ext uri="{9D8B030D-6E8A-4147-A177-3AD203B41FA5}">
                      <a16:colId xmlns:a16="http://schemas.microsoft.com/office/drawing/2014/main" val="4282896572"/>
                    </a:ext>
                  </a:extLst>
                </a:gridCol>
                <a:gridCol w="1272969">
                  <a:extLst>
                    <a:ext uri="{9D8B030D-6E8A-4147-A177-3AD203B41FA5}">
                      <a16:colId xmlns:a16="http://schemas.microsoft.com/office/drawing/2014/main" val="966674298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6538554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22528819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710503163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131525238"/>
                    </a:ext>
                  </a:extLst>
                </a:gridCol>
              </a:tblGrid>
              <a:tr h="22675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Torque (Ib.in)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446004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FEA-Bending (KPSI)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Spur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1.297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819996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AGMA-Bending (KPSI)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635490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FEA-Bending (KPSI)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Helical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0.725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3850298"/>
                  </a:ext>
                </a:extLst>
              </a:tr>
              <a:tr h="317493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AGMA-Bending (KPSI)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8979251"/>
                  </a:ext>
                </a:extLst>
              </a:tr>
            </a:tbl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42381556"/>
              </p:ext>
            </p:extLst>
          </p:nvPr>
        </p:nvGraphicFramePr>
        <p:xfrm>
          <a:off x="6543674" y="1288552"/>
          <a:ext cx="5648325" cy="4102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4130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2423" y="1009650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-1" y="352487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Contents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67288" y="1431399"/>
            <a:ext cx="423386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Approach</a:t>
            </a: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Finite Elements Analysis (FEA)</a:t>
            </a: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</a:t>
            </a: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Ø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3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Discussion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352196"/>
              </p:ext>
            </p:extLst>
          </p:nvPr>
        </p:nvGraphicFramePr>
        <p:xfrm>
          <a:off x="95250" y="2373058"/>
          <a:ext cx="6305550" cy="2133600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075409">
                  <a:extLst>
                    <a:ext uri="{9D8B030D-6E8A-4147-A177-3AD203B41FA5}">
                      <a16:colId xmlns:a16="http://schemas.microsoft.com/office/drawing/2014/main" val="4282896572"/>
                    </a:ext>
                  </a:extLst>
                </a:gridCol>
                <a:gridCol w="1272969">
                  <a:extLst>
                    <a:ext uri="{9D8B030D-6E8A-4147-A177-3AD203B41FA5}">
                      <a16:colId xmlns:a16="http://schemas.microsoft.com/office/drawing/2014/main" val="966674298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6538554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22528819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710503163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131525238"/>
                    </a:ext>
                  </a:extLst>
                </a:gridCol>
              </a:tblGrid>
              <a:tr h="22675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Torque (Ib.in)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446004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FEA-Contact (KPSI)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Spur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23.916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31.82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40.65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49.31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819996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AGMA-Contact (KPSI)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23.47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33.2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40.67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46.97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635490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FEA-Contact (KPSI)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Helical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16.83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22.52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29.5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33.75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3850298"/>
                  </a:ext>
                </a:extLst>
              </a:tr>
              <a:tr h="317493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AGMA-Contact (KPSI)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15.62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22.06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27.02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31.2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8979251"/>
                  </a:ext>
                </a:extLst>
              </a:tr>
            </a:tbl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997414463"/>
              </p:ext>
            </p:extLst>
          </p:nvPr>
        </p:nvGraphicFramePr>
        <p:xfrm>
          <a:off x="6505575" y="1266826"/>
          <a:ext cx="5534025" cy="408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609599" y="1153832"/>
            <a:ext cx="3507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Effect of Torque on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pitting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stress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76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Discussion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599" y="1275843"/>
            <a:ext cx="735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Effect of Face width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on bending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stress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66113"/>
              </p:ext>
            </p:extLst>
          </p:nvPr>
        </p:nvGraphicFramePr>
        <p:xfrm>
          <a:off x="171450" y="2418025"/>
          <a:ext cx="6305550" cy="2133600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075409">
                  <a:extLst>
                    <a:ext uri="{9D8B030D-6E8A-4147-A177-3AD203B41FA5}">
                      <a16:colId xmlns:a16="http://schemas.microsoft.com/office/drawing/2014/main" val="4282896572"/>
                    </a:ext>
                  </a:extLst>
                </a:gridCol>
                <a:gridCol w="1272969">
                  <a:extLst>
                    <a:ext uri="{9D8B030D-6E8A-4147-A177-3AD203B41FA5}">
                      <a16:colId xmlns:a16="http://schemas.microsoft.com/office/drawing/2014/main" val="966674298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6538554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22528819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710503163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131525238"/>
                    </a:ext>
                  </a:extLst>
                </a:gridCol>
              </a:tblGrid>
              <a:tr h="22675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Face</a:t>
                      </a:r>
                      <a:r>
                        <a:rPr lang="en-US" sz="1400" baseline="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Width (in)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446004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FEA-Bending (KPSI)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Spur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2.57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1.21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0.752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819996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AGMA-Bending (KPSI)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1.47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1.01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0.808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635490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FEA-Bending (KPSI)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Helical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1.66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0.928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0.83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0.654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3850298"/>
                  </a:ext>
                </a:extLst>
              </a:tr>
              <a:tr h="317493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AGMA-Bending (KPSI)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0.907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0.678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0.524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8979251"/>
                  </a:ext>
                </a:extLst>
              </a:tr>
            </a:tbl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410632873"/>
              </p:ext>
            </p:extLst>
          </p:nvPr>
        </p:nvGraphicFramePr>
        <p:xfrm>
          <a:off x="6562725" y="1645175"/>
          <a:ext cx="5629275" cy="367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26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Discussion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599" y="1275843"/>
            <a:ext cx="735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Effect of Face width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on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pitting stress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508083"/>
              </p:ext>
            </p:extLst>
          </p:nvPr>
        </p:nvGraphicFramePr>
        <p:xfrm>
          <a:off x="171450" y="2418025"/>
          <a:ext cx="6305550" cy="2133600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075409">
                  <a:extLst>
                    <a:ext uri="{9D8B030D-6E8A-4147-A177-3AD203B41FA5}">
                      <a16:colId xmlns:a16="http://schemas.microsoft.com/office/drawing/2014/main" val="4282896572"/>
                    </a:ext>
                  </a:extLst>
                </a:gridCol>
                <a:gridCol w="1272969">
                  <a:extLst>
                    <a:ext uri="{9D8B030D-6E8A-4147-A177-3AD203B41FA5}">
                      <a16:colId xmlns:a16="http://schemas.microsoft.com/office/drawing/2014/main" val="966674298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6538554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22528819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710503163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131525238"/>
                    </a:ext>
                  </a:extLst>
                </a:gridCol>
              </a:tblGrid>
              <a:tr h="22675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Face</a:t>
                      </a:r>
                      <a:r>
                        <a:rPr lang="en-US" sz="1400" baseline="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Width (in)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446004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FEA-Contact (KPSI) 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Spur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42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39.3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32.32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31.3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819996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AGMA-Contact (KPSI) 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53.68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32.56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28.85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635490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FEA-Contact (KPSI) 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Helical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37.12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22.86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20.42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3850298"/>
                  </a:ext>
                </a:extLst>
              </a:tr>
              <a:tr h="3174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AGMA-Contact (KPSI) 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36.24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26.12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21.58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18.975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8979251"/>
                  </a:ext>
                </a:extLst>
              </a:tr>
            </a:tbl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389555161"/>
              </p:ext>
            </p:extLst>
          </p:nvPr>
        </p:nvGraphicFramePr>
        <p:xfrm>
          <a:off x="6591301" y="1681689"/>
          <a:ext cx="5600699" cy="3346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853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Discussion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599" y="1275843"/>
            <a:ext cx="735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Effect of Gear Ratio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on bending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stress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89353"/>
              </p:ext>
            </p:extLst>
          </p:nvPr>
        </p:nvGraphicFramePr>
        <p:xfrm>
          <a:off x="171450" y="2418025"/>
          <a:ext cx="6305550" cy="2133600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075409">
                  <a:extLst>
                    <a:ext uri="{9D8B030D-6E8A-4147-A177-3AD203B41FA5}">
                      <a16:colId xmlns:a16="http://schemas.microsoft.com/office/drawing/2014/main" val="4282896572"/>
                    </a:ext>
                  </a:extLst>
                </a:gridCol>
                <a:gridCol w="1272969">
                  <a:extLst>
                    <a:ext uri="{9D8B030D-6E8A-4147-A177-3AD203B41FA5}">
                      <a16:colId xmlns:a16="http://schemas.microsoft.com/office/drawing/2014/main" val="966674298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6538554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22528819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710503163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131525238"/>
                    </a:ext>
                  </a:extLst>
                </a:gridCol>
              </a:tblGrid>
              <a:tr h="22675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Face</a:t>
                      </a:r>
                      <a:r>
                        <a:rPr lang="en-US" sz="1400" baseline="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Width (in)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446004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FEA-Bending (KPSI)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Spur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1.21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1.04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1.01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819996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AGMA-Bending (KPSI)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1.47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1.39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1.34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635490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FEA-Bending (KPSI)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Helical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1.01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0.928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0.954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0.87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3850298"/>
                  </a:ext>
                </a:extLst>
              </a:tr>
              <a:tr h="317493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AGMA-Bending (KPSI)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0.999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0.907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0.888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0.84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8979251"/>
                  </a:ext>
                </a:extLst>
              </a:tr>
            </a:tbl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048089040"/>
              </p:ext>
            </p:extLst>
          </p:nvPr>
        </p:nvGraphicFramePr>
        <p:xfrm>
          <a:off x="6572251" y="1683021"/>
          <a:ext cx="5619749" cy="3603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313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Discussion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599" y="1275843"/>
            <a:ext cx="735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Effect of Gear Ratio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on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pitting stress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558126"/>
              </p:ext>
            </p:extLst>
          </p:nvPr>
        </p:nvGraphicFramePr>
        <p:xfrm>
          <a:off x="171450" y="2418025"/>
          <a:ext cx="6305550" cy="2133600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075409">
                  <a:extLst>
                    <a:ext uri="{9D8B030D-6E8A-4147-A177-3AD203B41FA5}">
                      <a16:colId xmlns:a16="http://schemas.microsoft.com/office/drawing/2014/main" val="4282896572"/>
                    </a:ext>
                  </a:extLst>
                </a:gridCol>
                <a:gridCol w="1272969">
                  <a:extLst>
                    <a:ext uri="{9D8B030D-6E8A-4147-A177-3AD203B41FA5}">
                      <a16:colId xmlns:a16="http://schemas.microsoft.com/office/drawing/2014/main" val="966674298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6538554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225288192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710503163"/>
                    </a:ext>
                  </a:extLst>
                </a:gridCol>
                <a:gridCol w="739293">
                  <a:extLst>
                    <a:ext uri="{9D8B030D-6E8A-4147-A177-3AD203B41FA5}">
                      <a16:colId xmlns:a16="http://schemas.microsoft.com/office/drawing/2014/main" val="1131525238"/>
                    </a:ext>
                  </a:extLst>
                </a:gridCol>
              </a:tblGrid>
              <a:tr h="22675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Face</a:t>
                      </a:r>
                      <a:r>
                        <a:rPr lang="en-US" sz="1400" baseline="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Width (in)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446004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FEA-Contact (KPSI) 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Spur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46.6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42.28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32.25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29.11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819996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AGMA-Contact (KPSI) 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45.02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36.76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35.3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635490"/>
                  </a:ext>
                </a:extLst>
              </a:tr>
              <a:tr h="226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FEA-Contact (KPSI) 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Helical gear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42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25.56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16.61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3850298"/>
                  </a:ext>
                </a:extLst>
              </a:tr>
              <a:tr h="3174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AGMA-Contact (KPSI) 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37.38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20.78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17.88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8979251"/>
                  </a:ext>
                </a:extLst>
              </a:tr>
            </a:tbl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404877015"/>
              </p:ext>
            </p:extLst>
          </p:nvPr>
        </p:nvGraphicFramePr>
        <p:xfrm>
          <a:off x="6477000" y="1645175"/>
          <a:ext cx="5715000" cy="362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95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50" y="2082478"/>
            <a:ext cx="1047750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results showed good agreement between FEA and AGMA standards for both gear types. 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Increases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Elastic Coefficient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led to increased pitting stress but did not affect bending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stress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200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Increases in torque resulted in higher bending and pitting stresses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Increases in face width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gear ratio reduced both bending and pitting stresses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60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271588" y="2210718"/>
            <a:ext cx="9648824" cy="243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Spur gears exhibited higher stress values than helical gears under similar conditions.</a:t>
            </a:r>
          </a:p>
          <a:p>
            <a:pPr marL="285750" indent="-285750" algn="just">
              <a:lnSpc>
                <a:spcPct val="200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study highlighted FEA's capability to handle complex geometries and validated the reliability of the AGMA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200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would be a good approach for designers for optimal gear design.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9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51337" y="3136613"/>
            <a:ext cx="26893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97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3900" y="1523911"/>
            <a:ext cx="8591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Gears are a mechanical system used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transmitting motion and power.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33550" y="2357064"/>
            <a:ext cx="2752725" cy="31393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lvl="1" algn="ctr">
              <a:lnSpc>
                <a:spcPct val="200000"/>
              </a:lnSpc>
            </a:pPr>
            <a:r>
              <a:rPr lang="en-US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Gear Classification</a:t>
            </a:r>
          </a:p>
          <a:p>
            <a:pPr marL="285750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Spur Gear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Helical Gear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Bevel Gear</a:t>
            </a:r>
            <a:endParaRPr lang="en-US" dirty="0"/>
          </a:p>
          <a:p>
            <a:pPr marL="285750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Worm Gear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37925" y="4019057"/>
            <a:ext cx="5618679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Failure Modes</a:t>
            </a:r>
          </a:p>
          <a:p>
            <a:pPr marL="285750" lvl="2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Wear Failure &gt;&gt; </a:t>
            </a:r>
            <a:r>
              <a:rPr lang="en-US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due to </a:t>
            </a:r>
            <a:r>
              <a:rPr lang="en-US" b="1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contact</a:t>
            </a:r>
            <a:endParaRPr lang="en-US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Breakage (Bending Failure) &gt;&gt;</a:t>
            </a:r>
            <a:r>
              <a:rPr lang="en-US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due to </a:t>
            </a:r>
            <a:r>
              <a:rPr lang="en-US" b="1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overloading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37925" y="2357064"/>
            <a:ext cx="5618679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Failure &gt;&gt;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to excessive stress exceeding the material's strength.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83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599" y="1350030"/>
            <a:ext cx="9686927" cy="646331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Gear Manufacturing Association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AGMA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provide a methods with consideration of Design Factors.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599" y="2367836"/>
            <a:ext cx="4295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US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Spur and Helical Gear Stressing (AGMA)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599" y="4489697"/>
            <a:ext cx="1937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B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ending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S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tress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599" y="3347037"/>
            <a:ext cx="3318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P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itting Stress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(contact stress)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927815" y="4454728"/>
                <a:ext cx="2661370" cy="6865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𝐹𝐽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7815" y="4454728"/>
                <a:ext cx="2661370" cy="6865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927815" y="3200018"/>
                <a:ext cx="2946961" cy="91069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den>
                          </m:f>
                        </m:e>
                      </m:rad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7815" y="3200018"/>
                <a:ext cx="2946961" cy="9106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9066723"/>
                  </p:ext>
                </p:extLst>
              </p:nvPr>
            </p:nvGraphicFramePr>
            <p:xfrm>
              <a:off x="6991350" y="2138627"/>
              <a:ext cx="4857750" cy="37546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42975">
                      <a:extLst>
                        <a:ext uri="{9D8B030D-6E8A-4147-A177-3AD203B41FA5}">
                          <a16:colId xmlns:a16="http://schemas.microsoft.com/office/drawing/2014/main" val="4075714518"/>
                        </a:ext>
                      </a:extLst>
                    </a:gridCol>
                    <a:gridCol w="3914775">
                      <a:extLst>
                        <a:ext uri="{9D8B030D-6E8A-4147-A177-3AD203B41FA5}">
                          <a16:colId xmlns:a16="http://schemas.microsoft.com/office/drawing/2014/main" val="42413226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Factor</a:t>
                          </a:r>
                          <a:endParaRPr lang="en-US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Factor Name</a:t>
                          </a:r>
                          <a:endParaRPr lang="en-US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97208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𝐊</m:t>
                                    </m:r>
                                  </m:e>
                                  <m:sub>
                                    <m:r>
                                      <a:rPr lang="en-US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𝐨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i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Overload Factor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80016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𝐊</m:t>
                                    </m:r>
                                  </m:e>
                                  <m:sub>
                                    <m:r>
                                      <a:rPr lang="en-US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i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Dynamic Factor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692706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𝐊</m:t>
                                    </m:r>
                                  </m:e>
                                  <m:sub>
                                    <m:r>
                                      <a:rPr lang="en-US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𝐬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i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Size Factor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65172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𝑲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Load Distribution</a:t>
                          </a:r>
                          <a:r>
                            <a:rPr lang="en-US" b="0" baseline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Factor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645714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Surface Condition Factor 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79704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𝑲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𝑩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Rim-Thickness Factor 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52863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𝑰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Geometry Factor  for Pitting Resistance </a:t>
                          </a: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153371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Geometry Factor for Bending stresses 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831296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9066723"/>
                  </p:ext>
                </p:extLst>
              </p:nvPr>
            </p:nvGraphicFramePr>
            <p:xfrm>
              <a:off x="6991350" y="2138627"/>
              <a:ext cx="4857750" cy="36068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42975">
                      <a:extLst>
                        <a:ext uri="{9D8B030D-6E8A-4147-A177-3AD203B41FA5}">
                          <a16:colId xmlns:a16="http://schemas.microsoft.com/office/drawing/2014/main" val="4075714518"/>
                        </a:ext>
                      </a:extLst>
                    </a:gridCol>
                    <a:gridCol w="3914775">
                      <a:extLst>
                        <a:ext uri="{9D8B030D-6E8A-4147-A177-3AD203B41FA5}">
                          <a16:colId xmlns:a16="http://schemas.microsoft.com/office/drawing/2014/main" val="42413226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Factor</a:t>
                          </a:r>
                          <a:endParaRPr lang="en-US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Factor Name</a:t>
                          </a:r>
                          <a:endParaRPr lang="en-US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97208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45" t="-108197" r="-417419" b="-7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Overload Factor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80016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45" t="-208197" r="-417419" b="-6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Dynamic Factor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692706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45" t="-308197" r="-417419" b="-5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Size Factor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65172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45" t="-408197" r="-417419" b="-4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Load Distribution</a:t>
                          </a:r>
                          <a:r>
                            <a:rPr lang="en-US" b="0" baseline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Factor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64571425"/>
                      </a:ext>
                    </a:extLst>
                  </a:tr>
                  <a:tr h="3917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45" t="-484375" r="-417419" b="-3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Surface Condition Factor 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7970412"/>
                      </a:ext>
                    </a:extLst>
                  </a:tr>
                  <a:tr h="45364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45" t="-498667" r="-417419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Rim-Thickness Factor 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5286387"/>
                      </a:ext>
                    </a:extLst>
                  </a:tr>
                  <a:tr h="45364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45" t="-606757" r="-417419" b="-1229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Geometry Factor  for Pitting Resistance </a:t>
                          </a:r>
                          <a:endParaRPr lang="en-US" b="0" dirty="0" smtClean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15337145"/>
                      </a:ext>
                    </a:extLst>
                  </a:tr>
                  <a:tr h="45364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45" t="-697333" r="-417419" b="-2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Geometry Factor for Bending stresses 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8312966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0258388"/>
                  </p:ext>
                </p:extLst>
              </p:nvPr>
            </p:nvGraphicFramePr>
            <p:xfrm>
              <a:off x="6991351" y="5745491"/>
              <a:ext cx="4857749" cy="39020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40376">
                      <a:extLst>
                        <a:ext uri="{9D8B030D-6E8A-4147-A177-3AD203B41FA5}">
                          <a16:colId xmlns:a16="http://schemas.microsoft.com/office/drawing/2014/main" val="10049969"/>
                        </a:ext>
                      </a:extLst>
                    </a:gridCol>
                    <a:gridCol w="3917373">
                      <a:extLst>
                        <a:ext uri="{9D8B030D-6E8A-4147-A177-3AD203B41FA5}">
                          <a16:colId xmlns:a16="http://schemas.microsoft.com/office/drawing/2014/main" val="17169143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b="0" i="0"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Elastic Coefficient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17619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0258388"/>
                  </p:ext>
                </p:extLst>
              </p:nvPr>
            </p:nvGraphicFramePr>
            <p:xfrm>
              <a:off x="6991351" y="5745491"/>
              <a:ext cx="4857749" cy="39020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40376">
                      <a:extLst>
                        <a:ext uri="{9D8B030D-6E8A-4147-A177-3AD203B41FA5}">
                          <a16:colId xmlns:a16="http://schemas.microsoft.com/office/drawing/2014/main" val="10049969"/>
                        </a:ext>
                      </a:extLst>
                    </a:gridCol>
                    <a:gridCol w="3917373">
                      <a:extLst>
                        <a:ext uri="{9D8B030D-6E8A-4147-A177-3AD203B41FA5}">
                          <a16:colId xmlns:a16="http://schemas.microsoft.com/office/drawing/2014/main" val="171691436"/>
                        </a:ext>
                      </a:extLst>
                    </a:gridCol>
                  </a:tblGrid>
                  <a:tr h="39020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49" t="-7692" r="-420779" b="-1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Elastic Coefficient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176192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8181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Approach</a:t>
            </a:r>
          </a:p>
        </p:txBody>
      </p:sp>
      <p:sp>
        <p:nvSpPr>
          <p:cNvPr id="4" name="Rectangle 3"/>
          <p:cNvSpPr/>
          <p:nvPr/>
        </p:nvSpPr>
        <p:spPr>
          <a:xfrm>
            <a:off x="4683607" y="1317000"/>
            <a:ext cx="2216150" cy="6718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Material Selection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4683607" y="2385451"/>
            <a:ext cx="2216150" cy="6718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Gears Parameter</a:t>
            </a:r>
          </a:p>
        </p:txBody>
      </p:sp>
      <p:sp>
        <p:nvSpPr>
          <p:cNvPr id="6" name="Rectangle 5"/>
          <p:cNvSpPr/>
          <p:nvPr/>
        </p:nvSpPr>
        <p:spPr>
          <a:xfrm>
            <a:off x="6411823" y="3932820"/>
            <a:ext cx="2216150" cy="6718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Modeling in SolidWorks</a:t>
            </a:r>
          </a:p>
        </p:txBody>
      </p:sp>
      <p:sp>
        <p:nvSpPr>
          <p:cNvPr id="7" name="Rectangle 6"/>
          <p:cNvSpPr/>
          <p:nvPr/>
        </p:nvSpPr>
        <p:spPr>
          <a:xfrm>
            <a:off x="2757398" y="3939550"/>
            <a:ext cx="2216150" cy="6718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1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Analytical Analysis</a:t>
            </a:r>
            <a:endParaRPr lang="en-US" sz="1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90204" pitchFamily="34" charset="0"/>
            </a:endParaRPr>
          </a:p>
        </p:txBody>
      </p:sp>
      <p:cxnSp>
        <p:nvCxnSpPr>
          <p:cNvPr id="8" name="Straight Arrow Connector 7"/>
          <p:cNvCxnSpPr>
            <a:stCxn id="4" idx="2"/>
            <a:endCxn id="5" idx="0"/>
          </p:cNvCxnSpPr>
          <p:nvPr/>
        </p:nvCxnSpPr>
        <p:spPr>
          <a:xfrm>
            <a:off x="5791682" y="1988830"/>
            <a:ext cx="0" cy="3966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533614" y="4611380"/>
            <a:ext cx="0" cy="3966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Left Brace 9"/>
          <p:cNvSpPr/>
          <p:nvPr/>
        </p:nvSpPr>
        <p:spPr>
          <a:xfrm rot="5400000">
            <a:off x="5503645" y="1928315"/>
            <a:ext cx="576072" cy="3133471"/>
          </a:xfrm>
          <a:prstGeom prst="leftBrac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25539" y="5014731"/>
            <a:ext cx="2216150" cy="6718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1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Finite Element Analysis (FEA)</a:t>
            </a:r>
            <a:endParaRPr lang="en-US" sz="1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9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844137" y="4611379"/>
            <a:ext cx="0" cy="3966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275046" y="5417259"/>
            <a:ext cx="1136777" cy="41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736062" y="5081344"/>
            <a:ext cx="2216150" cy="6718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1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Comparison</a:t>
            </a:r>
            <a:endParaRPr lang="en-US" sz="1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90204" pitchFamily="34" charset="0"/>
            </a:endParaRPr>
          </a:p>
        </p:txBody>
      </p:sp>
      <p:cxnSp>
        <p:nvCxnSpPr>
          <p:cNvPr id="15" name="Elbow Connector 14"/>
          <p:cNvCxnSpPr/>
          <p:nvPr/>
        </p:nvCxnSpPr>
        <p:spPr>
          <a:xfrm>
            <a:off x="3487521" y="5762318"/>
            <a:ext cx="1015031" cy="788953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83607" y="6110372"/>
            <a:ext cx="2216150" cy="6718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Conclusion</a:t>
            </a:r>
            <a:endParaRPr lang="en-US" sz="1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7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Selection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1114425"/>
            <a:ext cx="100393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primary analysis will be:</a:t>
            </a:r>
            <a:b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On the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gears made of through hardened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AISI 4140 steel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water quenched and tempered at 650 °C (1200 °F), grade 1 material, and the targeted core and case hardness of 230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Brinell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for pinion.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Then, for different material: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922188"/>
              </p:ext>
            </p:extLst>
          </p:nvPr>
        </p:nvGraphicFramePr>
        <p:xfrm>
          <a:off x="609599" y="3454701"/>
          <a:ext cx="10820399" cy="3023991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3847895">
                  <a:extLst>
                    <a:ext uri="{9D8B030D-6E8A-4147-A177-3AD203B41FA5}">
                      <a16:colId xmlns:a16="http://schemas.microsoft.com/office/drawing/2014/main" val="4104198028"/>
                    </a:ext>
                  </a:extLst>
                </a:gridCol>
                <a:gridCol w="1572719">
                  <a:extLst>
                    <a:ext uri="{9D8B030D-6E8A-4147-A177-3AD203B41FA5}">
                      <a16:colId xmlns:a16="http://schemas.microsoft.com/office/drawing/2014/main" val="840748616"/>
                    </a:ext>
                  </a:extLst>
                </a:gridCol>
                <a:gridCol w="1330851">
                  <a:extLst>
                    <a:ext uri="{9D8B030D-6E8A-4147-A177-3AD203B41FA5}">
                      <a16:colId xmlns:a16="http://schemas.microsoft.com/office/drawing/2014/main" val="4262730816"/>
                    </a:ext>
                  </a:extLst>
                </a:gridCol>
                <a:gridCol w="1546102">
                  <a:extLst>
                    <a:ext uri="{9D8B030D-6E8A-4147-A177-3AD203B41FA5}">
                      <a16:colId xmlns:a16="http://schemas.microsoft.com/office/drawing/2014/main" val="270976126"/>
                    </a:ext>
                  </a:extLst>
                </a:gridCol>
                <a:gridCol w="1238271">
                  <a:extLst>
                    <a:ext uri="{9D8B030D-6E8A-4147-A177-3AD203B41FA5}">
                      <a16:colId xmlns:a16="http://schemas.microsoft.com/office/drawing/2014/main" val="1558183896"/>
                    </a:ext>
                  </a:extLst>
                </a:gridCol>
                <a:gridCol w="1284561">
                  <a:extLst>
                    <a:ext uri="{9D8B030D-6E8A-4147-A177-3AD203B41FA5}">
                      <a16:colId xmlns:a16="http://schemas.microsoft.com/office/drawing/2014/main" val="1702081946"/>
                    </a:ext>
                  </a:extLst>
                </a:gridCol>
              </a:tblGrid>
              <a:tr h="1145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Young’s modulus (MPSI)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Poisson's ratio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Elastic Coefficient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 strength (KPSI)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Ultimate Strength</a:t>
                      </a:r>
                      <a:b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(KPSI)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267406"/>
                  </a:ext>
                </a:extLst>
              </a:tr>
              <a:tr h="387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AISI 4140 Steel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0.292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5488405"/>
                  </a:ext>
                </a:extLst>
              </a:tr>
              <a:tr h="387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Cast Stainless Steel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2169.4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1969780"/>
                  </a:ext>
                </a:extLst>
              </a:tr>
              <a:tr h="3488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A536 Ductile Cast Iron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2077.51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416277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B148 Alloy 954 –Bronze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1759.5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949.99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628453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A48 Gray Cast Iron Class-40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1554.51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16384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16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Gears Parameter &amp; Modeling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7590015"/>
                  </p:ext>
                </p:extLst>
              </p:nvPr>
            </p:nvGraphicFramePr>
            <p:xfrm>
              <a:off x="619124" y="2159032"/>
              <a:ext cx="5937250" cy="4267200"/>
            </p:xfrm>
            <a:graphic>
              <a:graphicData uri="http://schemas.openxmlformats.org/drawingml/2006/table">
                <a:tbl>
                  <a:tblPr firstRow="1" firstCol="1" bandRow="1">
                    <a:tableStyleId>{74C1A8A3-306A-4EB7-A6B1-4F7E0EB9C5D6}</a:tableStyleId>
                  </a:tblPr>
                  <a:tblGrid>
                    <a:gridCol w="1978660">
                      <a:extLst>
                        <a:ext uri="{9D8B030D-6E8A-4147-A177-3AD203B41FA5}">
                          <a16:colId xmlns:a16="http://schemas.microsoft.com/office/drawing/2014/main" val="1624503500"/>
                        </a:ext>
                      </a:extLst>
                    </a:gridCol>
                    <a:gridCol w="1979295">
                      <a:extLst>
                        <a:ext uri="{9D8B030D-6E8A-4147-A177-3AD203B41FA5}">
                          <a16:colId xmlns:a16="http://schemas.microsoft.com/office/drawing/2014/main" val="3001697580"/>
                        </a:ext>
                      </a:extLst>
                    </a:gridCol>
                    <a:gridCol w="1979295">
                      <a:extLst>
                        <a:ext uri="{9D8B030D-6E8A-4147-A177-3AD203B41FA5}">
                          <a16:colId xmlns:a16="http://schemas.microsoft.com/office/drawing/2014/main" val="1754723975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Pinion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Gear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930833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Number of teeth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3318740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Gear Ratio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350079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Diametral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pitch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 teeth /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1645806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Pressure angle (Ø)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20°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46381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Face width (F)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38804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Speed (RPM)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1800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9016626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Pitch diameter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590696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Outside diameter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3.333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6.333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9202984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Bore diameter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1/2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74875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7590015"/>
                  </p:ext>
                </p:extLst>
              </p:nvPr>
            </p:nvGraphicFramePr>
            <p:xfrm>
              <a:off x="619124" y="2159032"/>
              <a:ext cx="5937250" cy="4267200"/>
            </p:xfrm>
            <a:graphic>
              <a:graphicData uri="http://schemas.openxmlformats.org/drawingml/2006/table">
                <a:tbl>
                  <a:tblPr firstRow="1" firstCol="1" bandRow="1">
                    <a:tableStyleId>{74C1A8A3-306A-4EB7-A6B1-4F7E0EB9C5D6}</a:tableStyleId>
                  </a:tblPr>
                  <a:tblGrid>
                    <a:gridCol w="1978660">
                      <a:extLst>
                        <a:ext uri="{9D8B030D-6E8A-4147-A177-3AD203B41FA5}">
                          <a16:colId xmlns:a16="http://schemas.microsoft.com/office/drawing/2014/main" val="1624503500"/>
                        </a:ext>
                      </a:extLst>
                    </a:gridCol>
                    <a:gridCol w="1979295">
                      <a:extLst>
                        <a:ext uri="{9D8B030D-6E8A-4147-A177-3AD203B41FA5}">
                          <a16:colId xmlns:a16="http://schemas.microsoft.com/office/drawing/2014/main" val="3001697580"/>
                        </a:ext>
                      </a:extLst>
                    </a:gridCol>
                    <a:gridCol w="1979295">
                      <a:extLst>
                        <a:ext uri="{9D8B030D-6E8A-4147-A177-3AD203B41FA5}">
                          <a16:colId xmlns:a16="http://schemas.microsoft.com/office/drawing/2014/main" val="1754723975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Pinion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Gear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9308339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Number of teeth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33187402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t="-202857" r="-200615" b="-711429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3500793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t="-302857" r="-200615" b="-611429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 teeth /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16458060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Pressure angle (Ø)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20°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463818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Face width (F)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388040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Speed (RPM)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1800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90166264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Pitch diameter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5906965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Outside diameter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3.333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6.333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9202984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Bore diameter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1/2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748756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7246043" y="2768590"/>
            <a:ext cx="4568934" cy="304808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91323" y="1514638"/>
            <a:ext cx="295472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parameter-spur gear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66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Gears Parameter &amp; Modeling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5089013"/>
                  </p:ext>
                </p:extLst>
              </p:nvPr>
            </p:nvGraphicFramePr>
            <p:xfrm>
              <a:off x="609599" y="1972712"/>
              <a:ext cx="5937250" cy="4693920"/>
            </p:xfrm>
            <a:graphic>
              <a:graphicData uri="http://schemas.openxmlformats.org/drawingml/2006/table">
                <a:tbl>
                  <a:tblPr firstRow="1" firstCol="1" bandRow="1">
                    <a:tableStyleId>{74C1A8A3-306A-4EB7-A6B1-4F7E0EB9C5D6}</a:tableStyleId>
                  </a:tblPr>
                  <a:tblGrid>
                    <a:gridCol w="1978660">
                      <a:extLst>
                        <a:ext uri="{9D8B030D-6E8A-4147-A177-3AD203B41FA5}">
                          <a16:colId xmlns:a16="http://schemas.microsoft.com/office/drawing/2014/main" val="1927758837"/>
                        </a:ext>
                      </a:extLst>
                    </a:gridCol>
                    <a:gridCol w="1979295">
                      <a:extLst>
                        <a:ext uri="{9D8B030D-6E8A-4147-A177-3AD203B41FA5}">
                          <a16:colId xmlns:a16="http://schemas.microsoft.com/office/drawing/2014/main" val="2537785394"/>
                        </a:ext>
                      </a:extLst>
                    </a:gridCol>
                    <a:gridCol w="1979295">
                      <a:extLst>
                        <a:ext uri="{9D8B030D-6E8A-4147-A177-3AD203B41FA5}">
                          <a16:colId xmlns:a16="http://schemas.microsoft.com/office/drawing/2014/main" val="2519487158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Pinion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Gear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829432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Number of teeth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18-RH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36-LH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3726718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Gear Ratio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6376590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Diametral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pitch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 teeth /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3340502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Pressure angle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∅</m:t>
                                  </m:r>
                                </m:e>
                                <m:sub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20°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959748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Helix angle (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30°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926012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Face width (F)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483186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Speed (RPM)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1800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99118676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Pitch diameter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3.46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6.92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32664278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Outside diameter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3.8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7.26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8200879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Bore diameter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1/2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0996365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5089013"/>
                  </p:ext>
                </p:extLst>
              </p:nvPr>
            </p:nvGraphicFramePr>
            <p:xfrm>
              <a:off x="609599" y="1972712"/>
              <a:ext cx="5937250" cy="4693920"/>
            </p:xfrm>
            <a:graphic>
              <a:graphicData uri="http://schemas.openxmlformats.org/drawingml/2006/table">
                <a:tbl>
                  <a:tblPr firstRow="1" firstCol="1" bandRow="1">
                    <a:tableStyleId>{74C1A8A3-306A-4EB7-A6B1-4F7E0EB9C5D6}</a:tableStyleId>
                  </a:tblPr>
                  <a:tblGrid>
                    <a:gridCol w="1978660">
                      <a:extLst>
                        <a:ext uri="{9D8B030D-6E8A-4147-A177-3AD203B41FA5}">
                          <a16:colId xmlns:a16="http://schemas.microsoft.com/office/drawing/2014/main" val="1927758837"/>
                        </a:ext>
                      </a:extLst>
                    </a:gridCol>
                    <a:gridCol w="1979295">
                      <a:extLst>
                        <a:ext uri="{9D8B030D-6E8A-4147-A177-3AD203B41FA5}">
                          <a16:colId xmlns:a16="http://schemas.microsoft.com/office/drawing/2014/main" val="2537785394"/>
                        </a:ext>
                      </a:extLst>
                    </a:gridCol>
                    <a:gridCol w="1979295">
                      <a:extLst>
                        <a:ext uri="{9D8B030D-6E8A-4147-A177-3AD203B41FA5}">
                          <a16:colId xmlns:a16="http://schemas.microsoft.com/office/drawing/2014/main" val="2519487158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Pinion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Gear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829432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Number of teeth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18-RH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36-LH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37267188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308" t="-202857" r="-200923" b="-812857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63765903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308" t="-302857" r="-200923" b="-712857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 teeth /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33405029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308" t="-402857" r="-200923" b="-612857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20°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9597484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308" t="-495775" r="-200923" b="-504225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30°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9260129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Face width (F)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483186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Speed (RPM)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1800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99118676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Pitch diameter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3.46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6.92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32664278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Outside diameter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3.8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7.26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82008792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Bore diameter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in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1/2 in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09963652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361390" y="2585131"/>
            <a:ext cx="4271167" cy="30992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24650" y="1514638"/>
            <a:ext cx="3151247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parameter-helical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gear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67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5" y="1038225"/>
            <a:ext cx="386715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609599" y="352487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Parameters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809624" y="1279613"/>
            <a:ext cx="69151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(Young’s modulus, Poisson's ratio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9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Torque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(Ib.in) &gt;&gt; (50, 100, 150, 200)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Face Width (in) &gt;&gt; (1, 2, 3, 4)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Gear Ratio &gt;&gt; (1:1, 2:1, 3:1, 4:1)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40298" y="3730232"/>
            <a:ext cx="10939982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The effect of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changing these variables on Bending and pitting stresses according to AGMA standard and FEA</a:t>
            </a:r>
          </a:p>
          <a:p>
            <a:pPr algn="ctr">
              <a:lnSpc>
                <a:spcPct val="200000"/>
              </a:lnSpc>
            </a:pP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For both Spur and Helical Gears</a:t>
            </a:r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9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Introduction to Business Intelligence Course Slides</Template>
  <TotalTime>693</TotalTime>
  <Words>1350</Words>
  <Application>Microsoft Office PowerPoint</Application>
  <PresentationFormat>Widescreen</PresentationFormat>
  <Paragraphs>502</Paragraphs>
  <Slides>27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148</cp:revision>
  <dcterms:created xsi:type="dcterms:W3CDTF">2024-06-26T19:54:22Z</dcterms:created>
  <dcterms:modified xsi:type="dcterms:W3CDTF">2024-06-28T17:04:14Z</dcterms:modified>
</cp:coreProperties>
</file>