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9"/>
  </p:notesMasterIdLst>
  <p:sldIdLst>
    <p:sldId id="260" r:id="rId2"/>
    <p:sldId id="259" r:id="rId3"/>
    <p:sldId id="261" r:id="rId4"/>
    <p:sldId id="315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316" r:id="rId14"/>
    <p:sldId id="317" r:id="rId15"/>
    <p:sldId id="318" r:id="rId16"/>
    <p:sldId id="319" r:id="rId17"/>
    <p:sldId id="320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79" r:id="rId26"/>
    <p:sldId id="280" r:id="rId27"/>
    <p:sldId id="321" r:id="rId28"/>
    <p:sldId id="322" r:id="rId29"/>
    <p:sldId id="323" r:id="rId30"/>
    <p:sldId id="324" r:id="rId31"/>
    <p:sldId id="325" r:id="rId32"/>
    <p:sldId id="326" r:id="rId33"/>
    <p:sldId id="351" r:id="rId34"/>
    <p:sldId id="352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327" r:id="rId46"/>
    <p:sldId id="328" r:id="rId47"/>
    <p:sldId id="294" r:id="rId48"/>
    <p:sldId id="295" r:id="rId49"/>
    <p:sldId id="299" r:id="rId50"/>
    <p:sldId id="300" r:id="rId51"/>
    <p:sldId id="301" r:id="rId52"/>
    <p:sldId id="302" r:id="rId53"/>
    <p:sldId id="314" r:id="rId54"/>
    <p:sldId id="307" r:id="rId55"/>
    <p:sldId id="309" r:id="rId56"/>
    <p:sldId id="308" r:id="rId57"/>
    <p:sldId id="331" r:id="rId58"/>
    <p:sldId id="310" r:id="rId59"/>
    <p:sldId id="332" r:id="rId60"/>
    <p:sldId id="333" r:id="rId61"/>
    <p:sldId id="334" r:id="rId62"/>
    <p:sldId id="335" r:id="rId63"/>
    <p:sldId id="336" r:id="rId64"/>
    <p:sldId id="337" r:id="rId65"/>
    <p:sldId id="347" r:id="rId66"/>
    <p:sldId id="348" r:id="rId67"/>
    <p:sldId id="349" r:id="rId68"/>
    <p:sldId id="338" r:id="rId69"/>
    <p:sldId id="339" r:id="rId70"/>
    <p:sldId id="341" r:id="rId71"/>
    <p:sldId id="350" r:id="rId72"/>
    <p:sldId id="340" r:id="rId73"/>
    <p:sldId id="343" r:id="rId74"/>
    <p:sldId id="353" r:id="rId75"/>
    <p:sldId id="345" r:id="rId76"/>
    <p:sldId id="346" r:id="rId77"/>
    <p:sldId id="312" r:id="rId78"/>
  </p:sldIdLst>
  <p:sldSz cx="11055350" cy="62182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9" userDrawn="1">
          <p15:clr>
            <a:srgbClr val="A4A3A4"/>
          </p15:clr>
        </p15:guide>
        <p15:guide id="2" pos="34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CD4"/>
    <a:srgbClr val="003217"/>
    <a:srgbClr val="9D6213"/>
    <a:srgbClr val="92F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نمط متوسط 4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12" autoAdjust="0"/>
    <p:restoredTop sz="94662" autoAdjust="0"/>
  </p:normalViewPr>
  <p:slideViewPr>
    <p:cSldViewPr>
      <p:cViewPr varScale="1">
        <p:scale>
          <a:sx n="80" d="100"/>
          <a:sy n="80" d="100"/>
        </p:scale>
        <p:origin x="582" y="102"/>
      </p:cViewPr>
      <p:guideLst>
        <p:guide orient="horz" pos="1959"/>
        <p:guide pos="3483"/>
      </p:guideLst>
    </p:cSldViewPr>
  </p:slideViewPr>
  <p:outlineViewPr>
    <p:cViewPr>
      <p:scale>
        <a:sx n="33" d="100"/>
        <a:sy n="33" d="100"/>
      </p:scale>
      <p:origin x="0" y="28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1A936D8-CBB9-49A5-A3CB-798DD3D990C9}" type="datetimeFigureOut">
              <a:rPr lang="ar-JO" smtClean="0"/>
              <a:pPr/>
              <a:t>15/04/1440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7B9764-DEE8-4FDE-A4A1-63DB78BCB2AF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4054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B9764-DEE8-4FDE-A4A1-63DB78BCB2AF}" type="slidenum">
              <a:rPr lang="ar-JO" smtClean="0"/>
              <a:pPr/>
              <a:t>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34535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44896" y="1243653"/>
            <a:ext cx="9492861" cy="1658197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599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44895" y="2927361"/>
            <a:ext cx="9496546" cy="1589105"/>
          </a:xfrm>
        </p:spPr>
        <p:txBody>
          <a:bodyPr lIns="0" rIns="18288"/>
          <a:lstStyle>
            <a:lvl1pPr marL="0" marR="45716" indent="0" algn="r">
              <a:buNone/>
              <a:defRPr>
                <a:solidFill>
                  <a:schemeClr val="tx1"/>
                </a:solidFill>
              </a:defRPr>
            </a:lvl1pPr>
            <a:lvl2pPr marL="457172" indent="0" algn="ctr">
              <a:buNone/>
            </a:lvl2pPr>
            <a:lvl3pPr marL="914345" indent="0" algn="ctr">
              <a:buNone/>
            </a:lvl3pPr>
            <a:lvl4pPr marL="1371516" indent="0" algn="ctr">
              <a:buNone/>
            </a:lvl4pPr>
            <a:lvl5pPr marL="1828687" indent="0" algn="ctr">
              <a:buNone/>
            </a:lvl5pPr>
            <a:lvl6pPr marL="2285861" indent="0" algn="ctr">
              <a:buNone/>
            </a:lvl6pPr>
            <a:lvl7pPr marL="2743032" indent="0" algn="ctr">
              <a:buNone/>
            </a:lvl7pPr>
            <a:lvl8pPr marL="3200205" indent="0" algn="ctr">
              <a:buNone/>
            </a:lvl8pPr>
            <a:lvl9pPr marL="3657377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AEAA-68BB-4987-ADB5-4C0CE44C42CA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570DB-F564-4A9E-A88B-F030B61E06C4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15131" y="829105"/>
            <a:ext cx="2487455" cy="4725573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2769" y="829105"/>
            <a:ext cx="7278105" cy="4725573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E5B8-1689-4D7E-9881-D7877C96A558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7266-B832-45FF-A50E-2DF7CD427752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11" y="1193906"/>
            <a:ext cx="9397048" cy="1235357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599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211" y="2452355"/>
            <a:ext cx="9397048" cy="1368876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99C-1931-4FF0-BA7C-010F75832BED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2767" y="1740969"/>
            <a:ext cx="4882780" cy="4021127"/>
          </a:xfrm>
        </p:spPr>
        <p:txBody>
          <a:bodyPr/>
          <a:lstStyle>
            <a:lvl1pPr>
              <a:defRPr sz="2600"/>
            </a:lvl1pPr>
            <a:lvl2pPr>
              <a:defRPr sz="2401"/>
            </a:lvl2pPr>
            <a:lvl3pPr>
              <a:defRPr sz="2001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9804" y="1740969"/>
            <a:ext cx="4882780" cy="4021127"/>
          </a:xfrm>
        </p:spPr>
        <p:txBody>
          <a:bodyPr/>
          <a:lstStyle>
            <a:lvl1pPr>
              <a:defRPr sz="2600"/>
            </a:lvl1pPr>
            <a:lvl2pPr>
              <a:defRPr sz="2401"/>
            </a:lvl2pPr>
            <a:lvl3pPr>
              <a:defRPr sz="2001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420E-AF97-40C2-9237-01B2EF374BF3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767" y="1682183"/>
            <a:ext cx="4884700" cy="597843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1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1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615967" y="1686272"/>
            <a:ext cx="4886618" cy="593755"/>
          </a:xfrm>
        </p:spPr>
        <p:txBody>
          <a:bodyPr lIns="45720" tIns="0" rIns="45720" bIns="0" anchor="ctr"/>
          <a:lstStyle>
            <a:lvl1pPr marL="0" indent="0">
              <a:buNone/>
              <a:defRPr sz="2401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1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52767" y="2280026"/>
            <a:ext cx="4884700" cy="3486965"/>
          </a:xfrm>
        </p:spPr>
        <p:txBody>
          <a:bodyPr tIns="0"/>
          <a:lstStyle>
            <a:lvl1pPr>
              <a:defRPr sz="2200"/>
            </a:lvl1pPr>
            <a:lvl2pPr>
              <a:defRPr sz="2001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15967" y="2280026"/>
            <a:ext cx="4886618" cy="3486965"/>
          </a:xfrm>
        </p:spPr>
        <p:txBody>
          <a:bodyPr tIns="0"/>
          <a:lstStyle>
            <a:lvl1pPr>
              <a:defRPr sz="2200"/>
            </a:lvl1pPr>
            <a:lvl2pPr>
              <a:defRPr sz="2001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8458-8968-4263-845A-E27874BDC01D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10041943" cy="1036373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86D6-BAFB-461E-8738-3397C0D558E5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3CB3-DD00-4FCF-9084-9A91F7CB4CEF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152" y="466370"/>
            <a:ext cx="3316605" cy="1053646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29152" y="1520014"/>
            <a:ext cx="3316605" cy="4145492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322336" y="1520014"/>
            <a:ext cx="6180248" cy="4145492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1"/>
            </a:lvl3pPr>
            <a:lvl4pPr>
              <a:defRPr sz="2001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8084-38CB-4AE9-ACD5-183F51B51777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827483" y="1004713"/>
            <a:ext cx="6356826" cy="3730943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9677222" y="4859778"/>
            <a:ext cx="187941" cy="140947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24" y="1067199"/>
            <a:ext cx="2675395" cy="1434983"/>
          </a:xfrm>
        </p:spPr>
        <p:txBody>
          <a:bodyPr vert="horz" lIns="45720" tIns="45720" rIns="45720" bIns="45720" anchor="b"/>
          <a:lstStyle>
            <a:lvl1pPr algn="l">
              <a:buNone/>
              <a:defRPr sz="2001" b="1">
                <a:solidFill>
                  <a:schemeClr val="tx2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7024" y="2564896"/>
            <a:ext cx="2671711" cy="1976018"/>
          </a:xfrm>
        </p:spPr>
        <p:txBody>
          <a:bodyPr lIns="64008" rIns="45720" bIns="45720" anchor="t"/>
          <a:lstStyle>
            <a:lvl1pPr marL="0" indent="0" algn="l">
              <a:spcBef>
                <a:spcPts val="251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3D52-1810-45D3-9E3A-423DA54D6D1D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765561" y="5763392"/>
            <a:ext cx="737023" cy="331063"/>
          </a:xfrm>
        </p:spPr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214420" y="1087623"/>
            <a:ext cx="5582952" cy="356512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1515" y="5273993"/>
            <a:ext cx="11078382" cy="9442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297357" y="5639596"/>
            <a:ext cx="5757996" cy="57864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515" y="-6478"/>
            <a:ext cx="11078382" cy="9442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97357" y="-6477"/>
            <a:ext cx="5757996" cy="57864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52769" y="1754925"/>
            <a:ext cx="9949815" cy="39796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52768" y="5763392"/>
            <a:ext cx="2579583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42D3B2-287A-4577-B9A2-9562A3A944D6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224478" y="5763392"/>
            <a:ext cx="4053628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581305" y="5763392"/>
            <a:ext cx="921279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22992" y="183531"/>
            <a:ext cx="11099538" cy="588659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04" indent="-274304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41" indent="-246874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indent="-246874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648" indent="-21029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1" kern="1200">
          <a:solidFill>
            <a:schemeClr val="tx1"/>
          </a:solidFill>
          <a:latin typeface="+mn-lt"/>
          <a:ea typeface="+mn-ea"/>
          <a:cs typeface="+mn-cs"/>
        </a:defRPr>
      </a:lvl4pPr>
      <a:lvl5pPr marL="1462950" indent="-21029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1" kern="1200">
          <a:solidFill>
            <a:schemeClr val="tx1"/>
          </a:solidFill>
          <a:latin typeface="+mn-lt"/>
          <a:ea typeface="+mn-ea"/>
          <a:cs typeface="+mn-cs"/>
        </a:defRPr>
      </a:lvl5pPr>
      <a:lvl6pPr marL="1737253" indent="-21029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123" indent="-18286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425" indent="-182869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729" indent="-182869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55349" cy="6218238"/>
          </a:xfrm>
          <a:prstGeom prst="rect">
            <a:avLst/>
          </a:prstGeom>
        </p:spPr>
      </p:pic>
      <p:pic>
        <p:nvPicPr>
          <p:cNvPr id="5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366" y="213519"/>
            <a:ext cx="1342709" cy="124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479675" y="168759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en-US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altLang="en-US" sz="2000" b="1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altLang="en-US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</a:p>
          <a:p>
            <a:pPr algn="ctr"/>
            <a:r>
              <a:rPr lang="en-US" altLang="en-US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Faculty of Engineering</a:t>
            </a:r>
          </a:p>
          <a:p>
            <a:pPr algn="ctr"/>
            <a:r>
              <a:rPr lang="en-US" altLang="en-US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</a:p>
          <a:p>
            <a:pPr algn="ctr"/>
            <a:r>
              <a:rPr lang="en-US" altLang="ar-SA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II</a:t>
            </a:r>
            <a:endParaRPr lang="en-US" altLang="en-US" sz="1400" b="1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04700" y="3016003"/>
            <a:ext cx="76459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3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</a:t>
            </a:r>
            <a:r>
              <a:rPr lang="en-US" sz="3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Seismic </a:t>
            </a:r>
            <a:r>
              <a:rPr lang="en-US" sz="3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Palestine Mall in Ramallah </a:t>
            </a:r>
            <a:r>
              <a:rPr lang="en-US" sz="3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City</a:t>
            </a:r>
            <a:endParaRPr lang="en-US" sz="3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5054" y="4031666"/>
            <a:ext cx="23758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Prepared </a:t>
            </a:r>
            <a:r>
              <a:rPr lang="en-US" altLang="en-US" sz="28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by :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054" y="4554886"/>
            <a:ext cx="43127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Ahmad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Kittaneh</a:t>
            </a:r>
            <a:endParaRPr lang="en-US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Muhammad Jarrar</a:t>
            </a:r>
          </a:p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Muhammad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Zakarneh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30134" y="4554886"/>
            <a:ext cx="51677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 :</a:t>
            </a:r>
          </a:p>
          <a:p>
            <a:pPr algn="ctr"/>
            <a:r>
              <a:rPr lang="en-US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Munther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Diab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08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746919"/>
            <a:ext cx="9949815" cy="4665472"/>
          </a:xfrm>
        </p:spPr>
        <p:txBody>
          <a:bodyPr/>
          <a:lstStyle/>
          <a:p>
            <a:r>
              <a:rPr lang="en-US" dirty="0" smtClean="0"/>
              <a:t>Non Structural Elements: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330473"/>
              </p:ext>
            </p:extLst>
          </p:nvPr>
        </p:nvGraphicFramePr>
        <p:xfrm>
          <a:off x="2082481" y="2042319"/>
          <a:ext cx="6781801" cy="26212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589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2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Material</a:t>
                      </a:r>
                      <a:endParaRPr lang="en-US" sz="2000" dirty="0">
                        <a:solidFill>
                          <a:srgbClr val="92FF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Unit weight, 𝜸 in KN\m³ </a:t>
                      </a:r>
                      <a:endParaRPr lang="en-US" sz="1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Plaster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Tiles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effectLst/>
                        </a:rPr>
                        <a:t>Sand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Masonry stone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effectLst/>
                        </a:rPr>
                        <a:t>Block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Concrete mortar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5799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459597" y="3181245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Gravity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137310" y="3181245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Lateral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841875" y="1508919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Loads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273055" y="4302474"/>
            <a:ext cx="1108464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Dead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820982" y="4315406"/>
            <a:ext cx="1152435" cy="75111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Live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667600" y="4335932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Soil</a:t>
            </a:r>
          </a:p>
        </p:txBody>
      </p:sp>
      <p:cxnSp>
        <p:nvCxnSpPr>
          <p:cNvPr id="12" name="Elbow Connector 11"/>
          <p:cNvCxnSpPr>
            <a:endCxn id="6" idx="0"/>
          </p:cNvCxnSpPr>
          <p:nvPr/>
        </p:nvCxnSpPr>
        <p:spPr>
          <a:xfrm rot="10800000" flipV="1">
            <a:off x="3224744" y="2549874"/>
            <a:ext cx="1587017" cy="63137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3" name="Elbow Connector 12"/>
          <p:cNvCxnSpPr>
            <a:endCxn id="7" idx="0"/>
          </p:cNvCxnSpPr>
          <p:nvPr/>
        </p:nvCxnSpPr>
        <p:spPr>
          <a:xfrm>
            <a:off x="6342049" y="2549875"/>
            <a:ext cx="1560406" cy="63137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4" name="Elbow Connector 13"/>
          <p:cNvCxnSpPr>
            <a:stCxn id="6" idx="2"/>
            <a:endCxn id="9" idx="0"/>
          </p:cNvCxnSpPr>
          <p:nvPr/>
        </p:nvCxnSpPr>
        <p:spPr>
          <a:xfrm rot="5400000">
            <a:off x="2346402" y="3424133"/>
            <a:ext cx="359229" cy="1397455"/>
          </a:xfrm>
          <a:prstGeom prst="bentConnector3">
            <a:avLst>
              <a:gd name="adj1" fmla="val 45960"/>
            </a:avLst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15"/>
          <p:cNvCxnSpPr>
            <a:stCxn id="8" idx="2"/>
          </p:cNvCxnSpPr>
          <p:nvPr/>
        </p:nvCxnSpPr>
        <p:spPr>
          <a:xfrm>
            <a:off x="5607020" y="2270920"/>
            <a:ext cx="0" cy="278955"/>
          </a:xfrm>
          <a:prstGeom prst="lin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811760" y="2549874"/>
            <a:ext cx="795261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607021" y="2549874"/>
            <a:ext cx="765145" cy="1"/>
          </a:xfrm>
          <a:prstGeom prst="lin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9" name="Elbow Connector 30"/>
          <p:cNvCxnSpPr/>
          <p:nvPr/>
        </p:nvCxnSpPr>
        <p:spPr>
          <a:xfrm rot="16200000" flipH="1">
            <a:off x="3572179" y="3635516"/>
            <a:ext cx="348343" cy="99374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0" name="TextBox 19"/>
          <p:cNvSpPr txBox="1"/>
          <p:nvPr/>
        </p:nvSpPr>
        <p:spPr>
          <a:xfrm>
            <a:off x="346075" y="823119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+mj-lt"/>
              </a:rPr>
              <a:t>Loads:</a:t>
            </a:r>
            <a:endParaRPr lang="en-US" sz="28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11</a:t>
            </a:fld>
            <a:endParaRPr lang="en-US" sz="2000" dirty="0"/>
          </a:p>
        </p:txBody>
      </p:sp>
      <p:sp>
        <p:nvSpPr>
          <p:cNvPr id="22" name="Rounded Rectangle 21"/>
          <p:cNvSpPr/>
          <p:nvPr/>
        </p:nvSpPr>
        <p:spPr>
          <a:xfrm>
            <a:off x="5826451" y="4328606"/>
            <a:ext cx="1530290" cy="762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Seismic</a:t>
            </a:r>
          </a:p>
        </p:txBody>
      </p:sp>
      <p:cxnSp>
        <p:nvCxnSpPr>
          <p:cNvPr id="34" name="Elbow Connector 33"/>
          <p:cNvCxnSpPr/>
          <p:nvPr/>
        </p:nvCxnSpPr>
        <p:spPr>
          <a:xfrm rot="5400000">
            <a:off x="7024113" y="3450264"/>
            <a:ext cx="359229" cy="1397455"/>
          </a:xfrm>
          <a:prstGeom prst="bentConnector3">
            <a:avLst>
              <a:gd name="adj1" fmla="val 45960"/>
            </a:avLst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5" name="Elbow Connector 30"/>
          <p:cNvCxnSpPr/>
          <p:nvPr/>
        </p:nvCxnSpPr>
        <p:spPr>
          <a:xfrm rot="16200000" flipH="1">
            <a:off x="8583808" y="3642716"/>
            <a:ext cx="348343" cy="99374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69182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94519"/>
            <a:ext cx="8229600" cy="1143000"/>
          </a:xfrm>
          <a:prstGeom prst="rect">
            <a:avLst/>
          </a:prstGeom>
        </p:spPr>
        <p:txBody>
          <a:bodyPr/>
          <a:lstStyle/>
          <a:p>
            <a:pPr marL="800100" lvl="1" indent="-342900"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303030"/>
                </a:solidFill>
                <a:latin typeface="Times New Roman"/>
              </a:rPr>
              <a:t> </a:t>
            </a:r>
            <a:r>
              <a:rPr lang="en-US" sz="2800" b="1" dirty="0" smtClean="0">
                <a:solidFill>
                  <a:srgbClr val="303030"/>
                </a:solidFill>
                <a:latin typeface="Times New Roman"/>
              </a:rPr>
              <a:t>Gravity Load</a:t>
            </a:r>
            <a:r>
              <a:rPr lang="en-US" sz="2800" dirty="0">
                <a:solidFill>
                  <a:srgbClr val="303030"/>
                </a:solidFill>
                <a:latin typeface="Times New Roman"/>
              </a:rPr>
              <a:t>:</a:t>
            </a:r>
          </a:p>
        </p:txBody>
      </p:sp>
      <p:sp>
        <p:nvSpPr>
          <p:cNvPr id="7" name="Rectangle 6"/>
          <p:cNvSpPr/>
          <p:nvPr/>
        </p:nvSpPr>
        <p:spPr>
          <a:xfrm>
            <a:off x="1489075" y="1356519"/>
            <a:ext cx="2452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kern="0" dirty="0" smtClean="0">
                <a:solidFill>
                  <a:prstClr val="black"/>
                </a:solidFill>
                <a:latin typeface="Times New Roman"/>
              </a:rPr>
              <a:t>I.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Dead Load: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19897" y="2058391"/>
            <a:ext cx="5645150" cy="1254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051" lvl="1" indent="-342879">
              <a:spcBef>
                <a:spcPct val="20000"/>
              </a:spcBef>
              <a:spcAft>
                <a:spcPts val="1000"/>
              </a:spcAft>
              <a:buClr>
                <a:srgbClr val="0F6FC6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superimposed dead load= </a:t>
            </a:r>
            <a:r>
              <a:rPr lang="en-US" sz="2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4.6 KN/m².</a:t>
            </a:r>
            <a:endParaRPr lang="en-US" sz="2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051" lvl="1" indent="-342879">
              <a:spcBef>
                <a:spcPct val="20000"/>
              </a:spcBef>
              <a:spcAft>
                <a:spcPts val="1000"/>
              </a:spcAft>
              <a:buClr>
                <a:srgbClr val="0F6FC6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load of external walls = </a:t>
            </a:r>
            <a:r>
              <a:rPr lang="en-US" sz="2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 KN/m.</a:t>
            </a:r>
            <a:endParaRPr lang="en-US" sz="2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9075" y="3669069"/>
            <a:ext cx="2791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II. Live Load: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2098675" y="4284604"/>
            <a:ext cx="81534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051" lvl="1" indent="-342879">
              <a:spcBef>
                <a:spcPct val="20000"/>
              </a:spcBef>
              <a:spcAft>
                <a:spcPts val="1000"/>
              </a:spcAft>
              <a:buClr>
                <a:srgbClr val="0F6FC6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maximum value of the live load which was obtained from table 4-1 in ASCE7-10 is 4.8 KN/m², But we used a live load value of 5 KN/m²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264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29" y="544843"/>
            <a:ext cx="9949815" cy="470665"/>
          </a:xfrm>
        </p:spPr>
        <p:txBody>
          <a:bodyPr>
            <a:noAutofit/>
          </a:bodyPr>
          <a:lstStyle/>
          <a:p>
            <a:pPr marL="800100" lvl="1" indent="-342900" algn="l" rtl="0">
              <a:buFont typeface="Wingdings" pitchFamily="2" charset="2"/>
              <a:buChar char="Ø"/>
              <a:defRPr/>
            </a:pPr>
            <a:r>
              <a:rPr lang="en-US" sz="2800" b="1" kern="1200" dirty="0">
                <a:solidFill>
                  <a:srgbClr val="303030"/>
                </a:solidFill>
                <a:latin typeface="Times New Roman"/>
                <a:ea typeface="+mn-ea"/>
                <a:cs typeface="+mn-cs"/>
              </a:rPr>
              <a:t>Lateral </a:t>
            </a:r>
            <a:r>
              <a:rPr lang="en-US" sz="2800" b="1" kern="1200" dirty="0" smtClean="0">
                <a:solidFill>
                  <a:srgbClr val="303030"/>
                </a:solidFill>
                <a:latin typeface="Times New Roman"/>
                <a:ea typeface="+mn-ea"/>
                <a:cs typeface="+mn-cs"/>
              </a:rPr>
              <a:t>load:</a:t>
            </a:r>
            <a:endParaRPr lang="en-US" sz="2800" b="1" kern="1200" dirty="0">
              <a:solidFill>
                <a:srgbClr val="303030"/>
              </a:solidFill>
              <a:latin typeface="Times New Roman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29876" y="1015508"/>
                <a:ext cx="9949815" cy="5078947"/>
              </a:xfrm>
            </p:spPr>
            <p:txBody>
              <a:bodyPr>
                <a:normAutofit lnSpcReduction="10000"/>
              </a:bodyPr>
              <a:lstStyle/>
              <a:p>
                <a:pPr marL="800100" lvl="1" indent="-342900">
                  <a:buFont typeface="Wingdings" pitchFamily="2" charset="2"/>
                  <a:buChar char="Ø"/>
                  <a:defRPr/>
                </a:pPr>
                <a:r>
                  <a:rPr lang="en-US" sz="2800" dirty="0">
                    <a:solidFill>
                      <a:srgbClr val="303030"/>
                    </a:solidFill>
                    <a:latin typeface="Times New Roman"/>
                  </a:rPr>
                  <a:t>I .Seismic Loads:</a:t>
                </a:r>
              </a:p>
              <a:p>
                <a:pPr marL="0" indent="0">
                  <a:buNone/>
                </a:pPr>
                <a:r>
                  <a:rPr lang="en-US" sz="240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Mapped Spectral Response Acceleration Parameters:</a:t>
                </a:r>
              </a:p>
              <a:p>
                <a:pPr marL="0" indent="0">
                  <a:buNone/>
                </a:pPr>
                <a:r>
                  <a:rPr lang="en-US" dirty="0" err="1"/>
                  <a:t>Ss</a:t>
                </a:r>
                <a:r>
                  <a:rPr lang="en-US" dirty="0"/>
                  <a:t> and S1 parameters were obtained from Spectral Response 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Ss</a:t>
                </a:r>
                <a:r>
                  <a:rPr lang="en-US" dirty="0" smtClean="0"/>
                  <a:t>=0.375 </a:t>
                </a:r>
                <a:r>
                  <a:rPr lang="en-US" dirty="0"/>
                  <a:t>and S1 = </a:t>
                </a:r>
                <a:r>
                  <a:rPr lang="en-US" dirty="0" smtClean="0"/>
                  <a:t>0.1875 ).</a:t>
                </a:r>
              </a:p>
              <a:p>
                <a:pPr marL="0" lvl="0" indent="0">
                  <a:buNone/>
                </a:pPr>
                <a:r>
                  <a:rPr lang="en-US" sz="240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Site Coefficients and Adjusted Maximum Considered Earthquake (MCEᴿ) Spectral Response Accelerations(SMS &amp; SM1):</a:t>
                </a: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SMS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Fa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Ss</m:t>
                      </m:r>
                    </m:oMath>
                  </m:oMathPara>
                </a14:m>
                <a:endParaRPr lang="en-US" dirty="0"/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SM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Fv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r>
                  <a:rPr lang="en-US" dirty="0"/>
                  <a:t>By assuming Site Class is B, we obtained values of Fa and Fv from tables 11.4-1 and  11.4-2 in ASCE 7-10 where both coefficients equal 1.</a:t>
                </a:r>
              </a:p>
              <a:p>
                <a:pPr marL="0" indent="0">
                  <a:buNone/>
                </a:pPr>
                <a:r>
                  <a:rPr lang="en-US" dirty="0"/>
                  <a:t>SDs = SMS =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Fa</m:t>
                    </m:r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Ss</m:t>
                    </m:r>
                  </m:oMath>
                </a14:m>
                <a:r>
                  <a:rPr lang="en-US" dirty="0"/>
                  <a:t> = 1 × </a:t>
                </a:r>
                <a:r>
                  <a:rPr lang="en-US" dirty="0" smtClean="0"/>
                  <a:t>0.375 </a:t>
                </a:r>
                <a:r>
                  <a:rPr lang="en-US" dirty="0"/>
                  <a:t>= </a:t>
                </a:r>
                <a:r>
                  <a:rPr lang="en-US" dirty="0" smtClean="0"/>
                  <a:t>0.375  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SD1 = SM1 =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Fv</m:t>
                    </m:r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= 1 × </a:t>
                </a:r>
                <a:r>
                  <a:rPr lang="en-US" dirty="0" smtClean="0"/>
                  <a:t>0.1875 </a:t>
                </a:r>
                <a:r>
                  <a:rPr lang="en-US" dirty="0"/>
                  <a:t>= </a:t>
                </a:r>
                <a:r>
                  <a:rPr lang="en-US" dirty="0" smtClean="0"/>
                  <a:t>0.1875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9876" y="1015508"/>
                <a:ext cx="9949815" cy="5078947"/>
              </a:xfrm>
              <a:blipFill>
                <a:blip r:embed="rId2"/>
                <a:stretch>
                  <a:fillRect l="-1103" t="-2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69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823119"/>
            <a:ext cx="9949815" cy="491147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3.Importance Factor (</a:t>
            </a:r>
            <a:r>
              <a:rPr lang="en-US" sz="2400" b="1" dirty="0" err="1" smtClean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US" sz="2400" b="1" dirty="0" smtClean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Risk Category:</a:t>
            </a:r>
          </a:p>
          <a:p>
            <a:pPr lvl="0">
              <a:buClrTx/>
              <a:buFont typeface="Wingdings" panose="05000000000000000000" pitchFamily="2" charset="2"/>
              <a:buChar char="ü"/>
            </a:pPr>
            <a:r>
              <a:rPr lang="en-US" sz="2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 Category was decided to be Ш from table 1.5-1 in ASCE7-10, so the Importance Factor is equal </a:t>
            </a:r>
            <a:r>
              <a:rPr lang="en-US" sz="21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1.25</a:t>
            </a: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according to table 1.5-2 in ASCE7-10.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Seismic Design Category:</a:t>
            </a:r>
          </a:p>
          <a:p>
            <a:pPr marL="0" lvl="0" indent="0">
              <a:spcBef>
                <a:spcPts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tables 11.6-1 and 11.6-2 in ASCE7-10, Since the value of SDs= 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0.375, 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Risk Category is Ш. So, it’s found that the seismic design category is </a:t>
            </a:r>
            <a:r>
              <a:rPr lang="en-US" sz="2001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en-US" sz="2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/>
              <a:lstStyle/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r>
                  <a:rPr lang="en-US" sz="2350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 Design Coefficients and Factors for Seismic Force-Resisting Systems</a:t>
                </a:r>
                <a:r>
                  <a:rPr lang="en-US" sz="2350" b="1" dirty="0" smtClean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endParaRPr lang="en-US" sz="2350" dirty="0">
                  <a:solidFill>
                    <a:prstClr val="black"/>
                  </a:solidFill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Font typeface="Wingdings" panose="05000000000000000000" pitchFamily="2" charset="2"/>
                  <a:buChar char="ü"/>
                </a:pP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the Seismic Design Category is </a:t>
                </a:r>
                <a:r>
                  <a:rPr lang="en-US" sz="2001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considering the type of Seismic Force-Resisting System 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2001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Intermediate reinforced concrete moment frame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 12.2-1 it’s found that the response modification coefficient (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R=5)and over strength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 (</a:t>
                </a:r>
                <a:r>
                  <a:rPr lang="en-US" sz="2001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Ωo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=3)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deflection amplification 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factor(Cd=4.5).</a:t>
                </a:r>
              </a:p>
              <a:p>
                <a:pPr marL="0" lvl="0" indent="0">
                  <a:spcBef>
                    <a:spcPts val="0"/>
                  </a:spcBef>
                  <a:buClrTx/>
                  <a:buSzTx/>
                  <a:buFont typeface="Wingdings" panose="05000000000000000000" pitchFamily="2" charset="2"/>
                  <a:buChar char="ü"/>
                </a:pPr>
                <a:endParaRPr lang="en-US" sz="200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r>
                  <a:rPr lang="en-US" sz="2401" b="1" dirty="0">
                    <a:solidFill>
                      <a:srgbClr val="9D621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 Structure Fundamental Period:</a:t>
                </a:r>
                <a:endParaRPr lang="en-US" sz="2401" dirty="0">
                  <a:solidFill>
                    <a:prstClr val="black"/>
                  </a:solidFill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endParaRPr lang="en-US" sz="200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Clr>
                    <a:srgbClr val="0BD0D9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𝑇𝑎</m:t>
                      </m:r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𝐶𝑡</m:t>
                      </m:r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00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  <m:r>
                            <a:rPr lang="en-US" sz="200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sz="200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00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Clr>
                    <a:srgbClr val="0BD0D9"/>
                  </a:buClr>
                  <a:buNone/>
                </a:pP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 12.8-2 below, it’s found that values of Ct and x equals 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0.0466 and </a:t>
                </a: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0.9, respectively.</a:t>
                </a:r>
              </a:p>
              <a:p>
                <a:pPr marL="0" lvl="0" indent="0">
                  <a:buClr>
                    <a:srgbClr val="0BD0D9"/>
                  </a:buClr>
                  <a:buNone/>
                </a:pPr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</a:t>
                </a:r>
                <a14:m>
                  <m:oMath xmlns:m="http://schemas.openxmlformats.org/officeDocument/2006/math">
                    <m:r>
                      <a:rPr lang="en-US" sz="200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200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52 m, then T= </a:t>
                </a:r>
                <a14:m>
                  <m:oMath xmlns:m="http://schemas.openxmlformats.org/officeDocument/2006/math">
                    <m:r>
                      <a:rPr lang="en-US" sz="200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0466</m:t>
                    </m:r>
                    <m:r>
                      <a:rPr lang="en-US" sz="200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×</m:t>
                    </m:r>
                  </m:oMath>
                </a14:m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25</m:t>
                        </m:r>
                      </m:e>
                      <m:sup>
                        <m:r>
                          <a:rPr lang="en-US" sz="200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00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  <m:r>
                          <a:rPr lang="en-US" sz="200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sz="200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1.63 sec</a:t>
                </a: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lvl="0" indent="0">
                  <a:buClr>
                    <a:srgbClr val="0BD0D9"/>
                  </a:buClr>
                  <a:buNone/>
                </a:pPr>
                <a:endParaRPr lang="en-US" sz="200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None/>
                </a:pPr>
                <a:r>
                  <a:rPr lang="en-US" sz="200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T=Cu*Ta = 1.53 * 1.62 = 2.5 sec.</a:t>
                </a:r>
                <a:endParaRPr lang="en-US" sz="200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980" t="-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58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 marL="800100" lvl="1" indent="-342900"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303030"/>
                </a:solidFill>
                <a:latin typeface="Times New Roman"/>
              </a:rPr>
              <a:t>II. Soil Load</a:t>
            </a:r>
            <a:r>
              <a:rPr lang="en-US" sz="2800" dirty="0" smtClean="0">
                <a:solidFill>
                  <a:srgbClr val="303030"/>
                </a:solidFill>
                <a:latin typeface="Times New Roman"/>
              </a:rPr>
              <a:t>:</a:t>
            </a: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Ɣ = 20 </a:t>
            </a:r>
            <a:r>
              <a:rPr lang="en-US" sz="200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/m³  </a:t>
            </a: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Ø = 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30˚</a:t>
            </a:r>
            <a:endParaRPr lang="en-US" sz="200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=1-sin (Ø) =1-sin (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30) 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0.33     </a:t>
            </a:r>
            <a:endParaRPr lang="en-US" sz="200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value of the surcharge live load (w) = </a:t>
            </a:r>
            <a:r>
              <a:rPr lang="en-US" sz="200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KN/m²</a:t>
            </a:r>
          </a:p>
          <a:p>
            <a:pPr lvl="0"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figure below shows the total earth pressure on the basement shear wall including seismic earth pressure .</a:t>
            </a:r>
          </a:p>
          <a:p>
            <a:pPr marL="457200" lvl="1" indent="0">
              <a:buNone/>
              <a:defRPr/>
            </a:pPr>
            <a:endParaRPr lang="en-US" sz="2800" dirty="0">
              <a:solidFill>
                <a:srgbClr val="303030"/>
              </a:solidFill>
              <a:latin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536" y="3126458"/>
            <a:ext cx="2670279" cy="254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3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2"/>
            <a:ext cx="9949815" cy="71810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US" sz="31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Combinations</a:t>
            </a:r>
            <a: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899319"/>
            <a:ext cx="9949815" cy="4835278"/>
          </a:xfrm>
        </p:spPr>
        <p:txBody>
          <a:bodyPr/>
          <a:lstStyle/>
          <a:p>
            <a:pPr marL="0" lvl="0" indent="0">
              <a:buClr>
                <a:srgbClr val="0BD0D9"/>
              </a:buClr>
              <a:buNone/>
            </a:pPr>
            <a:r>
              <a:rPr lang="en-US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Ultimate Load Combinations  </a:t>
            </a:r>
            <a:r>
              <a:rPr lang="en-US" sz="2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Service Load Combinations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769" y="1650471"/>
            <a:ext cx="3755706" cy="3781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675" y="1650471"/>
            <a:ext cx="3505200" cy="374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60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275" y="213519"/>
            <a:ext cx="9949815" cy="1036373"/>
          </a:xfrm>
        </p:spPr>
        <p:txBody>
          <a:bodyPr/>
          <a:lstStyle/>
          <a:p>
            <a:pPr algn="ctr"/>
            <a:r>
              <a:rPr lang="en-US" dirty="0" smtClean="0"/>
              <a:t>Preliminary Design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939" y="1282937"/>
            <a:ext cx="7954485" cy="444892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8336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275" y="670719"/>
            <a:ext cx="8839200" cy="461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hangingPunct="0">
              <a:buFont typeface="Wingdings" panose="05000000000000000000" pitchFamily="2" charset="2"/>
              <a:buChar char="Ø"/>
            </a:pPr>
            <a:r>
              <a:rPr lang="en-US" sz="2401" dirty="0" smtClean="0">
                <a:solidFill>
                  <a:prstClr val="black"/>
                </a:solidFill>
                <a:latin typeface="Cambria" panose="02040503050406030204" pitchFamily="18" charset="0"/>
              </a:rPr>
              <a:t> The </a:t>
            </a:r>
            <a:r>
              <a:rPr lang="en-US" sz="2401" dirty="0">
                <a:solidFill>
                  <a:prstClr val="black"/>
                </a:solidFill>
                <a:latin typeface="Cambria" panose="02040503050406030204" pitchFamily="18" charset="0"/>
              </a:rPr>
              <a:t>structural system used is two way solid slab</a:t>
            </a:r>
          </a:p>
        </p:txBody>
      </p:sp>
      <p:sp>
        <p:nvSpPr>
          <p:cNvPr id="5" name="مستطيل 2"/>
          <p:cNvSpPr/>
          <p:nvPr/>
        </p:nvSpPr>
        <p:spPr>
          <a:xfrm>
            <a:off x="1489075" y="1432719"/>
            <a:ext cx="26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2"/>
                </a:solidFill>
                <a:latin typeface="Cambria" panose="02040503050406030204" pitchFamily="18" charset="0"/>
              </a:rPr>
              <a:t>Slab thickness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260475" y="2499519"/>
                <a:ext cx="8707438" cy="18167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0.8+</m:t>
                              </m:r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fy</m:t>
                                  </m:r>
                                </m:num>
                                <m:den>
                                  <m: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36+9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ẞ</m:t>
                          </m:r>
                        </m:den>
                      </m:f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   ⩾90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   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αfm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⩾ 2</m:t>
                      </m:r>
                    </m:oMath>
                  </m:oMathPara>
                </a14:m>
                <a:endParaRPr lang="en-US" dirty="0">
                  <a:solidFill>
                    <a:srgbClr val="003217"/>
                  </a:solidFill>
                </a:endParaRPr>
              </a:p>
              <a:p>
                <a:pPr hangingPunct="0"/>
                <a:endParaRPr lang="en-US" dirty="0">
                  <a:solidFill>
                    <a:srgbClr val="003217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hangingPunct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fy</m:t>
                                  </m:r>
                                </m:num>
                                <m:den>
                                  <m:r>
                                    <a:rPr lang="en-US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ẞ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αfm</m:t>
                              </m:r>
                              <m:r>
                                <a:rPr lang="en-US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den>
                      </m:f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⩾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125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ar-JO" i="1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αfm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ar-JO" i="1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>
                  <a:solidFill>
                    <a:srgbClr val="003217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475" y="2499519"/>
                <a:ext cx="8707438" cy="18167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820487" y="4921433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hangingPunct="0">
              <a:buFont typeface="Wingdings" panose="05000000000000000000" pitchFamily="2" charset="2"/>
              <a:buChar char="Ø"/>
            </a:pPr>
            <a:r>
              <a:rPr lang="en-US" b="1" dirty="0" smtClean="0"/>
              <a:t>Slab </a:t>
            </a:r>
            <a:r>
              <a:rPr lang="en-US" b="1" dirty="0"/>
              <a:t>thickness </a:t>
            </a:r>
            <a:r>
              <a:rPr lang="en-US" b="1" dirty="0" smtClean="0"/>
              <a:t>=220 mm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19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7022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6675" y="670719"/>
            <a:ext cx="8229600" cy="97551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/>
              <a:t/>
            </a:r>
            <a:br>
              <a:rPr lang="en-US" b="1" dirty="0"/>
            </a:br>
            <a:r>
              <a:rPr lang="en-US" sz="6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7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67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74675" y="2118519"/>
            <a:ext cx="79248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Information.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Modeling.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175875" y="5763392"/>
            <a:ext cx="326709" cy="331063"/>
          </a:xfrm>
        </p:spPr>
        <p:txBody>
          <a:bodyPr/>
          <a:lstStyle/>
          <a:p>
            <a:fld id="{30CB99E8-1E78-4F16-A0DD-690E724F7180}" type="slidenum">
              <a:rPr lang="en-US" sz="2400" smtClean="0"/>
              <a:pPr/>
              <a:t>2</a:t>
            </a:fld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075" y="1208584"/>
            <a:ext cx="7069337" cy="44863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075" y="746919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2"/>
                </a:solidFill>
                <a:latin typeface="Cambria" panose="02040503050406030204" pitchFamily="18" charset="0"/>
              </a:rPr>
              <a:t>Slab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688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2275" y="670719"/>
            <a:ext cx="2079306" cy="623065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latin typeface="Cambria" panose="02040503050406030204" pitchFamily="18" charset="0"/>
                <a:ea typeface="+mn-ea"/>
                <a:cs typeface="+mn-cs"/>
              </a:rPr>
              <a:t>Beams</a:t>
            </a:r>
          </a:p>
        </p:txBody>
      </p:sp>
      <p:pic>
        <p:nvPicPr>
          <p:cNvPr id="5" name="صورة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75" y="1661319"/>
            <a:ext cx="8305800" cy="19500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7353829"/>
              </p:ext>
            </p:extLst>
          </p:nvPr>
        </p:nvGraphicFramePr>
        <p:xfrm>
          <a:off x="3013075" y="4252119"/>
          <a:ext cx="4724400" cy="1193220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389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4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81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Beam 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Dimensions (mm)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79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B1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500*800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81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B2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500*1500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81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B3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300*220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039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442119"/>
            <a:ext cx="9949815" cy="5181600"/>
          </a:xfrm>
        </p:spPr>
        <p:txBody>
          <a:bodyPr/>
          <a:lstStyle/>
          <a:p>
            <a:r>
              <a:rPr lang="en-US" dirty="0" smtClean="0"/>
              <a:t>Beam II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182" y="1280319"/>
            <a:ext cx="6400800" cy="42672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994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dirty="0" smtClean="0"/>
              <a:t>Beam III</a:t>
            </a:r>
          </a:p>
          <a:p>
            <a:endParaRPr lang="en-US" dirty="0" smtClean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76" y="1280319"/>
            <a:ext cx="6858000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9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2275" y="442119"/>
            <a:ext cx="2079306" cy="623065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Cambria" panose="02040503050406030204" pitchFamily="18" charset="0"/>
                <a:ea typeface="+mn-ea"/>
                <a:cs typeface="+mn-cs"/>
              </a:rPr>
              <a:t>Columns</a:t>
            </a:r>
            <a:endParaRPr lang="en-US" sz="24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03275" y="1356519"/>
            <a:ext cx="7461885" cy="483352"/>
          </a:xfrm>
          <a:prstGeom prst="rect">
            <a:avLst/>
          </a:prstGeom>
        </p:spPr>
        <p:txBody>
          <a:bodyPr vert="horz" lIns="82910" tIns="41455" rIns="82910" bIns="41455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539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Columns  dimensions </a:t>
            </a:r>
            <a:r>
              <a:rPr lang="en-US" sz="2539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are shown in the table:</a:t>
            </a:r>
            <a:endParaRPr lang="en-US" sz="2539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49452"/>
              </p:ext>
            </p:extLst>
          </p:nvPr>
        </p:nvGraphicFramePr>
        <p:xfrm>
          <a:off x="2860675" y="2499519"/>
          <a:ext cx="5159694" cy="3276408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471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8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 </a:t>
                      </a:r>
                      <a:r>
                        <a:rPr lang="en-US" sz="1600" kern="1200" dirty="0" smtClean="0">
                          <a:effectLst/>
                        </a:rPr>
                        <a:t>Group</a:t>
                      </a:r>
                      <a:r>
                        <a:rPr lang="en-US" sz="1600" kern="1200" baseline="0" dirty="0" smtClean="0">
                          <a:effectLst/>
                        </a:rPr>
                        <a:t> No.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1200" dirty="0" smtClean="0">
                        <a:effectLst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effectLst/>
                        </a:rPr>
                        <a:t>Dimensions (mm)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0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G1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1100*1100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336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G2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400*1800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88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G3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1000*1000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488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G4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900*900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358900119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8520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075" y="1508919"/>
            <a:ext cx="6400800" cy="444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50875" y="746919"/>
            <a:ext cx="8915400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following figure shows the distribution of columns in the seventh floor: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483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08075" y="0"/>
            <a:ext cx="8229600" cy="823119"/>
          </a:xfrm>
        </p:spPr>
        <p:txBody>
          <a:bodyPr>
            <a:normAutofit/>
          </a:bodyPr>
          <a:lstStyle/>
          <a:p>
            <a:pPr algn="ctr"/>
            <a:r>
              <a:rPr lang="en-US" sz="4500" dirty="0"/>
              <a:t>3-D Modeling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6075" y="975519"/>
            <a:ext cx="5638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04" indent="-274304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/>
              <a:t>Structural Modeling using ETABS.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875" y="1661319"/>
            <a:ext cx="5562600" cy="4221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26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91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1051719"/>
            <a:ext cx="9949815" cy="56570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31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Seismic </a:t>
            </a:r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loading data according to Equivalent Static Method .</a:t>
            </a:r>
            <a: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746919"/>
            <a:ext cx="9949815" cy="4987678"/>
          </a:xfrm>
        </p:spPr>
        <p:txBody>
          <a:bodyPr/>
          <a:lstStyle/>
          <a:p>
            <a:r>
              <a:rPr lang="en-US" dirty="0" smtClean="0"/>
              <a:t>X-direction: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صورة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976" y="1356518"/>
            <a:ext cx="8153400" cy="466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8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876" y="1051719"/>
            <a:ext cx="9949815" cy="53340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2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Check Base Shear Equilibrium</a:t>
            </a:r>
            <a:r>
              <a:rPr lang="en-US" sz="16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6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US" sz="1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823119"/>
                <a:ext cx="9949815" cy="4911478"/>
              </a:xfrm>
            </p:spPr>
            <p:txBody>
              <a:bodyPr/>
              <a:lstStyle/>
              <a:p>
                <a:pPr lvl="0"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𝑆𝐷𝑠</m:t>
                        </m:r>
                      </m:num>
                      <m:den>
                        <m:f>
                          <m:fPr>
                            <m:type m:val="skw"/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𝐼𝑒</m:t>
                            </m:r>
                          </m:den>
                        </m:f>
                      </m:den>
                    </m:f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375</m:t>
                        </m:r>
                      </m:num>
                      <m:den>
                        <m:f>
                          <m:fPr>
                            <m:type m:val="skw"/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25</m:t>
                            </m:r>
                          </m:den>
                        </m:f>
                      </m:den>
                    </m:f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0.0937</a:t>
                </a: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𝐶𝑠</m:t>
                    </m:r>
                    <m: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𝑚𝑎𝑥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X-direction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1875</m:t>
                        </m:r>
                      </m:num>
                      <m:den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085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</m:d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0.0432</a:t>
                </a: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𝐶𝑠</m:t>
                    </m:r>
                    <m:r>
                      <a:rPr lang="en-US" sz="20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𝑚𝑎𝑥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Y-direction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1875</m:t>
                        </m:r>
                      </m:num>
                      <m:den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229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</m:d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0.0381</a:t>
                </a: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Vx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Cs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×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W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0.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0432 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213071.51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9205.27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V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Cs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×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W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0.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0381 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213071.51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8126.71</m:t>
                    </m:r>
                    <m:r>
                      <m:rPr>
                        <m:nor/>
                      </m:rPr>
                      <a:rPr lang="en-US" sz="200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</m:oMath>
                </a14:m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ClrTx/>
                  <a:buSzTx/>
                  <a:buFont typeface="Wingdings 2" panose="05020102010507070707" pitchFamily="18" charset="2"/>
                  <a:buChar char="P"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Difference percentage for V</a:t>
                </a:r>
                <a:r>
                  <a:rPr lang="en-US" sz="1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9205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9044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147</m:t>
                        </m:r>
                      </m:num>
                      <m:den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9205</m:t>
                        </m:r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100% =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1.7 % 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OK.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823119"/>
                <a:ext cx="9949815" cy="4911478"/>
              </a:xfrm>
              <a:blipFill>
                <a:blip r:embed="rId2"/>
                <a:stretch>
                  <a:fillRect l="-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صورة 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583" y="4210597"/>
            <a:ext cx="70104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87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899319"/>
            <a:ext cx="9949815" cy="699265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Response Spectrum Function </a:t>
            </a:r>
            <a: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52769" y="975519"/>
            <a:ext cx="9949815" cy="4759078"/>
          </a:xfrm>
        </p:spPr>
        <p:txBody>
          <a:bodyPr/>
          <a:lstStyle/>
          <a:p>
            <a:r>
              <a:rPr lang="en-US" dirty="0" smtClean="0"/>
              <a:t>X-direction</a:t>
            </a:r>
          </a:p>
          <a:p>
            <a:endParaRPr lang="en-US" dirty="0"/>
          </a:p>
        </p:txBody>
      </p:sp>
      <p:pic>
        <p:nvPicPr>
          <p:cNvPr id="7" name="صورة 2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847" y="1451866"/>
            <a:ext cx="7551658" cy="457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95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1051719"/>
            <a:ext cx="9949815" cy="1036373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3600" dirty="0" smtClean="0"/>
              <a:t>Location: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The project addresses  is the analysis and design of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Palestine mall (12536.54 m</a:t>
            </a:r>
            <a:r>
              <a:rPr lang="en-US" sz="2400" baseline="30000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) located in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Ramallah.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en-US" sz="24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</a:b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74" y="2052958"/>
            <a:ext cx="9568815" cy="36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2965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905" y="823119"/>
            <a:ext cx="9949815" cy="76200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Checking for Dynamic Response Spectrum Analysis</a:t>
            </a:r>
            <a: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US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8" y="823119"/>
                <a:ext cx="9949815" cy="4940273"/>
              </a:xfrm>
            </p:spPr>
            <p:txBody>
              <a:bodyPr/>
              <a:lstStyle/>
              <a:p>
                <a:pPr lvl="0">
                  <a:buClrTx/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X-Direction: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scale factor = (𝑔 𝐼)/𝑅 = (9810 × 1.25)/5 </a:t>
                </a: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2043.05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𝑇𝑜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𝑟𝑒𝑎𝑐h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0.85 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𝐸𝐿𝐹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⇒ </m:t>
                    </m:r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0.85∗9044</m:t>
                        </m:r>
                      </m:num>
                      <m:den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1849.55</m:t>
                        </m:r>
                      </m:den>
                    </m:f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2043.05=10193.4 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ClrTx/>
                  <a:buNone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 multiplying with the scale factor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8" y="823119"/>
                <a:ext cx="9949815" cy="4940273"/>
              </a:xfrm>
              <a:blipFill>
                <a:blip r:embed="rId2"/>
                <a:stretch>
                  <a:fillRect l="-490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صورة 2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212" y="2083385"/>
            <a:ext cx="7315200" cy="1524000"/>
          </a:xfrm>
          <a:prstGeom prst="rect">
            <a:avLst/>
          </a:prstGeom>
        </p:spPr>
      </p:pic>
      <p:pic>
        <p:nvPicPr>
          <p:cNvPr id="6" name="صورة 2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212" y="4390189"/>
            <a:ext cx="7315200" cy="158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3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2012" y="518318"/>
                <a:ext cx="9949815" cy="5245073"/>
              </a:xfrm>
            </p:spPr>
            <p:txBody>
              <a:bodyPr/>
              <a:lstStyle/>
              <a:p>
                <a:pPr>
                  <a:buClrTx/>
                  <a:buFont typeface="Wingdings" panose="05000000000000000000" pitchFamily="2" charset="2"/>
                  <a:buChar char="v"/>
                </a:pPr>
                <a:r>
                  <a:rPr lang="en-US" sz="2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Y-direction: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scale factor = (𝑔 𝐼)/𝑅 = (9810 × 1.25)/5 = 2043.05</a:t>
                </a: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𝑇𝑜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𝑟𝑒𝑎𝑐h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0.85 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𝐸𝐿𝐹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⇒ </m:t>
                    </m:r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0.85∗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2119.35</m:t>
                        </m:r>
                      </m:num>
                      <m:den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1665.824</m:t>
                        </m:r>
                      </m:den>
                    </m:f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×2043.05=</m:t>
                    </m:r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26522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 smtClean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 lvl="0">
                  <a:buClrTx/>
                  <a:buFont typeface="Wingdings" panose="05000000000000000000" pitchFamily="2" charset="2"/>
                  <a:buChar char="ü"/>
                </a:pPr>
                <a:endParaRPr lang="en-US" sz="2000" dirty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:r>
                  <a:rPr lang="en-US" sz="2000" i="1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After multiplying with the scale factor </a:t>
                </a:r>
                <a:endParaRPr lang="en-US" sz="2000" i="1" dirty="0" smtClean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:endParaRPr lang="en-US" sz="200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2012" y="518318"/>
                <a:ext cx="9949815" cy="5245073"/>
              </a:xfrm>
              <a:blipFill>
                <a:blip r:embed="rId2"/>
                <a:stretch>
                  <a:fillRect l="-429" t="-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صورة 2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519" y="1966119"/>
            <a:ext cx="7924800" cy="1357630"/>
          </a:xfrm>
          <a:prstGeom prst="rect">
            <a:avLst/>
          </a:prstGeom>
        </p:spPr>
      </p:pic>
      <p:pic>
        <p:nvPicPr>
          <p:cNvPr id="6" name="صورة 2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519" y="4328319"/>
            <a:ext cx="7924800" cy="143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5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dirty="0" smtClean="0"/>
              <a:t>Drift Check:</a:t>
            </a:r>
          </a:p>
          <a:p>
            <a:pPr marL="0" indent="0">
              <a:buNone/>
            </a:pPr>
            <a:r>
              <a:rPr lang="en-US" altLang="en-US" dirty="0"/>
              <a:t>Drift limitations under earthquakes are imposed on inelastic displacements. The story drift, </a:t>
            </a:r>
            <a:r>
              <a:rPr lang="en-US" altLang="en-US" dirty="0">
                <a:sym typeface="Symbol" panose="05050102010706020507" pitchFamily="18" charset="2"/>
              </a:rPr>
              <a:t></a:t>
            </a:r>
            <a:r>
              <a:rPr lang="en-US" altLang="en-US" dirty="0"/>
              <a:t>, is defined as the relative displacements between adjacent story displacements, </a:t>
            </a:r>
            <a:r>
              <a:rPr lang="en-US" altLang="en-US" dirty="0">
                <a:sym typeface="Symbol" panose="05050102010706020507" pitchFamily="18" charset="2"/>
              </a:rPr>
              <a:t></a:t>
            </a:r>
            <a:r>
              <a:rPr lang="en-US" altLang="en-US" dirty="0"/>
              <a:t>. The story displacement, </a:t>
            </a:r>
            <a:r>
              <a:rPr lang="en-US" altLang="en-US" dirty="0">
                <a:sym typeface="Symbol" panose="05050102010706020507" pitchFamily="18" charset="2"/>
              </a:rPr>
              <a:t></a:t>
            </a:r>
            <a:r>
              <a:rPr lang="en-US" altLang="en-US" dirty="0"/>
              <a:t>x, at level x is calculated as follows:</a:t>
            </a:r>
            <a:endParaRPr lang="ar-JO" alt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6" y="2826407"/>
            <a:ext cx="5181600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77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dirty="0" smtClean="0"/>
              <a:t>Drift in X-directions: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081010"/>
              </p:ext>
            </p:extLst>
          </p:nvPr>
        </p:nvGraphicFramePr>
        <p:xfrm>
          <a:off x="1842560" y="990005"/>
          <a:ext cx="7370232" cy="51427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28372">
                  <a:extLst>
                    <a:ext uri="{9D8B030D-6E8A-4147-A177-3AD203B41FA5}">
                      <a16:colId xmlns:a16="http://schemas.microsoft.com/office/drawing/2014/main" val="2327736396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4124945832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2733115983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3626353847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3830291268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701780845"/>
                    </a:ext>
                  </a:extLst>
                </a:gridCol>
              </a:tblGrid>
              <a:tr h="8901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ᶋxe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from etabs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ᶋx(m)</a:t>
                      </a:r>
                      <a:endParaRPr lang="en-US" sz="1400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Allowable (m)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4795881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0.00108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5329169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0.00024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0.000864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4877524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0.00244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1884169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0.00724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0.0261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2015656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0.0119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4166515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0.0136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0.0489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7804566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0.0164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7260744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0.01435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0.051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9485881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0.01377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0.0495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7195081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1525412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0.01189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0.042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9436403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0.00648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526064"/>
                  </a:ext>
                </a:extLst>
              </a:tr>
              <a:tr h="321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0.0216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3111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05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728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Drift Y-direction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values of drift are less than 0.015h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 it is OK.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670136"/>
              </p:ext>
            </p:extLst>
          </p:nvPr>
        </p:nvGraphicFramePr>
        <p:xfrm>
          <a:off x="1717675" y="855961"/>
          <a:ext cx="7370232" cy="4572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28372">
                  <a:extLst>
                    <a:ext uri="{9D8B030D-6E8A-4147-A177-3AD203B41FA5}">
                      <a16:colId xmlns:a16="http://schemas.microsoft.com/office/drawing/2014/main" val="698622173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2662223608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3097770970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4263820259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133288981"/>
                    </a:ext>
                  </a:extLst>
                </a:gridCol>
                <a:gridCol w="1228372">
                  <a:extLst>
                    <a:ext uri="{9D8B030D-6E8A-4147-A177-3AD203B41FA5}">
                      <a16:colId xmlns:a16="http://schemas.microsoft.com/office/drawing/2014/main" val="4024407826"/>
                    </a:ext>
                  </a:extLst>
                </a:gridCol>
              </a:tblGrid>
              <a:tr h="9277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ᶋxe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from etabs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ᶋx(m)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Allowable (m)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979358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0.0003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0.00108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9453822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0.00072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2283954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0.00069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0.00248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8767454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0.00235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0.00846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5451098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5762170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0.00487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4891018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0.00498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0.0179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151582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0.00482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0.0173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3803369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0.00444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0.0159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5702947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0.00394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0.0141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3236203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0.00345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3780941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0.00278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0.00972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1063225"/>
                  </a:ext>
                </a:extLst>
              </a:tr>
              <a:tr h="26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2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5024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6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8" y="442119"/>
            <a:ext cx="9949815" cy="71810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Model 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280319"/>
            <a:ext cx="9949815" cy="4454278"/>
          </a:xfrm>
        </p:spPr>
        <p:txBody>
          <a:bodyPr/>
          <a:lstStyle/>
          <a:p>
            <a:r>
              <a:rPr lang="en-US" dirty="0" smtClean="0"/>
              <a:t>Compatibility Check:</a:t>
            </a:r>
          </a:p>
          <a:p>
            <a:pPr marL="0" indent="0">
              <a:buNone/>
            </a:pPr>
            <a:r>
              <a:rPr lang="en-US" sz="2400" dirty="0" smtClean="0"/>
              <a:t>To ensure that the model will behave as one static unit.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005" y="2305813"/>
            <a:ext cx="2905340" cy="3437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8050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r>
              <a:rPr lang="en-US" dirty="0" smtClean="0"/>
              <a:t>Equilibrium Checks: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sz="2400" dirty="0" smtClean="0"/>
              <a:t>To ensure that the model is satisfied Newton’s Law for statics and equilibrium objects.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53898"/>
              </p:ext>
            </p:extLst>
          </p:nvPr>
        </p:nvGraphicFramePr>
        <p:xfrm>
          <a:off x="1059022" y="2956719"/>
          <a:ext cx="8937307" cy="1690272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226295">
                  <a:extLst>
                    <a:ext uri="{9D8B030D-6E8A-4147-A177-3AD203B41FA5}">
                      <a16:colId xmlns:a16="http://schemas.microsoft.com/office/drawing/2014/main" val="381252563"/>
                    </a:ext>
                  </a:extLst>
                </a:gridCol>
                <a:gridCol w="2237004">
                  <a:extLst>
                    <a:ext uri="{9D8B030D-6E8A-4147-A177-3AD203B41FA5}">
                      <a16:colId xmlns:a16="http://schemas.microsoft.com/office/drawing/2014/main" val="1805575141"/>
                    </a:ext>
                  </a:extLst>
                </a:gridCol>
                <a:gridCol w="2470901">
                  <a:extLst>
                    <a:ext uri="{9D8B030D-6E8A-4147-A177-3AD203B41FA5}">
                      <a16:colId xmlns:a16="http://schemas.microsoft.com/office/drawing/2014/main" val="78387803"/>
                    </a:ext>
                  </a:extLst>
                </a:gridCol>
                <a:gridCol w="2003107">
                  <a:extLst>
                    <a:ext uri="{9D8B030D-6E8A-4147-A177-3AD203B41FA5}">
                      <a16:colId xmlns:a16="http://schemas.microsoft.com/office/drawing/2014/main" val="4026890645"/>
                    </a:ext>
                  </a:extLst>
                </a:gridCol>
              </a:tblGrid>
              <a:tr h="347914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Load Type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Hand Cal.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(KN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ETABS Results(KN)</a:t>
                      </a:r>
                      <a:endParaRPr kumimoji="0"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Difference %</a:t>
                      </a:r>
                      <a:endParaRPr kumimoji="0"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62578387"/>
                  </a:ext>
                </a:extLst>
              </a:tr>
              <a:tr h="347914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149604.37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144143.48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32320957"/>
                  </a:ext>
                </a:extLst>
              </a:tr>
              <a:tr h="455832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54908.08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54572.48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4588888"/>
                  </a:ext>
                </a:extLst>
              </a:tr>
              <a:tr h="297527"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59387.5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58385.83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21580841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346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/>
              <a:lstStyle/>
              <a:p>
                <a:r>
                  <a:rPr lang="en-US" dirty="0" smtClean="0"/>
                  <a:t>Stress-Strain relationship Check.</a:t>
                </a:r>
              </a:p>
              <a:p>
                <a:pPr marL="0" indent="0">
                  <a:buNone/>
                </a:pPr>
                <a:r>
                  <a:rPr lang="en-US" dirty="0" smtClean="0"/>
                  <a:t>To ensure that the load will be distributed in an expected way in both structural element Slabs and Beams.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3(from ETABS)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should </a:t>
                </a:r>
                <a:r>
                  <a:rPr lang="en-US" sz="2000" dirty="0">
                    <a:solidFill>
                      <a:schemeClr val="tx1"/>
                    </a:solidFill>
                  </a:rPr>
                  <a:t>equal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Wu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²</m:t>
                        </m:r>
                      </m:num>
                      <m:den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( manually )</a:t>
                </a:r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/>
                  <a:t>3 =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91.43+87.9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+70</m:t>
                    </m:r>
                  </m:oMath>
                </a14:m>
                <a:r>
                  <a:rPr lang="en-US" sz="2000" dirty="0"/>
                  <a:t> = 159.665 </a:t>
                </a:r>
                <a:r>
                  <a:rPr lang="en-US" sz="2000" dirty="0" err="1"/>
                  <a:t>kN.m</a:t>
                </a:r>
                <a:endParaRPr lang="en-US" sz="2000" dirty="0"/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Wu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²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20.12×8.1²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/>
                  <a:t> = 165.01 </a:t>
                </a:r>
                <a:r>
                  <a:rPr lang="en-US" sz="2000" dirty="0" err="1" smtClean="0"/>
                  <a:t>kN.m</a:t>
                </a:r>
                <a:endParaRPr lang="en-US" sz="2000" dirty="0" smtClean="0"/>
              </a:p>
              <a:p>
                <a:pPr>
                  <a:buClr>
                    <a:schemeClr val="tx1"/>
                  </a:buClr>
                </a:pPr>
                <a:endParaRPr lang="en-US" sz="2000" dirty="0"/>
              </a:p>
              <a:p>
                <a:pPr>
                  <a:buClr>
                    <a:schemeClr val="tx1"/>
                  </a:buClr>
                </a:pPr>
                <a:r>
                  <a:rPr lang="en-US" sz="2000" dirty="0" smtClean="0"/>
                  <a:t>Difference equals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3.24% &lt; 10%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1103" t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407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442119"/>
            <a:ext cx="9949815" cy="5444878"/>
          </a:xfrm>
        </p:spPr>
        <p:txBody>
          <a:bodyPr/>
          <a:lstStyle/>
          <a:p>
            <a:r>
              <a:rPr lang="en-US" dirty="0" smtClean="0"/>
              <a:t>Mass participation ratio check.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475" y="1204119"/>
            <a:ext cx="7772399" cy="43434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1249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365920"/>
            <a:ext cx="9949815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508919"/>
            <a:ext cx="9949815" cy="4225678"/>
          </a:xfr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en-US" sz="2400" dirty="0">
                <a:solidFill>
                  <a:prstClr val="black"/>
                </a:solidFill>
                <a:latin typeface="Century Schoolbook"/>
              </a:rPr>
              <a:t>After </a:t>
            </a:r>
            <a:r>
              <a:rPr lang="en-US" sz="2400" dirty="0" smtClean="0">
                <a:solidFill>
                  <a:prstClr val="black"/>
                </a:solidFill>
                <a:latin typeface="Century Schoolbook"/>
              </a:rPr>
              <a:t>building </a:t>
            </a:r>
            <a:r>
              <a:rPr lang="en-US" sz="2400" dirty="0">
                <a:solidFill>
                  <a:prstClr val="black"/>
                </a:solidFill>
                <a:latin typeface="Century Schoolbook"/>
              </a:rPr>
              <a:t>the 3D model using </a:t>
            </a:r>
            <a:r>
              <a:rPr lang="en-US" sz="2400" dirty="0" smtClean="0">
                <a:solidFill>
                  <a:prstClr val="black"/>
                </a:solidFill>
                <a:latin typeface="Century Schoolbook"/>
              </a:rPr>
              <a:t>ETABS </a:t>
            </a:r>
            <a:r>
              <a:rPr lang="en-US" sz="2400" dirty="0">
                <a:solidFill>
                  <a:prstClr val="black"/>
                </a:solidFill>
                <a:latin typeface="Century Schoolbook"/>
              </a:rPr>
              <a:t>and make the checks, then we can make the design process and preparing the detailing sheets for all members.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39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396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75" y="624655"/>
            <a:ext cx="6170478" cy="51387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0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Slab Design: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Check Slab thickness for shear: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</a:t>
                </a:r>
                <a:r>
                  <a:rPr lang="en-US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=0.75 </a:t>
                </a:r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𝟏</m:t>
                        </m:r>
                      </m:num>
                      <m:den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𝐟𝐜</m:t>
                        </m:r>
                        <m:r>
                          <a:rPr lang="en-US" sz="2000" b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`</m:t>
                        </m:r>
                      </m:e>
                    </m:rad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sz="2000" b="1" dirty="0" err="1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</a:t>
                </a:r>
                <a:endParaRPr lang="en-US" sz="2000" b="1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ØVc: design shear capacity (KN).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Vu: ultimate shear at distance d from face of the support(KN) 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d: effective depth(mm)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b:width of the section(mm).  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fc</m:t>
                    </m:r>
                    <m:r>
                      <a:rPr lang="en-US" sz="20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`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 concrete compressive strength.</a:t>
                </a:r>
              </a:p>
              <a:p>
                <a:pPr marL="0" indent="0" algn="ctr">
                  <a:buNone/>
                </a:pPr>
                <a:endPara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ØVc= 0.75 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28</m:t>
                        </m:r>
                      </m:e>
                    </m:rad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1000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180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sz="20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-3</a:t>
                </a: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119.06 KN . </a:t>
                </a:r>
                <a:endPara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2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735" t="-1613" b="-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468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r>
              <a:rPr lang="en-US" dirty="0" smtClean="0"/>
              <a:t>Shear Values: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2769" y="1204119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value of V13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41</a:t>
            </a:fld>
            <a:endParaRPr lang="en-US" sz="2000" dirty="0"/>
          </a:p>
        </p:txBody>
      </p:sp>
      <p:pic>
        <p:nvPicPr>
          <p:cNvPr id="7" name="صورة 45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75" y="1661319"/>
            <a:ext cx="7086599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4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442119"/>
            <a:ext cx="9949815" cy="5334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Value of V23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0882" y="5263822"/>
            <a:ext cx="967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maximum shear value of the slab equals 61.11 </a:t>
            </a:r>
            <a:r>
              <a:rPr lang="en-US" dirty="0" err="1" smtClean="0"/>
              <a:t>kN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ØVc = 119.06 </a:t>
            </a:r>
            <a:r>
              <a:rPr lang="en-US" dirty="0" err="1"/>
              <a:t>kN</a:t>
            </a:r>
            <a:r>
              <a:rPr lang="en-US" dirty="0"/>
              <a:t> &gt; Vu=61.11 </a:t>
            </a:r>
            <a:r>
              <a:rPr lang="en-US" dirty="0" err="1"/>
              <a:t>kN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 The slab thickness is adequate to resist shear.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42</a:t>
            </a:fld>
            <a:endParaRPr lang="en-US" sz="2000" dirty="0"/>
          </a:p>
        </p:txBody>
      </p:sp>
      <p:pic>
        <p:nvPicPr>
          <p:cNvPr id="6" name="صورة 4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75" y="932489"/>
            <a:ext cx="7939829" cy="414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40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Design for Flexure: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0875" y="1127919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negative value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650875" y="4489110"/>
                <a:ext cx="8001000" cy="15826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0.85×28</m:t>
                        </m:r>
                      </m:num>
                      <m:den>
                        <m: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6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2.61×</m:t>
                            </m:r>
                            <m:r>
                              <a:rPr lang="en-US" sz="16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40</m:t>
                            </m:r>
                            <m:r>
                              <a:rPr lang="en-US" sz="16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sz="16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1000×</m:t>
                            </m:r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180</m:t>
                                    </m:r>
                                  </m:e>
                                  <m:sup>
                                    <m:r>
                                      <a:rPr lang="en-US" sz="16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16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×28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) =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0.0034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Use ρ =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0.0034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/>
                </a:r>
                <a:b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</a:b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As =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0.0034*180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*1000=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612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mm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²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Use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1ø14/25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cm Top steel</a:t>
                </a:r>
                <a:b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</a:br>
                <a:endParaRPr lang="en-US" sz="16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875" y="4489110"/>
                <a:ext cx="8001000" cy="1582677"/>
              </a:xfrm>
              <a:prstGeom prst="rect">
                <a:avLst/>
              </a:prstGeom>
              <a:blipFill>
                <a:blip r:embed="rId2"/>
                <a:stretch>
                  <a:fillRect l="-4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43</a:t>
            </a:fld>
            <a:endParaRPr lang="en-US" sz="2000" dirty="0"/>
          </a:p>
        </p:txBody>
      </p:sp>
      <p:pic>
        <p:nvPicPr>
          <p:cNvPr id="8" name="صورة 4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75" y="1497250"/>
            <a:ext cx="7787429" cy="313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8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552450" y="442913"/>
            <a:ext cx="99504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positive value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422275" y="4444684"/>
                <a:ext cx="9296400" cy="18458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85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×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28</m:t>
                        </m:r>
                      </m:num>
                      <m:den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(1-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.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61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×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30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×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1000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×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180</m:t>
                                    </m:r>
                                  </m:e>
                                  <m:sup>
                                    <m:r>
                                      <a:rPr lang="en-US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×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) =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0.0025 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Use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ρ =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0.0025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/>
                </a:r>
                <a:b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</a:b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 =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0.0025*180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*1000=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450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mm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²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US" dirty="0"/>
                  <a:t>Use </a:t>
                </a:r>
                <a:r>
                  <a:rPr lang="en-US" dirty="0" smtClean="0"/>
                  <a:t>1ø14/20 </a:t>
                </a:r>
                <a:r>
                  <a:rPr lang="en-US" dirty="0"/>
                  <a:t>cm Bottom steel. </a:t>
                </a: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75" y="4444684"/>
                <a:ext cx="9296400" cy="1845826"/>
              </a:xfrm>
              <a:prstGeom prst="rect">
                <a:avLst/>
              </a:prstGeom>
              <a:blipFill>
                <a:blip r:embed="rId2"/>
                <a:stretch>
                  <a:fillRect l="-525" b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44</a:t>
            </a:fld>
            <a:endParaRPr lang="en-US" sz="2000" dirty="0"/>
          </a:p>
        </p:txBody>
      </p:sp>
      <p:pic>
        <p:nvPicPr>
          <p:cNvPr id="7" name="صورة 4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275" y="960380"/>
            <a:ext cx="7635030" cy="367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47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289719"/>
            <a:ext cx="9949815" cy="57150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slab should be designed </a:t>
            </a:r>
            <a:r>
              <a:rPr lang="en-US" dirty="0" smtClean="0"/>
              <a:t>also </a:t>
            </a:r>
            <a:r>
              <a:rPr lang="en-US" dirty="0"/>
              <a:t>for axial tension </a:t>
            </a:r>
            <a:r>
              <a:rPr lang="en-US" dirty="0" smtClean="0"/>
              <a:t>force: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sz="2100" dirty="0"/>
              <a:t>F11 = 217kN.</a:t>
            </a:r>
          </a:p>
          <a:p>
            <a:r>
              <a:rPr lang="en-US" sz="2100" dirty="0" err="1"/>
              <a:t>Tu</a:t>
            </a:r>
            <a:r>
              <a:rPr lang="en-US" sz="2100" dirty="0"/>
              <a:t> = 0.9*As*</a:t>
            </a:r>
            <a:r>
              <a:rPr lang="en-US" sz="2100" dirty="0" err="1"/>
              <a:t>Fy</a:t>
            </a:r>
            <a:r>
              <a:rPr lang="en-US" sz="2100" dirty="0"/>
              <a:t/>
            </a:r>
            <a:br>
              <a:rPr lang="en-US" sz="2100" dirty="0"/>
            </a:br>
            <a:r>
              <a:rPr lang="en-US" sz="2100" dirty="0"/>
              <a:t>As (top + bottom)= 217*1000/(0.9*420) = 574 mm/1m</a:t>
            </a:r>
            <a:br>
              <a:rPr lang="en-US" sz="2100" dirty="0"/>
            </a:br>
            <a:endParaRPr lang="en-US" sz="2100" dirty="0"/>
          </a:p>
          <a:p>
            <a:r>
              <a:rPr lang="en-US" sz="2100" dirty="0"/>
              <a:t>As top = As bottom = 287mm2 </a:t>
            </a:r>
          </a:p>
          <a:p>
            <a:r>
              <a:rPr lang="en-US" sz="2100" dirty="0"/>
              <a:t>Total Top steel in slab = 612+287 =899 mm = (</a:t>
            </a:r>
            <a:r>
              <a:rPr lang="en-US" sz="2100" b="1" dirty="0"/>
              <a:t>5Ø16 mm/1m</a:t>
            </a:r>
            <a:r>
              <a:rPr lang="en-US" sz="2100" dirty="0"/>
              <a:t>) = 1 Ø16 mm/20cm. </a:t>
            </a:r>
          </a:p>
          <a:p>
            <a:r>
              <a:rPr lang="en-US" sz="2100" dirty="0"/>
              <a:t>Total Bottom steel in slab =450+287= 737mm = (</a:t>
            </a:r>
            <a:r>
              <a:rPr lang="en-US" sz="2100" b="1" dirty="0"/>
              <a:t>4Ø16 mm/1m</a:t>
            </a:r>
            <a:r>
              <a:rPr lang="en-US" sz="2100" dirty="0"/>
              <a:t>) = 1 Ø16mm/25cm.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5" name="صورة 5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075" y="823119"/>
            <a:ext cx="6781801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7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Openings:</a:t>
                </a:r>
              </a:p>
              <a:p>
                <a:r>
                  <a:rPr lang="en-US" dirty="0" smtClean="0"/>
                  <a:t>Minimum area of steel was added in the corners of the openings due to the concentrated load over it</a:t>
                </a:r>
              </a:p>
              <a:p>
                <a:r>
                  <a:rPr lang="en-US" sz="2000" dirty="0" err="1"/>
                  <a:t>As</a:t>
                </a:r>
                <a:r>
                  <a:rPr lang="en-US" sz="2000" baseline="-25000" dirty="0" err="1"/>
                  <a:t>min</a:t>
                </a:r>
                <a:r>
                  <a:rPr lang="en-US" sz="2000" baseline="-25000" dirty="0"/>
                  <a:t> </a:t>
                </a:r>
                <a:r>
                  <a:rPr lang="en-US" sz="2000" dirty="0"/>
                  <a:t>=0.0018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220</m:t>
                    </m:r>
                  </m:oMath>
                </a14:m>
                <a:r>
                  <a:rPr lang="en-US" sz="2000" dirty="0"/>
                  <a:t> = 396 mm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396/154 = 2.57 </a:t>
                </a:r>
                <a:r>
                  <a:rPr lang="en-US" sz="2000" dirty="0">
                    <a:sym typeface="Wingdings" panose="05000000000000000000" pitchFamily="2" charset="2"/>
                  </a:rPr>
                  <a:t></a:t>
                </a:r>
                <a:r>
                  <a:rPr lang="en-US" sz="2000" dirty="0"/>
                  <a:t> use 3 Ø14 / 1 m</a:t>
                </a:r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  <a:blipFill>
                <a:blip r:embed="rId2"/>
                <a:stretch>
                  <a:fillRect l="-858" t="-9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" name="صورة 475"/>
          <p:cNvPicPr/>
          <p:nvPr/>
        </p:nvPicPr>
        <p:blipFill>
          <a:blip r:embed="rId3"/>
          <a:stretch>
            <a:fillRect/>
          </a:stretch>
        </p:blipFill>
        <p:spPr>
          <a:xfrm>
            <a:off x="5543735" y="1737519"/>
            <a:ext cx="497205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1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518319"/>
                <a:ext cx="9949815" cy="5216278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The </a:t>
                </a:r>
                <a:r>
                  <a:rPr lang="en-US" dirty="0"/>
                  <a:t>Maximum spacing between main bars According to ACI </a:t>
                </a:r>
                <a:r>
                  <a:rPr lang="en-US" dirty="0" smtClean="0"/>
                  <a:t>318‐14 </a:t>
                </a:r>
                <a:r>
                  <a:rPr lang="en-US" dirty="0"/>
                  <a:t>SECTION (7.6.5</a:t>
                </a:r>
                <a:r>
                  <a:rPr lang="en-US" dirty="0" smtClean="0"/>
                  <a:t>):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err="1"/>
                  <a:t>S</a:t>
                </a:r>
                <a:r>
                  <a:rPr lang="en-US" baseline="-25000" dirty="0" err="1"/>
                  <a:t>max</a:t>
                </a:r>
                <a14:m>
                  <m:oMath xmlns:m="http://schemas.openxmlformats.org/officeDocument/2006/math">
                    <m:r>
                      <a:rPr lang="en-US" i="1" baseline="-25000">
                        <a:latin typeface="Cambria Math" panose="02040503050406030204" pitchFamily="18" charset="0"/>
                      </a:rPr>
                      <m:t> :</m:t>
                    </m:r>
                    <m:d>
                      <m:dPr>
                        <m:begChr m:val="{"/>
                        <m:endChr m:val=""/>
                        <m:ctrlPr>
                          <a:rPr lang="en-US" i="1" baseline="-250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≤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=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220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=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660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≤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450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 =</a:t>
                </a:r>
                <a:r>
                  <a:rPr lang="en-US" dirty="0" smtClean="0"/>
                  <a:t>250 </a:t>
                </a:r>
                <a:r>
                  <a:rPr lang="en-US" dirty="0"/>
                  <a:t>which is less than 660 and 450 </a:t>
                </a:r>
                <a:br>
                  <a:rPr lang="en-US" dirty="0"/>
                </a:br>
                <a:r>
                  <a:rPr lang="en-US" dirty="0"/>
                  <a:t>so ,  using  S =</a:t>
                </a:r>
                <a:r>
                  <a:rPr lang="en-US" dirty="0" smtClean="0"/>
                  <a:t>250 </a:t>
                </a:r>
                <a:r>
                  <a:rPr lang="en-US" dirty="0"/>
                  <a:t>is </a:t>
                </a:r>
                <a:r>
                  <a:rPr lang="en-US" dirty="0" smtClean="0"/>
                  <a:t>OK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518319"/>
                <a:ext cx="9949815" cy="5216278"/>
              </a:xfrm>
              <a:blipFill>
                <a:blip r:embed="rId2"/>
                <a:stretch>
                  <a:fillRect l="-1103" t="-935" r="-1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9323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Beam Design.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u="sng" dirty="0" smtClean="0"/>
              <a:t>Design for Flexure:</a:t>
            </a:r>
            <a:endParaRPr lang="en-US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55675" y="1966119"/>
            <a:ext cx="944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value of moment in span 1 of the beam shown in Figure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taken as sample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calculation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48</a:t>
            </a:fld>
            <a:endParaRPr lang="en-US" sz="2000" dirty="0"/>
          </a:p>
        </p:txBody>
      </p:sp>
      <p:pic>
        <p:nvPicPr>
          <p:cNvPr id="6" name="صورة 476"/>
          <p:cNvPicPr/>
          <p:nvPr/>
        </p:nvPicPr>
        <p:blipFill>
          <a:blip r:embed="rId2"/>
          <a:stretch>
            <a:fillRect/>
          </a:stretch>
        </p:blipFill>
        <p:spPr>
          <a:xfrm>
            <a:off x="1489075" y="2423319"/>
            <a:ext cx="7924800" cy="347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4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Results from ETABS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Longitudinal Reinforcement: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49</a:t>
            </a:fld>
            <a:endParaRPr lang="en-US" sz="2000" dirty="0"/>
          </a:p>
        </p:txBody>
      </p:sp>
      <p:pic>
        <p:nvPicPr>
          <p:cNvPr id="5" name="صورة 45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76" y="1945365"/>
            <a:ext cx="6324600" cy="414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47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055350" cy="6218237"/>
          </a:xfrm>
        </p:spPr>
      </p:pic>
      <p:sp>
        <p:nvSpPr>
          <p:cNvPr id="5" name="TextBox 4"/>
          <p:cNvSpPr txBox="1"/>
          <p:nvPr/>
        </p:nvSpPr>
        <p:spPr>
          <a:xfrm>
            <a:off x="117475" y="289719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Basement Floor</a:t>
            </a:r>
            <a:endParaRPr lang="en-US" sz="2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794875" y="5776119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smtClean="0"/>
              <a:pPr/>
              <a:t>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5345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r>
              <a:rPr lang="en-US" dirty="0" smtClean="0"/>
              <a:t>Longitudinal Reinforcement for Beam 7 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018079"/>
              </p:ext>
            </p:extLst>
          </p:nvPr>
        </p:nvGraphicFramePr>
        <p:xfrm>
          <a:off x="1260475" y="1356519"/>
          <a:ext cx="8610600" cy="3979862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881805">
                  <a:extLst>
                    <a:ext uri="{9D8B030D-6E8A-4147-A177-3AD203B41FA5}">
                      <a16:colId xmlns:a16="http://schemas.microsoft.com/office/drawing/2014/main" val="260618200"/>
                    </a:ext>
                  </a:extLst>
                </a:gridCol>
                <a:gridCol w="1881805">
                  <a:extLst>
                    <a:ext uri="{9D8B030D-6E8A-4147-A177-3AD203B41FA5}">
                      <a16:colId xmlns:a16="http://schemas.microsoft.com/office/drawing/2014/main" val="3513689753"/>
                    </a:ext>
                  </a:extLst>
                </a:gridCol>
                <a:gridCol w="2084009">
                  <a:extLst>
                    <a:ext uri="{9D8B030D-6E8A-4147-A177-3AD203B41FA5}">
                      <a16:colId xmlns:a16="http://schemas.microsoft.com/office/drawing/2014/main" val="2459448233"/>
                    </a:ext>
                  </a:extLst>
                </a:gridCol>
                <a:gridCol w="1696181">
                  <a:extLst>
                    <a:ext uri="{9D8B030D-6E8A-4147-A177-3AD203B41FA5}">
                      <a16:colId xmlns:a16="http://schemas.microsoft.com/office/drawing/2014/main" val="229922657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273966336"/>
                    </a:ext>
                  </a:extLst>
                </a:gridCol>
              </a:tblGrid>
              <a:tr h="306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 number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(mm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required ( mm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extLst>
                  <a:ext uri="{0D108BD9-81ED-4DB2-BD59-A6C34878D82A}">
                    <a16:rowId xmlns:a16="http://schemas.microsoft.com/office/drawing/2014/main" val="1354917007"/>
                  </a:ext>
                </a:extLst>
              </a:tr>
              <a:tr h="408191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– Left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8Ø25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8405467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1177600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-Right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5562665"/>
                  </a:ext>
                </a:extLst>
              </a:tr>
              <a:tr h="408191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– Left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3972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3972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4800056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90252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-Right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0144591"/>
                  </a:ext>
                </a:extLst>
              </a:tr>
              <a:tr h="408191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– Left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4785968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2208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2208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1016219"/>
                  </a:ext>
                </a:extLst>
              </a:tr>
              <a:tr h="408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-Right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3829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3829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268" marR="38268" marT="0" marB="0" anchor="ctr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4Ø25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6191979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685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Shear Reinforcement: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51</a:t>
            </a:fld>
            <a:endParaRPr lang="en-US" sz="2000" dirty="0"/>
          </a:p>
        </p:txBody>
      </p:sp>
      <p:pic>
        <p:nvPicPr>
          <p:cNvPr id="5" name="صورة 3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276" y="1185431"/>
            <a:ext cx="71628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28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5299"/>
              </p:ext>
            </p:extLst>
          </p:nvPr>
        </p:nvGraphicFramePr>
        <p:xfrm>
          <a:off x="574675" y="1966119"/>
          <a:ext cx="9829800" cy="3581398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464245">
                  <a:extLst>
                    <a:ext uri="{9D8B030D-6E8A-4147-A177-3AD203B41FA5}">
                      <a16:colId xmlns:a16="http://schemas.microsoft.com/office/drawing/2014/main" val="4291539793"/>
                    </a:ext>
                  </a:extLst>
                </a:gridCol>
                <a:gridCol w="1464245">
                  <a:extLst>
                    <a:ext uri="{9D8B030D-6E8A-4147-A177-3AD203B41FA5}">
                      <a16:colId xmlns:a16="http://schemas.microsoft.com/office/drawing/2014/main" val="409433563"/>
                    </a:ext>
                  </a:extLst>
                </a:gridCol>
                <a:gridCol w="1270121">
                  <a:extLst>
                    <a:ext uri="{9D8B030D-6E8A-4147-A177-3AD203B41FA5}">
                      <a16:colId xmlns:a16="http://schemas.microsoft.com/office/drawing/2014/main" val="27689116"/>
                    </a:ext>
                  </a:extLst>
                </a:gridCol>
                <a:gridCol w="1203565">
                  <a:extLst>
                    <a:ext uri="{9D8B030D-6E8A-4147-A177-3AD203B41FA5}">
                      <a16:colId xmlns:a16="http://schemas.microsoft.com/office/drawing/2014/main" val="2654473121"/>
                    </a:ext>
                  </a:extLst>
                </a:gridCol>
                <a:gridCol w="1203565">
                  <a:extLst>
                    <a:ext uri="{9D8B030D-6E8A-4147-A177-3AD203B41FA5}">
                      <a16:colId xmlns:a16="http://schemas.microsoft.com/office/drawing/2014/main" val="270583431"/>
                    </a:ext>
                  </a:extLst>
                </a:gridCol>
                <a:gridCol w="1748959">
                  <a:extLst>
                    <a:ext uri="{9D8B030D-6E8A-4147-A177-3AD203B41FA5}">
                      <a16:colId xmlns:a16="http://schemas.microsoft.com/office/drawing/2014/main" val="1966455277"/>
                    </a:ext>
                  </a:extLst>
                </a:gridCol>
                <a:gridCol w="1475100">
                  <a:extLst>
                    <a:ext uri="{9D8B030D-6E8A-4147-A177-3AD203B41FA5}">
                      <a16:colId xmlns:a16="http://schemas.microsoft.com/office/drawing/2014/main" val="4113118574"/>
                    </a:ext>
                  </a:extLst>
                </a:gridCol>
              </a:tblGrid>
              <a:tr h="2274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 number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(Av/s)etabs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(Av/s)min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(Av/s)used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(mm)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Stirrups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836872"/>
                  </a:ext>
                </a:extLst>
              </a:tr>
              <a:tr h="372656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/120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1489732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/250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5954787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/220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6145828"/>
                  </a:ext>
                </a:extLst>
              </a:tr>
              <a:tr h="372656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/100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4032966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/250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7215911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/100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0682960"/>
                  </a:ext>
                </a:extLst>
              </a:tr>
              <a:tr h="372656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/150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0719018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/250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3732261"/>
                  </a:ext>
                </a:extLst>
              </a:tr>
              <a:tr h="372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Support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φ 10 /100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313813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7075" y="975519"/>
            <a:ext cx="5410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04" indent="-274304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/>
              <a:t>Shear reinforcement for Beam </a:t>
            </a:r>
            <a:r>
              <a:rPr lang="en-US" sz="2600" dirty="0" smtClean="0"/>
              <a:t>: </a:t>
            </a:r>
            <a:endParaRPr lang="en-US" sz="2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116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4675" y="823119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Cross Section for </a:t>
            </a:r>
            <a:r>
              <a:rPr lang="en-US" sz="2400" b="1" u="sng" dirty="0" smtClean="0"/>
              <a:t>Beam:</a:t>
            </a:r>
            <a:endParaRPr lang="en-US" sz="2400" b="1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53</a:t>
            </a:fld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75" y="1787970"/>
            <a:ext cx="9741797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51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Column Design: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According to ACI Code, a structural element with a ratio of height-to-least lateral </a:t>
            </a:r>
            <a:r>
              <a:rPr lang="en-US" dirty="0" smtClean="0"/>
              <a:t>dimension not exceeding </a:t>
            </a:r>
            <a:r>
              <a:rPr lang="en-US" dirty="0"/>
              <a:t>three used primarily to support compressive loads is defined as column.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576" y="2804319"/>
            <a:ext cx="5410200" cy="293027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1529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r>
              <a:rPr lang="en-US" dirty="0" smtClean="0"/>
              <a:t>Column Layout: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76" y="1356519"/>
            <a:ext cx="6324600" cy="414528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751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</p:spPr>
            <p:txBody>
              <a:bodyPr/>
              <a:lstStyle/>
              <a:p>
                <a:pPr lvl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v"/>
                </a:pPr>
                <a:r>
                  <a:rPr lang="en-US" sz="28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Slenderness Check</a:t>
                </a:r>
                <a:endParaRPr 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This check is required to find out whether columns are long or short</a:t>
                </a:r>
                <a:r>
                  <a:rPr lang="en-GB" sz="28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GB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GB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GB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sz="2000" dirty="0" smtClean="0"/>
                  <a:t> = 6.3 </a:t>
                </a:r>
                <a:r>
                  <a:rPr lang="en-US" sz="2000" dirty="0"/>
                  <a:t>≤ 34- 12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246.5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246.5</m:t>
                        </m:r>
                      </m:den>
                    </m:f>
                  </m:oMath>
                </a14:m>
                <a:r>
                  <a:rPr lang="en-US" sz="2000" dirty="0"/>
                  <a:t> ≤ 40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Columns </a:t>
                </a:r>
                <a:r>
                  <a:rPr lang="en-US" sz="2000" dirty="0"/>
                  <a:t>have no slenderness, therefore, all columns are shorts columns.</a:t>
                </a:r>
              </a:p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365919"/>
                <a:ext cx="9949815" cy="5368678"/>
              </a:xfrm>
              <a:blipFill>
                <a:blip r:embed="rId2"/>
                <a:stretch>
                  <a:fillRect l="-1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7875" y="2270919"/>
            <a:ext cx="3962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661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875" y="442119"/>
            <a:ext cx="10232709" cy="5292478"/>
          </a:xfrm>
        </p:spPr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Seismic Requirements for Columns of </a:t>
            </a:r>
            <a:r>
              <a:rPr lang="en-US" u="sng" dirty="0" smtClean="0">
                <a:solidFill>
                  <a:srgbClr val="FF0000"/>
                </a:solidFill>
              </a:rPr>
              <a:t>Intermediate moment Frames</a:t>
            </a:r>
            <a:r>
              <a:rPr lang="en-US" u="sng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5" name="صورة 6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475" y="1297657"/>
            <a:ext cx="2466975" cy="4249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075" y="1297657"/>
            <a:ext cx="3505200" cy="2028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287" y="3663764"/>
            <a:ext cx="3487988" cy="142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85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442119"/>
            <a:ext cx="9949815" cy="6255965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Reinforcement</a:t>
            </a:r>
          </a:p>
          <a:p>
            <a:pPr marL="0" indent="0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=21681 mm2  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44Ø25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max= 150 mm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min = 50 mm or 1.5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which is larger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(1.5×25=37.5)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min = 50 mm.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1Ø25/10 cm.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58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6237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stirrups Ø10 mm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675" y="975519"/>
            <a:ext cx="5562600" cy="45893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875" y="442120"/>
            <a:ext cx="2072430" cy="532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1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55350" cy="62182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5675" y="213519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Ground Floor</a:t>
            </a:r>
            <a:endParaRPr lang="en-US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642475" y="5776119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smtClean="0"/>
              <a:pPr/>
              <a:t>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4747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Staircase Design: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5" name="صورة 62"/>
          <p:cNvPicPr/>
          <p:nvPr/>
        </p:nvPicPr>
        <p:blipFill>
          <a:blip r:embed="rId2"/>
          <a:stretch>
            <a:fillRect/>
          </a:stretch>
        </p:blipFill>
        <p:spPr>
          <a:xfrm>
            <a:off x="3775075" y="1181647"/>
            <a:ext cx="3209925" cy="45529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2206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 of stairs: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Riser: 0.166m. 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Going: 0.30 m.	- Landing length: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Step width: 1.5 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-Span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length= 5.2 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0.18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d= 0.15m.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Loads on stairs: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Live load: 5 KN/m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load: 4.4 KN/m.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Dead load: 0.1 x 25 = 2.5 KN/m.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02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Design of stairs: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Ultimate loads on slab equal (1.2D + 1.6L) = (1.2x (4.4+2.5) + 1.6 x(5)) = 16.28 KN/m2.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400" i="1" baseline="-250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400" baseline="-250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400" baseline="-25000">
                            <a:latin typeface="Cambria Math" panose="02040503050406030204" pitchFamily="18" charset="0"/>
                          </a:rPr>
                          <m:t>U</m:t>
                        </m:r>
                      </m:sub>
                    </m:sSub>
                    <m:r>
                      <a:rPr lang="en-US" sz="3400" baseline="-250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4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3400" baseline="-25000"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3400" i="1" baseline="-2500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3400" baseline="-250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3400" baseline="-25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3400" baseline="-250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4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16.28 ×5.17²</m:t>
                        </m:r>
                      </m:num>
                      <m:den>
                        <m:r>
                          <a:rPr lang="en-US" sz="3400" baseline="-25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3400" baseline="-25000">
                        <a:latin typeface="Cambria Math" panose="02040503050406030204" pitchFamily="18" charset="0"/>
                      </a:rPr>
                      <m:t>=54.4</m:t>
                    </m:r>
                  </m:oMath>
                </a14:m>
                <a:r>
                  <a:rPr lang="en-US" sz="3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-Longitudinal reinforcement ratio (ρ) from equation: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0.85 ×28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2.61×54.4 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28×1000×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150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ra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=0.0068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the longitudinal area of steel As = 0.0068 x 1000 x 150 = 1020 mm².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As, Shrinkage = 0.0018 x 180 x 1000 = 320 mm²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6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Ø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16/m.</a:t>
                </a:r>
                <a:b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4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Ø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10/m in the other direction.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Vu = Wu x L = 16.28 x 1.5=24.42KN.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Ø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=Ø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Ø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Vc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0.75×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r>
                            <a:rPr lang="en-US">
                              <a:latin typeface="Cambria Math" panose="02040503050406030204" pitchFamily="18" charset="0"/>
                            </a:rPr>
                            <m:t> ×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28 </m:t>
                              </m:r>
                            </m:e>
                          </m:rad>
                          <m:r>
                            <a:rPr lang="en-US">
                              <a:latin typeface="Cambria Math" panose="02040503050406030204" pitchFamily="18" charset="0"/>
                            </a:rPr>
                            <m:t>× 1000×150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=99.21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˃24.42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⇒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OK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551" t="-1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41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Landing design: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Landing length: 3.2 m.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Ultimate loads on slab equal (1.2D + 1.6L) = (1.2x (4.4+0.18 x 25) + 1.6 (5)) = 18.68 KN/m².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100" i="1" baseline="-250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  <m:r>
                      <a:rPr lang="en-US" sz="3100" i="1" baseline="-250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1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3100" i="1" baseline="-250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1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18.68 ×</m:t>
                        </m:r>
                        <m:sSup>
                          <m:sSupPr>
                            <m:ctrlP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  <m:t>3.2</m:t>
                            </m:r>
                          </m:e>
                          <m:sup>
                            <m:r>
                              <a:rPr lang="en-US" sz="3100" i="1" baseline="-25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100" i="1" baseline="-25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3100" i="1" baseline="-25000">
                        <a:latin typeface="Cambria Math" panose="02040503050406030204" pitchFamily="18" charset="0"/>
                      </a:rPr>
                      <m:t>=23.9</m:t>
                    </m:r>
                  </m:oMath>
                </a14:m>
                <a:r>
                  <a:rPr lang="en-US" sz="31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1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3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sz="31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Longitudinal reinforcement ratio (ρ) from equation: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0.85 ×28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2.61×23.9 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28×1000×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150</m:t>
                                      </m:r>
                                    </m:e>
                                    <m: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rad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=0.0029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the longitudinal area of steel As = 0.0029 x 1000 x 150 = 431 mm2.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As, Shrinkage = 0.0018 x 180 x 1000 = 324 mm2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1Ø12 /200mm in each direction for top and bottom 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Vu = (Wu x L)/2 =(18.68 x 3.2)/2=29.88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Ø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=Ø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Ø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Vc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0.75×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r>
                            <a:rPr lang="en-US">
                              <a:latin typeface="Cambria Math" panose="02040503050406030204" pitchFamily="18" charset="0"/>
                            </a:rPr>
                            <m:t> ×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28 </m:t>
                              </m:r>
                            </m:e>
                          </m:rad>
                          <m:r>
                            <a:rPr lang="en-US">
                              <a:latin typeface="Cambria Math" panose="02040503050406030204" pitchFamily="18" charset="0"/>
                            </a:rPr>
                            <m:t>× 1000×150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=99.21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˃29.4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⇒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OK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442119"/>
                <a:ext cx="9949815" cy="5292478"/>
              </a:xfrm>
              <a:blipFill>
                <a:blip r:embed="rId2"/>
                <a:stretch>
                  <a:fillRect l="-551" t="-1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78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289719"/>
            <a:ext cx="9949815" cy="5444878"/>
          </a:xfrm>
        </p:spPr>
        <p:txBody>
          <a:bodyPr/>
          <a:lstStyle/>
          <a:p>
            <a:r>
              <a:rPr lang="en-US" dirty="0" smtClean="0"/>
              <a:t>Shear wall Design: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076" y="1043964"/>
            <a:ext cx="6553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2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5 </a:t>
            </a:r>
          </a:p>
          <a:p>
            <a:pPr marL="0" indent="0">
              <a:buNone/>
            </a:pPr>
            <a:endParaRPr lang="en-US" dirty="0" smtClean="0"/>
          </a:p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Length=38.4 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divided into five spans ( 5.8 m ,11 m ,7.5 m,7.5 m and 6.5 m)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width=0.3 m 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height= 4 m for each floor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rebar area(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=28739 mm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rebar area(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=750  mm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5" name="Picture 4" descr="C:\Users\Osaid Ayman\Desktop\G2pp\shearwall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605" y="2042319"/>
            <a:ext cx="2798933" cy="36922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60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289719"/>
                <a:ext cx="9949815" cy="5638800"/>
              </a:xfrm>
            </p:spPr>
            <p:txBody>
              <a:bodyPr>
                <a:normAutofit/>
              </a:bodyPr>
              <a:lstStyle/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dirty="0"/>
                  <a:t>Longitudinal reinforcement</a:t>
                </a:r>
                <a:r>
                  <a:rPr lang="en-US" dirty="0" smtClean="0"/>
                  <a:t>:</a:t>
                </a:r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NO. of </a:t>
                </a:r>
                <a:r>
                  <a:rPr lang="en-US" sz="2000" dirty="0"/>
                  <a:t>vertical bars: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1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5800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000" dirty="0"/>
                  <a:t> = 19.3 bars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2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11000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2000" dirty="0"/>
                  <a:t> = 36.7 bars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3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7500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2000" dirty="0"/>
                  <a:t> =25 bars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4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7500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2000" dirty="0"/>
                  <a:t>  =25 bars</a:t>
                </a:r>
              </a:p>
              <a:p>
                <a:pPr marL="0" lvl="0" indent="0">
                  <a:buNone/>
                </a:pPr>
                <a:r>
                  <a:rPr lang="en-US" sz="2000" dirty="0"/>
                  <a:t>Span 5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6500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2000" dirty="0"/>
                  <a:t> =21 </a:t>
                </a:r>
                <a:r>
                  <a:rPr lang="en-US" sz="2000" dirty="0" smtClean="0"/>
                  <a:t>bars</a:t>
                </a:r>
              </a:p>
              <a:p>
                <a:pPr marL="0" lv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use 37 bars Ø25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/30 cm along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 face of the shear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wall.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 smtClean="0"/>
              </a:p>
              <a:p>
                <a:pPr marL="0" lv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289719"/>
                <a:ext cx="9949815" cy="5638800"/>
              </a:xfrm>
              <a:blipFill>
                <a:blip r:embed="rId2"/>
                <a:stretch>
                  <a:fillRect l="-858" t="-9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52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2769" y="670719"/>
                <a:ext cx="9949815" cy="5063878"/>
              </a:xfrm>
            </p:spPr>
            <p:txBody>
              <a:bodyPr/>
              <a:lstStyle/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dirty="0"/>
                  <a:t>Transverse reinforcement</a:t>
                </a:r>
                <a:r>
                  <a:rPr lang="en-US" dirty="0" smtClean="0"/>
                  <a:t>:</a:t>
                </a:r>
              </a:p>
              <a:p>
                <a:pPr marL="0" lvl="0" indent="0">
                  <a:buNone/>
                </a:pPr>
                <a:endParaRPr lang="en-US" dirty="0"/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No. of transverse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bars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4000</m:t>
                        </m:r>
                      </m:num>
                      <m:den>
                        <m:r>
                          <a:rPr lang="en-US" sz="2400" i="1"/>
                          <m:t>300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=13.3 bars.           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use 14 bars Ø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18/30 cm along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 vertical face of the shear wall.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2769" y="670719"/>
                <a:ext cx="9949815" cy="5063878"/>
              </a:xfrm>
              <a:blipFill>
                <a:blip r:embed="rId2"/>
                <a:stretch>
                  <a:fillRect l="-858" t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84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Design of footings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075" y="1280319"/>
            <a:ext cx="5334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7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Mat foundation was used for the building</a:t>
            </a:r>
            <a:r>
              <a:rPr lang="en-US" b="1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The  area of the building = 1539 m</a:t>
            </a:r>
            <a:r>
              <a:rPr lang="en-US" sz="2000" baseline="30000" dirty="0" smtClean="0"/>
              <a:t>2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The total area of foundation is &gt; </a:t>
            </a:r>
            <a:r>
              <a:rPr lang="en-US" sz="2000" dirty="0" smtClean="0"/>
              <a:t>0.6 </a:t>
            </a:r>
            <a:r>
              <a:rPr lang="en-US" sz="2000" dirty="0"/>
              <a:t>of basement area 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 service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265480 </a:t>
            </a:r>
            <a:r>
              <a:rPr lang="en-US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kN.</a:t>
            </a: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Allowable bearing capacity of soil = 350 </a:t>
            </a:r>
            <a:r>
              <a:rPr lang="en-US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/</a:t>
            </a:r>
            <a:r>
              <a:rPr lang="en-US" sz="2000" dirty="0">
                <a:solidFill>
                  <a:prstClr val="black"/>
                </a:solidFill>
              </a:rPr>
              <a:t>m</a:t>
            </a:r>
            <a:r>
              <a:rPr lang="en-US" sz="2000" baseline="30000" dirty="0">
                <a:solidFill>
                  <a:prstClr val="black"/>
                </a:solidFill>
              </a:rPr>
              <a:t>2 </a:t>
            </a: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Area of footing=total service load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allowable bearing capacity = 265480*1.1/350= 834.4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2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buClr>
                <a:srgbClr val="0BD0D9"/>
              </a:buClr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total area of mat foundation =1616.14 </a:t>
            </a:r>
            <a:r>
              <a:rPr lang="en-US" sz="2000" dirty="0">
                <a:solidFill>
                  <a:prstClr val="black"/>
                </a:solidFill>
              </a:rPr>
              <a:t>m</a:t>
            </a:r>
            <a:r>
              <a:rPr lang="en-US" sz="2000" baseline="30000" dirty="0">
                <a:solidFill>
                  <a:prstClr val="black"/>
                </a:solidFill>
              </a:rPr>
              <a:t>2 </a:t>
            </a:r>
          </a:p>
          <a:p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9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075" y="746919"/>
            <a:ext cx="1013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</a:rPr>
              <a:t>Floors, </a:t>
            </a:r>
            <a:r>
              <a:rPr lang="en-US" sz="2400" b="1" dirty="0" smtClean="0">
                <a:solidFill>
                  <a:schemeClr val="accent1"/>
                </a:solidFill>
              </a:rPr>
              <a:t>areas </a:t>
            </a:r>
            <a:r>
              <a:rPr lang="en-US" sz="2400" b="1" dirty="0">
                <a:solidFill>
                  <a:schemeClr val="accent1"/>
                </a:solidFill>
              </a:rPr>
              <a:t>and heights</a:t>
            </a:r>
            <a:endParaRPr lang="en-US" sz="2400" b="1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075" y="1621850"/>
            <a:ext cx="8610600" cy="411187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559396" y="5733728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smtClean="0"/>
              <a:pPr/>
              <a:t>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50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Soil Property Definition (Modules of subgrade Reactions (Ks) :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Factor (S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2 for Granular soil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Bering Capacity = 350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Modules of subgrade Reactions (Ks) = 40 (Sf) (q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40*2*350 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28000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8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/>
          <a:lstStyle/>
          <a:p>
            <a:r>
              <a:rPr lang="en-US" dirty="0" smtClean="0"/>
              <a:t>Deflection Check: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5" name="صورة 53"/>
          <p:cNvPicPr/>
          <p:nvPr/>
        </p:nvPicPr>
        <p:blipFill>
          <a:blip r:embed="rId2"/>
          <a:stretch>
            <a:fillRect/>
          </a:stretch>
        </p:blipFill>
        <p:spPr>
          <a:xfrm>
            <a:off x="2304098" y="1398085"/>
            <a:ext cx="6447156" cy="4336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553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137319"/>
            <a:ext cx="9949815" cy="559727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Design of Mat foundation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 smtClean="0"/>
              <a:t>By </a:t>
            </a:r>
            <a:r>
              <a:rPr lang="en-US" dirty="0"/>
              <a:t>drawing a contour line of moment m</a:t>
            </a:r>
            <a:r>
              <a:rPr lang="en-US" baseline="-25000" dirty="0"/>
              <a:t>11 </a:t>
            </a:r>
            <a:r>
              <a:rPr lang="en-US" dirty="0"/>
              <a:t>and m</a:t>
            </a:r>
            <a:r>
              <a:rPr lang="en-US" baseline="-25000" dirty="0"/>
              <a:t>22 </a:t>
            </a:r>
            <a:r>
              <a:rPr lang="en-US" dirty="0"/>
              <a:t> between (-1353,0) ,which corresponding to minimum area of steel of section b=1000mm and h=1500mm.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6" name="صورة 56"/>
          <p:cNvPicPr/>
          <p:nvPr/>
        </p:nvPicPr>
        <p:blipFill>
          <a:blip r:embed="rId2"/>
          <a:stretch>
            <a:fillRect/>
          </a:stretch>
        </p:blipFill>
        <p:spPr>
          <a:xfrm>
            <a:off x="2555875" y="2484034"/>
            <a:ext cx="6219824" cy="373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2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365919"/>
            <a:ext cx="9949815" cy="5368678"/>
          </a:xfrm>
        </p:spPr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5" name="صورة 55"/>
          <p:cNvPicPr/>
          <p:nvPr/>
        </p:nvPicPr>
        <p:blipFill>
          <a:blip r:embed="rId2"/>
          <a:stretch>
            <a:fillRect/>
          </a:stretch>
        </p:blipFill>
        <p:spPr>
          <a:xfrm>
            <a:off x="1946275" y="217582"/>
            <a:ext cx="6443027" cy="460667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6023" y="5005593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steel =0.0018×1000×1500 =2700 mm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use 4Ø32 / 1 meter top in both direction.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8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518319"/>
            <a:ext cx="9949815" cy="5216278"/>
          </a:xfrm>
        </p:spPr>
        <p:txBody>
          <a:bodyPr/>
          <a:lstStyle/>
          <a:p>
            <a:pPr lvl="0"/>
            <a:r>
              <a:rPr lang="en-US" dirty="0"/>
              <a:t>By drawing a contour line of moment M</a:t>
            </a:r>
            <a:r>
              <a:rPr lang="en-US" baseline="-25000" dirty="0"/>
              <a:t>11 </a:t>
            </a:r>
            <a:r>
              <a:rPr lang="en-US" dirty="0"/>
              <a:t>and M</a:t>
            </a:r>
            <a:r>
              <a:rPr lang="en-US" baseline="-25000" dirty="0"/>
              <a:t>22 </a:t>
            </a:r>
            <a:r>
              <a:rPr lang="en-US" dirty="0"/>
              <a:t> between (0,1353) </a:t>
            </a:r>
            <a:r>
              <a:rPr lang="en-US" dirty="0" err="1" smtClean="0"/>
              <a:t>kN.m</a:t>
            </a:r>
            <a:r>
              <a:rPr lang="en-US" dirty="0" smtClean="0"/>
              <a:t> , which </a:t>
            </a:r>
            <a:r>
              <a:rPr lang="en-US" dirty="0"/>
              <a:t>corresponding to minimum area of steel of section b=1000m and h=1500mm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5" name="صورة 57"/>
          <p:cNvPicPr/>
          <p:nvPr/>
        </p:nvPicPr>
        <p:blipFill>
          <a:blip r:embed="rId2"/>
          <a:stretch>
            <a:fillRect/>
          </a:stretch>
        </p:blipFill>
        <p:spPr>
          <a:xfrm>
            <a:off x="2403475" y="1817601"/>
            <a:ext cx="5913755" cy="430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9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69" y="213519"/>
            <a:ext cx="9949815" cy="5292478"/>
          </a:xfrm>
        </p:spPr>
        <p:txBody>
          <a:bodyPr/>
          <a:lstStyle/>
          <a:p>
            <a:r>
              <a:rPr lang="en-US" dirty="0"/>
              <a:t>Maximum positive moment </a:t>
            </a:r>
            <a:r>
              <a:rPr lang="en-US" dirty="0" smtClean="0"/>
              <a:t>M22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6" name="صورة 58"/>
          <p:cNvPicPr/>
          <p:nvPr/>
        </p:nvPicPr>
        <p:blipFill>
          <a:blip r:embed="rId2"/>
          <a:stretch>
            <a:fillRect/>
          </a:stretch>
        </p:blipFill>
        <p:spPr>
          <a:xfrm>
            <a:off x="2608898" y="670719"/>
            <a:ext cx="5837555" cy="463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4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7475" y="536044"/>
                <a:ext cx="10937875" cy="5216278"/>
              </a:xfrm>
            </p:spPr>
            <p:txBody>
              <a:bodyPr/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maximum moment in the bottom face of mat foundation is more than 1353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so the maximum value of moment in both direction is less than 2000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by reading the value of moment with blue color far away the center of column and shear wall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ar-JO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/>
                      <m:t>ρ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0</m:t>
                        </m:r>
                        <m:r>
                          <a:rPr lang="en-US" sz="2400"/>
                          <m:t>.</m:t>
                        </m:r>
                        <m:r>
                          <a:rPr lang="en-US" sz="2400"/>
                          <m:t>85</m:t>
                        </m:r>
                        <m:r>
                          <a:rPr lang="en-US" sz="2400"/>
                          <m:t>×</m:t>
                        </m:r>
                        <m:r>
                          <a:rPr lang="en-US" sz="2400"/>
                          <m:t>28</m:t>
                        </m:r>
                      </m:num>
                      <m:den>
                        <m:r>
                          <a:rPr lang="en-US" sz="2400"/>
                          <m:t>420</m:t>
                        </m:r>
                      </m:den>
                    </m:f>
                    <m:r>
                      <a:rPr lang="en-US" sz="2400"/>
                      <m:t>×</m:t>
                    </m:r>
                    <m:d>
                      <m:d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/>
                          <m:t>1</m:t>
                        </m:r>
                        <m:r>
                          <a:rPr lang="en-US" sz="2400" i="1"/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sz="2400" i="1"/>
                            </m:ctrlPr>
                          </m:radPr>
                          <m:deg/>
                          <m:e>
                            <m:r>
                              <a:rPr lang="en-US" sz="2400"/>
                              <m:t>1</m:t>
                            </m:r>
                            <m:r>
                              <a:rPr lang="en-US" sz="2400" i="1"/>
                              <m:t>−</m:t>
                            </m:r>
                            <m:f>
                              <m:fPr>
                                <m:ctrlPr>
                                  <a:rPr lang="en-US" sz="2400" i="1"/>
                                </m:ctrlPr>
                              </m:fPr>
                              <m:num>
                                <m:r>
                                  <a:rPr lang="en-US" sz="2400"/>
                                  <m:t>2</m:t>
                                </m:r>
                                <m:r>
                                  <a:rPr lang="en-US" sz="2400"/>
                                  <m:t>.</m:t>
                                </m:r>
                                <m:r>
                                  <a:rPr lang="en-US" sz="2400"/>
                                  <m:t>61</m:t>
                                </m:r>
                                <m:r>
                                  <a:rPr lang="en-US" sz="2400"/>
                                  <m:t>×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/>
                                      <m:t>2000</m:t>
                                    </m:r>
                                  </m:e>
                                </m:d>
                                <m:r>
                                  <a:rPr lang="en-US" sz="2400"/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400" i="1"/>
                                    </m:ctrlPr>
                                  </m:sSupPr>
                                  <m:e>
                                    <m:r>
                                      <a:rPr lang="en-US" sz="2400" i="1"/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/>
                                      <m:t>6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400"/>
                                  <m:t>1000</m:t>
                                </m:r>
                                <m:r>
                                  <a:rPr lang="en-US" sz="2400"/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400" i="1"/>
                                    </m:ctrlPr>
                                  </m:sSupPr>
                                  <m:e>
                                    <m:r>
                                      <a:rPr lang="en-US" sz="2400"/>
                                      <m:t>1420</m:t>
                                    </m:r>
                                  </m:e>
                                  <m:sup>
                                    <m:r>
                                      <a:rPr lang="en-US" sz="2400"/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/>
                                  <m:t>×</m:t>
                                </m:r>
                                <m:r>
                                  <a:rPr lang="en-US" sz="2400"/>
                                  <m:t>28</m:t>
                                </m:r>
                              </m:den>
                            </m:f>
                          </m:e>
                        </m:rad>
                        <m:r>
                          <a:rPr lang="en-US" sz="2400"/>
                          <m:t> </m:t>
                        </m:r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0.00268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As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=0.00268</a:t>
                </a:r>
                <a14:m>
                  <m:oMath xmlns:m="http://schemas.openxmlformats.org/officeDocument/2006/math">
                    <m:r>
                      <a:rPr lang="en-US" sz="2400"/>
                      <m:t>×</m:t>
                    </m:r>
                    <m:r>
                      <a:rPr lang="en-US" sz="2400"/>
                      <m:t>1000</m:t>
                    </m:r>
                    <m:r>
                      <a:rPr lang="en-US" sz="2400"/>
                      <m:t>×</m:t>
                    </m:r>
                    <m:r>
                      <a:rPr lang="en-US" sz="2400"/>
                      <m:t>1420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3806 mm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use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5Ø32 / 1 meter bottom in both direction in dark blue area which equal to 1.5m from each face of column and shear wall.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7475" y="536044"/>
                <a:ext cx="10937875" cy="5216278"/>
              </a:xfrm>
              <a:blipFill>
                <a:blip r:embed="rId2"/>
                <a:stretch>
                  <a:fillRect l="-836" t="-935" r="-1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60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55349" cy="6218238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03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60675" y="518319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Codes and Standards</a:t>
            </a:r>
            <a:endParaRPr lang="en-US" sz="2800" b="1" dirty="0">
              <a:latin typeface="+mj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8974" y="1356519"/>
            <a:ext cx="9144001" cy="4606679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</a:t>
            </a: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Institute (ACI 318- 2014).</a:t>
            </a:r>
          </a:p>
          <a:p>
            <a:pPr lvl="0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Society for Civil Engineering – Minimum Design Loads for Buildings and Other Structures (ASCE 7-2010). </a:t>
            </a:r>
          </a:p>
          <a:p>
            <a:pPr lvl="0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Building Code (IBC- </a:t>
            </a:r>
            <a:r>
              <a:rPr lang="en-US" sz="2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2015).</a:t>
            </a:r>
            <a:endParaRPr lang="en-US" sz="20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9585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7075" y="1634797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Concrete: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5858422"/>
                  </p:ext>
                </p:extLst>
              </p:nvPr>
            </p:nvGraphicFramePr>
            <p:xfrm>
              <a:off x="3089275" y="1634797"/>
              <a:ext cx="6096000" cy="1879600"/>
            </p:xfrm>
            <a:graphic>
              <a:graphicData uri="http://schemas.openxmlformats.org/drawingml/2006/table">
                <a:tbl>
                  <a:tblPr firstRow="1" bandRow="1">
                    <a:tableStyleId>{69C7853C-536D-4A76-A0AE-DD22124D55A5}</a:tableStyleId>
                  </a:tblPr>
                  <a:tblGrid>
                    <a:gridCol w="35894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065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Property </a:t>
                          </a:r>
                          <a:endParaRPr lang="en-US" sz="2000" dirty="0">
                            <a:solidFill>
                              <a:srgbClr val="92FF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Value 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Compressive strength of concrete, (fʹϲ)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28 MPa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Modulus of elasticity, (Eϲ)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24.87×10³ 𝑀𝑝𝑎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Unit weight of plain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23 𝑘𝑁/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US" sz="160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6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kumimoji="0" lang="en-US" sz="16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effectLst/>
                            </a:rPr>
                            <a:t>Unit weight of reinforced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25 𝑘𝑁/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US" sz="160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6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kumimoji="0" lang="en-US" sz="16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5858422"/>
                  </p:ext>
                </p:extLst>
              </p:nvPr>
            </p:nvGraphicFramePr>
            <p:xfrm>
              <a:off x="3089275" y="1634797"/>
              <a:ext cx="6096000" cy="1879600"/>
            </p:xfrm>
            <a:graphic>
              <a:graphicData uri="http://schemas.openxmlformats.org/drawingml/2006/table">
                <a:tbl>
                  <a:tblPr firstRow="1" bandRow="1">
                    <a:tableStyleId>{69C7853C-536D-4A76-A0AE-DD22124D55A5}</a:tableStyleId>
                  </a:tblPr>
                  <a:tblGrid>
                    <a:gridCol w="35894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065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Property </a:t>
                          </a:r>
                          <a:endParaRPr lang="en-US" sz="2000" dirty="0">
                            <a:solidFill>
                              <a:srgbClr val="92FF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Value 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Compressive strength of concrete, (fʹϲ)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28 MPa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Modulus of elasticity, (Eϲ)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24.87×10³ 𝑀𝑝𝑎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effectLst/>
                            </a:rPr>
                            <a:t>Unit weight of plain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41" marR="91441">
                        <a:blipFill>
                          <a:blip r:embed="rId2"/>
                          <a:stretch>
                            <a:fillRect l="-145388" t="-314754" r="-3155" b="-1278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effectLst/>
                            </a:rPr>
                            <a:t>Unit weight of reinforced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41" marR="91441">
                        <a:blipFill>
                          <a:blip r:embed="rId2"/>
                          <a:stretch>
                            <a:fillRect l="-145388" t="-414754" r="-3155" b="-278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727075" y="3871119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Reinforced Steel:</a:t>
            </a:r>
            <a:endParaRPr lang="en-US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060552"/>
              </p:ext>
            </p:extLst>
          </p:nvPr>
        </p:nvGraphicFramePr>
        <p:xfrm>
          <a:off x="3089275" y="4353798"/>
          <a:ext cx="6096000" cy="15087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589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6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Property </a:t>
                      </a:r>
                      <a:endParaRPr lang="en-US" sz="2000" dirty="0">
                        <a:solidFill>
                          <a:srgbClr val="92FF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Value 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Steel Grade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Grade 60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Yield strength (Fy)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420 𝑀𝑝𝑎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Ultimate strength (Fu)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effectLst/>
                        </a:rPr>
                        <a:t>620 𝑀𝑝𝑎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4079875" y="241578"/>
            <a:ext cx="1710725" cy="5387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901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Materials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67758" y="820420"/>
            <a:ext cx="350576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04" indent="-274304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/>
              <a:t>Structural Materials: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/>
              <a:pPr/>
              <a:t>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539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6332</TotalTime>
  <Words>2075</Words>
  <Application>Microsoft Office PowerPoint</Application>
  <PresentationFormat>Custom</PresentationFormat>
  <Paragraphs>801</Paragraphs>
  <Slides>77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91" baseType="lpstr">
      <vt:lpstr>Arial</vt:lpstr>
      <vt:lpstr>Calibri</vt:lpstr>
      <vt:lpstr>Cambria</vt:lpstr>
      <vt:lpstr>Cambria Math</vt:lpstr>
      <vt:lpstr>Century Schoolbook</vt:lpstr>
      <vt:lpstr>Constantia</vt:lpstr>
      <vt:lpstr>Courier New</vt:lpstr>
      <vt:lpstr>Majalla UI</vt:lpstr>
      <vt:lpstr>Symbol</vt:lpstr>
      <vt:lpstr>Times New Roman</vt:lpstr>
      <vt:lpstr>Traditional Arabic</vt:lpstr>
      <vt:lpstr>Wingdings</vt:lpstr>
      <vt:lpstr>Wingdings 2</vt:lpstr>
      <vt:lpstr>تدفق</vt:lpstr>
      <vt:lpstr>PowerPoint Presentation</vt:lpstr>
      <vt:lpstr>    Outline</vt:lpstr>
      <vt:lpstr>Location: The project addresses  is the analysis and design of Palestine mall (12536.54 m2) located in Ramallah.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Lateral load:</vt:lpstr>
      <vt:lpstr>PowerPoint Presentation</vt:lpstr>
      <vt:lpstr>PowerPoint Presentation</vt:lpstr>
      <vt:lpstr>PowerPoint Presentation</vt:lpstr>
      <vt:lpstr>Load Combinations </vt:lpstr>
      <vt:lpstr>Preliminary Design</vt:lpstr>
      <vt:lpstr>PowerPoint Presentation</vt:lpstr>
      <vt:lpstr>PowerPoint Presentation</vt:lpstr>
      <vt:lpstr>Beams</vt:lpstr>
      <vt:lpstr>PowerPoint Presentation</vt:lpstr>
      <vt:lpstr>PowerPoint Presentation</vt:lpstr>
      <vt:lpstr>Columns</vt:lpstr>
      <vt:lpstr>PowerPoint Presentation</vt:lpstr>
      <vt:lpstr>3-D Modeling</vt:lpstr>
      <vt:lpstr>Seismic loading data according to Equivalent Static Method .  </vt:lpstr>
      <vt:lpstr>Check Base Shear Equilibrium  </vt:lpstr>
      <vt:lpstr>Response Spectrum Function   </vt:lpstr>
      <vt:lpstr>  Checking for Dynamic Response Spectrum Analysis  </vt:lpstr>
      <vt:lpstr>PowerPoint Presentation</vt:lpstr>
      <vt:lpstr>PowerPoint Presentation</vt:lpstr>
      <vt:lpstr>PowerPoint Presentation</vt:lpstr>
      <vt:lpstr>PowerPoint Presentation</vt:lpstr>
      <vt:lpstr>Model Checks</vt:lpstr>
      <vt:lpstr>PowerPoint Presentation</vt:lpstr>
      <vt:lpstr>PowerPoint Presentation</vt:lpstr>
      <vt:lpstr>PowerPoint Presentation</vt:lpstr>
      <vt:lpstr>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toshibaa</dc:creator>
  <cp:lastModifiedBy>Muhammad Jarrar</cp:lastModifiedBy>
  <cp:revision>448</cp:revision>
  <dcterms:created xsi:type="dcterms:W3CDTF">2014-07-08T05:57:11Z</dcterms:created>
  <dcterms:modified xsi:type="dcterms:W3CDTF">2018-12-24T08:26:04Z</dcterms:modified>
</cp:coreProperties>
</file>