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57" r:id="rId3"/>
    <p:sldId id="258" r:id="rId4"/>
    <p:sldId id="259" r:id="rId5"/>
    <p:sldId id="260" r:id="rId6"/>
    <p:sldId id="261" r:id="rId7"/>
    <p:sldId id="262" r:id="rId8"/>
    <p:sldId id="264" r:id="rId9"/>
    <p:sldId id="263" r:id="rId10"/>
    <p:sldId id="265" r:id="rId11"/>
    <p:sldId id="266" r:id="rId12"/>
    <p:sldId id="267" r:id="rId13"/>
    <p:sldId id="268" r:id="rId14"/>
    <p:sldId id="269" r:id="rId15"/>
    <p:sldId id="270" r:id="rId16"/>
    <p:sldId id="271" r:id="rId17"/>
    <p:sldId id="272" r:id="rId18"/>
    <p:sldId id="273" r:id="rId19"/>
    <p:sldId id="274" r:id="rId20"/>
    <p:sldId id="277" r:id="rId21"/>
    <p:sldId id="275" r:id="rId22"/>
    <p:sldId id="276" r:id="rId23"/>
    <p:sldId id="278" r:id="rId24"/>
    <p:sldId id="279" r:id="rId25"/>
    <p:sldId id="280" r:id="rId26"/>
    <p:sldId id="281" r:id="rId27"/>
    <p:sldId id="282"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62" autoAdjust="0"/>
    <p:restoredTop sz="94660"/>
  </p:normalViewPr>
  <p:slideViewPr>
    <p:cSldViewPr>
      <p:cViewPr>
        <p:scale>
          <a:sx n="62" d="100"/>
          <a:sy n="62" d="100"/>
        </p:scale>
        <p:origin x="-1590" y="-21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FDFA8A6A-0559-47F1-9082-7C93FB74DBE7}" type="datetimeFigureOut">
              <a:rPr lang="en-US" smtClean="0"/>
              <a:t>5/15/2018</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29A83E4-2AB0-4A66-84BF-04B3BD0D7DE3}"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DFA8A6A-0559-47F1-9082-7C93FB74DBE7}" type="datetimeFigureOut">
              <a:rPr lang="en-US" smtClean="0"/>
              <a:t>5/15/2018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29A83E4-2AB0-4A66-84BF-04B3BD0D7DE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DFA8A6A-0559-47F1-9082-7C93FB74DBE7}" type="datetimeFigureOut">
              <a:rPr lang="en-US" smtClean="0"/>
              <a:t>5/15/2018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29A83E4-2AB0-4A66-84BF-04B3BD0D7DE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DFA8A6A-0559-47F1-9082-7C93FB74DBE7}" type="datetimeFigureOut">
              <a:rPr lang="en-US" smtClean="0"/>
              <a:t>5/15/2018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29A83E4-2AB0-4A66-84BF-04B3BD0D7DE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DFA8A6A-0559-47F1-9082-7C93FB74DBE7}" type="datetimeFigureOut">
              <a:rPr lang="en-US" smtClean="0"/>
              <a:t>5/15/2018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29A83E4-2AB0-4A66-84BF-04B3BD0D7DE3}"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DFA8A6A-0559-47F1-9082-7C93FB74DBE7}" type="datetimeFigureOut">
              <a:rPr lang="en-US" smtClean="0"/>
              <a:t>5/15/2018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29A83E4-2AB0-4A66-84BF-04B3BD0D7DE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DFA8A6A-0559-47F1-9082-7C93FB74DBE7}" type="datetimeFigureOut">
              <a:rPr lang="en-US" smtClean="0"/>
              <a:t>5/15/2018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29A83E4-2AB0-4A66-84BF-04B3BD0D7DE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DFA8A6A-0559-47F1-9082-7C93FB74DBE7}" type="datetimeFigureOut">
              <a:rPr lang="en-US" smtClean="0"/>
              <a:t>5/15/2018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29A83E4-2AB0-4A66-84BF-04B3BD0D7DE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FDFA8A6A-0559-47F1-9082-7C93FB74DBE7}" type="datetimeFigureOut">
              <a:rPr lang="en-US" smtClean="0"/>
              <a:t>5/15/2018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29A83E4-2AB0-4A66-84BF-04B3BD0D7DE3}"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DFA8A6A-0559-47F1-9082-7C93FB74DBE7}" type="datetimeFigureOut">
              <a:rPr lang="en-US" smtClean="0"/>
              <a:t>5/15/2018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29A83E4-2AB0-4A66-84BF-04B3BD0D7DE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FDFA8A6A-0559-47F1-9082-7C93FB74DBE7}" type="datetimeFigureOut">
              <a:rPr lang="en-US" smtClean="0"/>
              <a:t>5/15/2018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29A83E4-2AB0-4A66-84BF-04B3BD0D7DE3}"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FDFA8A6A-0559-47F1-9082-7C93FB74DBE7}" type="datetimeFigureOut">
              <a:rPr lang="en-US" smtClean="0"/>
              <a:t>5/15/2018</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29A83E4-2AB0-4A66-84BF-04B3BD0D7DE3}"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Times New Roman" pitchFamily="18" charset="0"/>
                <a:cs typeface="Times New Roman" pitchFamily="18" charset="0"/>
              </a:rPr>
              <a:t>Contractor’s response towards managing the project time</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1447800" y="2971800"/>
            <a:ext cx="7315200" cy="3124200"/>
          </a:xfrm>
        </p:spPr>
        <p:txBody>
          <a:bodyPr/>
          <a:lstStyle/>
          <a:p>
            <a:pPr algn="ctr"/>
            <a:r>
              <a:rPr lang="en-US" dirty="0" smtClean="0">
                <a:latin typeface="Times New Roman" pitchFamily="18" charset="0"/>
                <a:cs typeface="Times New Roman" pitchFamily="18" charset="0"/>
              </a:rPr>
              <a:t>Prepared by:</a:t>
            </a:r>
            <a:endParaRPr lang="en-US" dirty="0" smtClean="0">
              <a:latin typeface="Times New Roman" pitchFamily="18" charset="0"/>
              <a:cs typeface="Times New Roman" pitchFamily="18" charset="0"/>
            </a:endParaRPr>
          </a:p>
          <a:p>
            <a:pPr algn="ctr"/>
            <a:r>
              <a:rPr lang="en-US" dirty="0" smtClean="0">
                <a:latin typeface="Times New Roman" pitchFamily="18" charset="0"/>
                <a:cs typeface="Times New Roman" pitchFamily="18" charset="0"/>
              </a:rPr>
              <a:t>Osama Assi </a:t>
            </a:r>
          </a:p>
          <a:p>
            <a:pPr algn="ctr"/>
            <a:r>
              <a:rPr lang="en-US" dirty="0" smtClean="0">
                <a:latin typeface="Times New Roman" pitchFamily="18" charset="0"/>
                <a:cs typeface="Times New Roman" pitchFamily="18" charset="0"/>
              </a:rPr>
              <a:t>Mohammed abdulfattah</a:t>
            </a:r>
          </a:p>
          <a:p>
            <a:pPr algn="ctr"/>
            <a:endParaRPr lang="en-US" dirty="0" smtClean="0">
              <a:latin typeface="Times New Roman" pitchFamily="18" charset="0"/>
              <a:cs typeface="Times New Roman" pitchFamily="18" charset="0"/>
            </a:endParaRPr>
          </a:p>
          <a:p>
            <a:pPr algn="ctr"/>
            <a:r>
              <a:rPr lang="en-US" dirty="0" smtClean="0">
                <a:latin typeface="Times New Roman" pitchFamily="18" charset="0"/>
                <a:cs typeface="Times New Roman" pitchFamily="18" charset="0"/>
              </a:rPr>
              <a:t>Under supervision of: Eng. Hussein abuzant</a:t>
            </a:r>
          </a:p>
          <a:p>
            <a:pPr algn="ct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Times New Roman" pitchFamily="18" charset="0"/>
                <a:cs typeface="Times New Roman" pitchFamily="18" charset="0"/>
              </a:rPr>
              <a:t>Standard deviations and estimated level of causes of delay related to the </a:t>
            </a:r>
            <a:r>
              <a:rPr lang="en-US" sz="3200" b="1" dirty="0" smtClean="0">
                <a:latin typeface="Times New Roman" pitchFamily="18" charset="0"/>
                <a:cs typeface="Times New Roman" pitchFamily="18" charset="0"/>
              </a:rPr>
              <a:t>contractor.</a:t>
            </a:r>
            <a:endParaRPr lang="en-US" sz="3200" b="1" dirty="0">
              <a:latin typeface="Times New Roman" pitchFamily="18" charset="0"/>
              <a:cs typeface="Times New Roman" pitchFamily="18" charset="0"/>
            </a:endParaRPr>
          </a:p>
        </p:txBody>
      </p:sp>
      <p:pic>
        <p:nvPicPr>
          <p:cNvPr id="2050" name="Picture 2"/>
          <p:cNvPicPr>
            <a:picLocks noGrp="1" noChangeAspect="1" noChangeArrowheads="1"/>
          </p:cNvPicPr>
          <p:nvPr>
            <p:ph idx="1"/>
          </p:nvPr>
        </p:nvPicPr>
        <p:blipFill>
          <a:blip r:embed="rId2"/>
          <a:srcRect/>
          <a:stretch>
            <a:fillRect/>
          </a:stretch>
        </p:blipFill>
        <p:spPr bwMode="auto">
          <a:xfrm>
            <a:off x="1152140" y="1752600"/>
            <a:ext cx="7687060" cy="4495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Times New Roman" pitchFamily="18" charset="0"/>
                <a:cs typeface="Times New Roman" pitchFamily="18" charset="0"/>
              </a:rPr>
              <a:t>Standard deviations and estimated level of causes of delay related to the </a:t>
            </a:r>
            <a:r>
              <a:rPr lang="en-US" sz="3200" b="1" dirty="0" smtClean="0">
                <a:latin typeface="Times New Roman" pitchFamily="18" charset="0"/>
                <a:cs typeface="Times New Roman" pitchFamily="18" charset="0"/>
              </a:rPr>
              <a:t>owner.</a:t>
            </a:r>
            <a:endParaRPr lang="en-US" sz="3200" b="1" dirty="0"/>
          </a:p>
        </p:txBody>
      </p:sp>
      <p:pic>
        <p:nvPicPr>
          <p:cNvPr id="3074" name="Picture 2"/>
          <p:cNvPicPr>
            <a:picLocks noGrp="1" noChangeAspect="1" noChangeArrowheads="1"/>
          </p:cNvPicPr>
          <p:nvPr>
            <p:ph idx="1"/>
          </p:nvPr>
        </p:nvPicPr>
        <p:blipFill>
          <a:blip r:embed="rId2"/>
          <a:srcRect/>
          <a:stretch>
            <a:fillRect/>
          </a:stretch>
        </p:blipFill>
        <p:spPr bwMode="auto">
          <a:xfrm>
            <a:off x="1295400" y="1752600"/>
            <a:ext cx="7543800" cy="43433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smtClean="0">
                <a:latin typeface="Times New Roman" pitchFamily="18" charset="0"/>
                <a:cs typeface="Times New Roman" pitchFamily="18" charset="0"/>
              </a:rPr>
              <a:t>Standard deviations and estimated level of causes of delay related to the </a:t>
            </a:r>
            <a:r>
              <a:rPr lang="en-US" sz="3200" b="1" dirty="0" smtClean="0">
                <a:latin typeface="Times New Roman" pitchFamily="18" charset="0"/>
                <a:cs typeface="Times New Roman" pitchFamily="18" charset="0"/>
              </a:rPr>
              <a:t>designer and consultant.</a:t>
            </a:r>
            <a:endParaRPr lang="en-US" sz="3200" dirty="0"/>
          </a:p>
        </p:txBody>
      </p:sp>
      <p:pic>
        <p:nvPicPr>
          <p:cNvPr id="4098" name="Picture 2"/>
          <p:cNvPicPr>
            <a:picLocks noGrp="1" noChangeAspect="1" noChangeArrowheads="1"/>
          </p:cNvPicPr>
          <p:nvPr>
            <p:ph idx="1"/>
          </p:nvPr>
        </p:nvPicPr>
        <p:blipFill>
          <a:blip r:embed="rId2"/>
          <a:srcRect/>
          <a:stretch>
            <a:fillRect/>
          </a:stretch>
        </p:blipFill>
        <p:spPr bwMode="auto">
          <a:xfrm>
            <a:off x="1201952" y="1466850"/>
            <a:ext cx="7484847" cy="51625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smtClean="0">
                <a:latin typeface="Times New Roman" pitchFamily="18" charset="0"/>
                <a:cs typeface="Times New Roman" pitchFamily="18" charset="0"/>
              </a:rPr>
              <a:t>Standard deviations and estimated level of causes of delay related to </a:t>
            </a:r>
            <a:r>
              <a:rPr lang="en-US" sz="3200" dirty="0" smtClean="0">
                <a:latin typeface="Times New Roman" pitchFamily="18" charset="0"/>
                <a:cs typeface="Times New Roman" pitchFamily="18" charset="0"/>
              </a:rPr>
              <a:t>the </a:t>
            </a:r>
            <a:r>
              <a:rPr lang="en-US" sz="3200" b="1" dirty="0" smtClean="0">
                <a:latin typeface="Times New Roman" pitchFamily="18" charset="0"/>
                <a:cs typeface="Times New Roman" pitchFamily="18" charset="0"/>
              </a:rPr>
              <a:t>other categories.</a:t>
            </a:r>
            <a:endParaRPr lang="en-US" sz="3200" dirty="0"/>
          </a:p>
        </p:txBody>
      </p:sp>
      <p:pic>
        <p:nvPicPr>
          <p:cNvPr id="5122" name="Picture 2"/>
          <p:cNvPicPr>
            <a:picLocks noGrp="1" noChangeAspect="1" noChangeArrowheads="1"/>
          </p:cNvPicPr>
          <p:nvPr>
            <p:ph idx="1"/>
          </p:nvPr>
        </p:nvPicPr>
        <p:blipFill>
          <a:blip r:embed="rId2"/>
          <a:srcRect/>
          <a:stretch>
            <a:fillRect/>
          </a:stretch>
        </p:blipFill>
        <p:spPr bwMode="auto">
          <a:xfrm>
            <a:off x="1457311" y="1600200"/>
            <a:ext cx="7229489" cy="47243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Times New Roman" pitchFamily="18" charset="0"/>
                <a:cs typeface="Times New Roman" pitchFamily="18" charset="0"/>
              </a:rPr>
              <a:t>Case study</a:t>
            </a:r>
            <a:br>
              <a:rPr lang="en-US" b="1" dirty="0" smtClean="0">
                <a:latin typeface="Times New Roman" pitchFamily="18" charset="0"/>
                <a:cs typeface="Times New Roman" pitchFamily="18" charset="0"/>
              </a:rPr>
            </a:br>
            <a:r>
              <a:rPr lang="en-US" sz="2200" b="1" dirty="0" smtClean="0">
                <a:latin typeface="Times New Roman" pitchFamily="18" charset="0"/>
                <a:cs typeface="Times New Roman" pitchFamily="18" charset="0"/>
              </a:rPr>
              <a:t>Rehabilitate and upgrade the ground floor of engineering association- Nablus branch.</a:t>
            </a:r>
            <a:endParaRPr lang="en-US" sz="22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en-US" sz="2800" dirty="0" smtClean="0">
                <a:latin typeface="Times New Roman" pitchFamily="18" charset="0"/>
                <a:cs typeface="Times New Roman" pitchFamily="18" charset="0"/>
              </a:rPr>
              <a:t>The project consists of only one story which is the ground floor</a:t>
            </a:r>
            <a:r>
              <a:rPr lang="en-US" sz="2800" dirty="0" smtClean="0">
                <a:latin typeface="Times New Roman" pitchFamily="18" charset="0"/>
                <a:cs typeface="Times New Roman" pitchFamily="18" charset="0"/>
              </a:rPr>
              <a:t>.</a:t>
            </a:r>
          </a:p>
          <a:p>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The contract time was 70 working days and the cost was 73,415 JD.</a:t>
            </a:r>
          </a:p>
          <a:p>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This project was funded by engineering association-Nablus.</a:t>
            </a:r>
          </a:p>
          <a:p>
            <a:endParaRPr lang="en-US" sz="2800" dirty="0" smtClean="0">
              <a:latin typeface="Times New Roman" pitchFamily="18" charset="0"/>
              <a:cs typeface="Times New Roman" pitchFamily="18" charset="0"/>
            </a:endParaRPr>
          </a:p>
          <a:p>
            <a:endParaRPr lang="en-US" sz="2800"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Times New Roman" pitchFamily="18" charset="0"/>
                <a:cs typeface="Times New Roman" pitchFamily="18" charset="0"/>
              </a:rPr>
              <a:t>The project consists of many activities as listed in the following table:</a:t>
            </a:r>
            <a:br>
              <a:rPr lang="en-US" sz="2800" dirty="0" smtClean="0">
                <a:latin typeface="Times New Roman" pitchFamily="18" charset="0"/>
                <a:cs typeface="Times New Roman" pitchFamily="18" charset="0"/>
              </a:rPr>
            </a:br>
            <a:endParaRPr lang="en-US" sz="2800" dirty="0"/>
          </a:p>
        </p:txBody>
      </p:sp>
      <p:pic>
        <p:nvPicPr>
          <p:cNvPr id="6146" name="Picture 2"/>
          <p:cNvPicPr>
            <a:picLocks noGrp="1" noChangeAspect="1" noChangeArrowheads="1"/>
          </p:cNvPicPr>
          <p:nvPr>
            <p:ph idx="1"/>
          </p:nvPr>
        </p:nvPicPr>
        <p:blipFill>
          <a:blip r:embed="rId2"/>
          <a:srcRect/>
          <a:stretch>
            <a:fillRect/>
          </a:stretch>
        </p:blipFill>
        <p:spPr bwMode="auto">
          <a:xfrm>
            <a:off x="2303377" y="1295400"/>
            <a:ext cx="5447027" cy="5257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latin typeface="Times New Roman" pitchFamily="18" charset="0"/>
                <a:cs typeface="Times New Roman" pitchFamily="18" charset="0"/>
              </a:rPr>
              <a:t>Project challenges</a:t>
            </a:r>
            <a:endParaRPr lang="en-US" sz="28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en-US" sz="2800" dirty="0" smtClean="0">
                <a:latin typeface="Times New Roman" pitchFamily="18" charset="0"/>
                <a:cs typeface="Times New Roman" pitchFamily="18" charset="0"/>
              </a:rPr>
              <a:t>The main challenge was the duration and cost of the project were doubled after execution the project.</a:t>
            </a:r>
          </a:p>
          <a:p>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The most two significant causes of delay in this case study is change orders and the non-regularity in the presence of site engineer.</a:t>
            </a:r>
          </a:p>
          <a:p>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The causes of delay were due to the contractor, designer and the owner.</a:t>
            </a:r>
          </a:p>
          <a:p>
            <a:endParaRPr lang="en-US" sz="28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381000"/>
            <a:ext cx="7498080" cy="6096000"/>
          </a:xfrm>
        </p:spPr>
        <p:txBody>
          <a:bodyPr>
            <a:normAutofit/>
          </a:bodyPr>
          <a:lstStyle/>
          <a:p>
            <a:pPr>
              <a:buNone/>
            </a:pP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Causes of delay related to the </a:t>
            </a:r>
            <a:r>
              <a:rPr lang="en-US" b="1" dirty="0" smtClean="0">
                <a:latin typeface="Times New Roman" pitchFamily="18" charset="0"/>
                <a:cs typeface="Times New Roman" pitchFamily="18" charset="0"/>
              </a:rPr>
              <a:t>contractor</a:t>
            </a:r>
            <a:r>
              <a:rPr lang="en-US" dirty="0" smtClean="0">
                <a:latin typeface="Times New Roman" pitchFamily="18" charset="0"/>
                <a:cs typeface="Times New Roman" pitchFamily="18" charset="0"/>
              </a:rPr>
              <a:t>:</a:t>
            </a:r>
          </a:p>
          <a:p>
            <a:pPr>
              <a:buNone/>
            </a:pPr>
            <a:r>
              <a:rPr lang="en-US" dirty="0" smtClean="0">
                <a:latin typeface="Times New Roman" pitchFamily="18" charset="0"/>
                <a:cs typeface="Times New Roman" pitchFamily="18" charset="0"/>
              </a:rPr>
              <a:t> </a:t>
            </a:r>
          </a:p>
          <a:p>
            <a:pPr>
              <a:buFont typeface="Wingdings" pitchFamily="2" charset="2"/>
              <a:buChar char="ü"/>
            </a:pPr>
            <a:r>
              <a:rPr lang="en-US" sz="2400" dirty="0" smtClean="0">
                <a:latin typeface="Times New Roman" pitchFamily="18" charset="0"/>
                <a:cs typeface="Times New Roman" pitchFamily="18" charset="0"/>
              </a:rPr>
              <a:t>Bad estimation of cost in planning phase.</a:t>
            </a:r>
          </a:p>
          <a:p>
            <a:pPr lvl="0">
              <a:buFont typeface="Wingdings" pitchFamily="2" charset="2"/>
              <a:buChar char="ü"/>
            </a:pPr>
            <a:r>
              <a:rPr lang="en-US" sz="2400" dirty="0" smtClean="0">
                <a:latin typeface="Times New Roman" pitchFamily="18" charset="0"/>
                <a:cs typeface="Times New Roman" pitchFamily="18" charset="0"/>
              </a:rPr>
              <a:t>There was no updating for the schedule during project execution (lack of contractor management).</a:t>
            </a:r>
          </a:p>
          <a:p>
            <a:pPr lvl="0">
              <a:buFont typeface="Wingdings" pitchFamily="2" charset="2"/>
              <a:buChar char="ü"/>
            </a:pPr>
            <a:r>
              <a:rPr lang="en-US" sz="2400" dirty="0" smtClean="0">
                <a:latin typeface="Times New Roman" pitchFamily="18" charset="0"/>
                <a:cs typeface="Times New Roman" pitchFamily="18" charset="0"/>
              </a:rPr>
              <a:t>The cost was unsuitable since the time of the project was very tight, so the bid price was illogical compared with the work that has to be done</a:t>
            </a:r>
            <a:r>
              <a:rPr lang="en-US" sz="2400" dirty="0" smtClean="0">
                <a:latin typeface="Times New Roman" pitchFamily="18" charset="0"/>
                <a:cs typeface="Times New Roman" pitchFamily="18" charset="0"/>
              </a:rPr>
              <a:t>.</a:t>
            </a:r>
          </a:p>
          <a:p>
            <a:pPr lvl="0">
              <a:buFont typeface="Wingdings" pitchFamily="2" charset="2"/>
              <a:buChar char="ü"/>
            </a:pPr>
            <a:endParaRPr lang="en-US" sz="1800" dirty="0" smtClean="0"/>
          </a:p>
          <a:p>
            <a:endParaRPr lang="en-US"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idx="1"/>
          </p:nvPr>
        </p:nvSpPr>
        <p:spPr>
          <a:xfrm>
            <a:off x="1435100" y="457200"/>
            <a:ext cx="7499350" cy="5791200"/>
          </a:xfrm>
        </p:spPr>
        <p:txBody>
          <a:bodyPr/>
          <a:lstStyle/>
          <a:p>
            <a:r>
              <a:rPr lang="en-US" dirty="0" smtClean="0">
                <a:latin typeface="Times New Roman" pitchFamily="18" charset="0"/>
                <a:cs typeface="Times New Roman" pitchFamily="18" charset="0"/>
              </a:rPr>
              <a:t>Causes of delay related to the </a:t>
            </a:r>
            <a:r>
              <a:rPr lang="en-US" b="1" dirty="0" smtClean="0">
                <a:latin typeface="Times New Roman" pitchFamily="18" charset="0"/>
                <a:cs typeface="Times New Roman" pitchFamily="18" charset="0"/>
              </a:rPr>
              <a:t>designer</a:t>
            </a:r>
            <a:r>
              <a:rPr lang="en-US" dirty="0" smtClean="0">
                <a:latin typeface="Times New Roman" pitchFamily="18" charset="0"/>
                <a:cs typeface="Times New Roman" pitchFamily="18" charset="0"/>
              </a:rPr>
              <a:t>:</a:t>
            </a:r>
          </a:p>
          <a:p>
            <a:endParaRPr lang="en-US" dirty="0" smtClean="0">
              <a:latin typeface="Times New Roman" pitchFamily="18" charset="0"/>
              <a:cs typeface="Times New Roman" pitchFamily="18" charset="0"/>
            </a:endParaRPr>
          </a:p>
          <a:p>
            <a:pPr lvl="0">
              <a:buFont typeface="Wingdings 2" pitchFamily="18" charset="2"/>
              <a:buChar char=""/>
            </a:pPr>
            <a:r>
              <a:rPr lang="en-US" sz="2400" dirty="0" smtClean="0">
                <a:latin typeface="Times New Roman" pitchFamily="18" charset="0"/>
                <a:cs typeface="Times New Roman" pitchFamily="18" charset="0"/>
              </a:rPr>
              <a:t>Lack of clarity in plans, there was many conflicts between drawings and bill of quantities BOQ</a:t>
            </a:r>
            <a:r>
              <a:rPr lang="en-US" sz="2400" dirty="0" smtClean="0">
                <a:latin typeface="Times New Roman" pitchFamily="18" charset="0"/>
                <a:cs typeface="Times New Roman" pitchFamily="18" charset="0"/>
              </a:rPr>
              <a:t>.</a:t>
            </a:r>
          </a:p>
          <a:p>
            <a:pPr lvl="0">
              <a:buFont typeface="Wingdings 2" pitchFamily="18" charset="2"/>
              <a:buChar char=""/>
            </a:pPr>
            <a:endParaRPr lang="en-US" sz="2400" dirty="0" smtClean="0">
              <a:latin typeface="Times New Roman" pitchFamily="18" charset="0"/>
              <a:cs typeface="Times New Roman" pitchFamily="18" charset="0"/>
            </a:endParaRPr>
          </a:p>
          <a:p>
            <a:pPr lvl="0">
              <a:buFont typeface="Wingdings 2" pitchFamily="18" charset="2"/>
              <a:buChar char=""/>
            </a:pPr>
            <a:r>
              <a:rPr lang="en-US" sz="2400" dirty="0" smtClean="0">
                <a:latin typeface="Times New Roman" pitchFamily="18" charset="0"/>
                <a:cs typeface="Times New Roman" pitchFamily="18" charset="0"/>
              </a:rPr>
              <a:t>Delay in the modification of the drawings</a:t>
            </a:r>
            <a:r>
              <a:rPr lang="en-US" sz="2400" dirty="0" smtClean="0">
                <a:latin typeface="Times New Roman" pitchFamily="18" charset="0"/>
                <a:cs typeface="Times New Roman" pitchFamily="18" charset="0"/>
              </a:rPr>
              <a:t>.</a:t>
            </a:r>
          </a:p>
          <a:p>
            <a:pPr lvl="0">
              <a:buFont typeface="Wingdings 2" pitchFamily="18" charset="2"/>
              <a:buChar char=""/>
            </a:pPr>
            <a:endParaRPr lang="en-US" sz="2400" dirty="0" smtClean="0">
              <a:latin typeface="Times New Roman" pitchFamily="18" charset="0"/>
              <a:cs typeface="Times New Roman" pitchFamily="18" charset="0"/>
            </a:endParaRPr>
          </a:p>
          <a:p>
            <a:pPr lvl="0">
              <a:buFont typeface="Wingdings 2" pitchFamily="18" charset="2"/>
              <a:buChar char=""/>
            </a:pPr>
            <a:r>
              <a:rPr lang="en-US" sz="2400" dirty="0" smtClean="0">
                <a:latin typeface="Times New Roman" pitchFamily="18" charset="0"/>
                <a:cs typeface="Times New Roman" pitchFamily="18" charset="0"/>
              </a:rPr>
              <a:t>Poor quality of drawings which submitted by the consultant</a:t>
            </a:r>
            <a:r>
              <a:rPr lang="en-US" sz="2400" dirty="0" smtClean="0">
                <a:latin typeface="Times New Roman" pitchFamily="18" charset="0"/>
                <a:cs typeface="Times New Roman" pitchFamily="18" charset="0"/>
              </a:rPr>
              <a:t>.</a:t>
            </a:r>
          </a:p>
          <a:p>
            <a:pPr lvl="0">
              <a:buFont typeface="Wingdings 2" pitchFamily="18" charset="2"/>
              <a:buChar char=""/>
            </a:pPr>
            <a:endParaRPr lang="en-US" sz="2400" dirty="0" smtClean="0">
              <a:latin typeface="Times New Roman" pitchFamily="18" charset="0"/>
              <a:cs typeface="Times New Roman" pitchFamily="18" charset="0"/>
            </a:endParaRPr>
          </a:p>
          <a:p>
            <a:pPr lvl="0">
              <a:buFont typeface="Wingdings 2" pitchFamily="18" charset="2"/>
              <a:buChar char=""/>
            </a:pPr>
            <a:r>
              <a:rPr lang="en-US" sz="2400" dirty="0" smtClean="0">
                <a:latin typeface="Times New Roman" pitchFamily="18" charset="0"/>
                <a:cs typeface="Times New Roman" pitchFamily="18" charset="0"/>
              </a:rPr>
              <a:t>Poor communication between designer and contractor.</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457200"/>
            <a:ext cx="7498080" cy="5943600"/>
          </a:xfrm>
        </p:spPr>
        <p:txBody>
          <a:bodyPr/>
          <a:lstStyle/>
          <a:p>
            <a:r>
              <a:rPr lang="en-US" dirty="0" smtClean="0">
                <a:latin typeface="Times New Roman" pitchFamily="18" charset="0"/>
                <a:cs typeface="Times New Roman" pitchFamily="18" charset="0"/>
              </a:rPr>
              <a:t>Causes of delay related to the </a:t>
            </a:r>
            <a:r>
              <a:rPr lang="en-US" b="1" dirty="0" smtClean="0">
                <a:latin typeface="Times New Roman" pitchFamily="18" charset="0"/>
                <a:cs typeface="Times New Roman" pitchFamily="18" charset="0"/>
              </a:rPr>
              <a:t>owner</a:t>
            </a:r>
            <a:r>
              <a:rPr lang="en-US" dirty="0" smtClean="0">
                <a:latin typeface="Times New Roman" pitchFamily="18" charset="0"/>
                <a:cs typeface="Times New Roman" pitchFamily="18" charset="0"/>
              </a:rPr>
              <a:t>:</a:t>
            </a:r>
          </a:p>
          <a:p>
            <a:endParaRPr lang="en-US" dirty="0" smtClean="0">
              <a:latin typeface="Times New Roman" pitchFamily="18" charset="0"/>
              <a:cs typeface="Times New Roman" pitchFamily="18" charset="0"/>
            </a:endParaRPr>
          </a:p>
          <a:p>
            <a:pPr lvl="0">
              <a:buFont typeface="Wingdings 2" pitchFamily="18" charset="2"/>
              <a:buChar char=""/>
            </a:pPr>
            <a:r>
              <a:rPr lang="en-US" sz="2400" dirty="0" smtClean="0">
                <a:latin typeface="Times New Roman" pitchFamily="18" charset="0"/>
                <a:cs typeface="Times New Roman" pitchFamily="18" charset="0"/>
              </a:rPr>
              <a:t>Additions and modifications to the execution of the works by the owner (</a:t>
            </a:r>
            <a:r>
              <a:rPr lang="en-US" sz="2400" dirty="0" smtClean="0">
                <a:latin typeface="Times New Roman" pitchFamily="18" charset="0"/>
                <a:cs typeface="Times New Roman" pitchFamily="18" charset="0"/>
              </a:rPr>
              <a:t>change orders).</a:t>
            </a:r>
          </a:p>
          <a:p>
            <a:pPr lvl="0">
              <a:buFont typeface="Wingdings 2" pitchFamily="18" charset="2"/>
              <a:buChar char=""/>
            </a:pPr>
            <a:endParaRPr lang="en-US" sz="2400" dirty="0" smtClean="0">
              <a:latin typeface="Times New Roman" pitchFamily="18" charset="0"/>
              <a:cs typeface="Times New Roman" pitchFamily="18" charset="0"/>
            </a:endParaRPr>
          </a:p>
          <a:p>
            <a:pPr lvl="0">
              <a:buFont typeface="Wingdings 2" pitchFamily="18" charset="2"/>
              <a:buChar char=""/>
            </a:pPr>
            <a:r>
              <a:rPr lang="en-US" sz="2400" dirty="0" smtClean="0">
                <a:latin typeface="Times New Roman" pitchFamily="18" charset="0"/>
                <a:cs typeface="Times New Roman" pitchFamily="18" charset="0"/>
              </a:rPr>
              <a:t>Weak communication and coordination by the owner and other </a:t>
            </a:r>
            <a:r>
              <a:rPr lang="en-US" sz="2400" dirty="0" smtClean="0">
                <a:latin typeface="Times New Roman" pitchFamily="18" charset="0"/>
                <a:cs typeface="Times New Roman" pitchFamily="18" charset="0"/>
              </a:rPr>
              <a:t>parties.</a:t>
            </a:r>
          </a:p>
          <a:p>
            <a:pPr lvl="0">
              <a:buFont typeface="Wingdings 2" pitchFamily="18" charset="2"/>
              <a:buChar char=""/>
            </a:pPr>
            <a:endParaRPr lang="en-US" sz="2400" dirty="0" smtClean="0">
              <a:latin typeface="Times New Roman" pitchFamily="18" charset="0"/>
              <a:cs typeface="Times New Roman" pitchFamily="18" charset="0"/>
            </a:endParaRPr>
          </a:p>
          <a:p>
            <a:pPr lvl="0">
              <a:buFont typeface="Wingdings 2" pitchFamily="18" charset="2"/>
              <a:buChar char=""/>
            </a:pPr>
            <a:r>
              <a:rPr lang="en-US" sz="2400" dirty="0" smtClean="0">
                <a:latin typeface="Times New Roman" pitchFamily="18" charset="0"/>
                <a:cs typeface="Times New Roman" pitchFamily="18" charset="0"/>
              </a:rPr>
              <a:t>The </a:t>
            </a:r>
            <a:r>
              <a:rPr lang="en-US" sz="2400" dirty="0" smtClean="0">
                <a:latin typeface="Times New Roman" pitchFamily="18" charset="0"/>
                <a:cs typeface="Times New Roman" pitchFamily="18" charset="0"/>
              </a:rPr>
              <a:t>late of owner in </a:t>
            </a:r>
            <a:r>
              <a:rPr lang="en-US" sz="2400" dirty="0" smtClean="0">
                <a:latin typeface="Times New Roman" pitchFamily="18" charset="0"/>
                <a:cs typeface="Times New Roman" pitchFamily="18" charset="0"/>
              </a:rPr>
              <a:t>approving the samples submitted by the contractor</a:t>
            </a:r>
            <a:r>
              <a:rPr lang="en-US" sz="2400" dirty="0" smtClean="0">
                <a:latin typeface="Times New Roman" pitchFamily="18" charset="0"/>
                <a:cs typeface="Times New Roman" pitchFamily="18" charset="0"/>
              </a:rPr>
              <a:t>.</a:t>
            </a:r>
          </a:p>
          <a:p>
            <a:pPr lvl="0">
              <a:buFont typeface="Wingdings 2" pitchFamily="18" charset="2"/>
              <a:buChar char=""/>
            </a:pPr>
            <a:endParaRPr lang="en-US" sz="2400" dirty="0" smtClean="0">
              <a:latin typeface="Times New Roman" pitchFamily="18" charset="0"/>
              <a:cs typeface="Times New Roman" pitchFamily="18" charset="0"/>
            </a:endParaRPr>
          </a:p>
          <a:p>
            <a:pPr lvl="0">
              <a:buFont typeface="Wingdings 2" pitchFamily="18" charset="2"/>
              <a:buChar char=""/>
            </a:pPr>
            <a:r>
              <a:rPr lang="en-US" sz="2400" dirty="0" smtClean="0">
                <a:latin typeface="Times New Roman" pitchFamily="18" charset="0"/>
                <a:cs typeface="Times New Roman" pitchFamily="18" charset="0"/>
              </a:rPr>
              <a:t>The </a:t>
            </a:r>
            <a:r>
              <a:rPr lang="en-US" sz="2400" dirty="0" smtClean="0">
                <a:latin typeface="Times New Roman" pitchFamily="18" charset="0"/>
                <a:cs typeface="Times New Roman" pitchFamily="18" charset="0"/>
              </a:rPr>
              <a:t>late of owner </a:t>
            </a:r>
            <a:r>
              <a:rPr lang="en-US" sz="2400" dirty="0" smtClean="0">
                <a:latin typeface="Times New Roman" pitchFamily="18" charset="0"/>
                <a:cs typeface="Times New Roman" pitchFamily="18" charset="0"/>
              </a:rPr>
              <a:t>in approving the executive drawings during the work.</a:t>
            </a:r>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Outline</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buFont typeface="Wingdings" pitchFamily="2" charset="2"/>
              <a:buChar char="v"/>
            </a:pPr>
            <a:r>
              <a:rPr lang="en-US" dirty="0" smtClean="0">
                <a:solidFill>
                  <a:schemeClr val="tx1">
                    <a:lumMod val="95000"/>
                    <a:lumOff val="5000"/>
                  </a:schemeClr>
                </a:solidFill>
                <a:latin typeface="Times New Roman" pitchFamily="18" charset="0"/>
                <a:cs typeface="Times New Roman" pitchFamily="18" charset="0"/>
              </a:rPr>
              <a:t> Introduction.</a:t>
            </a:r>
          </a:p>
          <a:p>
            <a:pPr>
              <a:buFont typeface="Wingdings" pitchFamily="2" charset="2"/>
              <a:buChar char="v"/>
            </a:pPr>
            <a:r>
              <a:rPr lang="en-US" dirty="0" smtClean="0">
                <a:solidFill>
                  <a:schemeClr val="tx1">
                    <a:lumMod val="95000"/>
                    <a:lumOff val="5000"/>
                  </a:schemeClr>
                </a:solidFill>
                <a:latin typeface="Times New Roman" pitchFamily="18" charset="0"/>
                <a:cs typeface="Times New Roman" pitchFamily="18" charset="0"/>
              </a:rPr>
              <a:t> Objectives.</a:t>
            </a:r>
          </a:p>
          <a:p>
            <a:pPr>
              <a:buFont typeface="Wingdings" pitchFamily="2" charset="2"/>
              <a:buChar char="v"/>
            </a:pPr>
            <a:r>
              <a:rPr lang="en-US" dirty="0" smtClean="0">
                <a:solidFill>
                  <a:schemeClr val="tx1">
                    <a:lumMod val="95000"/>
                    <a:lumOff val="5000"/>
                  </a:schemeClr>
                </a:solidFill>
                <a:latin typeface="Times New Roman" pitchFamily="18" charset="0"/>
                <a:cs typeface="Times New Roman" pitchFamily="18" charset="0"/>
              </a:rPr>
              <a:t> State of Problem.</a:t>
            </a:r>
          </a:p>
          <a:p>
            <a:pPr>
              <a:buFont typeface="Wingdings" pitchFamily="2" charset="2"/>
              <a:buChar char="v"/>
            </a:pPr>
            <a:r>
              <a:rPr lang="en-US" dirty="0" smtClean="0">
                <a:solidFill>
                  <a:schemeClr val="tx1">
                    <a:lumMod val="95000"/>
                    <a:lumOff val="5000"/>
                  </a:schemeClr>
                </a:solidFill>
                <a:latin typeface="Times New Roman" pitchFamily="18" charset="0"/>
                <a:cs typeface="Times New Roman" pitchFamily="18" charset="0"/>
              </a:rPr>
              <a:t> Methodology.</a:t>
            </a:r>
          </a:p>
          <a:p>
            <a:pPr>
              <a:buFont typeface="Wingdings" pitchFamily="2" charset="2"/>
              <a:buChar char="v"/>
            </a:pPr>
            <a:r>
              <a:rPr lang="en-US" dirty="0" smtClean="0">
                <a:solidFill>
                  <a:schemeClr val="tx1">
                    <a:lumMod val="95000"/>
                    <a:lumOff val="5000"/>
                  </a:schemeClr>
                </a:solidFill>
                <a:latin typeface="Times New Roman" pitchFamily="18" charset="0"/>
                <a:cs typeface="Times New Roman" pitchFamily="18" charset="0"/>
              </a:rPr>
              <a:t> Questionnaire and Analysis.</a:t>
            </a:r>
          </a:p>
          <a:p>
            <a:pPr>
              <a:buFont typeface="Wingdings" pitchFamily="2" charset="2"/>
              <a:buChar char="v"/>
            </a:pPr>
            <a:r>
              <a:rPr lang="en-US" dirty="0" smtClean="0">
                <a:solidFill>
                  <a:schemeClr val="tx1">
                    <a:lumMod val="95000"/>
                    <a:lumOff val="5000"/>
                  </a:schemeClr>
                </a:solidFill>
                <a:latin typeface="Times New Roman" pitchFamily="18" charset="0"/>
                <a:cs typeface="Times New Roman" pitchFamily="18" charset="0"/>
              </a:rPr>
              <a:t> Case Study.</a:t>
            </a:r>
          </a:p>
          <a:p>
            <a:pPr>
              <a:buFont typeface="Wingdings" pitchFamily="2" charset="2"/>
              <a:buChar char="v"/>
            </a:pPr>
            <a:r>
              <a:rPr lang="en-US" dirty="0" smtClean="0">
                <a:solidFill>
                  <a:schemeClr val="tx1">
                    <a:lumMod val="95000"/>
                    <a:lumOff val="5000"/>
                  </a:schemeClr>
                </a:solidFill>
                <a:latin typeface="Times New Roman" pitchFamily="18" charset="0"/>
                <a:cs typeface="Times New Roman" pitchFamily="18" charset="0"/>
              </a:rPr>
              <a:t> The Manual.</a:t>
            </a:r>
          </a:p>
          <a:p>
            <a:pPr>
              <a:buFont typeface="Wingdings" pitchFamily="2" charset="2"/>
              <a:buChar char="v"/>
            </a:pPr>
            <a:r>
              <a:rPr lang="en-US" dirty="0" smtClean="0">
                <a:solidFill>
                  <a:schemeClr val="tx1">
                    <a:lumMod val="95000"/>
                    <a:lumOff val="5000"/>
                  </a:schemeClr>
                </a:solidFill>
                <a:latin typeface="Times New Roman" pitchFamily="18" charset="0"/>
                <a:cs typeface="Times New Roman" pitchFamily="18" charset="0"/>
              </a:rPr>
              <a:t> Conclusion and Recommendation.</a:t>
            </a:r>
          </a:p>
          <a:p>
            <a:pPr>
              <a:buFont typeface="Wingdings" pitchFamily="2" charset="2"/>
              <a:buChar char="v"/>
            </a:pPr>
            <a:endParaRPr lang="en-US" dirty="0" smtClean="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457200"/>
            <a:ext cx="7498080" cy="5791200"/>
          </a:xfrm>
        </p:spPr>
        <p:txBody>
          <a:bodyPr>
            <a:normAutofit/>
          </a:bodyPr>
          <a:lstStyle/>
          <a:p>
            <a:pPr>
              <a:buNone/>
            </a:pPr>
            <a:endParaRPr lang="en-US" sz="2800" dirty="0" smtClean="0">
              <a:latin typeface="Times New Roman" pitchFamily="18" charset="0"/>
              <a:cs typeface="Times New Roman" pitchFamily="18" charset="0"/>
            </a:endParaRPr>
          </a:p>
          <a:p>
            <a:r>
              <a:rPr lang="en-US" sz="3600" dirty="0" smtClean="0">
                <a:latin typeface="Times New Roman" pitchFamily="18" charset="0"/>
                <a:cs typeface="Times New Roman" pitchFamily="18" charset="0"/>
              </a:rPr>
              <a:t>The causes of delay were clarified previously. As noted, the project’s causes of delays fit the outputs of the questionnaire.</a:t>
            </a:r>
            <a:endParaRPr lang="en-US"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Times New Roman" pitchFamily="18" charset="0"/>
                <a:cs typeface="Times New Roman" pitchFamily="18" charset="0"/>
              </a:rPr>
              <a:t>Tracking of the project</a:t>
            </a:r>
            <a:endParaRPr lang="en-US" sz="3200" b="1"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2"/>
          <a:srcRect/>
          <a:stretch>
            <a:fillRect/>
          </a:stretch>
        </p:blipFill>
        <p:spPr bwMode="auto">
          <a:xfrm>
            <a:off x="1295400" y="1039920"/>
            <a:ext cx="7723629" cy="497988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498080" cy="1143000"/>
          </a:xfrm>
        </p:spPr>
        <p:txBody>
          <a:bodyPr>
            <a:normAutofit/>
          </a:bodyPr>
          <a:lstStyle/>
          <a:p>
            <a:r>
              <a:rPr lang="en-US" sz="3200" b="1" dirty="0" smtClean="0">
                <a:latin typeface="Times New Roman" pitchFamily="18" charset="0"/>
                <a:cs typeface="Times New Roman" pitchFamily="18" charset="0"/>
              </a:rPr>
              <a:t>The manual</a:t>
            </a:r>
            <a:endParaRPr lang="en-US" sz="3200" b="1" dirty="0">
              <a:latin typeface="Times New Roman" pitchFamily="18" charset="0"/>
              <a:cs typeface="Times New Roman" pitchFamily="18" charset="0"/>
            </a:endParaRPr>
          </a:p>
        </p:txBody>
      </p:sp>
      <p:pic>
        <p:nvPicPr>
          <p:cNvPr id="8194" name="Picture 2"/>
          <p:cNvPicPr>
            <a:picLocks noGrp="1" noChangeAspect="1" noChangeArrowheads="1"/>
          </p:cNvPicPr>
          <p:nvPr>
            <p:ph idx="1"/>
          </p:nvPr>
        </p:nvPicPr>
        <p:blipFill>
          <a:blip r:embed="rId2"/>
          <a:srcRect/>
          <a:stretch>
            <a:fillRect/>
          </a:stretch>
        </p:blipFill>
        <p:spPr bwMode="auto">
          <a:xfrm>
            <a:off x="2133600" y="990600"/>
            <a:ext cx="6019800" cy="5334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idx="1"/>
          </p:nvPr>
        </p:nvPicPr>
        <p:blipFill>
          <a:blip r:embed="rId2"/>
          <a:srcRect/>
          <a:stretch>
            <a:fillRect/>
          </a:stretch>
        </p:blipFill>
        <p:spPr bwMode="auto">
          <a:xfrm>
            <a:off x="1828800" y="914400"/>
            <a:ext cx="6705600" cy="5334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Times New Roman" pitchFamily="18" charset="0"/>
                <a:cs typeface="Times New Roman" pitchFamily="18" charset="0"/>
              </a:rPr>
              <a:t>Conclusion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sz="2400" dirty="0" smtClean="0">
                <a:latin typeface="Times New Roman" pitchFamily="18" charset="0"/>
                <a:cs typeface="Times New Roman" pitchFamily="18" charset="0"/>
              </a:rPr>
              <a:t>Questionnaire and interviews are the tools which could be used to identify the most </a:t>
            </a:r>
            <a:r>
              <a:rPr lang="en-US" sz="2400" dirty="0" smtClean="0">
                <a:latin typeface="Times New Roman" pitchFamily="18" charset="0"/>
                <a:cs typeface="Times New Roman" pitchFamily="18" charset="0"/>
              </a:rPr>
              <a:t>significant </a:t>
            </a:r>
            <a:r>
              <a:rPr lang="en-US" sz="2400" dirty="0" smtClean="0">
                <a:latin typeface="Times New Roman" pitchFamily="18" charset="0"/>
                <a:cs typeface="Times New Roman" pitchFamily="18" charset="0"/>
              </a:rPr>
              <a:t>causes of delay</a:t>
            </a:r>
            <a:r>
              <a:rPr lang="en-US" sz="2400" dirty="0" smtClean="0">
                <a:latin typeface="Times New Roman" pitchFamily="18" charset="0"/>
                <a:cs typeface="Times New Roman" pitchFamily="18" charset="0"/>
              </a:rPr>
              <a:t>.</a:t>
            </a:r>
          </a:p>
          <a:p>
            <a:endParaRPr lang="en-US" sz="2400" dirty="0" smtClean="0">
              <a:latin typeface="Times New Roman" pitchFamily="18" charset="0"/>
              <a:cs typeface="Times New Roman" pitchFamily="18" charset="0"/>
            </a:endParaRPr>
          </a:p>
          <a:p>
            <a:pPr lvl="0"/>
            <a:r>
              <a:rPr lang="en-US" sz="2400" dirty="0" smtClean="0">
                <a:latin typeface="Times New Roman" pitchFamily="18" charset="0"/>
                <a:cs typeface="Times New Roman" pitchFamily="18" charset="0"/>
              </a:rPr>
              <a:t>There </a:t>
            </a:r>
            <a:r>
              <a:rPr lang="en-US" sz="2400" dirty="0" smtClean="0">
                <a:latin typeface="Times New Roman" pitchFamily="18" charset="0"/>
                <a:cs typeface="Times New Roman" pitchFamily="18" charset="0"/>
              </a:rPr>
              <a:t>are a lot of causes that make the project to be hand-over on scheduled time.</a:t>
            </a:r>
          </a:p>
          <a:p>
            <a:endParaRPr lang="en-US" dirty="0" smtClean="0"/>
          </a:p>
          <a:p>
            <a:pPr lvl="0"/>
            <a:r>
              <a:rPr lang="en-US" sz="2400" dirty="0" smtClean="0">
                <a:latin typeface="Times New Roman" pitchFamily="18" charset="0"/>
                <a:cs typeface="Times New Roman" pitchFamily="18" charset="0"/>
              </a:rPr>
              <a:t>The delay of contractor is the most cause of his losses either the money or his </a:t>
            </a:r>
            <a:r>
              <a:rPr lang="en-US" sz="2400" dirty="0" smtClean="0">
                <a:latin typeface="Times New Roman" pitchFamily="18" charset="0"/>
                <a:cs typeface="Times New Roman" pitchFamily="18" charset="0"/>
              </a:rPr>
              <a:t>reputation.</a:t>
            </a:r>
            <a:endParaRPr lang="en-US" sz="2400"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1"/>
          </p:nvPr>
        </p:nvSpPr>
        <p:spPr>
          <a:xfrm>
            <a:off x="1435100" y="609600"/>
            <a:ext cx="7499350" cy="5638800"/>
          </a:xfrm>
        </p:spPr>
        <p:txBody>
          <a:bodyPr>
            <a:normAutofit/>
          </a:bodyPr>
          <a:lstStyle/>
          <a:p>
            <a:r>
              <a:rPr lang="en-US" sz="2400" dirty="0" smtClean="0">
                <a:latin typeface="Times New Roman" pitchFamily="18" charset="0"/>
                <a:cs typeface="Times New Roman" pitchFamily="18" charset="0"/>
              </a:rPr>
              <a:t>There must be </a:t>
            </a:r>
            <a:r>
              <a:rPr lang="en-US" sz="2400" dirty="0" smtClean="0">
                <a:latin typeface="Times New Roman" pitchFamily="18" charset="0"/>
                <a:cs typeface="Times New Roman" pitchFamily="18" charset="0"/>
              </a:rPr>
              <a:t>a </a:t>
            </a:r>
            <a:r>
              <a:rPr lang="en-US" sz="2400" dirty="0" smtClean="0">
                <a:latin typeface="Times New Roman" pitchFamily="18" charset="0"/>
                <a:cs typeface="Times New Roman" pitchFamily="18" charset="0"/>
              </a:rPr>
              <a:t>good coordination between all key players (owner, designer, and contractor) to accelerate the project </a:t>
            </a:r>
            <a:r>
              <a:rPr lang="en-US" sz="2400" dirty="0" smtClean="0">
                <a:latin typeface="Times New Roman" pitchFamily="18" charset="0"/>
                <a:cs typeface="Times New Roman" pitchFamily="18" charset="0"/>
              </a:rPr>
              <a:t>execution.</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During the bidding process, the contractor must study well the contract time and analyze if its enough or not. In addition, the contractor must recognize if there is any conflict between the drawings and the specifications in BOQ(bill of quantities).</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0"/>
            <a:ext cx="7498080" cy="1143000"/>
          </a:xfrm>
        </p:spPr>
        <p:txBody>
          <a:bodyPr/>
          <a:lstStyle/>
          <a:p>
            <a:r>
              <a:rPr lang="en-US" dirty="0" smtClean="0">
                <a:latin typeface="Times New Roman" pitchFamily="18" charset="0"/>
                <a:cs typeface="Times New Roman" pitchFamily="18" charset="0"/>
              </a:rPr>
              <a:t>Recommendations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1435608" y="990600"/>
            <a:ext cx="7498080" cy="5638800"/>
          </a:xfrm>
        </p:spPr>
        <p:txBody>
          <a:bodyPr>
            <a:normAutofit lnSpcReduction="10000"/>
          </a:bodyPr>
          <a:lstStyle/>
          <a:p>
            <a:r>
              <a:rPr lang="en-US" sz="2400" dirty="0" smtClean="0">
                <a:latin typeface="Times New Roman" pitchFamily="18" charset="0"/>
                <a:cs typeface="Times New Roman" pitchFamily="18" charset="0"/>
              </a:rPr>
              <a:t>Seminars and workshops could be held by the PCU for all contractors in order to enrich their managing of all causes of </a:t>
            </a:r>
            <a:r>
              <a:rPr lang="en-US" sz="2400" dirty="0" smtClean="0">
                <a:latin typeface="Times New Roman" pitchFamily="18" charset="0"/>
                <a:cs typeface="Times New Roman" pitchFamily="18" charset="0"/>
              </a:rPr>
              <a:t>delay.</a:t>
            </a:r>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pPr lvl="0"/>
            <a:r>
              <a:rPr lang="en-US" sz="2400" dirty="0" smtClean="0">
                <a:latin typeface="Times New Roman" pitchFamily="18" charset="0"/>
                <a:cs typeface="Times New Roman" pitchFamily="18" charset="0"/>
              </a:rPr>
              <a:t>The contractor must be aware for the importance of project time. So, the contractor will avoid </a:t>
            </a:r>
            <a:r>
              <a:rPr lang="en-US" sz="2400" dirty="0" smtClean="0">
                <a:latin typeface="Times New Roman" pitchFamily="18" charset="0"/>
                <a:cs typeface="Times New Roman" pitchFamily="18" charset="0"/>
              </a:rPr>
              <a:t>the liquidated </a:t>
            </a:r>
            <a:r>
              <a:rPr lang="en-US" sz="2400" dirty="0" smtClean="0">
                <a:latin typeface="Times New Roman" pitchFamily="18" charset="0"/>
                <a:cs typeface="Times New Roman" pitchFamily="18" charset="0"/>
              </a:rPr>
              <a:t>damages</a:t>
            </a:r>
            <a:r>
              <a:rPr lang="en-US" sz="2400" dirty="0" smtClean="0">
                <a:latin typeface="Times New Roman" pitchFamily="18" charset="0"/>
                <a:cs typeface="Times New Roman" pitchFamily="18" charset="0"/>
              </a:rPr>
              <a:t>.</a:t>
            </a:r>
          </a:p>
          <a:p>
            <a:pPr lvl="0"/>
            <a:endParaRPr lang="en-US" sz="2400" dirty="0" smtClean="0">
              <a:latin typeface="Times New Roman" pitchFamily="18" charset="0"/>
              <a:cs typeface="Times New Roman" pitchFamily="18" charset="0"/>
            </a:endParaRPr>
          </a:p>
          <a:p>
            <a:pPr lvl="0"/>
            <a:r>
              <a:rPr lang="en-US" sz="2400" dirty="0" smtClean="0">
                <a:latin typeface="Times New Roman" pitchFamily="18" charset="0"/>
                <a:cs typeface="Times New Roman" pitchFamily="18" charset="0"/>
              </a:rPr>
              <a:t>In case the delay occurs the contractor must order for both ( extension time and incremental budget ). </a:t>
            </a:r>
          </a:p>
          <a:p>
            <a:pPr lvl="0"/>
            <a:endParaRPr lang="en-US" sz="2400" dirty="0" smtClean="0">
              <a:latin typeface="Times New Roman" pitchFamily="18" charset="0"/>
              <a:cs typeface="Times New Roman" pitchFamily="18" charset="0"/>
            </a:endParaRPr>
          </a:p>
          <a:p>
            <a:pPr lvl="0"/>
            <a:r>
              <a:rPr lang="en-US" sz="2400" dirty="0" smtClean="0">
                <a:latin typeface="Times New Roman" pitchFamily="18" charset="0"/>
                <a:cs typeface="Times New Roman" pitchFamily="18" charset="0"/>
              </a:rPr>
              <a:t>It’s worth for all contractors to study well the attached manual to be familiar with all causes of delays and their remedial actions.</a:t>
            </a:r>
            <a:endParaRPr lang="en-US" sz="2400" dirty="0" smtClean="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609600"/>
            <a:ext cx="7498080" cy="5638800"/>
          </a:xfrm>
        </p:spPr>
        <p:txBody>
          <a:bodyPr/>
          <a:lstStyle/>
          <a:p>
            <a:pPr algn="ctr"/>
            <a:endParaRPr lang="en-US" dirty="0" smtClean="0"/>
          </a:p>
          <a:p>
            <a:pPr algn="ctr"/>
            <a:endParaRPr lang="en-US" dirty="0" smtClean="0"/>
          </a:p>
          <a:p>
            <a:pPr algn="ctr">
              <a:buNone/>
            </a:pPr>
            <a:endParaRPr lang="en-US" dirty="0" smtClean="0"/>
          </a:p>
          <a:p>
            <a:pPr algn="ctr"/>
            <a:endParaRPr lang="en-US" dirty="0" smtClean="0"/>
          </a:p>
          <a:p>
            <a:pPr algn="ctr">
              <a:buNone/>
            </a:pPr>
            <a:r>
              <a:rPr lang="en-US" sz="5400" dirty="0" smtClean="0">
                <a:latin typeface="Times New Roman" pitchFamily="18" charset="0"/>
                <a:cs typeface="Times New Roman" pitchFamily="18" charset="0"/>
              </a:rPr>
              <a:t>Thank You</a:t>
            </a:r>
            <a:endParaRPr lang="en-US" sz="5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Introduction</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What is project delay ?</a:t>
            </a:r>
          </a:p>
          <a:p>
            <a:r>
              <a:rPr lang="en-US" dirty="0" smtClean="0">
                <a:latin typeface="Times New Roman" pitchFamily="18" charset="0"/>
                <a:cs typeface="Times New Roman" pitchFamily="18" charset="0"/>
              </a:rPr>
              <a:t>Effects of project delay on the contractor.</a:t>
            </a:r>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Objectives</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The main objective of our project is to identify the major causes of delay in construction projects, its effects on contractor and how to minimize it as much as possible.</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State of problem</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10000"/>
          </a:bodyPr>
          <a:lstStyle/>
          <a:p>
            <a:pPr>
              <a:lnSpc>
                <a:spcPct val="150000"/>
              </a:lnSpc>
              <a:buFont typeface="Wingdings" pitchFamily="2" charset="2"/>
              <a:buChar char="v"/>
            </a:pPr>
            <a:r>
              <a:rPr lang="en-US" dirty="0" smtClean="0">
                <a:latin typeface="Times New Roman" pitchFamily="18" charset="0"/>
                <a:cs typeface="Times New Roman" pitchFamily="18" charset="0"/>
              </a:rPr>
              <a:t>Determine the problems that can be caused by the delay.</a:t>
            </a:r>
          </a:p>
          <a:p>
            <a:pPr>
              <a:lnSpc>
                <a:spcPct val="150000"/>
              </a:lnSpc>
              <a:buFont typeface="Wingdings" pitchFamily="2" charset="2"/>
              <a:buChar char="v"/>
            </a:pPr>
            <a:r>
              <a:rPr lang="en-US" dirty="0" smtClean="0">
                <a:latin typeface="Times New Roman" pitchFamily="18" charset="0"/>
                <a:cs typeface="Times New Roman" pitchFamily="18" charset="0"/>
              </a:rPr>
              <a:t>Since the contractor shall execute the project within the time and cost in the contract.</a:t>
            </a:r>
          </a:p>
          <a:p>
            <a:pPr>
              <a:lnSpc>
                <a:spcPct val="150000"/>
              </a:lnSpc>
              <a:buNone/>
            </a:pPr>
            <a:r>
              <a:rPr lang="en-US" dirty="0" smtClean="0">
                <a:latin typeface="Times New Roman" pitchFamily="18" charset="0"/>
                <a:cs typeface="Times New Roman" pitchFamily="18" charset="0"/>
              </a:rPr>
              <a:t>In case of delay, the contractor shall pay the liquidated damages which affects his profit, also it will harm the contractor’s reputation.</a:t>
            </a:r>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Methodology</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lnSpcReduction="10000"/>
          </a:bodyPr>
          <a:lstStyle/>
          <a:p>
            <a:r>
              <a:rPr lang="en-US" dirty="0" smtClean="0">
                <a:latin typeface="Times New Roman" pitchFamily="18" charset="0"/>
                <a:cs typeface="Times New Roman" pitchFamily="18" charset="0"/>
              </a:rPr>
              <a:t>Determine the most significant  causes of delay that affect on the contractor by questionnaire survey.</a:t>
            </a:r>
          </a:p>
          <a:p>
            <a:r>
              <a:rPr lang="en-US" dirty="0" smtClean="0">
                <a:latin typeface="Times New Roman" pitchFamily="18" charset="0"/>
                <a:cs typeface="Times New Roman" pitchFamily="18" charset="0"/>
              </a:rPr>
              <a:t>Questionnaire analysis by using SPSS software.</a:t>
            </a:r>
          </a:p>
          <a:p>
            <a:r>
              <a:rPr lang="en-US" dirty="0" smtClean="0">
                <a:latin typeface="Times New Roman" pitchFamily="18" charset="0"/>
                <a:cs typeface="Times New Roman" pitchFamily="18" charset="0"/>
              </a:rPr>
              <a:t>Case study ( project scheduling by using primavera).</a:t>
            </a:r>
          </a:p>
          <a:p>
            <a:r>
              <a:rPr lang="en-US" dirty="0" smtClean="0">
                <a:latin typeface="Times New Roman" pitchFamily="18" charset="0"/>
                <a:cs typeface="Times New Roman" pitchFamily="18" charset="0"/>
              </a:rPr>
              <a:t>Suggest </a:t>
            </a:r>
            <a:r>
              <a:rPr lang="en-US" dirty="0" smtClean="0">
                <a:latin typeface="Times New Roman" pitchFamily="18" charset="0"/>
                <a:cs typeface="Times New Roman" pitchFamily="18" charset="0"/>
              </a:rPr>
              <a:t>several actions that helps the contractor to avoid the liquidated damages.</a:t>
            </a:r>
          </a:p>
          <a:p>
            <a:endParaRPr lang="en-US" dirty="0" smtClean="0">
              <a:latin typeface="Times New Roman" pitchFamily="18" charset="0"/>
              <a:cs typeface="Times New Roman" pitchFamily="18" charset="0"/>
            </a:endParaRPr>
          </a:p>
          <a:p>
            <a:pPr>
              <a:buNone/>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Times New Roman" pitchFamily="18" charset="0"/>
                <a:cs typeface="Times New Roman" pitchFamily="18" charset="0"/>
              </a:rPr>
              <a:t>Questionnaire and Data analysis</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en-US" sz="2800" dirty="0" smtClean="0">
                <a:latin typeface="Times New Roman" pitchFamily="18" charset="0"/>
                <a:cs typeface="Times New Roman" pitchFamily="18" charset="0"/>
              </a:rPr>
              <a:t>The sample consist of 30 individuals in the construction sector in Palestine.</a:t>
            </a:r>
          </a:p>
          <a:p>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The study aimed at identifying the causes of delay that could affect the benefit of the contractor.</a:t>
            </a:r>
          </a:p>
          <a:p>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The reliability of the questionnaire for the total degree was 83.3% which is acceptable.</a:t>
            </a:r>
          </a:p>
          <a:p>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latin typeface="Times New Roman" pitchFamily="18" charset="0"/>
                <a:cs typeface="Times New Roman" pitchFamily="18" charset="0"/>
              </a:rPr>
              <a:t>The data collected were analyzed using (SPSS software), The researchers used the following scales to represent the estimation level of sample responses.</a:t>
            </a:r>
            <a:endParaRPr lang="en-US" sz="2800" dirty="0">
              <a:latin typeface="Times New Roman" pitchFamily="18" charset="0"/>
              <a:cs typeface="Times New Roman" pitchFamily="18" charset="0"/>
            </a:endParaRPr>
          </a:p>
        </p:txBody>
      </p:sp>
      <p:graphicFrame>
        <p:nvGraphicFramePr>
          <p:cNvPr id="5" name="Content Placeholder 4"/>
          <p:cNvGraphicFramePr>
            <a:graphicFrameLocks noGrp="1"/>
          </p:cNvGraphicFramePr>
          <p:nvPr>
            <p:ph idx="1"/>
          </p:nvPr>
        </p:nvGraphicFramePr>
        <p:xfrm>
          <a:off x="1371600" y="2209800"/>
          <a:ext cx="7499349" cy="2235200"/>
        </p:xfrm>
        <a:graphic>
          <a:graphicData uri="http://schemas.openxmlformats.org/drawingml/2006/table">
            <a:tbl>
              <a:tblPr firstRow="1" bandRow="1">
                <a:tableStyleId>{5C22544A-7EE6-4342-B048-85BDC9FD1C3A}</a:tableStyleId>
              </a:tblPr>
              <a:tblGrid>
                <a:gridCol w="2499783"/>
                <a:gridCol w="2499783"/>
                <a:gridCol w="2499783"/>
              </a:tblGrid>
              <a:tr h="381000">
                <a:tc>
                  <a:txBody>
                    <a:bodyPr/>
                    <a:lstStyle/>
                    <a:p>
                      <a:pPr algn="ctr"/>
                      <a:r>
                        <a:rPr lang="en-US" b="1" dirty="0" smtClean="0">
                          <a:solidFill>
                            <a:schemeClr val="tx1">
                              <a:lumMod val="95000"/>
                              <a:lumOff val="5000"/>
                            </a:schemeClr>
                          </a:solidFill>
                          <a:latin typeface="Times New Roman" pitchFamily="18" charset="0"/>
                          <a:cs typeface="Times New Roman" pitchFamily="18" charset="0"/>
                        </a:rPr>
                        <a:t>Standard</a:t>
                      </a:r>
                      <a:r>
                        <a:rPr lang="en-US" b="1" baseline="0" dirty="0" smtClean="0">
                          <a:solidFill>
                            <a:schemeClr val="tx1">
                              <a:lumMod val="95000"/>
                              <a:lumOff val="5000"/>
                            </a:schemeClr>
                          </a:solidFill>
                          <a:latin typeface="Times New Roman" pitchFamily="18" charset="0"/>
                          <a:cs typeface="Times New Roman" pitchFamily="18" charset="0"/>
                        </a:rPr>
                        <a:t> deviation</a:t>
                      </a:r>
                      <a:endParaRPr lang="en-US" b="1" dirty="0">
                        <a:solidFill>
                          <a:schemeClr val="tx1">
                            <a:lumMod val="95000"/>
                            <a:lumOff val="5000"/>
                          </a:schemeClr>
                        </a:solidFill>
                        <a:latin typeface="Times New Roman" pitchFamily="18" charset="0"/>
                        <a:cs typeface="Times New Roman" pitchFamily="18" charset="0"/>
                      </a:endParaRPr>
                    </a:p>
                  </a:txBody>
                  <a:tcPr/>
                </a:tc>
                <a:tc>
                  <a:txBody>
                    <a:bodyPr/>
                    <a:lstStyle/>
                    <a:p>
                      <a:pPr algn="ctr"/>
                      <a:r>
                        <a:rPr lang="en-US" b="1" dirty="0" smtClean="0">
                          <a:solidFill>
                            <a:schemeClr val="tx1">
                              <a:lumMod val="95000"/>
                              <a:lumOff val="5000"/>
                            </a:schemeClr>
                          </a:solidFill>
                          <a:latin typeface="Times New Roman" pitchFamily="18" charset="0"/>
                          <a:cs typeface="Times New Roman" pitchFamily="18" charset="0"/>
                        </a:rPr>
                        <a:t>percentage</a:t>
                      </a:r>
                      <a:endParaRPr lang="en-US" b="1" dirty="0">
                        <a:solidFill>
                          <a:schemeClr val="tx1">
                            <a:lumMod val="95000"/>
                            <a:lumOff val="5000"/>
                          </a:schemeClr>
                        </a:solidFill>
                        <a:latin typeface="Times New Roman" pitchFamily="18" charset="0"/>
                        <a:cs typeface="Times New Roman" pitchFamily="18" charset="0"/>
                      </a:endParaRPr>
                    </a:p>
                  </a:txBody>
                  <a:tcPr/>
                </a:tc>
                <a:tc>
                  <a:txBody>
                    <a:bodyPr/>
                    <a:lstStyle/>
                    <a:p>
                      <a:pPr algn="ctr"/>
                      <a:r>
                        <a:rPr lang="en-US" b="1" dirty="0" smtClean="0">
                          <a:solidFill>
                            <a:schemeClr val="tx1">
                              <a:lumMod val="95000"/>
                              <a:lumOff val="5000"/>
                            </a:schemeClr>
                          </a:solidFill>
                          <a:latin typeface="Times New Roman" pitchFamily="18" charset="0"/>
                          <a:cs typeface="Times New Roman" pitchFamily="18" charset="0"/>
                        </a:rPr>
                        <a:t>Estimation</a:t>
                      </a:r>
                      <a:r>
                        <a:rPr lang="en-US" b="1" baseline="0" dirty="0" smtClean="0">
                          <a:solidFill>
                            <a:schemeClr val="tx1">
                              <a:lumMod val="95000"/>
                              <a:lumOff val="5000"/>
                            </a:schemeClr>
                          </a:solidFill>
                          <a:latin typeface="Times New Roman" pitchFamily="18" charset="0"/>
                          <a:cs typeface="Times New Roman" pitchFamily="18" charset="0"/>
                        </a:rPr>
                        <a:t> level</a:t>
                      </a:r>
                      <a:endParaRPr lang="en-US" b="1" dirty="0">
                        <a:solidFill>
                          <a:schemeClr val="tx1">
                            <a:lumMod val="95000"/>
                            <a:lumOff val="5000"/>
                          </a:schemeClr>
                        </a:solidFill>
                        <a:latin typeface="Times New Roman" pitchFamily="18" charset="0"/>
                        <a:cs typeface="Times New Roman" pitchFamily="18" charset="0"/>
                      </a:endParaRPr>
                    </a:p>
                  </a:txBody>
                  <a:tcPr/>
                </a:tc>
              </a:tr>
              <a:tr h="370840">
                <a:tc>
                  <a:txBody>
                    <a:bodyPr/>
                    <a:lstStyle/>
                    <a:p>
                      <a:pPr algn="ctr"/>
                      <a:r>
                        <a:rPr lang="en-US" b="1" dirty="0" smtClean="0">
                          <a:solidFill>
                            <a:schemeClr val="tx1">
                              <a:lumMod val="95000"/>
                              <a:lumOff val="5000"/>
                            </a:schemeClr>
                          </a:solidFill>
                          <a:latin typeface="Times New Roman" pitchFamily="18" charset="0"/>
                          <a:cs typeface="Times New Roman" pitchFamily="18" charset="0"/>
                        </a:rPr>
                        <a:t>4.20</a:t>
                      </a:r>
                      <a:r>
                        <a:rPr lang="en-US" b="1" baseline="0" dirty="0" smtClean="0">
                          <a:solidFill>
                            <a:schemeClr val="tx1">
                              <a:lumMod val="95000"/>
                              <a:lumOff val="5000"/>
                            </a:schemeClr>
                          </a:solidFill>
                          <a:latin typeface="Times New Roman" pitchFamily="18" charset="0"/>
                          <a:cs typeface="Times New Roman" pitchFamily="18" charset="0"/>
                        </a:rPr>
                        <a:t> and more</a:t>
                      </a:r>
                      <a:endParaRPr lang="en-US" b="1" dirty="0">
                        <a:solidFill>
                          <a:schemeClr val="tx1">
                            <a:lumMod val="95000"/>
                            <a:lumOff val="5000"/>
                          </a:schemeClr>
                        </a:solidFill>
                        <a:latin typeface="Times New Roman" pitchFamily="18" charset="0"/>
                        <a:cs typeface="Times New Roman" pitchFamily="18" charset="0"/>
                      </a:endParaRPr>
                    </a:p>
                  </a:txBody>
                  <a:tcPr/>
                </a:tc>
                <a:tc>
                  <a:txBody>
                    <a:bodyPr/>
                    <a:lstStyle/>
                    <a:p>
                      <a:pPr algn="ctr"/>
                      <a:r>
                        <a:rPr lang="en-US" b="1" dirty="0" smtClean="0">
                          <a:latin typeface="Times New Roman" pitchFamily="18" charset="0"/>
                          <a:cs typeface="Times New Roman" pitchFamily="18" charset="0"/>
                        </a:rPr>
                        <a:t>84% and more</a:t>
                      </a:r>
                      <a:endParaRPr lang="en-US" b="1" dirty="0">
                        <a:latin typeface="Times New Roman" pitchFamily="18" charset="0"/>
                        <a:cs typeface="Times New Roman" pitchFamily="18" charset="0"/>
                      </a:endParaRPr>
                    </a:p>
                  </a:txBody>
                  <a:tcPr/>
                </a:tc>
                <a:tc>
                  <a:txBody>
                    <a:bodyPr/>
                    <a:lstStyle/>
                    <a:p>
                      <a:pPr algn="ctr"/>
                      <a:r>
                        <a:rPr lang="en-US" b="1" dirty="0" smtClean="0">
                          <a:latin typeface="Times New Roman" pitchFamily="18" charset="0"/>
                          <a:cs typeface="Times New Roman" pitchFamily="18" charset="0"/>
                        </a:rPr>
                        <a:t>Very high</a:t>
                      </a:r>
                      <a:endParaRPr lang="en-US" b="1" dirty="0">
                        <a:latin typeface="Times New Roman" pitchFamily="18" charset="0"/>
                        <a:cs typeface="Times New Roman" pitchFamily="18" charset="0"/>
                      </a:endParaRPr>
                    </a:p>
                  </a:txBody>
                  <a:tcPr/>
                </a:tc>
              </a:tr>
              <a:tr h="370840">
                <a:tc>
                  <a:txBody>
                    <a:bodyPr/>
                    <a:lstStyle/>
                    <a:p>
                      <a:pPr algn="ctr"/>
                      <a:r>
                        <a:rPr lang="en-US" b="1" dirty="0" smtClean="0">
                          <a:latin typeface="Times New Roman" pitchFamily="18" charset="0"/>
                          <a:cs typeface="Times New Roman" pitchFamily="18" charset="0"/>
                        </a:rPr>
                        <a:t>3.40 ----- 4.19</a:t>
                      </a:r>
                      <a:endParaRPr lang="en-US" b="1" dirty="0">
                        <a:latin typeface="Times New Roman" pitchFamily="18" charset="0"/>
                        <a:cs typeface="Times New Roman" pitchFamily="18" charset="0"/>
                      </a:endParaRPr>
                    </a:p>
                  </a:txBody>
                  <a:tcPr/>
                </a:tc>
                <a:tc>
                  <a:txBody>
                    <a:bodyPr/>
                    <a:lstStyle/>
                    <a:p>
                      <a:pPr algn="ctr"/>
                      <a:r>
                        <a:rPr lang="en-US" b="1" dirty="0" smtClean="0">
                          <a:latin typeface="Times New Roman" pitchFamily="18" charset="0"/>
                          <a:cs typeface="Times New Roman" pitchFamily="18" charset="0"/>
                        </a:rPr>
                        <a:t>68----83.8</a:t>
                      </a:r>
                      <a:r>
                        <a:rPr lang="en-US" b="1" baseline="0" dirty="0" smtClean="0">
                          <a:latin typeface="Times New Roman" pitchFamily="18" charset="0"/>
                          <a:cs typeface="Times New Roman" pitchFamily="18" charset="0"/>
                        </a:rPr>
                        <a:t> %</a:t>
                      </a:r>
                      <a:endParaRPr lang="en-US" b="1" dirty="0">
                        <a:latin typeface="Times New Roman" pitchFamily="18" charset="0"/>
                        <a:cs typeface="Times New Roman" pitchFamily="18" charset="0"/>
                      </a:endParaRPr>
                    </a:p>
                  </a:txBody>
                  <a:tcPr/>
                </a:tc>
                <a:tc>
                  <a:txBody>
                    <a:bodyPr/>
                    <a:lstStyle/>
                    <a:p>
                      <a:pPr algn="ctr"/>
                      <a:r>
                        <a:rPr lang="en-US" b="1" dirty="0" smtClean="0">
                          <a:latin typeface="Times New Roman" pitchFamily="18" charset="0"/>
                          <a:cs typeface="Times New Roman" pitchFamily="18" charset="0"/>
                        </a:rPr>
                        <a:t>High</a:t>
                      </a:r>
                      <a:endParaRPr lang="en-US" b="1" dirty="0">
                        <a:latin typeface="Times New Roman" pitchFamily="18" charset="0"/>
                        <a:cs typeface="Times New Roman" pitchFamily="18" charset="0"/>
                      </a:endParaRPr>
                    </a:p>
                  </a:txBody>
                  <a:tcPr/>
                </a:tc>
              </a:tr>
              <a:tr h="370840">
                <a:tc>
                  <a:txBody>
                    <a:bodyPr/>
                    <a:lstStyle/>
                    <a:p>
                      <a:pPr algn="ctr"/>
                      <a:r>
                        <a:rPr lang="en-US" b="1" dirty="0" smtClean="0">
                          <a:latin typeface="Times New Roman" pitchFamily="18" charset="0"/>
                          <a:cs typeface="Times New Roman" pitchFamily="18" charset="0"/>
                        </a:rPr>
                        <a:t>2.60 ----- 3.39</a:t>
                      </a:r>
                      <a:endParaRPr lang="en-US" b="1" dirty="0">
                        <a:latin typeface="Times New Roman" pitchFamily="18" charset="0"/>
                        <a:cs typeface="Times New Roman" pitchFamily="18" charset="0"/>
                      </a:endParaRPr>
                    </a:p>
                  </a:txBody>
                  <a:tcPr/>
                </a:tc>
                <a:tc>
                  <a:txBody>
                    <a:bodyPr/>
                    <a:lstStyle/>
                    <a:p>
                      <a:pPr algn="ctr"/>
                      <a:r>
                        <a:rPr lang="en-US" b="1" dirty="0" smtClean="0">
                          <a:latin typeface="Times New Roman" pitchFamily="18" charset="0"/>
                          <a:cs typeface="Times New Roman" pitchFamily="18" charset="0"/>
                        </a:rPr>
                        <a:t>52 ----- 67.8 %</a:t>
                      </a:r>
                    </a:p>
                  </a:txBody>
                  <a:tcPr/>
                </a:tc>
                <a:tc>
                  <a:txBody>
                    <a:bodyPr/>
                    <a:lstStyle/>
                    <a:p>
                      <a:pPr algn="ctr"/>
                      <a:r>
                        <a:rPr lang="en-US" b="1" dirty="0" smtClean="0">
                          <a:latin typeface="Times New Roman" pitchFamily="18" charset="0"/>
                          <a:cs typeface="Times New Roman" pitchFamily="18" charset="0"/>
                        </a:rPr>
                        <a:t>Moderate</a:t>
                      </a:r>
                      <a:endParaRPr lang="en-US" b="1" dirty="0">
                        <a:latin typeface="Times New Roman" pitchFamily="18" charset="0"/>
                        <a:cs typeface="Times New Roman" pitchFamily="18" charset="0"/>
                      </a:endParaRPr>
                    </a:p>
                  </a:txBody>
                  <a:tcPr/>
                </a:tc>
              </a:tr>
              <a:tr h="370840">
                <a:tc>
                  <a:txBody>
                    <a:bodyPr/>
                    <a:lstStyle/>
                    <a:p>
                      <a:pPr algn="ctr"/>
                      <a:r>
                        <a:rPr lang="en-US" b="1" dirty="0" smtClean="0">
                          <a:latin typeface="Times New Roman" pitchFamily="18" charset="0"/>
                          <a:cs typeface="Times New Roman" pitchFamily="18" charset="0"/>
                        </a:rPr>
                        <a:t>1.80 ----- 2.59</a:t>
                      </a:r>
                      <a:endParaRPr lang="en-US" b="1" dirty="0">
                        <a:latin typeface="Times New Roman" pitchFamily="18" charset="0"/>
                        <a:cs typeface="Times New Roman" pitchFamily="18" charset="0"/>
                      </a:endParaRPr>
                    </a:p>
                  </a:txBody>
                  <a:tcPr/>
                </a:tc>
                <a:tc>
                  <a:txBody>
                    <a:bodyPr/>
                    <a:lstStyle/>
                    <a:p>
                      <a:pPr algn="ctr"/>
                      <a:r>
                        <a:rPr lang="en-US" b="1" dirty="0" smtClean="0">
                          <a:latin typeface="Times New Roman" pitchFamily="18" charset="0"/>
                          <a:cs typeface="Times New Roman" pitchFamily="18" charset="0"/>
                        </a:rPr>
                        <a:t>36-----51.8 %</a:t>
                      </a:r>
                      <a:endParaRPr lang="en-US" b="1" dirty="0">
                        <a:latin typeface="Times New Roman" pitchFamily="18" charset="0"/>
                        <a:cs typeface="Times New Roman" pitchFamily="18" charset="0"/>
                      </a:endParaRPr>
                    </a:p>
                  </a:txBody>
                  <a:tcPr/>
                </a:tc>
                <a:tc>
                  <a:txBody>
                    <a:bodyPr/>
                    <a:lstStyle/>
                    <a:p>
                      <a:pPr algn="ctr"/>
                      <a:r>
                        <a:rPr lang="en-US" b="1" dirty="0" smtClean="0">
                          <a:latin typeface="Times New Roman" pitchFamily="18" charset="0"/>
                          <a:cs typeface="Times New Roman" pitchFamily="18" charset="0"/>
                        </a:rPr>
                        <a:t>Low </a:t>
                      </a:r>
                      <a:endParaRPr lang="en-US" b="1" dirty="0">
                        <a:latin typeface="Times New Roman" pitchFamily="18" charset="0"/>
                        <a:cs typeface="Times New Roman" pitchFamily="18" charset="0"/>
                      </a:endParaRPr>
                    </a:p>
                  </a:txBody>
                  <a:tcPr/>
                </a:tc>
              </a:tr>
              <a:tr h="370840">
                <a:tc>
                  <a:txBody>
                    <a:bodyPr/>
                    <a:lstStyle/>
                    <a:p>
                      <a:pPr algn="ctr"/>
                      <a:r>
                        <a:rPr lang="en-US" b="1" dirty="0" smtClean="0">
                          <a:latin typeface="Times New Roman" pitchFamily="18" charset="0"/>
                          <a:cs typeface="Times New Roman" pitchFamily="18" charset="0"/>
                        </a:rPr>
                        <a:t>Less than 1.80</a:t>
                      </a:r>
                      <a:endParaRPr lang="en-US" b="1" dirty="0">
                        <a:latin typeface="Times New Roman" pitchFamily="18" charset="0"/>
                        <a:cs typeface="Times New Roman" pitchFamily="18" charset="0"/>
                      </a:endParaRPr>
                    </a:p>
                  </a:txBody>
                  <a:tcPr/>
                </a:tc>
                <a:tc>
                  <a:txBody>
                    <a:bodyPr/>
                    <a:lstStyle/>
                    <a:p>
                      <a:pPr algn="ctr"/>
                      <a:r>
                        <a:rPr lang="en-US" b="1" dirty="0" smtClean="0">
                          <a:latin typeface="Times New Roman" pitchFamily="18" charset="0"/>
                          <a:cs typeface="Times New Roman" pitchFamily="18" charset="0"/>
                        </a:rPr>
                        <a:t>35.9%</a:t>
                      </a:r>
                      <a:r>
                        <a:rPr lang="en-US" b="1" baseline="0" dirty="0" smtClean="0">
                          <a:latin typeface="Times New Roman" pitchFamily="18" charset="0"/>
                          <a:cs typeface="Times New Roman" pitchFamily="18" charset="0"/>
                        </a:rPr>
                        <a:t> and less</a:t>
                      </a:r>
                      <a:endParaRPr lang="en-US" b="1" dirty="0">
                        <a:latin typeface="Times New Roman" pitchFamily="18" charset="0"/>
                        <a:cs typeface="Times New Roman" pitchFamily="18" charset="0"/>
                      </a:endParaRPr>
                    </a:p>
                  </a:txBody>
                  <a:tcPr/>
                </a:tc>
                <a:tc>
                  <a:txBody>
                    <a:bodyPr/>
                    <a:lstStyle/>
                    <a:p>
                      <a:pPr algn="ctr"/>
                      <a:r>
                        <a:rPr lang="en-US" b="1" dirty="0" smtClean="0">
                          <a:latin typeface="Times New Roman" pitchFamily="18" charset="0"/>
                          <a:cs typeface="Times New Roman" pitchFamily="18" charset="0"/>
                        </a:rPr>
                        <a:t>Very low</a:t>
                      </a:r>
                      <a:endParaRPr lang="en-US" b="1" dirty="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435608" y="457200"/>
            <a:ext cx="7498080" cy="5791200"/>
          </a:xfrm>
        </p:spPr>
        <p:txBody>
          <a:bodyPr/>
          <a:lstStyle/>
          <a:p>
            <a:r>
              <a:rPr lang="en-US" dirty="0" smtClean="0">
                <a:latin typeface="Times New Roman" pitchFamily="18" charset="0"/>
                <a:cs typeface="Times New Roman" pitchFamily="18" charset="0"/>
              </a:rPr>
              <a:t>The highest mean was given to the domain( causes of delay related to the owner ).</a:t>
            </a:r>
          </a:p>
          <a:p>
            <a:endParaRPr lang="en-US" dirty="0">
              <a:latin typeface="Times New Roman" pitchFamily="18" charset="0"/>
              <a:cs typeface="Times New Roman" pitchFamily="18" charset="0"/>
            </a:endParaRPr>
          </a:p>
        </p:txBody>
      </p:sp>
      <p:pic>
        <p:nvPicPr>
          <p:cNvPr id="6" name="Picture 2"/>
          <p:cNvPicPr>
            <a:picLocks noChangeAspect="1" noChangeArrowheads="1"/>
          </p:cNvPicPr>
          <p:nvPr/>
        </p:nvPicPr>
        <p:blipFill>
          <a:blip r:embed="rId2"/>
          <a:srcRect/>
          <a:stretch>
            <a:fillRect/>
          </a:stretch>
        </p:blipFill>
        <p:spPr bwMode="auto">
          <a:xfrm>
            <a:off x="1219200" y="2286000"/>
            <a:ext cx="7584282" cy="419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578</TotalTime>
  <Words>929</Words>
  <Application>Microsoft Office PowerPoint</Application>
  <PresentationFormat>On-screen Show (4:3)</PresentationFormat>
  <Paragraphs>123</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Solstice</vt:lpstr>
      <vt:lpstr>Contractor’s response towards managing the project time</vt:lpstr>
      <vt:lpstr>Outline</vt:lpstr>
      <vt:lpstr>Introduction</vt:lpstr>
      <vt:lpstr>Objectives</vt:lpstr>
      <vt:lpstr>State of problem</vt:lpstr>
      <vt:lpstr>Methodology</vt:lpstr>
      <vt:lpstr>Questionnaire and Data analysis</vt:lpstr>
      <vt:lpstr>The data collected were analyzed using (SPSS software), The researchers used the following scales to represent the estimation level of sample responses.</vt:lpstr>
      <vt:lpstr>Slide 9</vt:lpstr>
      <vt:lpstr>Standard deviations and estimated level of causes of delay related to the contractor.</vt:lpstr>
      <vt:lpstr>Standard deviations and estimated level of causes of delay related to the owner.</vt:lpstr>
      <vt:lpstr>Standard deviations and estimated level of causes of delay related to the designer and consultant.</vt:lpstr>
      <vt:lpstr>Standard deviations and estimated level of causes of delay related to the other categories.</vt:lpstr>
      <vt:lpstr>Case study Rehabilitate and upgrade the ground floor of engineering association- Nablus branch.</vt:lpstr>
      <vt:lpstr>The project consists of many activities as listed in the following table: </vt:lpstr>
      <vt:lpstr>Project challenges</vt:lpstr>
      <vt:lpstr>Slide 17</vt:lpstr>
      <vt:lpstr>Slide 18</vt:lpstr>
      <vt:lpstr>Slide 19</vt:lpstr>
      <vt:lpstr>Slide 20</vt:lpstr>
      <vt:lpstr>Tracking of the project</vt:lpstr>
      <vt:lpstr>The manual</vt:lpstr>
      <vt:lpstr>Slide 23</vt:lpstr>
      <vt:lpstr>Conclusion</vt:lpstr>
      <vt:lpstr>Slide 25</vt:lpstr>
      <vt:lpstr>Recommendations</vt:lpstr>
      <vt:lpstr>Slide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Contractor’s response towards m</dc:title>
  <dc:creator>hp</dc:creator>
  <cp:lastModifiedBy>hp</cp:lastModifiedBy>
  <cp:revision>55</cp:revision>
  <dcterms:created xsi:type="dcterms:W3CDTF">2018-05-15T10:46:32Z</dcterms:created>
  <dcterms:modified xsi:type="dcterms:W3CDTF">2018-05-15T20:24:42Z</dcterms:modified>
</cp:coreProperties>
</file>