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notesMasterIdLst>
    <p:notesMasterId r:id="rId86"/>
  </p:notesMasterIdLst>
  <p:sldIdLst>
    <p:sldId id="350" r:id="rId2"/>
    <p:sldId id="353" r:id="rId3"/>
    <p:sldId id="358" r:id="rId4"/>
    <p:sldId id="354" r:id="rId5"/>
    <p:sldId id="352" r:id="rId6"/>
    <p:sldId id="259" r:id="rId7"/>
    <p:sldId id="356" r:id="rId8"/>
    <p:sldId id="389" r:id="rId9"/>
    <p:sldId id="388" r:id="rId10"/>
    <p:sldId id="268" r:id="rId11"/>
    <p:sldId id="260" r:id="rId12"/>
    <p:sldId id="261" r:id="rId13"/>
    <p:sldId id="267" r:id="rId14"/>
    <p:sldId id="269" r:id="rId15"/>
    <p:sldId id="262" r:id="rId16"/>
    <p:sldId id="270" r:id="rId17"/>
    <p:sldId id="271" r:id="rId18"/>
    <p:sldId id="272" r:id="rId19"/>
    <p:sldId id="273" r:id="rId20"/>
    <p:sldId id="274" r:id="rId21"/>
    <p:sldId id="275" r:id="rId22"/>
    <p:sldId id="362" r:id="rId23"/>
    <p:sldId id="363" r:id="rId24"/>
    <p:sldId id="364" r:id="rId25"/>
    <p:sldId id="365" r:id="rId26"/>
    <p:sldId id="366" r:id="rId27"/>
    <p:sldId id="367" r:id="rId28"/>
    <p:sldId id="368" r:id="rId29"/>
    <p:sldId id="369" r:id="rId30"/>
    <p:sldId id="370" r:id="rId31"/>
    <p:sldId id="371" r:id="rId32"/>
    <p:sldId id="372" r:id="rId33"/>
    <p:sldId id="373" r:id="rId34"/>
    <p:sldId id="374" r:id="rId35"/>
    <p:sldId id="375" r:id="rId36"/>
    <p:sldId id="376" r:id="rId37"/>
    <p:sldId id="377" r:id="rId38"/>
    <p:sldId id="378" r:id="rId39"/>
    <p:sldId id="379" r:id="rId40"/>
    <p:sldId id="380" r:id="rId41"/>
    <p:sldId id="381" r:id="rId42"/>
    <p:sldId id="302" r:id="rId43"/>
    <p:sldId id="347" r:id="rId44"/>
    <p:sldId id="303" r:id="rId45"/>
    <p:sldId id="304" r:id="rId46"/>
    <p:sldId id="306" r:id="rId47"/>
    <p:sldId id="307" r:id="rId48"/>
    <p:sldId id="308" r:id="rId49"/>
    <p:sldId id="309" r:id="rId50"/>
    <p:sldId id="310" r:id="rId51"/>
    <p:sldId id="359" r:id="rId52"/>
    <p:sldId id="322" r:id="rId53"/>
    <p:sldId id="323" r:id="rId54"/>
    <p:sldId id="324" r:id="rId55"/>
    <p:sldId id="325" r:id="rId56"/>
    <p:sldId id="361" r:id="rId57"/>
    <p:sldId id="326" r:id="rId58"/>
    <p:sldId id="327" r:id="rId59"/>
    <p:sldId id="360" r:id="rId60"/>
    <p:sldId id="328" r:id="rId61"/>
    <p:sldId id="329" r:id="rId62"/>
    <p:sldId id="321" r:id="rId63"/>
    <p:sldId id="314" r:id="rId64"/>
    <p:sldId id="315" r:id="rId65"/>
    <p:sldId id="316" r:id="rId66"/>
    <p:sldId id="348" r:id="rId67"/>
    <p:sldId id="317" r:id="rId68"/>
    <p:sldId id="318" r:id="rId69"/>
    <p:sldId id="320" r:id="rId70"/>
    <p:sldId id="334" r:id="rId71"/>
    <p:sldId id="335" r:id="rId72"/>
    <p:sldId id="336" r:id="rId73"/>
    <p:sldId id="337" r:id="rId74"/>
    <p:sldId id="338" r:id="rId75"/>
    <p:sldId id="349" r:id="rId76"/>
    <p:sldId id="339" r:id="rId77"/>
    <p:sldId id="340" r:id="rId78"/>
    <p:sldId id="382" r:id="rId79"/>
    <p:sldId id="383" r:id="rId80"/>
    <p:sldId id="384" r:id="rId81"/>
    <p:sldId id="385" r:id="rId82"/>
    <p:sldId id="386" r:id="rId83"/>
    <p:sldId id="387" r:id="rId84"/>
    <p:sldId id="301" r:id="rId8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63" autoAdjust="0"/>
    <p:restoredTop sz="94660"/>
  </p:normalViewPr>
  <p:slideViewPr>
    <p:cSldViewPr>
      <p:cViewPr varScale="1">
        <p:scale>
          <a:sx n="69" d="100"/>
          <a:sy n="69" d="100"/>
        </p:scale>
        <p:origin x="147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5BA15-3059-4109-BF24-89C731F565DB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8FA95-4551-4594-9241-2B754E4D3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466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3086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08802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94688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35869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54890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6200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19504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90868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95742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86125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8320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8FA95-4551-4594-9241-2B754E4D353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6517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36367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73119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56546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96820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15108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79157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29255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05650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7368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24069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0113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66727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5997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84811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00771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3F754-B424-4A01-B528-060ABDE19A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9829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293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3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04741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709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8328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876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6063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2760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1246225" y="5570268"/>
            <a:ext cx="6651600" cy="692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360"/>
              </a:spcBef>
              <a:buSzPct val="100000"/>
              <a:buNone/>
              <a:defRPr sz="1600"/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130805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letely blank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4998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990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029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152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965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72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387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962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defTabSz="342900"/>
            <a:fld id="{D57F1E4F-1CFF-5643-939E-217C01CDF565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534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753" r:id="rId17"/>
    <p:sldLayoutId id="2147483754" r:id="rId18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emf"/><Relationship Id="rId4" Type="http://schemas.openxmlformats.org/officeDocument/2006/relationships/image" Target="../media/image60.jpe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53000" y="4419600"/>
            <a:ext cx="3886200" cy="1600199"/>
          </a:xfrm>
        </p:spPr>
        <p:txBody>
          <a:bodyPr>
            <a:noAutofit/>
          </a:bodyPr>
          <a:lstStyle/>
          <a:p>
            <a:pPr lvl="0" defTabSz="1219170">
              <a:spcBef>
                <a:spcPts val="800"/>
              </a:spcBef>
            </a:pPr>
            <a:r>
              <a:rPr lang="en" sz="2000" b="1" kern="0" dirty="0">
                <a:solidFill>
                  <a:srgbClr val="E8004C"/>
                </a:solidFill>
                <a:latin typeface="+mn-lt"/>
                <a:ea typeface="Varela Round"/>
                <a:cs typeface="Varela Round"/>
                <a:sym typeface="Varela Round"/>
              </a:rPr>
              <a:t>Supervisor :</a:t>
            </a:r>
            <a:br>
              <a:rPr lang="en" sz="2000" b="1" kern="0" dirty="0">
                <a:solidFill>
                  <a:srgbClr val="E8004C"/>
                </a:solidFill>
                <a:latin typeface="+mn-lt"/>
                <a:ea typeface="Varela Round"/>
                <a:cs typeface="Varela Round"/>
                <a:sym typeface="Varela Round"/>
              </a:rPr>
            </a:br>
            <a:r>
              <a:rPr lang="en" sz="2800" kern="0" dirty="0" smtClean="0">
                <a:solidFill>
                  <a:srgbClr val="000000"/>
                </a:solidFill>
                <a:latin typeface="+mn-lt"/>
                <a:ea typeface="Varela Round"/>
                <a:cs typeface="Varela Round"/>
                <a:sym typeface="Varela Round"/>
              </a:rPr>
              <a:t>Dr.Luay Dwaikat</a:t>
            </a:r>
            <a:r>
              <a:rPr lang="en" sz="2800" kern="0" dirty="0">
                <a:solidFill>
                  <a:srgbClr val="000000"/>
                </a:solidFill>
                <a:latin typeface="+mn-lt"/>
                <a:ea typeface="Varela Round"/>
                <a:cs typeface="Varela Round"/>
                <a:sym typeface="Varela Round"/>
              </a:rPr>
              <a:t/>
            </a:r>
            <a:br>
              <a:rPr lang="en" sz="2800" kern="0" dirty="0">
                <a:solidFill>
                  <a:srgbClr val="000000"/>
                </a:solidFill>
                <a:latin typeface="+mn-lt"/>
                <a:ea typeface="Varela Round"/>
                <a:cs typeface="Varela Round"/>
                <a:sym typeface="Varela Round"/>
              </a:rPr>
            </a:br>
            <a:endParaRPr lang="en-US" sz="1800" b="1" dirty="0">
              <a:latin typeface="+mn-lt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219200" y="228600"/>
            <a:ext cx="6400800" cy="1752600"/>
          </a:xfrm>
        </p:spPr>
        <p:txBody>
          <a:bodyPr>
            <a:normAutofit/>
          </a:bodyPr>
          <a:lstStyle/>
          <a:p>
            <a:pPr lvl="0" defTabSz="1219170">
              <a:spcBef>
                <a:spcPts val="800"/>
              </a:spcBef>
            </a:pPr>
            <a:r>
              <a:rPr lang="en" sz="1800" kern="0" dirty="0">
                <a:solidFill>
                  <a:srgbClr val="000000"/>
                </a:solidFill>
                <a:ea typeface="Varela Round"/>
                <a:cs typeface="Varela Round"/>
                <a:sym typeface="Varela Round"/>
              </a:rPr>
              <a:t>An-Najah National university</a:t>
            </a:r>
          </a:p>
          <a:p>
            <a:pPr lvl="0" defTabSz="1219170">
              <a:spcBef>
                <a:spcPts val="800"/>
              </a:spcBef>
            </a:pPr>
            <a:r>
              <a:rPr lang="en" sz="1800" kern="0" dirty="0">
                <a:solidFill>
                  <a:srgbClr val="000000"/>
                </a:solidFill>
                <a:ea typeface="Varela Round"/>
                <a:cs typeface="Varela Round"/>
                <a:sym typeface="Varela Round"/>
              </a:rPr>
              <a:t>Faculty of engineering </a:t>
            </a:r>
          </a:p>
          <a:p>
            <a:pPr lvl="0" defTabSz="1219170">
              <a:spcBef>
                <a:spcPts val="800"/>
              </a:spcBef>
            </a:pPr>
            <a:r>
              <a:rPr lang="en" sz="1800" kern="0" dirty="0">
                <a:solidFill>
                  <a:srgbClr val="000000"/>
                </a:solidFill>
                <a:ea typeface="Varela Round"/>
                <a:cs typeface="Varela Round"/>
                <a:sym typeface="Varela Round"/>
              </a:rPr>
              <a:t>Building engineering departmenet </a:t>
            </a:r>
          </a:p>
          <a:p>
            <a:pPr lvl="0" defTabSz="1219170">
              <a:spcBef>
                <a:spcPts val="800"/>
              </a:spcBef>
            </a:pPr>
            <a:r>
              <a:rPr lang="en" sz="2000" b="1" kern="0" dirty="0">
                <a:solidFill>
                  <a:srgbClr val="000000"/>
                </a:solidFill>
                <a:ea typeface="Varela Round"/>
                <a:cs typeface="Varela Round"/>
                <a:sym typeface="Varela Round"/>
              </a:rPr>
              <a:t>Graduation project ||</a:t>
            </a:r>
          </a:p>
          <a:p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38200" y="22828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smtClean="0">
                <a:latin typeface="+mn-lt"/>
              </a:rPr>
              <a:t>Toward </a:t>
            </a:r>
            <a:r>
              <a:rPr lang="en-US" sz="5400" b="1" i="1" smtClean="0">
                <a:solidFill>
                  <a:srgbClr val="FF0000"/>
                </a:solidFill>
                <a:latin typeface="+mn-lt"/>
              </a:rPr>
              <a:t>zero</a:t>
            </a:r>
            <a:r>
              <a:rPr lang="en-US" sz="5400" b="1" smtClean="0">
                <a:latin typeface="+mn-lt"/>
              </a:rPr>
              <a:t> energy building</a:t>
            </a:r>
            <a:endParaRPr lang="en-US" sz="5400" b="1" dirty="0">
              <a:latin typeface="+mn-lt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2400" y="4614797"/>
            <a:ext cx="3505200" cy="17748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170">
              <a:spcBef>
                <a:spcPts val="800"/>
              </a:spcBef>
            </a:pPr>
            <a:r>
              <a:rPr lang="en" sz="2000" b="1" kern="0" dirty="0" smtClean="0">
                <a:solidFill>
                  <a:srgbClr val="E8004C"/>
                </a:solidFill>
                <a:latin typeface="+mn-lt"/>
                <a:ea typeface="Varela Round"/>
                <a:cs typeface="Varela Round"/>
                <a:sym typeface="Varela Round"/>
              </a:rPr>
              <a:t>Prepared By :</a:t>
            </a:r>
            <a:br>
              <a:rPr lang="en" sz="2000" b="1" kern="0" dirty="0" smtClean="0">
                <a:solidFill>
                  <a:srgbClr val="E8004C"/>
                </a:solidFill>
                <a:latin typeface="+mn-lt"/>
                <a:ea typeface="Varela Round"/>
                <a:cs typeface="Varela Round"/>
                <a:sym typeface="Varela Round"/>
              </a:rPr>
            </a:br>
            <a:r>
              <a:rPr lang="en" sz="2800" kern="0" dirty="0" smtClean="0">
                <a:solidFill>
                  <a:srgbClr val="000000"/>
                </a:solidFill>
                <a:latin typeface="+mn-lt"/>
                <a:ea typeface="Varela Round"/>
                <a:cs typeface="Varela Round"/>
                <a:sym typeface="Varela Round"/>
              </a:rPr>
              <a:t>Jafar Abu Zahra</a:t>
            </a:r>
            <a:br>
              <a:rPr lang="en" sz="2800" kern="0" dirty="0" smtClean="0">
                <a:solidFill>
                  <a:srgbClr val="000000"/>
                </a:solidFill>
                <a:latin typeface="+mn-lt"/>
                <a:ea typeface="Varela Round"/>
                <a:cs typeface="Varela Round"/>
                <a:sym typeface="Varela Round"/>
              </a:rPr>
            </a:br>
            <a:r>
              <a:rPr lang="en" sz="2800" kern="0" dirty="0" smtClean="0">
                <a:solidFill>
                  <a:srgbClr val="000000"/>
                </a:solidFill>
                <a:latin typeface="+mn-lt"/>
                <a:ea typeface="Varela Round"/>
                <a:cs typeface="Varela Round"/>
                <a:sym typeface="Varela Round"/>
              </a:rPr>
              <a:t>Qaysar halabi </a:t>
            </a:r>
            <a:br>
              <a:rPr lang="en" sz="2800" kern="0" dirty="0" smtClean="0">
                <a:solidFill>
                  <a:srgbClr val="000000"/>
                </a:solidFill>
                <a:latin typeface="+mn-lt"/>
                <a:ea typeface="Varela Round"/>
                <a:cs typeface="Varela Round"/>
                <a:sym typeface="Varela Round"/>
              </a:rPr>
            </a:br>
            <a:r>
              <a:rPr lang="en" sz="2800" kern="0" dirty="0" smtClean="0">
                <a:solidFill>
                  <a:srgbClr val="000000"/>
                </a:solidFill>
                <a:latin typeface="+mn-lt"/>
                <a:ea typeface="Varela Round"/>
                <a:cs typeface="Varela Round"/>
                <a:sym typeface="Varela Round"/>
              </a:rPr>
              <a:t>Mohannad zohair</a:t>
            </a:r>
            <a:br>
              <a:rPr lang="en" sz="2800" kern="0" dirty="0" smtClean="0">
                <a:solidFill>
                  <a:srgbClr val="000000"/>
                </a:solidFill>
                <a:latin typeface="+mn-lt"/>
                <a:ea typeface="Varela Round"/>
                <a:cs typeface="Varela Round"/>
                <a:sym typeface="Varela Round"/>
              </a:rPr>
            </a:br>
            <a:endParaRPr lang="en-US" sz="1800" b="1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7521CBAE-A914-49A9-8BF5-F9A56CCBF4A2}" type="slidenum">
              <a:rPr lang="en-US" sz="2000" smtClean="0">
                <a:solidFill>
                  <a:prstClr val="black"/>
                </a:solidFill>
              </a:rPr>
              <a:t>1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99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59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914" y="762000"/>
            <a:ext cx="8229600" cy="5364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basement plan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59" y="1219200"/>
            <a:ext cx="8359248" cy="5460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91659" y="6061365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10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07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ground  floor plan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69" y="1724024"/>
            <a:ext cx="8943431" cy="513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06681" y="6065838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11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53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2060"/>
                </a:solidFill>
                <a:latin typeface="+mn-lt"/>
              </a:rPr>
              <a:t>Architectural Design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First floor plan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8801"/>
            <a:ext cx="9063316" cy="5029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30481" y="6197890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12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79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2060"/>
                </a:solidFill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second floor plan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45677"/>
            <a:ext cx="9067800" cy="503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30481" y="6036638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13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0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2060"/>
                </a:solidFill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Roof plan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66363"/>
            <a:ext cx="8406794" cy="417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14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3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dirty="0" smtClean="0"/>
              <a:t>Southern elevation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15</a:t>
            </a:fld>
            <a:endParaRPr lang="en-US" sz="2000" dirty="0"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" t="26285" r="5833" b="9980"/>
          <a:stretch/>
        </p:blipFill>
        <p:spPr>
          <a:xfrm>
            <a:off x="0" y="1597114"/>
            <a:ext cx="8428734" cy="350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dirty="0" smtClean="0"/>
              <a:t>northern </a:t>
            </a:r>
            <a:r>
              <a:rPr lang="en-US" dirty="0" smtClean="0"/>
              <a:t>elevation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16</a:t>
            </a:fld>
            <a:endParaRPr lang="en-US" sz="2000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51482" r="18333" b="12945"/>
          <a:stretch/>
        </p:blipFill>
        <p:spPr>
          <a:xfrm>
            <a:off x="304800" y="2101417"/>
            <a:ext cx="70866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87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2060"/>
                </a:solidFill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r>
              <a:rPr lang="en-US" dirty="0" smtClean="0"/>
              <a:t>eastern elevation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5989" t="30209" r="31844" b="14583"/>
          <a:stretch/>
        </p:blipFill>
        <p:spPr>
          <a:xfrm>
            <a:off x="1066800" y="1468652"/>
            <a:ext cx="7315200" cy="538479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69026" y="6124681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17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94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2060"/>
                </a:solidFill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821363"/>
          </a:xfrm>
        </p:spPr>
        <p:txBody>
          <a:bodyPr/>
          <a:lstStyle/>
          <a:p>
            <a:r>
              <a:rPr lang="en-US" dirty="0" smtClean="0"/>
              <a:t>western elevation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1260" t="31250" r="29502" b="15626"/>
          <a:stretch/>
        </p:blipFill>
        <p:spPr>
          <a:xfrm>
            <a:off x="914400" y="1371600"/>
            <a:ext cx="7162800" cy="545228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78081" y="6048561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18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23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2060"/>
                </a:solidFill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821363"/>
          </a:xfrm>
        </p:spPr>
        <p:txBody>
          <a:bodyPr/>
          <a:lstStyle/>
          <a:p>
            <a:r>
              <a:rPr lang="en-US" dirty="0" smtClean="0"/>
              <a:t>Section A-A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990600"/>
            <a:ext cx="7848601" cy="5606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20525" y="5989638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19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33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6300" y="228601"/>
            <a:ext cx="6430967" cy="1456267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+mn-lt"/>
              </a:rPr>
              <a:t>Outline</a:t>
            </a:r>
            <a:endParaRPr lang="en-US" sz="80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903328"/>
            <a:ext cx="3505200" cy="4635252"/>
          </a:xfrm>
        </p:spPr>
        <p:txBody>
          <a:bodyPr>
            <a:normAutofit/>
          </a:bodyPr>
          <a:lstStyle/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</a:rPr>
              <a:t>Introduction.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</a:rPr>
              <a:t>Site analysis.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</a:rPr>
              <a:t>Architectural design.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</a:rPr>
              <a:t>Structural design</a:t>
            </a:r>
            <a:r>
              <a:rPr lang="en-US" sz="2800" dirty="0" smtClean="0"/>
              <a:t>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5976341" y="1922431"/>
            <a:ext cx="3246836" cy="360150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Environmental design</a:t>
            </a:r>
            <a:r>
              <a:rPr lang="en-US" sz="2800" dirty="0" smtClean="0"/>
              <a:t>.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Electro</a:t>
            </a:r>
            <a:r>
              <a:rPr lang="ar-SA" sz="2800" dirty="0" smtClean="0"/>
              <a:t>-</a:t>
            </a:r>
            <a:r>
              <a:rPr lang="en-US" sz="2800" dirty="0" smtClean="0"/>
              <a:t>mechanical </a:t>
            </a:r>
            <a:r>
              <a:rPr lang="en-US" sz="2800" dirty="0" smtClean="0"/>
              <a:t>design</a:t>
            </a:r>
            <a:endParaRPr lang="en-US" sz="2800" dirty="0"/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Safety and fire system.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Quantity </a:t>
            </a:r>
            <a:r>
              <a:rPr lang="en-US" sz="2800" dirty="0" smtClean="0"/>
              <a:t>survey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Life cycle cost</a:t>
            </a:r>
            <a:endParaRPr lang="en-US" sz="28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pPr defTabSz="342900"/>
              <a:t>2</a:t>
            </a:fld>
            <a:endParaRPr lang="en-US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424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2060"/>
                </a:solidFill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375" y="533400"/>
            <a:ext cx="8229600" cy="5821363"/>
          </a:xfrm>
        </p:spPr>
        <p:txBody>
          <a:bodyPr/>
          <a:lstStyle/>
          <a:p>
            <a:r>
              <a:rPr lang="en-US" dirty="0" smtClean="0"/>
              <a:t>Section B-B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0163"/>
            <a:ext cx="9130351" cy="411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20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08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2060"/>
                </a:solidFill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821363"/>
          </a:xfrm>
        </p:spPr>
        <p:txBody>
          <a:bodyPr/>
          <a:lstStyle/>
          <a:p>
            <a:r>
              <a:rPr lang="en-US" dirty="0" smtClean="0"/>
              <a:t>Section C-C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00663"/>
            <a:ext cx="8705059" cy="4008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21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96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382" y="2430557"/>
            <a:ext cx="7064046" cy="1263650"/>
          </a:xfrm>
        </p:spPr>
        <p:txBody>
          <a:bodyPr>
            <a:normAutofit/>
          </a:bodyPr>
          <a:lstStyle/>
          <a:p>
            <a:pPr algn="ctr"/>
            <a:r>
              <a:rPr lang="en-US" sz="6000" dirty="0"/>
              <a:t>Structural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22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3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155" y="1371599"/>
            <a:ext cx="6450737" cy="534521"/>
          </a:xfrm>
        </p:spPr>
        <p:txBody>
          <a:bodyPr>
            <a:normAutofit fontScale="90000"/>
          </a:bodyPr>
          <a:lstStyle/>
          <a:p>
            <a:r>
              <a:rPr lang="en-US" sz="6000" dirty="0"/>
              <a:t>Structural Design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6332" y="2334053"/>
            <a:ext cx="7884318" cy="3666697"/>
          </a:xfrm>
        </p:spPr>
        <p:txBody>
          <a:bodyPr>
            <a:normAutofit/>
          </a:bodyPr>
          <a:lstStyle/>
          <a:p>
            <a:pPr marL="257175" indent="-25717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700" b="1" dirty="0"/>
              <a:t>Codes and Standards: 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ACI -318-11 for reinforced concrete structural design.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950" dirty="0"/>
              <a:t>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UBC -97 for earthquake design.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 ASCE 7 2010 for load combinations 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endParaRPr lang="en-US" sz="1950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23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07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155" y="1371599"/>
            <a:ext cx="6450737" cy="534521"/>
          </a:xfrm>
        </p:spPr>
        <p:txBody>
          <a:bodyPr>
            <a:normAutofit fontScale="90000"/>
          </a:bodyPr>
          <a:lstStyle/>
          <a:p>
            <a:r>
              <a:rPr lang="en-US" sz="6000" dirty="0"/>
              <a:t>Structural Design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6332" y="2334053"/>
            <a:ext cx="7884318" cy="3430953"/>
          </a:xfrm>
        </p:spPr>
        <p:txBody>
          <a:bodyPr>
            <a:normAutofit/>
          </a:bodyPr>
          <a:lstStyle/>
          <a:p>
            <a:pPr marL="257175" indent="-25717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700" b="1" dirty="0"/>
              <a:t>Design data: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950" dirty="0">
                <a:latin typeface="Times New Roman" pitchFamily="18" charset="0"/>
                <a:cs typeface="Times New Roman" pitchFamily="18" charset="0"/>
              </a:rPr>
              <a:t>Concrete strength for slabs and beams, f’c =24 MPa.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950" dirty="0">
                <a:latin typeface="Times New Roman" pitchFamily="18" charset="0"/>
                <a:cs typeface="Times New Roman" pitchFamily="18" charset="0"/>
              </a:rPr>
              <a:t>Concrete strength for columns and shear walls, f’c =28 MPa.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950" dirty="0">
                <a:latin typeface="Times New Roman" pitchFamily="18" charset="0"/>
                <a:cs typeface="Times New Roman" pitchFamily="18" charset="0"/>
              </a:rPr>
              <a:t>Steel yield strength f=420 MPa.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950" dirty="0">
                <a:latin typeface="Times New Roman" pitchFamily="18" charset="0"/>
                <a:cs typeface="Times New Roman" pitchFamily="18" charset="0"/>
              </a:rPr>
              <a:t>Bearing capacity for soil = 350 KN/m</a:t>
            </a:r>
            <a:r>
              <a:rPr lang="en-US" sz="1950" baseline="30000" dirty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24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88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155" y="1371599"/>
            <a:ext cx="6450737" cy="534521"/>
          </a:xfrm>
        </p:spPr>
        <p:txBody>
          <a:bodyPr>
            <a:normAutofit fontScale="90000"/>
          </a:bodyPr>
          <a:lstStyle/>
          <a:p>
            <a:r>
              <a:rPr lang="en-US" sz="6000" dirty="0"/>
              <a:t>Structural Design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6332" y="1937077"/>
            <a:ext cx="7884318" cy="1137809"/>
          </a:xfrm>
        </p:spPr>
        <p:txBody>
          <a:bodyPr>
            <a:normAutofit/>
          </a:bodyPr>
          <a:lstStyle/>
          <a:p>
            <a:pPr marL="257175" indent="-25717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700" b="1" dirty="0"/>
              <a:t>Loads:</a:t>
            </a:r>
          </a:p>
          <a:p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892271" y="2397125"/>
          <a:ext cx="4857268" cy="278066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4286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86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26888">
                <a:tc>
                  <a:txBody>
                    <a:bodyPr/>
                    <a:lstStyle/>
                    <a:p>
                      <a:pPr algn="ctr"/>
                      <a:r>
                        <a:rPr lang="en-US" sz="2100" b="1" dirty="0" smtClean="0"/>
                        <a:t>Load Type </a:t>
                      </a:r>
                      <a:endParaRPr lang="en-US" sz="21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1" dirty="0" smtClean="0"/>
                        <a:t>Ribbed slab</a:t>
                      </a:r>
                      <a:endParaRPr lang="en-US" sz="2100" b="1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6888">
                <a:tc>
                  <a:txBody>
                    <a:bodyPr/>
                    <a:lstStyle/>
                    <a:p>
                      <a:pPr algn="ctr"/>
                      <a:r>
                        <a:rPr lang="en-US" sz="2100" dirty="0" smtClean="0"/>
                        <a:t>Live</a:t>
                      </a:r>
                      <a:endParaRPr lang="en-US" sz="2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1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 (KN/m</a:t>
                      </a:r>
                      <a:r>
                        <a:rPr lang="en-US" sz="2100" baseline="30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1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lang="en-US" sz="21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6888">
                <a:tc>
                  <a:txBody>
                    <a:bodyPr/>
                    <a:lstStyle/>
                    <a:p>
                      <a:pPr algn="ctr"/>
                      <a:r>
                        <a:rPr lang="en-US" sz="2100" dirty="0" smtClean="0"/>
                        <a:t>S.I.D </a:t>
                      </a:r>
                      <a:endParaRPr lang="en-US" sz="2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(KN/m</a:t>
                      </a:r>
                      <a:r>
                        <a:rPr lang="en-US" sz="1800" baseline="30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18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lang="en-US" sz="18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25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6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155" y="1371599"/>
            <a:ext cx="6450737" cy="534521"/>
          </a:xfrm>
        </p:spPr>
        <p:txBody>
          <a:bodyPr>
            <a:normAutofit fontScale="90000"/>
          </a:bodyPr>
          <a:lstStyle/>
          <a:p>
            <a:r>
              <a:rPr lang="en-US" sz="6000" dirty="0"/>
              <a:t>Structural Design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3568" y="1798351"/>
            <a:ext cx="7884318" cy="4094630"/>
          </a:xfrm>
        </p:spPr>
        <p:txBody>
          <a:bodyPr>
            <a:normAutofit fontScale="92500" lnSpcReduction="20000"/>
          </a:bodyPr>
          <a:lstStyle/>
          <a:p>
            <a:pPr marL="257175" indent="-25717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850" b="1" dirty="0"/>
              <a:t>Lateral loads: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175" dirty="0">
                <a:latin typeface="Times New Roman" pitchFamily="18" charset="0"/>
                <a:cs typeface="Times New Roman" pitchFamily="18" charset="0"/>
              </a:rPr>
              <a:t>The city of structure is Nablus.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The seismic zone factor. Z=0.2.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The soil profile is type Sc.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The acceleration seismic coefficient Ca=0.24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velocity seismic coefficient </a:t>
            </a:r>
            <a:r>
              <a:rPr lang="en-US" sz="2100" dirty="0" err="1">
                <a:latin typeface="Times New Roman" pitchFamily="18" charset="0"/>
                <a:cs typeface="Times New Roman" pitchFamily="18" charset="0"/>
              </a:rPr>
              <a:t>Cv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=0.32.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The Seismic importance factor is 1.</a:t>
            </a:r>
            <a:endParaRPr lang="en-US" dirty="0" smtClean="0"/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The structural design type is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building frame,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R=5.5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7595" y="1906120"/>
            <a:ext cx="2266406" cy="3492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26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17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979488"/>
            <a:ext cx="6429375" cy="1090612"/>
          </a:xfrm>
        </p:spPr>
        <p:txBody>
          <a:bodyPr>
            <a:normAutofit/>
          </a:bodyPr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Slabs</a:t>
            </a: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665" y="3036429"/>
            <a:ext cx="6426042" cy="2964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642432" y="2263754"/>
            <a:ext cx="638701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marR="0" lvl="0" indent="-257175" algn="l" defTabSz="3429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Ribbed slab with 32 cm thickness.</a:t>
            </a:r>
          </a:p>
          <a:p>
            <a:pPr marL="257175" marR="0" lvl="0" indent="-257175" algn="l" defTabSz="3429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sz="21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/>
            <a:r>
              <a:rPr lang="en-US" sz="2000" dirty="0" smtClean="0">
                <a:solidFill>
                  <a:prstClr val="black"/>
                </a:solidFill>
              </a:rPr>
              <a:t>25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07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973138"/>
            <a:ext cx="6429375" cy="1090612"/>
          </a:xfrm>
        </p:spPr>
        <p:txBody>
          <a:bodyPr>
            <a:normAutofit/>
          </a:bodyPr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Beams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9395" t="26696" r="11950" b="10983"/>
          <a:stretch/>
        </p:blipFill>
        <p:spPr>
          <a:xfrm>
            <a:off x="1130631" y="2375808"/>
            <a:ext cx="6374693" cy="2852267"/>
          </a:xfrm>
          <a:prstGeom prst="rect">
            <a:avLst/>
          </a:prstGeom>
        </p:spPr>
      </p:pic>
      <p:sp>
        <p:nvSpPr>
          <p:cNvPr id="7" name="Slide Number Placeholder 5"/>
          <p:cNvSpPr txBox="1">
            <a:spLocks/>
          </p:cNvSpPr>
          <p:nvPr/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/>
            <a:r>
              <a:rPr lang="en-US" sz="2000" dirty="0" smtClean="0">
                <a:solidFill>
                  <a:prstClr val="black"/>
                </a:solidFill>
              </a:rPr>
              <a:t>26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80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973138"/>
            <a:ext cx="6429375" cy="1090612"/>
          </a:xfrm>
        </p:spPr>
        <p:txBody>
          <a:bodyPr>
            <a:normAutofit/>
          </a:bodyPr>
          <a:lstStyle/>
          <a:p>
            <a:pPr algn="ctr"/>
            <a:r>
              <a:rPr lang="en-US" sz="4500" dirty="0">
                <a:solidFill>
                  <a:srgbClr val="002060"/>
                </a:solidFill>
              </a:rPr>
              <a:t>Columns </a:t>
            </a:r>
            <a:r>
              <a:rPr lang="en-US" sz="4500" dirty="0" smtClean="0">
                <a:solidFill>
                  <a:srgbClr val="002060"/>
                </a:solidFill>
              </a:rPr>
              <a:t>layout</a:t>
            </a:r>
            <a:endParaRPr lang="en-US" sz="45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2101" t="25982" r="20118" b="14197"/>
          <a:stretch/>
        </p:blipFill>
        <p:spPr>
          <a:xfrm>
            <a:off x="1861457" y="2111285"/>
            <a:ext cx="5613763" cy="3282043"/>
          </a:xfrm>
          <a:prstGeom prst="rect">
            <a:avLst/>
          </a:prstGeom>
        </p:spPr>
      </p:pic>
      <p:sp>
        <p:nvSpPr>
          <p:cNvPr id="6" name="Slide Number Placeholder 5"/>
          <p:cNvSpPr txBox="1">
            <a:spLocks/>
          </p:cNvSpPr>
          <p:nvPr/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/>
            <a:r>
              <a:rPr lang="en-US" sz="2000" dirty="0" smtClean="0">
                <a:solidFill>
                  <a:prstClr val="black"/>
                </a:solidFill>
              </a:rPr>
              <a:t>27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75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Introduction 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sz="3600" b="1" dirty="0" smtClean="0"/>
          </a:p>
          <a:p>
            <a:pPr algn="ctr"/>
            <a:endParaRPr lang="en-US" sz="3600" b="1" dirty="0"/>
          </a:p>
          <a:p>
            <a:pPr algn="ctr"/>
            <a:r>
              <a:rPr lang="en-US" sz="4400" b="1" dirty="0" smtClean="0"/>
              <a:t>What is zero energy building</a:t>
            </a:r>
            <a:r>
              <a:rPr lang="en-US" sz="3600" b="1" dirty="0" smtClean="0"/>
              <a:t>?</a:t>
            </a:r>
            <a:br>
              <a:rPr lang="en-US" sz="3600" b="1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3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7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973138"/>
            <a:ext cx="6429375" cy="1090612"/>
          </a:xfrm>
        </p:spPr>
        <p:txBody>
          <a:bodyPr>
            <a:normAutofit/>
          </a:bodyPr>
          <a:lstStyle/>
          <a:p>
            <a:pPr algn="ctr"/>
            <a:r>
              <a:rPr lang="en-US" sz="4500" dirty="0" smtClean="0">
                <a:solidFill>
                  <a:srgbClr val="002060"/>
                </a:solidFill>
              </a:rPr>
              <a:t>Footings layout</a:t>
            </a:r>
            <a:endParaRPr lang="en-US" sz="45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0000" t="31250" r="18823" b="23958"/>
          <a:stretch/>
        </p:blipFill>
        <p:spPr>
          <a:xfrm>
            <a:off x="1257324" y="2064324"/>
            <a:ext cx="6629400" cy="3276600"/>
          </a:xfrm>
          <a:prstGeom prst="rect">
            <a:avLst/>
          </a:prstGeom>
        </p:spPr>
      </p:pic>
      <p:sp>
        <p:nvSpPr>
          <p:cNvPr id="6" name="Slide Number Placeholder 5"/>
          <p:cNvSpPr txBox="1">
            <a:spLocks/>
          </p:cNvSpPr>
          <p:nvPr/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/>
            <a:r>
              <a:rPr lang="en-US" sz="2000" dirty="0" smtClean="0">
                <a:solidFill>
                  <a:prstClr val="black"/>
                </a:solidFill>
              </a:rPr>
              <a:t>28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87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973138"/>
            <a:ext cx="6429375" cy="1090612"/>
          </a:xfrm>
        </p:spPr>
        <p:txBody>
          <a:bodyPr>
            <a:normAutofit/>
          </a:bodyPr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Modeling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3"/>
          <a:srcRect l="27189" t="20602" r="15171" b="18297"/>
          <a:stretch/>
        </p:blipFill>
        <p:spPr bwMode="auto">
          <a:xfrm>
            <a:off x="2356723" y="2102882"/>
            <a:ext cx="5177280" cy="30161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Slide Number Placeholder 5"/>
          <p:cNvSpPr txBox="1">
            <a:spLocks/>
          </p:cNvSpPr>
          <p:nvPr/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/>
            <a:r>
              <a:rPr lang="en-US" sz="2000" dirty="0" smtClean="0">
                <a:solidFill>
                  <a:prstClr val="black"/>
                </a:solidFill>
              </a:rPr>
              <a:t>29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62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155" y="1371599"/>
            <a:ext cx="6450737" cy="534521"/>
          </a:xfrm>
        </p:spPr>
        <p:txBody>
          <a:bodyPr>
            <a:normAutofit fontScale="90000"/>
          </a:bodyPr>
          <a:lstStyle/>
          <a:p>
            <a:r>
              <a:rPr lang="en-US" sz="6000" dirty="0"/>
              <a:t>Verification of model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7531" y="1906120"/>
            <a:ext cx="5792585" cy="4094630"/>
          </a:xfrm>
        </p:spPr>
        <p:txBody>
          <a:bodyPr>
            <a:normAutofit/>
          </a:bodyPr>
          <a:lstStyle/>
          <a:p>
            <a:pPr marL="257175" indent="-25717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100" dirty="0"/>
              <a:t>Compatibility check</a:t>
            </a:r>
          </a:p>
          <a:p>
            <a:pPr marL="257175" indent="-25717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100" dirty="0"/>
              <a:t>Equilibrium check</a:t>
            </a:r>
          </a:p>
          <a:p>
            <a:pPr marL="257175" indent="-25717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100" dirty="0"/>
              <a:t>Internal force check</a:t>
            </a:r>
          </a:p>
          <a:p>
            <a:pPr marL="257175" indent="-25717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100" dirty="0"/>
              <a:t>Deflection check</a:t>
            </a:r>
          </a:p>
          <a:p>
            <a:pPr marL="257175" indent="-25717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100" dirty="0" smtClean="0"/>
              <a:t>Drift </a:t>
            </a:r>
            <a:r>
              <a:rPr lang="en-US" sz="2100" dirty="0"/>
              <a:t>check</a:t>
            </a:r>
          </a:p>
          <a:p>
            <a:pPr marL="257175" indent="-25717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100" dirty="0"/>
              <a:t>Period check</a:t>
            </a:r>
          </a:p>
          <a:p>
            <a:pPr marL="257175" indent="-25717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100" dirty="0"/>
              <a:t>Model participating mass ratio check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32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92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973138"/>
            <a:ext cx="6429375" cy="1090612"/>
          </a:xfrm>
        </p:spPr>
        <p:txBody>
          <a:bodyPr>
            <a:normAutofit/>
          </a:bodyPr>
          <a:lstStyle/>
          <a:p>
            <a:pPr algn="ctr"/>
            <a:r>
              <a:rPr lang="en-US" sz="4500" dirty="0">
                <a:solidFill>
                  <a:srgbClr val="002060"/>
                </a:solidFill>
              </a:rPr>
              <a:t>Slab Reinforcement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1781" t="35447" r="27176" b="24732"/>
          <a:stretch/>
        </p:blipFill>
        <p:spPr>
          <a:xfrm>
            <a:off x="2076995" y="2233304"/>
            <a:ext cx="4712425" cy="2581992"/>
          </a:xfrm>
          <a:prstGeom prst="rect">
            <a:avLst/>
          </a:prstGeom>
        </p:spPr>
      </p:pic>
      <p:sp>
        <p:nvSpPr>
          <p:cNvPr id="6" name="Slide Number Placeholder 5"/>
          <p:cNvSpPr txBox="1">
            <a:spLocks/>
          </p:cNvSpPr>
          <p:nvPr/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/>
            <a:r>
              <a:rPr lang="en-US" sz="2000" dirty="0" smtClean="0">
                <a:solidFill>
                  <a:prstClr val="black"/>
                </a:solidFill>
              </a:rPr>
              <a:t>31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8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713038" y="1028700"/>
            <a:ext cx="6430962" cy="1092200"/>
          </a:xfrm>
        </p:spPr>
        <p:txBody>
          <a:bodyPr>
            <a:normAutofit/>
          </a:bodyPr>
          <a:lstStyle/>
          <a:p>
            <a:pPr algn="ctr"/>
            <a:r>
              <a:rPr lang="en-US" sz="4500" dirty="0">
                <a:solidFill>
                  <a:srgbClr val="002060"/>
                </a:solidFill>
              </a:rPr>
              <a:t>Beam Reinforcement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7646" t="34375" r="17646" b="19792"/>
          <a:stretch/>
        </p:blipFill>
        <p:spPr>
          <a:xfrm>
            <a:off x="891886" y="2398514"/>
            <a:ext cx="7086600" cy="3352800"/>
          </a:xfrm>
          <a:prstGeom prst="rect">
            <a:avLst/>
          </a:prstGeom>
        </p:spPr>
      </p:pic>
      <p:sp>
        <p:nvSpPr>
          <p:cNvPr id="4" name="Slide Number Placeholder 5"/>
          <p:cNvSpPr txBox="1">
            <a:spLocks/>
          </p:cNvSpPr>
          <p:nvPr/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/>
            <a:r>
              <a:rPr lang="en-US" sz="2000" dirty="0" smtClean="0">
                <a:solidFill>
                  <a:prstClr val="black"/>
                </a:solidFill>
              </a:rPr>
              <a:t>32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70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713038" y="1028700"/>
            <a:ext cx="6430962" cy="1092200"/>
          </a:xfrm>
        </p:spPr>
        <p:txBody>
          <a:bodyPr>
            <a:normAutofit/>
          </a:bodyPr>
          <a:lstStyle/>
          <a:p>
            <a:pPr algn="ctr"/>
            <a:r>
              <a:rPr lang="en-US" sz="4500" dirty="0">
                <a:solidFill>
                  <a:srgbClr val="002060"/>
                </a:solidFill>
              </a:rPr>
              <a:t>Beam Reinforcement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7882" t="36697" r="10235" b="25982"/>
          <a:stretch/>
        </p:blipFill>
        <p:spPr>
          <a:xfrm>
            <a:off x="480060" y="2699112"/>
            <a:ext cx="7955280" cy="2047603"/>
          </a:xfrm>
          <a:prstGeom prst="rect">
            <a:avLst/>
          </a:prstGeom>
        </p:spPr>
      </p:pic>
      <p:sp>
        <p:nvSpPr>
          <p:cNvPr id="4" name="Slide Number Placeholder 5"/>
          <p:cNvSpPr txBox="1">
            <a:spLocks/>
          </p:cNvSpPr>
          <p:nvPr/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/>
            <a:r>
              <a:rPr lang="en-US" sz="2000" dirty="0" smtClean="0">
                <a:solidFill>
                  <a:prstClr val="black"/>
                </a:solidFill>
              </a:rPr>
              <a:t>33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9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713038" y="1028700"/>
            <a:ext cx="6430962" cy="1092200"/>
          </a:xfrm>
        </p:spPr>
        <p:txBody>
          <a:bodyPr>
            <a:normAutofit/>
          </a:bodyPr>
          <a:lstStyle/>
          <a:p>
            <a:pPr algn="ctr"/>
            <a:r>
              <a:rPr lang="en-US" sz="4500" dirty="0">
                <a:solidFill>
                  <a:srgbClr val="002060"/>
                </a:solidFill>
              </a:rPr>
              <a:t>Beam Reinforcement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5563" t="43304" r="6807" b="25625"/>
          <a:stretch/>
        </p:blipFill>
        <p:spPr>
          <a:xfrm>
            <a:off x="254726" y="2757896"/>
            <a:ext cx="8513717" cy="2008414"/>
          </a:xfrm>
          <a:prstGeom prst="rect">
            <a:avLst/>
          </a:prstGeom>
        </p:spPr>
      </p:pic>
      <p:sp>
        <p:nvSpPr>
          <p:cNvPr id="4" name="Slide Number Placeholder 5"/>
          <p:cNvSpPr txBox="1">
            <a:spLocks/>
          </p:cNvSpPr>
          <p:nvPr/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/>
            <a:r>
              <a:rPr lang="en-US" sz="2000" dirty="0" smtClean="0">
                <a:solidFill>
                  <a:prstClr val="black"/>
                </a:solidFill>
              </a:rPr>
              <a:t>34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47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713038" y="554038"/>
            <a:ext cx="6430962" cy="1092200"/>
          </a:xfrm>
        </p:spPr>
        <p:txBody>
          <a:bodyPr>
            <a:normAutofit/>
          </a:bodyPr>
          <a:lstStyle/>
          <a:p>
            <a:pPr algn="ctr"/>
            <a:r>
              <a:rPr lang="en-US" sz="4500" dirty="0" smtClean="0">
                <a:solidFill>
                  <a:srgbClr val="002060"/>
                </a:solidFill>
              </a:rPr>
              <a:t>Beam </a:t>
            </a:r>
            <a:r>
              <a:rPr lang="en-US" sz="4500" dirty="0">
                <a:solidFill>
                  <a:srgbClr val="002060"/>
                </a:solidFill>
              </a:rPr>
              <a:t>Reinforcement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7059" t="52083" r="4183" b="21875"/>
          <a:stretch/>
        </p:blipFill>
        <p:spPr>
          <a:xfrm>
            <a:off x="277416" y="1828800"/>
            <a:ext cx="8382000" cy="28194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r>
              <a:rPr lang="en-US" dirty="0">
                <a:solidFill>
                  <a:prstClr val="black"/>
                </a:solidFill>
              </a:rPr>
              <a:t>`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6597076" y="61937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/>
            <a:r>
              <a:rPr lang="en-US" sz="2000" dirty="0" smtClean="0">
                <a:solidFill>
                  <a:prstClr val="black"/>
                </a:solidFill>
              </a:rPr>
              <a:t>35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25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857250"/>
            <a:ext cx="6430963" cy="1092200"/>
          </a:xfrm>
        </p:spPr>
        <p:txBody>
          <a:bodyPr>
            <a:normAutofit/>
          </a:bodyPr>
          <a:lstStyle/>
          <a:p>
            <a:pPr algn="ctr"/>
            <a:r>
              <a:rPr lang="en-US" sz="4500" dirty="0">
                <a:solidFill>
                  <a:srgbClr val="002060"/>
                </a:solidFill>
              </a:rPr>
              <a:t>Columns Reinforcement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8471" t="38661" r="16992" b="26696"/>
          <a:stretch/>
        </p:blipFill>
        <p:spPr>
          <a:xfrm>
            <a:off x="733068" y="2571751"/>
            <a:ext cx="7045865" cy="213577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38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29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713038" y="857250"/>
            <a:ext cx="6430962" cy="1092200"/>
          </a:xfrm>
        </p:spPr>
        <p:txBody>
          <a:bodyPr>
            <a:normAutofit/>
          </a:bodyPr>
          <a:lstStyle/>
          <a:p>
            <a:pPr algn="ctr"/>
            <a:r>
              <a:rPr lang="en-US" sz="4500" dirty="0">
                <a:solidFill>
                  <a:srgbClr val="002060"/>
                </a:solidFill>
              </a:rPr>
              <a:t>Columns Reinforcement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4101" t="26160" r="49160" b="14732"/>
          <a:stretch/>
        </p:blipFill>
        <p:spPr>
          <a:xfrm>
            <a:off x="5594168" y="1797776"/>
            <a:ext cx="2144461" cy="42760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25126" t="33304" r="34841" b="25804"/>
          <a:stretch/>
        </p:blipFill>
        <p:spPr>
          <a:xfrm>
            <a:off x="1268474" y="2620735"/>
            <a:ext cx="3889466" cy="2243546"/>
          </a:xfrm>
          <a:prstGeom prst="rect">
            <a:avLst/>
          </a:prstGeom>
        </p:spPr>
      </p:pic>
      <p:sp>
        <p:nvSpPr>
          <p:cNvPr id="5" name="Slide Number Placeholder 5"/>
          <p:cNvSpPr txBox="1">
            <a:spLocks/>
          </p:cNvSpPr>
          <p:nvPr/>
        </p:nvSpPr>
        <p:spPr>
          <a:xfrm>
            <a:off x="7918538" y="5891216"/>
            <a:ext cx="51263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/>
            <a:r>
              <a:rPr lang="en-US" sz="2000" dirty="0" smtClean="0">
                <a:solidFill>
                  <a:prstClr val="black"/>
                </a:solidFill>
              </a:rPr>
              <a:t>37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08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Why we chose this </a:t>
            </a:r>
            <a:r>
              <a:rPr lang="en-US" dirty="0" smtClean="0">
                <a:latin typeface="+mn-lt"/>
              </a:rPr>
              <a:t>project?</a:t>
            </a:r>
            <a:endParaRPr lang="en-US" dirty="0">
              <a:latin typeface="+mn-lt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2192430"/>
            <a:ext cx="6348413" cy="3817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43000" y="6096000"/>
            <a:ext cx="647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Source: </a:t>
            </a:r>
            <a:r>
              <a:rPr lang="en-US" dirty="0" smtClean="0"/>
              <a:t>United Nation Report </a:t>
            </a:r>
            <a:r>
              <a:rPr lang="en-US" dirty="0"/>
              <a:t>on the global AIDS epidemic, 2010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606145" y="6007491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4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713038" y="857250"/>
            <a:ext cx="6430962" cy="1092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500" dirty="0">
                <a:solidFill>
                  <a:srgbClr val="002060"/>
                </a:solidFill>
              </a:rPr>
              <a:t>Footing Reinforcement TABLE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2743200"/>
            <a:ext cx="8127165" cy="2071163"/>
          </a:xfrm>
          <a:prstGeom prst="rect">
            <a:avLst/>
          </a:prstGeom>
        </p:spPr>
      </p:pic>
      <p:sp>
        <p:nvSpPr>
          <p:cNvPr id="4" name="Slide Number Placeholder 5"/>
          <p:cNvSpPr txBox="1">
            <a:spLocks/>
          </p:cNvSpPr>
          <p:nvPr/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/>
            <a:r>
              <a:rPr lang="en-US" sz="2000" dirty="0" smtClean="0">
                <a:solidFill>
                  <a:prstClr val="black"/>
                </a:solidFill>
              </a:rPr>
              <a:t>38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78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713038" y="857250"/>
            <a:ext cx="6430962" cy="1092200"/>
          </a:xfrm>
        </p:spPr>
        <p:txBody>
          <a:bodyPr>
            <a:normAutofit/>
          </a:bodyPr>
          <a:lstStyle/>
          <a:p>
            <a:pPr algn="ctr"/>
            <a:r>
              <a:rPr lang="en-US" sz="4500" dirty="0">
                <a:solidFill>
                  <a:srgbClr val="002060"/>
                </a:solidFill>
              </a:rPr>
              <a:t>Footing Reinforcement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6941" t="29553" r="23950" b="16161"/>
          <a:stretch/>
        </p:blipFill>
        <p:spPr>
          <a:xfrm>
            <a:off x="4071938" y="2249341"/>
            <a:ext cx="4771208" cy="29783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30269" t="26875" r="29496" b="15089"/>
          <a:stretch/>
        </p:blipFill>
        <p:spPr>
          <a:xfrm>
            <a:off x="162878" y="2146470"/>
            <a:ext cx="3909060" cy="3184072"/>
          </a:xfrm>
          <a:prstGeom prst="rect">
            <a:avLst/>
          </a:prstGeom>
        </p:spPr>
      </p:pic>
      <p:sp>
        <p:nvSpPr>
          <p:cNvPr id="6" name="Slide Number Placeholder 5"/>
          <p:cNvSpPr txBox="1">
            <a:spLocks/>
          </p:cNvSpPr>
          <p:nvPr/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/>
            <a:r>
              <a:rPr lang="en-US" sz="2000" dirty="0" smtClean="0">
                <a:solidFill>
                  <a:prstClr val="black"/>
                </a:solidFill>
              </a:rPr>
              <a:t>39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0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Environmental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42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33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1087437"/>
          </a:xfrm>
        </p:spPr>
        <p:txBody>
          <a:bodyPr/>
          <a:lstStyle/>
          <a:p>
            <a:r>
              <a:rPr lang="en-US" dirty="0"/>
              <a:t>Passive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895600"/>
            <a:ext cx="6858000" cy="2819400"/>
          </a:xfrm>
        </p:spPr>
        <p:txBody>
          <a:bodyPr>
            <a:normAutofit/>
          </a:bodyPr>
          <a:lstStyle/>
          <a:p>
            <a:pPr marL="342900" indent="-342900" algn="l">
              <a:buFont typeface="Varela Round"/>
              <a:buAutoNum type="arabicParenR"/>
            </a:pPr>
            <a:r>
              <a:rPr lang="en-US" sz="2800" dirty="0"/>
              <a:t>Building Orientation</a:t>
            </a:r>
          </a:p>
          <a:p>
            <a:pPr marL="342900" indent="-342900" algn="l">
              <a:buFont typeface="Varela Round"/>
              <a:buAutoNum type="arabicParenR"/>
            </a:pPr>
            <a:r>
              <a:rPr lang="en-US" sz="2800" dirty="0"/>
              <a:t>Thermal </a:t>
            </a:r>
            <a:r>
              <a:rPr lang="en-US" sz="2800" dirty="0" smtClean="0"/>
              <a:t>Insulation</a:t>
            </a:r>
            <a:endParaRPr lang="ar-SA" sz="2800" dirty="0" smtClean="0"/>
          </a:p>
          <a:p>
            <a:pPr marL="342900" indent="-342900" algn="l">
              <a:buAutoNum type="arabicParenR"/>
            </a:pPr>
            <a:r>
              <a:rPr lang="en-US" sz="2800" dirty="0" smtClean="0"/>
              <a:t>Solar window.</a:t>
            </a:r>
          </a:p>
          <a:p>
            <a:pPr marL="342900" indent="-342900" algn="l">
              <a:buAutoNum type="arabicParenR"/>
            </a:pPr>
            <a:r>
              <a:rPr lang="en-US" sz="2800" dirty="0" smtClean="0"/>
              <a:t>Shading system</a:t>
            </a:r>
            <a:r>
              <a:rPr lang="en-US" dirty="0" smtClean="0"/>
              <a:t>.</a:t>
            </a:r>
            <a:endParaRPr lang="ar-SA" dirty="0" smtClean="0"/>
          </a:p>
          <a:p>
            <a:pPr marL="342900" indent="-342900" algn="l">
              <a:buFont typeface="Varela Round"/>
              <a:buAutoNum type="arabicParenR"/>
            </a:pPr>
            <a:r>
              <a:rPr lang="en-US" sz="2800" dirty="0"/>
              <a:t>Solar Hot Water.</a:t>
            </a:r>
          </a:p>
          <a:p>
            <a:pPr marL="342900" indent="-342900" algn="l">
              <a:buAutoNum type="arabicParenR"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43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19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1" y="533400"/>
            <a:ext cx="5791200" cy="1219199"/>
          </a:xfrm>
        </p:spPr>
        <p:txBody>
          <a:bodyPr/>
          <a:lstStyle/>
          <a:p>
            <a:pPr algn="ctr"/>
            <a:r>
              <a:rPr lang="en-US" sz="2400" dirty="0"/>
              <a:t>Passive Techniques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1900439"/>
            <a:ext cx="7886700" cy="3589534"/>
          </a:xfrm>
        </p:spPr>
        <p:txBody>
          <a:bodyPr/>
          <a:lstStyle/>
          <a:p>
            <a:r>
              <a:rPr lang="en-US" dirty="0" smtClean="0"/>
              <a:t>Solar window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546" y="2415041"/>
            <a:ext cx="6890962" cy="348570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44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7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09600"/>
            <a:ext cx="7886700" cy="609600"/>
          </a:xfrm>
        </p:spPr>
        <p:txBody>
          <a:bodyPr/>
          <a:lstStyle/>
          <a:p>
            <a:pPr algn="ctr"/>
            <a:r>
              <a:rPr lang="en-US" sz="2400" dirty="0"/>
              <a:t>Effect of </a:t>
            </a:r>
            <a:r>
              <a:rPr lang="en-US" sz="2400" dirty="0" smtClean="0"/>
              <a:t>shading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71600"/>
            <a:ext cx="7886700" cy="411837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1)21th July at</a:t>
            </a:r>
            <a:r>
              <a:rPr lang="en-US" b="1" dirty="0" smtClean="0"/>
              <a:t>10:00 (Summer solstice)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2286000"/>
            <a:ext cx="7954595" cy="4428807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29600" y="5867400"/>
            <a:ext cx="681559" cy="386688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45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29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782"/>
            <a:ext cx="7886700" cy="870129"/>
          </a:xfrm>
        </p:spPr>
        <p:txBody>
          <a:bodyPr>
            <a:no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2) 21th Jan at 1</a:t>
            </a:r>
            <a:r>
              <a:rPr lang="en-US" b="1" dirty="0" smtClean="0"/>
              <a:t>1:00 (Winter solstice):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1836" y="1898274"/>
            <a:ext cx="6594067" cy="436028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845117" y="6075998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46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97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85800"/>
            <a:ext cx="7886700" cy="1600033"/>
          </a:xfrm>
        </p:spPr>
        <p:txBody>
          <a:bodyPr/>
          <a:lstStyle/>
          <a:p>
            <a:pPr algn="ctr"/>
            <a:r>
              <a:rPr lang="en-US" sz="2400" dirty="0" smtClean="0"/>
              <a:t>Materials used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i="1" dirty="0"/>
              <a:t>Comparison between materials: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604" y="2819400"/>
            <a:ext cx="8724792" cy="29718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47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72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457201"/>
            <a:ext cx="6858000" cy="762000"/>
          </a:xfrm>
        </p:spPr>
        <p:txBody>
          <a:bodyPr/>
          <a:lstStyle/>
          <a:p>
            <a:pPr algn="ctr"/>
            <a:r>
              <a:rPr lang="en-US" sz="2800" dirty="0"/>
              <a:t>The results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1849" y="1371599"/>
            <a:ext cx="7328145" cy="536630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79994" y="5943600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48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69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018" y="304801"/>
            <a:ext cx="8224382" cy="1295399"/>
          </a:xfrm>
        </p:spPr>
        <p:txBody>
          <a:bodyPr/>
          <a:lstStyle/>
          <a:p>
            <a:pPr algn="ctr"/>
            <a:r>
              <a:rPr lang="en-US" sz="2800" dirty="0" smtClean="0"/>
              <a:t>The results 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017" y="2133600"/>
            <a:ext cx="8523967" cy="39624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49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38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kern="0" dirty="0">
                <a:solidFill>
                  <a:srgbClr val="002060"/>
                </a:solidFill>
                <a:latin typeface="+mn-lt"/>
                <a:sym typeface="Nixie One"/>
              </a:rPr>
              <a:t>Site Analysis</a:t>
            </a:r>
            <a:endParaRPr lang="en-US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Project location : </a:t>
            </a:r>
            <a:br>
              <a:rPr lang="en-US" sz="2800" dirty="0" smtClean="0">
                <a:solidFill>
                  <a:srgbClr val="002060"/>
                </a:solidFill>
              </a:rPr>
            </a:br>
            <a:r>
              <a:rPr lang="en-US" sz="2800" dirty="0" err="1" smtClean="0">
                <a:solidFill>
                  <a:srgbClr val="002060"/>
                </a:solidFill>
              </a:rPr>
              <a:t>Roujeeb</a:t>
            </a:r>
            <a:r>
              <a:rPr lang="en-US" sz="2800" dirty="0" smtClean="0">
                <a:solidFill>
                  <a:srgbClr val="002060"/>
                </a:solidFill>
              </a:rPr>
              <a:t> village ,Nablus- </a:t>
            </a:r>
            <a:r>
              <a:rPr lang="en-US" sz="2800" dirty="0">
                <a:solidFill>
                  <a:srgbClr val="002060"/>
                </a:solidFill>
              </a:rPr>
              <a:t>Palestine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002060"/>
                </a:solidFill>
              </a:rPr>
              <a:t>Total </a:t>
            </a:r>
            <a:r>
              <a:rPr lang="en-US" sz="2800" dirty="0" smtClean="0">
                <a:solidFill>
                  <a:srgbClr val="002060"/>
                </a:solidFill>
              </a:rPr>
              <a:t>area of 1950 m</a:t>
            </a:r>
            <a:r>
              <a:rPr lang="en-US" sz="2800" baseline="30000" dirty="0" smtClean="0">
                <a:solidFill>
                  <a:srgbClr val="002060"/>
                </a:solidFill>
              </a:rPr>
              <a:t>2</a:t>
            </a:r>
            <a:endParaRPr lang="en-US" sz="2800" dirty="0">
              <a:solidFill>
                <a:srgbClr val="002060"/>
              </a:solidFill>
            </a:endParaRP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5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50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1"/>
            <a:ext cx="7373175" cy="1066800"/>
          </a:xfrm>
        </p:spPr>
        <p:txBody>
          <a:bodyPr/>
          <a:lstStyle/>
          <a:p>
            <a:pPr algn="ctr"/>
            <a:r>
              <a:rPr lang="en-US" dirty="0" smtClean="0"/>
              <a:t>Thermal comfort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752600"/>
            <a:ext cx="7886700" cy="4038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Comfort curve: 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64" y="2711807"/>
            <a:ext cx="8774043" cy="2897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50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53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0"/>
            <a:ext cx="7144575" cy="3200400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tx1"/>
                </a:solidFill>
              </a:rPr>
              <a:t>LIGHTING DESIGN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51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26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LIGHTING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DAY LIGHT FACTOR  STANDARDS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37" y="2667000"/>
            <a:ext cx="8491923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52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14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LIGHTING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DAY LIGHT FACTOR from DESIGN BUILDER </a:t>
            </a:r>
            <a:br>
              <a:rPr lang="en-US" dirty="0" smtClean="0"/>
            </a:br>
            <a:r>
              <a:rPr lang="en-US" sz="2400" dirty="0" smtClean="0"/>
              <a:t>→→for bed room DF%=3.05 Acceptable </a:t>
            </a:r>
            <a:endParaRPr lang="en-US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60178"/>
            <a:ext cx="7162800" cy="486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72400" y="5943600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53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74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LIGHTING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→→for kitchen  DF%=2.77 Acceptable 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1" y="1905000"/>
            <a:ext cx="7248306" cy="4945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98109" y="5961405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54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31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Lighting design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Artificial lighting design using </a:t>
            </a:r>
            <a:r>
              <a:rPr lang="en-US" sz="2800" dirty="0" err="1" smtClean="0"/>
              <a:t>dialux</a:t>
            </a:r>
            <a:r>
              <a:rPr lang="en-US" sz="2800" dirty="0" smtClean="0"/>
              <a:t> </a:t>
            </a:r>
            <a:r>
              <a:rPr lang="en-US" sz="2800" dirty="0" err="1" smtClean="0"/>
              <a:t>evo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</a:t>
            </a:r>
            <a:r>
              <a:rPr lang="en-US" sz="2400" dirty="0" err="1" smtClean="0"/>
              <a:t>illuminance</a:t>
            </a:r>
            <a:r>
              <a:rPr lang="en-US" sz="2400" dirty="0" smtClean="0"/>
              <a:t> recommendations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179533"/>
              </p:ext>
            </p:extLst>
          </p:nvPr>
        </p:nvGraphicFramePr>
        <p:xfrm>
          <a:off x="609600" y="2285996"/>
          <a:ext cx="7696200" cy="3905291"/>
        </p:xfrm>
        <a:graphic>
          <a:graphicData uri="http://schemas.openxmlformats.org/drawingml/2006/table">
            <a:tbl>
              <a:tblPr firstRow="1" firstCol="1" bandRow="1"/>
              <a:tblGrid>
                <a:gridCol w="3848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48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947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type of room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recommended </a:t>
                      </a:r>
                      <a:r>
                        <a:rPr lang="en-US" sz="2000" b="1" i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illuminance</a:t>
                      </a:r>
                      <a:r>
                        <a:rPr lang="en-US" sz="2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  value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4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LUX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94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bed room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200-250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0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guest room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200-300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94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living room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200-250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94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dining room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200-250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94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kitchen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300-500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94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parking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100-150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94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corridor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100-150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94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bathroom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100-150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64662" y="5943600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55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0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Lighting design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Artificial lighting design using </a:t>
            </a:r>
            <a:r>
              <a:rPr lang="en-US" sz="2800" dirty="0" err="1" smtClean="0"/>
              <a:t>dialux</a:t>
            </a:r>
            <a:r>
              <a:rPr lang="en-US" sz="2800" dirty="0" smtClean="0"/>
              <a:t> </a:t>
            </a:r>
            <a:r>
              <a:rPr lang="en-US" sz="2800" dirty="0" err="1" smtClean="0"/>
              <a:t>evo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→ living room design  </a:t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095069"/>
            <a:ext cx="6096000" cy="4737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945572" y="5943600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56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26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Lighting design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19200"/>
            <a:ext cx="6736903" cy="504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74162" y="5903863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57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60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5396"/>
          </a:xfrm>
        </p:spPr>
        <p:txBody>
          <a:bodyPr>
            <a:noAutofit/>
          </a:bodyPr>
          <a:lstStyle/>
          <a:p>
            <a:r>
              <a:rPr lang="en-US" sz="2800" dirty="0" smtClean="0"/>
              <a:t>Results of calculation surface in living rooms 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762000"/>
            <a:ext cx="5486400" cy="598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001000" y="5991822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58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45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362200"/>
            <a:ext cx="7144575" cy="3200400"/>
          </a:xfrm>
        </p:spPr>
        <p:txBody>
          <a:bodyPr/>
          <a:lstStyle/>
          <a:p>
            <a:r>
              <a:rPr lang="en-US" sz="4800" dirty="0" smtClean="0">
                <a:solidFill>
                  <a:schemeClr val="tx1"/>
                </a:solidFill>
              </a:rPr>
              <a:t> </a:t>
            </a:r>
            <a:r>
              <a:rPr lang="en-US" sz="5400" dirty="0">
                <a:solidFill>
                  <a:schemeClr val="tx1"/>
                </a:solidFill>
                <a:latin typeface="Modern No. 20" pitchFamily="18" charset="0"/>
              </a:rPr>
              <a:t>Acoustical</a:t>
            </a:r>
            <a:r>
              <a:rPr lang="en-US" sz="4800" dirty="0">
                <a:latin typeface="Modern No. 20" pitchFamily="18" charset="0"/>
              </a:rPr>
              <a:t> </a:t>
            </a:r>
            <a:r>
              <a:rPr lang="en-US" sz="4800" dirty="0" smtClean="0">
                <a:solidFill>
                  <a:schemeClr val="tx1"/>
                </a:solidFill>
                <a:latin typeface="Modern No. 20" pitchFamily="18" charset="0"/>
              </a:rPr>
              <a:t>DESIGN </a:t>
            </a:r>
            <a:endParaRPr lang="en-US" sz="4800" dirty="0">
              <a:solidFill>
                <a:schemeClr val="tx1"/>
              </a:solidFill>
              <a:latin typeface="Modern No. 20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44676" y="6041363"/>
            <a:ext cx="512638" cy="365125"/>
          </a:xfrm>
        </p:spPr>
        <p:txBody>
          <a:bodyPr/>
          <a:lstStyle/>
          <a:p>
            <a:pPr defTabSz="342900"/>
            <a:r>
              <a:rPr lang="en-US" sz="2000" dirty="0" smtClean="0">
                <a:solidFill>
                  <a:prstClr val="black"/>
                </a:solidFill>
              </a:rPr>
              <a:t>57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83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latin typeface="+mn-lt"/>
              </a:rPr>
              <a:t>Architectural Design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58962"/>
            <a:ext cx="8229600" cy="42211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Our building  contains three stories and basement.</a:t>
            </a:r>
            <a:br>
              <a:rPr lang="en-US" sz="2800" dirty="0" smtClean="0"/>
            </a:br>
            <a:r>
              <a:rPr lang="en-US" sz="2800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 every  story contains two apartments with an area 220 m² each 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6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63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Acoustical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We used </a:t>
            </a:r>
            <a:r>
              <a:rPr lang="en-US" sz="2800" dirty="0" err="1"/>
              <a:t>E</a:t>
            </a:r>
            <a:r>
              <a:rPr lang="en-US" sz="2800" dirty="0" err="1" smtClean="0"/>
              <a:t>cotect</a:t>
            </a:r>
            <a:r>
              <a:rPr lang="en-US" sz="2800" dirty="0" smtClean="0"/>
              <a:t> program to check Reverberation time RT60.</a:t>
            </a:r>
            <a:br>
              <a:rPr lang="en-US" sz="28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although </a:t>
            </a:r>
            <a:r>
              <a:rPr lang="en-US" sz="3600" dirty="0" smtClean="0"/>
              <a:t>there</a:t>
            </a:r>
            <a:r>
              <a:rPr lang="en-US" dirty="0" smtClean="0"/>
              <a:t> is no speakers in  residential  buildings; we check </a:t>
            </a:r>
            <a:r>
              <a:rPr lang="en-US" dirty="0"/>
              <a:t>RT60 </a:t>
            </a:r>
            <a:r>
              <a:rPr lang="en-US" dirty="0" smtClean="0"/>
              <a:t>for spaces and all values are </a:t>
            </a:r>
            <a:r>
              <a:rPr lang="en-US" dirty="0" smtClean="0">
                <a:solidFill>
                  <a:srgbClr val="FF0000"/>
                </a:solidFill>
              </a:rPr>
              <a:t>acceptable</a:t>
            </a:r>
            <a:r>
              <a:rPr lang="en-US" dirty="0" smtClean="0"/>
              <a:t>.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60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33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Sound </a:t>
            </a:r>
            <a:r>
              <a:rPr lang="en-US" sz="3200" dirty="0" err="1" smtClean="0"/>
              <a:t>transmition</a:t>
            </a:r>
            <a:r>
              <a:rPr lang="en-US" sz="3200" dirty="0" smtClean="0"/>
              <a:t> class STC</a:t>
            </a:r>
            <a:br>
              <a:rPr lang="en-US" sz="3200" dirty="0" smtClean="0"/>
            </a:br>
            <a:r>
              <a:rPr lang="en-US" sz="2800" dirty="0" smtClean="0"/>
              <a:t>we used </a:t>
            </a:r>
            <a:r>
              <a:rPr lang="en-US" sz="2800" dirty="0" smtClean="0">
                <a:solidFill>
                  <a:srgbClr val="FF0000"/>
                </a:solidFill>
              </a:rPr>
              <a:t>INSUL</a:t>
            </a:r>
            <a:r>
              <a:rPr lang="en-US" sz="2800" dirty="0" smtClean="0"/>
              <a:t> Program to check design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/>
              <a:t>as we see all values are </a:t>
            </a:r>
            <a:r>
              <a:rPr lang="en-US" sz="2400" dirty="0" smtClean="0">
                <a:solidFill>
                  <a:srgbClr val="FF0000"/>
                </a:solidFill>
              </a:rPr>
              <a:t>acceptable</a:t>
            </a:r>
            <a:r>
              <a:rPr lang="en-US" sz="2400" dirty="0" smtClean="0"/>
              <a:t> </a:t>
            </a:r>
            <a:endParaRPr lang="en-US" sz="2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9294773"/>
              </p:ext>
            </p:extLst>
          </p:nvPr>
        </p:nvGraphicFramePr>
        <p:xfrm>
          <a:off x="1600200" y="2590800"/>
          <a:ext cx="6400800" cy="38099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7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636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type of element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Designed STC value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4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83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External wall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57 dB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73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Windows </a:t>
                      </a:r>
                      <a:r>
                        <a:rPr lang="en-US" sz="2000" dirty="0" smtClean="0">
                          <a:effectLst/>
                        </a:rPr>
                        <a:t>double  </a:t>
                      </a:r>
                      <a:r>
                        <a:rPr lang="en-US" sz="2000" dirty="0">
                          <a:effectLst/>
                        </a:rPr>
                        <a:t>glazing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34 dB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8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External wall with glazing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44 dB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17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       </a:t>
                      </a:r>
                      <a:r>
                        <a:rPr lang="en-US" sz="2000" dirty="0">
                          <a:effectLst/>
                        </a:rPr>
                        <a:t>Partition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51 dB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95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Ceiling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58 dB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581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74162" y="6007965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61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91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Mechanical Design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62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9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5"/>
            <a:ext cx="7886700" cy="711390"/>
          </a:xfrm>
        </p:spPr>
        <p:txBody>
          <a:bodyPr/>
          <a:lstStyle/>
          <a:p>
            <a:pPr algn="ctr"/>
            <a:r>
              <a:rPr lang="en-US" dirty="0"/>
              <a:t>Mechanical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42485"/>
            <a:ext cx="7886700" cy="3647488"/>
          </a:xfrm>
        </p:spPr>
        <p:txBody>
          <a:bodyPr/>
          <a:lstStyle/>
          <a:p>
            <a:r>
              <a:rPr lang="en-US" dirty="0" smtClean="0"/>
              <a:t>1)</a:t>
            </a:r>
            <a:r>
              <a:rPr lang="en-US" dirty="0"/>
              <a:t> Water supply system: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4231" t="40624" r="25403" b="14583"/>
          <a:stretch/>
        </p:blipFill>
        <p:spPr>
          <a:xfrm>
            <a:off x="628650" y="2819400"/>
            <a:ext cx="7296150" cy="364807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53400" y="5836238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63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56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5"/>
            <a:ext cx="7886700" cy="711390"/>
          </a:xfrm>
        </p:spPr>
        <p:txBody>
          <a:bodyPr/>
          <a:lstStyle/>
          <a:p>
            <a:pPr algn="ctr"/>
            <a:r>
              <a:rPr lang="en-US" dirty="0"/>
              <a:t>Mechanical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42485"/>
            <a:ext cx="7886700" cy="3647488"/>
          </a:xfrm>
        </p:spPr>
        <p:txBody>
          <a:bodyPr/>
          <a:lstStyle/>
          <a:p>
            <a:r>
              <a:rPr lang="en-US" dirty="0" smtClean="0"/>
              <a:t>1)</a:t>
            </a:r>
            <a:r>
              <a:rPr lang="en-US" dirty="0"/>
              <a:t> Water supply system: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8190" t="41788" r="21270" b="15185"/>
          <a:stretch/>
        </p:blipFill>
        <p:spPr>
          <a:xfrm>
            <a:off x="1213339" y="2439866"/>
            <a:ext cx="7252103" cy="347120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64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28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33401"/>
            <a:ext cx="7886700" cy="838200"/>
          </a:xfrm>
        </p:spPr>
        <p:txBody>
          <a:bodyPr/>
          <a:lstStyle/>
          <a:p>
            <a:pPr algn="ctr"/>
            <a:r>
              <a:rPr lang="en-US" dirty="0"/>
              <a:t>Mechanical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42485"/>
            <a:ext cx="7886700" cy="3647488"/>
          </a:xfrm>
        </p:spPr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) </a:t>
            </a:r>
            <a:r>
              <a:rPr lang="en-US" dirty="0"/>
              <a:t>Drainage System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1888" t="43750" r="27745" b="12500"/>
          <a:stretch/>
        </p:blipFill>
        <p:spPr>
          <a:xfrm>
            <a:off x="601354" y="2590800"/>
            <a:ext cx="8091715" cy="395176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22277" y="5943600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65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42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5"/>
            <a:ext cx="7886700" cy="711390"/>
          </a:xfrm>
        </p:spPr>
        <p:txBody>
          <a:bodyPr/>
          <a:lstStyle/>
          <a:p>
            <a:pPr algn="ctr"/>
            <a:r>
              <a:rPr lang="en-US" dirty="0"/>
              <a:t>Mechanical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42485"/>
            <a:ext cx="7886700" cy="3647488"/>
          </a:xfrm>
        </p:spPr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) </a:t>
            </a:r>
            <a:r>
              <a:rPr lang="en-US" dirty="0"/>
              <a:t>Drainage System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7102" t="30766" r="14696" b="11840"/>
          <a:stretch/>
        </p:blipFill>
        <p:spPr>
          <a:xfrm>
            <a:off x="946596" y="2373738"/>
            <a:ext cx="7635539" cy="423331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66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31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5"/>
            <a:ext cx="7886700" cy="711390"/>
          </a:xfrm>
        </p:spPr>
        <p:txBody>
          <a:bodyPr/>
          <a:lstStyle/>
          <a:p>
            <a:pPr algn="ctr"/>
            <a:r>
              <a:rPr lang="en-US" dirty="0"/>
              <a:t>Mechanical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42485"/>
            <a:ext cx="7886700" cy="3647488"/>
          </a:xfrm>
        </p:spPr>
        <p:txBody>
          <a:bodyPr/>
          <a:lstStyle/>
          <a:p>
            <a:r>
              <a:rPr lang="en-US" dirty="0" smtClean="0"/>
              <a:t>3) </a:t>
            </a:r>
            <a:r>
              <a:rPr lang="en-US" dirty="0"/>
              <a:t>Rainwater design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7344" t="26819" r="6644" b="9935"/>
          <a:stretch/>
        </p:blipFill>
        <p:spPr>
          <a:xfrm>
            <a:off x="368490" y="2300502"/>
            <a:ext cx="8393374" cy="346994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67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88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09601"/>
            <a:ext cx="7886700" cy="990600"/>
          </a:xfrm>
        </p:spPr>
        <p:txBody>
          <a:bodyPr/>
          <a:lstStyle/>
          <a:p>
            <a:pPr algn="ctr"/>
            <a:r>
              <a:rPr lang="en-US" dirty="0"/>
              <a:t>Mechanical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00201"/>
            <a:ext cx="7886700" cy="3889772"/>
          </a:xfrm>
        </p:spPr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) </a:t>
            </a:r>
            <a:r>
              <a:rPr lang="en-US" dirty="0"/>
              <a:t>HVAC design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387" y="2553874"/>
            <a:ext cx="6146640" cy="329026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68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01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85801"/>
            <a:ext cx="7886700" cy="838200"/>
          </a:xfrm>
        </p:spPr>
        <p:txBody>
          <a:bodyPr/>
          <a:lstStyle/>
          <a:p>
            <a:pPr algn="ctr"/>
            <a:r>
              <a:rPr lang="en-US" dirty="0"/>
              <a:t>Mechanical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24001"/>
            <a:ext cx="7886700" cy="3965972"/>
          </a:xfrm>
        </p:spPr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) </a:t>
            </a:r>
            <a:r>
              <a:rPr lang="en-US" dirty="0"/>
              <a:t>HVAC design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4817" t="28125" r="34774" b="15625"/>
          <a:stretch/>
        </p:blipFill>
        <p:spPr>
          <a:xfrm>
            <a:off x="1981200" y="2133600"/>
            <a:ext cx="5753101" cy="450242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75003" y="5990757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69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68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420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382000" cy="5516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3D-view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98683" y="5944394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7</a:t>
            </a:fld>
            <a:endParaRPr lang="en-US" sz="2000" dirty="0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" y="1353271"/>
            <a:ext cx="8094133" cy="455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70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72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5"/>
            <a:ext cx="7886700" cy="711390"/>
          </a:xfrm>
        </p:spPr>
        <p:txBody>
          <a:bodyPr/>
          <a:lstStyle/>
          <a:p>
            <a:pPr algn="ctr"/>
            <a:r>
              <a:rPr lang="en-US" dirty="0" smtClean="0"/>
              <a:t>Sockets distribution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11979" t="26439" r="11805" b="14794"/>
          <a:stretch/>
        </p:blipFill>
        <p:spPr bwMode="auto">
          <a:xfrm>
            <a:off x="852805" y="1981200"/>
            <a:ext cx="7438390" cy="40576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71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59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5"/>
            <a:ext cx="7886700" cy="711390"/>
          </a:xfrm>
        </p:spPr>
        <p:txBody>
          <a:bodyPr/>
          <a:lstStyle/>
          <a:p>
            <a:pPr algn="ctr"/>
            <a:r>
              <a:rPr lang="en-US" dirty="0"/>
              <a:t>Switches</a:t>
            </a:r>
            <a:r>
              <a:rPr lang="en-US" dirty="0" smtClean="0"/>
              <a:t> distribution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13889" t="26132" r="12152" b="15146"/>
          <a:stretch/>
        </p:blipFill>
        <p:spPr bwMode="auto">
          <a:xfrm>
            <a:off x="1016952" y="1981200"/>
            <a:ext cx="7110095" cy="37814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72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4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5"/>
            <a:ext cx="7886700" cy="711390"/>
          </a:xfrm>
        </p:spPr>
        <p:txBody>
          <a:bodyPr/>
          <a:lstStyle/>
          <a:p>
            <a:pPr algn="ctr"/>
            <a:r>
              <a:rPr lang="en-US" dirty="0"/>
              <a:t>Circuit </a:t>
            </a:r>
            <a:r>
              <a:rPr lang="en-US" dirty="0" smtClean="0"/>
              <a:t>breaker distribution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7059" t="26041" r="23530" b="11459"/>
          <a:stretch/>
        </p:blipFill>
        <p:spPr>
          <a:xfrm>
            <a:off x="180109" y="1981200"/>
            <a:ext cx="5902036" cy="4572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43530" t="26041" r="32941" b="11459"/>
          <a:stretch/>
        </p:blipFill>
        <p:spPr>
          <a:xfrm>
            <a:off x="6102927" y="1842485"/>
            <a:ext cx="3048000" cy="471071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59031" y="6580909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73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70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0"/>
            <a:ext cx="7886700" cy="3581399"/>
          </a:xfrm>
        </p:spPr>
        <p:txBody>
          <a:bodyPr/>
          <a:lstStyle/>
          <a:p>
            <a:pPr algn="ctr"/>
            <a:r>
              <a:rPr lang="en-US" sz="3600" dirty="0"/>
              <a:t>Energy </a:t>
            </a:r>
            <a:r>
              <a:rPr lang="en-US" sz="3600" dirty="0" smtClean="0"/>
              <a:t>Generation Techniques 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74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46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57201"/>
            <a:ext cx="7886700" cy="914400"/>
          </a:xfrm>
        </p:spPr>
        <p:txBody>
          <a:bodyPr/>
          <a:lstStyle/>
          <a:p>
            <a:pPr algn="ctr"/>
            <a:r>
              <a:rPr lang="en-US" sz="2400" dirty="0"/>
              <a:t>Energy generation techniques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00200"/>
            <a:ext cx="7886700" cy="3822158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b="1" dirty="0" smtClean="0"/>
              <a:t>On grid photovoltaic system: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9553" t="34375" r="43459" b="28125"/>
          <a:stretch/>
        </p:blipFill>
        <p:spPr>
          <a:xfrm>
            <a:off x="1676400" y="2206488"/>
            <a:ext cx="5943600" cy="465151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55112" y="5957616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75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21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58459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Photovoltaic System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2028" t="38200" r="36644" b="14040"/>
          <a:stretch/>
        </p:blipFill>
        <p:spPr>
          <a:xfrm>
            <a:off x="1485899" y="1715691"/>
            <a:ext cx="6172202" cy="40103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76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24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42219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Calculations: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09182"/>
            <a:ext cx="7886700" cy="3981734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endParaRPr lang="en-US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smtClean="0"/>
              <a:t> </a:t>
            </a:r>
            <a:r>
              <a:rPr lang="en-US" dirty="0"/>
              <a:t>Total energy consumption (annually) = 67818KWh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smtClean="0"/>
              <a:t> </a:t>
            </a:r>
            <a:r>
              <a:rPr lang="en-US" dirty="0"/>
              <a:t>1KWP produce almost 1600 KWh (annually)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smtClean="0"/>
              <a:t> </a:t>
            </a:r>
            <a:r>
              <a:rPr lang="en-US" dirty="0"/>
              <a:t>#of KWP needed = 67818/1600 = 42.38 KWP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/>
              <a:t>We need 43 KWP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smtClean="0"/>
              <a:t>We </a:t>
            </a:r>
            <a:r>
              <a:rPr lang="en-US" dirty="0"/>
              <a:t>need 129 plates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smtClean="0"/>
              <a:t> </a:t>
            </a:r>
            <a:r>
              <a:rPr lang="en-US" dirty="0"/>
              <a:t>The capacity for each plate (320-330 watt)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smtClean="0"/>
              <a:t> </a:t>
            </a:r>
            <a:r>
              <a:rPr lang="en-US" dirty="0"/>
              <a:t>This thing requires about (380-430 m2)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smtClean="0"/>
              <a:t> </a:t>
            </a:r>
            <a:r>
              <a:rPr lang="en-US" dirty="0"/>
              <a:t>The unit price for one KWP=1200 $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/>
              <a:t>Total price=43*1200= 51600$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dirty="0"/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77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75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633413"/>
            <a:ext cx="6759575" cy="1092200"/>
          </a:xfrm>
        </p:spPr>
        <p:txBody>
          <a:bodyPr>
            <a:normAutofit/>
          </a:bodyPr>
          <a:lstStyle/>
          <a:p>
            <a:pPr algn="ctr"/>
            <a:r>
              <a:rPr lang="en-US" sz="4050" dirty="0">
                <a:solidFill>
                  <a:srgbClr val="002060"/>
                </a:solidFill>
              </a:rPr>
              <a:t>Fire and Alarm System</a:t>
            </a:r>
          </a:p>
        </p:txBody>
      </p:sp>
      <p:pic>
        <p:nvPicPr>
          <p:cNvPr id="11" name="Picture 10" descr="E:\جامعتي\gra. project\GR2\auto cad\etabs\word\safty\7_522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132" y="2177734"/>
            <a:ext cx="2253615" cy="16811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E:\جامعتي\gra. project\GR2\auto cad\etabs\word\safty\download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13884"/>
            <a:ext cx="2238375" cy="2186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063603"/>
            <a:ext cx="4288155" cy="24574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78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75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152400"/>
            <a:ext cx="6759575" cy="1092200"/>
          </a:xfrm>
        </p:spPr>
        <p:txBody>
          <a:bodyPr>
            <a:normAutofit/>
          </a:bodyPr>
          <a:lstStyle/>
          <a:p>
            <a:pPr algn="ctr"/>
            <a:r>
              <a:rPr lang="en-US" sz="4050" dirty="0">
                <a:solidFill>
                  <a:srgbClr val="002060"/>
                </a:solidFill>
              </a:rPr>
              <a:t>Fire and Alarm System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8824" t="27083" r="18235" b="14584"/>
          <a:stretch/>
        </p:blipFill>
        <p:spPr>
          <a:xfrm>
            <a:off x="1709378" y="1544782"/>
            <a:ext cx="6367821" cy="4884904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-1219200" y="1189087"/>
            <a:ext cx="7886700" cy="71139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Nixie One"/>
                <a:ea typeface="Nixie One"/>
                <a:cs typeface="Nixie One"/>
                <a:sym typeface="Nixie One"/>
              </a:rPr>
              <a:t>Detectors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9600" y="6064561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79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27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420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382000" cy="5516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3D-view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98683" y="5944394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8</a:t>
            </a:fld>
            <a:endParaRPr lang="en-US" sz="2000" dirty="0"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25562"/>
            <a:ext cx="7532512" cy="4237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49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152400"/>
            <a:ext cx="6759575" cy="1092200"/>
          </a:xfrm>
        </p:spPr>
        <p:txBody>
          <a:bodyPr>
            <a:normAutofit/>
          </a:bodyPr>
          <a:lstStyle/>
          <a:p>
            <a:pPr algn="ctr"/>
            <a:r>
              <a:rPr lang="en-US" sz="4050" dirty="0">
                <a:solidFill>
                  <a:srgbClr val="002060"/>
                </a:solidFill>
              </a:rPr>
              <a:t>Fire and Alarm System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219200" y="1189087"/>
            <a:ext cx="7886700" cy="71139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Nixie One"/>
                <a:ea typeface="Nixie One"/>
                <a:cs typeface="Nixie One"/>
                <a:sym typeface="Nixie One"/>
              </a:rPr>
              <a:t>Firefighting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1176" t="26042" r="9412" b="11458"/>
          <a:stretch/>
        </p:blipFill>
        <p:spPr>
          <a:xfrm>
            <a:off x="838200" y="1676400"/>
            <a:ext cx="7642860" cy="38862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80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15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726" y="1069676"/>
            <a:ext cx="6450737" cy="534521"/>
          </a:xfrm>
        </p:spPr>
        <p:txBody>
          <a:bodyPr>
            <a:normAutofit fontScale="90000"/>
          </a:bodyPr>
          <a:lstStyle/>
          <a:p>
            <a:r>
              <a:rPr lang="en-US" sz="6000" dirty="0"/>
              <a:t>Quantity Survey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844668" y="1604197"/>
          <a:ext cx="6522785" cy="3657175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674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3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49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4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100" dirty="0">
                          <a:effectLst/>
                        </a:rPr>
                        <a:t> 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100" dirty="0">
                          <a:effectLst/>
                        </a:rPr>
                        <a:t>Total Cost </a:t>
                      </a:r>
                      <a:br>
                        <a:rPr lang="en-US" sz="2100" dirty="0">
                          <a:effectLst/>
                        </a:rPr>
                      </a:br>
                      <a:r>
                        <a:rPr lang="en-US" sz="2100" dirty="0" smtClean="0">
                          <a:effectLst/>
                        </a:rPr>
                        <a:t>(NIS)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100" dirty="0">
                          <a:effectLst/>
                        </a:rPr>
                        <a:t>Unit cost</a:t>
                      </a:r>
                      <a:br>
                        <a:rPr lang="en-US" sz="2100" dirty="0">
                          <a:effectLst/>
                        </a:rPr>
                      </a:br>
                      <a:r>
                        <a:rPr lang="en-US" sz="2100" dirty="0" smtClean="0">
                          <a:effectLst/>
                        </a:rPr>
                        <a:t>(NIS/m</a:t>
                      </a:r>
                      <a:r>
                        <a:rPr lang="en-US" sz="2100" baseline="30000" dirty="0" smtClean="0">
                          <a:effectLst/>
                        </a:rPr>
                        <a:t>2</a:t>
                      </a:r>
                      <a:r>
                        <a:rPr lang="en-US" sz="2100" dirty="0">
                          <a:effectLst/>
                        </a:rPr>
                        <a:t>)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5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100" dirty="0">
                          <a:effectLst/>
                        </a:rPr>
                        <a:t>Excavation works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72000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algn="ctr" defTabSz="457200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55.81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5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100" dirty="0">
                          <a:effectLst/>
                        </a:rPr>
                        <a:t>Civil works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722184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algn="ctr" defTabSz="457200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559.83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5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100" dirty="0">
                          <a:effectLst/>
                        </a:rPr>
                        <a:t>Architectural works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1172145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algn="ctr" defTabSz="457200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908.64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5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100" dirty="0">
                          <a:effectLst/>
                        </a:rPr>
                        <a:t>Mechanical works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118005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algn="ctr" defTabSz="457200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91.48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5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100" dirty="0">
                          <a:effectLst/>
                        </a:rPr>
                        <a:t>Electrical works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98500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algn="ctr" defTabSz="457200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76.36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5317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1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PV-system</a:t>
                      </a:r>
                      <a:endParaRPr lang="en-US" sz="2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180600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algn="ctr" defTabSz="457200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140.00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939978264"/>
                  </a:ext>
                </a:extLst>
              </a:tr>
              <a:tr h="540425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Cost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2363434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1832.12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81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34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545" y="76200"/>
            <a:ext cx="7514035" cy="1752599"/>
          </a:xfrm>
        </p:spPr>
        <p:txBody>
          <a:bodyPr>
            <a:normAutofit/>
          </a:bodyPr>
          <a:lstStyle/>
          <a:p>
            <a:r>
              <a:rPr lang="en-US" sz="6000" dirty="0" smtClean="0"/>
              <a:t>Life cycle cost</a:t>
            </a:r>
            <a:endParaRPr lang="en-US" sz="6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06544" y="1164233"/>
            <a:ext cx="7514035" cy="3124201"/>
          </a:xfrm>
        </p:spPr>
        <p:txBody>
          <a:bodyPr/>
          <a:lstStyle/>
          <a:p>
            <a:r>
              <a:rPr lang="en-US" dirty="0"/>
              <a:t>Comparison </a:t>
            </a:r>
            <a:r>
              <a:rPr lang="en-US" dirty="0" smtClean="0"/>
              <a:t>between traditional building and zero </a:t>
            </a:r>
            <a:r>
              <a:rPr lang="en-US" dirty="0"/>
              <a:t>energy </a:t>
            </a:r>
            <a:r>
              <a:rPr lang="en-US" dirty="0" smtClean="0"/>
              <a:t>building after 25 years at </a:t>
            </a:r>
            <a:r>
              <a:rPr lang="en-US" dirty="0"/>
              <a:t>discount rate of 5</a:t>
            </a:r>
            <a:r>
              <a:rPr lang="en-US" dirty="0" smtClean="0"/>
              <a:t>%.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1205333" y="2591159"/>
          <a:ext cx="6567066" cy="3394551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1377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39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19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3282">
                  <a:extLst>
                    <a:ext uri="{9D8B030D-6E8A-4147-A177-3AD203B41FA5}">
                      <a16:colId xmlns:a16="http://schemas.microsoft.com/office/drawing/2014/main" val="298682315"/>
                    </a:ext>
                  </a:extLst>
                </a:gridCol>
              </a:tblGrid>
              <a:tr h="1775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100" dirty="0">
                          <a:effectLst/>
                        </a:rPr>
                        <a:t> 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building type.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Annual energy consumption 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(KWh/year)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3429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Annual energy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recurring cost </a:t>
                      </a: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3429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(NIS)</a:t>
                      </a:r>
                      <a:endPara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3429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3429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Energy cost after 25 years</a:t>
                      </a:r>
                    </a:p>
                    <a:p>
                      <a:pPr marL="0" marR="0" lvl="0" indent="0" algn="ctr" defTabSz="3429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(NIS)</a:t>
                      </a:r>
                      <a:endPara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9209"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Traditional building</a:t>
                      </a:r>
                      <a:endParaRPr kumimoji="0" lang="en-US" sz="2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127000</a:t>
                      </a:r>
                      <a:endParaRPr lang="en-US" sz="1800" kern="1200" noProof="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76200</a:t>
                      </a:r>
                      <a:r>
                        <a:rPr lang="en-US" sz="13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1074420</a:t>
                      </a:r>
                      <a:r>
                        <a:rPr lang="en-US" sz="13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29308"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Zero-energy building</a:t>
                      </a:r>
                      <a:endParaRPr kumimoji="0" lang="en-US" sz="2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67818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40691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574575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5054438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82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58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0160" y="304800"/>
            <a:ext cx="7514035" cy="1752599"/>
          </a:xfrm>
        </p:spPr>
        <p:txBody>
          <a:bodyPr>
            <a:normAutofit/>
          </a:bodyPr>
          <a:lstStyle/>
          <a:p>
            <a:r>
              <a:rPr lang="en-US" sz="6000" dirty="0" smtClean="0"/>
              <a:t>Life cycle cost</a:t>
            </a:r>
            <a:endParaRPr lang="en-US" sz="6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97320" y="2392093"/>
            <a:ext cx="7514035" cy="3124201"/>
          </a:xfrm>
        </p:spPr>
        <p:txBody>
          <a:bodyPr/>
          <a:lstStyle/>
          <a:p>
            <a:pPr lvl="0"/>
            <a:r>
              <a:rPr lang="en-US" sz="2000" dirty="0"/>
              <a:t>Comparison in cost between </a:t>
            </a:r>
            <a:r>
              <a:rPr lang="en-US" sz="2000" dirty="0" smtClean="0"/>
              <a:t>the buildings with </a:t>
            </a:r>
            <a:r>
              <a:rPr lang="en-US" sz="2000" dirty="0"/>
              <a:t>photovoltaic system and </a:t>
            </a:r>
            <a:r>
              <a:rPr lang="en-US" sz="2000" dirty="0" smtClean="0"/>
              <a:t>without </a:t>
            </a:r>
            <a:r>
              <a:rPr lang="en-US" sz="2000" dirty="0"/>
              <a:t>photovoltaic system) after 25 years</a:t>
            </a:r>
            <a:r>
              <a:rPr lang="en-US" sz="2000" dirty="0" smtClean="0"/>
              <a:t>.</a:t>
            </a:r>
          </a:p>
          <a:p>
            <a:r>
              <a:rPr lang="en-US" dirty="0" smtClean="0"/>
              <a:t>Energy cost after </a:t>
            </a:r>
            <a:r>
              <a:rPr lang="en-US" dirty="0"/>
              <a:t>25 years for the Building without  PV-system is </a:t>
            </a:r>
            <a:r>
              <a:rPr lang="en-US" dirty="0" smtClean="0"/>
              <a:t>           574575 NIS</a:t>
            </a:r>
            <a:r>
              <a:rPr lang="en-US" dirty="0"/>
              <a:t>.</a:t>
            </a:r>
          </a:p>
          <a:p>
            <a:pPr lvl="0"/>
            <a:r>
              <a:rPr lang="en-US" sz="2000" dirty="0"/>
              <a:t>The total cost for </a:t>
            </a:r>
            <a:r>
              <a:rPr lang="en-US" sz="2000" dirty="0"/>
              <a:t>PV-system t</a:t>
            </a:r>
            <a:r>
              <a:rPr lang="en-US" sz="2000" dirty="0"/>
              <a:t>o </a:t>
            </a:r>
            <a:r>
              <a:rPr lang="en-US" sz="2000" dirty="0"/>
              <a:t>cover the </a:t>
            </a:r>
            <a:r>
              <a:rPr lang="en-US" sz="2000" dirty="0"/>
              <a:t>energy needs </a:t>
            </a:r>
            <a:r>
              <a:rPr lang="en-US" sz="2000" dirty="0"/>
              <a:t>of the </a:t>
            </a:r>
            <a:r>
              <a:rPr lang="en-US" sz="2000" dirty="0"/>
              <a:t>building is 185760 </a:t>
            </a:r>
            <a:r>
              <a:rPr lang="en-US" sz="2000" dirty="0"/>
              <a:t>NIS.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Total cost saving in 25 years </a:t>
            </a:r>
            <a:r>
              <a:rPr lang="en-US" sz="2000" dirty="0"/>
              <a:t>is 388815 </a:t>
            </a:r>
            <a:r>
              <a:rPr lang="en-US" sz="2000" dirty="0"/>
              <a:t>NIS.</a:t>
            </a:r>
          </a:p>
          <a:p>
            <a:endParaRPr lang="en-US" dirty="0"/>
          </a:p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83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07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84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3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420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382000" cy="5516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Site plan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98683" y="5944394"/>
            <a:ext cx="512638" cy="365125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2000" smtClean="0">
                <a:solidFill>
                  <a:prstClr val="black"/>
                </a:solidFill>
              </a:rPr>
              <a:pPr defTabSz="342900"/>
              <a:t>9</a:t>
            </a:fld>
            <a:endParaRPr lang="en-US" sz="2000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6" t="24802" r="30001" b="8498"/>
          <a:stretch/>
        </p:blipFill>
        <p:spPr>
          <a:xfrm>
            <a:off x="690788" y="1572420"/>
            <a:ext cx="7083775" cy="49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06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7268</TotalTime>
  <Words>934</Words>
  <Application>Microsoft Office PowerPoint</Application>
  <PresentationFormat>On-screen Show (4:3)</PresentationFormat>
  <Paragraphs>379</Paragraphs>
  <Slides>84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84</vt:i4>
      </vt:variant>
    </vt:vector>
  </HeadingPairs>
  <TitlesOfParts>
    <vt:vector size="95" baseType="lpstr">
      <vt:lpstr>Arial</vt:lpstr>
      <vt:lpstr>Calibri</vt:lpstr>
      <vt:lpstr>Modern No. 20</vt:lpstr>
      <vt:lpstr>Nixie One</vt:lpstr>
      <vt:lpstr>Tahoma</vt:lpstr>
      <vt:lpstr>Times New Roman</vt:lpstr>
      <vt:lpstr>Trebuchet MS</vt:lpstr>
      <vt:lpstr>Varela Round</vt:lpstr>
      <vt:lpstr>Wingdings</vt:lpstr>
      <vt:lpstr>Wingdings 3</vt:lpstr>
      <vt:lpstr>Facet</vt:lpstr>
      <vt:lpstr>Supervisor : Dr.Luay Dwaikat </vt:lpstr>
      <vt:lpstr>Outline</vt:lpstr>
      <vt:lpstr>Introduction </vt:lpstr>
      <vt:lpstr>Why we chose this project?</vt:lpstr>
      <vt:lpstr>Site Analysis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Structural Design</vt:lpstr>
      <vt:lpstr>Structural Design</vt:lpstr>
      <vt:lpstr>Structural Design</vt:lpstr>
      <vt:lpstr>Structural Design</vt:lpstr>
      <vt:lpstr>Structural Design</vt:lpstr>
      <vt:lpstr>Slabs</vt:lpstr>
      <vt:lpstr>Beams</vt:lpstr>
      <vt:lpstr>Columns layout</vt:lpstr>
      <vt:lpstr>Footings layout</vt:lpstr>
      <vt:lpstr>Modeling</vt:lpstr>
      <vt:lpstr>Verification of model</vt:lpstr>
      <vt:lpstr>Slab Reinforcement </vt:lpstr>
      <vt:lpstr>Beam Reinforcement </vt:lpstr>
      <vt:lpstr>Beam Reinforcement </vt:lpstr>
      <vt:lpstr>Beam Reinforcement </vt:lpstr>
      <vt:lpstr>Beam Reinforcement </vt:lpstr>
      <vt:lpstr>Columns Reinforcement </vt:lpstr>
      <vt:lpstr>Columns Reinforcement </vt:lpstr>
      <vt:lpstr>Footing Reinforcement TABLE</vt:lpstr>
      <vt:lpstr>Footing Reinforcement </vt:lpstr>
      <vt:lpstr>Environmental Design</vt:lpstr>
      <vt:lpstr>Passive Design</vt:lpstr>
      <vt:lpstr>Passive Techniques</vt:lpstr>
      <vt:lpstr>Effect of shading</vt:lpstr>
      <vt:lpstr> 2) 21th Jan at 11:00 (Winter solstice):  </vt:lpstr>
      <vt:lpstr>Materials used   Comparison between materials: </vt:lpstr>
      <vt:lpstr>The results </vt:lpstr>
      <vt:lpstr>The results </vt:lpstr>
      <vt:lpstr>Thermal comfort</vt:lpstr>
      <vt:lpstr>LIGHTING DESIGN </vt:lpstr>
      <vt:lpstr>LIGHTING DESIGN </vt:lpstr>
      <vt:lpstr>LIGHTING DESIGN </vt:lpstr>
      <vt:lpstr>LIGHTING DESIGN </vt:lpstr>
      <vt:lpstr>Lighting design </vt:lpstr>
      <vt:lpstr>Lighting design </vt:lpstr>
      <vt:lpstr>Lighting design </vt:lpstr>
      <vt:lpstr>Results of calculation surface in living rooms </vt:lpstr>
      <vt:lpstr> Acoustical DESIGN </vt:lpstr>
      <vt:lpstr>Acoustical design </vt:lpstr>
      <vt:lpstr>Sound transmition class STC we used INSUL Program to check design  as we see all values are acceptable </vt:lpstr>
      <vt:lpstr>Mechanical Design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Electrical Design</vt:lpstr>
      <vt:lpstr>Sockets distribution</vt:lpstr>
      <vt:lpstr>Switches distribution</vt:lpstr>
      <vt:lpstr>Circuit breaker distribution</vt:lpstr>
      <vt:lpstr>Energy Generation Techniques </vt:lpstr>
      <vt:lpstr>Energy generation techniques </vt:lpstr>
      <vt:lpstr>Photovoltaic System</vt:lpstr>
      <vt:lpstr>Calculations:  </vt:lpstr>
      <vt:lpstr>Fire and Alarm System</vt:lpstr>
      <vt:lpstr>Fire and Alarm System</vt:lpstr>
      <vt:lpstr>Fire and Alarm System</vt:lpstr>
      <vt:lpstr>Quantity Survey </vt:lpstr>
      <vt:lpstr>Life cycle cost</vt:lpstr>
      <vt:lpstr>Life cycle cost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Jafar Abu Zahra</dc:creator>
  <cp:lastModifiedBy>qaysar halabi</cp:lastModifiedBy>
  <cp:revision>93</cp:revision>
  <dcterms:created xsi:type="dcterms:W3CDTF">2006-08-16T00:00:00Z</dcterms:created>
  <dcterms:modified xsi:type="dcterms:W3CDTF">2017-12-21T07:19:57Z</dcterms:modified>
</cp:coreProperties>
</file>