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sldIdLst>
    <p:sldId id="256" r:id="rId2"/>
    <p:sldId id="257" r:id="rId3"/>
    <p:sldId id="259" r:id="rId4"/>
    <p:sldId id="281" r:id="rId5"/>
    <p:sldId id="278" r:id="rId6"/>
    <p:sldId id="269" r:id="rId7"/>
    <p:sldId id="261" r:id="rId8"/>
    <p:sldId id="262" r:id="rId9"/>
    <p:sldId id="263" r:id="rId10"/>
    <p:sldId id="264" r:id="rId11"/>
    <p:sldId id="265" r:id="rId12"/>
    <p:sldId id="267" r:id="rId13"/>
    <p:sldId id="270" r:id="rId14"/>
    <p:sldId id="280" r:id="rId15"/>
    <p:sldId id="274" r:id="rId16"/>
    <p:sldId id="271" r:id="rId17"/>
    <p:sldId id="272" r:id="rId18"/>
    <p:sldId id="273" r:id="rId19"/>
    <p:sldId id="275" r:id="rId20"/>
    <p:sldId id="277"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25"/>
    <a:srgbClr val="00217E"/>
    <a:srgbClr val="003635"/>
    <a:srgbClr val="9EFF29"/>
    <a:srgbClr val="00D9F0"/>
    <a:srgbClr val="5DD5FF"/>
    <a:srgbClr val="600000"/>
    <a:srgbClr val="FF2549"/>
    <a:srgbClr val="FF0D97"/>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71" autoAdjust="0"/>
    <p:restoredTop sz="94382" autoAdjust="0"/>
  </p:normalViewPr>
  <p:slideViewPr>
    <p:cSldViewPr snapToGrid="0">
      <p:cViewPr varScale="1">
        <p:scale>
          <a:sx n="93" d="100"/>
          <a:sy n="93" d="100"/>
        </p:scale>
        <p:origin x="810" y="-288"/>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witter\Desktop\Graphs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witter\Desktop\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twitter\Desktop\Graphs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Cleaned and Uncleaned Panel's Power</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manualLayout>
          <c:layoutTarget val="inner"/>
          <c:xMode val="edge"/>
          <c:yMode val="edge"/>
          <c:x val="0.13427790099265735"/>
          <c:y val="0.16244974059717224"/>
          <c:w val="0.72469674004323392"/>
          <c:h val="0.55487992649609563"/>
        </c:manualLayout>
      </c:layout>
      <c:barChart>
        <c:barDir val="col"/>
        <c:grouping val="clustered"/>
        <c:varyColors val="0"/>
        <c:ser>
          <c:idx val="0"/>
          <c:order val="0"/>
          <c:tx>
            <c:v>Unceaned</c:v>
          </c:tx>
          <c:spPr>
            <a:solidFill>
              <a:srgbClr val="C00000"/>
            </a:solidFill>
            <a:ln>
              <a:noFill/>
            </a:ln>
            <a:effectLst/>
          </c:spPr>
          <c:invertIfNegative val="0"/>
          <c:val>
            <c:numRef>
              <c:f>Sheet1!$D$5:$D$9</c:f>
              <c:numCache>
                <c:formatCode>General</c:formatCode>
                <c:ptCount val="5"/>
                <c:pt idx="0">
                  <c:v>5.8780000000000001</c:v>
                </c:pt>
                <c:pt idx="1">
                  <c:v>6.4569999999999999</c:v>
                </c:pt>
                <c:pt idx="2">
                  <c:v>6.5640000000000001</c:v>
                </c:pt>
                <c:pt idx="3">
                  <c:v>10.007999999999999</c:v>
                </c:pt>
                <c:pt idx="4">
                  <c:v>12.113</c:v>
                </c:pt>
              </c:numCache>
            </c:numRef>
          </c:val>
          <c:extLst xmlns:c16r2="http://schemas.microsoft.com/office/drawing/2015/06/chart">
            <c:ext xmlns:c16="http://schemas.microsoft.com/office/drawing/2014/chart" uri="{C3380CC4-5D6E-409C-BE32-E72D297353CC}">
              <c16:uniqueId val="{00000000-4D16-4E22-8F74-0ED97E4EE752}"/>
            </c:ext>
          </c:extLst>
        </c:ser>
        <c:ser>
          <c:idx val="1"/>
          <c:order val="1"/>
          <c:tx>
            <c:v>Cleaned</c:v>
          </c:tx>
          <c:spPr>
            <a:solidFill>
              <a:schemeClr val="accent1"/>
            </a:solidFill>
            <a:ln>
              <a:noFill/>
            </a:ln>
            <a:effectLst/>
          </c:spPr>
          <c:invertIfNegative val="0"/>
          <c:val>
            <c:numRef>
              <c:f>Sheet1!$E$5:$E$9</c:f>
              <c:numCache>
                <c:formatCode>General</c:formatCode>
                <c:ptCount val="5"/>
                <c:pt idx="0">
                  <c:v>5.9</c:v>
                </c:pt>
                <c:pt idx="1">
                  <c:v>6.4850000000000003</c:v>
                </c:pt>
                <c:pt idx="2">
                  <c:v>6.6124999999999998</c:v>
                </c:pt>
                <c:pt idx="3">
                  <c:v>10.119999999999999</c:v>
                </c:pt>
                <c:pt idx="4">
                  <c:v>12.272</c:v>
                </c:pt>
              </c:numCache>
            </c:numRef>
          </c:val>
          <c:extLst xmlns:c16r2="http://schemas.microsoft.com/office/drawing/2015/06/chart">
            <c:ext xmlns:c16="http://schemas.microsoft.com/office/drawing/2014/chart" uri="{C3380CC4-5D6E-409C-BE32-E72D297353CC}">
              <c16:uniqueId val="{00000001-4D16-4E22-8F74-0ED97E4EE752}"/>
            </c:ext>
          </c:extLst>
        </c:ser>
        <c:dLbls>
          <c:showLegendKey val="0"/>
          <c:showVal val="0"/>
          <c:showCatName val="0"/>
          <c:showSerName val="0"/>
          <c:showPercent val="0"/>
          <c:showBubbleSize val="0"/>
        </c:dLbls>
        <c:gapWidth val="150"/>
        <c:axId val="135786048"/>
        <c:axId val="135786608"/>
      </c:barChart>
      <c:lineChart>
        <c:grouping val="standard"/>
        <c:varyColors val="0"/>
        <c:ser>
          <c:idx val="2"/>
          <c:order val="2"/>
          <c:tx>
            <c:v>Percentage Difference of Power</c:v>
          </c:tx>
          <c:spPr>
            <a:ln w="28575" cap="rnd">
              <a:solidFill>
                <a:schemeClr val="tx1"/>
              </a:solidFill>
              <a:round/>
            </a:ln>
            <a:effectLst/>
          </c:spPr>
          <c:marker>
            <c:symbol val="circle"/>
            <c:size val="5"/>
            <c:spPr>
              <a:solidFill>
                <a:srgbClr val="FFFF00"/>
              </a:solidFill>
              <a:ln w="9525">
                <a:solidFill>
                  <a:schemeClr val="tx1"/>
                </a:solidFill>
              </a:ln>
              <a:effectLst/>
            </c:spPr>
          </c:marker>
          <c:dLbls>
            <c:dLbl>
              <c:idx val="0"/>
              <c:layout>
                <c:manualLayout>
                  <c:x val="-3.5669381346879608E-2"/>
                  <c:y val="-0.12794676340024064"/>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498-41FF-9980-784C52088D96}"/>
                </c:ext>
                <c:ext xmlns:c15="http://schemas.microsoft.com/office/drawing/2012/chart" uri="{CE6537A1-D6FC-4f65-9D91-7224C49458BB}">
                  <c15:layout/>
                </c:ext>
              </c:extLst>
            </c:dLbl>
            <c:dLbl>
              <c:idx val="1"/>
              <c:layout>
                <c:manualLayout>
                  <c:x val="-3.2696932901306285E-2"/>
                  <c:y val="-0.13221165551358208"/>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4498-41FF-9980-784C52088D96}"/>
                </c:ext>
                <c:ext xmlns:c15="http://schemas.microsoft.com/office/drawing/2012/chart" uri="{CE6537A1-D6FC-4f65-9D91-7224C49458BB}">
                  <c15:layout/>
                </c:ext>
              </c:extLst>
            </c:dLbl>
            <c:dLbl>
              <c:idx val="2"/>
              <c:layout>
                <c:manualLayout>
                  <c:x val="-5.3504072020319378E-2"/>
                  <c:y val="-6.397338170012031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4498-41FF-9980-784C52088D96}"/>
                </c:ext>
                <c:ext xmlns:c15="http://schemas.microsoft.com/office/drawing/2012/chart" uri="{CE6537A1-D6FC-4f65-9D91-7224C49458BB}">
                  <c15:layout/>
                </c:ext>
              </c:extLst>
            </c:dLbl>
            <c:dLbl>
              <c:idx val="3"/>
              <c:layout>
                <c:manualLayout>
                  <c:x val="-3.5669381346879588E-2"/>
                  <c:y val="-6.8238273813461675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4498-41FF-9980-784C52088D96}"/>
                </c:ext>
                <c:ext xmlns:c15="http://schemas.microsoft.com/office/drawing/2012/chart" uri="{CE6537A1-D6FC-4f65-9D91-7224C49458BB}">
                  <c15:layout/>
                </c:ext>
              </c:extLst>
            </c:dLbl>
            <c:dLbl>
              <c:idx val="4"/>
              <c:layout>
                <c:manualLayout>
                  <c:x val="-3.2696932901306285E-2"/>
                  <c:y val="-4.691381324675492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4498-41FF-9980-784C52088D96}"/>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Sheet1!$F$5:$F$9</c:f>
              <c:numCache>
                <c:formatCode>General</c:formatCode>
                <c:ptCount val="5"/>
                <c:pt idx="0">
                  <c:v>0.37</c:v>
                </c:pt>
                <c:pt idx="1">
                  <c:v>0.43</c:v>
                </c:pt>
                <c:pt idx="2">
                  <c:v>0.73</c:v>
                </c:pt>
                <c:pt idx="3">
                  <c:v>1.1000000000000001</c:v>
                </c:pt>
                <c:pt idx="4">
                  <c:v>1.29</c:v>
                </c:pt>
              </c:numCache>
            </c:numRef>
          </c:val>
          <c:smooth val="0"/>
          <c:extLst xmlns:c16r2="http://schemas.microsoft.com/office/drawing/2015/06/chart">
            <c:ext xmlns:c16="http://schemas.microsoft.com/office/drawing/2014/chart" uri="{C3380CC4-5D6E-409C-BE32-E72D297353CC}">
              <c16:uniqueId val="{00000002-4D16-4E22-8F74-0ED97E4EE752}"/>
            </c:ext>
          </c:extLst>
        </c:ser>
        <c:dLbls>
          <c:showLegendKey val="0"/>
          <c:showVal val="0"/>
          <c:showCatName val="0"/>
          <c:showSerName val="0"/>
          <c:showPercent val="0"/>
          <c:showBubbleSize val="0"/>
        </c:dLbls>
        <c:marker val="1"/>
        <c:smooth val="0"/>
        <c:axId val="135787728"/>
        <c:axId val="135787168"/>
      </c:lineChart>
      <c:catAx>
        <c:axId val="1357860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5786608"/>
        <c:crosses val="autoZero"/>
        <c:auto val="1"/>
        <c:lblAlgn val="ctr"/>
        <c:lblOffset val="100"/>
        <c:noMultiLvlLbl val="0"/>
      </c:catAx>
      <c:valAx>
        <c:axId val="1357866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DC output power in KW</a:t>
                </a:r>
              </a:p>
            </c:rich>
          </c:tx>
          <c:layout>
            <c:manualLayout>
              <c:xMode val="edge"/>
              <c:yMode val="edge"/>
              <c:x val="3.0555555555555555E-2"/>
              <c:y val="0.3320406824146981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5786048"/>
        <c:crosses val="autoZero"/>
        <c:crossBetween val="between"/>
      </c:valAx>
      <c:valAx>
        <c:axId val="13578716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Percentage difference</a:t>
                </a:r>
              </a:p>
            </c:rich>
          </c:tx>
          <c:layout>
            <c:manualLayout>
              <c:xMode val="edge"/>
              <c:yMode val="edge"/>
              <c:x val="0.94041103060049547"/>
              <c:y val="0.295377074158103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5787728"/>
        <c:crosses val="max"/>
        <c:crossBetween val="between"/>
      </c:valAx>
      <c:catAx>
        <c:axId val="135787728"/>
        <c:scaling>
          <c:orientation val="minMax"/>
        </c:scaling>
        <c:delete val="1"/>
        <c:axPos val="b"/>
        <c:majorTickMark val="out"/>
        <c:minorTickMark val="none"/>
        <c:tickLblPos val="nextTo"/>
        <c:crossAx val="13578716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Cleaned and Uncleaned Panel's Power</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manualLayout>
          <c:layoutTarget val="inner"/>
          <c:xMode val="edge"/>
          <c:yMode val="edge"/>
          <c:x val="0.13789430167382924"/>
          <c:y val="0.18726647000983287"/>
          <c:w val="0.71728221472315956"/>
          <c:h val="0.48688089873721535"/>
        </c:manualLayout>
      </c:layout>
      <c:barChart>
        <c:barDir val="col"/>
        <c:grouping val="clustered"/>
        <c:varyColors val="0"/>
        <c:ser>
          <c:idx val="0"/>
          <c:order val="0"/>
          <c:tx>
            <c:v>Unceaned</c:v>
          </c:tx>
          <c:spPr>
            <a:solidFill>
              <a:srgbClr val="C00000"/>
            </a:solidFill>
            <a:ln>
              <a:noFill/>
            </a:ln>
            <a:effectLst/>
          </c:spPr>
          <c:invertIfNegative val="0"/>
          <c:val>
            <c:numRef>
              <c:f>Sheet1!$D$5:$D$9</c:f>
              <c:numCache>
                <c:formatCode>General</c:formatCode>
                <c:ptCount val="5"/>
                <c:pt idx="0">
                  <c:v>11.74</c:v>
                </c:pt>
                <c:pt idx="1">
                  <c:v>12.83</c:v>
                </c:pt>
                <c:pt idx="2">
                  <c:v>13.03</c:v>
                </c:pt>
                <c:pt idx="3">
                  <c:v>19.335000000000001</c:v>
                </c:pt>
                <c:pt idx="4">
                  <c:v>22.885000000000002</c:v>
                </c:pt>
              </c:numCache>
            </c:numRef>
          </c:val>
          <c:extLst xmlns:c16r2="http://schemas.microsoft.com/office/drawing/2015/06/chart">
            <c:ext xmlns:c16="http://schemas.microsoft.com/office/drawing/2014/chart" uri="{C3380CC4-5D6E-409C-BE32-E72D297353CC}">
              <c16:uniqueId val="{00000000-9E60-4E44-8AB9-7AF47EEF4FDF}"/>
            </c:ext>
          </c:extLst>
        </c:ser>
        <c:ser>
          <c:idx val="1"/>
          <c:order val="1"/>
          <c:tx>
            <c:v>Cleaned</c:v>
          </c:tx>
          <c:spPr>
            <a:solidFill>
              <a:schemeClr val="accent1"/>
            </a:solidFill>
            <a:ln>
              <a:noFill/>
            </a:ln>
            <a:effectLst/>
          </c:spPr>
          <c:invertIfNegative val="0"/>
          <c:val>
            <c:numRef>
              <c:f>Sheet1!$E$5:$E$9</c:f>
              <c:numCache>
                <c:formatCode>General</c:formatCode>
                <c:ptCount val="5"/>
                <c:pt idx="0">
                  <c:v>11.85</c:v>
                </c:pt>
                <c:pt idx="1">
                  <c:v>12.97</c:v>
                </c:pt>
                <c:pt idx="2">
                  <c:v>13.19</c:v>
                </c:pt>
                <c:pt idx="3">
                  <c:v>19.690000000000001</c:v>
                </c:pt>
                <c:pt idx="4">
                  <c:v>23.367000000000001</c:v>
                </c:pt>
              </c:numCache>
            </c:numRef>
          </c:val>
          <c:extLst xmlns:c16r2="http://schemas.microsoft.com/office/drawing/2015/06/chart">
            <c:ext xmlns:c16="http://schemas.microsoft.com/office/drawing/2014/chart" uri="{C3380CC4-5D6E-409C-BE32-E72D297353CC}">
              <c16:uniqueId val="{00000001-9E60-4E44-8AB9-7AF47EEF4FDF}"/>
            </c:ext>
          </c:extLst>
        </c:ser>
        <c:dLbls>
          <c:showLegendKey val="0"/>
          <c:showVal val="0"/>
          <c:showCatName val="0"/>
          <c:showSerName val="0"/>
          <c:showPercent val="0"/>
          <c:showBubbleSize val="0"/>
        </c:dLbls>
        <c:gapWidth val="150"/>
        <c:axId val="136870544"/>
        <c:axId val="136871104"/>
      </c:barChart>
      <c:lineChart>
        <c:grouping val="standard"/>
        <c:varyColors val="0"/>
        <c:ser>
          <c:idx val="2"/>
          <c:order val="2"/>
          <c:tx>
            <c:v>Percentage Difference of Power</c:v>
          </c:tx>
          <c:spPr>
            <a:ln w="28575" cap="rnd">
              <a:solidFill>
                <a:schemeClr val="tx1"/>
              </a:solidFill>
              <a:round/>
            </a:ln>
            <a:effectLst/>
          </c:spPr>
          <c:marker>
            <c:symbol val="circle"/>
            <c:size val="5"/>
            <c:spPr>
              <a:solidFill>
                <a:srgbClr val="FFFF00"/>
              </a:solidFill>
              <a:ln w="9525">
                <a:solidFill>
                  <a:schemeClr val="tx1"/>
                </a:solidFill>
              </a:ln>
              <a:effectLst/>
            </c:spPr>
          </c:marker>
          <c:dLbls>
            <c:dLbl>
              <c:idx val="0"/>
              <c:layout>
                <c:manualLayout>
                  <c:x val="-5.1892551892551896E-2"/>
                  <c:y val="-0.1130776794493608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9E60-4E44-8AB9-7AF47EEF4FDF}"/>
                </c:ext>
                <c:ext xmlns:c15="http://schemas.microsoft.com/office/drawing/2012/chart" uri="{CE6537A1-D6FC-4f65-9D91-7224C49458BB}">
                  <c15:layout/>
                </c:ext>
              </c:extLst>
            </c:dLbl>
            <c:dLbl>
              <c:idx val="1"/>
              <c:layout>
                <c:manualLayout>
                  <c:x val="-4.2735042735042791E-2"/>
                  <c:y val="-0.1130776794493608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9E60-4E44-8AB9-7AF47EEF4FDF}"/>
                </c:ext>
                <c:ext xmlns:c15="http://schemas.microsoft.com/office/drawing/2012/chart" uri="{CE6537A1-D6FC-4f65-9D91-7224C49458BB}">
                  <c15:layout/>
                </c:ext>
              </c:extLst>
            </c:dLbl>
            <c:dLbl>
              <c:idx val="2"/>
              <c:layout>
                <c:manualLayout>
                  <c:x val="-2.442002442002442E-2"/>
                  <c:y val="-9.832841691248771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9E60-4E44-8AB9-7AF47EEF4FDF}"/>
                </c:ext>
                <c:ext xmlns:c15="http://schemas.microsoft.com/office/drawing/2012/chart" uri="{CE6537A1-D6FC-4f65-9D91-7224C49458BB}">
                  <c15:layout/>
                </c:ext>
              </c:extLst>
            </c:dLbl>
            <c:dLbl>
              <c:idx val="3"/>
              <c:layout>
                <c:manualLayout>
                  <c:x val="-3.3577533577533576E-2"/>
                  <c:y val="-8.3578960815738734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ar-SA"/>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9E60-4E44-8AB9-7AF47EEF4FDF}"/>
                </c:ext>
                <c:ext xmlns:c15="http://schemas.microsoft.com/office/drawing/2012/chart" uri="{CE6537A1-D6FC-4f65-9D91-7224C49458BB}">
                  <c15:layout>
                    <c:manualLayout>
                      <c:w val="5.9188034188034193E-2"/>
                      <c:h val="8.8422022468430367E-2"/>
                    </c:manualLayout>
                  </c15:layout>
                </c:ext>
              </c:extLst>
            </c:dLbl>
            <c:dLbl>
              <c:idx val="4"/>
              <c:layout>
                <c:manualLayout>
                  <c:x val="-4.5787545787545784E-2"/>
                  <c:y val="-0.1032448377581121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9E60-4E44-8AB9-7AF47EEF4FDF}"/>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Sheet1!$F$5:$F$9</c:f>
              <c:numCache>
                <c:formatCode>General</c:formatCode>
                <c:ptCount val="5"/>
                <c:pt idx="0">
                  <c:v>0.92</c:v>
                </c:pt>
                <c:pt idx="1">
                  <c:v>1.07</c:v>
                </c:pt>
                <c:pt idx="2">
                  <c:v>1.2</c:v>
                </c:pt>
                <c:pt idx="3">
                  <c:v>1.8</c:v>
                </c:pt>
                <c:pt idx="4">
                  <c:v>2.06</c:v>
                </c:pt>
              </c:numCache>
            </c:numRef>
          </c:val>
          <c:smooth val="0"/>
          <c:extLst xmlns:c16r2="http://schemas.microsoft.com/office/drawing/2015/06/chart">
            <c:ext xmlns:c16="http://schemas.microsoft.com/office/drawing/2014/chart" uri="{C3380CC4-5D6E-409C-BE32-E72D297353CC}">
              <c16:uniqueId val="{00000002-9E60-4E44-8AB9-7AF47EEF4FDF}"/>
            </c:ext>
          </c:extLst>
        </c:ser>
        <c:dLbls>
          <c:showLegendKey val="0"/>
          <c:showVal val="0"/>
          <c:showCatName val="0"/>
          <c:showSerName val="0"/>
          <c:showPercent val="0"/>
          <c:showBubbleSize val="0"/>
        </c:dLbls>
        <c:marker val="1"/>
        <c:smooth val="0"/>
        <c:axId val="136872224"/>
        <c:axId val="136871664"/>
      </c:lineChart>
      <c:catAx>
        <c:axId val="1368705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6871104"/>
        <c:crosses val="autoZero"/>
        <c:auto val="1"/>
        <c:lblAlgn val="ctr"/>
        <c:lblOffset val="100"/>
        <c:noMultiLvlLbl val="0"/>
      </c:catAx>
      <c:valAx>
        <c:axId val="1368711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DC output power in KW</a:t>
                </a:r>
              </a:p>
            </c:rich>
          </c:tx>
          <c:layout>
            <c:manualLayout>
              <c:xMode val="edge"/>
              <c:yMode val="edge"/>
              <c:x val="3.0555555555555555E-2"/>
              <c:y val="0.3320406824146981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6870544"/>
        <c:crosses val="autoZero"/>
        <c:crossBetween val="between"/>
      </c:valAx>
      <c:valAx>
        <c:axId val="136871664"/>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Percentage difference</a:t>
                </a:r>
              </a:p>
            </c:rich>
          </c:tx>
          <c:layout>
            <c:manualLayout>
              <c:xMode val="edge"/>
              <c:yMode val="edge"/>
              <c:x val="0.94041103060049547"/>
              <c:y val="0.295377074158103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6872224"/>
        <c:crosses val="max"/>
        <c:crossBetween val="between"/>
      </c:valAx>
      <c:catAx>
        <c:axId val="136872224"/>
        <c:scaling>
          <c:orientation val="minMax"/>
        </c:scaling>
        <c:delete val="1"/>
        <c:axPos val="b"/>
        <c:majorTickMark val="out"/>
        <c:minorTickMark val="none"/>
        <c:tickLblPos val="nextTo"/>
        <c:crossAx val="136871664"/>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ar-S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Cleaned and Uncleaned Panel's Power</a:t>
            </a:r>
          </a:p>
        </c:rich>
      </c:tx>
      <c:layout>
        <c:manualLayout>
          <c:xMode val="edge"/>
          <c:yMode val="edge"/>
          <c:x val="0.16396935479540486"/>
          <c:y val="2.592625986482279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barChart>
        <c:barDir val="col"/>
        <c:grouping val="clustered"/>
        <c:varyColors val="0"/>
        <c:ser>
          <c:idx val="0"/>
          <c:order val="0"/>
          <c:tx>
            <c:v>Unceaned</c:v>
          </c:tx>
          <c:spPr>
            <a:solidFill>
              <a:srgbClr val="C00000"/>
            </a:solidFill>
            <a:ln>
              <a:noFill/>
            </a:ln>
            <a:effectLst/>
          </c:spPr>
          <c:invertIfNegative val="0"/>
          <c:val>
            <c:numRef>
              <c:f>Sheet1!$D$5:$D$9</c:f>
              <c:numCache>
                <c:formatCode>General</c:formatCode>
                <c:ptCount val="5"/>
                <c:pt idx="0">
                  <c:v>23.47</c:v>
                </c:pt>
                <c:pt idx="1">
                  <c:v>26.69</c:v>
                </c:pt>
                <c:pt idx="2">
                  <c:v>26.88</c:v>
                </c:pt>
                <c:pt idx="3">
                  <c:v>38.33</c:v>
                </c:pt>
                <c:pt idx="4">
                  <c:v>42.417000000000002</c:v>
                </c:pt>
              </c:numCache>
            </c:numRef>
          </c:val>
          <c:extLst xmlns:c16r2="http://schemas.microsoft.com/office/drawing/2015/06/chart">
            <c:ext xmlns:c16="http://schemas.microsoft.com/office/drawing/2014/chart" uri="{C3380CC4-5D6E-409C-BE32-E72D297353CC}">
              <c16:uniqueId val="{00000000-DFE1-4DE4-9A82-CD3C96F23806}"/>
            </c:ext>
          </c:extLst>
        </c:ser>
        <c:ser>
          <c:idx val="1"/>
          <c:order val="1"/>
          <c:tx>
            <c:v>Cleaned</c:v>
          </c:tx>
          <c:spPr>
            <a:solidFill>
              <a:schemeClr val="accent1"/>
            </a:solidFill>
            <a:ln>
              <a:noFill/>
            </a:ln>
            <a:effectLst/>
          </c:spPr>
          <c:invertIfNegative val="0"/>
          <c:val>
            <c:numRef>
              <c:f>Sheet1!$E$5:$E$9</c:f>
              <c:numCache>
                <c:formatCode>General</c:formatCode>
                <c:ptCount val="5"/>
                <c:pt idx="0">
                  <c:v>23.7</c:v>
                </c:pt>
                <c:pt idx="1">
                  <c:v>27</c:v>
                </c:pt>
                <c:pt idx="2">
                  <c:v>27.24</c:v>
                </c:pt>
                <c:pt idx="3">
                  <c:v>39.380000000000003</c:v>
                </c:pt>
                <c:pt idx="4">
                  <c:v>43.774000000000001</c:v>
                </c:pt>
              </c:numCache>
            </c:numRef>
          </c:val>
          <c:extLst xmlns:c16r2="http://schemas.microsoft.com/office/drawing/2015/06/chart">
            <c:ext xmlns:c16="http://schemas.microsoft.com/office/drawing/2014/chart" uri="{C3380CC4-5D6E-409C-BE32-E72D297353CC}">
              <c16:uniqueId val="{00000001-DFE1-4DE4-9A82-CD3C96F23806}"/>
            </c:ext>
          </c:extLst>
        </c:ser>
        <c:dLbls>
          <c:showLegendKey val="0"/>
          <c:showVal val="0"/>
          <c:showCatName val="0"/>
          <c:showSerName val="0"/>
          <c:showPercent val="0"/>
          <c:showBubbleSize val="0"/>
        </c:dLbls>
        <c:gapWidth val="150"/>
        <c:axId val="136875584"/>
        <c:axId val="136876144"/>
      </c:barChart>
      <c:lineChart>
        <c:grouping val="standard"/>
        <c:varyColors val="0"/>
        <c:ser>
          <c:idx val="2"/>
          <c:order val="2"/>
          <c:tx>
            <c:v>Percentage Difference of Power</c:v>
          </c:tx>
          <c:spPr>
            <a:ln w="28575" cap="rnd">
              <a:solidFill>
                <a:schemeClr val="tx1"/>
              </a:solidFill>
              <a:round/>
            </a:ln>
            <a:effectLst/>
          </c:spPr>
          <c:marker>
            <c:symbol val="circle"/>
            <c:size val="5"/>
            <c:spPr>
              <a:solidFill>
                <a:srgbClr val="FFFF00"/>
              </a:solidFill>
              <a:ln w="9525">
                <a:solidFill>
                  <a:schemeClr val="tx1"/>
                </a:solidFill>
              </a:ln>
              <a:effectLst/>
            </c:spPr>
          </c:marker>
          <c:dLbls>
            <c:dLbl>
              <c:idx val="0"/>
              <c:layout>
                <c:manualLayout>
                  <c:x val="-5.3371124260631328E-2"/>
                  <c:y val="-0.16419964581054436"/>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DFE1-4DE4-9A82-CD3C96F23806}"/>
                </c:ext>
                <c:ext xmlns:c15="http://schemas.microsoft.com/office/drawing/2012/chart" uri="{CE6537A1-D6FC-4f65-9D91-7224C49458BB}">
                  <c15:layout/>
                </c:ext>
              </c:extLst>
            </c:dLbl>
            <c:dLbl>
              <c:idx val="1"/>
              <c:layout>
                <c:manualLayout>
                  <c:x val="-5.3371124260631328E-2"/>
                  <c:y val="-0.16852068912134821"/>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DFE1-4DE4-9A82-CD3C96F23806}"/>
                </c:ext>
                <c:ext xmlns:c15="http://schemas.microsoft.com/office/drawing/2012/chart" uri="{CE6537A1-D6FC-4f65-9D91-7224C49458BB}">
                  <c15:layout/>
                </c:ext>
              </c:extLst>
            </c:dLbl>
            <c:dLbl>
              <c:idx val="2"/>
              <c:layout>
                <c:manualLayout>
                  <c:x val="-4.7440999342783452E-2"/>
                  <c:y val="-0.15555755918893685"/>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DFE1-4DE4-9A82-CD3C96F23806}"/>
                </c:ext>
                <c:ext xmlns:c15="http://schemas.microsoft.com/office/drawing/2012/chart" uri="{CE6537A1-D6FC-4f65-9D91-7224C49458BB}">
                  <c15:layout/>
                </c:ext>
              </c:extLst>
            </c:dLbl>
            <c:dLbl>
              <c:idx val="3"/>
              <c:layout>
                <c:manualLayout>
                  <c:x val="-3.8545811966011513E-2"/>
                  <c:y val="-8.209982290527222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DFE1-4DE4-9A82-CD3C96F23806}"/>
                </c:ext>
                <c:ext xmlns:c15="http://schemas.microsoft.com/office/drawing/2012/chart" uri="{CE6537A1-D6FC-4f65-9D91-7224C49458BB}">
                  <c15:layout/>
                </c:ext>
              </c:extLst>
            </c:dLbl>
            <c:dLbl>
              <c:idx val="4"/>
              <c:layout>
                <c:manualLayout>
                  <c:x val="-4.7440999342783507E-2"/>
                  <c:y val="-5.61735630404494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DFE1-4DE4-9A82-CD3C96F23806}"/>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Sheet1!$F$5:$F$9</c:f>
              <c:numCache>
                <c:formatCode>General</c:formatCode>
                <c:ptCount val="5"/>
                <c:pt idx="0">
                  <c:v>0.97</c:v>
                </c:pt>
                <c:pt idx="1">
                  <c:v>1.1479999999999999</c:v>
                </c:pt>
                <c:pt idx="2">
                  <c:v>1.3</c:v>
                </c:pt>
                <c:pt idx="3">
                  <c:v>2.66</c:v>
                </c:pt>
                <c:pt idx="4">
                  <c:v>3.11</c:v>
                </c:pt>
              </c:numCache>
            </c:numRef>
          </c:val>
          <c:smooth val="0"/>
          <c:extLst xmlns:c16r2="http://schemas.microsoft.com/office/drawing/2015/06/chart">
            <c:ext xmlns:c16="http://schemas.microsoft.com/office/drawing/2014/chart" uri="{C3380CC4-5D6E-409C-BE32-E72D297353CC}">
              <c16:uniqueId val="{00000002-DFE1-4DE4-9A82-CD3C96F23806}"/>
            </c:ext>
          </c:extLst>
        </c:ser>
        <c:dLbls>
          <c:showLegendKey val="0"/>
          <c:showVal val="0"/>
          <c:showCatName val="0"/>
          <c:showSerName val="0"/>
          <c:showPercent val="0"/>
          <c:showBubbleSize val="0"/>
        </c:dLbls>
        <c:marker val="1"/>
        <c:smooth val="0"/>
        <c:axId val="137485632"/>
        <c:axId val="137485072"/>
      </c:lineChart>
      <c:catAx>
        <c:axId val="13687558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6876144"/>
        <c:crosses val="autoZero"/>
        <c:auto val="1"/>
        <c:lblAlgn val="ctr"/>
        <c:lblOffset val="100"/>
        <c:noMultiLvlLbl val="0"/>
      </c:catAx>
      <c:valAx>
        <c:axId val="136876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DC output power in KW</a:t>
                </a:r>
              </a:p>
            </c:rich>
          </c:tx>
          <c:layout>
            <c:manualLayout>
              <c:xMode val="edge"/>
              <c:yMode val="edge"/>
              <c:x val="3.0555555555555555E-2"/>
              <c:y val="0.3320406824146981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6875584"/>
        <c:crosses val="autoZero"/>
        <c:crossBetween val="between"/>
      </c:valAx>
      <c:valAx>
        <c:axId val="13748507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Percentage difference</a:t>
                </a:r>
              </a:p>
            </c:rich>
          </c:tx>
          <c:layout>
            <c:manualLayout>
              <c:xMode val="edge"/>
              <c:yMode val="edge"/>
              <c:x val="0.94041103060049547"/>
              <c:y val="0.295377074158103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7485632"/>
        <c:crosses val="max"/>
        <c:crossBetween val="between"/>
      </c:valAx>
      <c:catAx>
        <c:axId val="137485632"/>
        <c:scaling>
          <c:orientation val="minMax"/>
        </c:scaling>
        <c:delete val="1"/>
        <c:axPos val="b"/>
        <c:majorTickMark val="out"/>
        <c:minorTickMark val="none"/>
        <c:tickLblPos val="nextTo"/>
        <c:crossAx val="137485072"/>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ar-SA"/>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Cleaned and Uncleaned Panel's Power</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ar-SA"/>
        </a:p>
      </c:txPr>
    </c:title>
    <c:autoTitleDeleted val="0"/>
    <c:plotArea>
      <c:layout/>
      <c:barChart>
        <c:barDir val="col"/>
        <c:grouping val="clustered"/>
        <c:varyColors val="0"/>
        <c:ser>
          <c:idx val="0"/>
          <c:order val="0"/>
          <c:tx>
            <c:v>Unceaned</c:v>
          </c:tx>
          <c:spPr>
            <a:solidFill>
              <a:srgbClr val="C00000"/>
            </a:solidFill>
            <a:ln>
              <a:noFill/>
            </a:ln>
            <a:effectLst/>
          </c:spPr>
          <c:invertIfNegative val="0"/>
          <c:cat>
            <c:strLit>
              <c:ptCount val="2"/>
              <c:pt idx="0">
                <c:v>2</c:v>
              </c:pt>
              <c:pt idx="1">
                <c:v>4</c:v>
              </c:pt>
              <c:extLst>
                <c:ext xmlns:c15="http://schemas.microsoft.com/office/drawing/2012/chart" uri="{02D57815-91ED-43cb-92C2-25804820EDAC}">
                  <c15:autoCat val="1"/>
                </c:ext>
              </c:extLst>
            </c:strLit>
          </c:cat>
          <c:val>
            <c:numRef>
              <c:f>(Sheet1!$D$6,Sheet1!$D$8)</c:f>
              <c:numCache>
                <c:formatCode>General</c:formatCode>
                <c:ptCount val="2"/>
                <c:pt idx="0">
                  <c:v>26.69</c:v>
                </c:pt>
                <c:pt idx="1">
                  <c:v>38.33</c:v>
                </c:pt>
              </c:numCache>
              <c:extLst xmlns:c16r2="http://schemas.microsoft.com/office/drawing/2015/06/chart"/>
            </c:numRef>
          </c:val>
          <c:extLst xmlns:c16r2="http://schemas.microsoft.com/office/drawing/2015/06/chart">
            <c:ext xmlns:c16="http://schemas.microsoft.com/office/drawing/2014/chart" uri="{C3380CC4-5D6E-409C-BE32-E72D297353CC}">
              <c16:uniqueId val="{00000000-DD84-4C2C-98F9-8314721F5D8C}"/>
            </c:ext>
          </c:extLst>
        </c:ser>
        <c:ser>
          <c:idx val="1"/>
          <c:order val="1"/>
          <c:tx>
            <c:v>Cleaned</c:v>
          </c:tx>
          <c:spPr>
            <a:solidFill>
              <a:schemeClr val="tx2">
                <a:lumMod val="60000"/>
                <a:lumOff val="40000"/>
              </a:schemeClr>
            </a:solidFill>
            <a:ln>
              <a:noFill/>
            </a:ln>
            <a:effectLst/>
          </c:spPr>
          <c:invertIfNegative val="0"/>
          <c:cat>
            <c:strLit>
              <c:ptCount val="2"/>
              <c:pt idx="0">
                <c:v>2</c:v>
              </c:pt>
              <c:pt idx="1">
                <c:v>4</c:v>
              </c:pt>
              <c:extLst>
                <c:ext xmlns:c15="http://schemas.microsoft.com/office/drawing/2012/chart" uri="{02D57815-91ED-43cb-92C2-25804820EDAC}">
                  <c15:autoCat val="1"/>
                </c:ext>
              </c:extLst>
            </c:strLit>
          </c:cat>
          <c:val>
            <c:numRef>
              <c:f>(Sheet1!$E$6,Sheet1!$E$8)</c:f>
              <c:numCache>
                <c:formatCode>General</c:formatCode>
                <c:ptCount val="2"/>
                <c:pt idx="0">
                  <c:v>27</c:v>
                </c:pt>
                <c:pt idx="1">
                  <c:v>39.380000000000003</c:v>
                </c:pt>
              </c:numCache>
              <c:extLst xmlns:c16r2="http://schemas.microsoft.com/office/drawing/2015/06/chart"/>
            </c:numRef>
          </c:val>
          <c:extLst xmlns:c16r2="http://schemas.microsoft.com/office/drawing/2015/06/chart">
            <c:ext xmlns:c16="http://schemas.microsoft.com/office/drawing/2014/chart" uri="{C3380CC4-5D6E-409C-BE32-E72D297353CC}">
              <c16:uniqueId val="{00000001-DD84-4C2C-98F9-8314721F5D8C}"/>
            </c:ext>
          </c:extLst>
        </c:ser>
        <c:dLbls>
          <c:showLegendKey val="0"/>
          <c:showVal val="0"/>
          <c:showCatName val="0"/>
          <c:showSerName val="0"/>
          <c:showPercent val="0"/>
          <c:showBubbleSize val="0"/>
        </c:dLbls>
        <c:gapWidth val="150"/>
        <c:axId val="137488992"/>
        <c:axId val="137489552"/>
      </c:barChart>
      <c:lineChart>
        <c:grouping val="standard"/>
        <c:varyColors val="0"/>
        <c:ser>
          <c:idx val="2"/>
          <c:order val="2"/>
          <c:tx>
            <c:v>Percentage Difference of Power</c:v>
          </c:tx>
          <c:spPr>
            <a:ln w="28575" cap="rnd">
              <a:solidFill>
                <a:schemeClr val="tx1"/>
              </a:solidFill>
              <a:round/>
            </a:ln>
            <a:effectLst/>
          </c:spPr>
          <c:marker>
            <c:symbol val="circle"/>
            <c:size val="5"/>
            <c:spPr>
              <a:solidFill>
                <a:srgbClr val="FFFF00"/>
              </a:solidFill>
              <a:ln w="9525">
                <a:solidFill>
                  <a:schemeClr val="tx1"/>
                </a:solidFill>
              </a:ln>
              <a:effectLst/>
            </c:spPr>
          </c:marker>
          <c:dLbls>
            <c:dLbl>
              <c:idx val="0"/>
              <c:layout>
                <c:manualLayout>
                  <c:x val="-4.7031158142269255E-2"/>
                  <c:y val="-0.1754385964912281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DD84-4C2C-98F9-8314721F5D8C}"/>
                </c:ext>
                <c:ext xmlns:c15="http://schemas.microsoft.com/office/drawing/2012/chart" uri="{CE6537A1-D6FC-4f65-9D91-7224C49458BB}">
                  <c15:layout/>
                </c:ext>
              </c:extLst>
            </c:dLbl>
            <c:dLbl>
              <c:idx val="1"/>
              <c:layout>
                <c:manualLayout>
                  <c:x val="-5.584950029394474E-2"/>
                  <c:y val="-4.87329434697856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DD84-4C2C-98F9-8314721F5D8C}"/>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ar-SA"/>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2"/>
              <c:pt idx="0">
                <c:v>2</c:v>
              </c:pt>
              <c:pt idx="1">
                <c:v>4</c:v>
              </c:pt>
              <c:extLst>
                <c:ext xmlns:c15="http://schemas.microsoft.com/office/drawing/2012/chart" uri="{02D57815-91ED-43cb-92C2-25804820EDAC}">
                  <c15:autoCat val="1"/>
                </c:ext>
              </c:extLst>
            </c:strLit>
          </c:cat>
          <c:val>
            <c:numRef>
              <c:f>(Sheet1!$F$6,Sheet1!$F$8)</c:f>
              <c:numCache>
                <c:formatCode>General</c:formatCode>
                <c:ptCount val="2"/>
                <c:pt idx="0">
                  <c:v>1.1479999999999999</c:v>
                </c:pt>
                <c:pt idx="1">
                  <c:v>2.66</c:v>
                </c:pt>
              </c:numCache>
              <c:extLst xmlns:c16r2="http://schemas.microsoft.com/office/drawing/2015/06/chart"/>
            </c:numRef>
          </c:val>
          <c:smooth val="0"/>
          <c:extLst xmlns:c16r2="http://schemas.microsoft.com/office/drawing/2015/06/chart">
            <c:ext xmlns:c16="http://schemas.microsoft.com/office/drawing/2014/chart" uri="{C3380CC4-5D6E-409C-BE32-E72D297353CC}">
              <c16:uniqueId val="{00000002-DD84-4C2C-98F9-8314721F5D8C}"/>
            </c:ext>
          </c:extLst>
        </c:ser>
        <c:dLbls>
          <c:showLegendKey val="0"/>
          <c:showVal val="0"/>
          <c:showCatName val="0"/>
          <c:showSerName val="0"/>
          <c:showPercent val="0"/>
          <c:showBubbleSize val="0"/>
        </c:dLbls>
        <c:marker val="1"/>
        <c:smooth val="0"/>
        <c:axId val="137490672"/>
        <c:axId val="137490112"/>
      </c:lineChart>
      <c:catAx>
        <c:axId val="1374889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7489552"/>
        <c:crosses val="autoZero"/>
        <c:auto val="1"/>
        <c:lblAlgn val="ctr"/>
        <c:lblOffset val="100"/>
        <c:noMultiLvlLbl val="0"/>
      </c:catAx>
      <c:valAx>
        <c:axId val="1374895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DC output power in KW</a:t>
                </a:r>
              </a:p>
            </c:rich>
          </c:tx>
          <c:layout>
            <c:manualLayout>
              <c:xMode val="edge"/>
              <c:yMode val="edge"/>
              <c:x val="2.4676776514046851E-2"/>
              <c:y val="0.25406785774585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7488992"/>
        <c:crosses val="autoZero"/>
        <c:crossBetween val="between"/>
      </c:valAx>
      <c:valAx>
        <c:axId val="13749011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Percentage difference</a:t>
                </a:r>
              </a:p>
            </c:rich>
          </c:tx>
          <c:layout>
            <c:manualLayout>
              <c:xMode val="edge"/>
              <c:yMode val="edge"/>
              <c:x val="0.94041103060049547"/>
              <c:y val="0.295377074158103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ar-SA"/>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37490672"/>
        <c:crosses val="max"/>
        <c:crossBetween val="between"/>
      </c:valAx>
      <c:catAx>
        <c:axId val="137490672"/>
        <c:scaling>
          <c:orientation val="minMax"/>
        </c:scaling>
        <c:delete val="1"/>
        <c:axPos val="b"/>
        <c:numFmt formatCode="General" sourceLinked="1"/>
        <c:majorTickMark val="out"/>
        <c:minorTickMark val="none"/>
        <c:tickLblPos val="nextTo"/>
        <c:crossAx val="137490112"/>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6/10/2021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533E96-F078-4B3D-A8F4-F1AF21EBC357}" type="slidenum">
              <a:rPr lang="en-US" smtClean="0"/>
              <a:t>1</a:t>
            </a:fld>
            <a:endParaRPr lang="en-US"/>
          </a:p>
        </p:txBody>
      </p:sp>
    </p:spTree>
    <p:extLst>
      <p:ext uri="{BB962C8B-B14F-4D97-AF65-F5344CB8AC3E}">
        <p14:creationId xmlns:p14="http://schemas.microsoft.com/office/powerpoint/2010/main" val="1757742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533E96-F078-4B3D-A8F4-F1AF21EBC357}" type="slidenum">
              <a:rPr lang="en-US" smtClean="0"/>
              <a:t>13</a:t>
            </a:fld>
            <a:endParaRPr lang="en-US"/>
          </a:p>
        </p:txBody>
      </p:sp>
    </p:spTree>
    <p:extLst>
      <p:ext uri="{BB962C8B-B14F-4D97-AF65-F5344CB8AC3E}">
        <p14:creationId xmlns:p14="http://schemas.microsoft.com/office/powerpoint/2010/main" val="76833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533E96-F078-4B3D-A8F4-F1AF21EBC357}" type="slidenum">
              <a:rPr lang="en-US" smtClean="0"/>
              <a:t>17</a:t>
            </a:fld>
            <a:endParaRPr lang="en-US"/>
          </a:p>
        </p:txBody>
      </p:sp>
    </p:spTree>
    <p:extLst>
      <p:ext uri="{BB962C8B-B14F-4D97-AF65-F5344CB8AC3E}">
        <p14:creationId xmlns:p14="http://schemas.microsoft.com/office/powerpoint/2010/main" val="414636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78426" y="1548582"/>
            <a:ext cx="7816645" cy="1895168"/>
          </a:xfrm>
          <a:noFill/>
          <a:effectLst>
            <a:outerShdw blurRad="50800" dist="38100" dir="2700000" algn="tl" rotWithShape="0">
              <a:prstClr val="black">
                <a:alpha val="40000"/>
              </a:prstClr>
            </a:outerShdw>
          </a:effectLst>
        </p:spPr>
        <p:txBody>
          <a:bodyPr>
            <a:normAutofit/>
          </a:bodyPr>
          <a:lstStyle>
            <a:lvl1pPr algn="l">
              <a:defRPr sz="3600">
                <a:solidFill>
                  <a:srgbClr val="00206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78426" y="3491685"/>
            <a:ext cx="7809271" cy="678426"/>
          </a:xfrm>
        </p:spPr>
        <p:txBody>
          <a:bodyPr>
            <a:normAutofit/>
          </a:bodyPr>
          <a:lstStyle>
            <a:lvl1pPr marL="0" indent="0" algn="l">
              <a:buNone/>
              <a:defRPr sz="2800" b="0" i="0">
                <a:solidFill>
                  <a:schemeClr val="accent5">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DBA17E86-5444-4758-B9F1-76EE282D7AF1}" type="datetime1">
              <a:rPr lang="en-US" smtClean="0"/>
              <a:t>6/10/2021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AE04A01-FFDB-4321-93C3-584DFEBC052A}" type="datetime1">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2AB78-68ED-4711-BC4F-F88053758260}" type="datetime1">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FA87574-459D-4827-A15C-8A78250C6539}" type="datetime1">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5581" y="113724"/>
            <a:ext cx="8340210" cy="763526"/>
          </a:xfrm>
        </p:spPr>
        <p:txBody>
          <a:bodyPr>
            <a:normAutofit/>
          </a:bodyPr>
          <a:lstStyle>
            <a:lvl1pPr algn="l">
              <a:defRPr sz="3600" baseline="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01445" y="1371600"/>
            <a:ext cx="8244349" cy="3377381"/>
          </a:xfrm>
        </p:spPr>
        <p:txBody>
          <a:bodyPr/>
          <a:lstStyle>
            <a:lvl1pPr algn="l">
              <a:defRPr sz="2800">
                <a:solidFill>
                  <a:schemeClr val="accent5">
                    <a:lumMod val="75000"/>
                  </a:schemeClr>
                </a:solidFill>
              </a:defRPr>
            </a:lvl1pPr>
            <a:lvl2pPr algn="l">
              <a:defRPr>
                <a:solidFill>
                  <a:schemeClr val="accent5">
                    <a:lumMod val="75000"/>
                  </a:schemeClr>
                </a:solidFill>
              </a:defRPr>
            </a:lvl2pPr>
            <a:lvl3pPr algn="l">
              <a:defRPr>
                <a:solidFill>
                  <a:schemeClr val="accent5">
                    <a:lumMod val="75000"/>
                  </a:schemeClr>
                </a:solidFill>
              </a:defRPr>
            </a:lvl3pPr>
            <a:lvl4pPr algn="l">
              <a:defRPr>
                <a:solidFill>
                  <a:schemeClr val="accent5">
                    <a:lumMod val="75000"/>
                  </a:schemeClr>
                </a:solidFill>
              </a:defRPr>
            </a:lvl4pPr>
            <a:lvl5pPr algn="l">
              <a:defRPr>
                <a:solidFill>
                  <a:schemeClr val="accent5">
                    <a:lumMod val="7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1AC3A84-4E3B-4C9B-82A5-B6F2277E28BA}" type="datetime1">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8366" y="406537"/>
            <a:ext cx="6498123" cy="725349"/>
          </a:xfrm>
        </p:spPr>
        <p:txBody>
          <a:bodyPr>
            <a:normAutofit/>
          </a:bodyPr>
          <a:lstStyle>
            <a:lvl1pPr algn="l">
              <a:defRPr sz="360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57200" y="1179870"/>
            <a:ext cx="6474543" cy="3508626"/>
          </a:xfrm>
        </p:spPr>
        <p:txBody>
          <a:bodyPr/>
          <a:lstStyle>
            <a:lvl1pPr algn="l">
              <a:defRPr sz="2800">
                <a:solidFill>
                  <a:srgbClr val="002060"/>
                </a:solidFill>
              </a:defRPr>
            </a:lvl1pPr>
            <a:lvl2pPr algn="l">
              <a:defRPr>
                <a:solidFill>
                  <a:srgbClr val="002060"/>
                </a:solidFill>
              </a:defRPr>
            </a:lvl2pPr>
            <a:lvl3pPr algn="l">
              <a:defRPr>
                <a:solidFill>
                  <a:srgbClr val="002060"/>
                </a:solidFill>
              </a:defRPr>
            </a:lvl3pPr>
            <a:lvl4pPr algn="l">
              <a:defRPr>
                <a:solidFill>
                  <a:srgbClr val="002060"/>
                </a:solidFill>
              </a:defRPr>
            </a:lvl4pPr>
            <a:lvl5pPr algn="l">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998903B-DB89-4E69-BEDE-0ECCAAE4BEB5}" type="datetime1">
              <a:rPr lang="en-US" smtClean="0"/>
              <a:t>6/10/2021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CBB849-3563-4AAB-9F73-72E7943D3779}" type="datetime1">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74DDEA8-70C2-4811-BCB4-86C3494EFC67}" type="datetime1">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0067" y="146280"/>
            <a:ext cx="8093365" cy="763525"/>
          </a:xfrm>
        </p:spPr>
        <p:txBody>
          <a:bodyPr>
            <a:normAutofit/>
          </a:bodyPr>
          <a:lstStyle>
            <a:lvl1pPr algn="l">
              <a:defRPr sz="3600" baseline="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530145"/>
            <a:ext cx="4040188" cy="479822"/>
          </a:xfrm>
        </p:spPr>
        <p:txBody>
          <a:bodyPr anchor="b"/>
          <a:lstStyle>
            <a:lvl1pPr marL="0" indent="0" algn="ctr">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002542"/>
            <a:ext cx="4040188" cy="2276294"/>
          </a:xfrm>
        </p:spPr>
        <p:txBody>
          <a:bodyPr/>
          <a:lstStyle>
            <a:lvl1pPr algn="ctr">
              <a:defRPr sz="2400">
                <a:solidFill>
                  <a:schemeClr val="accent5">
                    <a:lumMod val="75000"/>
                  </a:schemeClr>
                </a:solidFill>
              </a:defRPr>
            </a:lvl1pPr>
            <a:lvl2pPr algn="ctr">
              <a:defRPr sz="2000">
                <a:solidFill>
                  <a:schemeClr val="accent5">
                    <a:lumMod val="75000"/>
                  </a:schemeClr>
                </a:solidFill>
              </a:defRPr>
            </a:lvl2pPr>
            <a:lvl3pPr algn="ctr">
              <a:defRPr sz="1800">
                <a:solidFill>
                  <a:schemeClr val="accent5">
                    <a:lumMod val="75000"/>
                  </a:schemeClr>
                </a:solidFill>
              </a:defRPr>
            </a:lvl3pPr>
            <a:lvl4pPr algn="ctr">
              <a:defRPr sz="1600">
                <a:solidFill>
                  <a:schemeClr val="accent5">
                    <a:lumMod val="75000"/>
                  </a:schemeClr>
                </a:solidFill>
              </a:defRPr>
            </a:lvl4pPr>
            <a:lvl5pPr algn="ctr">
              <a:defRPr sz="1600">
                <a:solidFill>
                  <a:schemeClr val="accent5">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530145"/>
            <a:ext cx="4041775" cy="479822"/>
          </a:xfrm>
        </p:spPr>
        <p:txBody>
          <a:bodyPr anchor="b"/>
          <a:lstStyle>
            <a:lvl1pPr marL="0" indent="0" algn="ctr">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002542"/>
            <a:ext cx="4041775" cy="2276294"/>
          </a:xfrm>
        </p:spPr>
        <p:txBody>
          <a:bodyPr/>
          <a:lstStyle>
            <a:lvl1pPr algn="ctr">
              <a:defRPr sz="2400">
                <a:solidFill>
                  <a:schemeClr val="accent5">
                    <a:lumMod val="75000"/>
                  </a:schemeClr>
                </a:solidFill>
              </a:defRPr>
            </a:lvl1pPr>
            <a:lvl2pPr algn="ctr">
              <a:defRPr sz="2000">
                <a:solidFill>
                  <a:schemeClr val="accent5">
                    <a:lumMod val="75000"/>
                  </a:schemeClr>
                </a:solidFill>
              </a:defRPr>
            </a:lvl2pPr>
            <a:lvl3pPr algn="ctr">
              <a:defRPr sz="1800">
                <a:solidFill>
                  <a:schemeClr val="accent5">
                    <a:lumMod val="75000"/>
                  </a:schemeClr>
                </a:solidFill>
              </a:defRPr>
            </a:lvl3pPr>
            <a:lvl4pPr algn="ctr">
              <a:defRPr sz="1600">
                <a:solidFill>
                  <a:schemeClr val="accent5">
                    <a:lumMod val="75000"/>
                  </a:schemeClr>
                </a:solidFill>
              </a:defRPr>
            </a:lvl4pPr>
            <a:lvl5pPr algn="ctr">
              <a:defRPr sz="1600">
                <a:solidFill>
                  <a:schemeClr val="accent5">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21627166-6728-42AF-B691-1E624B35527D}" type="datetime1">
              <a:rPr lang="en-US" smtClean="0"/>
              <a:t>6/10/2021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15A366-0B65-46BF-8BC2-363E58DD1903}" type="datetime1">
              <a:rPr lang="en-US" smtClean="0"/>
              <a:t>6/10/2021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4AA7E9-F1B1-4770-AC2D-1D317C2A1AC2}" type="datetime1">
              <a:rPr lang="en-US" smtClean="0"/>
              <a:t>6/10/2021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25E1FD-4CB2-4821-9507-8911EFEA44A5}" type="datetime1">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CAD42BB-5F52-4058-87AF-406AC91A98CC}" type="datetime1">
              <a:rPr lang="en-US" smtClean="0"/>
              <a:t>6/10/2021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xmlns=""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01" y="1095078"/>
            <a:ext cx="4228441" cy="1651820"/>
          </a:xfrm>
        </p:spPr>
        <p:txBody>
          <a:bodyPr>
            <a:normAutofit fontScale="90000"/>
          </a:bodyPr>
          <a:lstStyle/>
          <a:p>
            <a:r>
              <a:rPr lang="en-US" sz="3600" b="1" dirty="0">
                <a:solidFill>
                  <a:srgbClr val="C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Experimental validation of dust impact on-grid connected PV system performance in Palestine: A case study, Nablus.</a:t>
            </a:r>
            <a:endParaRPr lang="en-US" b="1" dirty="0">
              <a:solidFill>
                <a:srgbClr val="C0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74201" y="4048422"/>
            <a:ext cx="3480391" cy="1313947"/>
          </a:xfrm>
        </p:spPr>
        <p:txBody>
          <a:bodyPr>
            <a:normAutofit fontScale="55000" lnSpcReduction="20000"/>
          </a:bodyPr>
          <a:lstStyle/>
          <a:p>
            <a:r>
              <a:rPr lang="en-US" sz="2800" b="1" dirty="0">
                <a:solidFill>
                  <a:srgbClr val="C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Supervisor Name:</a:t>
            </a:r>
            <a:r>
              <a:rPr lang="en-US" sz="2800" b="1" dirty="0">
                <a:solidFill>
                  <a:srgbClr val="C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 </a:t>
            </a: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Dr. Adel </a:t>
            </a:r>
            <a:r>
              <a:rPr lang="en-US" sz="28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Juaidi</a:t>
            </a:r>
            <a:r>
              <a:rPr lang="en-US" sz="28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US" sz="28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US" sz="28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r>
            <a:br>
              <a:rPr lang="en-US" sz="28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br>
            <a:r>
              <a:rPr lang="en-US" sz="2800" b="1" dirty="0">
                <a:solidFill>
                  <a:srgbClr val="C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Group Members: </a:t>
            </a:r>
            <a:r>
              <a:rPr lang="en-US" sz="28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
            </a:r>
            <a:br>
              <a:rPr lang="en-US" sz="28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b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Hatem Haj Muhammad </a:t>
            </a:r>
            <a:b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r>
              <a:rPr 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Faris Kawa’ </a:t>
            </a:r>
            <a:r>
              <a:rPr lang="en-US" sz="2400" dirty="0">
                <a:effectLst/>
                <a:latin typeface="Times New Roman" panose="02020603050405020304" pitchFamily="18" charset="0"/>
                <a:ea typeface="Calibri" panose="020F0502020204030204" pitchFamily="34" charset="0"/>
                <a:cs typeface="Arial" panose="020B0604020202020204" pitchFamily="34" charset="0"/>
              </a:rPr>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dirty="0"/>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32822"/>
            <a:ext cx="8529149" cy="3894984"/>
          </a:xfrm>
        </p:spPr>
        <p:txBody>
          <a:bodyPr>
            <a:normAutofit/>
          </a:bodyPr>
          <a:lstStyle/>
          <a:p>
            <a:pPr marL="0" indent="0" algn="just">
              <a:lnSpc>
                <a:spcPct val="150000"/>
              </a:lnSpc>
              <a:buNone/>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5-</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Effect of dust</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Dust has two potential effects on the power output of the PV panels. </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1- Suspended dust particles in the atmosphere that are larger than the wavelength of the incoming solar beam can diffuse the sunlight. </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2- Creation of a dense layer of dust on the surface of the PV panel. </a:t>
            </a:r>
            <a:endParaRPr lang="en-US" sz="1400" dirty="0">
              <a:solidFill>
                <a:srgbClr val="FF8225"/>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xmlns="" id="{1CFA7746-35D7-42D7-ABEC-4A048806A144}"/>
              </a:ext>
            </a:extLst>
          </p:cNvPr>
          <p:cNvPicPr/>
          <p:nvPr/>
        </p:nvPicPr>
        <p:blipFill>
          <a:blip r:embed="rId2"/>
          <a:stretch>
            <a:fillRect/>
          </a:stretch>
        </p:blipFill>
        <p:spPr>
          <a:xfrm>
            <a:off x="2963745" y="2901244"/>
            <a:ext cx="3538655" cy="2126562"/>
          </a:xfrm>
          <a:prstGeom prst="rect">
            <a:avLst/>
          </a:prstGeom>
        </p:spPr>
      </p:pic>
      <p:sp>
        <p:nvSpPr>
          <p:cNvPr id="2" name="Slide Number Placeholder 1">
            <a:extLst>
              <a:ext uri="{FF2B5EF4-FFF2-40B4-BE49-F238E27FC236}">
                <a16:creationId xmlns:a16="http://schemas.microsoft.com/office/drawing/2014/main" xmlns="" id="{D4D9635A-B235-4C2F-989B-6329BA6D1E97}"/>
              </a:ext>
            </a:extLst>
          </p:cNvPr>
          <p:cNvSpPr>
            <a:spLocks noGrp="1"/>
          </p:cNvSpPr>
          <p:nvPr>
            <p:ph type="sldNum" sz="quarter" idx="12"/>
          </p:nvPr>
        </p:nvSpPr>
        <p:spPr>
          <a:xfrm>
            <a:off x="6688214" y="4683079"/>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10</a:t>
            </a:fld>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4831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32822"/>
            <a:ext cx="8529149" cy="3894984"/>
          </a:xfrm>
        </p:spPr>
        <p:txBody>
          <a:bodyPr>
            <a:normAutofit/>
          </a:bodyPr>
          <a:lstStyle/>
          <a:p>
            <a:pPr marL="0" indent="0" algn="just">
              <a:lnSpc>
                <a:spcPct val="150000"/>
              </a:lnSpc>
              <a:buNone/>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6-</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Shading effect</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production power of the PV module is significantly influenced by partial or full shading depending on the location of the module. The shading scenario influences the current flow in the shaded cells. The cells may be shaded by trees, buildings, and dust accumulation. </a:t>
            </a:r>
            <a:r>
              <a:rPr lang="en-US" sz="1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Another form of partial shading is called self-shading induced by the previous row of PV modules</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a:t>
            </a:r>
          </a:p>
        </p:txBody>
      </p:sp>
      <p:pic>
        <p:nvPicPr>
          <p:cNvPr id="7" name="Picture 6">
            <a:extLst>
              <a:ext uri="{FF2B5EF4-FFF2-40B4-BE49-F238E27FC236}">
                <a16:creationId xmlns:a16="http://schemas.microsoft.com/office/drawing/2014/main" xmlns="" id="{DF52C014-7793-46CB-AD67-4E226A437B21}"/>
              </a:ext>
            </a:extLst>
          </p:cNvPr>
          <p:cNvPicPr/>
          <p:nvPr/>
        </p:nvPicPr>
        <p:blipFill>
          <a:blip r:embed="rId2"/>
          <a:stretch>
            <a:fillRect/>
          </a:stretch>
        </p:blipFill>
        <p:spPr>
          <a:xfrm>
            <a:off x="2963746" y="3020078"/>
            <a:ext cx="3081655" cy="1981200"/>
          </a:xfrm>
          <a:prstGeom prst="rect">
            <a:avLst/>
          </a:prstGeom>
        </p:spPr>
      </p:pic>
      <p:sp>
        <p:nvSpPr>
          <p:cNvPr id="2" name="Slide Number Placeholder 1">
            <a:extLst>
              <a:ext uri="{FF2B5EF4-FFF2-40B4-BE49-F238E27FC236}">
                <a16:creationId xmlns:a16="http://schemas.microsoft.com/office/drawing/2014/main" xmlns="" id="{6617E2F8-AE51-4F43-BF8F-CC2B190241E0}"/>
              </a:ext>
            </a:extLst>
          </p:cNvPr>
          <p:cNvSpPr>
            <a:spLocks noGrp="1"/>
          </p:cNvSpPr>
          <p:nvPr>
            <p:ph type="sldNum" sz="quarter" idx="12"/>
          </p:nvPr>
        </p:nvSpPr>
        <p:spPr>
          <a:xfrm>
            <a:off x="6813764" y="4727434"/>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11</a:t>
            </a:fld>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5852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800" b="1" dirty="0">
                <a:solidFill>
                  <a:srgbClr val="C00000"/>
                </a:solidFill>
                <a:latin typeface="Times New Roman" panose="02020603050405020304" pitchFamily="18" charset="0"/>
                <a:cs typeface="Times New Roman" panose="02020603050405020304" pitchFamily="18" charset="0"/>
              </a:rPr>
              <a:t>Procedure</a:t>
            </a:r>
          </a:p>
        </p:txBody>
      </p:sp>
      <p:sp>
        <p:nvSpPr>
          <p:cNvPr id="6" name="Content Placeholder 5"/>
          <p:cNvSpPr>
            <a:spLocks noGrp="1"/>
          </p:cNvSpPr>
          <p:nvPr>
            <p:ph sz="half" idx="2"/>
          </p:nvPr>
        </p:nvSpPr>
        <p:spPr>
          <a:xfrm>
            <a:off x="196636" y="1132822"/>
            <a:ext cx="8876480" cy="3894984"/>
          </a:xfrm>
        </p:spPr>
        <p:txBody>
          <a:bodyPr>
            <a:normAutofit/>
          </a:bodyPr>
          <a:lstStyle/>
          <a:p>
            <a:pPr marL="0" indent="0" algn="just">
              <a:lnSpc>
                <a:spcPct val="150000"/>
              </a:lnSpc>
              <a:buNone/>
            </a:pPr>
            <a:r>
              <a:rPr lang="en-US" sz="14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The practical method of this experiment is as follows, each time period had three solar cells and the average of the electrical production was calculated for them to get the most possible accurate answer.</a:t>
            </a:r>
            <a:endPar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Content Placeholder 5">
            <a:extLst>
              <a:ext uri="{FF2B5EF4-FFF2-40B4-BE49-F238E27FC236}">
                <a16:creationId xmlns:a16="http://schemas.microsoft.com/office/drawing/2014/main" xmlns="" id="{9E67F0EA-B32F-4213-A01D-2969DD51D947}"/>
              </a:ext>
            </a:extLst>
          </p:cNvPr>
          <p:cNvSpPr txBox="1">
            <a:spLocks/>
          </p:cNvSpPr>
          <p:nvPr/>
        </p:nvSpPr>
        <p:spPr>
          <a:xfrm>
            <a:off x="196636" y="2624925"/>
            <a:ext cx="4375364" cy="3894984"/>
          </a:xfrm>
          <a:prstGeom prst="rect">
            <a:avLst/>
          </a:prstGeom>
        </p:spPr>
        <p:txBody>
          <a:bodyPr vert="horz" lIns="91440" tIns="45720" rIns="91440" bIns="45720" rtlCol="0">
            <a:normAutofit/>
          </a:bodyPr>
          <a:lstStyle>
            <a:lvl1pPr marL="342900" indent="-342900" algn="ctr" defTabSz="914400" rtl="0" eaLnBrk="1" latinLnBrk="0" hangingPunct="1">
              <a:spcBef>
                <a:spcPct val="20000"/>
              </a:spcBef>
              <a:buFont typeface="Arial" pitchFamily="34" charset="0"/>
              <a:buChar char="•"/>
              <a:defRPr sz="2400" kern="1200">
                <a:solidFill>
                  <a:schemeClr val="accent5">
                    <a:lumMod val="75000"/>
                  </a:schemeClr>
                </a:solidFill>
                <a:latin typeface="+mn-lt"/>
                <a:ea typeface="+mn-ea"/>
                <a:cs typeface="+mn-cs"/>
              </a:defRPr>
            </a:lvl1pPr>
            <a:lvl2pPr marL="742950" indent="-285750" algn="ctr"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2pPr>
            <a:lvl3pPr marL="1143000" indent="-228600" algn="ctr" defTabSz="914400" rtl="0" eaLnBrk="1" latinLnBrk="0" hangingPunct="1">
              <a:spcBef>
                <a:spcPct val="20000"/>
              </a:spcBef>
              <a:buFont typeface="Arial" pitchFamily="34" charset="0"/>
              <a:buChar char="•"/>
              <a:defRPr sz="1800" kern="1200">
                <a:solidFill>
                  <a:schemeClr val="accent5">
                    <a:lumMod val="75000"/>
                  </a:schemeClr>
                </a:solidFill>
                <a:latin typeface="+mn-lt"/>
                <a:ea typeface="+mn-ea"/>
                <a:cs typeface="+mn-cs"/>
              </a:defRPr>
            </a:lvl3pPr>
            <a:lvl4pPr marL="1600200" indent="-228600" algn="ctr"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4pPr>
            <a:lvl5pPr marL="2057400" indent="-228600" algn="ctr"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just">
              <a:lnSpc>
                <a:spcPct val="150000"/>
              </a:lnSpc>
              <a:buFont typeface="Arial" pitchFamily="34" charset="0"/>
              <a:buNone/>
            </a:pPr>
            <a:endPar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Font typeface="Arial" pitchFamily="34" charset="0"/>
              <a:buNone/>
            </a:pPr>
            <a:endPar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xmlns="" id="{19E80EB1-95D7-4041-8341-56368946D1B6}"/>
              </a:ext>
            </a:extLst>
          </p:cNvPr>
          <p:cNvPicPr/>
          <p:nvPr/>
        </p:nvPicPr>
        <p:blipFill>
          <a:blip r:embed="rId2">
            <a:extLst>
              <a:ext uri="{28A0092B-C50C-407E-A947-70E740481C1C}">
                <a14:useLocalDpi xmlns:a14="http://schemas.microsoft.com/office/drawing/2010/main" val="0"/>
              </a:ext>
            </a:extLst>
          </a:blip>
          <a:srcRect/>
          <a:stretch/>
        </p:blipFill>
        <p:spPr>
          <a:xfrm>
            <a:off x="998145" y="1852285"/>
            <a:ext cx="7118565" cy="3182221"/>
          </a:xfrm>
          <a:prstGeom prst="rect">
            <a:avLst/>
          </a:prstGeom>
        </p:spPr>
      </p:pic>
      <p:sp>
        <p:nvSpPr>
          <p:cNvPr id="2" name="Slide Number Placeholder 1">
            <a:extLst>
              <a:ext uri="{FF2B5EF4-FFF2-40B4-BE49-F238E27FC236}">
                <a16:creationId xmlns:a16="http://schemas.microsoft.com/office/drawing/2014/main" xmlns="" id="{897B335C-5A22-45F3-870B-4C4C4DB4E9A4}"/>
              </a:ext>
            </a:extLst>
          </p:cNvPr>
          <p:cNvSpPr>
            <a:spLocks noGrp="1"/>
          </p:cNvSpPr>
          <p:nvPr>
            <p:ph type="sldNum" sz="quarter" idx="12"/>
          </p:nvPr>
        </p:nvSpPr>
        <p:spPr>
          <a:xfrm>
            <a:off x="6813764" y="4760663"/>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12</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8668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800" b="1" dirty="0" err="1">
                <a:solidFill>
                  <a:srgbClr val="C00000"/>
                </a:solidFill>
                <a:latin typeface="Times New Roman" panose="02020603050405020304" pitchFamily="18" charset="0"/>
                <a:cs typeface="Times New Roman" panose="02020603050405020304" pitchFamily="18" charset="0"/>
              </a:rPr>
              <a:t>Litereture</a:t>
            </a:r>
            <a:r>
              <a:rPr lang="en-US" sz="2800" b="1" dirty="0">
                <a:solidFill>
                  <a:srgbClr val="C00000"/>
                </a:solidFill>
                <a:latin typeface="Times New Roman" panose="02020603050405020304" pitchFamily="18" charset="0"/>
                <a:cs typeface="Times New Roman" panose="02020603050405020304" pitchFamily="18" charset="0"/>
              </a:rPr>
              <a:t> Review</a:t>
            </a:r>
          </a:p>
        </p:txBody>
      </p:sp>
      <p:sp>
        <p:nvSpPr>
          <p:cNvPr id="6" name="Content Placeholder 5"/>
          <p:cNvSpPr>
            <a:spLocks noGrp="1"/>
          </p:cNvSpPr>
          <p:nvPr>
            <p:ph sz="half" idx="2"/>
          </p:nvPr>
        </p:nvSpPr>
        <p:spPr>
          <a:xfrm>
            <a:off x="196636" y="1132822"/>
            <a:ext cx="8876480" cy="3894984"/>
          </a:xfrm>
        </p:spPr>
        <p:txBody>
          <a:bodyPr>
            <a:normAutofit/>
          </a:bodyPr>
          <a:lstStyle/>
          <a:p>
            <a:pPr marL="0" indent="0" algn="just">
              <a:lnSpc>
                <a:spcPct val="150000"/>
              </a:lnSpc>
              <a:buNone/>
            </a:pPr>
            <a:r>
              <a:rPr lang="en-US" sz="18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Similar operational study</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 similar experiment was done in </a:t>
            </a:r>
            <a:r>
              <a:rPr lang="en-US" sz="14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Ma’an</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district, Jordan by a group at Al-Hussein Bin Talal University. The study found that based on a one cleaning process per month, the worst scenario will cause a power degradation of 2.99% with an average of 2.22% for the whole period of the study and based on the results a monthly cleaning process can be sufficient to maintain a healthy power plant status.</a:t>
            </a:r>
          </a:p>
          <a:p>
            <a:pPr marL="0" indent="0" algn="just">
              <a:lnSpc>
                <a:spcPct val="150000"/>
              </a:lnSpc>
              <a:buNone/>
            </a:pPr>
            <a:endParaRPr lang="en-US" sz="18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None/>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	</a:t>
            </a:r>
          </a:p>
        </p:txBody>
      </p:sp>
      <p:sp>
        <p:nvSpPr>
          <p:cNvPr id="8" name="Content Placeholder 5">
            <a:extLst>
              <a:ext uri="{FF2B5EF4-FFF2-40B4-BE49-F238E27FC236}">
                <a16:creationId xmlns:a16="http://schemas.microsoft.com/office/drawing/2014/main" xmlns="" id="{9E67F0EA-B32F-4213-A01D-2969DD51D947}"/>
              </a:ext>
            </a:extLst>
          </p:cNvPr>
          <p:cNvSpPr txBox="1">
            <a:spLocks/>
          </p:cNvSpPr>
          <p:nvPr/>
        </p:nvSpPr>
        <p:spPr>
          <a:xfrm>
            <a:off x="196636" y="2624925"/>
            <a:ext cx="4375364" cy="3894984"/>
          </a:xfrm>
          <a:prstGeom prst="rect">
            <a:avLst/>
          </a:prstGeom>
        </p:spPr>
        <p:txBody>
          <a:bodyPr vert="horz" lIns="91440" tIns="45720" rIns="91440" bIns="45720" rtlCol="0">
            <a:normAutofit/>
          </a:bodyPr>
          <a:lstStyle>
            <a:lvl1pPr marL="342900" indent="-342900" algn="ctr" defTabSz="914400" rtl="0" eaLnBrk="1" latinLnBrk="0" hangingPunct="1">
              <a:spcBef>
                <a:spcPct val="20000"/>
              </a:spcBef>
              <a:buFont typeface="Arial" pitchFamily="34" charset="0"/>
              <a:buChar char="•"/>
              <a:defRPr sz="2400" kern="1200">
                <a:solidFill>
                  <a:schemeClr val="accent5">
                    <a:lumMod val="75000"/>
                  </a:schemeClr>
                </a:solidFill>
                <a:latin typeface="+mn-lt"/>
                <a:ea typeface="+mn-ea"/>
                <a:cs typeface="+mn-cs"/>
              </a:defRPr>
            </a:lvl1pPr>
            <a:lvl2pPr marL="742950" indent="-285750" algn="ctr" defTabSz="914400" rtl="0" eaLnBrk="1" latinLnBrk="0" hangingPunct="1">
              <a:spcBef>
                <a:spcPct val="20000"/>
              </a:spcBef>
              <a:buFont typeface="Arial" pitchFamily="34" charset="0"/>
              <a:buChar char="–"/>
              <a:defRPr sz="2000" kern="1200">
                <a:solidFill>
                  <a:schemeClr val="accent5">
                    <a:lumMod val="75000"/>
                  </a:schemeClr>
                </a:solidFill>
                <a:latin typeface="+mn-lt"/>
                <a:ea typeface="+mn-ea"/>
                <a:cs typeface="+mn-cs"/>
              </a:defRPr>
            </a:lvl2pPr>
            <a:lvl3pPr marL="1143000" indent="-228600" algn="ctr" defTabSz="914400" rtl="0" eaLnBrk="1" latinLnBrk="0" hangingPunct="1">
              <a:spcBef>
                <a:spcPct val="20000"/>
              </a:spcBef>
              <a:buFont typeface="Arial" pitchFamily="34" charset="0"/>
              <a:buChar char="•"/>
              <a:defRPr sz="1800" kern="1200">
                <a:solidFill>
                  <a:schemeClr val="accent5">
                    <a:lumMod val="75000"/>
                  </a:schemeClr>
                </a:solidFill>
                <a:latin typeface="+mn-lt"/>
                <a:ea typeface="+mn-ea"/>
                <a:cs typeface="+mn-cs"/>
              </a:defRPr>
            </a:lvl3pPr>
            <a:lvl4pPr marL="1600200" indent="-228600" algn="ctr"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4pPr>
            <a:lvl5pPr marL="2057400" indent="-228600" algn="ctr" defTabSz="914400" rtl="0" eaLnBrk="1" latinLnBrk="0" hangingPunct="1">
              <a:spcBef>
                <a:spcPct val="20000"/>
              </a:spcBef>
              <a:buFont typeface="Arial" pitchFamily="34" charset="0"/>
              <a:buChar char="»"/>
              <a:defRPr sz="1600" kern="1200">
                <a:solidFill>
                  <a:schemeClr val="accent5">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just">
              <a:lnSpc>
                <a:spcPct val="150000"/>
              </a:lnSpc>
              <a:buFont typeface="Arial" pitchFamily="34" charset="0"/>
              <a:buNone/>
            </a:pPr>
            <a:endPar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Font typeface="Arial" pitchFamily="34" charset="0"/>
              <a:buNone/>
            </a:pPr>
            <a:endPar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956A120A-1110-4D7F-81BB-CEF812B0FD03}"/>
              </a:ext>
            </a:extLst>
          </p:cNvPr>
          <p:cNvSpPr>
            <a:spLocks noGrp="1"/>
          </p:cNvSpPr>
          <p:nvPr>
            <p:ph type="sldNum" sz="quarter" idx="12"/>
          </p:nvPr>
        </p:nvSpPr>
        <p:spPr>
          <a:xfrm>
            <a:off x="6813764" y="4698683"/>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13</a:t>
            </a:fld>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4680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4840" y="125306"/>
            <a:ext cx="6498123" cy="725349"/>
          </a:xfrm>
        </p:spPr>
        <p:txBody>
          <a:bodyPr>
            <a:noAutofit/>
          </a:bodyPr>
          <a:lstStyle/>
          <a:p>
            <a:r>
              <a:rPr lang="en-US" sz="2800" b="1" dirty="0">
                <a:solidFill>
                  <a:srgbClr val="C00000"/>
                </a:solidFill>
                <a:latin typeface="Times New Roman" panose="02020603050405020304" pitchFamily="18" charset="0"/>
                <a:cs typeface="Times New Roman" panose="02020603050405020304" pitchFamily="18" charset="0"/>
              </a:rPr>
              <a:t>Results and Analysis</a:t>
            </a:r>
            <a:endParaRPr lang="en-US" sz="2800" dirty="0">
              <a:solidFill>
                <a:srgbClr val="C00000"/>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342935" y="850655"/>
            <a:ext cx="7216106" cy="3508626"/>
          </a:xfrm>
        </p:spPr>
        <p:txBody>
          <a:bodyPr>
            <a:normAutofit/>
          </a:bodyPr>
          <a:lstStyle/>
          <a:p>
            <a:pPr marL="0" indent="0">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results of power generation for the uncleaning and cleaning PV panels by timetabling (weekly, two weeks, monthly, two months)	</a:t>
            </a:r>
          </a:p>
          <a:p>
            <a:pPr marL="0" indent="0">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The cleaning schedule was based on the recommendations given by First Solar operation manual. Which states a drop of 2% in power efficiency requires a cleaning act for the whole plant.</a:t>
            </a:r>
          </a:p>
        </p:txBody>
      </p:sp>
      <p:pic>
        <p:nvPicPr>
          <p:cNvPr id="8" name="Picture 2" descr="No description available.">
            <a:extLst>
              <a:ext uri="{FF2B5EF4-FFF2-40B4-BE49-F238E27FC236}">
                <a16:creationId xmlns:a16="http://schemas.microsoft.com/office/drawing/2014/main" xmlns="" id="{7D07CE96-DA14-4F79-A41D-3026DD055BA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9840" y="2343574"/>
            <a:ext cx="2971799" cy="260633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xmlns="" id="{E9E9E49D-5407-4395-AB40-EC79B6C044C1}"/>
              </a:ext>
            </a:extLst>
          </p:cNvPr>
          <p:cNvSpPr>
            <a:spLocks noGrp="1"/>
          </p:cNvSpPr>
          <p:nvPr>
            <p:ph type="sldNum" sz="quarter" idx="12"/>
          </p:nvPr>
        </p:nvSpPr>
        <p:spPr>
          <a:xfrm>
            <a:off x="5318760" y="4810786"/>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14</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6741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Results and Analysis</a:t>
            </a:r>
          </a:p>
        </p:txBody>
      </p:sp>
      <p:sp>
        <p:nvSpPr>
          <p:cNvPr id="6" name="Content Placeholder 5"/>
          <p:cNvSpPr>
            <a:spLocks noGrp="1"/>
          </p:cNvSpPr>
          <p:nvPr>
            <p:ph sz="half" idx="2"/>
          </p:nvPr>
        </p:nvSpPr>
        <p:spPr>
          <a:xfrm>
            <a:off x="196636" y="1132822"/>
            <a:ext cx="8833950" cy="3894984"/>
          </a:xfrm>
        </p:spPr>
        <p:txBody>
          <a:bodyPr>
            <a:normAutofit/>
          </a:bodyPr>
          <a:lstStyle/>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results of power generation for the uncleaning and cleaning PV panels by timetabling (weekly, two weeks, monthly, two months)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The cleaning schedule was based on the recommendations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given by First Solar operation manual. Which states a drop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of 2% in power efficiency requires a cleaning act for the whole plant</a:t>
            </a:r>
            <a:r>
              <a:rPr lang="en-US" sz="1400" dirty="0" smtClean="0">
                <a:solidFill>
                  <a:schemeClr val="tx1"/>
                </a:solidFill>
                <a:latin typeface="Times New Roman" panose="02020603050405020304" pitchFamily="18" charset="0"/>
                <a:ea typeface="Tahoma" panose="020B0604030504040204" pitchFamily="34" charset="0"/>
                <a:cs typeface="Times New Roman" panose="02020603050405020304" pitchFamily="18" charset="0"/>
              </a:rPr>
              <a:t>.</a:t>
            </a:r>
            <a:endPar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5" name="Chart 4">
            <a:extLst>
              <a:ext uri="{FF2B5EF4-FFF2-40B4-BE49-F238E27FC236}">
                <a16:creationId xmlns:a16="http://schemas.microsoft.com/office/drawing/2014/main" xmlns="" id="{683A789E-5445-4A77-BE87-4299BC059181}"/>
              </a:ext>
            </a:extLst>
          </p:cNvPr>
          <p:cNvGraphicFramePr/>
          <p:nvPr/>
        </p:nvGraphicFramePr>
        <p:xfrm>
          <a:off x="5217379" y="1879599"/>
          <a:ext cx="3729985" cy="2719909"/>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xmlns="" id="{EB245440-2B7E-4E56-AD38-CC3649FF9F64}"/>
              </a:ext>
            </a:extLst>
          </p:cNvPr>
          <p:cNvSpPr>
            <a:spLocks noGrp="1"/>
          </p:cNvSpPr>
          <p:nvPr>
            <p:ph type="sldNum" sz="quarter" idx="12"/>
          </p:nvPr>
        </p:nvSpPr>
        <p:spPr>
          <a:xfrm>
            <a:off x="6743700" y="4753962"/>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15</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9921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Results and Analysis</a:t>
            </a:r>
          </a:p>
        </p:txBody>
      </p:sp>
      <p:sp>
        <p:nvSpPr>
          <p:cNvPr id="6" name="Content Placeholder 5"/>
          <p:cNvSpPr>
            <a:spLocks noGrp="1"/>
          </p:cNvSpPr>
          <p:nvPr>
            <p:ph sz="half" idx="2"/>
          </p:nvPr>
        </p:nvSpPr>
        <p:spPr>
          <a:xfrm>
            <a:off x="196636" y="1132822"/>
            <a:ext cx="8833950" cy="3894984"/>
          </a:xfrm>
        </p:spPr>
        <p:txBody>
          <a:bodyPr>
            <a:normAutofit/>
          </a:bodyPr>
          <a:lstStyle/>
          <a:p>
            <a:pPr marL="0" indent="0" algn="l">
              <a:lnSpc>
                <a:spcPct val="150000"/>
              </a:lnSpc>
              <a:buNone/>
            </a:pPr>
            <a:endPar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l">
              <a:lnSpc>
                <a:spcPct val="150000"/>
              </a:lnSpc>
              <a:buNone/>
            </a:pPr>
            <a:r>
              <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rPr>
              <a:t>- </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output power difference between the two weeks uncleaned and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Automated cleaned panels with percentage difference. </a:t>
            </a:r>
          </a:p>
          <a:p>
            <a:pPr marL="0" indent="0" algn="l">
              <a:lnSpc>
                <a:spcPct val="150000"/>
              </a:lnSpc>
              <a:buNone/>
            </a:pPr>
            <a:endPar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7" name="Chart 6">
            <a:extLst>
              <a:ext uri="{FF2B5EF4-FFF2-40B4-BE49-F238E27FC236}">
                <a16:creationId xmlns:a16="http://schemas.microsoft.com/office/drawing/2014/main" xmlns="" id="{683A789E-5445-4A77-BE87-4299BC059181}"/>
              </a:ext>
            </a:extLst>
          </p:cNvPr>
          <p:cNvGraphicFramePr/>
          <p:nvPr>
            <p:extLst>
              <p:ext uri="{D42A27DB-BD31-4B8C-83A1-F6EECF244321}">
                <p14:modId xmlns:p14="http://schemas.microsoft.com/office/powerpoint/2010/main" val="3172138804"/>
              </p:ext>
            </p:extLst>
          </p:nvPr>
        </p:nvGraphicFramePr>
        <p:xfrm>
          <a:off x="4725884" y="1788724"/>
          <a:ext cx="4160520" cy="2583180"/>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xmlns="" id="{FF5BC548-2DCE-4C3E-99BC-DF07F5B82616}"/>
              </a:ext>
            </a:extLst>
          </p:cNvPr>
          <p:cNvSpPr>
            <a:spLocks noGrp="1"/>
          </p:cNvSpPr>
          <p:nvPr>
            <p:ph type="sldNum" sz="quarter" idx="12"/>
          </p:nvPr>
        </p:nvSpPr>
        <p:spPr>
          <a:xfrm>
            <a:off x="6752804" y="4753962"/>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16</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1516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Results and Analysis</a:t>
            </a:r>
          </a:p>
        </p:txBody>
      </p:sp>
      <p:sp>
        <p:nvSpPr>
          <p:cNvPr id="6" name="Content Placeholder 5"/>
          <p:cNvSpPr>
            <a:spLocks noGrp="1"/>
          </p:cNvSpPr>
          <p:nvPr>
            <p:ph sz="half" idx="2"/>
          </p:nvPr>
        </p:nvSpPr>
        <p:spPr>
          <a:xfrm>
            <a:off x="196636" y="1132822"/>
            <a:ext cx="8833950" cy="3894984"/>
          </a:xfrm>
        </p:spPr>
        <p:txBody>
          <a:bodyPr>
            <a:normAutofit/>
          </a:bodyPr>
          <a:lstStyle/>
          <a:p>
            <a:pPr marL="0" indent="0" algn="l">
              <a:lnSpc>
                <a:spcPct val="150000"/>
              </a:lnSpc>
              <a:buNone/>
            </a:pPr>
            <a:endPar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l">
              <a:lnSpc>
                <a:spcPct val="150000"/>
              </a:lnSpc>
              <a:buNone/>
            </a:pPr>
            <a:r>
              <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rPr>
              <a:t>- </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output power difference between the monthly uncleaned and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Automated cleaned panels with percentage difference. </a:t>
            </a:r>
          </a:p>
          <a:p>
            <a:pPr marL="0" indent="0" algn="l">
              <a:lnSpc>
                <a:spcPct val="150000"/>
              </a:lnSpc>
              <a:buNone/>
            </a:pPr>
            <a:endPar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5" name="Chart 4">
            <a:extLst>
              <a:ext uri="{FF2B5EF4-FFF2-40B4-BE49-F238E27FC236}">
                <a16:creationId xmlns:a16="http://schemas.microsoft.com/office/drawing/2014/main" xmlns="" id="{683A789E-5445-4A77-BE87-4299BC059181}"/>
              </a:ext>
            </a:extLst>
          </p:cNvPr>
          <p:cNvGraphicFramePr/>
          <p:nvPr>
            <p:extLst>
              <p:ext uri="{D42A27DB-BD31-4B8C-83A1-F6EECF244321}">
                <p14:modId xmlns:p14="http://schemas.microsoft.com/office/powerpoint/2010/main" val="1826031215"/>
              </p:ext>
            </p:extLst>
          </p:nvPr>
        </p:nvGraphicFramePr>
        <p:xfrm>
          <a:off x="4664149" y="1745246"/>
          <a:ext cx="4283215" cy="2939105"/>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a:extLst>
              <a:ext uri="{FF2B5EF4-FFF2-40B4-BE49-F238E27FC236}">
                <a16:creationId xmlns:a16="http://schemas.microsoft.com/office/drawing/2014/main" xmlns="" id="{3209ADC9-957F-4108-AA20-4811CB15A128}"/>
              </a:ext>
            </a:extLst>
          </p:cNvPr>
          <p:cNvSpPr>
            <a:spLocks noGrp="1"/>
          </p:cNvSpPr>
          <p:nvPr>
            <p:ph type="sldNum" sz="quarter" idx="12"/>
          </p:nvPr>
        </p:nvSpPr>
        <p:spPr>
          <a:xfrm>
            <a:off x="6813764" y="4753962"/>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17</a:t>
            </a:fld>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4224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Results and Analysis</a:t>
            </a:r>
          </a:p>
        </p:txBody>
      </p:sp>
      <p:sp>
        <p:nvSpPr>
          <p:cNvPr id="6" name="Content Placeholder 5"/>
          <p:cNvSpPr>
            <a:spLocks noGrp="1"/>
          </p:cNvSpPr>
          <p:nvPr>
            <p:ph sz="half" idx="2"/>
          </p:nvPr>
        </p:nvSpPr>
        <p:spPr>
          <a:xfrm>
            <a:off x="196636" y="1132822"/>
            <a:ext cx="8833950" cy="3894984"/>
          </a:xfrm>
        </p:spPr>
        <p:txBody>
          <a:bodyPr>
            <a:normAutofit/>
          </a:bodyPr>
          <a:lstStyle/>
          <a:p>
            <a:pPr marL="0" indent="0" algn="l">
              <a:lnSpc>
                <a:spcPct val="150000"/>
              </a:lnSpc>
              <a:buNone/>
            </a:pPr>
            <a:endPar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l">
              <a:lnSpc>
                <a:spcPct val="150000"/>
              </a:lnSpc>
              <a:buNone/>
            </a:pPr>
            <a:r>
              <a:rPr lang="en-US" sz="1400" dirty="0">
                <a:solidFill>
                  <a:srgbClr val="C00000"/>
                </a:solidFill>
                <a:latin typeface="Times New Roman" panose="02020603050405020304" pitchFamily="18" charset="0"/>
                <a:ea typeface="Tahoma" panose="020B0604030504040204" pitchFamily="34" charset="0"/>
                <a:cs typeface="Times New Roman" panose="02020603050405020304" pitchFamily="18" charset="0"/>
              </a:rPr>
              <a:t>- </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output power difference between the two months uncleaned and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Automated cleaned panels with percentage difference. </a:t>
            </a:r>
          </a:p>
          <a:p>
            <a:pPr marL="0" indent="0" algn="l">
              <a:lnSpc>
                <a:spcPct val="150000"/>
              </a:lnSpc>
              <a:buNone/>
            </a:pPr>
            <a:endPar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graphicFrame>
        <p:nvGraphicFramePr>
          <p:cNvPr id="7" name="Chart 6">
            <a:extLst>
              <a:ext uri="{FF2B5EF4-FFF2-40B4-BE49-F238E27FC236}">
                <a16:creationId xmlns:a16="http://schemas.microsoft.com/office/drawing/2014/main" xmlns="" id="{683A789E-5445-4A77-BE87-4299BC059181}"/>
              </a:ext>
            </a:extLst>
          </p:cNvPr>
          <p:cNvGraphicFramePr/>
          <p:nvPr>
            <p:extLst>
              <p:ext uri="{D42A27DB-BD31-4B8C-83A1-F6EECF244321}">
                <p14:modId xmlns:p14="http://schemas.microsoft.com/office/powerpoint/2010/main" val="1031754386"/>
              </p:ext>
            </p:extLst>
          </p:nvPr>
        </p:nvGraphicFramePr>
        <p:xfrm>
          <a:off x="4710046" y="1777294"/>
          <a:ext cx="4320540" cy="2606040"/>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xmlns="" id="{0B86D0FF-E9A8-4487-814A-0BF9ECED355A}"/>
              </a:ext>
            </a:extLst>
          </p:cNvPr>
          <p:cNvSpPr>
            <a:spLocks noGrp="1"/>
          </p:cNvSpPr>
          <p:nvPr>
            <p:ph type="sldNum" sz="quarter" idx="12"/>
          </p:nvPr>
        </p:nvSpPr>
        <p:spPr>
          <a:xfrm>
            <a:off x="6813764" y="4683443"/>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18</a:t>
            </a:fld>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517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636"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Conclusion and Recommendation</a:t>
            </a:r>
          </a:p>
        </p:txBody>
      </p:sp>
      <p:sp>
        <p:nvSpPr>
          <p:cNvPr id="6" name="Content Placeholder 5"/>
          <p:cNvSpPr>
            <a:spLocks noGrp="1"/>
          </p:cNvSpPr>
          <p:nvPr>
            <p:ph sz="half" idx="2"/>
          </p:nvPr>
        </p:nvSpPr>
        <p:spPr>
          <a:xfrm>
            <a:off x="196636" y="1132822"/>
            <a:ext cx="8833950" cy="3894984"/>
          </a:xfrm>
        </p:spPr>
        <p:txBody>
          <a:bodyPr>
            <a:normAutofit/>
          </a:bodyPr>
          <a:lstStyle/>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performance of PV technology is facing a serious challenge caused by dust formation. </a:t>
            </a:r>
          </a:p>
          <a:p>
            <a:pPr marL="0" indent="0" algn="l">
              <a:lnSpc>
                <a:spcPct val="150000"/>
              </a:lnSpc>
              <a:buNone/>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will assist in lowering cleaning costs by choosing the most appropriate period for cleaning</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observations in the results sections led to the following recommendation: </a:t>
            </a:r>
          </a:p>
          <a:p>
            <a:pPr marL="0" indent="0" algn="l">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 monthly cleaning operation in Winter season is appropriate and every two weeks cleaning in March and April, while in May it’s recommended to clean the plant after less than two weeks. This recommendation is necessarily to keep the PV panels at the highest possible performance. </a:t>
            </a:r>
          </a:p>
        </p:txBody>
      </p:sp>
      <p:pic>
        <p:nvPicPr>
          <p:cNvPr id="5" name="Picture 4">
            <a:extLst>
              <a:ext uri="{FF2B5EF4-FFF2-40B4-BE49-F238E27FC236}">
                <a16:creationId xmlns:a16="http://schemas.microsoft.com/office/drawing/2014/main" xmlns="" id="{3FEAA52B-E4D0-4C4F-91CA-4BFBDC6B577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794761" y="2907347"/>
            <a:ext cx="3451542" cy="2120459"/>
          </a:xfrm>
          <a:prstGeom prst="rect">
            <a:avLst/>
          </a:prstGeom>
        </p:spPr>
      </p:pic>
      <p:sp>
        <p:nvSpPr>
          <p:cNvPr id="2" name="Slide Number Placeholder 1">
            <a:extLst>
              <a:ext uri="{FF2B5EF4-FFF2-40B4-BE49-F238E27FC236}">
                <a16:creationId xmlns:a16="http://schemas.microsoft.com/office/drawing/2014/main" xmlns="" id="{D478B67E-5212-48F5-8239-817DE3DB2DB0}"/>
              </a:ext>
            </a:extLst>
          </p:cNvPr>
          <p:cNvSpPr>
            <a:spLocks noGrp="1"/>
          </p:cNvSpPr>
          <p:nvPr>
            <p:ph type="sldNum" sz="quarter" idx="12"/>
          </p:nvPr>
        </p:nvSpPr>
        <p:spPr>
          <a:xfrm>
            <a:off x="6813764" y="4753962"/>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19</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2311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23" y="113724"/>
            <a:ext cx="8340210" cy="763526"/>
          </a:xfrm>
        </p:spPr>
        <p:txBody>
          <a:bodyPr>
            <a:normAutofit/>
          </a:bodyPr>
          <a:lstStyle/>
          <a:p>
            <a:r>
              <a:rPr lang="en-US" b="1" dirty="0">
                <a:solidFill>
                  <a:srgbClr val="C00000"/>
                </a:solidFill>
                <a:latin typeface="Times New Roman" panose="02020603050405020304" pitchFamily="18" charset="0"/>
                <a:ea typeface="Tahoma" panose="020B0604030504040204" pitchFamily="34" charset="0"/>
                <a:cs typeface="Times New Roman" panose="02020603050405020304" pitchFamily="18" charset="0"/>
              </a:rPr>
              <a:t>Presentation Content: </a:t>
            </a:r>
          </a:p>
        </p:txBody>
      </p:sp>
      <p:sp>
        <p:nvSpPr>
          <p:cNvPr id="3" name="Content Placeholder 2"/>
          <p:cNvSpPr>
            <a:spLocks noGrp="1"/>
          </p:cNvSpPr>
          <p:nvPr>
            <p:ph idx="1"/>
          </p:nvPr>
        </p:nvSpPr>
        <p:spPr>
          <a:xfrm>
            <a:off x="449826" y="1386840"/>
            <a:ext cx="8244349" cy="3377381"/>
          </a:xfrm>
        </p:spPr>
        <p:txBody>
          <a:bodyPr/>
          <a:lstStyle/>
          <a:p>
            <a:r>
              <a:rPr lang="en-US" sz="2000" dirty="0">
                <a:solidFill>
                  <a:schemeClr val="tx1"/>
                </a:solidFill>
                <a:latin typeface="Times New Roman" panose="02020603050405020304" pitchFamily="18" charset="0"/>
                <a:cs typeface="Times New Roman" panose="02020603050405020304" pitchFamily="18" charset="0"/>
              </a:rPr>
              <a:t>Project Description</a:t>
            </a:r>
          </a:p>
          <a:p>
            <a:r>
              <a:rPr lang="en-US" sz="2000" dirty="0">
                <a:solidFill>
                  <a:schemeClr val="tx1"/>
                </a:solidFill>
                <a:latin typeface="Times New Roman" panose="02020603050405020304" pitchFamily="18" charset="0"/>
                <a:cs typeface="Times New Roman" panose="02020603050405020304" pitchFamily="18" charset="0"/>
              </a:rPr>
              <a:t>Main factors that affect the performance of the PV module</a:t>
            </a:r>
          </a:p>
          <a:p>
            <a:r>
              <a:rPr lang="en-US" sz="2000" dirty="0">
                <a:solidFill>
                  <a:schemeClr val="tx1"/>
                </a:solidFill>
                <a:latin typeface="Times New Roman" panose="02020603050405020304" pitchFamily="18" charset="0"/>
                <a:cs typeface="Times New Roman" panose="02020603050405020304" pitchFamily="18" charset="0"/>
              </a:rPr>
              <a:t>Procedure</a:t>
            </a:r>
          </a:p>
          <a:p>
            <a:r>
              <a:rPr lang="en-US" sz="2000" dirty="0">
                <a:solidFill>
                  <a:schemeClr val="tx1"/>
                </a:solidFill>
                <a:latin typeface="Times New Roman" panose="02020603050405020304" pitchFamily="18" charset="0"/>
                <a:cs typeface="Times New Roman" panose="02020603050405020304" pitchFamily="18" charset="0"/>
              </a:rPr>
              <a:t>Results and analysis </a:t>
            </a:r>
          </a:p>
          <a:p>
            <a:r>
              <a:rPr lang="en-US" sz="2000" dirty="0">
                <a:solidFill>
                  <a:schemeClr val="tx1"/>
                </a:solidFill>
                <a:latin typeface="Times New Roman" panose="02020603050405020304" pitchFamily="18" charset="0"/>
                <a:cs typeface="Times New Roman" panose="02020603050405020304" pitchFamily="18" charset="0"/>
              </a:rPr>
              <a:t>Conclusion and recommendation</a:t>
            </a: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a:p>
            <a:endParaRPr lang="en-US" dirty="0"/>
          </a:p>
        </p:txBody>
      </p:sp>
      <p:sp>
        <p:nvSpPr>
          <p:cNvPr id="4" name="Slide Number Placeholder 3">
            <a:extLst>
              <a:ext uri="{FF2B5EF4-FFF2-40B4-BE49-F238E27FC236}">
                <a16:creationId xmlns:a16="http://schemas.microsoft.com/office/drawing/2014/main" xmlns="" id="{14730955-88A4-48DF-8556-352BB12D327A}"/>
              </a:ext>
            </a:extLst>
          </p:cNvPr>
          <p:cNvSpPr>
            <a:spLocks noGrp="1"/>
          </p:cNvSpPr>
          <p:nvPr>
            <p:ph type="sldNum" sz="quarter" idx="12"/>
          </p:nvPr>
        </p:nvSpPr>
        <p:spPr>
          <a:xfrm>
            <a:off x="6560574" y="4627299"/>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2</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425826" y="2139990"/>
            <a:ext cx="6780028" cy="3508626"/>
          </a:xfrm>
        </p:spPr>
        <p:txBody>
          <a:bodyPr>
            <a:normAutofit/>
          </a:bodyPr>
          <a:lstStyle/>
          <a:p>
            <a:pPr marL="0" indent="0">
              <a:buNone/>
            </a:pPr>
            <a:r>
              <a:rPr lang="en-US" sz="4400" b="1"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Thanks for Listening </a:t>
            </a:r>
            <a:endParaRPr lang="en-US" sz="6000" b="1" dirty="0">
              <a:solidFill>
                <a:srgbClr val="C00000"/>
              </a:solidFill>
            </a:endParaRPr>
          </a:p>
        </p:txBody>
      </p:sp>
    </p:spTree>
    <p:extLst>
      <p:ext uri="{BB962C8B-B14F-4D97-AF65-F5344CB8AC3E}">
        <p14:creationId xmlns:p14="http://schemas.microsoft.com/office/powerpoint/2010/main" val="2601998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3306" y="193886"/>
            <a:ext cx="6498123" cy="725349"/>
          </a:xfrm>
        </p:spPr>
        <p:txBody>
          <a:bodyPr>
            <a:normAutofit/>
          </a:bodyPr>
          <a:lstStyle/>
          <a:p>
            <a:r>
              <a:rPr lang="en-US" b="1" dirty="0">
                <a:solidFill>
                  <a:srgbClr val="C00000"/>
                </a:solidFill>
                <a:latin typeface="Times New Roman" panose="02020603050405020304" pitchFamily="18" charset="0"/>
                <a:cs typeface="Times New Roman" panose="02020603050405020304" pitchFamily="18" charset="0"/>
              </a:rPr>
              <a:t>Project Description</a:t>
            </a:r>
          </a:p>
        </p:txBody>
      </p:sp>
      <p:sp>
        <p:nvSpPr>
          <p:cNvPr id="5" name="Content Placeholder 4"/>
          <p:cNvSpPr>
            <a:spLocks noGrp="1"/>
          </p:cNvSpPr>
          <p:nvPr>
            <p:ph idx="1"/>
          </p:nvPr>
        </p:nvSpPr>
        <p:spPr>
          <a:xfrm>
            <a:off x="363306" y="817437"/>
            <a:ext cx="6780028" cy="3508626"/>
          </a:xfrm>
        </p:spPr>
        <p:txBody>
          <a:bodyPr/>
          <a:lstStyle/>
          <a:p>
            <a:r>
              <a:rPr lang="en-US" sz="1800" dirty="0">
                <a:solidFill>
                  <a:schemeClr val="tx1"/>
                </a:solidFill>
                <a:effectLst/>
                <a:latin typeface="Times New Roman" panose="02020603050405020304" pitchFamily="18" charset="0"/>
                <a:ea typeface="Calibri" panose="020F0502020204030204" pitchFamily="34" charset="0"/>
              </a:rPr>
              <a:t>The main objective of this project is to compare the effect of dust on the PV panel’s efficiency when cleaned on different time spans</a:t>
            </a: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xmlns="" id="{5860B643-6BB6-4B9E-A901-24026371BD00}"/>
              </a:ext>
            </a:extLst>
          </p:cNvPr>
          <p:cNvSpPr>
            <a:spLocks noGrp="1"/>
          </p:cNvSpPr>
          <p:nvPr>
            <p:ph type="sldNum" sz="quarter" idx="12"/>
          </p:nvPr>
        </p:nvSpPr>
        <p:spPr>
          <a:xfrm>
            <a:off x="5334000" y="4812209"/>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3</a:t>
            </a:fld>
            <a:endParaRPr lang="en-US" sz="2000" dirty="0">
              <a:solidFill>
                <a:srgbClr val="C00000"/>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xmlns="" id="{DF7A6442-587D-4179-AA43-3ADC5E3A30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47484" y="1542786"/>
            <a:ext cx="4213945" cy="3531972"/>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963647-4443-4311-98D0-8A9D64C6FF97}"/>
              </a:ext>
            </a:extLst>
          </p:cNvPr>
          <p:cNvSpPr>
            <a:spLocks noGrp="1"/>
          </p:cNvSpPr>
          <p:nvPr>
            <p:ph type="title"/>
          </p:nvPr>
        </p:nvSpPr>
        <p:spPr>
          <a:xfrm>
            <a:off x="326375" y="146488"/>
            <a:ext cx="6498123" cy="725349"/>
          </a:xfrm>
        </p:spPr>
        <p:txBody>
          <a:bodyPr>
            <a:noAutofit/>
          </a:bodyPr>
          <a:lstStyle/>
          <a:p>
            <a:r>
              <a:rPr lang="en-US" sz="2800" dirty="0"/>
              <a:t>What are the benefits of cleaning the panels at the right time ?</a:t>
            </a:r>
          </a:p>
        </p:txBody>
      </p:sp>
      <p:sp>
        <p:nvSpPr>
          <p:cNvPr id="3" name="Content Placeholder 2">
            <a:extLst>
              <a:ext uri="{FF2B5EF4-FFF2-40B4-BE49-F238E27FC236}">
                <a16:creationId xmlns:a16="http://schemas.microsoft.com/office/drawing/2014/main" xmlns="" id="{0E51426C-4FA3-4EFB-AF54-A8CF8B66512E}"/>
              </a:ext>
            </a:extLst>
          </p:cNvPr>
          <p:cNvSpPr>
            <a:spLocks noGrp="1"/>
          </p:cNvSpPr>
          <p:nvPr>
            <p:ph idx="1"/>
          </p:nvPr>
        </p:nvSpPr>
        <p:spPr/>
        <p:txBody>
          <a:bodyPr>
            <a:normAutofit/>
          </a:bodyPr>
          <a:lstStyle/>
          <a:p>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A</a:t>
            </a: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ssists in lowering cleaning costs. </a:t>
            </a:r>
          </a:p>
          <a:p>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Aids in obtaining the </a:t>
            </a:r>
            <a:r>
              <a:rPr lang="en-US" sz="1800" dirty="0">
                <a:solidFill>
                  <a:schemeClr val="tx1"/>
                </a:solidFill>
                <a:latin typeface="Times New Roman" panose="02020603050405020304" pitchFamily="18" charset="0"/>
                <a:ea typeface="Calibri" panose="020F0502020204030204" pitchFamily="34" charset="0"/>
                <a:cs typeface="Arial" panose="020B0604020202020204" pitchFamily="34" charset="0"/>
              </a:rPr>
              <a:t>highest possible power production.</a:t>
            </a:r>
            <a:endPar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xmlns="" id="{E846EA6E-2845-4890-882D-4F2E2D3A204D}"/>
              </a:ext>
            </a:extLst>
          </p:cNvPr>
          <p:cNvSpPr>
            <a:spLocks noGrp="1"/>
          </p:cNvSpPr>
          <p:nvPr>
            <p:ph type="sldNum" sz="quarter" idx="12"/>
          </p:nvPr>
        </p:nvSpPr>
        <p:spPr/>
        <p:txBody>
          <a:bodyPr/>
          <a:lstStyle/>
          <a:p>
            <a:fld id="{B82CCC60-E8CD-4174-8B1A-7DF615B22EEF}" type="slidenum">
              <a:rPr lang="en-US" smtClean="0"/>
              <a:pPr/>
              <a:t>4</a:t>
            </a:fld>
            <a:endParaRPr lang="en-US"/>
          </a:p>
        </p:txBody>
      </p:sp>
      <p:pic>
        <p:nvPicPr>
          <p:cNvPr id="6" name="Picture 5">
            <a:extLst>
              <a:ext uri="{FF2B5EF4-FFF2-40B4-BE49-F238E27FC236}">
                <a16:creationId xmlns:a16="http://schemas.microsoft.com/office/drawing/2014/main" xmlns="" id="{F2AD7990-B25D-49F5-BDEF-387EF3522A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2890" y="1826136"/>
            <a:ext cx="4515921" cy="3214971"/>
          </a:xfrm>
          <a:prstGeom prst="rect">
            <a:avLst/>
          </a:prstGeom>
        </p:spPr>
      </p:pic>
    </p:spTree>
    <p:extLst>
      <p:ext uri="{BB962C8B-B14F-4D97-AF65-F5344CB8AC3E}">
        <p14:creationId xmlns:p14="http://schemas.microsoft.com/office/powerpoint/2010/main" val="1142925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7106" y="209126"/>
            <a:ext cx="6498123" cy="725349"/>
          </a:xfrm>
        </p:spPr>
        <p:txBody>
          <a:bodyPr>
            <a:noAutofit/>
          </a:bodyPr>
          <a:lstStyle/>
          <a:p>
            <a:r>
              <a:rPr lang="en-US" sz="28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endParaRPr lang="en-US" sz="2800" dirty="0">
              <a:solidFill>
                <a:srgbClr val="C00000"/>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419100" y="1324650"/>
            <a:ext cx="6780028" cy="3508626"/>
          </a:xfrm>
        </p:spPr>
        <p:txBody>
          <a:bodyPr>
            <a:normAutofit lnSpcReduction="10000"/>
          </a:bodyPr>
          <a:lstStyle/>
          <a:p>
            <a:pPr marL="0" indent="0" algn="just">
              <a:lnSpc>
                <a:spcPct val="150000"/>
              </a:lnSpc>
              <a:buNone/>
            </a:pPr>
            <a:r>
              <a:rPr lang="en-US" sz="1800"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There are several Parameters that may influence the output of the PV module.</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1-Solar irradiance/radiation</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2-Wind speed</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3-Temperature</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4-Humidity</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5-Dust presence</a:t>
            </a:r>
          </a:p>
          <a:p>
            <a:pPr marL="0" indent="0" algn="just">
              <a:lnSpc>
                <a:spcPct val="150000"/>
              </a:lnSpc>
              <a:buNone/>
            </a:pP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6- Shading effect</a:t>
            </a:r>
          </a:p>
        </p:txBody>
      </p:sp>
      <p:sp>
        <p:nvSpPr>
          <p:cNvPr id="2" name="Slide Number Placeholder 1">
            <a:extLst>
              <a:ext uri="{FF2B5EF4-FFF2-40B4-BE49-F238E27FC236}">
                <a16:creationId xmlns:a16="http://schemas.microsoft.com/office/drawing/2014/main" xmlns="" id="{781A7FBC-13B1-40DE-B0E1-C3BABCD8F7AC}"/>
              </a:ext>
            </a:extLst>
          </p:cNvPr>
          <p:cNvSpPr>
            <a:spLocks noGrp="1"/>
          </p:cNvSpPr>
          <p:nvPr>
            <p:ph type="sldNum" sz="quarter" idx="12"/>
          </p:nvPr>
        </p:nvSpPr>
        <p:spPr>
          <a:xfrm>
            <a:off x="5303520" y="4797452"/>
            <a:ext cx="2133600" cy="273844"/>
          </a:xfrm>
        </p:spPr>
        <p:txBody>
          <a:bodyPr/>
          <a:lstStyle/>
          <a:p>
            <a:fld id="{B82CCC60-E8CD-4174-8B1A-7DF615B22EEF}" type="slidenum">
              <a:rPr lang="en-US" sz="2400" smtClean="0">
                <a:solidFill>
                  <a:srgbClr val="C00000"/>
                </a:solidFill>
                <a:latin typeface="Times New Roman" panose="02020603050405020304" pitchFamily="18" charset="0"/>
                <a:cs typeface="Times New Roman" panose="02020603050405020304" pitchFamily="18" charset="0"/>
              </a:rPr>
              <a:pPr/>
              <a:t>5</a:t>
            </a:fld>
            <a:endParaRPr lang="en-US"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8688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87379"/>
            <a:ext cx="8529149" cy="3894984"/>
          </a:xfrm>
        </p:spPr>
        <p:txBody>
          <a:bodyPr>
            <a:normAutofit/>
          </a:bodyPr>
          <a:lstStyle/>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1-</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Solar irradiance/radiation</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The amount of energy from the solar source per unit area is known as irradiance (</a:t>
            </a:r>
            <a:r>
              <a:rPr lang="en-US" sz="14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KWh</a:t>
            </a: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/m^2), as the solar irradiance increases, the electrical power output from the PV panel increases too. </a:t>
            </a:r>
            <a:endPar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129922A4-E04E-46B9-A13A-B335BEC5117F}"/>
              </a:ext>
            </a:extLst>
          </p:cNvPr>
          <p:cNvSpPr>
            <a:spLocks noGrp="1"/>
          </p:cNvSpPr>
          <p:nvPr>
            <p:ph type="sldNum" sz="quarter" idx="12"/>
          </p:nvPr>
        </p:nvSpPr>
        <p:spPr>
          <a:xfrm>
            <a:off x="6714105" y="4713746"/>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6</a:t>
            </a:fld>
            <a:endParaRPr lang="en-US" sz="24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xmlns="" id="{9B5BF918-FC83-405C-A24F-544C0B9789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5733" y="2363718"/>
            <a:ext cx="4680605" cy="2623872"/>
          </a:xfrm>
          <a:prstGeom prst="rect">
            <a:avLst/>
          </a:prstGeom>
        </p:spPr>
      </p:pic>
    </p:spTree>
    <p:extLst>
      <p:ext uri="{BB962C8B-B14F-4D97-AF65-F5344CB8AC3E}">
        <p14:creationId xmlns:p14="http://schemas.microsoft.com/office/powerpoint/2010/main" val="259571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87379"/>
            <a:ext cx="8529149" cy="3894984"/>
          </a:xfrm>
        </p:spPr>
        <p:txBody>
          <a:bodyPr>
            <a:normAutofit/>
          </a:bodyPr>
          <a:lstStyle/>
          <a:p>
            <a:pPr marL="0" indent="0" algn="just">
              <a:lnSpc>
                <a:spcPct val="150000"/>
              </a:lnSpc>
              <a:buNone/>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2-</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Wind speed </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A PV module’s  performance can be affected by wind velocity in both, a helpful and undesirable manner. The effect of wind velocity is primarily a function of wind speed and direction and also the deposition of dust. </a:t>
            </a:r>
          </a:p>
          <a:p>
            <a:pPr marL="0" indent="0" algn="just">
              <a:lnSpc>
                <a:spcPct val="150000"/>
              </a:lnSpc>
              <a:buNone/>
            </a:pPr>
            <a:endPar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None/>
            </a:pPr>
            <a:r>
              <a:rPr lang="en-US" sz="1400"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a- Wind speed and direction impact</a:t>
            </a:r>
          </a:p>
          <a:p>
            <a:pPr marL="0" indent="0" algn="just">
              <a:lnSpc>
                <a:spcPct val="150000"/>
              </a:lnSpc>
              <a:buNone/>
            </a:pPr>
            <a:endParaRPr lang="en-US" sz="1400"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None/>
            </a:pPr>
            <a:r>
              <a:rPr lang="en-US" sz="1400"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b- Dust deposition impact </a:t>
            </a:r>
          </a:p>
        </p:txBody>
      </p:sp>
      <p:sp>
        <p:nvSpPr>
          <p:cNvPr id="2" name="Slide Number Placeholder 1">
            <a:extLst>
              <a:ext uri="{FF2B5EF4-FFF2-40B4-BE49-F238E27FC236}">
                <a16:creationId xmlns:a16="http://schemas.microsoft.com/office/drawing/2014/main" xmlns="" id="{F6768F1A-D29F-4B82-AE74-87278262D591}"/>
              </a:ext>
            </a:extLst>
          </p:cNvPr>
          <p:cNvSpPr>
            <a:spLocks noGrp="1"/>
          </p:cNvSpPr>
          <p:nvPr>
            <p:ph type="sldNum" sz="quarter" idx="12"/>
          </p:nvPr>
        </p:nvSpPr>
        <p:spPr>
          <a:xfrm>
            <a:off x="6714105" y="4732319"/>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7</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5959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87379"/>
            <a:ext cx="8529149" cy="3894984"/>
          </a:xfrm>
        </p:spPr>
        <p:txBody>
          <a:bodyPr>
            <a:normAutofit/>
          </a:bodyPr>
          <a:lstStyle/>
          <a:p>
            <a:pPr marL="0" indent="0" algn="just">
              <a:lnSpc>
                <a:spcPct val="150000"/>
              </a:lnSpc>
              <a:buNone/>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3-</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Effect of temperature</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Temperature is a factor that can highly affect the behavior of a PV system, as it influences the system’s efficiency and energy output. NOCT=(45-48)</a:t>
            </a:r>
          </a:p>
          <a:p>
            <a:pPr marL="0" indent="0" algn="just">
              <a:lnSpc>
                <a:spcPct val="150000"/>
              </a:lnSpc>
              <a:buNone/>
            </a:pPr>
            <a:r>
              <a:rPr lang="en-US" sz="1400"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The increase in the temperature of the module occurs because of:</a:t>
            </a:r>
          </a:p>
          <a:p>
            <a:pPr algn="just">
              <a:lnSpc>
                <a:spcPct val="150000"/>
              </a:lnSpc>
              <a:buFont typeface="+mj-lt"/>
              <a:buAutoNum type="arabicPeriod"/>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Excessive solar radiation</a:t>
            </a:r>
          </a:p>
          <a:p>
            <a:pPr algn="just">
              <a:lnSpc>
                <a:spcPct val="150000"/>
              </a:lnSpc>
              <a:buFont typeface="+mj-lt"/>
              <a:buAutoNum type="arabicPeriod"/>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High ambient temperatures</a:t>
            </a:r>
          </a:p>
          <a:p>
            <a:pPr algn="just">
              <a:lnSpc>
                <a:spcPct val="150000"/>
              </a:lnSpc>
              <a:buFont typeface="+mj-lt"/>
              <a:buAutoNum type="arabicPeriod"/>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Wind speed and direction</a:t>
            </a:r>
          </a:p>
          <a:p>
            <a:pPr algn="just">
              <a:lnSpc>
                <a:spcPct val="150000"/>
              </a:lnSpc>
              <a:buFont typeface="+mj-lt"/>
              <a:buAutoNum type="arabicPeriod"/>
            </a:pPr>
            <a:r>
              <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rPr>
              <a:t>Mechanical characteristics of PV module </a:t>
            </a:r>
          </a:p>
          <a:p>
            <a:pPr algn="just">
              <a:lnSpc>
                <a:spcPct val="150000"/>
              </a:lnSpc>
              <a:buFont typeface="+mj-lt"/>
              <a:buAutoNum type="arabicPeriod"/>
            </a:pPr>
            <a:endPar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None/>
            </a:pPr>
            <a:endParaRPr lang="en-US" sz="1400" dirty="0">
              <a:solidFill>
                <a:srgbClr val="FF8225"/>
              </a:solidFill>
              <a:latin typeface="Times New Roman" panose="02020603050405020304" pitchFamily="18" charset="0"/>
              <a:ea typeface="Tahoma" panose="020B0604030504040204" pitchFamily="34" charset="0"/>
              <a:cs typeface="Times New Roman" panose="02020603050405020304" pitchFamily="18" charset="0"/>
            </a:endParaRPr>
          </a:p>
          <a:p>
            <a:pPr marL="0" indent="0" algn="just">
              <a:lnSpc>
                <a:spcPct val="150000"/>
              </a:lnSpc>
              <a:buNone/>
            </a:pPr>
            <a:endParaRPr lang="en-US" sz="1400"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0AD9EEF0-BA3A-4743-B052-B3E401749394}"/>
              </a:ext>
            </a:extLst>
          </p:cNvPr>
          <p:cNvSpPr>
            <a:spLocks noGrp="1"/>
          </p:cNvSpPr>
          <p:nvPr>
            <p:ph type="sldNum" sz="quarter" idx="12"/>
          </p:nvPr>
        </p:nvSpPr>
        <p:spPr>
          <a:xfrm>
            <a:off x="6717665" y="4659689"/>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8</a:t>
            </a:fld>
            <a:endParaRPr lang="en-US" sz="2000" dirty="0">
              <a:solidFill>
                <a:srgbClr val="C00000"/>
              </a:solidFill>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xmlns="" id="{1640E0E3-636F-477D-83CF-D016930B3D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94947" y="2571750"/>
            <a:ext cx="3852417" cy="2461266"/>
          </a:xfrm>
          <a:prstGeom prst="rect">
            <a:avLst/>
          </a:prstGeom>
        </p:spPr>
      </p:pic>
    </p:spTree>
    <p:extLst>
      <p:ext uri="{BB962C8B-B14F-4D97-AF65-F5344CB8AC3E}">
        <p14:creationId xmlns:p14="http://schemas.microsoft.com/office/powerpoint/2010/main" val="2547718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940" y="0"/>
            <a:ext cx="5711613" cy="1041992"/>
          </a:xfrm>
        </p:spPr>
        <p:txBody>
          <a:bodyPr>
            <a:noAutofit/>
          </a:bodyPr>
          <a:lstStyle/>
          <a:p>
            <a:r>
              <a:rPr lang="en-US" sz="2400" b="1" dirty="0">
                <a:solidFill>
                  <a:srgbClr val="C00000"/>
                </a:solidFill>
                <a:latin typeface="Times New Roman" panose="02020603050405020304" pitchFamily="18" charset="0"/>
                <a:cs typeface="Times New Roman" panose="02020603050405020304" pitchFamily="18" charset="0"/>
              </a:rPr>
              <a:t>Main factors that affect the performance of the PV module</a:t>
            </a:r>
          </a:p>
        </p:txBody>
      </p:sp>
      <p:sp>
        <p:nvSpPr>
          <p:cNvPr id="6" name="Content Placeholder 5"/>
          <p:cNvSpPr>
            <a:spLocks noGrp="1"/>
          </p:cNvSpPr>
          <p:nvPr>
            <p:ph sz="half" idx="2"/>
          </p:nvPr>
        </p:nvSpPr>
        <p:spPr>
          <a:xfrm>
            <a:off x="196636" y="1187379"/>
            <a:ext cx="8529149" cy="3894984"/>
          </a:xfrm>
        </p:spPr>
        <p:txBody>
          <a:bodyPr>
            <a:normAutofit/>
          </a:bodyPr>
          <a:lstStyle/>
          <a:p>
            <a:pPr marL="0" indent="0" algn="just">
              <a:lnSpc>
                <a:spcPct val="150000"/>
              </a:lnSpc>
              <a:buNone/>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4-</a:t>
            </a:r>
            <a:r>
              <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 </a:t>
            </a: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Relative humidity</a:t>
            </a:r>
          </a:p>
          <a:p>
            <a:pPr marL="0" indent="0" algn="just">
              <a:lnSpc>
                <a:spcPct val="150000"/>
              </a:lnSpc>
              <a:buNone/>
            </a:pPr>
            <a:r>
              <a:rPr lang="en-US"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Humid conditions are observed to cause dust to stick on the modules glass covers which causes degradation in PV power output.</a:t>
            </a:r>
            <a:endParaRPr lang="en-US" sz="1400" dirty="0">
              <a:solidFill>
                <a:srgbClr val="C00000"/>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xmlns="" id="{28386EAC-D7C5-4F90-B546-9E69E708F65C}"/>
              </a:ext>
            </a:extLst>
          </p:cNvPr>
          <p:cNvPicPr/>
          <p:nvPr/>
        </p:nvPicPr>
        <p:blipFill>
          <a:blip r:embed="rId2"/>
          <a:stretch>
            <a:fillRect/>
          </a:stretch>
        </p:blipFill>
        <p:spPr>
          <a:xfrm>
            <a:off x="2336801" y="2190044"/>
            <a:ext cx="3964622" cy="2459426"/>
          </a:xfrm>
          <a:prstGeom prst="rect">
            <a:avLst/>
          </a:prstGeom>
        </p:spPr>
      </p:pic>
      <p:sp>
        <p:nvSpPr>
          <p:cNvPr id="2" name="Slide Number Placeholder 1">
            <a:extLst>
              <a:ext uri="{FF2B5EF4-FFF2-40B4-BE49-F238E27FC236}">
                <a16:creationId xmlns:a16="http://schemas.microsoft.com/office/drawing/2014/main" xmlns="" id="{F6914E91-C155-4383-A318-E6BF37C2C1BE}"/>
              </a:ext>
            </a:extLst>
          </p:cNvPr>
          <p:cNvSpPr>
            <a:spLocks noGrp="1"/>
          </p:cNvSpPr>
          <p:nvPr>
            <p:ph type="sldNum" sz="quarter" idx="12"/>
          </p:nvPr>
        </p:nvSpPr>
        <p:spPr>
          <a:xfrm>
            <a:off x="6697980" y="4713923"/>
            <a:ext cx="2133600" cy="273844"/>
          </a:xfrm>
        </p:spPr>
        <p:txBody>
          <a:bodyPr/>
          <a:lstStyle/>
          <a:p>
            <a:fld id="{B82CCC60-E8CD-4174-8B1A-7DF615B22EEF}" type="slidenum">
              <a:rPr lang="en-US" sz="2000" smtClean="0">
                <a:solidFill>
                  <a:srgbClr val="C00000"/>
                </a:solidFill>
                <a:latin typeface="Times New Roman" panose="02020603050405020304" pitchFamily="18" charset="0"/>
                <a:cs typeface="Times New Roman" panose="02020603050405020304" pitchFamily="18" charset="0"/>
              </a:rPr>
              <a:pPr/>
              <a:t>9</a:t>
            </a:fld>
            <a:endParaRPr lang="en-US" sz="20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59754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921</Words>
  <Application>Microsoft Office PowerPoint</Application>
  <PresentationFormat>عرض على الشاشة (9:16)‏</PresentationFormat>
  <Paragraphs>139</Paragraphs>
  <Slides>20</Slides>
  <Notes>3</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20</vt:i4>
      </vt:variant>
    </vt:vector>
  </HeadingPairs>
  <TitlesOfParts>
    <vt:vector size="25" baseType="lpstr">
      <vt:lpstr>Arial</vt:lpstr>
      <vt:lpstr>Calibri</vt:lpstr>
      <vt:lpstr>Tahoma</vt:lpstr>
      <vt:lpstr>Times New Roman</vt:lpstr>
      <vt:lpstr>Office Theme</vt:lpstr>
      <vt:lpstr>Experimental validation of dust impact on-grid connected PV system performance in Palestine: A case study, Nablus.</vt:lpstr>
      <vt:lpstr>Presentation Content: </vt:lpstr>
      <vt:lpstr>Project Description</vt:lpstr>
      <vt:lpstr>What are the benefits of cleaning the panels at the right time ?</vt:lpstr>
      <vt:lpstr>Main factors that affect the performance of the PV module</vt:lpstr>
      <vt:lpstr>Main factors that affect the performance of the PV module</vt:lpstr>
      <vt:lpstr>Main factors that affect the performance of the PV module</vt:lpstr>
      <vt:lpstr>Main factors that affect the performance of the PV module</vt:lpstr>
      <vt:lpstr>Main factors that affect the performance of the PV module</vt:lpstr>
      <vt:lpstr>Main factors that affect the performance of the PV module</vt:lpstr>
      <vt:lpstr>Main factors that affect the performance of the PV module</vt:lpstr>
      <vt:lpstr>Procedure</vt:lpstr>
      <vt:lpstr>Litereture Review</vt:lpstr>
      <vt:lpstr>Results and Analysis</vt:lpstr>
      <vt:lpstr>Results and Analysis</vt:lpstr>
      <vt:lpstr>Results and Analysis</vt:lpstr>
      <vt:lpstr>Results and Analysis</vt:lpstr>
      <vt:lpstr>Results and Analysis</vt:lpstr>
      <vt:lpstr>Conclusion and Recommendation</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2021-06-10T09:29:06Z</dcterms:modified>
</cp:coreProperties>
</file>