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3.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22"/>
  </p:notesMasterIdLst>
  <p:sldIdLst>
    <p:sldId id="256" r:id="rId2"/>
    <p:sldId id="257" r:id="rId3"/>
    <p:sldId id="259" r:id="rId4"/>
    <p:sldId id="281" r:id="rId5"/>
    <p:sldId id="278" r:id="rId6"/>
    <p:sldId id="269" r:id="rId7"/>
    <p:sldId id="261" r:id="rId8"/>
    <p:sldId id="262" r:id="rId9"/>
    <p:sldId id="263" r:id="rId10"/>
    <p:sldId id="264" r:id="rId11"/>
    <p:sldId id="265" r:id="rId12"/>
    <p:sldId id="267" r:id="rId13"/>
    <p:sldId id="270" r:id="rId14"/>
    <p:sldId id="280" r:id="rId15"/>
    <p:sldId id="274" r:id="rId16"/>
    <p:sldId id="271" r:id="rId17"/>
    <p:sldId id="272" r:id="rId18"/>
    <p:sldId id="273" r:id="rId19"/>
    <p:sldId id="275" r:id="rId20"/>
    <p:sldId id="277" r:id="rId21"/>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8225"/>
    <a:srgbClr val="00217E"/>
    <a:srgbClr val="003635"/>
    <a:srgbClr val="9EFF29"/>
    <a:srgbClr val="00D9F0"/>
    <a:srgbClr val="5DD5FF"/>
    <a:srgbClr val="600000"/>
    <a:srgbClr val="FF2549"/>
    <a:srgbClr val="FF0D97"/>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471" autoAdjust="0"/>
    <p:restoredTop sz="94382" autoAdjust="0"/>
  </p:normalViewPr>
  <p:slideViewPr>
    <p:cSldViewPr snapToGrid="0">
      <p:cViewPr varScale="1">
        <p:scale>
          <a:sx n="93" d="100"/>
          <a:sy n="93" d="100"/>
        </p:scale>
        <p:origin x="810" y="-288"/>
      </p:cViewPr>
      <p:guideLst>
        <p:guide orient="horz" pos="1620"/>
        <p:guide pos="2880"/>
      </p:guideLst>
    </p:cSldViewPr>
  </p:slideViewPr>
  <p:notesTextViewPr>
    <p:cViewPr>
      <p:scale>
        <a:sx n="1" d="1"/>
        <a:sy n="1" d="1"/>
      </p:scale>
      <p:origin x="0" y="0"/>
    </p:cViewPr>
  </p:notesTextViewPr>
  <p:gridSpacing cx="152705" cy="152705"/>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oleObject" Target="file:///C:\Users\twitter\Desktop\Graphs2.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twitter\Desktop\Graphs.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twitter\Desktop\Graphs1.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ar-SA"/>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Cleaned and Uncleaned Panel's Power</a:t>
            </a: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ar-SA"/>
        </a:p>
      </c:txPr>
    </c:title>
    <c:autoTitleDeleted val="0"/>
    <c:plotArea>
      <c:layout>
        <c:manualLayout>
          <c:layoutTarget val="inner"/>
          <c:xMode val="edge"/>
          <c:yMode val="edge"/>
          <c:x val="0.13427790099265735"/>
          <c:y val="0.16244974059717224"/>
          <c:w val="0.72469674004323392"/>
          <c:h val="0.55487992649609563"/>
        </c:manualLayout>
      </c:layout>
      <c:barChart>
        <c:barDir val="col"/>
        <c:grouping val="clustered"/>
        <c:varyColors val="0"/>
        <c:ser>
          <c:idx val="0"/>
          <c:order val="0"/>
          <c:tx>
            <c:v>Unceaned</c:v>
          </c:tx>
          <c:spPr>
            <a:solidFill>
              <a:srgbClr val="C00000"/>
            </a:solidFill>
            <a:ln>
              <a:noFill/>
            </a:ln>
            <a:effectLst/>
          </c:spPr>
          <c:invertIfNegative val="0"/>
          <c:val>
            <c:numRef>
              <c:f>Sheet1!$D$5:$D$9</c:f>
              <c:numCache>
                <c:formatCode>General</c:formatCode>
                <c:ptCount val="5"/>
                <c:pt idx="0">
                  <c:v>5.8780000000000001</c:v>
                </c:pt>
                <c:pt idx="1">
                  <c:v>6.4569999999999999</c:v>
                </c:pt>
                <c:pt idx="2">
                  <c:v>6.5640000000000001</c:v>
                </c:pt>
                <c:pt idx="3">
                  <c:v>10.007999999999999</c:v>
                </c:pt>
                <c:pt idx="4">
                  <c:v>12.113</c:v>
                </c:pt>
              </c:numCache>
            </c:numRef>
          </c:val>
          <c:extLst xmlns:c16r2="http://schemas.microsoft.com/office/drawing/2015/06/chart">
            <c:ext xmlns:c16="http://schemas.microsoft.com/office/drawing/2014/chart" uri="{C3380CC4-5D6E-409C-BE32-E72D297353CC}">
              <c16:uniqueId val="{00000000-4D16-4E22-8F74-0ED97E4EE752}"/>
            </c:ext>
          </c:extLst>
        </c:ser>
        <c:ser>
          <c:idx val="1"/>
          <c:order val="1"/>
          <c:tx>
            <c:v>Cleaned</c:v>
          </c:tx>
          <c:spPr>
            <a:solidFill>
              <a:schemeClr val="accent1"/>
            </a:solidFill>
            <a:ln>
              <a:noFill/>
            </a:ln>
            <a:effectLst/>
          </c:spPr>
          <c:invertIfNegative val="0"/>
          <c:val>
            <c:numRef>
              <c:f>Sheet1!$E$5:$E$9</c:f>
              <c:numCache>
                <c:formatCode>General</c:formatCode>
                <c:ptCount val="5"/>
                <c:pt idx="0">
                  <c:v>5.9</c:v>
                </c:pt>
                <c:pt idx="1">
                  <c:v>6.4850000000000003</c:v>
                </c:pt>
                <c:pt idx="2">
                  <c:v>6.6124999999999998</c:v>
                </c:pt>
                <c:pt idx="3">
                  <c:v>10.119999999999999</c:v>
                </c:pt>
                <c:pt idx="4">
                  <c:v>12.272</c:v>
                </c:pt>
              </c:numCache>
            </c:numRef>
          </c:val>
          <c:extLst xmlns:c16r2="http://schemas.microsoft.com/office/drawing/2015/06/chart">
            <c:ext xmlns:c16="http://schemas.microsoft.com/office/drawing/2014/chart" uri="{C3380CC4-5D6E-409C-BE32-E72D297353CC}">
              <c16:uniqueId val="{00000001-4D16-4E22-8F74-0ED97E4EE752}"/>
            </c:ext>
          </c:extLst>
        </c:ser>
        <c:dLbls>
          <c:showLegendKey val="0"/>
          <c:showVal val="0"/>
          <c:showCatName val="0"/>
          <c:showSerName val="0"/>
          <c:showPercent val="0"/>
          <c:showBubbleSize val="0"/>
        </c:dLbls>
        <c:gapWidth val="150"/>
        <c:axId val="135786048"/>
        <c:axId val="135786608"/>
      </c:barChart>
      <c:lineChart>
        <c:grouping val="standard"/>
        <c:varyColors val="0"/>
        <c:ser>
          <c:idx val="2"/>
          <c:order val="2"/>
          <c:tx>
            <c:v>Percentage Difference of Power</c:v>
          </c:tx>
          <c:spPr>
            <a:ln w="28575" cap="rnd">
              <a:solidFill>
                <a:schemeClr val="tx1"/>
              </a:solidFill>
              <a:round/>
            </a:ln>
            <a:effectLst/>
          </c:spPr>
          <c:marker>
            <c:symbol val="circle"/>
            <c:size val="5"/>
            <c:spPr>
              <a:solidFill>
                <a:srgbClr val="FFFF00"/>
              </a:solidFill>
              <a:ln w="9525">
                <a:solidFill>
                  <a:schemeClr val="tx1"/>
                </a:solidFill>
              </a:ln>
              <a:effectLst/>
            </c:spPr>
          </c:marker>
          <c:dLbls>
            <c:dLbl>
              <c:idx val="0"/>
              <c:layout>
                <c:manualLayout>
                  <c:x val="-3.5669381346879608E-2"/>
                  <c:y val="-0.12794676340024064"/>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0-4498-41FF-9980-784C52088D96}"/>
                </c:ext>
                <c:ext xmlns:c15="http://schemas.microsoft.com/office/drawing/2012/chart" uri="{CE6537A1-D6FC-4f65-9D91-7224C49458BB}">
                  <c15:layout/>
                </c:ext>
              </c:extLst>
            </c:dLbl>
            <c:dLbl>
              <c:idx val="1"/>
              <c:layout>
                <c:manualLayout>
                  <c:x val="-3.2696932901306285E-2"/>
                  <c:y val="-0.13221165551358208"/>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1-4498-41FF-9980-784C52088D96}"/>
                </c:ext>
                <c:ext xmlns:c15="http://schemas.microsoft.com/office/drawing/2012/chart" uri="{CE6537A1-D6FC-4f65-9D91-7224C49458BB}">
                  <c15:layout/>
                </c:ext>
              </c:extLst>
            </c:dLbl>
            <c:dLbl>
              <c:idx val="2"/>
              <c:layout>
                <c:manualLayout>
                  <c:x val="-5.3504072020319378E-2"/>
                  <c:y val="-6.3973381700120319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2-4498-41FF-9980-784C52088D96}"/>
                </c:ext>
                <c:ext xmlns:c15="http://schemas.microsoft.com/office/drawing/2012/chart" uri="{CE6537A1-D6FC-4f65-9D91-7224C49458BB}">
                  <c15:layout/>
                </c:ext>
              </c:extLst>
            </c:dLbl>
            <c:dLbl>
              <c:idx val="3"/>
              <c:layout>
                <c:manualLayout>
                  <c:x val="-3.5669381346879588E-2"/>
                  <c:y val="-6.8238273813461675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3-4498-41FF-9980-784C52088D96}"/>
                </c:ext>
                <c:ext xmlns:c15="http://schemas.microsoft.com/office/drawing/2012/chart" uri="{CE6537A1-D6FC-4f65-9D91-7224C49458BB}">
                  <c15:layout/>
                </c:ext>
              </c:extLst>
            </c:dLbl>
            <c:dLbl>
              <c:idx val="4"/>
              <c:layout>
                <c:manualLayout>
                  <c:x val="-3.2696932901306285E-2"/>
                  <c:y val="-4.6913813246754921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4-4498-41FF-9980-784C52088D96}"/>
                </c:ex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ar-SA"/>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Sheet1!$F$5:$F$9</c:f>
              <c:numCache>
                <c:formatCode>General</c:formatCode>
                <c:ptCount val="5"/>
                <c:pt idx="0">
                  <c:v>0.37</c:v>
                </c:pt>
                <c:pt idx="1">
                  <c:v>0.43</c:v>
                </c:pt>
                <c:pt idx="2">
                  <c:v>0.73</c:v>
                </c:pt>
                <c:pt idx="3">
                  <c:v>1.1000000000000001</c:v>
                </c:pt>
                <c:pt idx="4">
                  <c:v>1.29</c:v>
                </c:pt>
              </c:numCache>
            </c:numRef>
          </c:val>
          <c:smooth val="0"/>
          <c:extLst xmlns:c16r2="http://schemas.microsoft.com/office/drawing/2015/06/chart">
            <c:ext xmlns:c16="http://schemas.microsoft.com/office/drawing/2014/chart" uri="{C3380CC4-5D6E-409C-BE32-E72D297353CC}">
              <c16:uniqueId val="{00000002-4D16-4E22-8F74-0ED97E4EE752}"/>
            </c:ext>
          </c:extLst>
        </c:ser>
        <c:dLbls>
          <c:showLegendKey val="0"/>
          <c:showVal val="0"/>
          <c:showCatName val="0"/>
          <c:showSerName val="0"/>
          <c:showPercent val="0"/>
          <c:showBubbleSize val="0"/>
        </c:dLbls>
        <c:marker val="1"/>
        <c:smooth val="0"/>
        <c:axId val="135787728"/>
        <c:axId val="135787168"/>
      </c:lineChart>
      <c:catAx>
        <c:axId val="135786048"/>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Month</a:t>
                </a:r>
              </a:p>
            </c:rich>
          </c:tx>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ar-SA"/>
            </a:p>
          </c:txPr>
        </c:title>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ar-SA"/>
          </a:p>
        </c:txPr>
        <c:crossAx val="135786608"/>
        <c:crosses val="autoZero"/>
        <c:auto val="1"/>
        <c:lblAlgn val="ctr"/>
        <c:lblOffset val="100"/>
        <c:noMultiLvlLbl val="0"/>
      </c:catAx>
      <c:valAx>
        <c:axId val="13578660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DC output power in KW</a:t>
                </a:r>
              </a:p>
            </c:rich>
          </c:tx>
          <c:layout>
            <c:manualLayout>
              <c:xMode val="edge"/>
              <c:yMode val="edge"/>
              <c:x val="3.0555555555555555E-2"/>
              <c:y val="0.33204068241469814"/>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ar-SA"/>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ar-SA"/>
          </a:p>
        </c:txPr>
        <c:crossAx val="135786048"/>
        <c:crosses val="autoZero"/>
        <c:crossBetween val="between"/>
      </c:valAx>
      <c:valAx>
        <c:axId val="135787168"/>
        <c:scaling>
          <c:orientation val="minMax"/>
        </c:scaling>
        <c:delete val="0"/>
        <c:axPos val="r"/>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Percentage difference</a:t>
                </a:r>
              </a:p>
            </c:rich>
          </c:tx>
          <c:layout>
            <c:manualLayout>
              <c:xMode val="edge"/>
              <c:yMode val="edge"/>
              <c:x val="0.94041103060049547"/>
              <c:y val="0.2953770741581031"/>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ar-SA"/>
            </a:p>
          </c:tx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ar-SA"/>
          </a:p>
        </c:txPr>
        <c:crossAx val="135787728"/>
        <c:crosses val="max"/>
        <c:crossBetween val="between"/>
      </c:valAx>
      <c:catAx>
        <c:axId val="135787728"/>
        <c:scaling>
          <c:orientation val="minMax"/>
        </c:scaling>
        <c:delete val="1"/>
        <c:axPos val="b"/>
        <c:majorTickMark val="out"/>
        <c:minorTickMark val="none"/>
        <c:tickLblPos val="nextTo"/>
        <c:crossAx val="135787168"/>
        <c:crosses val="autoZero"/>
        <c:auto val="1"/>
        <c:lblAlgn val="ctr"/>
        <c:lblOffset val="100"/>
        <c:noMultiLvlLbl val="0"/>
      </c:cat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ar-SA"/>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ar-SA"/>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ar-SA"/>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Cleaned and Uncleaned Panel's Power</a:t>
            </a: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ar-SA"/>
        </a:p>
      </c:txPr>
    </c:title>
    <c:autoTitleDeleted val="0"/>
    <c:plotArea>
      <c:layout>
        <c:manualLayout>
          <c:layoutTarget val="inner"/>
          <c:xMode val="edge"/>
          <c:yMode val="edge"/>
          <c:x val="0.13789430167382924"/>
          <c:y val="0.18726647000983287"/>
          <c:w val="0.71728221472315956"/>
          <c:h val="0.48688089873721535"/>
        </c:manualLayout>
      </c:layout>
      <c:barChart>
        <c:barDir val="col"/>
        <c:grouping val="clustered"/>
        <c:varyColors val="0"/>
        <c:ser>
          <c:idx val="0"/>
          <c:order val="0"/>
          <c:tx>
            <c:v>Unceaned</c:v>
          </c:tx>
          <c:spPr>
            <a:solidFill>
              <a:srgbClr val="C00000"/>
            </a:solidFill>
            <a:ln>
              <a:noFill/>
            </a:ln>
            <a:effectLst/>
          </c:spPr>
          <c:invertIfNegative val="0"/>
          <c:val>
            <c:numRef>
              <c:f>Sheet1!$D$5:$D$9</c:f>
              <c:numCache>
                <c:formatCode>General</c:formatCode>
                <c:ptCount val="5"/>
                <c:pt idx="0">
                  <c:v>11.74</c:v>
                </c:pt>
                <c:pt idx="1">
                  <c:v>12.83</c:v>
                </c:pt>
                <c:pt idx="2">
                  <c:v>13.03</c:v>
                </c:pt>
                <c:pt idx="3">
                  <c:v>19.335000000000001</c:v>
                </c:pt>
                <c:pt idx="4">
                  <c:v>22.885000000000002</c:v>
                </c:pt>
              </c:numCache>
            </c:numRef>
          </c:val>
          <c:extLst xmlns:c16r2="http://schemas.microsoft.com/office/drawing/2015/06/chart">
            <c:ext xmlns:c16="http://schemas.microsoft.com/office/drawing/2014/chart" uri="{C3380CC4-5D6E-409C-BE32-E72D297353CC}">
              <c16:uniqueId val="{00000000-9E60-4E44-8AB9-7AF47EEF4FDF}"/>
            </c:ext>
          </c:extLst>
        </c:ser>
        <c:ser>
          <c:idx val="1"/>
          <c:order val="1"/>
          <c:tx>
            <c:v>Cleaned</c:v>
          </c:tx>
          <c:spPr>
            <a:solidFill>
              <a:schemeClr val="accent1"/>
            </a:solidFill>
            <a:ln>
              <a:noFill/>
            </a:ln>
            <a:effectLst/>
          </c:spPr>
          <c:invertIfNegative val="0"/>
          <c:val>
            <c:numRef>
              <c:f>Sheet1!$E$5:$E$9</c:f>
              <c:numCache>
                <c:formatCode>General</c:formatCode>
                <c:ptCount val="5"/>
                <c:pt idx="0">
                  <c:v>11.85</c:v>
                </c:pt>
                <c:pt idx="1">
                  <c:v>12.97</c:v>
                </c:pt>
                <c:pt idx="2">
                  <c:v>13.19</c:v>
                </c:pt>
                <c:pt idx="3">
                  <c:v>19.690000000000001</c:v>
                </c:pt>
                <c:pt idx="4">
                  <c:v>23.367000000000001</c:v>
                </c:pt>
              </c:numCache>
            </c:numRef>
          </c:val>
          <c:extLst xmlns:c16r2="http://schemas.microsoft.com/office/drawing/2015/06/chart">
            <c:ext xmlns:c16="http://schemas.microsoft.com/office/drawing/2014/chart" uri="{C3380CC4-5D6E-409C-BE32-E72D297353CC}">
              <c16:uniqueId val="{00000001-9E60-4E44-8AB9-7AF47EEF4FDF}"/>
            </c:ext>
          </c:extLst>
        </c:ser>
        <c:dLbls>
          <c:showLegendKey val="0"/>
          <c:showVal val="0"/>
          <c:showCatName val="0"/>
          <c:showSerName val="0"/>
          <c:showPercent val="0"/>
          <c:showBubbleSize val="0"/>
        </c:dLbls>
        <c:gapWidth val="150"/>
        <c:axId val="136870544"/>
        <c:axId val="136871104"/>
      </c:barChart>
      <c:lineChart>
        <c:grouping val="standard"/>
        <c:varyColors val="0"/>
        <c:ser>
          <c:idx val="2"/>
          <c:order val="2"/>
          <c:tx>
            <c:v>Percentage Difference of Power</c:v>
          </c:tx>
          <c:spPr>
            <a:ln w="28575" cap="rnd">
              <a:solidFill>
                <a:schemeClr val="tx1"/>
              </a:solidFill>
              <a:round/>
            </a:ln>
            <a:effectLst/>
          </c:spPr>
          <c:marker>
            <c:symbol val="circle"/>
            <c:size val="5"/>
            <c:spPr>
              <a:solidFill>
                <a:srgbClr val="FFFF00"/>
              </a:solidFill>
              <a:ln w="9525">
                <a:solidFill>
                  <a:schemeClr val="tx1"/>
                </a:solidFill>
              </a:ln>
              <a:effectLst/>
            </c:spPr>
          </c:marker>
          <c:dLbls>
            <c:dLbl>
              <c:idx val="0"/>
              <c:layout>
                <c:manualLayout>
                  <c:x val="-5.1892551892551896E-2"/>
                  <c:y val="-0.11307767944936087"/>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6-9E60-4E44-8AB9-7AF47EEF4FDF}"/>
                </c:ext>
                <c:ext xmlns:c15="http://schemas.microsoft.com/office/drawing/2012/chart" uri="{CE6537A1-D6FC-4f65-9D91-7224C49458BB}">
                  <c15:layout/>
                </c:ext>
              </c:extLst>
            </c:dLbl>
            <c:dLbl>
              <c:idx val="1"/>
              <c:layout>
                <c:manualLayout>
                  <c:x val="-4.2735042735042791E-2"/>
                  <c:y val="-0.11307767944936087"/>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5-9E60-4E44-8AB9-7AF47EEF4FDF}"/>
                </c:ext>
                <c:ext xmlns:c15="http://schemas.microsoft.com/office/drawing/2012/chart" uri="{CE6537A1-D6FC-4f65-9D91-7224C49458BB}">
                  <c15:layout/>
                </c:ext>
              </c:extLst>
            </c:dLbl>
            <c:dLbl>
              <c:idx val="2"/>
              <c:layout>
                <c:manualLayout>
                  <c:x val="-2.442002442002442E-2"/>
                  <c:y val="-9.8328416912487712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4-9E60-4E44-8AB9-7AF47EEF4FDF}"/>
                </c:ext>
                <c:ext xmlns:c15="http://schemas.microsoft.com/office/drawing/2012/chart" uri="{CE6537A1-D6FC-4f65-9D91-7224C49458BB}">
                  <c15:layout/>
                </c:ext>
              </c:extLst>
            </c:dLbl>
            <c:dLbl>
              <c:idx val="3"/>
              <c:layout>
                <c:manualLayout>
                  <c:x val="-3.3577533577533576E-2"/>
                  <c:y val="-8.3578960815738734E-2"/>
                </c:manualLayout>
              </c:layout>
              <c:spPr>
                <a:noFill/>
                <a:ln>
                  <a:noFill/>
                </a:ln>
                <a:effectLst/>
              </c:spPr>
              <c:txPr>
                <a:bodyPr rot="0" spcFirstLastPara="1" vertOverflow="ellipsis" vert="horz" wrap="square" lIns="38100" tIns="19050" rIns="38100" bIns="19050" anchor="ctr" anchorCtr="1">
                  <a:noAutofit/>
                </a:bodyPr>
                <a:lstStyle/>
                <a:p>
                  <a:pPr>
                    <a:defRPr sz="900" b="0" i="0" u="none" strike="noStrike" kern="1200" baseline="0">
                      <a:solidFill>
                        <a:schemeClr val="tx1">
                          <a:lumMod val="75000"/>
                          <a:lumOff val="25000"/>
                        </a:schemeClr>
                      </a:solidFill>
                      <a:latin typeface="+mn-lt"/>
                      <a:ea typeface="+mn-ea"/>
                      <a:cs typeface="+mn-cs"/>
                    </a:defRPr>
                  </a:pPr>
                  <a:endParaRPr lang="ar-SA"/>
                </a:p>
              </c:txP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3-9E60-4E44-8AB9-7AF47EEF4FDF}"/>
                </c:ext>
                <c:ext xmlns:c15="http://schemas.microsoft.com/office/drawing/2012/chart" uri="{CE6537A1-D6FC-4f65-9D91-7224C49458BB}">
                  <c15:layout>
                    <c:manualLayout>
                      <c:w val="5.9188034188034193E-2"/>
                      <c:h val="8.8422022468430367E-2"/>
                    </c:manualLayout>
                  </c15:layout>
                </c:ext>
              </c:extLst>
            </c:dLbl>
            <c:dLbl>
              <c:idx val="4"/>
              <c:layout>
                <c:manualLayout>
                  <c:x val="-4.5787545787545784E-2"/>
                  <c:y val="-0.1032448377581121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7-9E60-4E44-8AB9-7AF47EEF4FDF}"/>
                </c:ex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ar-SA"/>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Sheet1!$F$5:$F$9</c:f>
              <c:numCache>
                <c:formatCode>General</c:formatCode>
                <c:ptCount val="5"/>
                <c:pt idx="0">
                  <c:v>0.92</c:v>
                </c:pt>
                <c:pt idx="1">
                  <c:v>1.07</c:v>
                </c:pt>
                <c:pt idx="2">
                  <c:v>1.2</c:v>
                </c:pt>
                <c:pt idx="3">
                  <c:v>1.8</c:v>
                </c:pt>
                <c:pt idx="4">
                  <c:v>2.06</c:v>
                </c:pt>
              </c:numCache>
            </c:numRef>
          </c:val>
          <c:smooth val="0"/>
          <c:extLst xmlns:c16r2="http://schemas.microsoft.com/office/drawing/2015/06/chart">
            <c:ext xmlns:c16="http://schemas.microsoft.com/office/drawing/2014/chart" uri="{C3380CC4-5D6E-409C-BE32-E72D297353CC}">
              <c16:uniqueId val="{00000002-9E60-4E44-8AB9-7AF47EEF4FDF}"/>
            </c:ext>
          </c:extLst>
        </c:ser>
        <c:dLbls>
          <c:showLegendKey val="0"/>
          <c:showVal val="0"/>
          <c:showCatName val="0"/>
          <c:showSerName val="0"/>
          <c:showPercent val="0"/>
          <c:showBubbleSize val="0"/>
        </c:dLbls>
        <c:marker val="1"/>
        <c:smooth val="0"/>
        <c:axId val="136872224"/>
        <c:axId val="136871664"/>
      </c:lineChart>
      <c:catAx>
        <c:axId val="136870544"/>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Month</a:t>
                </a:r>
              </a:p>
            </c:rich>
          </c:tx>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ar-SA"/>
            </a:p>
          </c:txPr>
        </c:title>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ar-SA"/>
          </a:p>
        </c:txPr>
        <c:crossAx val="136871104"/>
        <c:crosses val="autoZero"/>
        <c:auto val="1"/>
        <c:lblAlgn val="ctr"/>
        <c:lblOffset val="100"/>
        <c:noMultiLvlLbl val="0"/>
      </c:catAx>
      <c:valAx>
        <c:axId val="13687110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DC output power in KW</a:t>
                </a:r>
              </a:p>
            </c:rich>
          </c:tx>
          <c:layout>
            <c:manualLayout>
              <c:xMode val="edge"/>
              <c:yMode val="edge"/>
              <c:x val="3.0555555555555555E-2"/>
              <c:y val="0.33204068241469814"/>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ar-SA"/>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ar-SA"/>
          </a:p>
        </c:txPr>
        <c:crossAx val="136870544"/>
        <c:crosses val="autoZero"/>
        <c:crossBetween val="between"/>
      </c:valAx>
      <c:valAx>
        <c:axId val="136871664"/>
        <c:scaling>
          <c:orientation val="minMax"/>
        </c:scaling>
        <c:delete val="0"/>
        <c:axPos val="r"/>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Percentage difference</a:t>
                </a:r>
              </a:p>
            </c:rich>
          </c:tx>
          <c:layout>
            <c:manualLayout>
              <c:xMode val="edge"/>
              <c:yMode val="edge"/>
              <c:x val="0.94041103060049547"/>
              <c:y val="0.2953770741581031"/>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ar-SA"/>
            </a:p>
          </c:tx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ar-SA"/>
          </a:p>
        </c:txPr>
        <c:crossAx val="136872224"/>
        <c:crosses val="max"/>
        <c:crossBetween val="between"/>
      </c:valAx>
      <c:catAx>
        <c:axId val="136872224"/>
        <c:scaling>
          <c:orientation val="minMax"/>
        </c:scaling>
        <c:delete val="1"/>
        <c:axPos val="b"/>
        <c:majorTickMark val="out"/>
        <c:minorTickMark val="none"/>
        <c:tickLblPos val="nextTo"/>
        <c:crossAx val="136871664"/>
        <c:crosses val="autoZero"/>
        <c:auto val="1"/>
        <c:lblAlgn val="ctr"/>
        <c:lblOffset val="100"/>
        <c:noMultiLvlLbl val="0"/>
      </c:cat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ar-SA"/>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ar-SA"/>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ar-SA"/>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Cleaned and Uncleaned Panel's Power</a:t>
            </a:r>
          </a:p>
        </c:rich>
      </c:tx>
      <c:layout>
        <c:manualLayout>
          <c:xMode val="edge"/>
          <c:yMode val="edge"/>
          <c:x val="0.16396935479540486"/>
          <c:y val="2.5926259864822793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ar-SA"/>
        </a:p>
      </c:txPr>
    </c:title>
    <c:autoTitleDeleted val="0"/>
    <c:plotArea>
      <c:layout/>
      <c:barChart>
        <c:barDir val="col"/>
        <c:grouping val="clustered"/>
        <c:varyColors val="0"/>
        <c:ser>
          <c:idx val="0"/>
          <c:order val="0"/>
          <c:tx>
            <c:v>Unceaned</c:v>
          </c:tx>
          <c:spPr>
            <a:solidFill>
              <a:srgbClr val="C00000"/>
            </a:solidFill>
            <a:ln>
              <a:noFill/>
            </a:ln>
            <a:effectLst/>
          </c:spPr>
          <c:invertIfNegative val="0"/>
          <c:val>
            <c:numRef>
              <c:f>Sheet1!$D$5:$D$9</c:f>
              <c:numCache>
                <c:formatCode>General</c:formatCode>
                <c:ptCount val="5"/>
                <c:pt idx="0">
                  <c:v>23.47</c:v>
                </c:pt>
                <c:pt idx="1">
                  <c:v>26.69</c:v>
                </c:pt>
                <c:pt idx="2">
                  <c:v>26.88</c:v>
                </c:pt>
                <c:pt idx="3">
                  <c:v>38.33</c:v>
                </c:pt>
                <c:pt idx="4">
                  <c:v>42.417000000000002</c:v>
                </c:pt>
              </c:numCache>
            </c:numRef>
          </c:val>
          <c:extLst xmlns:c16r2="http://schemas.microsoft.com/office/drawing/2015/06/chart">
            <c:ext xmlns:c16="http://schemas.microsoft.com/office/drawing/2014/chart" uri="{C3380CC4-5D6E-409C-BE32-E72D297353CC}">
              <c16:uniqueId val="{00000000-DFE1-4DE4-9A82-CD3C96F23806}"/>
            </c:ext>
          </c:extLst>
        </c:ser>
        <c:ser>
          <c:idx val="1"/>
          <c:order val="1"/>
          <c:tx>
            <c:v>Cleaned</c:v>
          </c:tx>
          <c:spPr>
            <a:solidFill>
              <a:schemeClr val="accent1"/>
            </a:solidFill>
            <a:ln>
              <a:noFill/>
            </a:ln>
            <a:effectLst/>
          </c:spPr>
          <c:invertIfNegative val="0"/>
          <c:val>
            <c:numRef>
              <c:f>Sheet1!$E$5:$E$9</c:f>
              <c:numCache>
                <c:formatCode>General</c:formatCode>
                <c:ptCount val="5"/>
                <c:pt idx="0">
                  <c:v>23.7</c:v>
                </c:pt>
                <c:pt idx="1">
                  <c:v>27</c:v>
                </c:pt>
                <c:pt idx="2">
                  <c:v>27.24</c:v>
                </c:pt>
                <c:pt idx="3">
                  <c:v>39.380000000000003</c:v>
                </c:pt>
                <c:pt idx="4">
                  <c:v>43.774000000000001</c:v>
                </c:pt>
              </c:numCache>
            </c:numRef>
          </c:val>
          <c:extLst xmlns:c16r2="http://schemas.microsoft.com/office/drawing/2015/06/chart">
            <c:ext xmlns:c16="http://schemas.microsoft.com/office/drawing/2014/chart" uri="{C3380CC4-5D6E-409C-BE32-E72D297353CC}">
              <c16:uniqueId val="{00000001-DFE1-4DE4-9A82-CD3C96F23806}"/>
            </c:ext>
          </c:extLst>
        </c:ser>
        <c:dLbls>
          <c:showLegendKey val="0"/>
          <c:showVal val="0"/>
          <c:showCatName val="0"/>
          <c:showSerName val="0"/>
          <c:showPercent val="0"/>
          <c:showBubbleSize val="0"/>
        </c:dLbls>
        <c:gapWidth val="150"/>
        <c:axId val="136875584"/>
        <c:axId val="136876144"/>
      </c:barChart>
      <c:lineChart>
        <c:grouping val="standard"/>
        <c:varyColors val="0"/>
        <c:ser>
          <c:idx val="2"/>
          <c:order val="2"/>
          <c:tx>
            <c:v>Percentage Difference of Power</c:v>
          </c:tx>
          <c:spPr>
            <a:ln w="28575" cap="rnd">
              <a:solidFill>
                <a:schemeClr val="tx1"/>
              </a:solidFill>
              <a:round/>
            </a:ln>
            <a:effectLst/>
          </c:spPr>
          <c:marker>
            <c:symbol val="circle"/>
            <c:size val="5"/>
            <c:spPr>
              <a:solidFill>
                <a:srgbClr val="FFFF00"/>
              </a:solidFill>
              <a:ln w="9525">
                <a:solidFill>
                  <a:schemeClr val="tx1"/>
                </a:solidFill>
              </a:ln>
              <a:effectLst/>
            </c:spPr>
          </c:marker>
          <c:dLbls>
            <c:dLbl>
              <c:idx val="0"/>
              <c:layout>
                <c:manualLayout>
                  <c:x val="-5.3371124260631328E-2"/>
                  <c:y val="-0.16419964581054436"/>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3-DFE1-4DE4-9A82-CD3C96F23806}"/>
                </c:ext>
                <c:ext xmlns:c15="http://schemas.microsoft.com/office/drawing/2012/chart" uri="{CE6537A1-D6FC-4f65-9D91-7224C49458BB}">
                  <c15:layout/>
                </c:ext>
              </c:extLst>
            </c:dLbl>
            <c:dLbl>
              <c:idx val="1"/>
              <c:layout>
                <c:manualLayout>
                  <c:x val="-5.3371124260631328E-2"/>
                  <c:y val="-0.16852068912134821"/>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4-DFE1-4DE4-9A82-CD3C96F23806}"/>
                </c:ext>
                <c:ext xmlns:c15="http://schemas.microsoft.com/office/drawing/2012/chart" uri="{CE6537A1-D6FC-4f65-9D91-7224C49458BB}">
                  <c15:layout/>
                </c:ext>
              </c:extLst>
            </c:dLbl>
            <c:dLbl>
              <c:idx val="2"/>
              <c:layout>
                <c:manualLayout>
                  <c:x val="-4.7440999342783452E-2"/>
                  <c:y val="-0.15555755918893685"/>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5-DFE1-4DE4-9A82-CD3C96F23806}"/>
                </c:ext>
                <c:ext xmlns:c15="http://schemas.microsoft.com/office/drawing/2012/chart" uri="{CE6537A1-D6FC-4f65-9D91-7224C49458BB}">
                  <c15:layout/>
                </c:ext>
              </c:extLst>
            </c:dLbl>
            <c:dLbl>
              <c:idx val="3"/>
              <c:layout>
                <c:manualLayout>
                  <c:x val="-3.8545811966011513E-2"/>
                  <c:y val="-8.2099822905272221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6-DFE1-4DE4-9A82-CD3C96F23806}"/>
                </c:ext>
                <c:ext xmlns:c15="http://schemas.microsoft.com/office/drawing/2012/chart" uri="{CE6537A1-D6FC-4f65-9D91-7224C49458BB}">
                  <c15:layout/>
                </c:ext>
              </c:extLst>
            </c:dLbl>
            <c:dLbl>
              <c:idx val="4"/>
              <c:layout>
                <c:manualLayout>
                  <c:x val="-4.7440999342783507E-2"/>
                  <c:y val="-5.617356304044941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7-DFE1-4DE4-9A82-CD3C96F23806}"/>
                </c:ex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ar-SA"/>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Sheet1!$F$5:$F$9</c:f>
              <c:numCache>
                <c:formatCode>General</c:formatCode>
                <c:ptCount val="5"/>
                <c:pt idx="0">
                  <c:v>0.97</c:v>
                </c:pt>
                <c:pt idx="1">
                  <c:v>1.1479999999999999</c:v>
                </c:pt>
                <c:pt idx="2">
                  <c:v>1.3</c:v>
                </c:pt>
                <c:pt idx="3">
                  <c:v>2.66</c:v>
                </c:pt>
                <c:pt idx="4">
                  <c:v>3.11</c:v>
                </c:pt>
              </c:numCache>
            </c:numRef>
          </c:val>
          <c:smooth val="0"/>
          <c:extLst xmlns:c16r2="http://schemas.microsoft.com/office/drawing/2015/06/chart">
            <c:ext xmlns:c16="http://schemas.microsoft.com/office/drawing/2014/chart" uri="{C3380CC4-5D6E-409C-BE32-E72D297353CC}">
              <c16:uniqueId val="{00000002-DFE1-4DE4-9A82-CD3C96F23806}"/>
            </c:ext>
          </c:extLst>
        </c:ser>
        <c:dLbls>
          <c:showLegendKey val="0"/>
          <c:showVal val="0"/>
          <c:showCatName val="0"/>
          <c:showSerName val="0"/>
          <c:showPercent val="0"/>
          <c:showBubbleSize val="0"/>
        </c:dLbls>
        <c:marker val="1"/>
        <c:smooth val="0"/>
        <c:axId val="137485632"/>
        <c:axId val="137485072"/>
      </c:lineChart>
      <c:catAx>
        <c:axId val="136875584"/>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Month</a:t>
                </a:r>
              </a:p>
            </c:rich>
          </c:tx>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ar-SA"/>
            </a:p>
          </c:txPr>
        </c:title>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ar-SA"/>
          </a:p>
        </c:txPr>
        <c:crossAx val="136876144"/>
        <c:crosses val="autoZero"/>
        <c:auto val="1"/>
        <c:lblAlgn val="ctr"/>
        <c:lblOffset val="100"/>
        <c:noMultiLvlLbl val="0"/>
      </c:catAx>
      <c:valAx>
        <c:axId val="13687614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DC output power in KW</a:t>
                </a:r>
              </a:p>
            </c:rich>
          </c:tx>
          <c:layout>
            <c:manualLayout>
              <c:xMode val="edge"/>
              <c:yMode val="edge"/>
              <c:x val="3.0555555555555555E-2"/>
              <c:y val="0.33204068241469814"/>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ar-SA"/>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ar-SA"/>
          </a:p>
        </c:txPr>
        <c:crossAx val="136875584"/>
        <c:crosses val="autoZero"/>
        <c:crossBetween val="between"/>
      </c:valAx>
      <c:valAx>
        <c:axId val="137485072"/>
        <c:scaling>
          <c:orientation val="minMax"/>
        </c:scaling>
        <c:delete val="0"/>
        <c:axPos val="r"/>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Percentage difference</a:t>
                </a:r>
              </a:p>
            </c:rich>
          </c:tx>
          <c:layout>
            <c:manualLayout>
              <c:xMode val="edge"/>
              <c:yMode val="edge"/>
              <c:x val="0.94041103060049547"/>
              <c:y val="0.2953770741581031"/>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ar-SA"/>
            </a:p>
          </c:tx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ar-SA"/>
          </a:p>
        </c:txPr>
        <c:crossAx val="137485632"/>
        <c:crosses val="max"/>
        <c:crossBetween val="between"/>
      </c:valAx>
      <c:catAx>
        <c:axId val="137485632"/>
        <c:scaling>
          <c:orientation val="minMax"/>
        </c:scaling>
        <c:delete val="1"/>
        <c:axPos val="b"/>
        <c:majorTickMark val="out"/>
        <c:minorTickMark val="none"/>
        <c:tickLblPos val="nextTo"/>
        <c:crossAx val="137485072"/>
        <c:crosses val="autoZero"/>
        <c:auto val="1"/>
        <c:lblAlgn val="ctr"/>
        <c:lblOffset val="100"/>
        <c:noMultiLvlLbl val="0"/>
      </c:cat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ar-SA"/>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ar-SA"/>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ar-SA"/>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Cleaned and Uncleaned Panel's Power</a:t>
            </a: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ar-SA"/>
        </a:p>
      </c:txPr>
    </c:title>
    <c:autoTitleDeleted val="0"/>
    <c:plotArea>
      <c:layout/>
      <c:barChart>
        <c:barDir val="col"/>
        <c:grouping val="clustered"/>
        <c:varyColors val="0"/>
        <c:ser>
          <c:idx val="0"/>
          <c:order val="0"/>
          <c:tx>
            <c:v>Unceaned</c:v>
          </c:tx>
          <c:spPr>
            <a:solidFill>
              <a:srgbClr val="C00000"/>
            </a:solidFill>
            <a:ln>
              <a:noFill/>
            </a:ln>
            <a:effectLst/>
          </c:spPr>
          <c:invertIfNegative val="0"/>
          <c:cat>
            <c:strLit>
              <c:ptCount val="2"/>
              <c:pt idx="0">
                <c:v>2</c:v>
              </c:pt>
              <c:pt idx="1">
                <c:v>4</c:v>
              </c:pt>
              <c:extLst>
                <c:ext xmlns:c15="http://schemas.microsoft.com/office/drawing/2012/chart" uri="{02D57815-91ED-43cb-92C2-25804820EDAC}">
                  <c15:autoCat val="1"/>
                </c:ext>
              </c:extLst>
            </c:strLit>
          </c:cat>
          <c:val>
            <c:numRef>
              <c:f>(Sheet1!$D$6,Sheet1!$D$8)</c:f>
              <c:numCache>
                <c:formatCode>General</c:formatCode>
                <c:ptCount val="2"/>
                <c:pt idx="0">
                  <c:v>26.69</c:v>
                </c:pt>
                <c:pt idx="1">
                  <c:v>38.33</c:v>
                </c:pt>
              </c:numCache>
              <c:extLst xmlns:c16r2="http://schemas.microsoft.com/office/drawing/2015/06/chart"/>
            </c:numRef>
          </c:val>
          <c:extLst xmlns:c16r2="http://schemas.microsoft.com/office/drawing/2015/06/chart">
            <c:ext xmlns:c16="http://schemas.microsoft.com/office/drawing/2014/chart" uri="{C3380CC4-5D6E-409C-BE32-E72D297353CC}">
              <c16:uniqueId val="{00000000-DD84-4C2C-98F9-8314721F5D8C}"/>
            </c:ext>
          </c:extLst>
        </c:ser>
        <c:ser>
          <c:idx val="1"/>
          <c:order val="1"/>
          <c:tx>
            <c:v>Cleaned</c:v>
          </c:tx>
          <c:spPr>
            <a:solidFill>
              <a:schemeClr val="tx2">
                <a:lumMod val="60000"/>
                <a:lumOff val="40000"/>
              </a:schemeClr>
            </a:solidFill>
            <a:ln>
              <a:noFill/>
            </a:ln>
            <a:effectLst/>
          </c:spPr>
          <c:invertIfNegative val="0"/>
          <c:cat>
            <c:strLit>
              <c:ptCount val="2"/>
              <c:pt idx="0">
                <c:v>2</c:v>
              </c:pt>
              <c:pt idx="1">
                <c:v>4</c:v>
              </c:pt>
              <c:extLst>
                <c:ext xmlns:c15="http://schemas.microsoft.com/office/drawing/2012/chart" uri="{02D57815-91ED-43cb-92C2-25804820EDAC}">
                  <c15:autoCat val="1"/>
                </c:ext>
              </c:extLst>
            </c:strLit>
          </c:cat>
          <c:val>
            <c:numRef>
              <c:f>(Sheet1!$E$6,Sheet1!$E$8)</c:f>
              <c:numCache>
                <c:formatCode>General</c:formatCode>
                <c:ptCount val="2"/>
                <c:pt idx="0">
                  <c:v>27</c:v>
                </c:pt>
                <c:pt idx="1">
                  <c:v>39.380000000000003</c:v>
                </c:pt>
              </c:numCache>
              <c:extLst xmlns:c16r2="http://schemas.microsoft.com/office/drawing/2015/06/chart"/>
            </c:numRef>
          </c:val>
          <c:extLst xmlns:c16r2="http://schemas.microsoft.com/office/drawing/2015/06/chart">
            <c:ext xmlns:c16="http://schemas.microsoft.com/office/drawing/2014/chart" uri="{C3380CC4-5D6E-409C-BE32-E72D297353CC}">
              <c16:uniqueId val="{00000001-DD84-4C2C-98F9-8314721F5D8C}"/>
            </c:ext>
          </c:extLst>
        </c:ser>
        <c:dLbls>
          <c:showLegendKey val="0"/>
          <c:showVal val="0"/>
          <c:showCatName val="0"/>
          <c:showSerName val="0"/>
          <c:showPercent val="0"/>
          <c:showBubbleSize val="0"/>
        </c:dLbls>
        <c:gapWidth val="150"/>
        <c:axId val="137488992"/>
        <c:axId val="137489552"/>
      </c:barChart>
      <c:lineChart>
        <c:grouping val="standard"/>
        <c:varyColors val="0"/>
        <c:ser>
          <c:idx val="2"/>
          <c:order val="2"/>
          <c:tx>
            <c:v>Percentage Difference of Power</c:v>
          </c:tx>
          <c:spPr>
            <a:ln w="28575" cap="rnd">
              <a:solidFill>
                <a:schemeClr val="tx1"/>
              </a:solidFill>
              <a:round/>
            </a:ln>
            <a:effectLst/>
          </c:spPr>
          <c:marker>
            <c:symbol val="circle"/>
            <c:size val="5"/>
            <c:spPr>
              <a:solidFill>
                <a:srgbClr val="FFFF00"/>
              </a:solidFill>
              <a:ln w="9525">
                <a:solidFill>
                  <a:schemeClr val="tx1"/>
                </a:solidFill>
              </a:ln>
              <a:effectLst/>
            </c:spPr>
          </c:marker>
          <c:dLbls>
            <c:dLbl>
              <c:idx val="0"/>
              <c:layout>
                <c:manualLayout>
                  <c:x val="-4.7031158142269255E-2"/>
                  <c:y val="-0.1754385964912281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3-DD84-4C2C-98F9-8314721F5D8C}"/>
                </c:ext>
                <c:ext xmlns:c15="http://schemas.microsoft.com/office/drawing/2012/chart" uri="{CE6537A1-D6FC-4f65-9D91-7224C49458BB}">
                  <c15:layout/>
                </c:ext>
              </c:extLst>
            </c:dLbl>
            <c:dLbl>
              <c:idx val="1"/>
              <c:layout>
                <c:manualLayout>
                  <c:x val="-5.584950029394474E-2"/>
                  <c:y val="-4.87329434697856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4-DD84-4C2C-98F9-8314721F5D8C}"/>
                </c:ex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ar-SA"/>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Lit>
              <c:ptCount val="2"/>
              <c:pt idx="0">
                <c:v>2</c:v>
              </c:pt>
              <c:pt idx="1">
                <c:v>4</c:v>
              </c:pt>
              <c:extLst>
                <c:ext xmlns:c15="http://schemas.microsoft.com/office/drawing/2012/chart" uri="{02D57815-91ED-43cb-92C2-25804820EDAC}">
                  <c15:autoCat val="1"/>
                </c:ext>
              </c:extLst>
            </c:strLit>
          </c:cat>
          <c:val>
            <c:numRef>
              <c:f>(Sheet1!$F$6,Sheet1!$F$8)</c:f>
              <c:numCache>
                <c:formatCode>General</c:formatCode>
                <c:ptCount val="2"/>
                <c:pt idx="0">
                  <c:v>1.1479999999999999</c:v>
                </c:pt>
                <c:pt idx="1">
                  <c:v>2.66</c:v>
                </c:pt>
              </c:numCache>
              <c:extLst xmlns:c16r2="http://schemas.microsoft.com/office/drawing/2015/06/chart"/>
            </c:numRef>
          </c:val>
          <c:smooth val="0"/>
          <c:extLst xmlns:c16r2="http://schemas.microsoft.com/office/drawing/2015/06/chart">
            <c:ext xmlns:c16="http://schemas.microsoft.com/office/drawing/2014/chart" uri="{C3380CC4-5D6E-409C-BE32-E72D297353CC}">
              <c16:uniqueId val="{00000002-DD84-4C2C-98F9-8314721F5D8C}"/>
            </c:ext>
          </c:extLst>
        </c:ser>
        <c:dLbls>
          <c:showLegendKey val="0"/>
          <c:showVal val="0"/>
          <c:showCatName val="0"/>
          <c:showSerName val="0"/>
          <c:showPercent val="0"/>
          <c:showBubbleSize val="0"/>
        </c:dLbls>
        <c:marker val="1"/>
        <c:smooth val="0"/>
        <c:axId val="137490672"/>
        <c:axId val="137490112"/>
      </c:lineChart>
      <c:catAx>
        <c:axId val="137488992"/>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Month</a:t>
                </a:r>
              </a:p>
            </c:rich>
          </c:tx>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ar-SA"/>
            </a:p>
          </c:txPr>
        </c:title>
        <c:numFmt formatCode="General"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ar-SA"/>
          </a:p>
        </c:txPr>
        <c:crossAx val="137489552"/>
        <c:crosses val="autoZero"/>
        <c:auto val="1"/>
        <c:lblAlgn val="ctr"/>
        <c:lblOffset val="100"/>
        <c:noMultiLvlLbl val="0"/>
      </c:catAx>
      <c:valAx>
        <c:axId val="13748955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DC output power in KW</a:t>
                </a:r>
              </a:p>
            </c:rich>
          </c:tx>
          <c:layout>
            <c:manualLayout>
              <c:xMode val="edge"/>
              <c:yMode val="edge"/>
              <c:x val="2.4676776514046851E-2"/>
              <c:y val="0.254067857745852"/>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ar-SA"/>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ar-SA"/>
          </a:p>
        </c:txPr>
        <c:crossAx val="137488992"/>
        <c:crosses val="autoZero"/>
        <c:crossBetween val="between"/>
      </c:valAx>
      <c:valAx>
        <c:axId val="137490112"/>
        <c:scaling>
          <c:orientation val="minMax"/>
        </c:scaling>
        <c:delete val="0"/>
        <c:axPos val="r"/>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Percentage difference</a:t>
                </a:r>
              </a:p>
            </c:rich>
          </c:tx>
          <c:layout>
            <c:manualLayout>
              <c:xMode val="edge"/>
              <c:yMode val="edge"/>
              <c:x val="0.94041103060049547"/>
              <c:y val="0.2953770741581031"/>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ar-SA"/>
            </a:p>
          </c:tx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ar-SA"/>
          </a:p>
        </c:txPr>
        <c:crossAx val="137490672"/>
        <c:crosses val="max"/>
        <c:crossBetween val="between"/>
      </c:valAx>
      <c:catAx>
        <c:axId val="137490672"/>
        <c:scaling>
          <c:orientation val="minMax"/>
        </c:scaling>
        <c:delete val="1"/>
        <c:axPos val="b"/>
        <c:numFmt formatCode="General" sourceLinked="1"/>
        <c:majorTickMark val="out"/>
        <c:minorTickMark val="none"/>
        <c:tickLblPos val="nextTo"/>
        <c:crossAx val="137490112"/>
        <c:crosses val="autoZero"/>
        <c:auto val="1"/>
        <c:lblAlgn val="ctr"/>
        <c:lblOffset val="100"/>
        <c:noMultiLvlLbl val="0"/>
      </c:cat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ar-SA"/>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ar-SA"/>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8D18E60-4300-4729-A0D7-6AB984C3922D}" type="datetimeFigureOut">
              <a:rPr lang="en-US" smtClean="0"/>
              <a:t>6/10/2021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533E96-F078-4B3D-A8F4-F1AF21EBC357}" type="slidenum">
              <a:rPr lang="en-US" smtClean="0"/>
              <a:t>‹#›</a:t>
            </a:fld>
            <a:endParaRPr lang="en-US"/>
          </a:p>
        </p:txBody>
      </p:sp>
    </p:spTree>
    <p:extLst>
      <p:ext uri="{BB962C8B-B14F-4D97-AF65-F5344CB8AC3E}">
        <p14:creationId xmlns:p14="http://schemas.microsoft.com/office/powerpoint/2010/main" val="28443001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F533E96-F078-4B3D-A8F4-F1AF21EBC357}" type="slidenum">
              <a:rPr lang="en-US" smtClean="0"/>
              <a:t>1</a:t>
            </a:fld>
            <a:endParaRPr lang="en-US"/>
          </a:p>
        </p:txBody>
      </p:sp>
    </p:spTree>
    <p:extLst>
      <p:ext uri="{BB962C8B-B14F-4D97-AF65-F5344CB8AC3E}">
        <p14:creationId xmlns:p14="http://schemas.microsoft.com/office/powerpoint/2010/main" val="17577424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F533E96-F078-4B3D-A8F4-F1AF21EBC357}" type="slidenum">
              <a:rPr lang="en-US" smtClean="0"/>
              <a:t>13</a:t>
            </a:fld>
            <a:endParaRPr lang="en-US"/>
          </a:p>
        </p:txBody>
      </p:sp>
    </p:spTree>
    <p:extLst>
      <p:ext uri="{BB962C8B-B14F-4D97-AF65-F5344CB8AC3E}">
        <p14:creationId xmlns:p14="http://schemas.microsoft.com/office/powerpoint/2010/main" val="768338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F533E96-F078-4B3D-A8F4-F1AF21EBC357}" type="slidenum">
              <a:rPr lang="en-US" smtClean="0"/>
              <a:t>17</a:t>
            </a:fld>
            <a:endParaRPr lang="en-US"/>
          </a:p>
        </p:txBody>
      </p:sp>
    </p:spTree>
    <p:extLst>
      <p:ext uri="{BB962C8B-B14F-4D97-AF65-F5344CB8AC3E}">
        <p14:creationId xmlns:p14="http://schemas.microsoft.com/office/powerpoint/2010/main" val="41463662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78426" y="1548582"/>
            <a:ext cx="7816645" cy="1895168"/>
          </a:xfrm>
          <a:noFill/>
          <a:effectLst>
            <a:outerShdw blurRad="50800" dist="38100" dir="2700000" algn="tl" rotWithShape="0">
              <a:prstClr val="black">
                <a:alpha val="40000"/>
              </a:prstClr>
            </a:outerShdw>
          </a:effectLst>
        </p:spPr>
        <p:txBody>
          <a:bodyPr>
            <a:normAutofit/>
          </a:bodyPr>
          <a:lstStyle>
            <a:lvl1pPr algn="l">
              <a:defRPr sz="3600">
                <a:solidFill>
                  <a:srgbClr val="002060"/>
                </a:solidFill>
              </a:defRPr>
            </a:lvl1pPr>
          </a:lstStyle>
          <a:p>
            <a:r>
              <a:rPr lang="en-US" dirty="0"/>
              <a:t>Click to edit </a:t>
            </a:r>
            <a:br>
              <a:rPr lang="en-US" dirty="0"/>
            </a:br>
            <a:r>
              <a:rPr lang="en-US" dirty="0"/>
              <a:t>Master title style</a:t>
            </a:r>
          </a:p>
        </p:txBody>
      </p:sp>
      <p:sp>
        <p:nvSpPr>
          <p:cNvPr id="3" name="Subtitle 2"/>
          <p:cNvSpPr>
            <a:spLocks noGrp="1"/>
          </p:cNvSpPr>
          <p:nvPr>
            <p:ph type="subTitle" idx="1"/>
          </p:nvPr>
        </p:nvSpPr>
        <p:spPr>
          <a:xfrm>
            <a:off x="678426" y="3491685"/>
            <a:ext cx="7809271" cy="678426"/>
          </a:xfrm>
        </p:spPr>
        <p:txBody>
          <a:bodyPr>
            <a:normAutofit/>
          </a:bodyPr>
          <a:lstStyle>
            <a:lvl1pPr marL="0" indent="0" algn="l">
              <a:buNone/>
              <a:defRPr sz="2800" b="0" i="0">
                <a:solidFill>
                  <a:schemeClr val="accent5">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DBA17E86-5444-4758-B9F1-76EE282D7AF1}" type="datetime1">
              <a:rPr lang="en-US" smtClean="0"/>
              <a:t>6/10/2021</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2538751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AE04A01-FFDB-4321-93C3-584DFEBC052A}" type="datetime1">
              <a:rPr lang="en-US" smtClean="0"/>
              <a:t>6/10/2021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776078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182AB78-68ED-4711-BC4F-F88053758260}" type="datetime1">
              <a:rPr lang="en-US" smtClean="0"/>
              <a:t>6/10/2021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4286657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FA87574-459D-4827-A15C-8A78250C6539}" type="datetime1">
              <a:rPr lang="en-US" smtClean="0"/>
              <a:t>6/10/2021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pic>
        <p:nvPicPr>
          <p:cNvPr id="7" name="Picture 6" descr="E:\websites\free-power-point-templates\2012\logos.png">
            <a:extLst>
              <a:ext uri="{FF2B5EF4-FFF2-40B4-BE49-F238E27FC236}">
                <a16:creationId xmlns:a16="http://schemas.microsoft.com/office/drawing/2014/main" xmlns="" id="{08B89D22-1D6E-450B-881F-4D2A4C527F7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3808475" y="2326213"/>
            <a:ext cx="1463784" cy="526961"/>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3609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05581" y="113724"/>
            <a:ext cx="8340210" cy="763526"/>
          </a:xfrm>
        </p:spPr>
        <p:txBody>
          <a:bodyPr>
            <a:normAutofit/>
          </a:bodyPr>
          <a:lstStyle>
            <a:lvl1pPr algn="l">
              <a:defRPr sz="3600" baseline="0">
                <a:solidFill>
                  <a:srgbClr val="002060"/>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Content Placeholder 2"/>
          <p:cNvSpPr>
            <a:spLocks noGrp="1"/>
          </p:cNvSpPr>
          <p:nvPr>
            <p:ph idx="1"/>
          </p:nvPr>
        </p:nvSpPr>
        <p:spPr>
          <a:xfrm>
            <a:off x="501445" y="1371600"/>
            <a:ext cx="8244349" cy="3377381"/>
          </a:xfrm>
        </p:spPr>
        <p:txBody>
          <a:bodyPr/>
          <a:lstStyle>
            <a:lvl1pPr algn="l">
              <a:defRPr sz="2800">
                <a:solidFill>
                  <a:schemeClr val="accent5">
                    <a:lumMod val="75000"/>
                  </a:schemeClr>
                </a:solidFill>
              </a:defRPr>
            </a:lvl1pPr>
            <a:lvl2pPr algn="l">
              <a:defRPr>
                <a:solidFill>
                  <a:schemeClr val="accent5">
                    <a:lumMod val="75000"/>
                  </a:schemeClr>
                </a:solidFill>
              </a:defRPr>
            </a:lvl2pPr>
            <a:lvl3pPr algn="l">
              <a:defRPr>
                <a:solidFill>
                  <a:schemeClr val="accent5">
                    <a:lumMod val="75000"/>
                  </a:schemeClr>
                </a:solidFill>
              </a:defRPr>
            </a:lvl3pPr>
            <a:lvl4pPr algn="l">
              <a:defRPr>
                <a:solidFill>
                  <a:schemeClr val="accent5">
                    <a:lumMod val="75000"/>
                  </a:schemeClr>
                </a:solidFill>
              </a:defRPr>
            </a:lvl4pPr>
            <a:lvl5pPr algn="l">
              <a:defRPr>
                <a:solidFill>
                  <a:schemeClr val="accent5">
                    <a:lumMod val="7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1AC3A84-4E3B-4C9B-82A5-B6F2277E28BA}" type="datetime1">
              <a:rPr lang="en-US" smtClean="0"/>
              <a:t>6/10/2021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664471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48366" y="406537"/>
            <a:ext cx="6498123" cy="725349"/>
          </a:xfrm>
        </p:spPr>
        <p:txBody>
          <a:bodyPr>
            <a:normAutofit/>
          </a:bodyPr>
          <a:lstStyle>
            <a:lvl1pPr algn="l">
              <a:defRPr sz="3600">
                <a:solidFill>
                  <a:srgbClr val="002060"/>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Content Placeholder 2"/>
          <p:cNvSpPr>
            <a:spLocks noGrp="1"/>
          </p:cNvSpPr>
          <p:nvPr>
            <p:ph idx="1"/>
          </p:nvPr>
        </p:nvSpPr>
        <p:spPr>
          <a:xfrm>
            <a:off x="457200" y="1179870"/>
            <a:ext cx="6474543" cy="3508626"/>
          </a:xfrm>
        </p:spPr>
        <p:txBody>
          <a:bodyPr/>
          <a:lstStyle>
            <a:lvl1pPr algn="l">
              <a:defRPr sz="2800">
                <a:solidFill>
                  <a:srgbClr val="002060"/>
                </a:solidFill>
              </a:defRPr>
            </a:lvl1pPr>
            <a:lvl2pPr algn="l">
              <a:defRPr>
                <a:solidFill>
                  <a:srgbClr val="002060"/>
                </a:solidFill>
              </a:defRPr>
            </a:lvl2pPr>
            <a:lvl3pPr algn="l">
              <a:defRPr>
                <a:solidFill>
                  <a:srgbClr val="002060"/>
                </a:solidFill>
              </a:defRPr>
            </a:lvl3pPr>
            <a:lvl4pPr algn="l">
              <a:defRPr>
                <a:solidFill>
                  <a:srgbClr val="002060"/>
                </a:solidFill>
              </a:defRPr>
            </a:lvl4pPr>
            <a:lvl5pPr algn="l">
              <a:defRPr>
                <a:solidFill>
                  <a:srgbClr val="00206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B998903B-DB89-4E69-BEDE-0ECCAAE4BEB5}" type="datetime1">
              <a:rPr lang="en-US" smtClean="0"/>
              <a:t>6/10/2021</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629391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5CBB849-3563-4AAB-9F73-72E7943D3779}" type="datetime1">
              <a:rPr lang="en-US" smtClean="0"/>
              <a:t>6/10/2021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863441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74DDEA8-70C2-4811-BCB4-86C3494EFC67}" type="datetime1">
              <a:rPr lang="en-US" smtClean="0"/>
              <a:t>6/10/2021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5567918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40067" y="146280"/>
            <a:ext cx="8093365" cy="763525"/>
          </a:xfrm>
        </p:spPr>
        <p:txBody>
          <a:bodyPr>
            <a:normAutofit/>
          </a:bodyPr>
          <a:lstStyle>
            <a:lvl1pPr algn="l">
              <a:defRPr sz="3600" baseline="0">
                <a:solidFill>
                  <a:srgbClr val="002060"/>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Text Placeholder 2"/>
          <p:cNvSpPr>
            <a:spLocks noGrp="1"/>
          </p:cNvSpPr>
          <p:nvPr>
            <p:ph type="body" idx="1"/>
          </p:nvPr>
        </p:nvSpPr>
        <p:spPr>
          <a:xfrm>
            <a:off x="536879" y="1530145"/>
            <a:ext cx="4040188" cy="479822"/>
          </a:xfrm>
        </p:spPr>
        <p:txBody>
          <a:bodyPr anchor="b"/>
          <a:lstStyle>
            <a:lvl1pPr marL="0" indent="0" algn="ctr">
              <a:buNone/>
              <a:defRPr sz="2400" b="1">
                <a:solidFill>
                  <a:schemeClr val="accent5">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536879" y="2002542"/>
            <a:ext cx="4040188" cy="2276294"/>
          </a:xfrm>
        </p:spPr>
        <p:txBody>
          <a:bodyPr/>
          <a:lstStyle>
            <a:lvl1pPr algn="ctr">
              <a:defRPr sz="2400">
                <a:solidFill>
                  <a:schemeClr val="accent5">
                    <a:lumMod val="75000"/>
                  </a:schemeClr>
                </a:solidFill>
              </a:defRPr>
            </a:lvl1pPr>
            <a:lvl2pPr algn="ctr">
              <a:defRPr sz="2000">
                <a:solidFill>
                  <a:schemeClr val="accent5">
                    <a:lumMod val="75000"/>
                  </a:schemeClr>
                </a:solidFill>
              </a:defRPr>
            </a:lvl2pPr>
            <a:lvl3pPr algn="ctr">
              <a:defRPr sz="1800">
                <a:solidFill>
                  <a:schemeClr val="accent5">
                    <a:lumMod val="75000"/>
                  </a:schemeClr>
                </a:solidFill>
              </a:defRPr>
            </a:lvl3pPr>
            <a:lvl4pPr algn="ctr">
              <a:defRPr sz="1600">
                <a:solidFill>
                  <a:schemeClr val="accent5">
                    <a:lumMod val="75000"/>
                  </a:schemeClr>
                </a:solidFill>
              </a:defRPr>
            </a:lvl4pPr>
            <a:lvl5pPr algn="ctr">
              <a:defRPr sz="1600">
                <a:solidFill>
                  <a:schemeClr val="accent5">
                    <a:lumMod val="75000"/>
                  </a:schemeClr>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572000" y="1530145"/>
            <a:ext cx="4041775" cy="479822"/>
          </a:xfrm>
        </p:spPr>
        <p:txBody>
          <a:bodyPr anchor="b"/>
          <a:lstStyle>
            <a:lvl1pPr marL="0" indent="0" algn="ctr">
              <a:buNone/>
              <a:defRPr sz="2400" b="1">
                <a:solidFill>
                  <a:schemeClr val="accent5">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572000" y="2002542"/>
            <a:ext cx="4041775" cy="2276294"/>
          </a:xfrm>
        </p:spPr>
        <p:txBody>
          <a:bodyPr/>
          <a:lstStyle>
            <a:lvl1pPr algn="ctr">
              <a:defRPr sz="2400">
                <a:solidFill>
                  <a:schemeClr val="accent5">
                    <a:lumMod val="75000"/>
                  </a:schemeClr>
                </a:solidFill>
              </a:defRPr>
            </a:lvl1pPr>
            <a:lvl2pPr algn="ctr">
              <a:defRPr sz="2000">
                <a:solidFill>
                  <a:schemeClr val="accent5">
                    <a:lumMod val="75000"/>
                  </a:schemeClr>
                </a:solidFill>
              </a:defRPr>
            </a:lvl2pPr>
            <a:lvl3pPr algn="ctr">
              <a:defRPr sz="1800">
                <a:solidFill>
                  <a:schemeClr val="accent5">
                    <a:lumMod val="75000"/>
                  </a:schemeClr>
                </a:solidFill>
              </a:defRPr>
            </a:lvl3pPr>
            <a:lvl4pPr algn="ctr">
              <a:defRPr sz="1600">
                <a:solidFill>
                  <a:schemeClr val="accent5">
                    <a:lumMod val="75000"/>
                  </a:schemeClr>
                </a:solidFill>
              </a:defRPr>
            </a:lvl4pPr>
            <a:lvl5pPr algn="ctr">
              <a:defRPr sz="1600">
                <a:solidFill>
                  <a:schemeClr val="accent5">
                    <a:lumMod val="75000"/>
                  </a:schemeClr>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21627166-6728-42AF-B691-1E624B35527D}" type="datetime1">
              <a:rPr lang="en-US" smtClean="0"/>
              <a:t>6/10/2021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122911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615A366-0B65-46BF-8BC2-363E58DD1903}" type="datetime1">
              <a:rPr lang="en-US" smtClean="0"/>
              <a:t>6/10/2021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0297731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94AA7E9-F1B1-4770-AC2D-1D317C2A1AC2}" type="datetime1">
              <a:rPr lang="en-US" smtClean="0"/>
              <a:t>6/10/2021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251864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825E1FD-4CB2-4821-9507-8911EFEA44A5}" type="datetime1">
              <a:rPr lang="en-US" smtClean="0"/>
              <a:t>6/10/2021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174452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CAD42BB-5F52-4058-87AF-406AC91A98CC}" type="datetime1">
              <a:rPr lang="en-US" smtClean="0"/>
              <a:t>6/10/2021</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B82CCC60-E8CD-4174-8B1A-7DF615B22EEF}" type="slidenum">
              <a:rPr lang="en-US" smtClean="0"/>
              <a:pPr/>
              <a:t>‹#›</a:t>
            </a:fld>
            <a:endParaRPr lang="en-US"/>
          </a:p>
        </p:txBody>
      </p:sp>
      <p:sp>
        <p:nvSpPr>
          <p:cNvPr id="7" name="TextBox 6">
            <a:extLst>
              <a:ext uri="{FF2B5EF4-FFF2-40B4-BE49-F238E27FC236}">
                <a16:creationId xmlns:a16="http://schemas.microsoft.com/office/drawing/2014/main" xmlns="" id="{11E867DF-3DCA-4725-94F0-F2B6BD747A82}"/>
              </a:ext>
            </a:extLst>
          </p:cNvPr>
          <p:cNvSpPr txBox="1"/>
          <p:nvPr userDrawn="1"/>
        </p:nvSpPr>
        <p:spPr>
          <a:xfrm>
            <a:off x="-9150" y="5213747"/>
            <a:ext cx="8389625" cy="523220"/>
          </a:xfrm>
          <a:prstGeom prst="rect">
            <a:avLst/>
          </a:prstGeom>
          <a:noFill/>
        </p:spPr>
        <p:txBody>
          <a:bodyPr wrap="square" rtlCol="0">
            <a:spAutoFit/>
          </a:bodyPr>
          <a:lstStyle/>
          <a:p>
            <a:r>
              <a:rPr lang="en-US" sz="1400" dirty="0">
                <a:solidFill>
                  <a:schemeClr val="bg1">
                    <a:lumMod val="65000"/>
                  </a:schemeClr>
                </a:solidFill>
              </a:rPr>
              <a:t>This presentation uses a free template provided by FPPT.com</a:t>
            </a:r>
          </a:p>
          <a:p>
            <a:r>
              <a:rPr lang="en-US" sz="1400" dirty="0">
                <a:solidFill>
                  <a:schemeClr val="bg1">
                    <a:lumMod val="65000"/>
                  </a:schemeClr>
                </a:solidFill>
              </a:rPr>
              <a:t>www.free-power-point-templates.com</a:t>
            </a:r>
          </a:p>
        </p:txBody>
      </p:sp>
    </p:spTree>
    <p:extLst>
      <p:ext uri="{BB962C8B-B14F-4D97-AF65-F5344CB8AC3E}">
        <p14:creationId xmlns:p14="http://schemas.microsoft.com/office/powerpoint/2010/main" val="19440393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4201" y="1095078"/>
            <a:ext cx="4228441" cy="1651820"/>
          </a:xfrm>
        </p:spPr>
        <p:txBody>
          <a:bodyPr>
            <a:normAutofit fontScale="90000"/>
          </a:bodyPr>
          <a:lstStyle/>
          <a:p>
            <a:r>
              <a:rPr lang="en-US" sz="3600" b="1" dirty="0">
                <a:solidFill>
                  <a:srgbClr val="C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Experimental validation of dust impact on-grid connected PV system performance in Palestine: A case study, Nablus.</a:t>
            </a:r>
            <a:endParaRPr lang="en-US" b="1" dirty="0">
              <a:solidFill>
                <a:srgbClr val="C00000"/>
              </a:solidFill>
              <a:effectLst>
                <a:outerShdw blurRad="38100" dist="38100" dir="2700000" algn="tl">
                  <a:srgbClr val="000000">
                    <a:alpha val="43137"/>
                  </a:srgbClr>
                </a:outerShdw>
              </a:effectLst>
            </a:endParaRPr>
          </a:p>
        </p:txBody>
      </p:sp>
      <p:sp>
        <p:nvSpPr>
          <p:cNvPr id="3" name="Subtitle 2"/>
          <p:cNvSpPr>
            <a:spLocks noGrp="1"/>
          </p:cNvSpPr>
          <p:nvPr>
            <p:ph type="subTitle" idx="1"/>
          </p:nvPr>
        </p:nvSpPr>
        <p:spPr>
          <a:xfrm>
            <a:off x="74201" y="4048422"/>
            <a:ext cx="3480391" cy="1313947"/>
          </a:xfrm>
        </p:spPr>
        <p:txBody>
          <a:bodyPr>
            <a:normAutofit fontScale="55000" lnSpcReduction="20000"/>
          </a:bodyPr>
          <a:lstStyle/>
          <a:p>
            <a:r>
              <a:rPr lang="en-US" sz="2800" b="1" dirty="0">
                <a:solidFill>
                  <a:srgbClr val="C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Supervisor Name:</a:t>
            </a:r>
            <a:r>
              <a:rPr lang="en-US" sz="2800" b="1" dirty="0">
                <a:solidFill>
                  <a:srgbClr val="C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 </a:t>
            </a:r>
            <a:r>
              <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Dr. Adel </a:t>
            </a:r>
            <a:r>
              <a:rPr lang="en-US" sz="2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Juaidi</a:t>
            </a:r>
            <a:r>
              <a:rPr lang="en-US" sz="28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
            </a:r>
            <a:br>
              <a:rPr lang="en-US" sz="28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br>
            <a:r>
              <a:rPr lang="en-US" sz="28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
            </a:r>
            <a:br>
              <a:rPr lang="en-US" sz="28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br>
            <a:r>
              <a:rPr lang="en-US" sz="2800" b="1" dirty="0">
                <a:solidFill>
                  <a:srgbClr val="C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Group Members: </a:t>
            </a:r>
            <a:r>
              <a:rPr lang="en-US" sz="2800" dirty="0">
                <a:solidFill>
                  <a:srgbClr val="FFC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
            </a:r>
            <a:br>
              <a:rPr lang="en-US" sz="2800" dirty="0">
                <a:solidFill>
                  <a:srgbClr val="FFC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br>
            <a:r>
              <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Hatem Haj Muhammad </a:t>
            </a:r>
            <a:br>
              <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br>
            <a:r>
              <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Faris Kawa’ </a:t>
            </a:r>
            <a:r>
              <a:rPr lang="en-US" sz="2400" dirty="0">
                <a:effectLst/>
                <a:latin typeface="Times New Roman" panose="02020603050405020304" pitchFamily="18" charset="0"/>
                <a:ea typeface="Calibri" panose="020F0502020204030204" pitchFamily="34" charset="0"/>
                <a:cs typeface="Arial" panose="020B0604020202020204" pitchFamily="34" charset="0"/>
              </a:rPr>
              <a:t/>
            </a:r>
            <a:br>
              <a:rPr lang="en-US" sz="2400" dirty="0">
                <a:effectLst/>
                <a:latin typeface="Times New Roman" panose="02020603050405020304" pitchFamily="18" charset="0"/>
                <a:ea typeface="Calibri" panose="020F0502020204030204" pitchFamily="34" charset="0"/>
                <a:cs typeface="Arial" panose="020B0604020202020204" pitchFamily="34" charset="0"/>
              </a:rPr>
            </a:br>
            <a:endParaRPr lang="en-US" dirty="0"/>
          </a:p>
        </p:txBody>
      </p:sp>
    </p:spTree>
    <p:extLst>
      <p:ext uri="{BB962C8B-B14F-4D97-AF65-F5344CB8AC3E}">
        <p14:creationId xmlns:p14="http://schemas.microsoft.com/office/powerpoint/2010/main" val="3639203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07940" y="0"/>
            <a:ext cx="5711613" cy="1041992"/>
          </a:xfrm>
        </p:spPr>
        <p:txBody>
          <a:bodyPr>
            <a:noAutofit/>
          </a:bodyPr>
          <a:lstStyle/>
          <a:p>
            <a:r>
              <a:rPr lang="en-US" sz="2400" b="1" dirty="0">
                <a:solidFill>
                  <a:srgbClr val="C00000"/>
                </a:solidFill>
                <a:latin typeface="Times New Roman" panose="02020603050405020304" pitchFamily="18" charset="0"/>
                <a:cs typeface="Times New Roman" panose="02020603050405020304" pitchFamily="18" charset="0"/>
              </a:rPr>
              <a:t>Main factors that affect the performance of the PV module</a:t>
            </a:r>
          </a:p>
        </p:txBody>
      </p:sp>
      <p:sp>
        <p:nvSpPr>
          <p:cNvPr id="6" name="Content Placeholder 5"/>
          <p:cNvSpPr>
            <a:spLocks noGrp="1"/>
          </p:cNvSpPr>
          <p:nvPr>
            <p:ph sz="half" idx="2"/>
          </p:nvPr>
        </p:nvSpPr>
        <p:spPr>
          <a:xfrm>
            <a:off x="196636" y="1132822"/>
            <a:ext cx="8529149" cy="3894984"/>
          </a:xfrm>
        </p:spPr>
        <p:txBody>
          <a:bodyPr>
            <a:normAutofit/>
          </a:bodyPr>
          <a:lstStyle/>
          <a:p>
            <a:pPr marL="0" indent="0" algn="just">
              <a:lnSpc>
                <a:spcPct val="150000"/>
              </a:lnSpc>
              <a:buNone/>
            </a:pPr>
            <a:r>
              <a:rPr lang="en-US" sz="1600" b="1" dirty="0">
                <a:solidFill>
                  <a:srgbClr val="C00000"/>
                </a:solidFill>
                <a:effectLst>
                  <a:outerShdw blurRad="38100" dist="38100" dir="2700000" algn="tl">
                    <a:srgbClr val="000000">
                      <a:alpha val="43137"/>
                    </a:srgbClr>
                  </a:outerShdw>
                </a:effectLst>
                <a:latin typeface="Times New Roman" panose="02020603050405020304" pitchFamily="18" charset="0"/>
                <a:ea typeface="Tahoma" panose="020B0604030504040204" pitchFamily="34" charset="0"/>
                <a:cs typeface="Times New Roman" panose="02020603050405020304" pitchFamily="18" charset="0"/>
              </a:rPr>
              <a:t>5-</a:t>
            </a:r>
            <a:r>
              <a:rPr lang="en-US"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ahoma" panose="020B0604030504040204" pitchFamily="34" charset="0"/>
                <a:cs typeface="Times New Roman" panose="02020603050405020304" pitchFamily="18" charset="0"/>
              </a:rPr>
              <a:t> </a:t>
            </a:r>
            <a:r>
              <a:rPr lang="en-US" sz="1600" b="1" dirty="0">
                <a:solidFill>
                  <a:srgbClr val="C00000"/>
                </a:solidFill>
                <a:effectLst>
                  <a:outerShdw blurRad="38100" dist="38100" dir="2700000" algn="tl">
                    <a:srgbClr val="000000">
                      <a:alpha val="43137"/>
                    </a:srgbClr>
                  </a:outerShdw>
                </a:effectLst>
                <a:latin typeface="Times New Roman" panose="02020603050405020304" pitchFamily="18" charset="0"/>
                <a:ea typeface="Tahoma" panose="020B0604030504040204" pitchFamily="34" charset="0"/>
                <a:cs typeface="Times New Roman" panose="02020603050405020304" pitchFamily="18" charset="0"/>
              </a:rPr>
              <a:t>Effect of dust</a:t>
            </a:r>
          </a:p>
          <a:p>
            <a:pPr marL="0" indent="0" algn="just">
              <a:lnSpc>
                <a:spcPct val="150000"/>
              </a:lnSpc>
              <a:buNone/>
            </a:pPr>
            <a:r>
              <a:rPr lang="en-US" sz="14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Dust has two potential effects on the power output of the PV panels. </a:t>
            </a:r>
          </a:p>
          <a:p>
            <a:pPr marL="0" indent="0" algn="just">
              <a:lnSpc>
                <a:spcPct val="150000"/>
              </a:lnSpc>
              <a:buNone/>
            </a:pPr>
            <a:r>
              <a:rPr lang="en-US" sz="14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1- Suspended dust particles in the atmosphere that are larger than the wavelength of the incoming solar beam can diffuse the sunlight. </a:t>
            </a:r>
          </a:p>
          <a:p>
            <a:pPr marL="0" indent="0" algn="just">
              <a:lnSpc>
                <a:spcPct val="150000"/>
              </a:lnSpc>
              <a:buNone/>
            </a:pPr>
            <a:r>
              <a:rPr lang="en-US" sz="14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2- Creation of a dense layer of dust on the surface of the PV panel. </a:t>
            </a:r>
            <a:endParaRPr lang="en-US" sz="1400" dirty="0">
              <a:solidFill>
                <a:srgbClr val="FF8225"/>
              </a:solidFill>
              <a:effectLst>
                <a:outerShdw blurRad="38100" dist="38100" dir="2700000" algn="tl">
                  <a:srgbClr val="000000">
                    <a:alpha val="43137"/>
                  </a:srgbClr>
                </a:outerShdw>
              </a:effectLst>
              <a:latin typeface="Times New Roman" panose="02020603050405020304" pitchFamily="18" charset="0"/>
              <a:ea typeface="Tahoma" panose="020B060403050404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xmlns="" id="{1CFA7746-35D7-42D7-ABEC-4A048806A144}"/>
              </a:ext>
            </a:extLst>
          </p:cNvPr>
          <p:cNvPicPr/>
          <p:nvPr/>
        </p:nvPicPr>
        <p:blipFill>
          <a:blip r:embed="rId2"/>
          <a:stretch>
            <a:fillRect/>
          </a:stretch>
        </p:blipFill>
        <p:spPr>
          <a:xfrm>
            <a:off x="2963745" y="2901244"/>
            <a:ext cx="3538655" cy="2126562"/>
          </a:xfrm>
          <a:prstGeom prst="rect">
            <a:avLst/>
          </a:prstGeom>
        </p:spPr>
      </p:pic>
      <p:sp>
        <p:nvSpPr>
          <p:cNvPr id="2" name="Slide Number Placeholder 1">
            <a:extLst>
              <a:ext uri="{FF2B5EF4-FFF2-40B4-BE49-F238E27FC236}">
                <a16:creationId xmlns:a16="http://schemas.microsoft.com/office/drawing/2014/main" xmlns="" id="{D4D9635A-B235-4C2F-989B-6329BA6D1E97}"/>
              </a:ext>
            </a:extLst>
          </p:cNvPr>
          <p:cNvSpPr>
            <a:spLocks noGrp="1"/>
          </p:cNvSpPr>
          <p:nvPr>
            <p:ph type="sldNum" sz="quarter" idx="12"/>
          </p:nvPr>
        </p:nvSpPr>
        <p:spPr>
          <a:xfrm>
            <a:off x="6688214" y="4683079"/>
            <a:ext cx="2133600" cy="273844"/>
          </a:xfrm>
        </p:spPr>
        <p:txBody>
          <a:bodyPr/>
          <a:lstStyle/>
          <a:p>
            <a:fld id="{B82CCC60-E8CD-4174-8B1A-7DF615B22EEF}" type="slidenum">
              <a:rPr lang="en-US" sz="2000" smtClean="0">
                <a:solidFill>
                  <a:srgbClr val="C00000"/>
                </a:solidFill>
                <a:latin typeface="Times New Roman" panose="02020603050405020304" pitchFamily="18" charset="0"/>
                <a:cs typeface="Times New Roman" panose="02020603050405020304" pitchFamily="18" charset="0"/>
              </a:rPr>
              <a:pPr/>
              <a:t>10</a:t>
            </a:fld>
            <a:endParaRPr lang="en-US"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048314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07940" y="0"/>
            <a:ext cx="5711613" cy="1041992"/>
          </a:xfrm>
        </p:spPr>
        <p:txBody>
          <a:bodyPr>
            <a:noAutofit/>
          </a:bodyPr>
          <a:lstStyle/>
          <a:p>
            <a:r>
              <a:rPr lang="en-US" sz="2400" b="1" dirty="0">
                <a:solidFill>
                  <a:srgbClr val="C00000"/>
                </a:solidFill>
                <a:latin typeface="Times New Roman" panose="02020603050405020304" pitchFamily="18" charset="0"/>
                <a:cs typeface="Times New Roman" panose="02020603050405020304" pitchFamily="18" charset="0"/>
              </a:rPr>
              <a:t>Main factors that affect the performance of the PV module</a:t>
            </a:r>
          </a:p>
        </p:txBody>
      </p:sp>
      <p:sp>
        <p:nvSpPr>
          <p:cNvPr id="6" name="Content Placeholder 5"/>
          <p:cNvSpPr>
            <a:spLocks noGrp="1"/>
          </p:cNvSpPr>
          <p:nvPr>
            <p:ph sz="half" idx="2"/>
          </p:nvPr>
        </p:nvSpPr>
        <p:spPr>
          <a:xfrm>
            <a:off x="196636" y="1132822"/>
            <a:ext cx="8529149" cy="3894984"/>
          </a:xfrm>
        </p:spPr>
        <p:txBody>
          <a:bodyPr>
            <a:normAutofit/>
          </a:bodyPr>
          <a:lstStyle/>
          <a:p>
            <a:pPr marL="0" indent="0" algn="just">
              <a:lnSpc>
                <a:spcPct val="150000"/>
              </a:lnSpc>
              <a:buNone/>
            </a:pPr>
            <a:r>
              <a:rPr lang="en-US" sz="1600" b="1" dirty="0">
                <a:solidFill>
                  <a:srgbClr val="C00000"/>
                </a:solidFill>
                <a:effectLst>
                  <a:outerShdw blurRad="38100" dist="38100" dir="2700000" algn="tl">
                    <a:srgbClr val="000000">
                      <a:alpha val="43137"/>
                    </a:srgbClr>
                  </a:outerShdw>
                </a:effectLst>
                <a:latin typeface="Times New Roman" panose="02020603050405020304" pitchFamily="18" charset="0"/>
                <a:ea typeface="Tahoma" panose="020B0604030504040204" pitchFamily="34" charset="0"/>
                <a:cs typeface="Times New Roman" panose="02020603050405020304" pitchFamily="18" charset="0"/>
              </a:rPr>
              <a:t>6-</a:t>
            </a:r>
            <a:r>
              <a:rPr lang="en-US"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ahoma" panose="020B0604030504040204" pitchFamily="34" charset="0"/>
                <a:cs typeface="Times New Roman" panose="02020603050405020304" pitchFamily="18" charset="0"/>
              </a:rPr>
              <a:t> </a:t>
            </a:r>
            <a:r>
              <a:rPr lang="en-US" sz="1600" b="1" dirty="0">
                <a:solidFill>
                  <a:srgbClr val="C00000"/>
                </a:solidFill>
                <a:effectLst>
                  <a:outerShdw blurRad="38100" dist="38100" dir="2700000" algn="tl">
                    <a:srgbClr val="000000">
                      <a:alpha val="43137"/>
                    </a:srgbClr>
                  </a:outerShdw>
                </a:effectLst>
                <a:latin typeface="Times New Roman" panose="02020603050405020304" pitchFamily="18" charset="0"/>
                <a:ea typeface="Tahoma" panose="020B0604030504040204" pitchFamily="34" charset="0"/>
                <a:cs typeface="Times New Roman" panose="02020603050405020304" pitchFamily="18" charset="0"/>
              </a:rPr>
              <a:t>Shading effect</a:t>
            </a:r>
          </a:p>
          <a:p>
            <a:pPr marL="0" indent="0" algn="just">
              <a:lnSpc>
                <a:spcPct val="150000"/>
              </a:lnSpc>
              <a:buNone/>
            </a:pPr>
            <a:r>
              <a:rPr lang="en-US" sz="14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The production power of the PV module is significantly influenced by partial or full shading depending on the location of the module. The shading scenario influences the current flow in the shaded cells. The cells may be shaded by trees, buildings, and dust accumulation. </a:t>
            </a:r>
            <a:r>
              <a:rPr lang="en-US" sz="14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Another form of partial shading is called self-shading induced by the previous row of PV modules</a:t>
            </a:r>
            <a:r>
              <a:rPr lang="en-US" sz="14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p>
        </p:txBody>
      </p:sp>
      <p:pic>
        <p:nvPicPr>
          <p:cNvPr id="7" name="Picture 6">
            <a:extLst>
              <a:ext uri="{FF2B5EF4-FFF2-40B4-BE49-F238E27FC236}">
                <a16:creationId xmlns:a16="http://schemas.microsoft.com/office/drawing/2014/main" xmlns="" id="{DF52C014-7793-46CB-AD67-4E226A437B21}"/>
              </a:ext>
            </a:extLst>
          </p:cNvPr>
          <p:cNvPicPr/>
          <p:nvPr/>
        </p:nvPicPr>
        <p:blipFill>
          <a:blip r:embed="rId2"/>
          <a:stretch>
            <a:fillRect/>
          </a:stretch>
        </p:blipFill>
        <p:spPr>
          <a:xfrm>
            <a:off x="2963746" y="3020078"/>
            <a:ext cx="3081655" cy="1981200"/>
          </a:xfrm>
          <a:prstGeom prst="rect">
            <a:avLst/>
          </a:prstGeom>
        </p:spPr>
      </p:pic>
      <p:sp>
        <p:nvSpPr>
          <p:cNvPr id="2" name="Slide Number Placeholder 1">
            <a:extLst>
              <a:ext uri="{FF2B5EF4-FFF2-40B4-BE49-F238E27FC236}">
                <a16:creationId xmlns:a16="http://schemas.microsoft.com/office/drawing/2014/main" xmlns="" id="{6617E2F8-AE51-4F43-BF8F-CC2B190241E0}"/>
              </a:ext>
            </a:extLst>
          </p:cNvPr>
          <p:cNvSpPr>
            <a:spLocks noGrp="1"/>
          </p:cNvSpPr>
          <p:nvPr>
            <p:ph type="sldNum" sz="quarter" idx="12"/>
          </p:nvPr>
        </p:nvSpPr>
        <p:spPr>
          <a:xfrm>
            <a:off x="6813764" y="4727434"/>
            <a:ext cx="2133600" cy="273844"/>
          </a:xfrm>
        </p:spPr>
        <p:txBody>
          <a:bodyPr/>
          <a:lstStyle/>
          <a:p>
            <a:fld id="{B82CCC60-E8CD-4174-8B1A-7DF615B22EEF}" type="slidenum">
              <a:rPr lang="en-US" sz="2000" smtClean="0">
                <a:solidFill>
                  <a:srgbClr val="C00000"/>
                </a:solidFill>
                <a:latin typeface="Times New Roman" panose="02020603050405020304" pitchFamily="18" charset="0"/>
                <a:cs typeface="Times New Roman" panose="02020603050405020304" pitchFamily="18" charset="0"/>
              </a:rPr>
              <a:pPr/>
              <a:t>11</a:t>
            </a:fld>
            <a:endParaRPr lang="en-US"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358520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96636" y="0"/>
            <a:ext cx="5711613" cy="1041992"/>
          </a:xfrm>
        </p:spPr>
        <p:txBody>
          <a:bodyPr>
            <a:noAutofit/>
          </a:bodyPr>
          <a:lstStyle/>
          <a:p>
            <a:r>
              <a:rPr lang="en-US" sz="2800" b="1" dirty="0">
                <a:solidFill>
                  <a:srgbClr val="C00000"/>
                </a:solidFill>
                <a:latin typeface="Times New Roman" panose="02020603050405020304" pitchFamily="18" charset="0"/>
                <a:cs typeface="Times New Roman" panose="02020603050405020304" pitchFamily="18" charset="0"/>
              </a:rPr>
              <a:t>Procedure</a:t>
            </a:r>
          </a:p>
        </p:txBody>
      </p:sp>
      <p:sp>
        <p:nvSpPr>
          <p:cNvPr id="6" name="Content Placeholder 5"/>
          <p:cNvSpPr>
            <a:spLocks noGrp="1"/>
          </p:cNvSpPr>
          <p:nvPr>
            <p:ph sz="half" idx="2"/>
          </p:nvPr>
        </p:nvSpPr>
        <p:spPr>
          <a:xfrm>
            <a:off x="196636" y="1132822"/>
            <a:ext cx="8876480" cy="3894984"/>
          </a:xfrm>
        </p:spPr>
        <p:txBody>
          <a:bodyPr>
            <a:normAutofit/>
          </a:bodyPr>
          <a:lstStyle/>
          <a:p>
            <a:pPr marL="0" indent="0" algn="just">
              <a:lnSpc>
                <a:spcPct val="150000"/>
              </a:lnSpc>
              <a:buNone/>
            </a:pPr>
            <a:r>
              <a:rPr lang="en-US" sz="14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The practical method of this experiment is as follows, each time period had three solar cells and the average of the electrical production was calculated for them to get the most possible accurate answer.</a:t>
            </a:r>
            <a:endParaRPr lang="en-US" sz="1400" dirty="0">
              <a:solidFill>
                <a:schemeClr val="tx1"/>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8" name="Content Placeholder 5">
            <a:extLst>
              <a:ext uri="{FF2B5EF4-FFF2-40B4-BE49-F238E27FC236}">
                <a16:creationId xmlns:a16="http://schemas.microsoft.com/office/drawing/2014/main" xmlns="" id="{9E67F0EA-B32F-4213-A01D-2969DD51D947}"/>
              </a:ext>
            </a:extLst>
          </p:cNvPr>
          <p:cNvSpPr txBox="1">
            <a:spLocks/>
          </p:cNvSpPr>
          <p:nvPr/>
        </p:nvSpPr>
        <p:spPr>
          <a:xfrm>
            <a:off x="196636" y="2624925"/>
            <a:ext cx="4375364" cy="3894984"/>
          </a:xfrm>
          <a:prstGeom prst="rect">
            <a:avLst/>
          </a:prstGeom>
        </p:spPr>
        <p:txBody>
          <a:bodyPr vert="horz" lIns="91440" tIns="45720" rIns="91440" bIns="45720" rtlCol="0">
            <a:normAutofit/>
          </a:bodyPr>
          <a:lstStyle>
            <a:lvl1pPr marL="342900" indent="-342900" algn="ctr" defTabSz="914400" rtl="0" eaLnBrk="1" latinLnBrk="0" hangingPunct="1">
              <a:spcBef>
                <a:spcPct val="20000"/>
              </a:spcBef>
              <a:buFont typeface="Arial" pitchFamily="34" charset="0"/>
              <a:buChar char="•"/>
              <a:defRPr sz="2400" kern="1200">
                <a:solidFill>
                  <a:schemeClr val="accent5">
                    <a:lumMod val="75000"/>
                  </a:schemeClr>
                </a:solidFill>
                <a:latin typeface="+mn-lt"/>
                <a:ea typeface="+mn-ea"/>
                <a:cs typeface="+mn-cs"/>
              </a:defRPr>
            </a:lvl1pPr>
            <a:lvl2pPr marL="742950" indent="-285750" algn="ctr" defTabSz="914400" rtl="0" eaLnBrk="1" latinLnBrk="0" hangingPunct="1">
              <a:spcBef>
                <a:spcPct val="20000"/>
              </a:spcBef>
              <a:buFont typeface="Arial" pitchFamily="34" charset="0"/>
              <a:buChar char="–"/>
              <a:defRPr sz="2000" kern="1200">
                <a:solidFill>
                  <a:schemeClr val="accent5">
                    <a:lumMod val="75000"/>
                  </a:schemeClr>
                </a:solidFill>
                <a:latin typeface="+mn-lt"/>
                <a:ea typeface="+mn-ea"/>
                <a:cs typeface="+mn-cs"/>
              </a:defRPr>
            </a:lvl2pPr>
            <a:lvl3pPr marL="1143000" indent="-228600" algn="ctr" defTabSz="914400" rtl="0" eaLnBrk="1" latinLnBrk="0" hangingPunct="1">
              <a:spcBef>
                <a:spcPct val="20000"/>
              </a:spcBef>
              <a:buFont typeface="Arial" pitchFamily="34" charset="0"/>
              <a:buChar char="•"/>
              <a:defRPr sz="1800" kern="1200">
                <a:solidFill>
                  <a:schemeClr val="accent5">
                    <a:lumMod val="75000"/>
                  </a:schemeClr>
                </a:solidFill>
                <a:latin typeface="+mn-lt"/>
                <a:ea typeface="+mn-ea"/>
                <a:cs typeface="+mn-cs"/>
              </a:defRPr>
            </a:lvl3pPr>
            <a:lvl4pPr marL="1600200" indent="-228600" algn="ctr" defTabSz="914400" rtl="0" eaLnBrk="1" latinLnBrk="0" hangingPunct="1">
              <a:spcBef>
                <a:spcPct val="20000"/>
              </a:spcBef>
              <a:buFont typeface="Arial" pitchFamily="34" charset="0"/>
              <a:buChar char="–"/>
              <a:defRPr sz="1600" kern="1200">
                <a:solidFill>
                  <a:schemeClr val="accent5">
                    <a:lumMod val="75000"/>
                  </a:schemeClr>
                </a:solidFill>
                <a:latin typeface="+mn-lt"/>
                <a:ea typeface="+mn-ea"/>
                <a:cs typeface="+mn-cs"/>
              </a:defRPr>
            </a:lvl4pPr>
            <a:lvl5pPr marL="2057400" indent="-228600" algn="ctr" defTabSz="914400" rtl="0" eaLnBrk="1" latinLnBrk="0" hangingPunct="1">
              <a:spcBef>
                <a:spcPct val="20000"/>
              </a:spcBef>
              <a:buFont typeface="Arial" pitchFamily="34" charset="0"/>
              <a:buChar char="»"/>
              <a:defRPr sz="1600" kern="1200">
                <a:solidFill>
                  <a:schemeClr val="accent5">
                    <a:lumMod val="7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9pPr>
          </a:lstStyle>
          <a:p>
            <a:pPr marL="0" indent="0" algn="just">
              <a:lnSpc>
                <a:spcPct val="150000"/>
              </a:lnSpc>
              <a:buFont typeface="Arial" pitchFamily="34" charset="0"/>
              <a:buNone/>
            </a:pPr>
            <a:endParaRPr lang="en-US" sz="1600" b="1" dirty="0">
              <a:solidFill>
                <a:srgbClr val="C00000"/>
              </a:solidFill>
              <a:effectLst>
                <a:outerShdw blurRad="38100" dist="38100" dir="2700000" algn="tl">
                  <a:srgbClr val="000000">
                    <a:alpha val="43137"/>
                  </a:srgbClr>
                </a:outerShdw>
              </a:effectLst>
              <a:latin typeface="Times New Roman" panose="02020603050405020304" pitchFamily="18" charset="0"/>
              <a:ea typeface="Tahoma" panose="020B0604030504040204" pitchFamily="34" charset="0"/>
              <a:cs typeface="Times New Roman" panose="02020603050405020304" pitchFamily="18" charset="0"/>
            </a:endParaRPr>
          </a:p>
          <a:p>
            <a:pPr marL="0" indent="0" algn="just">
              <a:lnSpc>
                <a:spcPct val="150000"/>
              </a:lnSpc>
              <a:buFont typeface="Arial" pitchFamily="34" charset="0"/>
              <a:buNone/>
            </a:pPr>
            <a:endParaRPr lang="en-US" sz="1600" b="1" dirty="0">
              <a:solidFill>
                <a:srgbClr val="C00000"/>
              </a:solidFill>
              <a:effectLst>
                <a:outerShdw blurRad="38100" dist="38100" dir="2700000" algn="tl">
                  <a:srgbClr val="000000">
                    <a:alpha val="43137"/>
                  </a:srgbClr>
                </a:outerShdw>
              </a:effectLst>
              <a:latin typeface="Times New Roman" panose="02020603050405020304" pitchFamily="18" charset="0"/>
              <a:ea typeface="Tahoma" panose="020B0604030504040204" pitchFamily="34" charset="0"/>
              <a:cs typeface="Times New Roman" panose="02020603050405020304" pitchFamily="18" charset="0"/>
            </a:endParaRPr>
          </a:p>
        </p:txBody>
      </p:sp>
      <p:pic>
        <p:nvPicPr>
          <p:cNvPr id="7" name="Picture 6">
            <a:extLst>
              <a:ext uri="{FF2B5EF4-FFF2-40B4-BE49-F238E27FC236}">
                <a16:creationId xmlns:a16="http://schemas.microsoft.com/office/drawing/2014/main" xmlns="" id="{19E80EB1-95D7-4041-8341-56368946D1B6}"/>
              </a:ext>
            </a:extLst>
          </p:cNvPr>
          <p:cNvPicPr/>
          <p:nvPr/>
        </p:nvPicPr>
        <p:blipFill>
          <a:blip r:embed="rId2">
            <a:extLst>
              <a:ext uri="{28A0092B-C50C-407E-A947-70E740481C1C}">
                <a14:useLocalDpi xmlns:a14="http://schemas.microsoft.com/office/drawing/2010/main" val="0"/>
              </a:ext>
            </a:extLst>
          </a:blip>
          <a:srcRect/>
          <a:stretch/>
        </p:blipFill>
        <p:spPr>
          <a:xfrm>
            <a:off x="998145" y="1852285"/>
            <a:ext cx="7118565" cy="3182221"/>
          </a:xfrm>
          <a:prstGeom prst="rect">
            <a:avLst/>
          </a:prstGeom>
        </p:spPr>
      </p:pic>
      <p:sp>
        <p:nvSpPr>
          <p:cNvPr id="2" name="Slide Number Placeholder 1">
            <a:extLst>
              <a:ext uri="{FF2B5EF4-FFF2-40B4-BE49-F238E27FC236}">
                <a16:creationId xmlns:a16="http://schemas.microsoft.com/office/drawing/2014/main" xmlns="" id="{897B335C-5A22-45F3-870B-4C4C4DB4E9A4}"/>
              </a:ext>
            </a:extLst>
          </p:cNvPr>
          <p:cNvSpPr>
            <a:spLocks noGrp="1"/>
          </p:cNvSpPr>
          <p:nvPr>
            <p:ph type="sldNum" sz="quarter" idx="12"/>
          </p:nvPr>
        </p:nvSpPr>
        <p:spPr>
          <a:xfrm>
            <a:off x="6813764" y="4760663"/>
            <a:ext cx="2133600" cy="273844"/>
          </a:xfrm>
        </p:spPr>
        <p:txBody>
          <a:bodyPr/>
          <a:lstStyle/>
          <a:p>
            <a:fld id="{B82CCC60-E8CD-4174-8B1A-7DF615B22EEF}" type="slidenum">
              <a:rPr lang="en-US" sz="2000" smtClean="0">
                <a:solidFill>
                  <a:srgbClr val="C00000"/>
                </a:solidFill>
                <a:latin typeface="Times New Roman" panose="02020603050405020304" pitchFamily="18" charset="0"/>
                <a:cs typeface="Times New Roman" panose="02020603050405020304" pitchFamily="18" charset="0"/>
              </a:rPr>
              <a:pPr/>
              <a:t>12</a:t>
            </a:fld>
            <a:endParaRPr lang="en-US" sz="2000"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786687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96636" y="0"/>
            <a:ext cx="5711613" cy="1041992"/>
          </a:xfrm>
        </p:spPr>
        <p:txBody>
          <a:bodyPr>
            <a:noAutofit/>
          </a:bodyPr>
          <a:lstStyle/>
          <a:p>
            <a:r>
              <a:rPr lang="en-US" sz="2800" b="1" dirty="0" err="1">
                <a:solidFill>
                  <a:srgbClr val="C00000"/>
                </a:solidFill>
                <a:latin typeface="Times New Roman" panose="02020603050405020304" pitchFamily="18" charset="0"/>
                <a:cs typeface="Times New Roman" panose="02020603050405020304" pitchFamily="18" charset="0"/>
              </a:rPr>
              <a:t>Litereture</a:t>
            </a:r>
            <a:r>
              <a:rPr lang="en-US" sz="2800" b="1" dirty="0">
                <a:solidFill>
                  <a:srgbClr val="C00000"/>
                </a:solidFill>
                <a:latin typeface="Times New Roman" panose="02020603050405020304" pitchFamily="18" charset="0"/>
                <a:cs typeface="Times New Roman" panose="02020603050405020304" pitchFamily="18" charset="0"/>
              </a:rPr>
              <a:t> Review</a:t>
            </a:r>
          </a:p>
        </p:txBody>
      </p:sp>
      <p:sp>
        <p:nvSpPr>
          <p:cNvPr id="6" name="Content Placeholder 5"/>
          <p:cNvSpPr>
            <a:spLocks noGrp="1"/>
          </p:cNvSpPr>
          <p:nvPr>
            <p:ph sz="half" idx="2"/>
          </p:nvPr>
        </p:nvSpPr>
        <p:spPr>
          <a:xfrm>
            <a:off x="196636" y="1132822"/>
            <a:ext cx="8876480" cy="3894984"/>
          </a:xfrm>
        </p:spPr>
        <p:txBody>
          <a:bodyPr>
            <a:normAutofit/>
          </a:bodyPr>
          <a:lstStyle/>
          <a:p>
            <a:pPr marL="0" indent="0" algn="just">
              <a:lnSpc>
                <a:spcPct val="150000"/>
              </a:lnSpc>
              <a:buNone/>
            </a:pPr>
            <a:r>
              <a:rPr lang="en-US" sz="1800" b="1" dirty="0">
                <a:solidFill>
                  <a:srgbClr val="C00000"/>
                </a:solidFill>
                <a:effectLst>
                  <a:outerShdw blurRad="38100" dist="38100" dir="2700000" algn="tl">
                    <a:srgbClr val="000000">
                      <a:alpha val="43137"/>
                    </a:srgbClr>
                  </a:outerShdw>
                </a:effectLst>
                <a:latin typeface="Times New Roman" panose="02020603050405020304" pitchFamily="18" charset="0"/>
                <a:ea typeface="Tahoma" panose="020B0604030504040204" pitchFamily="34" charset="0"/>
                <a:cs typeface="Times New Roman" panose="02020603050405020304" pitchFamily="18" charset="0"/>
              </a:rPr>
              <a:t>Similar operational study</a:t>
            </a:r>
          </a:p>
          <a:p>
            <a:pPr marL="0" indent="0" algn="just">
              <a:lnSpc>
                <a:spcPct val="150000"/>
              </a:lnSpc>
              <a:buNone/>
            </a:pPr>
            <a:r>
              <a:rPr lang="en-US" sz="14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A similar experiment was done in </a:t>
            </a:r>
            <a:r>
              <a:rPr lang="en-US" sz="140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Ma’an</a:t>
            </a:r>
            <a:r>
              <a:rPr lang="en-US" sz="14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district, Jordan by a group at Al-Hussein Bin Talal University. The study found that based on a one cleaning process per month, the worst scenario will cause a power degradation of 2.99% with an average of 2.22% for the whole period of the study and based on the results a monthly cleaning process can be sufficient to maintain a healthy power plant status.</a:t>
            </a:r>
          </a:p>
          <a:p>
            <a:pPr marL="0" indent="0" algn="just">
              <a:lnSpc>
                <a:spcPct val="150000"/>
              </a:lnSpc>
              <a:buNone/>
            </a:pPr>
            <a:endParaRPr lang="en-US" sz="1800" b="1" dirty="0">
              <a:solidFill>
                <a:srgbClr val="C00000"/>
              </a:solidFill>
              <a:effectLst>
                <a:outerShdw blurRad="38100" dist="38100" dir="2700000" algn="tl">
                  <a:srgbClr val="000000">
                    <a:alpha val="43137"/>
                  </a:srgbClr>
                </a:outerShdw>
              </a:effectLst>
              <a:latin typeface="Times New Roman" panose="02020603050405020304" pitchFamily="18" charset="0"/>
              <a:ea typeface="Tahoma" panose="020B0604030504040204" pitchFamily="34" charset="0"/>
              <a:cs typeface="Times New Roman" panose="02020603050405020304" pitchFamily="18" charset="0"/>
            </a:endParaRPr>
          </a:p>
          <a:p>
            <a:pPr marL="0" indent="0" algn="just">
              <a:lnSpc>
                <a:spcPct val="150000"/>
              </a:lnSpc>
              <a:buNone/>
            </a:pPr>
            <a:r>
              <a:rPr lang="en-US" sz="1400" dirty="0">
                <a:solidFill>
                  <a:srgbClr val="FF8225"/>
                </a:solidFill>
                <a:latin typeface="Times New Roman" panose="02020603050405020304" pitchFamily="18" charset="0"/>
                <a:ea typeface="Tahoma" panose="020B0604030504040204" pitchFamily="34" charset="0"/>
                <a:cs typeface="Times New Roman" panose="02020603050405020304" pitchFamily="18" charset="0"/>
              </a:rPr>
              <a:t>	</a:t>
            </a:r>
          </a:p>
        </p:txBody>
      </p:sp>
      <p:sp>
        <p:nvSpPr>
          <p:cNvPr id="8" name="Content Placeholder 5">
            <a:extLst>
              <a:ext uri="{FF2B5EF4-FFF2-40B4-BE49-F238E27FC236}">
                <a16:creationId xmlns:a16="http://schemas.microsoft.com/office/drawing/2014/main" xmlns="" id="{9E67F0EA-B32F-4213-A01D-2969DD51D947}"/>
              </a:ext>
            </a:extLst>
          </p:cNvPr>
          <p:cNvSpPr txBox="1">
            <a:spLocks/>
          </p:cNvSpPr>
          <p:nvPr/>
        </p:nvSpPr>
        <p:spPr>
          <a:xfrm>
            <a:off x="196636" y="2624925"/>
            <a:ext cx="4375364" cy="3894984"/>
          </a:xfrm>
          <a:prstGeom prst="rect">
            <a:avLst/>
          </a:prstGeom>
        </p:spPr>
        <p:txBody>
          <a:bodyPr vert="horz" lIns="91440" tIns="45720" rIns="91440" bIns="45720" rtlCol="0">
            <a:normAutofit/>
          </a:bodyPr>
          <a:lstStyle>
            <a:lvl1pPr marL="342900" indent="-342900" algn="ctr" defTabSz="914400" rtl="0" eaLnBrk="1" latinLnBrk="0" hangingPunct="1">
              <a:spcBef>
                <a:spcPct val="20000"/>
              </a:spcBef>
              <a:buFont typeface="Arial" pitchFamily="34" charset="0"/>
              <a:buChar char="•"/>
              <a:defRPr sz="2400" kern="1200">
                <a:solidFill>
                  <a:schemeClr val="accent5">
                    <a:lumMod val="75000"/>
                  </a:schemeClr>
                </a:solidFill>
                <a:latin typeface="+mn-lt"/>
                <a:ea typeface="+mn-ea"/>
                <a:cs typeface="+mn-cs"/>
              </a:defRPr>
            </a:lvl1pPr>
            <a:lvl2pPr marL="742950" indent="-285750" algn="ctr" defTabSz="914400" rtl="0" eaLnBrk="1" latinLnBrk="0" hangingPunct="1">
              <a:spcBef>
                <a:spcPct val="20000"/>
              </a:spcBef>
              <a:buFont typeface="Arial" pitchFamily="34" charset="0"/>
              <a:buChar char="–"/>
              <a:defRPr sz="2000" kern="1200">
                <a:solidFill>
                  <a:schemeClr val="accent5">
                    <a:lumMod val="75000"/>
                  </a:schemeClr>
                </a:solidFill>
                <a:latin typeface="+mn-lt"/>
                <a:ea typeface="+mn-ea"/>
                <a:cs typeface="+mn-cs"/>
              </a:defRPr>
            </a:lvl2pPr>
            <a:lvl3pPr marL="1143000" indent="-228600" algn="ctr" defTabSz="914400" rtl="0" eaLnBrk="1" latinLnBrk="0" hangingPunct="1">
              <a:spcBef>
                <a:spcPct val="20000"/>
              </a:spcBef>
              <a:buFont typeface="Arial" pitchFamily="34" charset="0"/>
              <a:buChar char="•"/>
              <a:defRPr sz="1800" kern="1200">
                <a:solidFill>
                  <a:schemeClr val="accent5">
                    <a:lumMod val="75000"/>
                  </a:schemeClr>
                </a:solidFill>
                <a:latin typeface="+mn-lt"/>
                <a:ea typeface="+mn-ea"/>
                <a:cs typeface="+mn-cs"/>
              </a:defRPr>
            </a:lvl3pPr>
            <a:lvl4pPr marL="1600200" indent="-228600" algn="ctr" defTabSz="914400" rtl="0" eaLnBrk="1" latinLnBrk="0" hangingPunct="1">
              <a:spcBef>
                <a:spcPct val="20000"/>
              </a:spcBef>
              <a:buFont typeface="Arial" pitchFamily="34" charset="0"/>
              <a:buChar char="–"/>
              <a:defRPr sz="1600" kern="1200">
                <a:solidFill>
                  <a:schemeClr val="accent5">
                    <a:lumMod val="75000"/>
                  </a:schemeClr>
                </a:solidFill>
                <a:latin typeface="+mn-lt"/>
                <a:ea typeface="+mn-ea"/>
                <a:cs typeface="+mn-cs"/>
              </a:defRPr>
            </a:lvl4pPr>
            <a:lvl5pPr marL="2057400" indent="-228600" algn="ctr" defTabSz="914400" rtl="0" eaLnBrk="1" latinLnBrk="0" hangingPunct="1">
              <a:spcBef>
                <a:spcPct val="20000"/>
              </a:spcBef>
              <a:buFont typeface="Arial" pitchFamily="34" charset="0"/>
              <a:buChar char="»"/>
              <a:defRPr sz="1600" kern="1200">
                <a:solidFill>
                  <a:schemeClr val="accent5">
                    <a:lumMod val="7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9pPr>
          </a:lstStyle>
          <a:p>
            <a:pPr marL="0" indent="0" algn="just">
              <a:lnSpc>
                <a:spcPct val="150000"/>
              </a:lnSpc>
              <a:buFont typeface="Arial" pitchFamily="34" charset="0"/>
              <a:buNone/>
            </a:pPr>
            <a:endParaRPr lang="en-US" sz="1600" b="1" dirty="0">
              <a:solidFill>
                <a:srgbClr val="C00000"/>
              </a:solidFill>
              <a:effectLst>
                <a:outerShdw blurRad="38100" dist="38100" dir="2700000" algn="tl">
                  <a:srgbClr val="000000">
                    <a:alpha val="43137"/>
                  </a:srgbClr>
                </a:outerShdw>
              </a:effectLst>
              <a:latin typeface="Times New Roman" panose="02020603050405020304" pitchFamily="18" charset="0"/>
              <a:ea typeface="Tahoma" panose="020B0604030504040204" pitchFamily="34" charset="0"/>
              <a:cs typeface="Times New Roman" panose="02020603050405020304" pitchFamily="18" charset="0"/>
            </a:endParaRPr>
          </a:p>
          <a:p>
            <a:pPr marL="0" indent="0" algn="just">
              <a:lnSpc>
                <a:spcPct val="150000"/>
              </a:lnSpc>
              <a:buFont typeface="Arial" pitchFamily="34" charset="0"/>
              <a:buNone/>
            </a:pPr>
            <a:endParaRPr lang="en-US" sz="1600" b="1" dirty="0">
              <a:solidFill>
                <a:srgbClr val="C00000"/>
              </a:solidFill>
              <a:effectLst>
                <a:outerShdw blurRad="38100" dist="38100" dir="2700000" algn="tl">
                  <a:srgbClr val="000000">
                    <a:alpha val="43137"/>
                  </a:srgbClr>
                </a:outerShdw>
              </a:effectLst>
              <a:latin typeface="Times New Roman" panose="02020603050405020304" pitchFamily="18" charset="0"/>
              <a:ea typeface="Tahoma" panose="020B0604030504040204" pitchFamily="34" charset="0"/>
              <a:cs typeface="Times New Roman" panose="02020603050405020304" pitchFamily="18" charset="0"/>
            </a:endParaRPr>
          </a:p>
        </p:txBody>
      </p:sp>
      <p:sp>
        <p:nvSpPr>
          <p:cNvPr id="2" name="Slide Number Placeholder 1">
            <a:extLst>
              <a:ext uri="{FF2B5EF4-FFF2-40B4-BE49-F238E27FC236}">
                <a16:creationId xmlns:a16="http://schemas.microsoft.com/office/drawing/2014/main" xmlns="" id="{956A120A-1110-4D7F-81BB-CEF812B0FD03}"/>
              </a:ext>
            </a:extLst>
          </p:cNvPr>
          <p:cNvSpPr>
            <a:spLocks noGrp="1"/>
          </p:cNvSpPr>
          <p:nvPr>
            <p:ph type="sldNum" sz="quarter" idx="12"/>
          </p:nvPr>
        </p:nvSpPr>
        <p:spPr>
          <a:xfrm>
            <a:off x="6813764" y="4698683"/>
            <a:ext cx="2133600" cy="273844"/>
          </a:xfrm>
        </p:spPr>
        <p:txBody>
          <a:bodyPr/>
          <a:lstStyle/>
          <a:p>
            <a:fld id="{B82CCC60-E8CD-4174-8B1A-7DF615B22EEF}" type="slidenum">
              <a:rPr lang="en-US" sz="2000" smtClean="0">
                <a:solidFill>
                  <a:srgbClr val="C00000"/>
                </a:solidFill>
                <a:latin typeface="Times New Roman" panose="02020603050405020304" pitchFamily="18" charset="0"/>
                <a:cs typeface="Times New Roman" panose="02020603050405020304" pitchFamily="18" charset="0"/>
              </a:rPr>
              <a:pPr/>
              <a:t>13</a:t>
            </a:fld>
            <a:endParaRPr lang="en-US"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946808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4840" y="125306"/>
            <a:ext cx="6498123" cy="725349"/>
          </a:xfrm>
        </p:spPr>
        <p:txBody>
          <a:bodyPr>
            <a:noAutofit/>
          </a:bodyPr>
          <a:lstStyle/>
          <a:p>
            <a:r>
              <a:rPr lang="en-US" sz="2800" b="1" dirty="0">
                <a:solidFill>
                  <a:srgbClr val="C00000"/>
                </a:solidFill>
                <a:latin typeface="Times New Roman" panose="02020603050405020304" pitchFamily="18" charset="0"/>
                <a:cs typeface="Times New Roman" panose="02020603050405020304" pitchFamily="18" charset="0"/>
              </a:rPr>
              <a:t>Results and Analysis</a:t>
            </a:r>
            <a:endParaRPr lang="en-US" sz="2800" dirty="0">
              <a:solidFill>
                <a:srgbClr val="C00000"/>
              </a:solidFill>
              <a:latin typeface="Times New Roman" panose="02020603050405020304" pitchFamily="18" charset="0"/>
              <a:cs typeface="Times New Roman" panose="02020603050405020304" pitchFamily="18" charset="0"/>
            </a:endParaRPr>
          </a:p>
        </p:txBody>
      </p:sp>
      <p:sp>
        <p:nvSpPr>
          <p:cNvPr id="5" name="Content Placeholder 4"/>
          <p:cNvSpPr>
            <a:spLocks noGrp="1"/>
          </p:cNvSpPr>
          <p:nvPr>
            <p:ph idx="1"/>
          </p:nvPr>
        </p:nvSpPr>
        <p:spPr>
          <a:xfrm>
            <a:off x="342935" y="850655"/>
            <a:ext cx="7216106" cy="3508626"/>
          </a:xfrm>
        </p:spPr>
        <p:txBody>
          <a:bodyPr>
            <a:normAutofit/>
          </a:bodyPr>
          <a:lstStyle/>
          <a:p>
            <a:pPr marL="0" indent="0">
              <a:lnSpc>
                <a:spcPct val="150000"/>
              </a:lnSpc>
              <a:buNone/>
            </a:pPr>
            <a:r>
              <a:rPr lang="en-US" sz="14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The results of power generation for the uncleaning and cleaning PV panels by timetabling (weekly, two weeks, monthly, two months)	</a:t>
            </a:r>
          </a:p>
          <a:p>
            <a:pPr marL="0" indent="0">
              <a:lnSpc>
                <a:spcPct val="150000"/>
              </a:lnSpc>
              <a:buNone/>
            </a:pPr>
            <a:r>
              <a:rPr lang="en-US" sz="14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The cleaning schedule was based on the recommendations given by First Solar operation manual. Which states a drop of 2% in power efficiency requires a cleaning act for the whole plant.</a:t>
            </a:r>
          </a:p>
        </p:txBody>
      </p:sp>
      <p:pic>
        <p:nvPicPr>
          <p:cNvPr id="8" name="Picture 2" descr="No description available.">
            <a:extLst>
              <a:ext uri="{FF2B5EF4-FFF2-40B4-BE49-F238E27FC236}">
                <a16:creationId xmlns:a16="http://schemas.microsoft.com/office/drawing/2014/main" xmlns="" id="{7D07CE96-DA14-4F79-A41D-3026DD055BA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9840" y="2343574"/>
            <a:ext cx="2971799" cy="2606339"/>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xmlns="" id="{E9E9E49D-5407-4395-AB40-EC79B6C044C1}"/>
              </a:ext>
            </a:extLst>
          </p:cNvPr>
          <p:cNvSpPr>
            <a:spLocks noGrp="1"/>
          </p:cNvSpPr>
          <p:nvPr>
            <p:ph type="sldNum" sz="quarter" idx="12"/>
          </p:nvPr>
        </p:nvSpPr>
        <p:spPr>
          <a:xfrm>
            <a:off x="5318760" y="4810786"/>
            <a:ext cx="2133600" cy="273844"/>
          </a:xfrm>
        </p:spPr>
        <p:txBody>
          <a:bodyPr/>
          <a:lstStyle/>
          <a:p>
            <a:fld id="{B82CCC60-E8CD-4174-8B1A-7DF615B22EEF}" type="slidenum">
              <a:rPr lang="en-US" sz="2000" smtClean="0">
                <a:solidFill>
                  <a:srgbClr val="C00000"/>
                </a:solidFill>
                <a:latin typeface="Times New Roman" panose="02020603050405020304" pitchFamily="18" charset="0"/>
                <a:cs typeface="Times New Roman" panose="02020603050405020304" pitchFamily="18" charset="0"/>
              </a:rPr>
              <a:pPr/>
              <a:t>14</a:t>
            </a:fld>
            <a:endParaRPr lang="en-US" sz="2000"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867413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96636" y="0"/>
            <a:ext cx="5711613" cy="1041992"/>
          </a:xfrm>
        </p:spPr>
        <p:txBody>
          <a:bodyPr>
            <a:noAutofit/>
          </a:bodyPr>
          <a:lstStyle/>
          <a:p>
            <a:r>
              <a:rPr lang="en-US" sz="2400" b="1" dirty="0">
                <a:solidFill>
                  <a:srgbClr val="C00000"/>
                </a:solidFill>
                <a:latin typeface="Times New Roman" panose="02020603050405020304" pitchFamily="18" charset="0"/>
                <a:cs typeface="Times New Roman" panose="02020603050405020304" pitchFamily="18" charset="0"/>
              </a:rPr>
              <a:t>Results and Analysis</a:t>
            </a:r>
          </a:p>
        </p:txBody>
      </p:sp>
      <p:sp>
        <p:nvSpPr>
          <p:cNvPr id="6" name="Content Placeholder 5"/>
          <p:cNvSpPr>
            <a:spLocks noGrp="1"/>
          </p:cNvSpPr>
          <p:nvPr>
            <p:ph sz="half" idx="2"/>
          </p:nvPr>
        </p:nvSpPr>
        <p:spPr>
          <a:xfrm>
            <a:off x="196636" y="1132822"/>
            <a:ext cx="8833950" cy="3894984"/>
          </a:xfrm>
        </p:spPr>
        <p:txBody>
          <a:bodyPr>
            <a:normAutofit/>
          </a:bodyPr>
          <a:lstStyle/>
          <a:p>
            <a:pPr marL="0" indent="0" algn="l">
              <a:lnSpc>
                <a:spcPct val="150000"/>
              </a:lnSpc>
              <a:buNone/>
            </a:pPr>
            <a:r>
              <a:rPr lang="en-US" sz="14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The results of power generation for the uncleaning and cleaning PV panels by timetabling (weekly, two weeks, monthly, two months)	</a:t>
            </a:r>
          </a:p>
          <a:p>
            <a:pPr marL="0" indent="0" algn="l">
              <a:lnSpc>
                <a:spcPct val="150000"/>
              </a:lnSpc>
              <a:buNone/>
            </a:pPr>
            <a:r>
              <a:rPr lang="en-US" sz="14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The cleaning schedule was based on the recommendations </a:t>
            </a:r>
          </a:p>
          <a:p>
            <a:pPr marL="0" indent="0" algn="l">
              <a:lnSpc>
                <a:spcPct val="150000"/>
              </a:lnSpc>
              <a:buNone/>
            </a:pPr>
            <a:r>
              <a:rPr lang="en-US" sz="14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given by First Solar operation manual. Which states a drop </a:t>
            </a:r>
          </a:p>
          <a:p>
            <a:pPr marL="0" indent="0" algn="l">
              <a:lnSpc>
                <a:spcPct val="150000"/>
              </a:lnSpc>
              <a:buNone/>
            </a:pPr>
            <a:r>
              <a:rPr lang="en-US" sz="14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of 2% in power efficiency requires a cleaning act for the whole plant</a:t>
            </a:r>
            <a:r>
              <a:rPr lang="en-US" sz="1400" dirty="0"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a:t>
            </a:r>
            <a:endParaRPr lang="en-US" sz="1400" dirty="0">
              <a:solidFill>
                <a:schemeClr val="tx1"/>
              </a:solidFill>
              <a:latin typeface="Times New Roman" panose="02020603050405020304" pitchFamily="18" charset="0"/>
              <a:ea typeface="Tahoma" panose="020B0604030504040204" pitchFamily="34" charset="0"/>
              <a:cs typeface="Times New Roman" panose="02020603050405020304" pitchFamily="18" charset="0"/>
            </a:endParaRPr>
          </a:p>
        </p:txBody>
      </p:sp>
      <p:graphicFrame>
        <p:nvGraphicFramePr>
          <p:cNvPr id="5" name="Chart 4">
            <a:extLst>
              <a:ext uri="{FF2B5EF4-FFF2-40B4-BE49-F238E27FC236}">
                <a16:creationId xmlns:a16="http://schemas.microsoft.com/office/drawing/2014/main" xmlns="" id="{683A789E-5445-4A77-BE87-4299BC059181}"/>
              </a:ext>
            </a:extLst>
          </p:cNvPr>
          <p:cNvGraphicFramePr/>
          <p:nvPr/>
        </p:nvGraphicFramePr>
        <p:xfrm>
          <a:off x="5217379" y="1879599"/>
          <a:ext cx="3729985" cy="2719909"/>
        </p:xfrm>
        <a:graphic>
          <a:graphicData uri="http://schemas.openxmlformats.org/drawingml/2006/chart">
            <c:chart xmlns:c="http://schemas.openxmlformats.org/drawingml/2006/chart" xmlns:r="http://schemas.openxmlformats.org/officeDocument/2006/relationships" r:id="rId2"/>
          </a:graphicData>
        </a:graphic>
      </p:graphicFrame>
      <p:sp>
        <p:nvSpPr>
          <p:cNvPr id="2" name="Slide Number Placeholder 1">
            <a:extLst>
              <a:ext uri="{FF2B5EF4-FFF2-40B4-BE49-F238E27FC236}">
                <a16:creationId xmlns:a16="http://schemas.microsoft.com/office/drawing/2014/main" xmlns="" id="{EB245440-2B7E-4E56-AD38-CC3649FF9F64}"/>
              </a:ext>
            </a:extLst>
          </p:cNvPr>
          <p:cNvSpPr>
            <a:spLocks noGrp="1"/>
          </p:cNvSpPr>
          <p:nvPr>
            <p:ph type="sldNum" sz="quarter" idx="12"/>
          </p:nvPr>
        </p:nvSpPr>
        <p:spPr>
          <a:xfrm>
            <a:off x="6743700" y="4753962"/>
            <a:ext cx="2133600" cy="273844"/>
          </a:xfrm>
        </p:spPr>
        <p:txBody>
          <a:bodyPr/>
          <a:lstStyle/>
          <a:p>
            <a:fld id="{B82CCC60-E8CD-4174-8B1A-7DF615B22EEF}" type="slidenum">
              <a:rPr lang="en-US" sz="2000" smtClean="0">
                <a:solidFill>
                  <a:srgbClr val="C00000"/>
                </a:solidFill>
                <a:latin typeface="Times New Roman" panose="02020603050405020304" pitchFamily="18" charset="0"/>
                <a:cs typeface="Times New Roman" panose="02020603050405020304" pitchFamily="18" charset="0"/>
              </a:rPr>
              <a:pPr/>
              <a:t>15</a:t>
            </a:fld>
            <a:endParaRPr lang="en-US" sz="2000"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999214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96636" y="0"/>
            <a:ext cx="5711613" cy="1041992"/>
          </a:xfrm>
        </p:spPr>
        <p:txBody>
          <a:bodyPr>
            <a:noAutofit/>
          </a:bodyPr>
          <a:lstStyle/>
          <a:p>
            <a:r>
              <a:rPr lang="en-US" sz="2400" b="1" dirty="0">
                <a:solidFill>
                  <a:srgbClr val="C00000"/>
                </a:solidFill>
                <a:latin typeface="Times New Roman" panose="02020603050405020304" pitchFamily="18" charset="0"/>
                <a:cs typeface="Times New Roman" panose="02020603050405020304" pitchFamily="18" charset="0"/>
              </a:rPr>
              <a:t>Results and Analysis</a:t>
            </a:r>
          </a:p>
        </p:txBody>
      </p:sp>
      <p:sp>
        <p:nvSpPr>
          <p:cNvPr id="6" name="Content Placeholder 5"/>
          <p:cNvSpPr>
            <a:spLocks noGrp="1"/>
          </p:cNvSpPr>
          <p:nvPr>
            <p:ph sz="half" idx="2"/>
          </p:nvPr>
        </p:nvSpPr>
        <p:spPr>
          <a:xfrm>
            <a:off x="196636" y="1132822"/>
            <a:ext cx="8833950" cy="3894984"/>
          </a:xfrm>
        </p:spPr>
        <p:txBody>
          <a:bodyPr>
            <a:normAutofit/>
          </a:bodyPr>
          <a:lstStyle/>
          <a:p>
            <a:pPr marL="0" indent="0" algn="l">
              <a:lnSpc>
                <a:spcPct val="150000"/>
              </a:lnSpc>
              <a:buNone/>
            </a:pPr>
            <a:endParaRPr lang="en-US" sz="1400" dirty="0">
              <a:solidFill>
                <a:srgbClr val="C00000"/>
              </a:solidFill>
              <a:latin typeface="Times New Roman" panose="02020603050405020304" pitchFamily="18" charset="0"/>
              <a:ea typeface="Tahoma" panose="020B0604030504040204" pitchFamily="34" charset="0"/>
              <a:cs typeface="Times New Roman" panose="02020603050405020304" pitchFamily="18" charset="0"/>
            </a:endParaRPr>
          </a:p>
          <a:p>
            <a:pPr marL="0" indent="0" algn="l">
              <a:lnSpc>
                <a:spcPct val="150000"/>
              </a:lnSpc>
              <a:buNone/>
            </a:pPr>
            <a:r>
              <a:rPr lang="en-US" sz="1400" dirty="0">
                <a:solidFill>
                  <a:srgbClr val="C00000"/>
                </a:solidFill>
                <a:latin typeface="Times New Roman" panose="02020603050405020304" pitchFamily="18" charset="0"/>
                <a:ea typeface="Tahoma" panose="020B0604030504040204" pitchFamily="34" charset="0"/>
                <a:cs typeface="Times New Roman" panose="02020603050405020304" pitchFamily="18" charset="0"/>
              </a:rPr>
              <a:t>- </a:t>
            </a:r>
            <a:r>
              <a:rPr lang="en-US" sz="14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The output power difference between the two weeks uncleaned and </a:t>
            </a:r>
          </a:p>
          <a:p>
            <a:pPr marL="0" indent="0" algn="l">
              <a:lnSpc>
                <a:spcPct val="150000"/>
              </a:lnSpc>
              <a:buNone/>
            </a:pPr>
            <a:r>
              <a:rPr lang="en-US" sz="14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Automated cleaned panels with percentage difference. </a:t>
            </a:r>
          </a:p>
          <a:p>
            <a:pPr marL="0" indent="0" algn="l">
              <a:lnSpc>
                <a:spcPct val="150000"/>
              </a:lnSpc>
              <a:buNone/>
            </a:pPr>
            <a:endParaRPr lang="en-US" sz="1400" dirty="0">
              <a:solidFill>
                <a:schemeClr val="tx1"/>
              </a:solidFill>
              <a:latin typeface="Times New Roman" panose="02020603050405020304" pitchFamily="18" charset="0"/>
              <a:ea typeface="Tahoma" panose="020B0604030504040204" pitchFamily="34" charset="0"/>
              <a:cs typeface="Times New Roman" panose="02020603050405020304" pitchFamily="18" charset="0"/>
            </a:endParaRPr>
          </a:p>
        </p:txBody>
      </p:sp>
      <p:graphicFrame>
        <p:nvGraphicFramePr>
          <p:cNvPr id="7" name="Chart 6">
            <a:extLst>
              <a:ext uri="{FF2B5EF4-FFF2-40B4-BE49-F238E27FC236}">
                <a16:creationId xmlns:a16="http://schemas.microsoft.com/office/drawing/2014/main" xmlns="" id="{683A789E-5445-4A77-BE87-4299BC059181}"/>
              </a:ext>
            </a:extLst>
          </p:cNvPr>
          <p:cNvGraphicFramePr/>
          <p:nvPr>
            <p:extLst>
              <p:ext uri="{D42A27DB-BD31-4B8C-83A1-F6EECF244321}">
                <p14:modId xmlns:p14="http://schemas.microsoft.com/office/powerpoint/2010/main" val="3172138804"/>
              </p:ext>
            </p:extLst>
          </p:nvPr>
        </p:nvGraphicFramePr>
        <p:xfrm>
          <a:off x="4725884" y="1788724"/>
          <a:ext cx="4160520" cy="2583180"/>
        </p:xfrm>
        <a:graphic>
          <a:graphicData uri="http://schemas.openxmlformats.org/drawingml/2006/chart">
            <c:chart xmlns:c="http://schemas.openxmlformats.org/drawingml/2006/chart" xmlns:r="http://schemas.openxmlformats.org/officeDocument/2006/relationships" r:id="rId2"/>
          </a:graphicData>
        </a:graphic>
      </p:graphicFrame>
      <p:sp>
        <p:nvSpPr>
          <p:cNvPr id="2" name="Slide Number Placeholder 1">
            <a:extLst>
              <a:ext uri="{FF2B5EF4-FFF2-40B4-BE49-F238E27FC236}">
                <a16:creationId xmlns:a16="http://schemas.microsoft.com/office/drawing/2014/main" xmlns="" id="{FF5BC548-2DCE-4C3E-99BC-DF07F5B82616}"/>
              </a:ext>
            </a:extLst>
          </p:cNvPr>
          <p:cNvSpPr>
            <a:spLocks noGrp="1"/>
          </p:cNvSpPr>
          <p:nvPr>
            <p:ph type="sldNum" sz="quarter" idx="12"/>
          </p:nvPr>
        </p:nvSpPr>
        <p:spPr>
          <a:xfrm>
            <a:off x="6752804" y="4753962"/>
            <a:ext cx="2133600" cy="273844"/>
          </a:xfrm>
        </p:spPr>
        <p:txBody>
          <a:bodyPr/>
          <a:lstStyle/>
          <a:p>
            <a:fld id="{B82CCC60-E8CD-4174-8B1A-7DF615B22EEF}" type="slidenum">
              <a:rPr lang="en-US" sz="2000" smtClean="0">
                <a:solidFill>
                  <a:srgbClr val="C00000"/>
                </a:solidFill>
                <a:latin typeface="Times New Roman" panose="02020603050405020304" pitchFamily="18" charset="0"/>
                <a:cs typeface="Times New Roman" panose="02020603050405020304" pitchFamily="18" charset="0"/>
              </a:rPr>
              <a:pPr/>
              <a:t>16</a:t>
            </a:fld>
            <a:endParaRPr lang="en-US" sz="2000"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615163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96636" y="0"/>
            <a:ext cx="5711613" cy="1041992"/>
          </a:xfrm>
        </p:spPr>
        <p:txBody>
          <a:bodyPr>
            <a:noAutofit/>
          </a:bodyPr>
          <a:lstStyle/>
          <a:p>
            <a:r>
              <a:rPr lang="en-US" sz="2400" b="1" dirty="0">
                <a:solidFill>
                  <a:srgbClr val="C00000"/>
                </a:solidFill>
                <a:latin typeface="Times New Roman" panose="02020603050405020304" pitchFamily="18" charset="0"/>
                <a:cs typeface="Times New Roman" panose="02020603050405020304" pitchFamily="18" charset="0"/>
              </a:rPr>
              <a:t>Results and Analysis</a:t>
            </a:r>
          </a:p>
        </p:txBody>
      </p:sp>
      <p:sp>
        <p:nvSpPr>
          <p:cNvPr id="6" name="Content Placeholder 5"/>
          <p:cNvSpPr>
            <a:spLocks noGrp="1"/>
          </p:cNvSpPr>
          <p:nvPr>
            <p:ph sz="half" idx="2"/>
          </p:nvPr>
        </p:nvSpPr>
        <p:spPr>
          <a:xfrm>
            <a:off x="196636" y="1132822"/>
            <a:ext cx="8833950" cy="3894984"/>
          </a:xfrm>
        </p:spPr>
        <p:txBody>
          <a:bodyPr>
            <a:normAutofit/>
          </a:bodyPr>
          <a:lstStyle/>
          <a:p>
            <a:pPr marL="0" indent="0" algn="l">
              <a:lnSpc>
                <a:spcPct val="150000"/>
              </a:lnSpc>
              <a:buNone/>
            </a:pPr>
            <a:endParaRPr lang="en-US" sz="1400" dirty="0">
              <a:solidFill>
                <a:srgbClr val="C00000"/>
              </a:solidFill>
              <a:latin typeface="Times New Roman" panose="02020603050405020304" pitchFamily="18" charset="0"/>
              <a:ea typeface="Tahoma" panose="020B0604030504040204" pitchFamily="34" charset="0"/>
              <a:cs typeface="Times New Roman" panose="02020603050405020304" pitchFamily="18" charset="0"/>
            </a:endParaRPr>
          </a:p>
          <a:p>
            <a:pPr marL="0" indent="0" algn="l">
              <a:lnSpc>
                <a:spcPct val="150000"/>
              </a:lnSpc>
              <a:buNone/>
            </a:pPr>
            <a:r>
              <a:rPr lang="en-US" sz="1400" dirty="0">
                <a:solidFill>
                  <a:srgbClr val="C00000"/>
                </a:solidFill>
                <a:latin typeface="Times New Roman" panose="02020603050405020304" pitchFamily="18" charset="0"/>
                <a:ea typeface="Tahoma" panose="020B0604030504040204" pitchFamily="34" charset="0"/>
                <a:cs typeface="Times New Roman" panose="02020603050405020304" pitchFamily="18" charset="0"/>
              </a:rPr>
              <a:t>- </a:t>
            </a:r>
            <a:r>
              <a:rPr lang="en-US" sz="14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The output power difference between the monthly uncleaned and </a:t>
            </a:r>
          </a:p>
          <a:p>
            <a:pPr marL="0" indent="0" algn="l">
              <a:lnSpc>
                <a:spcPct val="150000"/>
              </a:lnSpc>
              <a:buNone/>
            </a:pPr>
            <a:r>
              <a:rPr lang="en-US" sz="14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Automated cleaned panels with percentage difference. </a:t>
            </a:r>
          </a:p>
          <a:p>
            <a:pPr marL="0" indent="0" algn="l">
              <a:lnSpc>
                <a:spcPct val="150000"/>
              </a:lnSpc>
              <a:buNone/>
            </a:pPr>
            <a:endParaRPr lang="en-US" sz="1400" dirty="0">
              <a:solidFill>
                <a:srgbClr val="C00000"/>
              </a:solidFill>
              <a:latin typeface="Times New Roman" panose="02020603050405020304" pitchFamily="18" charset="0"/>
              <a:ea typeface="Tahoma" panose="020B0604030504040204" pitchFamily="34" charset="0"/>
              <a:cs typeface="Times New Roman" panose="02020603050405020304" pitchFamily="18" charset="0"/>
            </a:endParaRPr>
          </a:p>
        </p:txBody>
      </p:sp>
      <p:graphicFrame>
        <p:nvGraphicFramePr>
          <p:cNvPr id="5" name="Chart 4">
            <a:extLst>
              <a:ext uri="{FF2B5EF4-FFF2-40B4-BE49-F238E27FC236}">
                <a16:creationId xmlns:a16="http://schemas.microsoft.com/office/drawing/2014/main" xmlns="" id="{683A789E-5445-4A77-BE87-4299BC059181}"/>
              </a:ext>
            </a:extLst>
          </p:cNvPr>
          <p:cNvGraphicFramePr/>
          <p:nvPr>
            <p:extLst>
              <p:ext uri="{D42A27DB-BD31-4B8C-83A1-F6EECF244321}">
                <p14:modId xmlns:p14="http://schemas.microsoft.com/office/powerpoint/2010/main" val="1826031215"/>
              </p:ext>
            </p:extLst>
          </p:nvPr>
        </p:nvGraphicFramePr>
        <p:xfrm>
          <a:off x="4664149" y="1745246"/>
          <a:ext cx="4283215" cy="2939105"/>
        </p:xfrm>
        <a:graphic>
          <a:graphicData uri="http://schemas.openxmlformats.org/drawingml/2006/chart">
            <c:chart xmlns:c="http://schemas.openxmlformats.org/drawingml/2006/chart" xmlns:r="http://schemas.openxmlformats.org/officeDocument/2006/relationships" r:id="rId3"/>
          </a:graphicData>
        </a:graphic>
      </p:graphicFrame>
      <p:sp>
        <p:nvSpPr>
          <p:cNvPr id="2" name="Slide Number Placeholder 1">
            <a:extLst>
              <a:ext uri="{FF2B5EF4-FFF2-40B4-BE49-F238E27FC236}">
                <a16:creationId xmlns:a16="http://schemas.microsoft.com/office/drawing/2014/main" xmlns="" id="{3209ADC9-957F-4108-AA20-4811CB15A128}"/>
              </a:ext>
            </a:extLst>
          </p:cNvPr>
          <p:cNvSpPr>
            <a:spLocks noGrp="1"/>
          </p:cNvSpPr>
          <p:nvPr>
            <p:ph type="sldNum" sz="quarter" idx="12"/>
          </p:nvPr>
        </p:nvSpPr>
        <p:spPr>
          <a:xfrm>
            <a:off x="6813764" y="4753962"/>
            <a:ext cx="2133600" cy="273844"/>
          </a:xfrm>
        </p:spPr>
        <p:txBody>
          <a:bodyPr/>
          <a:lstStyle/>
          <a:p>
            <a:fld id="{B82CCC60-E8CD-4174-8B1A-7DF615B22EEF}" type="slidenum">
              <a:rPr lang="en-US" sz="2000" smtClean="0">
                <a:solidFill>
                  <a:srgbClr val="C00000"/>
                </a:solidFill>
                <a:latin typeface="Times New Roman" panose="02020603050405020304" pitchFamily="18" charset="0"/>
                <a:cs typeface="Times New Roman" panose="02020603050405020304" pitchFamily="18" charset="0"/>
              </a:rPr>
              <a:pPr/>
              <a:t>17</a:t>
            </a:fld>
            <a:endParaRPr lang="en-US"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142243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96636" y="0"/>
            <a:ext cx="5711613" cy="1041992"/>
          </a:xfrm>
        </p:spPr>
        <p:txBody>
          <a:bodyPr>
            <a:noAutofit/>
          </a:bodyPr>
          <a:lstStyle/>
          <a:p>
            <a:r>
              <a:rPr lang="en-US" sz="2400" b="1" dirty="0">
                <a:solidFill>
                  <a:srgbClr val="C00000"/>
                </a:solidFill>
                <a:latin typeface="Times New Roman" panose="02020603050405020304" pitchFamily="18" charset="0"/>
                <a:cs typeface="Times New Roman" panose="02020603050405020304" pitchFamily="18" charset="0"/>
              </a:rPr>
              <a:t>Results and Analysis</a:t>
            </a:r>
          </a:p>
        </p:txBody>
      </p:sp>
      <p:sp>
        <p:nvSpPr>
          <p:cNvPr id="6" name="Content Placeholder 5"/>
          <p:cNvSpPr>
            <a:spLocks noGrp="1"/>
          </p:cNvSpPr>
          <p:nvPr>
            <p:ph sz="half" idx="2"/>
          </p:nvPr>
        </p:nvSpPr>
        <p:spPr>
          <a:xfrm>
            <a:off x="196636" y="1132822"/>
            <a:ext cx="8833950" cy="3894984"/>
          </a:xfrm>
        </p:spPr>
        <p:txBody>
          <a:bodyPr>
            <a:normAutofit/>
          </a:bodyPr>
          <a:lstStyle/>
          <a:p>
            <a:pPr marL="0" indent="0" algn="l">
              <a:lnSpc>
                <a:spcPct val="150000"/>
              </a:lnSpc>
              <a:buNone/>
            </a:pPr>
            <a:endParaRPr lang="en-US" sz="1400" dirty="0">
              <a:solidFill>
                <a:srgbClr val="C00000"/>
              </a:solidFill>
              <a:latin typeface="Times New Roman" panose="02020603050405020304" pitchFamily="18" charset="0"/>
              <a:ea typeface="Tahoma" panose="020B0604030504040204" pitchFamily="34" charset="0"/>
              <a:cs typeface="Times New Roman" panose="02020603050405020304" pitchFamily="18" charset="0"/>
            </a:endParaRPr>
          </a:p>
          <a:p>
            <a:pPr marL="0" indent="0" algn="l">
              <a:lnSpc>
                <a:spcPct val="150000"/>
              </a:lnSpc>
              <a:buNone/>
            </a:pPr>
            <a:r>
              <a:rPr lang="en-US" sz="1400" dirty="0">
                <a:solidFill>
                  <a:srgbClr val="C00000"/>
                </a:solidFill>
                <a:latin typeface="Times New Roman" panose="02020603050405020304" pitchFamily="18" charset="0"/>
                <a:ea typeface="Tahoma" panose="020B0604030504040204" pitchFamily="34" charset="0"/>
                <a:cs typeface="Times New Roman" panose="02020603050405020304" pitchFamily="18" charset="0"/>
              </a:rPr>
              <a:t>- </a:t>
            </a:r>
            <a:r>
              <a:rPr lang="en-US" sz="14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The output power difference between the two months uncleaned and </a:t>
            </a:r>
          </a:p>
          <a:p>
            <a:pPr marL="0" indent="0" algn="l">
              <a:lnSpc>
                <a:spcPct val="150000"/>
              </a:lnSpc>
              <a:buNone/>
            </a:pPr>
            <a:r>
              <a:rPr lang="en-US" sz="14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Automated cleaned panels with percentage difference. </a:t>
            </a:r>
          </a:p>
          <a:p>
            <a:pPr marL="0" indent="0" algn="l">
              <a:lnSpc>
                <a:spcPct val="150000"/>
              </a:lnSpc>
              <a:buNone/>
            </a:pPr>
            <a:endParaRPr lang="en-US" sz="1400" dirty="0">
              <a:solidFill>
                <a:schemeClr val="tx1"/>
              </a:solidFill>
              <a:latin typeface="Times New Roman" panose="02020603050405020304" pitchFamily="18" charset="0"/>
              <a:ea typeface="Tahoma" panose="020B0604030504040204" pitchFamily="34" charset="0"/>
              <a:cs typeface="Times New Roman" panose="02020603050405020304" pitchFamily="18" charset="0"/>
            </a:endParaRPr>
          </a:p>
        </p:txBody>
      </p:sp>
      <p:graphicFrame>
        <p:nvGraphicFramePr>
          <p:cNvPr id="7" name="Chart 6">
            <a:extLst>
              <a:ext uri="{FF2B5EF4-FFF2-40B4-BE49-F238E27FC236}">
                <a16:creationId xmlns:a16="http://schemas.microsoft.com/office/drawing/2014/main" xmlns="" id="{683A789E-5445-4A77-BE87-4299BC059181}"/>
              </a:ext>
            </a:extLst>
          </p:cNvPr>
          <p:cNvGraphicFramePr/>
          <p:nvPr>
            <p:extLst>
              <p:ext uri="{D42A27DB-BD31-4B8C-83A1-F6EECF244321}">
                <p14:modId xmlns:p14="http://schemas.microsoft.com/office/powerpoint/2010/main" val="1031754386"/>
              </p:ext>
            </p:extLst>
          </p:nvPr>
        </p:nvGraphicFramePr>
        <p:xfrm>
          <a:off x="4710046" y="1777294"/>
          <a:ext cx="4320540" cy="2606040"/>
        </p:xfrm>
        <a:graphic>
          <a:graphicData uri="http://schemas.openxmlformats.org/drawingml/2006/chart">
            <c:chart xmlns:c="http://schemas.openxmlformats.org/drawingml/2006/chart" xmlns:r="http://schemas.openxmlformats.org/officeDocument/2006/relationships" r:id="rId2"/>
          </a:graphicData>
        </a:graphic>
      </p:graphicFrame>
      <p:sp>
        <p:nvSpPr>
          <p:cNvPr id="2" name="Slide Number Placeholder 1">
            <a:extLst>
              <a:ext uri="{FF2B5EF4-FFF2-40B4-BE49-F238E27FC236}">
                <a16:creationId xmlns:a16="http://schemas.microsoft.com/office/drawing/2014/main" xmlns="" id="{0B86D0FF-E9A8-4487-814A-0BF9ECED355A}"/>
              </a:ext>
            </a:extLst>
          </p:cNvPr>
          <p:cNvSpPr>
            <a:spLocks noGrp="1"/>
          </p:cNvSpPr>
          <p:nvPr>
            <p:ph type="sldNum" sz="quarter" idx="12"/>
          </p:nvPr>
        </p:nvSpPr>
        <p:spPr>
          <a:xfrm>
            <a:off x="6813764" y="4683443"/>
            <a:ext cx="2133600" cy="273844"/>
          </a:xfrm>
        </p:spPr>
        <p:txBody>
          <a:bodyPr/>
          <a:lstStyle/>
          <a:p>
            <a:fld id="{B82CCC60-E8CD-4174-8B1A-7DF615B22EEF}" type="slidenum">
              <a:rPr lang="en-US" sz="2000" smtClean="0">
                <a:solidFill>
                  <a:srgbClr val="C00000"/>
                </a:solidFill>
                <a:latin typeface="Times New Roman" panose="02020603050405020304" pitchFamily="18" charset="0"/>
                <a:cs typeface="Times New Roman" panose="02020603050405020304" pitchFamily="18" charset="0"/>
              </a:rPr>
              <a:pPr/>
              <a:t>18</a:t>
            </a:fld>
            <a:endParaRPr lang="en-US"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95172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96636" y="0"/>
            <a:ext cx="5711613" cy="1041992"/>
          </a:xfrm>
        </p:spPr>
        <p:txBody>
          <a:bodyPr>
            <a:noAutofit/>
          </a:bodyPr>
          <a:lstStyle/>
          <a:p>
            <a:r>
              <a:rPr lang="en-US" sz="2400" b="1" dirty="0">
                <a:solidFill>
                  <a:srgbClr val="C00000"/>
                </a:solidFill>
                <a:latin typeface="Times New Roman" panose="02020603050405020304" pitchFamily="18" charset="0"/>
                <a:cs typeface="Times New Roman" panose="02020603050405020304" pitchFamily="18" charset="0"/>
              </a:rPr>
              <a:t>Conclusion and Recommendation</a:t>
            </a:r>
          </a:p>
        </p:txBody>
      </p:sp>
      <p:sp>
        <p:nvSpPr>
          <p:cNvPr id="6" name="Content Placeholder 5"/>
          <p:cNvSpPr>
            <a:spLocks noGrp="1"/>
          </p:cNvSpPr>
          <p:nvPr>
            <p:ph sz="half" idx="2"/>
          </p:nvPr>
        </p:nvSpPr>
        <p:spPr>
          <a:xfrm>
            <a:off x="196636" y="1132822"/>
            <a:ext cx="8833950" cy="3894984"/>
          </a:xfrm>
        </p:spPr>
        <p:txBody>
          <a:bodyPr>
            <a:normAutofit/>
          </a:bodyPr>
          <a:lstStyle/>
          <a:p>
            <a:pPr marL="0" indent="0" algn="l">
              <a:lnSpc>
                <a:spcPct val="150000"/>
              </a:lnSpc>
              <a:buNone/>
            </a:pPr>
            <a:r>
              <a:rPr lang="en-US" sz="14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The performance of PV technology is facing a serious challenge caused by dust formation. </a:t>
            </a:r>
          </a:p>
          <a:p>
            <a:pPr marL="0" indent="0" algn="l">
              <a:lnSpc>
                <a:spcPct val="150000"/>
              </a:lnSpc>
              <a:buNone/>
            </a:pPr>
            <a:r>
              <a:rPr lang="en-US" sz="1400" dirty="0">
                <a:solidFill>
                  <a:srgbClr val="FF8225"/>
                </a:solidFill>
                <a:latin typeface="Times New Roman" panose="02020603050405020304" pitchFamily="18" charset="0"/>
                <a:ea typeface="Tahoma" panose="020B0604030504040204" pitchFamily="34" charset="0"/>
                <a:cs typeface="Times New Roman" panose="02020603050405020304" pitchFamily="18" charset="0"/>
              </a:rPr>
              <a:t>will assist in lowering cleaning costs by choosing the most appropriate period for cleaning</a:t>
            </a:r>
          </a:p>
          <a:p>
            <a:pPr marL="0" indent="0" algn="l">
              <a:lnSpc>
                <a:spcPct val="150000"/>
              </a:lnSpc>
              <a:buNone/>
            </a:pPr>
            <a:r>
              <a:rPr lang="en-US" sz="14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the observations in the results sections led to the following recommendation: </a:t>
            </a:r>
          </a:p>
          <a:p>
            <a:pPr marL="0" indent="0" algn="l">
              <a:lnSpc>
                <a:spcPct val="150000"/>
              </a:lnSpc>
              <a:buNone/>
            </a:pPr>
            <a:r>
              <a:rPr lang="en-US" sz="14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A monthly cleaning operation in Winter season is appropriate and every two weeks cleaning in March and April, while in May it’s recommended to clean the plant after less than two weeks. This recommendation is necessarily to keep the PV panels at the highest possible performance. </a:t>
            </a:r>
          </a:p>
        </p:txBody>
      </p:sp>
      <p:pic>
        <p:nvPicPr>
          <p:cNvPr id="5" name="Picture 4">
            <a:extLst>
              <a:ext uri="{FF2B5EF4-FFF2-40B4-BE49-F238E27FC236}">
                <a16:creationId xmlns:a16="http://schemas.microsoft.com/office/drawing/2014/main" xmlns="" id="{3FEAA52B-E4D0-4C4F-91CA-4BFBDC6B5775}"/>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3794761" y="2907347"/>
            <a:ext cx="3451542" cy="2120459"/>
          </a:xfrm>
          <a:prstGeom prst="rect">
            <a:avLst/>
          </a:prstGeom>
        </p:spPr>
      </p:pic>
      <p:sp>
        <p:nvSpPr>
          <p:cNvPr id="2" name="Slide Number Placeholder 1">
            <a:extLst>
              <a:ext uri="{FF2B5EF4-FFF2-40B4-BE49-F238E27FC236}">
                <a16:creationId xmlns:a16="http://schemas.microsoft.com/office/drawing/2014/main" xmlns="" id="{D478B67E-5212-48F5-8239-817DE3DB2DB0}"/>
              </a:ext>
            </a:extLst>
          </p:cNvPr>
          <p:cNvSpPr>
            <a:spLocks noGrp="1"/>
          </p:cNvSpPr>
          <p:nvPr>
            <p:ph type="sldNum" sz="quarter" idx="12"/>
          </p:nvPr>
        </p:nvSpPr>
        <p:spPr>
          <a:xfrm>
            <a:off x="6813764" y="4753962"/>
            <a:ext cx="2133600" cy="273844"/>
          </a:xfrm>
        </p:spPr>
        <p:txBody>
          <a:bodyPr/>
          <a:lstStyle/>
          <a:p>
            <a:fld id="{B82CCC60-E8CD-4174-8B1A-7DF615B22EEF}" type="slidenum">
              <a:rPr lang="en-US" sz="2000" smtClean="0">
                <a:solidFill>
                  <a:srgbClr val="C00000"/>
                </a:solidFill>
                <a:latin typeface="Times New Roman" panose="02020603050405020304" pitchFamily="18" charset="0"/>
                <a:cs typeface="Times New Roman" panose="02020603050405020304" pitchFamily="18" charset="0"/>
              </a:rPr>
              <a:pPr/>
              <a:t>19</a:t>
            </a:fld>
            <a:endParaRPr lang="en-US" sz="2000"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023115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6223" y="113724"/>
            <a:ext cx="8340210" cy="763526"/>
          </a:xfrm>
        </p:spPr>
        <p:txBody>
          <a:bodyPr>
            <a:normAutofit/>
          </a:bodyPr>
          <a:lstStyle/>
          <a:p>
            <a:r>
              <a:rPr lang="en-US" b="1" dirty="0">
                <a:solidFill>
                  <a:srgbClr val="C00000"/>
                </a:solidFill>
                <a:latin typeface="Times New Roman" panose="02020603050405020304" pitchFamily="18" charset="0"/>
                <a:ea typeface="Tahoma" panose="020B0604030504040204" pitchFamily="34" charset="0"/>
                <a:cs typeface="Times New Roman" panose="02020603050405020304" pitchFamily="18" charset="0"/>
              </a:rPr>
              <a:t>Presentation Content: </a:t>
            </a:r>
          </a:p>
        </p:txBody>
      </p:sp>
      <p:sp>
        <p:nvSpPr>
          <p:cNvPr id="3" name="Content Placeholder 2"/>
          <p:cNvSpPr>
            <a:spLocks noGrp="1"/>
          </p:cNvSpPr>
          <p:nvPr>
            <p:ph idx="1"/>
          </p:nvPr>
        </p:nvSpPr>
        <p:spPr>
          <a:xfrm>
            <a:off x="449826" y="1386840"/>
            <a:ext cx="8244349" cy="3377381"/>
          </a:xfrm>
        </p:spPr>
        <p:txBody>
          <a:bodyPr/>
          <a:lstStyle/>
          <a:p>
            <a:r>
              <a:rPr lang="en-US" sz="2000" dirty="0">
                <a:solidFill>
                  <a:schemeClr val="tx1"/>
                </a:solidFill>
                <a:latin typeface="Times New Roman" panose="02020603050405020304" pitchFamily="18" charset="0"/>
                <a:cs typeface="Times New Roman" panose="02020603050405020304" pitchFamily="18" charset="0"/>
              </a:rPr>
              <a:t>Project Description</a:t>
            </a:r>
          </a:p>
          <a:p>
            <a:r>
              <a:rPr lang="en-US" sz="2000" dirty="0">
                <a:solidFill>
                  <a:schemeClr val="tx1"/>
                </a:solidFill>
                <a:latin typeface="Times New Roman" panose="02020603050405020304" pitchFamily="18" charset="0"/>
                <a:cs typeface="Times New Roman" panose="02020603050405020304" pitchFamily="18" charset="0"/>
              </a:rPr>
              <a:t>Main factors that affect the performance of the PV module</a:t>
            </a:r>
          </a:p>
          <a:p>
            <a:r>
              <a:rPr lang="en-US" sz="2000" dirty="0">
                <a:solidFill>
                  <a:schemeClr val="tx1"/>
                </a:solidFill>
                <a:latin typeface="Times New Roman" panose="02020603050405020304" pitchFamily="18" charset="0"/>
                <a:cs typeface="Times New Roman" panose="02020603050405020304" pitchFamily="18" charset="0"/>
              </a:rPr>
              <a:t>Procedure</a:t>
            </a:r>
          </a:p>
          <a:p>
            <a:r>
              <a:rPr lang="en-US" sz="2000" dirty="0">
                <a:solidFill>
                  <a:schemeClr val="tx1"/>
                </a:solidFill>
                <a:latin typeface="Times New Roman" panose="02020603050405020304" pitchFamily="18" charset="0"/>
                <a:cs typeface="Times New Roman" panose="02020603050405020304" pitchFamily="18" charset="0"/>
              </a:rPr>
              <a:t>Results and analysis </a:t>
            </a:r>
          </a:p>
          <a:p>
            <a:r>
              <a:rPr lang="en-US" sz="2000" dirty="0">
                <a:solidFill>
                  <a:schemeClr val="tx1"/>
                </a:solidFill>
                <a:latin typeface="Times New Roman" panose="02020603050405020304" pitchFamily="18" charset="0"/>
                <a:cs typeface="Times New Roman" panose="02020603050405020304" pitchFamily="18" charset="0"/>
              </a:rPr>
              <a:t>Conclusion and recommendation</a:t>
            </a:r>
          </a:p>
          <a:p>
            <a:endParaRPr lang="en-US" dirty="0">
              <a:solidFill>
                <a:schemeClr val="tx1"/>
              </a:solidFill>
              <a:latin typeface="Times New Roman" panose="02020603050405020304" pitchFamily="18" charset="0"/>
              <a:cs typeface="Times New Roman" panose="02020603050405020304" pitchFamily="18" charset="0"/>
            </a:endParaRPr>
          </a:p>
          <a:p>
            <a:endParaRPr lang="en-US" dirty="0">
              <a:solidFill>
                <a:schemeClr val="tx1"/>
              </a:solidFill>
            </a:endParaRPr>
          </a:p>
          <a:p>
            <a:endParaRPr lang="en-US" dirty="0"/>
          </a:p>
        </p:txBody>
      </p:sp>
      <p:sp>
        <p:nvSpPr>
          <p:cNvPr id="4" name="Slide Number Placeholder 3">
            <a:extLst>
              <a:ext uri="{FF2B5EF4-FFF2-40B4-BE49-F238E27FC236}">
                <a16:creationId xmlns:a16="http://schemas.microsoft.com/office/drawing/2014/main" xmlns="" id="{14730955-88A4-48DF-8556-352BB12D327A}"/>
              </a:ext>
            </a:extLst>
          </p:cNvPr>
          <p:cNvSpPr>
            <a:spLocks noGrp="1"/>
          </p:cNvSpPr>
          <p:nvPr>
            <p:ph type="sldNum" sz="quarter" idx="12"/>
          </p:nvPr>
        </p:nvSpPr>
        <p:spPr>
          <a:xfrm>
            <a:off x="6560574" y="4627299"/>
            <a:ext cx="2133600" cy="273844"/>
          </a:xfrm>
        </p:spPr>
        <p:txBody>
          <a:bodyPr/>
          <a:lstStyle/>
          <a:p>
            <a:fld id="{B82CCC60-E8CD-4174-8B1A-7DF615B22EEF}" type="slidenum">
              <a:rPr lang="en-US" sz="2000" smtClean="0">
                <a:solidFill>
                  <a:srgbClr val="C00000"/>
                </a:solidFill>
                <a:latin typeface="Times New Roman" panose="02020603050405020304" pitchFamily="18" charset="0"/>
                <a:cs typeface="Times New Roman" panose="02020603050405020304" pitchFamily="18" charset="0"/>
              </a:rPr>
              <a:pPr/>
              <a:t>2</a:t>
            </a:fld>
            <a:endParaRPr lang="en-US" sz="2000"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033094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1425826" y="2139990"/>
            <a:ext cx="6780028" cy="3508626"/>
          </a:xfrm>
        </p:spPr>
        <p:txBody>
          <a:bodyPr>
            <a:normAutofit/>
          </a:bodyPr>
          <a:lstStyle/>
          <a:p>
            <a:pPr marL="0" indent="0">
              <a:buNone/>
            </a:pPr>
            <a:r>
              <a:rPr lang="en-US" sz="4400" b="1" dirty="0">
                <a:solidFill>
                  <a:srgbClr val="C00000"/>
                </a:solidFill>
                <a:effectLst/>
                <a:latin typeface="Times New Roman" panose="02020603050405020304" pitchFamily="18" charset="0"/>
                <a:ea typeface="Calibri" panose="020F0502020204030204" pitchFamily="34" charset="0"/>
                <a:cs typeface="Arial" panose="020B0604020202020204" pitchFamily="34" charset="0"/>
              </a:rPr>
              <a:t>Thanks for Listening </a:t>
            </a:r>
            <a:endParaRPr lang="en-US" sz="6000" b="1" dirty="0">
              <a:solidFill>
                <a:srgbClr val="C00000"/>
              </a:solidFill>
            </a:endParaRPr>
          </a:p>
        </p:txBody>
      </p:sp>
    </p:spTree>
    <p:extLst>
      <p:ext uri="{BB962C8B-B14F-4D97-AF65-F5344CB8AC3E}">
        <p14:creationId xmlns:p14="http://schemas.microsoft.com/office/powerpoint/2010/main" val="26019981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63306" y="193886"/>
            <a:ext cx="6498123" cy="725349"/>
          </a:xfrm>
        </p:spPr>
        <p:txBody>
          <a:bodyPr>
            <a:normAutofit/>
          </a:bodyPr>
          <a:lstStyle/>
          <a:p>
            <a:r>
              <a:rPr lang="en-US" b="1" dirty="0">
                <a:solidFill>
                  <a:srgbClr val="C00000"/>
                </a:solidFill>
                <a:latin typeface="Times New Roman" panose="02020603050405020304" pitchFamily="18" charset="0"/>
                <a:cs typeface="Times New Roman" panose="02020603050405020304" pitchFamily="18" charset="0"/>
              </a:rPr>
              <a:t>Project Description</a:t>
            </a:r>
          </a:p>
        </p:txBody>
      </p:sp>
      <p:sp>
        <p:nvSpPr>
          <p:cNvPr id="5" name="Content Placeholder 4"/>
          <p:cNvSpPr>
            <a:spLocks noGrp="1"/>
          </p:cNvSpPr>
          <p:nvPr>
            <p:ph idx="1"/>
          </p:nvPr>
        </p:nvSpPr>
        <p:spPr>
          <a:xfrm>
            <a:off x="363306" y="817437"/>
            <a:ext cx="6780028" cy="3508626"/>
          </a:xfrm>
        </p:spPr>
        <p:txBody>
          <a:bodyPr/>
          <a:lstStyle/>
          <a:p>
            <a:r>
              <a:rPr lang="en-US" sz="1800" dirty="0">
                <a:solidFill>
                  <a:schemeClr val="tx1"/>
                </a:solidFill>
                <a:effectLst/>
                <a:latin typeface="Times New Roman" panose="02020603050405020304" pitchFamily="18" charset="0"/>
                <a:ea typeface="Calibri" panose="020F0502020204030204" pitchFamily="34" charset="0"/>
              </a:rPr>
              <a:t>The main objective of this project is to compare the effect of dust on the PV panel’s efficiency when cleaned on different time spans</a:t>
            </a:r>
            <a:r>
              <a:rPr lang="en-US" sz="18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 </a:t>
            </a:r>
            <a:endParaRPr lang="en-US" sz="1800" dirty="0">
              <a:solidFill>
                <a:srgbClr val="FF0000"/>
              </a:solidFill>
              <a:effectLst/>
              <a:latin typeface="Times New Roman" panose="02020603050405020304" pitchFamily="18" charset="0"/>
              <a:ea typeface="Calibri" panose="020F0502020204030204" pitchFamily="34" charset="0"/>
              <a:cs typeface="Arial" panose="020B0604020202020204" pitchFamily="34" charset="0"/>
            </a:endParaRPr>
          </a:p>
        </p:txBody>
      </p:sp>
      <p:sp>
        <p:nvSpPr>
          <p:cNvPr id="2" name="Slide Number Placeholder 1">
            <a:extLst>
              <a:ext uri="{FF2B5EF4-FFF2-40B4-BE49-F238E27FC236}">
                <a16:creationId xmlns:a16="http://schemas.microsoft.com/office/drawing/2014/main" xmlns="" id="{5860B643-6BB6-4B9E-A901-24026371BD00}"/>
              </a:ext>
            </a:extLst>
          </p:cNvPr>
          <p:cNvSpPr>
            <a:spLocks noGrp="1"/>
          </p:cNvSpPr>
          <p:nvPr>
            <p:ph type="sldNum" sz="quarter" idx="12"/>
          </p:nvPr>
        </p:nvSpPr>
        <p:spPr>
          <a:xfrm>
            <a:off x="5334000" y="4812209"/>
            <a:ext cx="2133600" cy="273844"/>
          </a:xfrm>
        </p:spPr>
        <p:txBody>
          <a:bodyPr/>
          <a:lstStyle/>
          <a:p>
            <a:fld id="{B82CCC60-E8CD-4174-8B1A-7DF615B22EEF}" type="slidenum">
              <a:rPr lang="en-US" sz="2000" smtClean="0">
                <a:solidFill>
                  <a:srgbClr val="C00000"/>
                </a:solidFill>
                <a:latin typeface="Times New Roman" panose="02020603050405020304" pitchFamily="18" charset="0"/>
                <a:cs typeface="Times New Roman" panose="02020603050405020304" pitchFamily="18" charset="0"/>
              </a:rPr>
              <a:pPr/>
              <a:t>3</a:t>
            </a:fld>
            <a:endParaRPr lang="en-US" sz="2000" dirty="0">
              <a:solidFill>
                <a:srgbClr val="C00000"/>
              </a:solidFill>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xmlns="" id="{DF7A6442-587D-4179-AA43-3ADC5E3A30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47484" y="1542786"/>
            <a:ext cx="4213945" cy="3531972"/>
          </a:xfrm>
          <a:prstGeom prst="rect">
            <a:avLst/>
          </a:prstGeom>
        </p:spPr>
      </p:pic>
    </p:spTree>
    <p:extLst>
      <p:ext uri="{BB962C8B-B14F-4D97-AF65-F5344CB8AC3E}">
        <p14:creationId xmlns:p14="http://schemas.microsoft.com/office/powerpoint/2010/main" val="11016338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1963647-4443-4311-98D0-8A9D64C6FF97}"/>
              </a:ext>
            </a:extLst>
          </p:cNvPr>
          <p:cNvSpPr>
            <a:spLocks noGrp="1"/>
          </p:cNvSpPr>
          <p:nvPr>
            <p:ph type="title"/>
          </p:nvPr>
        </p:nvSpPr>
        <p:spPr>
          <a:xfrm>
            <a:off x="326375" y="146488"/>
            <a:ext cx="6498123" cy="725349"/>
          </a:xfrm>
        </p:spPr>
        <p:txBody>
          <a:bodyPr>
            <a:noAutofit/>
          </a:bodyPr>
          <a:lstStyle/>
          <a:p>
            <a:r>
              <a:rPr lang="en-US" sz="2800" dirty="0"/>
              <a:t>What are the benefits of cleaning the panels at the right time ?</a:t>
            </a:r>
          </a:p>
        </p:txBody>
      </p:sp>
      <p:sp>
        <p:nvSpPr>
          <p:cNvPr id="3" name="Content Placeholder 2">
            <a:extLst>
              <a:ext uri="{FF2B5EF4-FFF2-40B4-BE49-F238E27FC236}">
                <a16:creationId xmlns:a16="http://schemas.microsoft.com/office/drawing/2014/main" xmlns="" id="{0E51426C-4FA3-4EFB-AF54-A8CF8B66512E}"/>
              </a:ext>
            </a:extLst>
          </p:cNvPr>
          <p:cNvSpPr>
            <a:spLocks noGrp="1"/>
          </p:cNvSpPr>
          <p:nvPr>
            <p:ph idx="1"/>
          </p:nvPr>
        </p:nvSpPr>
        <p:spPr/>
        <p:txBody>
          <a:bodyPr>
            <a:normAutofit/>
          </a:bodyPr>
          <a:lstStyle/>
          <a:p>
            <a:r>
              <a:rPr lang="en-US" sz="1800" dirty="0">
                <a:solidFill>
                  <a:schemeClr val="tx1"/>
                </a:solidFill>
                <a:latin typeface="Times New Roman" panose="02020603050405020304" pitchFamily="18" charset="0"/>
                <a:ea typeface="Calibri" panose="020F0502020204030204" pitchFamily="34" charset="0"/>
                <a:cs typeface="Arial" panose="020B0604020202020204" pitchFamily="34" charset="0"/>
              </a:rPr>
              <a:t>A</a:t>
            </a:r>
            <a:r>
              <a:rPr lang="en-US" sz="18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ssists in lowering cleaning costs. </a:t>
            </a:r>
          </a:p>
          <a:p>
            <a:r>
              <a:rPr lang="en-US" sz="18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Aids in obtaining the </a:t>
            </a:r>
            <a:r>
              <a:rPr lang="en-US" sz="1800" dirty="0">
                <a:solidFill>
                  <a:schemeClr val="tx1"/>
                </a:solidFill>
                <a:latin typeface="Times New Roman" panose="02020603050405020304" pitchFamily="18" charset="0"/>
                <a:ea typeface="Calibri" panose="020F0502020204030204" pitchFamily="34" charset="0"/>
                <a:cs typeface="Arial" panose="020B0604020202020204" pitchFamily="34" charset="0"/>
              </a:rPr>
              <a:t>highest possible power production.</a:t>
            </a:r>
            <a:endParaRPr lang="en-US" sz="18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xmlns="" id="{E846EA6E-2845-4890-882D-4F2E2D3A204D}"/>
              </a:ext>
            </a:extLst>
          </p:cNvPr>
          <p:cNvSpPr>
            <a:spLocks noGrp="1"/>
          </p:cNvSpPr>
          <p:nvPr>
            <p:ph type="sldNum" sz="quarter" idx="12"/>
          </p:nvPr>
        </p:nvSpPr>
        <p:spPr/>
        <p:txBody>
          <a:bodyPr/>
          <a:lstStyle/>
          <a:p>
            <a:fld id="{B82CCC60-E8CD-4174-8B1A-7DF615B22EEF}" type="slidenum">
              <a:rPr lang="en-US" smtClean="0"/>
              <a:pPr/>
              <a:t>4</a:t>
            </a:fld>
            <a:endParaRPr lang="en-US"/>
          </a:p>
        </p:txBody>
      </p:sp>
      <p:pic>
        <p:nvPicPr>
          <p:cNvPr id="6" name="Picture 5">
            <a:extLst>
              <a:ext uri="{FF2B5EF4-FFF2-40B4-BE49-F238E27FC236}">
                <a16:creationId xmlns:a16="http://schemas.microsoft.com/office/drawing/2014/main" xmlns="" id="{F2AD7990-B25D-49F5-BDEF-387EF3522A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2890" y="1826136"/>
            <a:ext cx="4515921" cy="3214971"/>
          </a:xfrm>
          <a:prstGeom prst="rect">
            <a:avLst/>
          </a:prstGeom>
        </p:spPr>
      </p:pic>
    </p:spTree>
    <p:extLst>
      <p:ext uri="{BB962C8B-B14F-4D97-AF65-F5344CB8AC3E}">
        <p14:creationId xmlns:p14="http://schemas.microsoft.com/office/powerpoint/2010/main" val="11429254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87106" y="209126"/>
            <a:ext cx="6498123" cy="725349"/>
          </a:xfrm>
        </p:spPr>
        <p:txBody>
          <a:bodyPr>
            <a:noAutofit/>
          </a:bodyPr>
          <a:lstStyle/>
          <a:p>
            <a:r>
              <a:rPr lang="en-US" sz="2800" b="1" dirty="0">
                <a:solidFill>
                  <a:srgbClr val="C00000"/>
                </a:solidFill>
                <a:latin typeface="Times New Roman" panose="02020603050405020304" pitchFamily="18" charset="0"/>
                <a:cs typeface="Times New Roman" panose="02020603050405020304" pitchFamily="18" charset="0"/>
              </a:rPr>
              <a:t>Main factors that affect the performance of the PV module</a:t>
            </a:r>
            <a:endParaRPr lang="en-US" sz="2800" dirty="0">
              <a:solidFill>
                <a:srgbClr val="C00000"/>
              </a:solidFill>
              <a:latin typeface="Times New Roman" panose="02020603050405020304" pitchFamily="18" charset="0"/>
              <a:cs typeface="Times New Roman" panose="02020603050405020304" pitchFamily="18" charset="0"/>
            </a:endParaRPr>
          </a:p>
        </p:txBody>
      </p:sp>
      <p:sp>
        <p:nvSpPr>
          <p:cNvPr id="5" name="Content Placeholder 4"/>
          <p:cNvSpPr>
            <a:spLocks noGrp="1"/>
          </p:cNvSpPr>
          <p:nvPr>
            <p:ph idx="1"/>
          </p:nvPr>
        </p:nvSpPr>
        <p:spPr>
          <a:xfrm>
            <a:off x="419100" y="1324650"/>
            <a:ext cx="6780028" cy="3508626"/>
          </a:xfrm>
        </p:spPr>
        <p:txBody>
          <a:bodyPr>
            <a:normAutofit lnSpcReduction="10000"/>
          </a:bodyPr>
          <a:lstStyle/>
          <a:p>
            <a:pPr marL="0" indent="0" algn="just">
              <a:lnSpc>
                <a:spcPct val="150000"/>
              </a:lnSpc>
              <a:buNone/>
            </a:pPr>
            <a:r>
              <a:rPr lang="en-US" sz="1800" dirty="0">
                <a:solidFill>
                  <a:schemeClr val="tx2"/>
                </a:solidFill>
                <a:latin typeface="Times New Roman" panose="02020603050405020304" pitchFamily="18" charset="0"/>
                <a:ea typeface="Tahoma" panose="020B0604030504040204" pitchFamily="34" charset="0"/>
                <a:cs typeface="Times New Roman" panose="02020603050405020304" pitchFamily="18" charset="0"/>
              </a:rPr>
              <a:t>There are several Parameters that may influence the output of the PV module.</a:t>
            </a:r>
          </a:p>
          <a:p>
            <a:pPr marL="0" indent="0" algn="just">
              <a:lnSpc>
                <a:spcPct val="150000"/>
              </a:lnSpc>
              <a:buNone/>
            </a:pPr>
            <a:r>
              <a:rPr lang="en-US" sz="18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1-Solar irradiance/radiation</a:t>
            </a:r>
          </a:p>
          <a:p>
            <a:pPr marL="0" indent="0" algn="just">
              <a:lnSpc>
                <a:spcPct val="150000"/>
              </a:lnSpc>
              <a:buNone/>
            </a:pPr>
            <a:r>
              <a:rPr lang="en-US" sz="18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2-Wind speed</a:t>
            </a:r>
          </a:p>
          <a:p>
            <a:pPr marL="0" indent="0" algn="just">
              <a:lnSpc>
                <a:spcPct val="150000"/>
              </a:lnSpc>
              <a:buNone/>
            </a:pPr>
            <a:r>
              <a:rPr lang="en-US" sz="18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3-Temperature</a:t>
            </a:r>
          </a:p>
          <a:p>
            <a:pPr marL="0" indent="0" algn="just">
              <a:lnSpc>
                <a:spcPct val="150000"/>
              </a:lnSpc>
              <a:buNone/>
            </a:pPr>
            <a:r>
              <a:rPr lang="en-US" sz="18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4-Humidity</a:t>
            </a:r>
          </a:p>
          <a:p>
            <a:pPr marL="0" indent="0" algn="just">
              <a:lnSpc>
                <a:spcPct val="150000"/>
              </a:lnSpc>
              <a:buNone/>
            </a:pPr>
            <a:r>
              <a:rPr lang="en-US" sz="18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5-Dust presence</a:t>
            </a:r>
          </a:p>
          <a:p>
            <a:pPr marL="0" indent="0" algn="just">
              <a:lnSpc>
                <a:spcPct val="150000"/>
              </a:lnSpc>
              <a:buNone/>
            </a:pPr>
            <a:r>
              <a:rPr lang="en-US" sz="18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6- Shading effect</a:t>
            </a:r>
          </a:p>
        </p:txBody>
      </p:sp>
      <p:sp>
        <p:nvSpPr>
          <p:cNvPr id="2" name="Slide Number Placeholder 1">
            <a:extLst>
              <a:ext uri="{FF2B5EF4-FFF2-40B4-BE49-F238E27FC236}">
                <a16:creationId xmlns:a16="http://schemas.microsoft.com/office/drawing/2014/main" xmlns="" id="{781A7FBC-13B1-40DE-B0E1-C3BABCD8F7AC}"/>
              </a:ext>
            </a:extLst>
          </p:cNvPr>
          <p:cNvSpPr>
            <a:spLocks noGrp="1"/>
          </p:cNvSpPr>
          <p:nvPr>
            <p:ph type="sldNum" sz="quarter" idx="12"/>
          </p:nvPr>
        </p:nvSpPr>
        <p:spPr>
          <a:xfrm>
            <a:off x="5303520" y="4797452"/>
            <a:ext cx="2133600" cy="273844"/>
          </a:xfrm>
        </p:spPr>
        <p:txBody>
          <a:bodyPr/>
          <a:lstStyle/>
          <a:p>
            <a:fld id="{B82CCC60-E8CD-4174-8B1A-7DF615B22EEF}" type="slidenum">
              <a:rPr lang="en-US" sz="2400" smtClean="0">
                <a:solidFill>
                  <a:srgbClr val="C00000"/>
                </a:solidFill>
                <a:latin typeface="Times New Roman" panose="02020603050405020304" pitchFamily="18" charset="0"/>
                <a:cs typeface="Times New Roman" panose="02020603050405020304" pitchFamily="18" charset="0"/>
              </a:rPr>
              <a:pPr/>
              <a:t>5</a:t>
            </a:fld>
            <a:endParaRPr lang="en-US" sz="2400"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886883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07940" y="0"/>
            <a:ext cx="5711613" cy="1041992"/>
          </a:xfrm>
        </p:spPr>
        <p:txBody>
          <a:bodyPr>
            <a:noAutofit/>
          </a:bodyPr>
          <a:lstStyle/>
          <a:p>
            <a:r>
              <a:rPr lang="en-US" sz="2400" b="1" dirty="0">
                <a:solidFill>
                  <a:srgbClr val="C00000"/>
                </a:solidFill>
                <a:latin typeface="Times New Roman" panose="02020603050405020304" pitchFamily="18" charset="0"/>
                <a:cs typeface="Times New Roman" panose="02020603050405020304" pitchFamily="18" charset="0"/>
              </a:rPr>
              <a:t>Main factors that affect the performance of the PV module</a:t>
            </a:r>
          </a:p>
        </p:txBody>
      </p:sp>
      <p:sp>
        <p:nvSpPr>
          <p:cNvPr id="6" name="Content Placeholder 5"/>
          <p:cNvSpPr>
            <a:spLocks noGrp="1"/>
          </p:cNvSpPr>
          <p:nvPr>
            <p:ph sz="half" idx="2"/>
          </p:nvPr>
        </p:nvSpPr>
        <p:spPr>
          <a:xfrm>
            <a:off x="196636" y="1187379"/>
            <a:ext cx="8529149" cy="3894984"/>
          </a:xfrm>
        </p:spPr>
        <p:txBody>
          <a:bodyPr>
            <a:normAutofit/>
          </a:bodyPr>
          <a:lstStyle/>
          <a:p>
            <a:pPr marL="0" indent="0" algn="just">
              <a:lnSpc>
                <a:spcPct val="150000"/>
              </a:lnSpc>
              <a:buNone/>
            </a:pPr>
            <a:r>
              <a:rPr lang="en-US" sz="14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1600" b="1" dirty="0">
                <a:solidFill>
                  <a:srgbClr val="C00000"/>
                </a:solidFill>
                <a:effectLst>
                  <a:outerShdw blurRad="38100" dist="38100" dir="2700000" algn="tl">
                    <a:srgbClr val="000000">
                      <a:alpha val="43137"/>
                    </a:srgbClr>
                  </a:outerShdw>
                </a:effectLst>
                <a:latin typeface="Times New Roman" panose="02020603050405020304" pitchFamily="18" charset="0"/>
                <a:ea typeface="Tahoma" panose="020B0604030504040204" pitchFamily="34" charset="0"/>
                <a:cs typeface="Times New Roman" panose="02020603050405020304" pitchFamily="18" charset="0"/>
              </a:rPr>
              <a:t>1-</a:t>
            </a:r>
            <a:r>
              <a:rPr lang="en-US"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ahoma" panose="020B0604030504040204" pitchFamily="34" charset="0"/>
                <a:cs typeface="Times New Roman" panose="02020603050405020304" pitchFamily="18" charset="0"/>
              </a:rPr>
              <a:t> </a:t>
            </a:r>
            <a:r>
              <a:rPr lang="en-US" sz="1600" b="1" dirty="0">
                <a:solidFill>
                  <a:srgbClr val="C00000"/>
                </a:solidFill>
                <a:effectLst>
                  <a:outerShdw blurRad="38100" dist="38100" dir="2700000" algn="tl">
                    <a:srgbClr val="000000">
                      <a:alpha val="43137"/>
                    </a:srgbClr>
                  </a:outerShdw>
                </a:effectLst>
                <a:latin typeface="Times New Roman" panose="02020603050405020304" pitchFamily="18" charset="0"/>
                <a:ea typeface="Tahoma" panose="020B0604030504040204" pitchFamily="34" charset="0"/>
                <a:cs typeface="Times New Roman" panose="02020603050405020304" pitchFamily="18" charset="0"/>
              </a:rPr>
              <a:t>Solar irradiance/radiation</a:t>
            </a:r>
          </a:p>
          <a:p>
            <a:pPr marL="0" indent="0" algn="just">
              <a:lnSpc>
                <a:spcPct val="150000"/>
              </a:lnSpc>
              <a:buNone/>
            </a:pPr>
            <a:r>
              <a:rPr lang="en-US" sz="14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The amount of energy from the solar source per unit area is known as irradiance (</a:t>
            </a:r>
            <a:r>
              <a:rPr lang="en-US" sz="140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KWh</a:t>
            </a:r>
            <a:r>
              <a:rPr lang="en-US" sz="14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/m^2), as the solar irradiance increases, the electrical power output from the PV panel increases too. </a:t>
            </a:r>
            <a:endParaRPr lang="en-US" sz="1400" dirty="0">
              <a:solidFill>
                <a:srgbClr val="FF8225"/>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2" name="Slide Number Placeholder 1">
            <a:extLst>
              <a:ext uri="{FF2B5EF4-FFF2-40B4-BE49-F238E27FC236}">
                <a16:creationId xmlns:a16="http://schemas.microsoft.com/office/drawing/2014/main" xmlns="" id="{129922A4-E04E-46B9-A13A-B335BEC5117F}"/>
              </a:ext>
            </a:extLst>
          </p:cNvPr>
          <p:cNvSpPr>
            <a:spLocks noGrp="1"/>
          </p:cNvSpPr>
          <p:nvPr>
            <p:ph type="sldNum" sz="quarter" idx="12"/>
          </p:nvPr>
        </p:nvSpPr>
        <p:spPr>
          <a:xfrm>
            <a:off x="6714105" y="4713746"/>
            <a:ext cx="2133600" cy="273844"/>
          </a:xfrm>
        </p:spPr>
        <p:txBody>
          <a:bodyPr/>
          <a:lstStyle/>
          <a:p>
            <a:fld id="{B82CCC60-E8CD-4174-8B1A-7DF615B22EEF}" type="slidenum">
              <a:rPr lang="en-US" sz="2000" smtClean="0">
                <a:solidFill>
                  <a:srgbClr val="C00000"/>
                </a:solidFill>
                <a:latin typeface="Times New Roman" panose="02020603050405020304" pitchFamily="18" charset="0"/>
                <a:cs typeface="Times New Roman" panose="02020603050405020304" pitchFamily="18" charset="0"/>
              </a:rPr>
              <a:pPr/>
              <a:t>6</a:t>
            </a:fld>
            <a:endParaRPr lang="en-US" sz="2400" dirty="0">
              <a:solidFill>
                <a:srgbClr val="C00000"/>
              </a:solidFill>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xmlns="" id="{9B5BF918-FC83-405C-A24F-544C0B97899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15733" y="2363718"/>
            <a:ext cx="4680605" cy="2623872"/>
          </a:xfrm>
          <a:prstGeom prst="rect">
            <a:avLst/>
          </a:prstGeom>
        </p:spPr>
      </p:pic>
    </p:spTree>
    <p:extLst>
      <p:ext uri="{BB962C8B-B14F-4D97-AF65-F5344CB8AC3E}">
        <p14:creationId xmlns:p14="http://schemas.microsoft.com/office/powerpoint/2010/main" val="2595712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07940" y="0"/>
            <a:ext cx="5711613" cy="1041992"/>
          </a:xfrm>
        </p:spPr>
        <p:txBody>
          <a:bodyPr>
            <a:noAutofit/>
          </a:bodyPr>
          <a:lstStyle/>
          <a:p>
            <a:r>
              <a:rPr lang="en-US" sz="2400" b="1" dirty="0">
                <a:solidFill>
                  <a:srgbClr val="C00000"/>
                </a:solidFill>
                <a:latin typeface="Times New Roman" panose="02020603050405020304" pitchFamily="18" charset="0"/>
                <a:cs typeface="Times New Roman" panose="02020603050405020304" pitchFamily="18" charset="0"/>
              </a:rPr>
              <a:t>Main factors that affect the performance of the PV module</a:t>
            </a:r>
          </a:p>
        </p:txBody>
      </p:sp>
      <p:sp>
        <p:nvSpPr>
          <p:cNvPr id="6" name="Content Placeholder 5"/>
          <p:cNvSpPr>
            <a:spLocks noGrp="1"/>
          </p:cNvSpPr>
          <p:nvPr>
            <p:ph sz="half" idx="2"/>
          </p:nvPr>
        </p:nvSpPr>
        <p:spPr>
          <a:xfrm>
            <a:off x="196636" y="1187379"/>
            <a:ext cx="8529149" cy="3894984"/>
          </a:xfrm>
        </p:spPr>
        <p:txBody>
          <a:bodyPr>
            <a:normAutofit/>
          </a:bodyPr>
          <a:lstStyle/>
          <a:p>
            <a:pPr marL="0" indent="0" algn="just">
              <a:lnSpc>
                <a:spcPct val="150000"/>
              </a:lnSpc>
              <a:buNone/>
            </a:pPr>
            <a:r>
              <a:rPr lang="en-US" sz="1600" b="1" dirty="0">
                <a:solidFill>
                  <a:srgbClr val="C00000"/>
                </a:solidFill>
                <a:effectLst>
                  <a:outerShdw blurRad="38100" dist="38100" dir="2700000" algn="tl">
                    <a:srgbClr val="000000">
                      <a:alpha val="43137"/>
                    </a:srgbClr>
                  </a:outerShdw>
                </a:effectLst>
                <a:latin typeface="Times New Roman" panose="02020603050405020304" pitchFamily="18" charset="0"/>
                <a:ea typeface="Tahoma" panose="020B0604030504040204" pitchFamily="34" charset="0"/>
                <a:cs typeface="Times New Roman" panose="02020603050405020304" pitchFamily="18" charset="0"/>
              </a:rPr>
              <a:t>2-</a:t>
            </a:r>
            <a:r>
              <a:rPr lang="en-US"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ahoma" panose="020B0604030504040204" pitchFamily="34" charset="0"/>
                <a:cs typeface="Times New Roman" panose="02020603050405020304" pitchFamily="18" charset="0"/>
              </a:rPr>
              <a:t> </a:t>
            </a:r>
            <a:r>
              <a:rPr lang="en-US" sz="1600" b="1" dirty="0">
                <a:solidFill>
                  <a:srgbClr val="C00000"/>
                </a:solidFill>
                <a:effectLst>
                  <a:outerShdw blurRad="38100" dist="38100" dir="2700000" algn="tl">
                    <a:srgbClr val="000000">
                      <a:alpha val="43137"/>
                    </a:srgbClr>
                  </a:outerShdw>
                </a:effectLst>
                <a:latin typeface="Times New Roman" panose="02020603050405020304" pitchFamily="18" charset="0"/>
                <a:ea typeface="Tahoma" panose="020B0604030504040204" pitchFamily="34" charset="0"/>
                <a:cs typeface="Times New Roman" panose="02020603050405020304" pitchFamily="18" charset="0"/>
              </a:rPr>
              <a:t>Wind speed </a:t>
            </a:r>
          </a:p>
          <a:p>
            <a:pPr marL="0" indent="0" algn="just">
              <a:lnSpc>
                <a:spcPct val="150000"/>
              </a:lnSpc>
              <a:buNone/>
            </a:pPr>
            <a:r>
              <a:rPr lang="en-US" sz="14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A PV module’s  performance can be affected by wind velocity in both, a helpful and undesirable manner. The effect of wind velocity is primarily a function of wind speed and direction and also the deposition of dust. </a:t>
            </a:r>
          </a:p>
          <a:p>
            <a:pPr marL="0" indent="0" algn="just">
              <a:lnSpc>
                <a:spcPct val="150000"/>
              </a:lnSpc>
              <a:buNone/>
            </a:pPr>
            <a:endParaRPr lang="en-US" sz="1400" dirty="0">
              <a:solidFill>
                <a:schemeClr val="tx1"/>
              </a:solidFill>
              <a:latin typeface="Times New Roman" panose="02020603050405020304" pitchFamily="18" charset="0"/>
              <a:ea typeface="Tahoma" panose="020B0604030504040204" pitchFamily="34" charset="0"/>
              <a:cs typeface="Times New Roman" panose="02020603050405020304" pitchFamily="18" charset="0"/>
            </a:endParaRPr>
          </a:p>
          <a:p>
            <a:pPr marL="0" indent="0" algn="just">
              <a:lnSpc>
                <a:spcPct val="150000"/>
              </a:lnSpc>
              <a:buNone/>
            </a:pPr>
            <a:r>
              <a:rPr lang="en-US" sz="1400" dirty="0">
                <a:solidFill>
                  <a:srgbClr val="C00000"/>
                </a:solidFill>
                <a:effectLst>
                  <a:outerShdw blurRad="38100" dist="38100" dir="2700000" algn="tl">
                    <a:srgbClr val="000000">
                      <a:alpha val="43137"/>
                    </a:srgbClr>
                  </a:outerShdw>
                </a:effectLst>
                <a:latin typeface="Times New Roman" panose="02020603050405020304" pitchFamily="18" charset="0"/>
                <a:ea typeface="Tahoma" panose="020B0604030504040204" pitchFamily="34" charset="0"/>
                <a:cs typeface="Times New Roman" panose="02020603050405020304" pitchFamily="18" charset="0"/>
              </a:rPr>
              <a:t>a- Wind speed and direction impact</a:t>
            </a:r>
          </a:p>
          <a:p>
            <a:pPr marL="0" indent="0" algn="just">
              <a:lnSpc>
                <a:spcPct val="150000"/>
              </a:lnSpc>
              <a:buNone/>
            </a:pPr>
            <a:endParaRPr lang="en-US" sz="1400" dirty="0">
              <a:solidFill>
                <a:srgbClr val="C00000"/>
              </a:solidFill>
              <a:effectLst>
                <a:outerShdw blurRad="38100" dist="38100" dir="2700000" algn="tl">
                  <a:srgbClr val="000000">
                    <a:alpha val="43137"/>
                  </a:srgbClr>
                </a:outerShdw>
              </a:effectLst>
              <a:latin typeface="Times New Roman" panose="02020603050405020304" pitchFamily="18" charset="0"/>
              <a:ea typeface="Tahoma" panose="020B0604030504040204" pitchFamily="34" charset="0"/>
              <a:cs typeface="Times New Roman" panose="02020603050405020304" pitchFamily="18" charset="0"/>
            </a:endParaRPr>
          </a:p>
          <a:p>
            <a:pPr marL="0" indent="0" algn="just">
              <a:lnSpc>
                <a:spcPct val="150000"/>
              </a:lnSpc>
              <a:buNone/>
            </a:pPr>
            <a:r>
              <a:rPr lang="en-US" sz="1400" dirty="0">
                <a:solidFill>
                  <a:srgbClr val="C00000"/>
                </a:solidFill>
                <a:effectLst>
                  <a:outerShdw blurRad="38100" dist="38100" dir="2700000" algn="tl">
                    <a:srgbClr val="000000">
                      <a:alpha val="43137"/>
                    </a:srgbClr>
                  </a:outerShdw>
                </a:effectLst>
                <a:latin typeface="Times New Roman" panose="02020603050405020304" pitchFamily="18" charset="0"/>
                <a:ea typeface="Tahoma" panose="020B0604030504040204" pitchFamily="34" charset="0"/>
                <a:cs typeface="Times New Roman" panose="02020603050405020304" pitchFamily="18" charset="0"/>
              </a:rPr>
              <a:t>b- Dust deposition impact </a:t>
            </a:r>
          </a:p>
        </p:txBody>
      </p:sp>
      <p:sp>
        <p:nvSpPr>
          <p:cNvPr id="2" name="Slide Number Placeholder 1">
            <a:extLst>
              <a:ext uri="{FF2B5EF4-FFF2-40B4-BE49-F238E27FC236}">
                <a16:creationId xmlns:a16="http://schemas.microsoft.com/office/drawing/2014/main" xmlns="" id="{F6768F1A-D29F-4B82-AE74-87278262D591}"/>
              </a:ext>
            </a:extLst>
          </p:cNvPr>
          <p:cNvSpPr>
            <a:spLocks noGrp="1"/>
          </p:cNvSpPr>
          <p:nvPr>
            <p:ph type="sldNum" sz="quarter" idx="12"/>
          </p:nvPr>
        </p:nvSpPr>
        <p:spPr>
          <a:xfrm>
            <a:off x="6714105" y="4732319"/>
            <a:ext cx="2133600" cy="273844"/>
          </a:xfrm>
        </p:spPr>
        <p:txBody>
          <a:bodyPr/>
          <a:lstStyle/>
          <a:p>
            <a:fld id="{B82CCC60-E8CD-4174-8B1A-7DF615B22EEF}" type="slidenum">
              <a:rPr lang="en-US" sz="2000" smtClean="0">
                <a:solidFill>
                  <a:srgbClr val="C00000"/>
                </a:solidFill>
                <a:latin typeface="Times New Roman" panose="02020603050405020304" pitchFamily="18" charset="0"/>
                <a:cs typeface="Times New Roman" panose="02020603050405020304" pitchFamily="18" charset="0"/>
              </a:rPr>
              <a:pPr/>
              <a:t>7</a:t>
            </a:fld>
            <a:endParaRPr lang="en-US" sz="2000"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859595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07940" y="0"/>
            <a:ext cx="5711613" cy="1041992"/>
          </a:xfrm>
        </p:spPr>
        <p:txBody>
          <a:bodyPr>
            <a:noAutofit/>
          </a:bodyPr>
          <a:lstStyle/>
          <a:p>
            <a:r>
              <a:rPr lang="en-US" sz="2400" b="1" dirty="0">
                <a:solidFill>
                  <a:srgbClr val="C00000"/>
                </a:solidFill>
                <a:latin typeface="Times New Roman" panose="02020603050405020304" pitchFamily="18" charset="0"/>
                <a:cs typeface="Times New Roman" panose="02020603050405020304" pitchFamily="18" charset="0"/>
              </a:rPr>
              <a:t>Main factors that affect the performance of the PV module</a:t>
            </a:r>
          </a:p>
        </p:txBody>
      </p:sp>
      <p:sp>
        <p:nvSpPr>
          <p:cNvPr id="6" name="Content Placeholder 5"/>
          <p:cNvSpPr>
            <a:spLocks noGrp="1"/>
          </p:cNvSpPr>
          <p:nvPr>
            <p:ph sz="half" idx="2"/>
          </p:nvPr>
        </p:nvSpPr>
        <p:spPr>
          <a:xfrm>
            <a:off x="196636" y="1187379"/>
            <a:ext cx="8529149" cy="3894984"/>
          </a:xfrm>
        </p:spPr>
        <p:txBody>
          <a:bodyPr>
            <a:normAutofit/>
          </a:bodyPr>
          <a:lstStyle/>
          <a:p>
            <a:pPr marL="0" indent="0" algn="just">
              <a:lnSpc>
                <a:spcPct val="150000"/>
              </a:lnSpc>
              <a:buNone/>
            </a:pPr>
            <a:r>
              <a:rPr lang="en-US" sz="1600" b="1" dirty="0">
                <a:solidFill>
                  <a:srgbClr val="C00000"/>
                </a:solidFill>
                <a:effectLst>
                  <a:outerShdw blurRad="38100" dist="38100" dir="2700000" algn="tl">
                    <a:srgbClr val="000000">
                      <a:alpha val="43137"/>
                    </a:srgbClr>
                  </a:outerShdw>
                </a:effectLst>
                <a:latin typeface="Times New Roman" panose="02020603050405020304" pitchFamily="18" charset="0"/>
                <a:ea typeface="Tahoma" panose="020B0604030504040204" pitchFamily="34" charset="0"/>
                <a:cs typeface="Times New Roman" panose="02020603050405020304" pitchFamily="18" charset="0"/>
              </a:rPr>
              <a:t>3-</a:t>
            </a:r>
            <a:r>
              <a:rPr lang="en-US"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ahoma" panose="020B0604030504040204" pitchFamily="34" charset="0"/>
                <a:cs typeface="Times New Roman" panose="02020603050405020304" pitchFamily="18" charset="0"/>
              </a:rPr>
              <a:t> </a:t>
            </a:r>
            <a:r>
              <a:rPr lang="en-US" sz="1600" b="1" dirty="0">
                <a:solidFill>
                  <a:srgbClr val="C00000"/>
                </a:solidFill>
                <a:effectLst>
                  <a:outerShdw blurRad="38100" dist="38100" dir="2700000" algn="tl">
                    <a:srgbClr val="000000">
                      <a:alpha val="43137"/>
                    </a:srgbClr>
                  </a:outerShdw>
                </a:effectLst>
                <a:latin typeface="Times New Roman" panose="02020603050405020304" pitchFamily="18" charset="0"/>
                <a:ea typeface="Tahoma" panose="020B0604030504040204" pitchFamily="34" charset="0"/>
                <a:cs typeface="Times New Roman" panose="02020603050405020304" pitchFamily="18" charset="0"/>
              </a:rPr>
              <a:t>Effect of temperature</a:t>
            </a:r>
          </a:p>
          <a:p>
            <a:pPr marL="0" indent="0" algn="just">
              <a:lnSpc>
                <a:spcPct val="150000"/>
              </a:lnSpc>
              <a:buNone/>
            </a:pPr>
            <a:r>
              <a:rPr lang="en-US" sz="14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Temperature is a factor that can highly affect the behavior of a PV system, as it influences the system’s efficiency and energy output. NOCT=(45-48)</a:t>
            </a:r>
          </a:p>
          <a:p>
            <a:pPr marL="0" indent="0" algn="just">
              <a:lnSpc>
                <a:spcPct val="150000"/>
              </a:lnSpc>
              <a:buNone/>
            </a:pPr>
            <a:r>
              <a:rPr lang="en-US" sz="1400" dirty="0">
                <a:solidFill>
                  <a:schemeClr val="tx2"/>
                </a:solidFill>
                <a:latin typeface="Times New Roman" panose="02020603050405020304" pitchFamily="18" charset="0"/>
                <a:ea typeface="Tahoma" panose="020B0604030504040204" pitchFamily="34" charset="0"/>
                <a:cs typeface="Times New Roman" panose="02020603050405020304" pitchFamily="18" charset="0"/>
              </a:rPr>
              <a:t>The increase in the temperature of the module occurs because of:</a:t>
            </a:r>
          </a:p>
          <a:p>
            <a:pPr algn="just">
              <a:lnSpc>
                <a:spcPct val="150000"/>
              </a:lnSpc>
              <a:buFont typeface="+mj-lt"/>
              <a:buAutoNum type="arabicPeriod"/>
            </a:pPr>
            <a:r>
              <a:rPr lang="en-US" sz="1400" dirty="0">
                <a:solidFill>
                  <a:srgbClr val="FF8225"/>
                </a:solidFill>
                <a:latin typeface="Times New Roman" panose="02020603050405020304" pitchFamily="18" charset="0"/>
                <a:ea typeface="Tahoma" panose="020B0604030504040204" pitchFamily="34" charset="0"/>
                <a:cs typeface="Times New Roman" panose="02020603050405020304" pitchFamily="18" charset="0"/>
              </a:rPr>
              <a:t>Excessive solar radiation</a:t>
            </a:r>
          </a:p>
          <a:p>
            <a:pPr algn="just">
              <a:lnSpc>
                <a:spcPct val="150000"/>
              </a:lnSpc>
              <a:buFont typeface="+mj-lt"/>
              <a:buAutoNum type="arabicPeriod"/>
            </a:pPr>
            <a:r>
              <a:rPr lang="en-US" sz="1400" dirty="0">
                <a:solidFill>
                  <a:srgbClr val="FF8225"/>
                </a:solidFill>
                <a:latin typeface="Times New Roman" panose="02020603050405020304" pitchFamily="18" charset="0"/>
                <a:ea typeface="Tahoma" panose="020B0604030504040204" pitchFamily="34" charset="0"/>
                <a:cs typeface="Times New Roman" panose="02020603050405020304" pitchFamily="18" charset="0"/>
              </a:rPr>
              <a:t>High ambient temperatures</a:t>
            </a:r>
          </a:p>
          <a:p>
            <a:pPr algn="just">
              <a:lnSpc>
                <a:spcPct val="150000"/>
              </a:lnSpc>
              <a:buFont typeface="+mj-lt"/>
              <a:buAutoNum type="arabicPeriod"/>
            </a:pPr>
            <a:r>
              <a:rPr lang="en-US" sz="1400" dirty="0">
                <a:solidFill>
                  <a:srgbClr val="FF8225"/>
                </a:solidFill>
                <a:latin typeface="Times New Roman" panose="02020603050405020304" pitchFamily="18" charset="0"/>
                <a:ea typeface="Tahoma" panose="020B0604030504040204" pitchFamily="34" charset="0"/>
                <a:cs typeface="Times New Roman" panose="02020603050405020304" pitchFamily="18" charset="0"/>
              </a:rPr>
              <a:t>Wind speed and direction</a:t>
            </a:r>
          </a:p>
          <a:p>
            <a:pPr algn="just">
              <a:lnSpc>
                <a:spcPct val="150000"/>
              </a:lnSpc>
              <a:buFont typeface="+mj-lt"/>
              <a:buAutoNum type="arabicPeriod"/>
            </a:pPr>
            <a:r>
              <a:rPr lang="en-US" sz="1400" dirty="0">
                <a:solidFill>
                  <a:srgbClr val="FF8225"/>
                </a:solidFill>
                <a:latin typeface="Times New Roman" panose="02020603050405020304" pitchFamily="18" charset="0"/>
                <a:ea typeface="Tahoma" panose="020B0604030504040204" pitchFamily="34" charset="0"/>
                <a:cs typeface="Times New Roman" panose="02020603050405020304" pitchFamily="18" charset="0"/>
              </a:rPr>
              <a:t>Mechanical characteristics of PV module </a:t>
            </a:r>
          </a:p>
          <a:p>
            <a:pPr algn="just">
              <a:lnSpc>
                <a:spcPct val="150000"/>
              </a:lnSpc>
              <a:buFont typeface="+mj-lt"/>
              <a:buAutoNum type="arabicPeriod"/>
            </a:pPr>
            <a:endParaRPr lang="en-US" sz="1400" dirty="0">
              <a:solidFill>
                <a:srgbClr val="FF8225"/>
              </a:solidFill>
              <a:latin typeface="Times New Roman" panose="02020603050405020304" pitchFamily="18" charset="0"/>
              <a:ea typeface="Tahoma" panose="020B0604030504040204" pitchFamily="34" charset="0"/>
              <a:cs typeface="Times New Roman" panose="02020603050405020304" pitchFamily="18" charset="0"/>
            </a:endParaRPr>
          </a:p>
          <a:p>
            <a:pPr marL="0" indent="0" algn="just">
              <a:lnSpc>
                <a:spcPct val="150000"/>
              </a:lnSpc>
              <a:buNone/>
            </a:pPr>
            <a:endParaRPr lang="en-US" sz="1400" dirty="0">
              <a:solidFill>
                <a:srgbClr val="FF8225"/>
              </a:solidFill>
              <a:latin typeface="Times New Roman" panose="02020603050405020304" pitchFamily="18" charset="0"/>
              <a:ea typeface="Tahoma" panose="020B0604030504040204" pitchFamily="34" charset="0"/>
              <a:cs typeface="Times New Roman" panose="02020603050405020304" pitchFamily="18" charset="0"/>
            </a:endParaRPr>
          </a:p>
          <a:p>
            <a:pPr marL="0" indent="0" algn="just">
              <a:lnSpc>
                <a:spcPct val="150000"/>
              </a:lnSpc>
              <a:buNone/>
            </a:pPr>
            <a:endParaRPr lang="en-US" sz="1400" dirty="0">
              <a:solidFill>
                <a:srgbClr val="C00000"/>
              </a:solidFill>
              <a:effectLst>
                <a:outerShdw blurRad="38100" dist="38100" dir="2700000" algn="tl">
                  <a:srgbClr val="000000">
                    <a:alpha val="43137"/>
                  </a:srgbClr>
                </a:outerShdw>
              </a:effectLst>
              <a:latin typeface="Times New Roman" panose="02020603050405020304" pitchFamily="18" charset="0"/>
              <a:ea typeface="Tahoma" panose="020B0604030504040204" pitchFamily="34" charset="0"/>
              <a:cs typeface="Times New Roman" panose="02020603050405020304" pitchFamily="18" charset="0"/>
            </a:endParaRPr>
          </a:p>
        </p:txBody>
      </p:sp>
      <p:sp>
        <p:nvSpPr>
          <p:cNvPr id="2" name="Slide Number Placeholder 1">
            <a:extLst>
              <a:ext uri="{FF2B5EF4-FFF2-40B4-BE49-F238E27FC236}">
                <a16:creationId xmlns:a16="http://schemas.microsoft.com/office/drawing/2014/main" xmlns="" id="{0AD9EEF0-BA3A-4743-B052-B3E401749394}"/>
              </a:ext>
            </a:extLst>
          </p:cNvPr>
          <p:cNvSpPr>
            <a:spLocks noGrp="1"/>
          </p:cNvSpPr>
          <p:nvPr>
            <p:ph type="sldNum" sz="quarter" idx="12"/>
          </p:nvPr>
        </p:nvSpPr>
        <p:spPr>
          <a:xfrm>
            <a:off x="6717665" y="4659689"/>
            <a:ext cx="2133600" cy="273844"/>
          </a:xfrm>
        </p:spPr>
        <p:txBody>
          <a:bodyPr/>
          <a:lstStyle/>
          <a:p>
            <a:fld id="{B82CCC60-E8CD-4174-8B1A-7DF615B22EEF}" type="slidenum">
              <a:rPr lang="en-US" sz="2000" smtClean="0">
                <a:solidFill>
                  <a:srgbClr val="C00000"/>
                </a:solidFill>
                <a:latin typeface="Times New Roman" panose="02020603050405020304" pitchFamily="18" charset="0"/>
                <a:cs typeface="Times New Roman" panose="02020603050405020304" pitchFamily="18" charset="0"/>
              </a:rPr>
              <a:pPr/>
              <a:t>8</a:t>
            </a:fld>
            <a:endParaRPr lang="en-US" sz="2000" dirty="0">
              <a:solidFill>
                <a:srgbClr val="C00000"/>
              </a:solidFill>
              <a:latin typeface="Times New Roman" panose="02020603050405020304" pitchFamily="18" charset="0"/>
              <a:cs typeface="Times New Roman" panose="02020603050405020304" pitchFamily="18" charset="0"/>
            </a:endParaRPr>
          </a:p>
        </p:txBody>
      </p:sp>
      <p:pic>
        <p:nvPicPr>
          <p:cNvPr id="9" name="Picture 8">
            <a:extLst>
              <a:ext uri="{FF2B5EF4-FFF2-40B4-BE49-F238E27FC236}">
                <a16:creationId xmlns:a16="http://schemas.microsoft.com/office/drawing/2014/main" xmlns="" id="{1640E0E3-636F-477D-83CF-D016930B3D9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94947" y="2571750"/>
            <a:ext cx="3852417" cy="2461266"/>
          </a:xfrm>
          <a:prstGeom prst="rect">
            <a:avLst/>
          </a:prstGeom>
        </p:spPr>
      </p:pic>
    </p:spTree>
    <p:extLst>
      <p:ext uri="{BB962C8B-B14F-4D97-AF65-F5344CB8AC3E}">
        <p14:creationId xmlns:p14="http://schemas.microsoft.com/office/powerpoint/2010/main" val="25477182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07940" y="0"/>
            <a:ext cx="5711613" cy="1041992"/>
          </a:xfrm>
        </p:spPr>
        <p:txBody>
          <a:bodyPr>
            <a:noAutofit/>
          </a:bodyPr>
          <a:lstStyle/>
          <a:p>
            <a:r>
              <a:rPr lang="en-US" sz="2400" b="1" dirty="0">
                <a:solidFill>
                  <a:srgbClr val="C00000"/>
                </a:solidFill>
                <a:latin typeface="Times New Roman" panose="02020603050405020304" pitchFamily="18" charset="0"/>
                <a:cs typeface="Times New Roman" panose="02020603050405020304" pitchFamily="18" charset="0"/>
              </a:rPr>
              <a:t>Main factors that affect the performance of the PV module</a:t>
            </a:r>
          </a:p>
        </p:txBody>
      </p:sp>
      <p:sp>
        <p:nvSpPr>
          <p:cNvPr id="6" name="Content Placeholder 5"/>
          <p:cNvSpPr>
            <a:spLocks noGrp="1"/>
          </p:cNvSpPr>
          <p:nvPr>
            <p:ph sz="half" idx="2"/>
          </p:nvPr>
        </p:nvSpPr>
        <p:spPr>
          <a:xfrm>
            <a:off x="196636" y="1187379"/>
            <a:ext cx="8529149" cy="3894984"/>
          </a:xfrm>
        </p:spPr>
        <p:txBody>
          <a:bodyPr>
            <a:normAutofit/>
          </a:bodyPr>
          <a:lstStyle/>
          <a:p>
            <a:pPr marL="0" indent="0" algn="just">
              <a:lnSpc>
                <a:spcPct val="150000"/>
              </a:lnSpc>
              <a:buNone/>
            </a:pPr>
            <a:r>
              <a:rPr lang="en-US" sz="1600" b="1" dirty="0">
                <a:solidFill>
                  <a:srgbClr val="C00000"/>
                </a:solidFill>
                <a:effectLst>
                  <a:outerShdw blurRad="38100" dist="38100" dir="2700000" algn="tl">
                    <a:srgbClr val="000000">
                      <a:alpha val="43137"/>
                    </a:srgbClr>
                  </a:outerShdw>
                </a:effectLst>
                <a:latin typeface="Times New Roman" panose="02020603050405020304" pitchFamily="18" charset="0"/>
                <a:ea typeface="Tahoma" panose="020B0604030504040204" pitchFamily="34" charset="0"/>
                <a:cs typeface="Times New Roman" panose="02020603050405020304" pitchFamily="18" charset="0"/>
              </a:rPr>
              <a:t>4-</a:t>
            </a:r>
            <a:r>
              <a:rPr lang="en-US"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ahoma" panose="020B0604030504040204" pitchFamily="34" charset="0"/>
                <a:cs typeface="Times New Roman" panose="02020603050405020304" pitchFamily="18" charset="0"/>
              </a:rPr>
              <a:t> </a:t>
            </a:r>
            <a:r>
              <a:rPr lang="en-US" sz="1600" b="1" dirty="0">
                <a:solidFill>
                  <a:srgbClr val="C00000"/>
                </a:solidFill>
                <a:effectLst>
                  <a:outerShdw blurRad="38100" dist="38100" dir="2700000" algn="tl">
                    <a:srgbClr val="000000">
                      <a:alpha val="43137"/>
                    </a:srgbClr>
                  </a:outerShdw>
                </a:effectLst>
                <a:latin typeface="Times New Roman" panose="02020603050405020304" pitchFamily="18" charset="0"/>
                <a:ea typeface="Tahoma" panose="020B0604030504040204" pitchFamily="34" charset="0"/>
                <a:cs typeface="Times New Roman" panose="02020603050405020304" pitchFamily="18" charset="0"/>
              </a:rPr>
              <a:t>Relative humidity</a:t>
            </a:r>
          </a:p>
          <a:p>
            <a:pPr marL="0" indent="0" algn="just">
              <a:lnSpc>
                <a:spcPct val="150000"/>
              </a:lnSpc>
              <a:buNone/>
            </a:pPr>
            <a:r>
              <a:rPr lang="en-US" sz="14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Humid conditions are observed to cause dust to stick on the modules glass covers which causes degradation in PV power output.</a:t>
            </a:r>
            <a:endParaRPr lang="en-US" sz="1400" dirty="0">
              <a:solidFill>
                <a:srgbClr val="C00000"/>
              </a:solidFill>
              <a:effectLst>
                <a:outerShdw blurRad="38100" dist="38100" dir="2700000" algn="tl">
                  <a:srgbClr val="000000">
                    <a:alpha val="43137"/>
                  </a:srgbClr>
                </a:outerShdw>
              </a:effectLst>
              <a:latin typeface="Times New Roman" panose="02020603050405020304" pitchFamily="18" charset="0"/>
              <a:ea typeface="Tahoma" panose="020B0604030504040204" pitchFamily="34" charset="0"/>
              <a:cs typeface="Times New Roman" panose="02020603050405020304" pitchFamily="18" charset="0"/>
            </a:endParaRPr>
          </a:p>
        </p:txBody>
      </p:sp>
      <p:pic>
        <p:nvPicPr>
          <p:cNvPr id="7" name="Picture 6">
            <a:extLst>
              <a:ext uri="{FF2B5EF4-FFF2-40B4-BE49-F238E27FC236}">
                <a16:creationId xmlns:a16="http://schemas.microsoft.com/office/drawing/2014/main" xmlns="" id="{28386EAC-D7C5-4F90-B546-9E69E708F65C}"/>
              </a:ext>
            </a:extLst>
          </p:cNvPr>
          <p:cNvPicPr/>
          <p:nvPr/>
        </p:nvPicPr>
        <p:blipFill>
          <a:blip r:embed="rId2"/>
          <a:stretch>
            <a:fillRect/>
          </a:stretch>
        </p:blipFill>
        <p:spPr>
          <a:xfrm>
            <a:off x="2336801" y="2190044"/>
            <a:ext cx="3964622" cy="2459426"/>
          </a:xfrm>
          <a:prstGeom prst="rect">
            <a:avLst/>
          </a:prstGeom>
        </p:spPr>
      </p:pic>
      <p:sp>
        <p:nvSpPr>
          <p:cNvPr id="2" name="Slide Number Placeholder 1">
            <a:extLst>
              <a:ext uri="{FF2B5EF4-FFF2-40B4-BE49-F238E27FC236}">
                <a16:creationId xmlns:a16="http://schemas.microsoft.com/office/drawing/2014/main" xmlns="" id="{F6914E91-C155-4383-A318-E6BF37C2C1BE}"/>
              </a:ext>
            </a:extLst>
          </p:cNvPr>
          <p:cNvSpPr>
            <a:spLocks noGrp="1"/>
          </p:cNvSpPr>
          <p:nvPr>
            <p:ph type="sldNum" sz="quarter" idx="12"/>
          </p:nvPr>
        </p:nvSpPr>
        <p:spPr>
          <a:xfrm>
            <a:off x="6697980" y="4713923"/>
            <a:ext cx="2133600" cy="273844"/>
          </a:xfrm>
        </p:spPr>
        <p:txBody>
          <a:bodyPr/>
          <a:lstStyle/>
          <a:p>
            <a:fld id="{B82CCC60-E8CD-4174-8B1A-7DF615B22EEF}" type="slidenum">
              <a:rPr lang="en-US" sz="2000" smtClean="0">
                <a:solidFill>
                  <a:srgbClr val="C00000"/>
                </a:solidFill>
                <a:latin typeface="Times New Roman" panose="02020603050405020304" pitchFamily="18" charset="0"/>
                <a:cs typeface="Times New Roman" panose="02020603050405020304" pitchFamily="18" charset="0"/>
              </a:rPr>
              <a:pPr/>
              <a:t>9</a:t>
            </a:fld>
            <a:endParaRPr lang="en-US" sz="2000"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0597546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921</Words>
  <Application>Microsoft Office PowerPoint</Application>
  <PresentationFormat>عرض على الشاشة (9:16)‏</PresentationFormat>
  <Paragraphs>139</Paragraphs>
  <Slides>20</Slides>
  <Notes>3</Notes>
  <HiddenSlides>0</HiddenSlides>
  <MMClips>0</MMClips>
  <ScaleCrop>false</ScaleCrop>
  <HeadingPairs>
    <vt:vector size="6" baseType="variant">
      <vt:variant>
        <vt:lpstr>الخطوط المستخدمة</vt:lpstr>
      </vt:variant>
      <vt:variant>
        <vt:i4>4</vt:i4>
      </vt:variant>
      <vt:variant>
        <vt:lpstr>نسق</vt:lpstr>
      </vt:variant>
      <vt:variant>
        <vt:i4>1</vt:i4>
      </vt:variant>
      <vt:variant>
        <vt:lpstr>عناوين الشرائح</vt:lpstr>
      </vt:variant>
      <vt:variant>
        <vt:i4>20</vt:i4>
      </vt:variant>
    </vt:vector>
  </HeadingPairs>
  <TitlesOfParts>
    <vt:vector size="25" baseType="lpstr">
      <vt:lpstr>Arial</vt:lpstr>
      <vt:lpstr>Calibri</vt:lpstr>
      <vt:lpstr>Tahoma</vt:lpstr>
      <vt:lpstr>Times New Roman</vt:lpstr>
      <vt:lpstr>Office Theme</vt:lpstr>
      <vt:lpstr>Experimental validation of dust impact on-grid connected PV system performance in Palestine: A case study, Nablus.</vt:lpstr>
      <vt:lpstr>Presentation Content: </vt:lpstr>
      <vt:lpstr>Project Description</vt:lpstr>
      <vt:lpstr>What are the benefits of cleaning the panels at the right time ?</vt:lpstr>
      <vt:lpstr>Main factors that affect the performance of the PV module</vt:lpstr>
      <vt:lpstr>Main factors that affect the performance of the PV module</vt:lpstr>
      <vt:lpstr>Main factors that affect the performance of the PV module</vt:lpstr>
      <vt:lpstr>Main factors that affect the performance of the PV module</vt:lpstr>
      <vt:lpstr>Main factors that affect the performance of the PV module</vt:lpstr>
      <vt:lpstr>Main factors that affect the performance of the PV module</vt:lpstr>
      <vt:lpstr>Main factors that affect the performance of the PV module</vt:lpstr>
      <vt:lpstr>Procedure</vt:lpstr>
      <vt:lpstr>Litereture Review</vt:lpstr>
      <vt:lpstr>Results and Analysis</vt:lpstr>
      <vt:lpstr>Results and Analysis</vt:lpstr>
      <vt:lpstr>Results and Analysis</vt:lpstr>
      <vt:lpstr>Results and Analysis</vt:lpstr>
      <vt:lpstr>Results and Analysis</vt:lpstr>
      <vt:lpstr>Conclusion and Recommendation</vt:lpstr>
      <vt:lpstr>عرض تقديمي في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2017-08-01T15:40:51Z</dcterms:created>
  <dcterms:modified xsi:type="dcterms:W3CDTF">2021-06-10T09:29:06Z</dcterms:modified>
</cp:coreProperties>
</file>