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7" r:id="rId3"/>
    <p:sldId id="268" r:id="rId4"/>
    <p:sldId id="263" r:id="rId5"/>
    <p:sldId id="258" r:id="rId6"/>
    <p:sldId id="259" r:id="rId7"/>
    <p:sldId id="265" r:id="rId8"/>
    <p:sldId id="266" r:id="rId9"/>
    <p:sldId id="260" r:id="rId10"/>
    <p:sldId id="261" r:id="rId11"/>
    <p:sldId id="262" r:id="rId12"/>
    <p:sldId id="269" r:id="rId13"/>
    <p:sldId id="270" r:id="rId14"/>
    <p:sldId id="271" r:id="rId15"/>
    <p:sldId id="272" r:id="rId16"/>
    <p:sldId id="273" r:id="rId17"/>
    <p:sldId id="274" r:id="rId18"/>
    <p:sldId id="275" r:id="rId19"/>
    <p:sldId id="276"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4" d="100"/>
          <a:sy n="84" d="100"/>
        </p:scale>
        <p:origin x="1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ayapatitiwari:Documents:My%20ECE%20445:Work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r>
              <a:rPr lang="en-US" dirty="0"/>
              <a:t>Voltage </a:t>
            </a:r>
            <a:r>
              <a:rPr lang="en-US" dirty="0" err="1"/>
              <a:t>vs</a:t>
            </a:r>
            <a:r>
              <a:rPr lang="en-US" dirty="0"/>
              <a:t> Resistance</a:t>
            </a:r>
          </a:p>
        </c:rich>
      </c:tx>
      <c:overlay val="0"/>
    </c:title>
    <c:autoTitleDeleted val="0"/>
    <c:plotArea>
      <c:layout>
        <c:manualLayout>
          <c:layoutTarget val="inner"/>
          <c:xMode val="edge"/>
          <c:yMode val="edge"/>
          <c:x val="0.17085215660781114"/>
          <c:y val="0.27592592592592591"/>
          <c:w val="0.80210104986876596"/>
          <c:h val="0.56034339457567806"/>
        </c:manualLayout>
      </c:layout>
      <c:scatterChart>
        <c:scatterStyle val="lineMarker"/>
        <c:varyColors val="0"/>
        <c:ser>
          <c:idx val="0"/>
          <c:order val="0"/>
          <c:marker>
            <c:symbol val="none"/>
          </c:marker>
          <c:xVal>
            <c:numRef>
              <c:f>Sheet1!$C$2:$C$6</c:f>
              <c:numCache>
                <c:formatCode>General</c:formatCode>
                <c:ptCount val="5"/>
                <c:pt idx="0">
                  <c:v>9.48</c:v>
                </c:pt>
                <c:pt idx="1">
                  <c:v>15.3</c:v>
                </c:pt>
                <c:pt idx="2">
                  <c:v>17</c:v>
                </c:pt>
                <c:pt idx="3">
                  <c:v>21.2</c:v>
                </c:pt>
                <c:pt idx="4">
                  <c:v>22.7</c:v>
                </c:pt>
              </c:numCache>
            </c:numRef>
          </c:xVal>
          <c:yVal>
            <c:numRef>
              <c:f>Sheet1!$B$2:$B$6</c:f>
              <c:numCache>
                <c:formatCode>General</c:formatCode>
                <c:ptCount val="5"/>
                <c:pt idx="0">
                  <c:v>1.78</c:v>
                </c:pt>
                <c:pt idx="1">
                  <c:v>1.69</c:v>
                </c:pt>
                <c:pt idx="2">
                  <c:v>1.59</c:v>
                </c:pt>
                <c:pt idx="3">
                  <c:v>1.36</c:v>
                </c:pt>
                <c:pt idx="4">
                  <c:v>1.32</c:v>
                </c:pt>
              </c:numCache>
            </c:numRef>
          </c:yVal>
          <c:smooth val="0"/>
          <c:extLst>
            <c:ext xmlns:c16="http://schemas.microsoft.com/office/drawing/2014/chart" uri="{C3380CC4-5D6E-409C-BE32-E72D297353CC}">
              <c16:uniqueId val="{00000000-8165-46CF-A276-257612B0B44E}"/>
            </c:ext>
          </c:extLst>
        </c:ser>
        <c:dLbls>
          <c:showLegendKey val="0"/>
          <c:showVal val="0"/>
          <c:showCatName val="0"/>
          <c:showSerName val="0"/>
          <c:showPercent val="0"/>
          <c:showBubbleSize val="0"/>
        </c:dLbls>
        <c:axId val="75603968"/>
        <c:axId val="75605888"/>
      </c:scatterChart>
      <c:valAx>
        <c:axId val="75603968"/>
        <c:scaling>
          <c:orientation val="minMax"/>
          <c:min val="9"/>
        </c:scaling>
        <c:delete val="0"/>
        <c:axPos val="b"/>
        <c:title>
          <c:tx>
            <c:rich>
              <a:bodyPr/>
              <a:lstStyle/>
              <a:p>
                <a:pPr>
                  <a:defRPr sz="1400"/>
                </a:pPr>
                <a:r>
                  <a:rPr lang="en-US" sz="1400"/>
                  <a:t>Resistance (Kohm)</a:t>
                </a:r>
              </a:p>
            </c:rich>
          </c:tx>
          <c:overlay val="0"/>
        </c:title>
        <c:numFmt formatCode="General" sourceLinked="1"/>
        <c:majorTickMark val="out"/>
        <c:minorTickMark val="none"/>
        <c:tickLblPos val="nextTo"/>
        <c:crossAx val="75605888"/>
        <c:crosses val="autoZero"/>
        <c:crossBetween val="midCat"/>
      </c:valAx>
      <c:valAx>
        <c:axId val="75605888"/>
        <c:scaling>
          <c:orientation val="minMax"/>
          <c:min val="0.5"/>
        </c:scaling>
        <c:delete val="0"/>
        <c:axPos val="l"/>
        <c:majorGridlines/>
        <c:title>
          <c:tx>
            <c:rich>
              <a:bodyPr/>
              <a:lstStyle/>
              <a:p>
                <a:pPr>
                  <a:defRPr sz="1400"/>
                </a:pPr>
                <a:r>
                  <a:rPr lang="en-US" sz="1400"/>
                  <a:t>Voltage (V)</a:t>
                </a:r>
              </a:p>
            </c:rich>
          </c:tx>
          <c:overlay val="0"/>
        </c:title>
        <c:numFmt formatCode="General" sourceLinked="1"/>
        <c:majorTickMark val="out"/>
        <c:minorTickMark val="none"/>
        <c:tickLblPos val="nextTo"/>
        <c:txPr>
          <a:bodyPr rot="-5400000" vert="horz"/>
          <a:lstStyle/>
          <a:p>
            <a:pPr>
              <a:defRPr/>
            </a:pPr>
            <a:endParaRPr lang="en-US"/>
          </a:p>
        </c:txPr>
        <c:crossAx val="75603968"/>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05382B-E797-4360-A7E6-586A27E28734}" type="datetimeFigureOut">
              <a:rPr lang="en-US" smtClean="0"/>
              <a:t>12/23/2016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343AD8-AA32-409E-9F11-43BE8451E5E3}" type="slidenum">
              <a:rPr lang="en-US" smtClean="0"/>
              <a:t>‹#›</a:t>
            </a:fld>
            <a:endParaRPr lang="en-US"/>
          </a:p>
        </p:txBody>
      </p:sp>
    </p:spTree>
    <p:extLst>
      <p:ext uri="{BB962C8B-B14F-4D97-AF65-F5344CB8AC3E}">
        <p14:creationId xmlns:p14="http://schemas.microsoft.com/office/powerpoint/2010/main" val="404621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90"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charset="0"/>
                <a:cs typeface="Lucida Grande" charset="0"/>
                <a:sym typeface="Lucida Grande" charset="0"/>
              </a:rPr>
              <a:t>Put the red “arm” on your servo.  Needs a philips screwdriver.</a:t>
            </a:r>
          </a:p>
          <a:p>
            <a:r>
              <a:rPr lang="en-US" altLang="en-US" sz="1600">
                <a:latin typeface="Lucida Grande" charset="0"/>
                <a:cs typeface="Lucida Grande" charset="0"/>
                <a:sym typeface="Lucida Grande" charset="0"/>
              </a:rPr>
              <a:t>Many commercial servo drivers have a calibration setting to deal with servo variability</a:t>
            </a:r>
          </a:p>
        </p:txBody>
      </p:sp>
    </p:spTree>
    <p:extLst>
      <p:ext uri="{BB962C8B-B14F-4D97-AF65-F5344CB8AC3E}">
        <p14:creationId xmlns:p14="http://schemas.microsoft.com/office/powerpoint/2010/main" val="293669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858BF83A-FF12-49AE-92C8-3BF26864AFE4}"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97072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858BF83A-FF12-49AE-92C8-3BF26864AFE4}"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882110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858BF83A-FF12-49AE-92C8-3BF26864AFE4}"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462129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858BF83A-FF12-49AE-92C8-3BF26864AFE4}"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93207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66407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p>
            <a:fld id="{858BF83A-FF12-49AE-92C8-3BF26864AFE4}"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791162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p>
            <a:fld id="{858BF83A-FF12-49AE-92C8-3BF26864AFE4}" type="datetimeFigureOut">
              <a:rPr lang="en-US" smtClean="0"/>
              <a:t>12/23/2016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853660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858BF83A-FF12-49AE-92C8-3BF26864AFE4}" type="datetimeFigureOut">
              <a:rPr lang="en-US" smtClean="0"/>
              <a:t>12/23/2016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47925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8BF83A-FF12-49AE-92C8-3BF26864AFE4}" type="datetimeFigureOut">
              <a:rPr lang="en-US" smtClean="0"/>
              <a:t>12/23/2016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401851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58BF83A-FF12-49AE-92C8-3BF26864AFE4}"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821232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58BF83A-FF12-49AE-92C8-3BF26864AFE4}"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462479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8BF83A-FF12-49AE-92C8-3BF26864AFE4}" type="datetimeFigureOut">
              <a:rPr lang="en-US" smtClean="0"/>
              <a:t>12/23/2016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60142E-F9AC-4665-BC44-4C6DF3B7AF36}" type="slidenum">
              <a:rPr lang="en-US" smtClean="0"/>
              <a:t>‹#›</a:t>
            </a:fld>
            <a:endParaRPr lang="en-US"/>
          </a:p>
        </p:txBody>
      </p:sp>
    </p:spTree>
    <p:extLst>
      <p:ext uri="{BB962C8B-B14F-4D97-AF65-F5344CB8AC3E}">
        <p14:creationId xmlns:p14="http://schemas.microsoft.com/office/powerpoint/2010/main" val="4063507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Introduction </a:t>
            </a:r>
          </a:p>
          <a:p>
            <a:r>
              <a:rPr lang="en-US" dirty="0"/>
              <a:t>Components</a:t>
            </a:r>
          </a:p>
          <a:p>
            <a:r>
              <a:rPr lang="en-US" dirty="0"/>
              <a:t>Mythology and design</a:t>
            </a:r>
          </a:p>
          <a:p>
            <a:r>
              <a:rPr lang="en-US" dirty="0"/>
              <a:t>Conclusion</a:t>
            </a:r>
          </a:p>
          <a:p>
            <a:r>
              <a:rPr lang="en-US" dirty="0"/>
              <a:t>Future improvement</a:t>
            </a:r>
          </a:p>
        </p:txBody>
      </p:sp>
    </p:spTree>
    <p:extLst>
      <p:ext uri="{BB962C8B-B14F-4D97-AF65-F5344CB8AC3E}">
        <p14:creationId xmlns:p14="http://schemas.microsoft.com/office/powerpoint/2010/main" val="1625677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pPr algn="ctr"/>
            <a:r>
              <a:rPr lang="en-US" altLang="en-US" dirty="0"/>
              <a:t>PWM</a:t>
            </a:r>
            <a:r>
              <a:rPr lang="ar-SA" altLang="en-US" dirty="0"/>
              <a:t>  </a:t>
            </a:r>
            <a:r>
              <a:rPr lang="en-US" altLang="en-US" dirty="0"/>
              <a:t>- duty cycle </a:t>
            </a:r>
            <a:r>
              <a:rPr lang="ar-SA" altLang="en-US" dirty="0"/>
              <a:t>  </a:t>
            </a:r>
            <a:endParaRPr lang="en-US" alt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145983"/>
            <a:ext cx="5932170" cy="435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2531" name="Rectangle 3"/>
          <p:cNvSpPr>
            <a:spLocks/>
          </p:cNvSpPr>
          <p:nvPr/>
        </p:nvSpPr>
        <p:spPr bwMode="auto">
          <a:xfrm>
            <a:off x="2568643" y="1492901"/>
            <a:ext cx="7047570"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Output voltage is averaged from on </a:t>
            </a:r>
            <a:r>
              <a:rPr lang="en-US" altLang="en-US" sz="2880" i="1">
                <a:cs typeface="Gill Sans" charset="0"/>
              </a:rPr>
              <a:t>vs.</a:t>
            </a:r>
            <a:r>
              <a:rPr lang="en-US" altLang="en-US" sz="2880">
                <a:cs typeface="Gill Sans" charset="0"/>
              </a:rPr>
              <a:t> off time</a:t>
            </a:r>
          </a:p>
        </p:txBody>
      </p:sp>
    </p:spTree>
    <p:extLst>
      <p:ext uri="{BB962C8B-B14F-4D97-AF65-F5344CB8AC3E}">
        <p14:creationId xmlns:p14="http://schemas.microsoft.com/office/powerpoint/2010/main" val="943865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ph type="title"/>
          </p:nvPr>
        </p:nvSpPr>
        <p:spPr>
          <a:ln/>
        </p:spPr>
        <p:txBody>
          <a:bodyPr/>
          <a:lstStyle/>
          <a:p>
            <a:r>
              <a:rPr lang="en-US" altLang="en-US"/>
              <a:t>Servo Movement</a:t>
            </a:r>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2610" y="2670334"/>
            <a:ext cx="2743200" cy="2050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368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8700" y="2660333"/>
            <a:ext cx="2571750" cy="208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368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0492" y="2640330"/>
            <a:ext cx="2607468"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6869" name="Rectangle 5"/>
          <p:cNvSpPr>
            <a:spLocks/>
          </p:cNvSpPr>
          <p:nvPr/>
        </p:nvSpPr>
        <p:spPr bwMode="auto">
          <a:xfrm>
            <a:off x="2597033" y="2144411"/>
            <a:ext cx="145866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0 degrees</a:t>
            </a:r>
          </a:p>
        </p:txBody>
      </p:sp>
      <p:sp>
        <p:nvSpPr>
          <p:cNvPr id="36870" name="Rectangle 6"/>
          <p:cNvSpPr>
            <a:spLocks/>
          </p:cNvSpPr>
          <p:nvPr/>
        </p:nvSpPr>
        <p:spPr bwMode="auto">
          <a:xfrm>
            <a:off x="5303608" y="2144411"/>
            <a:ext cx="1646220"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90 degrees</a:t>
            </a:r>
          </a:p>
        </p:txBody>
      </p:sp>
      <p:sp>
        <p:nvSpPr>
          <p:cNvPr id="36871" name="Rectangle 7"/>
          <p:cNvSpPr>
            <a:spLocks/>
          </p:cNvSpPr>
          <p:nvPr/>
        </p:nvSpPr>
        <p:spPr bwMode="auto">
          <a:xfrm>
            <a:off x="8124482" y="2144411"/>
            <a:ext cx="183377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180 degrees</a:t>
            </a:r>
          </a:p>
        </p:txBody>
      </p:sp>
      <p:sp>
        <p:nvSpPr>
          <p:cNvPr id="36872" name="Rectangle 8"/>
          <p:cNvSpPr>
            <a:spLocks/>
          </p:cNvSpPr>
          <p:nvPr/>
        </p:nvSpPr>
        <p:spPr bwMode="auto">
          <a:xfrm>
            <a:off x="218933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1000 microsecs</a:t>
            </a:r>
          </a:p>
        </p:txBody>
      </p:sp>
      <p:sp>
        <p:nvSpPr>
          <p:cNvPr id="36873" name="Rectangle 9"/>
          <p:cNvSpPr>
            <a:spLocks/>
          </p:cNvSpPr>
          <p:nvPr/>
        </p:nvSpPr>
        <p:spPr bwMode="auto">
          <a:xfrm>
            <a:off x="511541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1500 microsecs</a:t>
            </a:r>
          </a:p>
        </p:txBody>
      </p:sp>
      <p:sp>
        <p:nvSpPr>
          <p:cNvPr id="36874" name="Rectangle 10"/>
          <p:cNvSpPr>
            <a:spLocks/>
          </p:cNvSpPr>
          <p:nvPr/>
        </p:nvSpPr>
        <p:spPr bwMode="auto">
          <a:xfrm>
            <a:off x="803006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2000 microsecs</a:t>
            </a:r>
          </a:p>
        </p:txBody>
      </p:sp>
      <p:sp>
        <p:nvSpPr>
          <p:cNvPr id="36875" name="Rectangle 11"/>
          <p:cNvSpPr>
            <a:spLocks/>
          </p:cNvSpPr>
          <p:nvPr/>
        </p:nvSpPr>
        <p:spPr bwMode="auto">
          <a:xfrm>
            <a:off x="2199127" y="5715411"/>
            <a:ext cx="810664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In practice, pulse range can range from 500 to 2500 microsecs</a:t>
            </a:r>
          </a:p>
        </p:txBody>
      </p:sp>
      <p:sp>
        <p:nvSpPr>
          <p:cNvPr id="36876" name="Rectangle 12"/>
          <p:cNvSpPr>
            <a:spLocks/>
          </p:cNvSpPr>
          <p:nvPr/>
        </p:nvSpPr>
        <p:spPr bwMode="auto">
          <a:xfrm>
            <a:off x="2524473" y="6417481"/>
            <a:ext cx="745595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160">
                <a:cs typeface="Gill Sans" charset="0"/>
              </a:rPr>
              <a:t>(and go ahead and add a wire marker to your servo like the above)</a:t>
            </a:r>
          </a:p>
        </p:txBody>
      </p:sp>
    </p:spTree>
    <p:extLst>
      <p:ext uri="{BB962C8B-B14F-4D97-AF65-F5344CB8AC3E}">
        <p14:creationId xmlns:p14="http://schemas.microsoft.com/office/powerpoint/2010/main" val="822083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Methodology and design</a:t>
            </a:r>
            <a:br>
              <a:rPr lang="en-US" dirty="0"/>
            </a:br>
            <a:endParaRPr lang="en-US" dirty="0"/>
          </a:p>
        </p:txBody>
      </p:sp>
      <p:sp>
        <p:nvSpPr>
          <p:cNvPr id="3" name="عنصر نائب للمحتوى 2"/>
          <p:cNvSpPr>
            <a:spLocks noGrp="1"/>
          </p:cNvSpPr>
          <p:nvPr>
            <p:ph idx="1"/>
          </p:nvPr>
        </p:nvSpPr>
        <p:spPr/>
        <p:txBody>
          <a:bodyPr/>
          <a:lstStyle/>
          <a:p>
            <a:pPr marL="514350" indent="-514350" algn="l" rtl="0">
              <a:buFont typeface="+mj-lt"/>
              <a:buAutoNum type="arabicPeriod"/>
            </a:pPr>
            <a:r>
              <a:rPr lang="en-US" dirty="0"/>
              <a:t>Making the Sensor Circuit</a:t>
            </a:r>
          </a:p>
          <a:p>
            <a:pPr marL="514350" indent="-514350" algn="l" rtl="0">
              <a:buFont typeface="+mj-lt"/>
              <a:buAutoNum type="arabicPeriod"/>
            </a:pPr>
            <a:r>
              <a:rPr lang="en-US" dirty="0"/>
              <a:t>Glove</a:t>
            </a:r>
          </a:p>
          <a:p>
            <a:pPr marL="514350" indent="-514350" algn="l" rtl="0">
              <a:buFont typeface="+mj-lt"/>
              <a:buAutoNum type="arabicPeriod"/>
            </a:pPr>
            <a:r>
              <a:rPr lang="en-US" dirty="0"/>
              <a:t>Connect the Servo</a:t>
            </a:r>
          </a:p>
          <a:p>
            <a:pPr marL="514350" indent="-514350" algn="l" rtl="0">
              <a:buFont typeface="+mj-lt"/>
              <a:buAutoNum type="arabicPeriod"/>
            </a:pPr>
            <a:r>
              <a:rPr lang="en-US" dirty="0"/>
              <a:t>Add the Strings</a:t>
            </a:r>
          </a:p>
        </p:txBody>
      </p:sp>
    </p:spTree>
    <p:extLst>
      <p:ext uri="{BB962C8B-B14F-4D97-AF65-F5344CB8AC3E}">
        <p14:creationId xmlns:p14="http://schemas.microsoft.com/office/powerpoint/2010/main" val="1713323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Making the Sensor Circuit</a:t>
            </a:r>
            <a:br>
              <a:rPr lang="en-US" dirty="0"/>
            </a:br>
            <a:endParaRPr lang="en-US" dirty="0"/>
          </a:p>
        </p:txBody>
      </p:sp>
      <p:sp>
        <p:nvSpPr>
          <p:cNvPr id="5" name="عنصر نائب للمحتوى 4"/>
          <p:cNvSpPr>
            <a:spLocks noGrp="1"/>
          </p:cNvSpPr>
          <p:nvPr>
            <p:ph idx="1"/>
          </p:nvPr>
        </p:nvSpPr>
        <p:spPr/>
        <p:txBody>
          <a:bodyPr>
            <a:normAutofit/>
          </a:bodyPr>
          <a:lstStyle/>
          <a:p>
            <a:pPr marL="0" indent="0" algn="l" rtl="0">
              <a:buNone/>
            </a:pPr>
            <a:r>
              <a:rPr lang="en-US" sz="2000" dirty="0"/>
              <a:t>The flex sensors require a circuit in order for them to be compatible with Arduino.</a:t>
            </a:r>
          </a:p>
          <a:p>
            <a:pPr marL="0" indent="0" algn="l" rtl="0">
              <a:buNone/>
            </a:pPr>
            <a:endParaRPr lang="en-US" sz="2000" dirty="0"/>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0470" y="2583181"/>
            <a:ext cx="5223509" cy="3605212"/>
          </a:xfrm>
          <a:prstGeom prst="rect">
            <a:avLst/>
          </a:prstGeom>
        </p:spPr>
      </p:pic>
    </p:spTree>
    <p:extLst>
      <p:ext uri="{BB962C8B-B14F-4D97-AF65-F5344CB8AC3E}">
        <p14:creationId xmlns:p14="http://schemas.microsoft.com/office/powerpoint/2010/main" val="3474382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Making the Sensor Circuit</a:t>
            </a:r>
          </a:p>
        </p:txBody>
      </p:sp>
      <p:sp>
        <p:nvSpPr>
          <p:cNvPr id="3" name="عنصر نائب للمحتوى 2"/>
          <p:cNvSpPr>
            <a:spLocks noGrp="1"/>
          </p:cNvSpPr>
          <p:nvPr>
            <p:ph idx="1"/>
          </p:nvPr>
        </p:nvSpPr>
        <p:spPr/>
        <p:txBody>
          <a:bodyPr>
            <a:normAutofit/>
          </a:bodyPr>
          <a:lstStyle/>
          <a:p>
            <a:pPr algn="l" rtl="0"/>
            <a:r>
              <a:rPr lang="en-US" sz="1800" dirty="0"/>
              <a:t>The main GND (ground) wire, which is connected to all the individual GND wires from the sensors, gets plugged into the Arduino's GND. The +5V from the Arduino goes to the main positive voltage wire, and each blue wire gets plugged into a separate analog input pin.</a:t>
            </a:r>
          </a:p>
          <a:p>
            <a:pPr algn="l" rtl="0"/>
            <a:endParaRPr lang="en-US" sz="18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3394709" y="2786063"/>
            <a:ext cx="4984115" cy="3390900"/>
          </a:xfrm>
          <a:prstGeom prst="rect">
            <a:avLst/>
          </a:prstGeom>
        </p:spPr>
      </p:pic>
    </p:spTree>
    <p:extLst>
      <p:ext uri="{BB962C8B-B14F-4D97-AF65-F5344CB8AC3E}">
        <p14:creationId xmlns:p14="http://schemas.microsoft.com/office/powerpoint/2010/main" val="45203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lgn="l" rtl="0">
              <a:buFont typeface="Arial" panose="020B0604020202020204" pitchFamily="34" charset="0"/>
              <a:buChar char="•"/>
            </a:pPr>
            <a:r>
              <a:rPr lang="en-US" b="1" dirty="0"/>
              <a:t>Glove</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20331" y="1825625"/>
            <a:ext cx="4351338" cy="4351338"/>
          </a:xfrm>
        </p:spPr>
      </p:pic>
    </p:spTree>
    <p:extLst>
      <p:ext uri="{BB962C8B-B14F-4D97-AF65-F5344CB8AC3E}">
        <p14:creationId xmlns:p14="http://schemas.microsoft.com/office/powerpoint/2010/main" val="2794025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connect servo to Arduino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4706" y="1825625"/>
            <a:ext cx="6402587" cy="4351338"/>
          </a:xfrm>
        </p:spPr>
      </p:pic>
    </p:spTree>
    <p:extLst>
      <p:ext uri="{BB962C8B-B14F-4D97-AF65-F5344CB8AC3E}">
        <p14:creationId xmlns:p14="http://schemas.microsoft.com/office/powerpoint/2010/main" val="4201058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Add the Strings</a:t>
            </a:r>
            <a:endParaRPr lang="en-US" dirty="0"/>
          </a:p>
        </p:txBody>
      </p:sp>
      <p:sp>
        <p:nvSpPr>
          <p:cNvPr id="3" name="عنصر نائب للمحتوى 2"/>
          <p:cNvSpPr>
            <a:spLocks noGrp="1"/>
          </p:cNvSpPr>
          <p:nvPr>
            <p:ph idx="1"/>
          </p:nvPr>
        </p:nvSpPr>
        <p:spPr/>
        <p:txBody>
          <a:bodyPr>
            <a:normAutofit/>
          </a:bodyPr>
          <a:lstStyle/>
          <a:p>
            <a:pPr algn="l" rtl="0"/>
            <a:r>
              <a:rPr lang="en-US" sz="2400" dirty="0"/>
              <a:t>It use to Connect the servo with fingers, after this step we determined the rotation angle of the servo for each finger.</a:t>
            </a:r>
          </a:p>
          <a:p>
            <a:pPr algn="l" rtl="0"/>
            <a:endParaRPr lang="en-US" sz="2400"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9950" y="2614612"/>
            <a:ext cx="5372100" cy="4029075"/>
          </a:xfrm>
          <a:prstGeom prst="rect">
            <a:avLst/>
          </a:prstGeom>
        </p:spPr>
      </p:pic>
    </p:spTree>
    <p:extLst>
      <p:ext uri="{BB962C8B-B14F-4D97-AF65-F5344CB8AC3E}">
        <p14:creationId xmlns:p14="http://schemas.microsoft.com/office/powerpoint/2010/main" val="2933636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Project</a:t>
            </a:r>
            <a:r>
              <a:rPr lang="ar-SA" dirty="0"/>
              <a:t> </a:t>
            </a:r>
            <a:r>
              <a:rPr lang="en-US" dirty="0"/>
              <a:t>in simple form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6040" y="1690688"/>
            <a:ext cx="7440930" cy="4801552"/>
          </a:xfrm>
        </p:spPr>
      </p:pic>
    </p:spTree>
    <p:extLst>
      <p:ext uri="{BB962C8B-B14F-4D97-AF65-F5344CB8AC3E}">
        <p14:creationId xmlns:p14="http://schemas.microsoft.com/office/powerpoint/2010/main" val="2761937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Conclusion</a:t>
            </a:r>
            <a:br>
              <a:rPr lang="en-US" dirty="0"/>
            </a:br>
            <a:r>
              <a:rPr lang="en-US" dirty="0"/>
              <a:t> </a:t>
            </a:r>
          </a:p>
        </p:txBody>
      </p:sp>
      <p:sp>
        <p:nvSpPr>
          <p:cNvPr id="3" name="عنصر نائب للمحتوى 2"/>
          <p:cNvSpPr>
            <a:spLocks noGrp="1"/>
          </p:cNvSpPr>
          <p:nvPr>
            <p:ph idx="1"/>
          </p:nvPr>
        </p:nvSpPr>
        <p:spPr/>
        <p:txBody>
          <a:bodyPr/>
          <a:lstStyle/>
          <a:p>
            <a:pPr algn="l" rtl="0"/>
            <a:r>
              <a:rPr lang="en-US" dirty="0"/>
              <a:t>although simplicity of the theoretical side, but the practical side is much more complicated, and we think, it has many uses in industrial manufacturing, medical research, and anything we want to be able to do with precision that is unsafe to touch</a:t>
            </a:r>
          </a:p>
          <a:p>
            <a:pPr algn="l" rtl="0"/>
            <a:endParaRPr lang="en-US" dirty="0"/>
          </a:p>
          <a:p>
            <a:pPr algn="l" rtl="0"/>
            <a:r>
              <a:rPr lang="en-US" dirty="0"/>
              <a:t>interesting modification would be to make it wireless (that is, you wouldn't need a wired connection between the glove and hand).</a:t>
            </a:r>
          </a:p>
        </p:txBody>
      </p:sp>
    </p:spTree>
    <p:extLst>
      <p:ext uri="{BB962C8B-B14F-4D97-AF65-F5344CB8AC3E}">
        <p14:creationId xmlns:p14="http://schemas.microsoft.com/office/powerpoint/2010/main" val="2206993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t>
            </a:r>
          </a:p>
        </p:txBody>
      </p:sp>
      <p:sp>
        <p:nvSpPr>
          <p:cNvPr id="3" name="Content Placeholder 2"/>
          <p:cNvSpPr>
            <a:spLocks noGrp="1"/>
          </p:cNvSpPr>
          <p:nvPr>
            <p:ph idx="1"/>
          </p:nvPr>
        </p:nvSpPr>
        <p:spPr/>
        <p:txBody>
          <a:bodyPr/>
          <a:lstStyle/>
          <a:p>
            <a:pPr marL="0" indent="0">
              <a:buNone/>
            </a:pPr>
            <a:endParaRPr lang="ar-SA" dirty="0"/>
          </a:p>
          <a:p>
            <a:r>
              <a:rPr lang="en-US" dirty="0"/>
              <a:t>What is the content of the project</a:t>
            </a:r>
            <a:r>
              <a:rPr lang="ar-SA" dirty="0"/>
              <a:t>   </a:t>
            </a:r>
            <a:r>
              <a:rPr lang="en-US" dirty="0"/>
              <a:t>??</a:t>
            </a:r>
          </a:p>
          <a:p>
            <a:pPr marL="0" indent="0">
              <a:buNone/>
            </a:pPr>
            <a:endParaRPr lang="en-US" dirty="0"/>
          </a:p>
          <a:p>
            <a:r>
              <a:rPr lang="en-US" dirty="0"/>
              <a:t>How we came up with this idea?</a:t>
            </a:r>
            <a:endParaRPr lang="en-US" dirty="0"/>
          </a:p>
        </p:txBody>
      </p:sp>
    </p:spTree>
    <p:extLst>
      <p:ext uri="{BB962C8B-B14F-4D97-AF65-F5344CB8AC3E}">
        <p14:creationId xmlns:p14="http://schemas.microsoft.com/office/powerpoint/2010/main" val="174894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pPr marL="0" indent="0" algn="ctr" rtl="0">
              <a:buNone/>
            </a:pPr>
            <a:endParaRPr lang="en-US" dirty="0"/>
          </a:p>
          <a:p>
            <a:pPr marL="0" indent="0" algn="ctr" rtl="0">
              <a:buNone/>
            </a:pPr>
            <a:r>
              <a:rPr lang="en-US" sz="5400" dirty="0">
                <a:latin typeface="Algerian" panose="04020705040A02060702" pitchFamily="82" charset="0"/>
              </a:rPr>
              <a:t>Thank you </a:t>
            </a:r>
          </a:p>
          <a:p>
            <a:pPr marL="0" indent="0" algn="ctr" rtl="0">
              <a:buNone/>
            </a:pPr>
            <a:endParaRPr lang="en-US" dirty="0"/>
          </a:p>
          <a:p>
            <a:pPr marL="0" indent="0" algn="ctr" rtl="0">
              <a:buNone/>
            </a:pPr>
            <a:endParaRPr lang="en-US" dirty="0"/>
          </a:p>
          <a:p>
            <a:pPr marL="0" indent="0" algn="ctr" rtl="0">
              <a:buNone/>
            </a:pPr>
            <a:r>
              <a:rPr lang="en-US" sz="2400" dirty="0">
                <a:latin typeface="Andalus" panose="02020603050405020304" pitchFamily="18" charset="-78"/>
                <a:cs typeface="Andalus" panose="02020603050405020304" pitchFamily="18" charset="-78"/>
              </a:rPr>
              <a:t>Any question</a:t>
            </a:r>
            <a:r>
              <a:rPr lang="en-US" dirty="0">
                <a:latin typeface="Andalus" panose="02020603050405020304" pitchFamily="18" charset="-78"/>
                <a:cs typeface="Andalus" panose="02020603050405020304" pitchFamily="18" charset="-78"/>
              </a:rPr>
              <a:t> </a:t>
            </a:r>
            <a:r>
              <a:rPr lang="en-US" dirty="0"/>
              <a:t>??</a:t>
            </a:r>
          </a:p>
        </p:txBody>
      </p:sp>
    </p:spTree>
    <p:extLst>
      <p:ext uri="{BB962C8B-B14F-4D97-AF65-F5344CB8AC3E}">
        <p14:creationId xmlns:p14="http://schemas.microsoft.com/office/powerpoint/2010/main" val="4085473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p:txBody>
          <a:bodyPr/>
          <a:lstStyle/>
          <a:p>
            <a:pPr marL="0" indent="0">
              <a:buNone/>
            </a:pPr>
            <a:endParaRPr lang="en-US" dirty="0"/>
          </a:p>
        </p:txBody>
      </p:sp>
      <p:grpSp>
        <p:nvGrpSpPr>
          <p:cNvPr id="4" name="Group 3"/>
          <p:cNvGrpSpPr>
            <a:grpSpLocks/>
          </p:cNvGrpSpPr>
          <p:nvPr/>
        </p:nvGrpSpPr>
        <p:grpSpPr bwMode="auto">
          <a:xfrm>
            <a:off x="2247900" y="1874838"/>
            <a:ext cx="7696200" cy="4252912"/>
            <a:chOff x="1950" y="8445"/>
            <a:chExt cx="8115" cy="4485"/>
          </a:xfrm>
        </p:grpSpPr>
        <p:sp>
          <p:nvSpPr>
            <p:cNvPr id="5" name="Rectangle 4"/>
            <p:cNvSpPr>
              <a:spLocks noChangeArrowheads="1"/>
            </p:cNvSpPr>
            <p:nvPr/>
          </p:nvSpPr>
          <p:spPr bwMode="auto">
            <a:xfrm>
              <a:off x="3300" y="853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a:t>
              </a:r>
              <a:endParaRPr lang="en-US" sz="1100">
                <a:effectLst/>
                <a:latin typeface="Calibri"/>
                <a:ea typeface="Calibri"/>
                <a:cs typeface="Arial"/>
              </a:endParaRPr>
            </a:p>
            <a:p>
              <a:pPr marL="0" marR="0" algn="r" rtl="1">
                <a:lnSpc>
                  <a:spcPct val="107000"/>
                </a:lnSpc>
                <a:spcBef>
                  <a:spcPts val="0"/>
                </a:spcBef>
                <a:spcAft>
                  <a:spcPts val="800"/>
                </a:spcAft>
              </a:pPr>
              <a:r>
                <a:rPr lang="en-US" sz="1000">
                  <a:effectLst/>
                  <a:latin typeface="Times New Roman"/>
                  <a:ea typeface="Calibri"/>
                  <a:cs typeface="Arial"/>
                </a:rPr>
                <a:t>1</a:t>
              </a:r>
              <a:endParaRPr lang="en-US" sz="1100">
                <a:effectLst/>
                <a:latin typeface="Calibri"/>
                <a:ea typeface="Calibri"/>
                <a:cs typeface="Arial"/>
              </a:endParaRPr>
            </a:p>
          </p:txBody>
        </p:sp>
        <p:sp>
          <p:nvSpPr>
            <p:cNvPr id="6" name="Rectangle 5"/>
            <p:cNvSpPr>
              <a:spLocks noChangeArrowheads="1"/>
            </p:cNvSpPr>
            <p:nvPr/>
          </p:nvSpPr>
          <p:spPr bwMode="auto">
            <a:xfrm>
              <a:off x="3300" y="9480"/>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2</a:t>
              </a:r>
              <a:endParaRPr lang="en-US" sz="1100">
                <a:effectLst/>
                <a:latin typeface="Calibri"/>
                <a:ea typeface="Calibri"/>
                <a:cs typeface="Arial"/>
              </a:endParaRPr>
            </a:p>
          </p:txBody>
        </p:sp>
        <p:sp>
          <p:nvSpPr>
            <p:cNvPr id="7" name="Rectangle 6"/>
            <p:cNvSpPr>
              <a:spLocks noChangeArrowheads="1"/>
            </p:cNvSpPr>
            <p:nvPr/>
          </p:nvSpPr>
          <p:spPr bwMode="auto">
            <a:xfrm>
              <a:off x="3300" y="10350"/>
              <a:ext cx="1440" cy="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3</a:t>
              </a:r>
              <a:endParaRPr lang="en-US" sz="1100">
                <a:effectLst/>
                <a:latin typeface="Calibri"/>
                <a:ea typeface="Calibri"/>
                <a:cs typeface="Arial"/>
              </a:endParaRPr>
            </a:p>
          </p:txBody>
        </p:sp>
        <p:sp>
          <p:nvSpPr>
            <p:cNvPr id="8" name="Rectangle 7"/>
            <p:cNvSpPr>
              <a:spLocks noChangeArrowheads="1"/>
            </p:cNvSpPr>
            <p:nvPr/>
          </p:nvSpPr>
          <p:spPr bwMode="auto">
            <a:xfrm>
              <a:off x="3300" y="1126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4</a:t>
              </a:r>
              <a:endParaRPr lang="en-US" sz="1100">
                <a:effectLst/>
                <a:latin typeface="Calibri"/>
                <a:ea typeface="Calibri"/>
                <a:cs typeface="Arial"/>
              </a:endParaRPr>
            </a:p>
          </p:txBody>
        </p:sp>
        <p:sp>
          <p:nvSpPr>
            <p:cNvPr id="9" name="Rectangle 8"/>
            <p:cNvSpPr>
              <a:spLocks noChangeArrowheads="1"/>
            </p:cNvSpPr>
            <p:nvPr/>
          </p:nvSpPr>
          <p:spPr bwMode="auto">
            <a:xfrm>
              <a:off x="3300" y="12165"/>
              <a:ext cx="1440" cy="76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5</a:t>
              </a:r>
              <a:endParaRPr lang="en-US" sz="1100">
                <a:effectLst/>
                <a:latin typeface="Calibri"/>
                <a:ea typeface="Calibri"/>
                <a:cs typeface="Arial"/>
              </a:endParaRPr>
            </a:p>
          </p:txBody>
        </p:sp>
        <p:sp>
          <p:nvSpPr>
            <p:cNvPr id="10" name="AutoShape 8"/>
            <p:cNvSpPr>
              <a:spLocks noChangeArrowheads="1"/>
            </p:cNvSpPr>
            <p:nvPr/>
          </p:nvSpPr>
          <p:spPr bwMode="auto">
            <a:xfrm>
              <a:off x="5205" y="9315"/>
              <a:ext cx="1470" cy="2610"/>
            </a:xfrm>
            <a:prstGeom prst="roundRect">
              <a:avLst>
                <a:gd name="adj" fmla="val 16667"/>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100">
                  <a:effectLst/>
                  <a:latin typeface="Calibri"/>
                  <a:ea typeface="Calibri"/>
                  <a:cs typeface="Arial"/>
                </a:rPr>
                <a:t> </a:t>
              </a:r>
            </a:p>
            <a:p>
              <a:pPr marL="0" marR="0" algn="r" rtl="1">
                <a:lnSpc>
                  <a:spcPct val="107000"/>
                </a:lnSpc>
                <a:spcBef>
                  <a:spcPts val="0"/>
                </a:spcBef>
                <a:spcAft>
                  <a:spcPts val="800"/>
                </a:spcAft>
              </a:pPr>
              <a:r>
                <a:rPr lang="en-US" sz="1100">
                  <a:effectLst/>
                  <a:latin typeface="Calibri"/>
                  <a:ea typeface="Calibri"/>
                  <a:cs typeface="Arial"/>
                </a:rPr>
                <a:t> </a:t>
              </a:r>
            </a:p>
            <a:p>
              <a:pPr marL="0" marR="0" algn="ctr" rtl="1">
                <a:lnSpc>
                  <a:spcPct val="107000"/>
                </a:lnSpc>
                <a:spcBef>
                  <a:spcPts val="0"/>
                </a:spcBef>
                <a:spcAft>
                  <a:spcPts val="800"/>
                </a:spcAft>
              </a:pPr>
              <a:r>
                <a:rPr lang="en-US" sz="1100">
                  <a:effectLst/>
                  <a:latin typeface="Calibri"/>
                  <a:ea typeface="Calibri"/>
                  <a:cs typeface="Arial"/>
                </a:rPr>
                <a:t>Arduino Uno </a:t>
              </a:r>
            </a:p>
          </p:txBody>
        </p:sp>
        <p:sp>
          <p:nvSpPr>
            <p:cNvPr id="11" name="Rectangle 10"/>
            <p:cNvSpPr>
              <a:spLocks noChangeArrowheads="1"/>
            </p:cNvSpPr>
            <p:nvPr/>
          </p:nvSpPr>
          <p:spPr bwMode="auto">
            <a:xfrm>
              <a:off x="7050" y="8445"/>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1</a:t>
              </a:r>
              <a:endParaRPr lang="en-US" sz="1100">
                <a:effectLst/>
                <a:latin typeface="Calibri"/>
                <a:ea typeface="Calibri"/>
                <a:cs typeface="Arial"/>
              </a:endParaRPr>
            </a:p>
          </p:txBody>
        </p:sp>
        <p:sp>
          <p:nvSpPr>
            <p:cNvPr id="12" name="Rectangle 11"/>
            <p:cNvSpPr>
              <a:spLocks noChangeArrowheads="1"/>
            </p:cNvSpPr>
            <p:nvPr/>
          </p:nvSpPr>
          <p:spPr bwMode="auto">
            <a:xfrm>
              <a:off x="7050" y="9315"/>
              <a:ext cx="1440" cy="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2</a:t>
              </a:r>
              <a:endParaRPr lang="en-US" sz="1100">
                <a:effectLst/>
                <a:latin typeface="Calibri"/>
                <a:ea typeface="Calibri"/>
                <a:cs typeface="Arial"/>
              </a:endParaRPr>
            </a:p>
          </p:txBody>
        </p:sp>
        <p:sp>
          <p:nvSpPr>
            <p:cNvPr id="13" name="Rectangle 12"/>
            <p:cNvSpPr>
              <a:spLocks noChangeArrowheads="1"/>
            </p:cNvSpPr>
            <p:nvPr/>
          </p:nvSpPr>
          <p:spPr bwMode="auto">
            <a:xfrm>
              <a:off x="7050" y="1021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3</a:t>
              </a:r>
              <a:endParaRPr lang="en-US" sz="1100">
                <a:effectLst/>
                <a:latin typeface="Calibri"/>
                <a:ea typeface="Calibri"/>
                <a:cs typeface="Arial"/>
              </a:endParaRPr>
            </a:p>
          </p:txBody>
        </p:sp>
        <p:sp>
          <p:nvSpPr>
            <p:cNvPr id="14" name="Rectangle 13"/>
            <p:cNvSpPr>
              <a:spLocks noChangeArrowheads="1"/>
            </p:cNvSpPr>
            <p:nvPr/>
          </p:nvSpPr>
          <p:spPr bwMode="auto">
            <a:xfrm>
              <a:off x="7050" y="11100"/>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4</a:t>
              </a:r>
              <a:endParaRPr lang="en-US" sz="1100">
                <a:effectLst/>
                <a:latin typeface="Calibri"/>
                <a:ea typeface="Calibri"/>
                <a:cs typeface="Arial"/>
              </a:endParaRPr>
            </a:p>
          </p:txBody>
        </p:sp>
        <p:sp>
          <p:nvSpPr>
            <p:cNvPr id="15" name="Rectangle 14"/>
            <p:cNvSpPr>
              <a:spLocks noChangeArrowheads="1"/>
            </p:cNvSpPr>
            <p:nvPr/>
          </p:nvSpPr>
          <p:spPr bwMode="auto">
            <a:xfrm>
              <a:off x="7050" y="11925"/>
              <a:ext cx="1440" cy="76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5</a:t>
              </a:r>
              <a:endParaRPr lang="en-US" sz="1100">
                <a:effectLst/>
                <a:latin typeface="Calibri"/>
                <a:ea typeface="Calibri"/>
                <a:cs typeface="Arial"/>
              </a:endParaRPr>
            </a:p>
          </p:txBody>
        </p:sp>
        <p:sp>
          <p:nvSpPr>
            <p:cNvPr id="16" name="Rectangle 15"/>
            <p:cNvSpPr>
              <a:spLocks noChangeArrowheads="1"/>
            </p:cNvSpPr>
            <p:nvPr/>
          </p:nvSpPr>
          <p:spPr bwMode="auto">
            <a:xfrm>
              <a:off x="8925" y="9930"/>
              <a:ext cx="1140" cy="9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Robotic hand</a:t>
              </a:r>
              <a:endParaRPr lang="en-US" sz="1100">
                <a:effectLst/>
                <a:latin typeface="Calibri"/>
                <a:ea typeface="Calibri"/>
                <a:cs typeface="Arial"/>
              </a:endParaRPr>
            </a:p>
          </p:txBody>
        </p:sp>
        <p:sp>
          <p:nvSpPr>
            <p:cNvPr id="17" name="Rectangle 16"/>
            <p:cNvSpPr>
              <a:spLocks noChangeArrowheads="1"/>
            </p:cNvSpPr>
            <p:nvPr/>
          </p:nvSpPr>
          <p:spPr bwMode="auto">
            <a:xfrm>
              <a:off x="1950" y="10065"/>
              <a:ext cx="1095" cy="10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 </a:t>
              </a:r>
              <a:endParaRPr lang="en-US" sz="1100">
                <a:effectLst/>
                <a:latin typeface="Calibri"/>
                <a:ea typeface="Calibri"/>
                <a:cs typeface="Arial"/>
              </a:endParaRPr>
            </a:p>
            <a:p>
              <a:pPr marL="0" marR="0" algn="r" rtl="1">
                <a:lnSpc>
                  <a:spcPct val="107000"/>
                </a:lnSpc>
                <a:spcBef>
                  <a:spcPts val="0"/>
                </a:spcBef>
                <a:spcAft>
                  <a:spcPts val="800"/>
                </a:spcAft>
              </a:pPr>
              <a:r>
                <a:rPr lang="en-US" sz="1000">
                  <a:effectLst/>
                  <a:latin typeface="Times New Roman"/>
                  <a:ea typeface="Calibri"/>
                  <a:cs typeface="Arial"/>
                </a:rPr>
                <a:t>Glove </a:t>
              </a:r>
              <a:endParaRPr lang="en-US" sz="1100">
                <a:effectLst/>
                <a:latin typeface="Calibri"/>
                <a:ea typeface="Calibri"/>
                <a:cs typeface="Arial"/>
              </a:endParaRPr>
            </a:p>
          </p:txBody>
        </p:sp>
        <p:cxnSp>
          <p:nvCxnSpPr>
            <p:cNvPr id="18" name="AutoShape 16"/>
            <p:cNvCxnSpPr>
              <a:cxnSpLocks noChangeShapeType="1"/>
            </p:cNvCxnSpPr>
            <p:nvPr/>
          </p:nvCxnSpPr>
          <p:spPr bwMode="auto">
            <a:xfrm>
              <a:off x="4740" y="8865"/>
              <a:ext cx="570" cy="61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9" name="AutoShape 17"/>
            <p:cNvCxnSpPr>
              <a:cxnSpLocks noChangeShapeType="1"/>
            </p:cNvCxnSpPr>
            <p:nvPr/>
          </p:nvCxnSpPr>
          <p:spPr bwMode="auto">
            <a:xfrm>
              <a:off x="4740" y="9930"/>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AutoShape 18"/>
            <p:cNvCxnSpPr>
              <a:cxnSpLocks noChangeShapeType="1"/>
            </p:cNvCxnSpPr>
            <p:nvPr/>
          </p:nvCxnSpPr>
          <p:spPr bwMode="auto">
            <a:xfrm>
              <a:off x="4740" y="10680"/>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AutoShape 19"/>
            <p:cNvCxnSpPr>
              <a:cxnSpLocks noChangeShapeType="1"/>
            </p:cNvCxnSpPr>
            <p:nvPr/>
          </p:nvCxnSpPr>
          <p:spPr bwMode="auto">
            <a:xfrm>
              <a:off x="4740" y="11535"/>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AutoShape 20"/>
            <p:cNvCxnSpPr>
              <a:cxnSpLocks noChangeShapeType="1"/>
            </p:cNvCxnSpPr>
            <p:nvPr/>
          </p:nvCxnSpPr>
          <p:spPr bwMode="auto">
            <a:xfrm flipV="1">
              <a:off x="4740" y="11835"/>
              <a:ext cx="570" cy="58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AutoShape 21"/>
            <p:cNvCxnSpPr>
              <a:cxnSpLocks noChangeShapeType="1"/>
            </p:cNvCxnSpPr>
            <p:nvPr/>
          </p:nvCxnSpPr>
          <p:spPr bwMode="auto">
            <a:xfrm flipV="1">
              <a:off x="6495" y="8700"/>
              <a:ext cx="555" cy="61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AutoShape 22"/>
            <p:cNvCxnSpPr>
              <a:cxnSpLocks noChangeShapeType="1"/>
            </p:cNvCxnSpPr>
            <p:nvPr/>
          </p:nvCxnSpPr>
          <p:spPr bwMode="auto">
            <a:xfrm>
              <a:off x="6675" y="9855"/>
              <a:ext cx="37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5" name="AutoShape 23"/>
            <p:cNvCxnSpPr>
              <a:cxnSpLocks noChangeShapeType="1"/>
            </p:cNvCxnSpPr>
            <p:nvPr/>
          </p:nvCxnSpPr>
          <p:spPr bwMode="auto">
            <a:xfrm>
              <a:off x="6675" y="10635"/>
              <a:ext cx="37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6" name="AutoShape 24"/>
            <p:cNvCxnSpPr>
              <a:cxnSpLocks noChangeShapeType="1"/>
            </p:cNvCxnSpPr>
            <p:nvPr/>
          </p:nvCxnSpPr>
          <p:spPr bwMode="auto">
            <a:xfrm>
              <a:off x="6675" y="11415"/>
              <a:ext cx="375" cy="3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AutoShape 25"/>
            <p:cNvCxnSpPr>
              <a:cxnSpLocks noChangeShapeType="1"/>
            </p:cNvCxnSpPr>
            <p:nvPr/>
          </p:nvCxnSpPr>
          <p:spPr bwMode="auto">
            <a:xfrm>
              <a:off x="6495" y="11925"/>
              <a:ext cx="555" cy="58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 name="AutoShape 26"/>
            <p:cNvCxnSpPr>
              <a:cxnSpLocks noChangeShapeType="1"/>
            </p:cNvCxnSpPr>
            <p:nvPr/>
          </p:nvCxnSpPr>
          <p:spPr bwMode="auto">
            <a:xfrm>
              <a:off x="8490" y="10515"/>
              <a:ext cx="43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9" name="AutoShape 27"/>
            <p:cNvCxnSpPr>
              <a:cxnSpLocks noChangeShapeType="1"/>
            </p:cNvCxnSpPr>
            <p:nvPr/>
          </p:nvCxnSpPr>
          <p:spPr bwMode="auto">
            <a:xfrm>
              <a:off x="3045" y="10635"/>
              <a:ext cx="25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10568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630" y="1165859"/>
            <a:ext cx="10515600" cy="1404939"/>
          </a:xfrm>
        </p:spPr>
        <p:txBody>
          <a:bodyPr>
            <a:normAutofit fontScale="90000"/>
          </a:bodyPr>
          <a:lstStyle/>
          <a:p>
            <a:r>
              <a:rPr lang="en-US" sz="4900" dirty="0">
                <a:solidFill>
                  <a:schemeClr val="tx1">
                    <a:lumMod val="95000"/>
                    <a:lumOff val="5000"/>
                  </a:schemeClr>
                </a:solidFill>
              </a:rPr>
              <a:t>Components:</a:t>
            </a:r>
            <a:br>
              <a:rPr lang="en-US" dirty="0"/>
            </a:br>
            <a:br>
              <a:rPr lang="ar-SA" dirty="0"/>
            </a:br>
            <a:r>
              <a:rPr lang="en-US" dirty="0"/>
              <a:t>1-Robotic Hand</a:t>
            </a:r>
            <a:br>
              <a:rPr lang="en-US" dirty="0"/>
            </a:br>
            <a:endParaRPr lang="en-US" dirty="0"/>
          </a:p>
        </p:txBody>
      </p:sp>
      <p:sp>
        <p:nvSpPr>
          <p:cNvPr id="3" name="Content Placeholder 2"/>
          <p:cNvSpPr>
            <a:spLocks noGrp="1"/>
          </p:cNvSpPr>
          <p:nvPr>
            <p:ph idx="1"/>
          </p:nvPr>
        </p:nvSpPr>
        <p:spPr>
          <a:xfrm>
            <a:off x="712470" y="2762885"/>
            <a:ext cx="10515600" cy="4351338"/>
          </a:xfrm>
        </p:spPr>
        <p:txBody>
          <a:bodyPr/>
          <a:lstStyle/>
          <a:p>
            <a:r>
              <a:rPr lang="en-US" dirty="0"/>
              <a:t>A robotic hand can be any of a number of mechanical devices that are designed to manipulate objects in a way that is similar to the human hand</a:t>
            </a:r>
          </a:p>
          <a:p>
            <a:r>
              <a:rPr lang="en-US" dirty="0"/>
              <a:t>It can be used for many different jobs and functions that may be too tedious, difficult or dangerous for a human to do</a:t>
            </a:r>
          </a:p>
        </p:txBody>
      </p:sp>
    </p:spTree>
    <p:extLst>
      <p:ext uri="{BB962C8B-B14F-4D97-AF65-F5344CB8AC3E}">
        <p14:creationId xmlns:p14="http://schemas.microsoft.com/office/powerpoint/2010/main" val="1113272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2-Flex sensor </a:t>
            </a:r>
          </a:p>
        </p:txBody>
      </p:sp>
      <p:sp>
        <p:nvSpPr>
          <p:cNvPr id="3" name="Content Placeholder 2"/>
          <p:cNvSpPr>
            <a:spLocks noGrp="1"/>
          </p:cNvSpPr>
          <p:nvPr>
            <p:ph idx="1"/>
          </p:nvPr>
        </p:nvSpPr>
        <p:spPr/>
        <p:txBody>
          <a:bodyPr/>
          <a:lstStyle/>
          <a:p>
            <a:pPr marL="285750" indent="-285750">
              <a:buFont typeface="Wingdings" panose="05000000000000000000" pitchFamily="2" charset="2"/>
              <a:buChar char="Ø"/>
            </a:pPr>
            <a:r>
              <a:rPr lang="en-US" sz="2000" dirty="0"/>
              <a:t>A Flex and Force sensor. This is a flexible sensor which changes its output when it is bent or when force is applied on it. </a:t>
            </a:r>
          </a:p>
          <a:p>
            <a:pPr marL="285750" indent="-285750">
              <a:buFont typeface="Wingdings" panose="05000000000000000000" pitchFamily="2" charset="2"/>
              <a:buChar char="Ø"/>
            </a:pPr>
            <a:r>
              <a:rPr lang="en-US" sz="2000" dirty="0"/>
              <a:t>This sensor has two output wires. </a:t>
            </a:r>
          </a:p>
          <a:p>
            <a:pPr marL="285750" indent="-285750">
              <a:buFont typeface="Wingdings" panose="05000000000000000000" pitchFamily="2" charset="2"/>
              <a:buChar char="Ø"/>
            </a:pPr>
            <a:r>
              <a:rPr lang="en-US" sz="2000" dirty="0"/>
              <a:t>The resistance between these two wires varies when the sensor is bent or when subjected to a force. </a:t>
            </a:r>
          </a:p>
          <a:p>
            <a:pPr marL="0" indent="0">
              <a:buNone/>
            </a:pPr>
            <a:endParaRPr lang="en-US" sz="2400" dirty="0"/>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380" y="3625147"/>
            <a:ext cx="4794499" cy="283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descr="5-Flex-Sens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371896" y="3474925"/>
            <a:ext cx="2507887" cy="280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31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994266702"/>
              </p:ext>
            </p:extLst>
          </p:nvPr>
        </p:nvGraphicFramePr>
        <p:xfrm>
          <a:off x="1028700" y="800100"/>
          <a:ext cx="9315450" cy="49263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27520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674370"/>
          </a:xfrm>
        </p:spPr>
        <p:txBody>
          <a:bodyPr>
            <a:noAutofit/>
          </a:bodyPr>
          <a:lstStyle/>
          <a:p>
            <a:r>
              <a:rPr lang="en-US" sz="4400" dirty="0"/>
              <a:t>3-Arduino</a:t>
            </a:r>
            <a:endParaRPr lang="en-US" sz="44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76929" y="987425"/>
            <a:ext cx="5784718" cy="4873625"/>
          </a:xfrm>
        </p:spPr>
      </p:pic>
      <p:sp>
        <p:nvSpPr>
          <p:cNvPr id="4" name="Text Placeholder 3"/>
          <p:cNvSpPr>
            <a:spLocks noGrp="1"/>
          </p:cNvSpPr>
          <p:nvPr>
            <p:ph type="body" sz="half" idx="2"/>
          </p:nvPr>
        </p:nvSpPr>
        <p:spPr/>
        <p:txBody>
          <a:bodyPr/>
          <a:lstStyle/>
          <a:p>
            <a:pPr marL="342900" indent="-342900">
              <a:buFont typeface="Arial" panose="020B0604020202020204" pitchFamily="34" charset="0"/>
              <a:buChar char="•"/>
            </a:pPr>
            <a:r>
              <a:rPr lang="en-US" sz="2000" dirty="0"/>
              <a:t>Open Source Hardware.</a:t>
            </a:r>
          </a:p>
          <a:p>
            <a:pPr marL="342900" indent="-342900">
              <a:buFont typeface="Arial" panose="020B0604020202020204" pitchFamily="34" charset="0"/>
              <a:buChar char="•"/>
            </a:pPr>
            <a:r>
              <a:rPr lang="en-US" sz="2000" dirty="0"/>
              <a:t>Flexible and easy to use.</a:t>
            </a:r>
          </a:p>
          <a:p>
            <a:pPr marL="342900" indent="-342900">
              <a:buFont typeface="Arial" panose="020B0604020202020204" pitchFamily="34" charset="0"/>
              <a:buChar char="•"/>
            </a:pPr>
            <a:r>
              <a:rPr lang="en-US" sz="2000" dirty="0"/>
              <a:t>Inexpensive.</a:t>
            </a:r>
          </a:p>
          <a:p>
            <a:pPr marL="342900" indent="-342900">
              <a:buFont typeface="Arial" panose="020B0604020202020204" pitchFamily="34" charset="0"/>
              <a:buChar char="•"/>
            </a:pPr>
            <a:r>
              <a:rPr lang="en-US" sz="2000" dirty="0"/>
              <a:t>It operates at a high, fixed frequency.</a:t>
            </a:r>
          </a:p>
          <a:p>
            <a:pPr marL="342900" indent="-342900">
              <a:buFont typeface="Arial" panose="020B0604020202020204" pitchFamily="34" charset="0"/>
              <a:buChar char="•"/>
            </a:pPr>
            <a:r>
              <a:rPr lang="en-US" sz="2000" dirty="0"/>
              <a:t>Arduino has built-in PWM.</a:t>
            </a:r>
          </a:p>
          <a:p>
            <a:pPr marL="342900" indent="-342900">
              <a:buFont typeface="Arial" panose="020B0604020202020204" pitchFamily="34" charset="0"/>
              <a:buChar char="•"/>
            </a:pPr>
            <a:r>
              <a:rPr lang="en-US" sz="2000" dirty="0"/>
              <a:t>Receives and sends </a:t>
            </a:r>
            <a:r>
              <a:rPr lang="ar-SA" sz="2000" dirty="0"/>
              <a:t> </a:t>
            </a:r>
            <a:r>
              <a:rPr lang="en-US" sz="2000" dirty="0"/>
              <a:t>analog signal  and turn it into a digital signal .</a:t>
            </a:r>
          </a:p>
          <a:p>
            <a:endParaRPr lang="en-US" dirty="0"/>
          </a:p>
        </p:txBody>
      </p:sp>
    </p:spTree>
    <p:extLst>
      <p:ext uri="{BB962C8B-B14F-4D97-AF65-F5344CB8AC3E}">
        <p14:creationId xmlns:p14="http://schemas.microsoft.com/office/powerpoint/2010/main" val="189629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688" y="762002"/>
            <a:ext cx="6843712" cy="2974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3" name="Rectangle 3"/>
          <p:cNvSpPr>
            <a:spLocks noGrp="1" noChangeArrowheads="1"/>
          </p:cNvSpPr>
          <p:nvPr>
            <p:ph type="body" idx="1"/>
          </p:nvPr>
        </p:nvSpPr>
        <p:spPr>
          <a:xfrm>
            <a:off x="1318260" y="3886200"/>
            <a:ext cx="8686800" cy="2971800"/>
          </a:xfrm>
        </p:spPr>
        <p:txBody>
          <a:bodyPr/>
          <a:lstStyle/>
          <a:p>
            <a:pPr eaLnBrk="1" hangingPunct="1">
              <a:lnSpc>
                <a:spcPct val="90000"/>
              </a:lnSpc>
            </a:pPr>
            <a:r>
              <a:rPr lang="en-US" altLang="en-US" sz="2400" i="1" dirty="0"/>
              <a:t>Resolution</a:t>
            </a:r>
            <a:r>
              <a:rPr lang="en-US" altLang="en-US" sz="2400" dirty="0"/>
              <a:t>: the number of different voltage levels (i.e., </a:t>
            </a:r>
            <a:r>
              <a:rPr lang="en-US" altLang="en-US" sz="2400" i="1" dirty="0"/>
              <a:t>states</a:t>
            </a:r>
            <a:r>
              <a:rPr lang="en-US" altLang="en-US" sz="2400" dirty="0"/>
              <a:t>) used to discretize an input signal</a:t>
            </a:r>
          </a:p>
          <a:p>
            <a:pPr eaLnBrk="1" hangingPunct="1">
              <a:lnSpc>
                <a:spcPct val="90000"/>
              </a:lnSpc>
            </a:pPr>
            <a:r>
              <a:rPr lang="en-US" altLang="en-US" sz="2400" dirty="0"/>
              <a:t>Resolution values range from 256 states (8 bits) to 4,294,967,296 states (32 bits)</a:t>
            </a:r>
          </a:p>
          <a:p>
            <a:pPr eaLnBrk="1" hangingPunct="1">
              <a:lnSpc>
                <a:spcPct val="90000"/>
              </a:lnSpc>
            </a:pPr>
            <a:r>
              <a:rPr lang="en-US" altLang="en-US" sz="2400" dirty="0"/>
              <a:t>The Arduino uses 1024 states (10 bits)</a:t>
            </a:r>
          </a:p>
          <a:p>
            <a:pPr eaLnBrk="1" hangingPunct="1">
              <a:lnSpc>
                <a:spcPct val="90000"/>
              </a:lnSpc>
            </a:pPr>
            <a:r>
              <a:rPr lang="en-US" altLang="en-US" sz="2400" dirty="0"/>
              <a:t>Smallest measurable voltage change is 5V/1024 or 4.8 mV</a:t>
            </a:r>
          </a:p>
          <a:p>
            <a:pPr eaLnBrk="1" hangingPunct="1">
              <a:lnSpc>
                <a:spcPct val="90000"/>
              </a:lnSpc>
            </a:pPr>
            <a:r>
              <a:rPr lang="en-US" altLang="en-US" sz="2400" dirty="0"/>
              <a:t>Maximum sample rate is 10,000 times a second</a:t>
            </a:r>
          </a:p>
        </p:txBody>
      </p:sp>
      <p:sp>
        <p:nvSpPr>
          <p:cNvPr id="15364" name="Rectangle 2"/>
          <p:cNvSpPr>
            <a:spLocks noGrp="1" noChangeArrowheads="1"/>
          </p:cNvSpPr>
          <p:nvPr>
            <p:ph type="title"/>
          </p:nvPr>
        </p:nvSpPr>
        <p:spPr>
          <a:xfrm>
            <a:off x="2903220" y="0"/>
            <a:ext cx="7307580" cy="762002"/>
          </a:xfrm>
        </p:spPr>
        <p:txBody>
          <a:bodyPr/>
          <a:lstStyle/>
          <a:p>
            <a:pPr eaLnBrk="1" hangingPunct="1"/>
            <a:r>
              <a:rPr lang="en-US" altLang="en-US" dirty="0">
                <a:solidFill>
                  <a:schemeClr val="tx1"/>
                </a:solidFill>
              </a:rPr>
              <a:t>Arduino Analog Input</a:t>
            </a:r>
          </a:p>
        </p:txBody>
      </p:sp>
    </p:spTree>
    <p:extLst>
      <p:ext uri="{BB962C8B-B14F-4D97-AF65-F5344CB8AC3E}">
        <p14:creationId xmlns:p14="http://schemas.microsoft.com/office/powerpoint/2010/main" val="148932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p:cNvSpPr>
          <p:nvPr/>
        </p:nvSpPr>
        <p:spPr bwMode="auto">
          <a:xfrm>
            <a:off x="6347460" y="2766060"/>
            <a:ext cx="1268730" cy="342900"/>
          </a:xfrm>
          <a:prstGeom prst="rect">
            <a:avLst/>
          </a:prstGeom>
          <a:solidFill>
            <a:srgbClr val="787878"/>
          </a:solidFill>
          <a:ln>
            <a:noFill/>
          </a:ln>
          <a:extLst>
            <a:ext uri="{91240B29-F687-4F45-9708-019B960494DF}">
              <a14:hiddenLine xmlns:a14="http://schemas.microsoft.com/office/drawing/2010/main" w="76200">
                <a:solidFill>
                  <a:schemeClr val="tx1"/>
                </a:solidFill>
                <a:miter lim="800000"/>
                <a:headEnd type="none" w="med" len="med"/>
                <a:tailEnd type="none" w="med" len="med"/>
              </a14:hiddenLine>
            </a:ext>
          </a:extLst>
        </p:spPr>
        <p:txBody>
          <a:bodyPr lIns="0" tIns="0" rIns="0" bIns="0"/>
          <a:lstStyle/>
          <a:p>
            <a:endParaRPr lang="en-US" sz="1620"/>
          </a:p>
        </p:txBody>
      </p:sp>
      <p:sp>
        <p:nvSpPr>
          <p:cNvPr id="35842" name="Rectangle 2"/>
          <p:cNvSpPr>
            <a:spLocks noChangeArrowheads="1"/>
          </p:cNvSpPr>
          <p:nvPr>
            <p:ph type="title"/>
          </p:nvPr>
        </p:nvSpPr>
        <p:spPr>
          <a:ln/>
        </p:spPr>
        <p:txBody>
          <a:bodyPr/>
          <a:lstStyle/>
          <a:p>
            <a:r>
              <a:rPr lang="en-US" altLang="en-US" dirty="0"/>
              <a:t>4-Servo Control</a:t>
            </a:r>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990" y="1531620"/>
            <a:ext cx="3897630" cy="283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5844" name="Line 4"/>
          <p:cNvSpPr>
            <a:spLocks noChangeShapeType="1"/>
          </p:cNvSpPr>
          <p:nvPr/>
        </p:nvSpPr>
        <p:spPr bwMode="auto">
          <a:xfrm>
            <a:off x="6367463" y="2846070"/>
            <a:ext cx="1260158" cy="0"/>
          </a:xfrm>
          <a:prstGeom prst="line">
            <a:avLst/>
          </a:prstGeom>
          <a:noFill/>
          <a:ln w="76200">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5" name="Line 5"/>
          <p:cNvSpPr>
            <a:spLocks noChangeShapeType="1"/>
          </p:cNvSpPr>
          <p:nvPr/>
        </p:nvSpPr>
        <p:spPr bwMode="auto">
          <a:xfrm>
            <a:off x="6367463" y="2937510"/>
            <a:ext cx="1260158" cy="0"/>
          </a:xfrm>
          <a:prstGeom prst="line">
            <a:avLst/>
          </a:prstGeom>
          <a:noFill/>
          <a:ln w="76200">
            <a:solidFill>
              <a:srgbClr val="D60000"/>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6" name="Line 6"/>
          <p:cNvSpPr>
            <a:spLocks noChangeShapeType="1"/>
          </p:cNvSpPr>
          <p:nvPr/>
        </p:nvSpPr>
        <p:spPr bwMode="auto">
          <a:xfrm>
            <a:off x="6367463" y="3028950"/>
            <a:ext cx="1260158" cy="0"/>
          </a:xfrm>
          <a:prstGeom prst="line">
            <a:avLst/>
          </a:prstGeom>
          <a:noFill/>
          <a:ln w="76200">
            <a:solidFill>
              <a:srgbClr val="D8DB5D"/>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7" name="Rectangle 7"/>
          <p:cNvSpPr>
            <a:spLocks/>
          </p:cNvSpPr>
          <p:nvPr/>
        </p:nvSpPr>
        <p:spPr bwMode="auto">
          <a:xfrm>
            <a:off x="8223763" y="2715911"/>
            <a:ext cx="1840953"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Power (+5V)</a:t>
            </a:r>
          </a:p>
        </p:txBody>
      </p:sp>
      <p:sp>
        <p:nvSpPr>
          <p:cNvPr id="35848" name="Rectangle 8"/>
          <p:cNvSpPr>
            <a:spLocks/>
          </p:cNvSpPr>
          <p:nvPr/>
        </p:nvSpPr>
        <p:spPr bwMode="auto">
          <a:xfrm>
            <a:off x="8122622" y="2201561"/>
            <a:ext cx="1837491"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Ground (0V)</a:t>
            </a:r>
          </a:p>
        </p:txBody>
      </p:sp>
      <p:sp>
        <p:nvSpPr>
          <p:cNvPr id="35849" name="Line 9"/>
          <p:cNvSpPr>
            <a:spLocks noChangeShapeType="1"/>
          </p:cNvSpPr>
          <p:nvPr/>
        </p:nvSpPr>
        <p:spPr bwMode="auto">
          <a:xfrm rot="10800000" flipH="1">
            <a:off x="7581900" y="2411730"/>
            <a:ext cx="388620" cy="434340"/>
          </a:xfrm>
          <a:prstGeom prst="line">
            <a:avLst/>
          </a:prstGeom>
          <a:noFill/>
          <a:ln w="76200">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0" name="Line 10"/>
          <p:cNvSpPr>
            <a:spLocks noChangeShapeType="1"/>
          </p:cNvSpPr>
          <p:nvPr/>
        </p:nvSpPr>
        <p:spPr bwMode="auto">
          <a:xfrm>
            <a:off x="7613333" y="2937510"/>
            <a:ext cx="424339" cy="11430"/>
          </a:xfrm>
          <a:prstGeom prst="line">
            <a:avLst/>
          </a:prstGeom>
          <a:noFill/>
          <a:ln w="76200">
            <a:solidFill>
              <a:srgbClr val="D60000"/>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1" name="Line 11"/>
          <p:cNvSpPr>
            <a:spLocks noChangeShapeType="1"/>
          </p:cNvSpPr>
          <p:nvPr/>
        </p:nvSpPr>
        <p:spPr bwMode="auto">
          <a:xfrm>
            <a:off x="7616190" y="3040380"/>
            <a:ext cx="400050" cy="320040"/>
          </a:xfrm>
          <a:prstGeom prst="line">
            <a:avLst/>
          </a:prstGeom>
          <a:noFill/>
          <a:ln w="76200">
            <a:solidFill>
              <a:srgbClr val="D8DB5D"/>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2" name="Rectangle 12"/>
          <p:cNvSpPr>
            <a:spLocks/>
          </p:cNvSpPr>
          <p:nvPr/>
        </p:nvSpPr>
        <p:spPr bwMode="auto">
          <a:xfrm>
            <a:off x="8201595" y="3207401"/>
            <a:ext cx="2252476"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Control (PWM)</a:t>
            </a:r>
          </a:p>
        </p:txBody>
      </p:sp>
      <p:sp>
        <p:nvSpPr>
          <p:cNvPr id="35853" name="Rectangle 13"/>
          <p:cNvSpPr>
            <a:spLocks noChangeArrowheads="1"/>
          </p:cNvSpPr>
          <p:nvPr>
            <p:ph type="body" idx="1"/>
          </p:nvPr>
        </p:nvSpPr>
        <p:spPr>
          <a:xfrm>
            <a:off x="2415540" y="4274820"/>
            <a:ext cx="7360920" cy="2434590"/>
          </a:xfrm>
          <a:ln/>
        </p:spPr>
        <p:txBody>
          <a:bodyPr/>
          <a:lstStyle/>
          <a:p>
            <a:pPr marL="628650"/>
            <a:r>
              <a:rPr lang="en-US" altLang="en-US"/>
              <a:t>PWM freq is 50 Hz (i.e. every 20 millisecs)</a:t>
            </a:r>
          </a:p>
          <a:p>
            <a:pPr marL="628650"/>
            <a:r>
              <a:rPr lang="en-US" altLang="en-US"/>
              <a:t>Pulse width ranges from 1 to 2 millisecs</a:t>
            </a:r>
          </a:p>
          <a:p>
            <a:pPr marL="937260" lvl="1"/>
            <a:r>
              <a:rPr lang="en-US" altLang="en-US"/>
              <a:t>1 millisec = full anti-clockwise position </a:t>
            </a:r>
          </a:p>
          <a:p>
            <a:pPr marL="937260" lvl="1"/>
            <a:r>
              <a:rPr lang="en-US" altLang="en-US"/>
              <a:t>2 millisec = full clockwise position</a:t>
            </a:r>
          </a:p>
        </p:txBody>
      </p:sp>
    </p:spTree>
    <p:extLst>
      <p:ext uri="{BB962C8B-B14F-4D97-AF65-F5344CB8AC3E}">
        <p14:creationId xmlns:p14="http://schemas.microsoft.com/office/powerpoint/2010/main" val="2521449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TotalTime>
  <Words>600</Words>
  <Application>Microsoft Office PowerPoint</Application>
  <PresentationFormat>Widescreen</PresentationFormat>
  <Paragraphs>96</Paragraphs>
  <Slides>20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Algerian</vt:lpstr>
      <vt:lpstr>Andalus</vt:lpstr>
      <vt:lpstr>Arial</vt:lpstr>
      <vt:lpstr>Calibri</vt:lpstr>
      <vt:lpstr>Calibri Light</vt:lpstr>
      <vt:lpstr>Gill Sans</vt:lpstr>
      <vt:lpstr>Lucida Grande</vt:lpstr>
      <vt:lpstr>Times New Roman</vt:lpstr>
      <vt:lpstr>Wingdings</vt:lpstr>
      <vt:lpstr>Office Theme</vt:lpstr>
      <vt:lpstr>Outline</vt:lpstr>
      <vt:lpstr>Introduction </vt:lpstr>
      <vt:lpstr>Overview </vt:lpstr>
      <vt:lpstr>Components:  1-Robotic Hand </vt:lpstr>
      <vt:lpstr>2-Flex sensor </vt:lpstr>
      <vt:lpstr>PowerPoint Presentation</vt:lpstr>
      <vt:lpstr>3-Arduino</vt:lpstr>
      <vt:lpstr>Arduino Analog Input</vt:lpstr>
      <vt:lpstr>4-Servo Control</vt:lpstr>
      <vt:lpstr>PWM  - duty cycle   </vt:lpstr>
      <vt:lpstr>Servo Movement</vt:lpstr>
      <vt:lpstr>Methodology and design </vt:lpstr>
      <vt:lpstr>Making the Sensor Circuit </vt:lpstr>
      <vt:lpstr>Making the Sensor Circuit</vt:lpstr>
      <vt:lpstr>Glove</vt:lpstr>
      <vt:lpstr>connect servo to Arduino </vt:lpstr>
      <vt:lpstr>Add the Strings</vt:lpstr>
      <vt:lpstr>Project in simple form </vt:lpstr>
      <vt:lpstr>Conclusion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dc:title>
  <dc:creator>ashwas salah</dc:creator>
  <cp:lastModifiedBy>ashwas salah</cp:lastModifiedBy>
  <cp:revision>11</cp:revision>
  <dcterms:created xsi:type="dcterms:W3CDTF">2016-12-23T09:25:06Z</dcterms:created>
  <dcterms:modified xsi:type="dcterms:W3CDTF">2016-12-23T13:33:22Z</dcterms:modified>
</cp:coreProperties>
</file>