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82" r:id="rId3"/>
    <p:sldId id="258" r:id="rId4"/>
    <p:sldId id="259" r:id="rId5"/>
    <p:sldId id="281"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8" r:id="rId21"/>
    <p:sldId id="274" r:id="rId22"/>
    <p:sldId id="275" r:id="rId23"/>
    <p:sldId id="276"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20" name="Footer Placeholder 19"/>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D8BD707-D9CF-40AE-B4C6-C98DA3205C09}" type="datetimeFigureOut">
              <a:rPr lang="en-US" smtClean="0"/>
              <a:pPr/>
              <a:t>12/23/2018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a:t>Click icon to add picture</a:t>
            </a:r>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12/23/2018</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2002302"/>
          </a:xfrm>
        </p:spPr>
        <p:txBody>
          <a:bodyPr>
            <a:normAutofit/>
          </a:bodyPr>
          <a:lstStyle/>
          <a:p>
            <a:pPr algn="ctr"/>
            <a:r>
              <a:rPr lang="en-US" sz="4000" dirty="0"/>
              <a:t>Transportation Management Plan for The Eastern Entrance of Tulkarm City </a:t>
            </a:r>
          </a:p>
        </p:txBody>
      </p:sp>
      <p:sp>
        <p:nvSpPr>
          <p:cNvPr id="3" name="Subtitle 2"/>
          <p:cNvSpPr>
            <a:spLocks noGrp="1"/>
          </p:cNvSpPr>
          <p:nvPr>
            <p:ph type="subTitle" idx="1"/>
          </p:nvPr>
        </p:nvSpPr>
        <p:spPr>
          <a:xfrm>
            <a:off x="990600" y="2514600"/>
            <a:ext cx="8153400" cy="4343400"/>
          </a:xfrm>
        </p:spPr>
        <p:txBody>
          <a:bodyPr>
            <a:normAutofit/>
          </a:bodyPr>
          <a:lstStyle/>
          <a:p>
            <a:pPr algn="ctr"/>
            <a:endParaRPr lang="en-US" sz="2000" dirty="0"/>
          </a:p>
          <a:p>
            <a:pPr algn="ctr"/>
            <a:r>
              <a:rPr lang="en-US" sz="2000" dirty="0"/>
              <a:t>Prepared By:</a:t>
            </a:r>
          </a:p>
          <a:p>
            <a:pPr algn="ctr"/>
            <a:r>
              <a:rPr lang="en-US" sz="2000" dirty="0"/>
              <a:t>Fuad Ziyad Ahmed Tanni</a:t>
            </a:r>
          </a:p>
          <a:p>
            <a:pPr algn="ctr"/>
            <a:r>
              <a:rPr lang="en-US" sz="2000" dirty="0"/>
              <a:t>Mohammed Zaher Asad Jallad</a:t>
            </a:r>
          </a:p>
          <a:p>
            <a:pPr algn="ctr"/>
            <a:r>
              <a:rPr lang="en-US" sz="2000" dirty="0"/>
              <a:t>Abd Al-Rahman Zuher Adel Khuder</a:t>
            </a:r>
          </a:p>
          <a:p>
            <a:pPr algn="ctr"/>
            <a:endParaRPr lang="en-US" sz="2000" dirty="0"/>
          </a:p>
          <a:p>
            <a:pPr algn="ctr"/>
            <a:r>
              <a:rPr lang="en-US" sz="2000" dirty="0"/>
              <a:t>Under supervision of:</a:t>
            </a:r>
          </a:p>
          <a:p>
            <a:pPr algn="ctr"/>
            <a:r>
              <a:rPr lang="en-US" sz="2000" dirty="0"/>
              <a:t>Dr. Khaled Al-Sahili </a:t>
            </a:r>
          </a:p>
        </p:txBody>
      </p:sp>
    </p:spTree>
    <p:extLst>
      <p:ext uri="{BB962C8B-B14F-4D97-AF65-F5344CB8AC3E}">
        <p14:creationId xmlns:p14="http://schemas.microsoft.com/office/powerpoint/2010/main" val="2590970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marL="82296" indent="0" algn="ctr">
              <a:buNone/>
            </a:pPr>
            <a:r>
              <a:rPr lang="en-US" sz="2800" b="1" dirty="0">
                <a:solidFill>
                  <a:srgbClr val="FF0000"/>
                </a:solidFill>
              </a:rPr>
              <a:t>Traffic Signal Warrants</a:t>
            </a:r>
          </a:p>
          <a:p>
            <a:pPr marL="82296" indent="0">
              <a:buNone/>
            </a:pP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2469744029"/>
              </p:ext>
            </p:extLst>
          </p:nvPr>
        </p:nvGraphicFramePr>
        <p:xfrm>
          <a:off x="1219200" y="914399"/>
          <a:ext cx="7162800" cy="5029200"/>
        </p:xfrm>
        <a:graphic>
          <a:graphicData uri="http://schemas.openxmlformats.org/drawingml/2006/table">
            <a:tbl>
              <a:tblPr firstRow="1" bandRow="1">
                <a:tableStyleId>{073A0DAA-6AF3-43AB-8588-CEC1D06C72B9}</a:tableStyleId>
              </a:tblPr>
              <a:tblGrid>
                <a:gridCol w="3581400">
                  <a:extLst>
                    <a:ext uri="{9D8B030D-6E8A-4147-A177-3AD203B41FA5}">
                      <a16:colId xmlns:a16="http://schemas.microsoft.com/office/drawing/2014/main" val="20000"/>
                    </a:ext>
                  </a:extLst>
                </a:gridCol>
                <a:gridCol w="3581400">
                  <a:extLst>
                    <a:ext uri="{9D8B030D-6E8A-4147-A177-3AD203B41FA5}">
                      <a16:colId xmlns:a16="http://schemas.microsoft.com/office/drawing/2014/main" val="20001"/>
                    </a:ext>
                  </a:extLst>
                </a:gridCol>
              </a:tblGrid>
              <a:tr h="429491">
                <a:tc>
                  <a:txBody>
                    <a:bodyPr/>
                    <a:lstStyle/>
                    <a:p>
                      <a:pPr algn="ctr"/>
                      <a:r>
                        <a:rPr lang="en-US" sz="2400" dirty="0"/>
                        <a:t>Intersection</a:t>
                      </a:r>
                    </a:p>
                  </a:txBody>
                  <a:tcPr/>
                </a:tc>
                <a:tc>
                  <a:txBody>
                    <a:bodyPr/>
                    <a:lstStyle/>
                    <a:p>
                      <a:pPr algn="ctr"/>
                      <a:r>
                        <a:rPr lang="en-US" sz="2400" dirty="0"/>
                        <a:t>Warrant Satisfied?</a:t>
                      </a:r>
                    </a:p>
                  </a:txBody>
                  <a:tcPr/>
                </a:tc>
                <a:extLst>
                  <a:ext uri="{0D108BD9-81ED-4DB2-BD59-A6C34878D82A}">
                    <a16:rowId xmlns:a16="http://schemas.microsoft.com/office/drawing/2014/main" val="10000"/>
                  </a:ext>
                </a:extLst>
              </a:tr>
              <a:tr h="429491">
                <a:tc>
                  <a:txBody>
                    <a:bodyPr/>
                    <a:lstStyle/>
                    <a:p>
                      <a:pPr algn="ctr"/>
                      <a:r>
                        <a:rPr lang="en-US" sz="2400" dirty="0"/>
                        <a:t>Iktaba-Nablus</a:t>
                      </a:r>
                    </a:p>
                  </a:txBody>
                  <a:tcPr/>
                </a:tc>
                <a:tc>
                  <a:txBody>
                    <a:bodyPr/>
                    <a:lstStyle/>
                    <a:p>
                      <a:pPr algn="ctr"/>
                      <a:r>
                        <a:rPr lang="en-US" sz="2400" dirty="0"/>
                        <a:t>Not Warranted</a:t>
                      </a:r>
                    </a:p>
                  </a:txBody>
                  <a:tcPr/>
                </a:tc>
                <a:extLst>
                  <a:ext uri="{0D108BD9-81ED-4DB2-BD59-A6C34878D82A}">
                    <a16:rowId xmlns:a16="http://schemas.microsoft.com/office/drawing/2014/main" val="10001"/>
                  </a:ext>
                </a:extLst>
              </a:tr>
              <a:tr h="429491">
                <a:tc>
                  <a:txBody>
                    <a:bodyPr/>
                    <a:lstStyle/>
                    <a:p>
                      <a:pPr algn="ctr"/>
                      <a:r>
                        <a:rPr lang="en-US" sz="2400" dirty="0"/>
                        <a:t>Al-Salam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Not Warranted</a:t>
                      </a:r>
                    </a:p>
                  </a:txBody>
                  <a:tcPr/>
                </a:tc>
                <a:extLst>
                  <a:ext uri="{0D108BD9-81ED-4DB2-BD59-A6C34878D82A}">
                    <a16:rowId xmlns:a16="http://schemas.microsoft.com/office/drawing/2014/main" val="10002"/>
                  </a:ext>
                </a:extLst>
              </a:tr>
              <a:tr h="429491">
                <a:tc>
                  <a:txBody>
                    <a:bodyPr/>
                    <a:lstStyle/>
                    <a:p>
                      <a:pPr algn="ctr"/>
                      <a:r>
                        <a:rPr lang="en-US" sz="2400" dirty="0"/>
                        <a:t>Hasouna</a:t>
                      </a:r>
                    </a:p>
                  </a:txBody>
                  <a:tcPr/>
                </a:tc>
                <a:tc>
                  <a:txBody>
                    <a:bodyPr/>
                    <a:lstStyle/>
                    <a:p>
                      <a:pPr algn="ctr"/>
                      <a:r>
                        <a:rPr lang="en-US" sz="2400" b="1" dirty="0">
                          <a:solidFill>
                            <a:srgbClr val="FF0000"/>
                          </a:solidFill>
                        </a:rPr>
                        <a:t>Warranted</a:t>
                      </a:r>
                    </a:p>
                  </a:txBody>
                  <a:tcPr/>
                </a:tc>
                <a:extLst>
                  <a:ext uri="{0D108BD9-81ED-4DB2-BD59-A6C34878D82A}">
                    <a16:rowId xmlns:a16="http://schemas.microsoft.com/office/drawing/2014/main" val="10003"/>
                  </a:ext>
                </a:extLst>
              </a:tr>
              <a:tr h="429491">
                <a:tc>
                  <a:txBody>
                    <a:bodyPr/>
                    <a:lstStyle/>
                    <a:p>
                      <a:pPr algn="ctr"/>
                      <a:r>
                        <a:rPr lang="en-US" sz="2400" dirty="0"/>
                        <a:t>Tulkarm-Nablus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FF0000"/>
                          </a:solidFill>
                        </a:rPr>
                        <a:t>Warranted</a:t>
                      </a:r>
                    </a:p>
                  </a:txBody>
                  <a:tcPr/>
                </a:tc>
                <a:extLst>
                  <a:ext uri="{0D108BD9-81ED-4DB2-BD59-A6C34878D82A}">
                    <a16:rowId xmlns:a16="http://schemas.microsoft.com/office/drawing/2014/main" val="10004"/>
                  </a:ext>
                </a:extLst>
              </a:tr>
              <a:tr h="429491">
                <a:tc>
                  <a:txBody>
                    <a:bodyPr/>
                    <a:lstStyle/>
                    <a:p>
                      <a:pPr algn="ctr"/>
                      <a:r>
                        <a:rPr lang="en-US" sz="2400" dirty="0"/>
                        <a:t>Tulkarm</a:t>
                      </a:r>
                      <a:r>
                        <a:rPr lang="en-US" sz="2400" baseline="0" dirty="0"/>
                        <a:t> refugee</a:t>
                      </a:r>
                      <a:endParaRPr lang="en-US" sz="2400" dirty="0"/>
                    </a:p>
                  </a:txBody>
                  <a:tcPr/>
                </a:tc>
                <a:tc>
                  <a:txBody>
                    <a:bodyPr/>
                    <a:lstStyle/>
                    <a:p>
                      <a:pPr algn="ctr"/>
                      <a:r>
                        <a:rPr lang="en-US" sz="2400" dirty="0"/>
                        <a:t>Not Warranted</a:t>
                      </a:r>
                    </a:p>
                  </a:txBody>
                  <a:tcPr/>
                </a:tc>
                <a:extLst>
                  <a:ext uri="{0D108BD9-81ED-4DB2-BD59-A6C34878D82A}">
                    <a16:rowId xmlns:a16="http://schemas.microsoft.com/office/drawing/2014/main" val="10005"/>
                  </a:ext>
                </a:extLst>
              </a:tr>
              <a:tr h="429491">
                <a:tc>
                  <a:txBody>
                    <a:bodyPr/>
                    <a:lstStyle/>
                    <a:p>
                      <a:pPr algn="ctr"/>
                      <a:r>
                        <a:rPr lang="en-US" sz="2400" dirty="0"/>
                        <a:t>Zanoubia school </a:t>
                      </a:r>
                    </a:p>
                  </a:txBody>
                  <a:tcPr/>
                </a:tc>
                <a:tc>
                  <a:txBody>
                    <a:bodyPr/>
                    <a:lstStyle/>
                    <a:p>
                      <a:pPr algn="ctr"/>
                      <a:r>
                        <a:rPr lang="en-US" sz="2400" b="1" dirty="0">
                          <a:solidFill>
                            <a:srgbClr val="FF0000"/>
                          </a:solidFill>
                        </a:rPr>
                        <a:t>Warranted</a:t>
                      </a:r>
                    </a:p>
                  </a:txBody>
                  <a:tcPr/>
                </a:tc>
                <a:extLst>
                  <a:ext uri="{0D108BD9-81ED-4DB2-BD59-A6C34878D82A}">
                    <a16:rowId xmlns:a16="http://schemas.microsoft.com/office/drawing/2014/main" val="10006"/>
                  </a:ext>
                </a:extLst>
              </a:tr>
              <a:tr h="429491">
                <a:tc>
                  <a:txBody>
                    <a:bodyPr/>
                    <a:lstStyle/>
                    <a:p>
                      <a:pPr algn="ctr"/>
                      <a:r>
                        <a:rPr lang="en-US" sz="2400" dirty="0"/>
                        <a:t>Ahmed Yassin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FF0000"/>
                          </a:solidFill>
                        </a:rPr>
                        <a:t>Warranted</a:t>
                      </a:r>
                    </a:p>
                  </a:txBody>
                  <a:tcPr/>
                </a:tc>
                <a:extLst>
                  <a:ext uri="{0D108BD9-81ED-4DB2-BD59-A6C34878D82A}">
                    <a16:rowId xmlns:a16="http://schemas.microsoft.com/office/drawing/2014/main" val="10007"/>
                  </a:ext>
                </a:extLst>
              </a:tr>
              <a:tr h="429491">
                <a:tc>
                  <a:txBody>
                    <a:bodyPr/>
                    <a:lstStyle/>
                    <a:p>
                      <a:pPr algn="ctr"/>
                      <a:r>
                        <a:rPr lang="en-US" sz="2400" dirty="0"/>
                        <a:t>Al-Alimi</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Not Warranted</a:t>
                      </a:r>
                    </a:p>
                  </a:txBody>
                  <a:tcPr/>
                </a:tc>
                <a:extLst>
                  <a:ext uri="{0D108BD9-81ED-4DB2-BD59-A6C34878D82A}">
                    <a16:rowId xmlns:a16="http://schemas.microsoft.com/office/drawing/2014/main" val="10008"/>
                  </a:ext>
                </a:extLst>
              </a:tr>
              <a:tr h="429491">
                <a:tc>
                  <a:txBody>
                    <a:bodyPr/>
                    <a:lstStyle/>
                    <a:p>
                      <a:pPr algn="ctr"/>
                      <a:r>
                        <a:rPr lang="en-US" sz="2400" dirty="0"/>
                        <a:t>Al-Younis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FF0000"/>
                          </a:solidFill>
                        </a:rPr>
                        <a:t>Warranted</a:t>
                      </a:r>
                    </a:p>
                  </a:txBody>
                  <a:tcPr/>
                </a:tc>
                <a:extLst>
                  <a:ext uri="{0D108BD9-81ED-4DB2-BD59-A6C34878D82A}">
                    <a16:rowId xmlns:a16="http://schemas.microsoft.com/office/drawing/2014/main" val="10009"/>
                  </a:ext>
                </a:extLst>
              </a:tr>
              <a:tr h="429491">
                <a:tc>
                  <a:txBody>
                    <a:bodyPr/>
                    <a:lstStyle/>
                    <a:p>
                      <a:pPr algn="ctr"/>
                      <a:r>
                        <a:rPr lang="en-US" sz="2400" dirty="0"/>
                        <a:t>Iktaba</a:t>
                      </a:r>
                    </a:p>
                  </a:txBody>
                  <a:tcPr/>
                </a:tc>
                <a:tc>
                  <a:txBody>
                    <a:bodyPr/>
                    <a:lstStyle/>
                    <a:p>
                      <a:pPr algn="ctr"/>
                      <a:r>
                        <a:rPr lang="en-US" sz="2400" dirty="0"/>
                        <a:t>Not Warranted</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248217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a:bodyPr>
          <a:lstStyle/>
          <a:p>
            <a:r>
              <a:rPr lang="en-US" sz="3000" b="1" dirty="0">
                <a:solidFill>
                  <a:srgbClr val="FF0000"/>
                </a:solidFill>
              </a:rPr>
              <a:t>Design of Intersections</a:t>
            </a:r>
          </a:p>
        </p:txBody>
      </p:sp>
      <p:sp>
        <p:nvSpPr>
          <p:cNvPr id="3" name="Content Placeholder 2"/>
          <p:cNvSpPr>
            <a:spLocks noGrp="1"/>
          </p:cNvSpPr>
          <p:nvPr>
            <p:ph idx="1"/>
          </p:nvPr>
        </p:nvSpPr>
        <p:spPr>
          <a:xfrm>
            <a:off x="990600" y="990600"/>
            <a:ext cx="8153400" cy="5867400"/>
          </a:xfrm>
        </p:spPr>
        <p:txBody>
          <a:bodyPr>
            <a:normAutofit/>
          </a:bodyPr>
          <a:lstStyle/>
          <a:p>
            <a:pPr>
              <a:buFont typeface="Arial" pitchFamily="34" charset="0"/>
              <a:buChar char="•"/>
            </a:pPr>
            <a:r>
              <a:rPr lang="en-US" sz="2000" b="1" dirty="0"/>
              <a:t>Iktaba-Nablus Intersection</a:t>
            </a:r>
          </a:p>
          <a:p>
            <a:pPr marL="82296" indent="0">
              <a:buNone/>
            </a:pP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524000"/>
            <a:ext cx="8153400" cy="5333999"/>
          </a:xfrm>
          <a:prstGeom prst="rect">
            <a:avLst/>
          </a:prstGeom>
        </p:spPr>
      </p:pic>
    </p:spTree>
    <p:extLst>
      <p:ext uri="{BB962C8B-B14F-4D97-AF65-F5344CB8AC3E}">
        <p14:creationId xmlns:p14="http://schemas.microsoft.com/office/powerpoint/2010/main" val="2794516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marL="82296" indent="0">
              <a:buNone/>
            </a:pPr>
            <a:r>
              <a:rPr lang="en-US" sz="2000" dirty="0"/>
              <a:t>Suggestion</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533400"/>
            <a:ext cx="8153400" cy="5943600"/>
          </a:xfrm>
          <a:prstGeom prst="rect">
            <a:avLst/>
          </a:prstGeom>
        </p:spPr>
      </p:pic>
    </p:spTree>
    <p:extLst>
      <p:ext uri="{BB962C8B-B14F-4D97-AF65-F5344CB8AC3E}">
        <p14:creationId xmlns:p14="http://schemas.microsoft.com/office/powerpoint/2010/main" val="1333618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b="1" dirty="0"/>
              <a:t>Hasouna Intersection</a:t>
            </a:r>
          </a:p>
          <a:p>
            <a:pPr marL="82296" indent="0">
              <a:buNone/>
            </a:pPr>
            <a:endParaRPr lang="en-US"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6800" y="838200"/>
            <a:ext cx="8077200" cy="5029199"/>
          </a:xfrm>
          <a:prstGeom prst="rect">
            <a:avLst/>
          </a:prstGeom>
        </p:spPr>
      </p:pic>
    </p:spTree>
    <p:extLst>
      <p:ext uri="{BB962C8B-B14F-4D97-AF65-F5344CB8AC3E}">
        <p14:creationId xmlns:p14="http://schemas.microsoft.com/office/powerpoint/2010/main" val="3505664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marL="82296" indent="0">
              <a:buNone/>
            </a:pPr>
            <a:r>
              <a:rPr lang="en-US" sz="2000" b="1" dirty="0">
                <a:solidFill>
                  <a:srgbClr val="FF0000"/>
                </a:solidFill>
              </a:rPr>
              <a:t>Suggestion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609600"/>
            <a:ext cx="8077200" cy="5486400"/>
          </a:xfrm>
          <a:prstGeom prst="rect">
            <a:avLst/>
          </a:prstGeom>
        </p:spPr>
      </p:pic>
    </p:spTree>
    <p:extLst>
      <p:ext uri="{BB962C8B-B14F-4D97-AF65-F5344CB8AC3E}">
        <p14:creationId xmlns:p14="http://schemas.microsoft.com/office/powerpoint/2010/main" val="3396883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dirty="0"/>
              <a:t>Ahmed Yassin Intersection</a:t>
            </a:r>
          </a:p>
          <a:p>
            <a:pPr marL="82296" indent="0">
              <a:buNone/>
            </a:pP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533400"/>
            <a:ext cx="8153400" cy="5867400"/>
          </a:xfrm>
          <a:prstGeom prst="rect">
            <a:avLst/>
          </a:prstGeom>
        </p:spPr>
      </p:pic>
    </p:spTree>
    <p:extLst>
      <p:ext uri="{BB962C8B-B14F-4D97-AF65-F5344CB8AC3E}">
        <p14:creationId xmlns:p14="http://schemas.microsoft.com/office/powerpoint/2010/main" val="3134178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marL="82296" indent="0">
              <a:buNone/>
            </a:pPr>
            <a:r>
              <a:rPr lang="en-US" sz="2000" dirty="0"/>
              <a:t>Suggestion</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575864"/>
            <a:ext cx="8153400" cy="6282136"/>
          </a:xfrm>
          <a:prstGeom prst="rect">
            <a:avLst/>
          </a:prstGeom>
        </p:spPr>
      </p:pic>
    </p:spTree>
    <p:extLst>
      <p:ext uri="{BB962C8B-B14F-4D97-AF65-F5344CB8AC3E}">
        <p14:creationId xmlns:p14="http://schemas.microsoft.com/office/powerpoint/2010/main" val="642410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dirty="0"/>
              <a:t>Al-Younis Intersection</a:t>
            </a:r>
          </a:p>
          <a:p>
            <a:pPr marL="82296" indent="0">
              <a:buNone/>
            </a:pP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609600"/>
            <a:ext cx="8153400" cy="5867400"/>
          </a:xfrm>
          <a:prstGeom prst="rect">
            <a:avLst/>
          </a:prstGeom>
        </p:spPr>
      </p:pic>
    </p:spTree>
    <p:extLst>
      <p:ext uri="{BB962C8B-B14F-4D97-AF65-F5344CB8AC3E}">
        <p14:creationId xmlns:p14="http://schemas.microsoft.com/office/powerpoint/2010/main" val="934323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7708392" cy="6858000"/>
          </a:xfrm>
        </p:spPr>
        <p:txBody>
          <a:bodyPr>
            <a:normAutofit/>
          </a:bodyPr>
          <a:lstStyle/>
          <a:p>
            <a:pPr marL="82296" indent="0">
              <a:buNone/>
            </a:pPr>
            <a:r>
              <a:rPr lang="en-US" sz="2000" dirty="0"/>
              <a:t>Suggestion</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381000"/>
            <a:ext cx="8153400" cy="6476999"/>
          </a:xfrm>
          <a:prstGeom prst="rect">
            <a:avLst/>
          </a:prstGeom>
        </p:spPr>
      </p:pic>
    </p:spTree>
    <p:extLst>
      <p:ext uri="{BB962C8B-B14F-4D97-AF65-F5344CB8AC3E}">
        <p14:creationId xmlns:p14="http://schemas.microsoft.com/office/powerpoint/2010/main" val="618382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a:bodyPr>
          <a:lstStyle/>
          <a:p>
            <a:pPr algn="ctr"/>
            <a:r>
              <a:rPr lang="en-US" sz="3000" dirty="0"/>
              <a:t>Overall Transportation Management Plan</a:t>
            </a:r>
          </a:p>
        </p:txBody>
      </p:sp>
      <p:sp>
        <p:nvSpPr>
          <p:cNvPr id="3" name="Content Placeholder 2"/>
          <p:cNvSpPr>
            <a:spLocks noGrp="1"/>
          </p:cNvSpPr>
          <p:nvPr>
            <p:ph idx="1"/>
          </p:nvPr>
        </p:nvSpPr>
        <p:spPr>
          <a:xfrm>
            <a:off x="990600" y="990600"/>
            <a:ext cx="8153400" cy="5867400"/>
          </a:xfrm>
        </p:spPr>
        <p:txBody>
          <a:bodyPr>
            <a:normAutofit/>
          </a:bodyPr>
          <a:lstStyle/>
          <a:p>
            <a:pPr marL="539496" indent="-457200">
              <a:buFont typeface="+mj-lt"/>
              <a:buAutoNum type="arabicPeriod"/>
            </a:pPr>
            <a:r>
              <a:rPr lang="en-US" sz="2400" b="1" dirty="0">
                <a:solidFill>
                  <a:srgbClr val="FF0000"/>
                </a:solidFill>
              </a:rPr>
              <a:t>Rehabilitation</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618563"/>
            <a:ext cx="8077200" cy="3867837"/>
          </a:xfrm>
          <a:prstGeom prst="rect">
            <a:avLst/>
          </a:prstGeom>
        </p:spPr>
      </p:pic>
    </p:spTree>
    <p:extLst>
      <p:ext uri="{BB962C8B-B14F-4D97-AF65-F5344CB8AC3E}">
        <p14:creationId xmlns:p14="http://schemas.microsoft.com/office/powerpoint/2010/main" val="3530358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normAutofit/>
          </a:bodyPr>
          <a:lstStyle/>
          <a:p>
            <a:pPr algn="ctr"/>
            <a:r>
              <a:rPr lang="en-US" sz="3000" dirty="0"/>
              <a:t>Introduction</a:t>
            </a:r>
            <a:endParaRPr lang="en-US" sz="3000" b="1" dirty="0">
              <a:solidFill>
                <a:srgbClr val="FF0000"/>
              </a:solidFill>
            </a:endParaRPr>
          </a:p>
        </p:txBody>
      </p:sp>
      <p:sp>
        <p:nvSpPr>
          <p:cNvPr id="3" name="Content Placeholder 2"/>
          <p:cNvSpPr>
            <a:spLocks noGrp="1"/>
          </p:cNvSpPr>
          <p:nvPr>
            <p:ph idx="1"/>
          </p:nvPr>
        </p:nvSpPr>
        <p:spPr>
          <a:xfrm>
            <a:off x="1435608" y="1143000"/>
            <a:ext cx="7498080" cy="5105400"/>
          </a:xfrm>
        </p:spPr>
        <p:txBody>
          <a:bodyPr>
            <a:normAutofit/>
          </a:bodyPr>
          <a:lstStyle/>
          <a:p>
            <a:r>
              <a:rPr lang="en-US" sz="2400" dirty="0"/>
              <a:t>Background / Existing Problems</a:t>
            </a:r>
          </a:p>
          <a:p>
            <a:r>
              <a:rPr lang="en-US" sz="2400" dirty="0"/>
              <a:t>Objectives of the study</a:t>
            </a:r>
          </a:p>
        </p:txBody>
      </p:sp>
    </p:spTree>
    <p:extLst>
      <p:ext uri="{BB962C8B-B14F-4D97-AF65-F5344CB8AC3E}">
        <p14:creationId xmlns:p14="http://schemas.microsoft.com/office/powerpoint/2010/main" val="3102706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b="1" dirty="0"/>
              <a:t>Arab Bank &amp; KFC Streets</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509180"/>
            <a:ext cx="6172200" cy="5839640"/>
          </a:xfrm>
          <a:prstGeom prst="rect">
            <a:avLst/>
          </a:prstGeom>
        </p:spPr>
      </p:pic>
    </p:spTree>
    <p:extLst>
      <p:ext uri="{BB962C8B-B14F-4D97-AF65-F5344CB8AC3E}">
        <p14:creationId xmlns:p14="http://schemas.microsoft.com/office/powerpoint/2010/main" val="15906419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marL="82296" indent="0">
              <a:buNone/>
            </a:pPr>
            <a:r>
              <a:rPr lang="en-US" sz="2400" b="1" dirty="0">
                <a:solidFill>
                  <a:srgbClr val="FF0000"/>
                </a:solidFill>
              </a:rPr>
              <a:t>Suggestion</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143000"/>
            <a:ext cx="8153400" cy="4267200"/>
          </a:xfrm>
          <a:prstGeom prst="rect">
            <a:avLst/>
          </a:prstGeom>
        </p:spPr>
      </p:pic>
    </p:spTree>
    <p:extLst>
      <p:ext uri="{BB962C8B-B14F-4D97-AF65-F5344CB8AC3E}">
        <p14:creationId xmlns:p14="http://schemas.microsoft.com/office/powerpoint/2010/main" val="2475128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b="1" dirty="0">
                <a:solidFill>
                  <a:srgbClr val="FF0000"/>
                </a:solidFill>
              </a:rPr>
              <a:t>The Public Transportation Route</a:t>
            </a:r>
          </a:p>
          <a:p>
            <a:pPr marL="82296" indent="0">
              <a:buNone/>
            </a:pP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600200"/>
            <a:ext cx="8153400" cy="3810000"/>
          </a:xfrm>
          <a:prstGeom prst="rect">
            <a:avLst/>
          </a:prstGeom>
        </p:spPr>
      </p:pic>
    </p:spTree>
    <p:extLst>
      <p:ext uri="{BB962C8B-B14F-4D97-AF65-F5344CB8AC3E}">
        <p14:creationId xmlns:p14="http://schemas.microsoft.com/office/powerpoint/2010/main" val="908691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normAutofit/>
          </a:bodyPr>
          <a:lstStyle/>
          <a:p>
            <a:pPr algn="ctr"/>
            <a:r>
              <a:rPr lang="en-US" sz="3000" dirty="0"/>
              <a:t>Overall Transportation Management Plan</a:t>
            </a:r>
          </a:p>
        </p:txBody>
      </p:sp>
      <p:sp>
        <p:nvSpPr>
          <p:cNvPr id="3" name="Content Placeholder 2"/>
          <p:cNvSpPr>
            <a:spLocks noGrp="1"/>
          </p:cNvSpPr>
          <p:nvPr>
            <p:ph idx="1"/>
          </p:nvPr>
        </p:nvSpPr>
        <p:spPr>
          <a:xfrm>
            <a:off x="990600" y="1066800"/>
            <a:ext cx="8153400" cy="5791200"/>
          </a:xfrm>
        </p:spPr>
        <p:txBody>
          <a:bodyPr>
            <a:normAutofit/>
          </a:bodyPr>
          <a:lstStyle/>
          <a:p>
            <a:pPr marL="82296" indent="0" algn="ctr">
              <a:buNone/>
            </a:pPr>
            <a:r>
              <a:rPr lang="en-US" sz="2000" b="1" dirty="0">
                <a:solidFill>
                  <a:srgbClr val="FF0000"/>
                </a:solidFill>
              </a:rPr>
              <a:t>Comparison of LOS at Intersections</a:t>
            </a:r>
          </a:p>
          <a:p>
            <a:pPr marL="82296" indent="0">
              <a:buNone/>
            </a:pP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1824735958"/>
              </p:ext>
            </p:extLst>
          </p:nvPr>
        </p:nvGraphicFramePr>
        <p:xfrm>
          <a:off x="2057400" y="1600200"/>
          <a:ext cx="6096000" cy="4079240"/>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algn="ctr"/>
                      <a:r>
                        <a:rPr lang="en-US" dirty="0"/>
                        <a:t>Intersections</a:t>
                      </a:r>
                    </a:p>
                  </a:txBody>
                  <a:tcPr/>
                </a:tc>
                <a:tc>
                  <a:txBody>
                    <a:bodyPr/>
                    <a:lstStyle/>
                    <a:p>
                      <a:pPr algn="ctr"/>
                      <a:r>
                        <a:rPr lang="en-US" dirty="0"/>
                        <a:t>LOS before</a:t>
                      </a:r>
                    </a:p>
                  </a:txBody>
                  <a:tcPr/>
                </a:tc>
                <a:tc>
                  <a:txBody>
                    <a:bodyPr/>
                    <a:lstStyle/>
                    <a:p>
                      <a:pPr algn="ctr"/>
                      <a:r>
                        <a:rPr lang="en-US" dirty="0"/>
                        <a:t>LOS</a:t>
                      </a:r>
                      <a:r>
                        <a:rPr lang="en-US" baseline="0" dirty="0"/>
                        <a:t> after</a:t>
                      </a:r>
                      <a:endParaRPr lang="en-US" dirty="0"/>
                    </a:p>
                  </a:txBody>
                  <a:tcPr/>
                </a:tc>
                <a:extLst>
                  <a:ext uri="{0D108BD9-81ED-4DB2-BD59-A6C34878D82A}">
                    <a16:rowId xmlns:a16="http://schemas.microsoft.com/office/drawing/2014/main" val="10000"/>
                  </a:ext>
                </a:extLst>
              </a:tr>
              <a:tr h="370840">
                <a:tc>
                  <a:txBody>
                    <a:bodyPr/>
                    <a:lstStyle/>
                    <a:p>
                      <a:pPr algn="ctr"/>
                      <a:r>
                        <a:rPr lang="en-US" dirty="0"/>
                        <a:t>Iktaba-Nablus</a:t>
                      </a:r>
                    </a:p>
                  </a:txBody>
                  <a:tcPr/>
                </a:tc>
                <a:tc>
                  <a:txBody>
                    <a:bodyPr/>
                    <a:lstStyle/>
                    <a:p>
                      <a:pPr algn="ctr"/>
                      <a:r>
                        <a:rPr lang="en-US" dirty="0"/>
                        <a:t>B</a:t>
                      </a:r>
                    </a:p>
                  </a:txBody>
                  <a:tcPr/>
                </a:tc>
                <a:tc>
                  <a:txBody>
                    <a:bodyPr/>
                    <a:lstStyle/>
                    <a:p>
                      <a:pPr algn="ctr"/>
                      <a:r>
                        <a:rPr lang="en-US" dirty="0"/>
                        <a:t>B</a:t>
                      </a:r>
                    </a:p>
                  </a:txBody>
                  <a:tcPr/>
                </a:tc>
                <a:extLst>
                  <a:ext uri="{0D108BD9-81ED-4DB2-BD59-A6C34878D82A}">
                    <a16:rowId xmlns:a16="http://schemas.microsoft.com/office/drawing/2014/main" val="10001"/>
                  </a:ext>
                </a:extLst>
              </a:tr>
              <a:tr h="370840">
                <a:tc>
                  <a:txBody>
                    <a:bodyPr/>
                    <a:lstStyle/>
                    <a:p>
                      <a:pPr algn="ctr"/>
                      <a:r>
                        <a:rPr lang="en-US" dirty="0"/>
                        <a:t>Al-Salam</a:t>
                      </a:r>
                    </a:p>
                  </a:txBody>
                  <a:tcPr/>
                </a:tc>
                <a:tc>
                  <a:txBody>
                    <a:bodyPr/>
                    <a:lstStyle/>
                    <a:p>
                      <a:pPr algn="ctr"/>
                      <a:r>
                        <a:rPr lang="en-US" dirty="0"/>
                        <a:t>B</a:t>
                      </a:r>
                    </a:p>
                  </a:txBody>
                  <a:tcPr/>
                </a:tc>
                <a:tc>
                  <a:txBody>
                    <a:bodyPr/>
                    <a:lstStyle/>
                    <a:p>
                      <a:pPr algn="ctr"/>
                      <a:r>
                        <a:rPr lang="en-US" dirty="0"/>
                        <a:t>B</a:t>
                      </a:r>
                    </a:p>
                  </a:txBody>
                  <a:tcPr/>
                </a:tc>
                <a:extLst>
                  <a:ext uri="{0D108BD9-81ED-4DB2-BD59-A6C34878D82A}">
                    <a16:rowId xmlns:a16="http://schemas.microsoft.com/office/drawing/2014/main" val="10002"/>
                  </a:ext>
                </a:extLst>
              </a:tr>
              <a:tr h="370840">
                <a:tc>
                  <a:txBody>
                    <a:bodyPr/>
                    <a:lstStyle/>
                    <a:p>
                      <a:pPr algn="ctr"/>
                      <a:r>
                        <a:rPr lang="en-US" dirty="0"/>
                        <a:t>Hasouna</a:t>
                      </a:r>
                    </a:p>
                  </a:txBody>
                  <a:tcPr/>
                </a:tc>
                <a:tc>
                  <a:txBody>
                    <a:bodyPr/>
                    <a:lstStyle/>
                    <a:p>
                      <a:pPr algn="ctr"/>
                      <a:r>
                        <a:rPr lang="en-US" dirty="0"/>
                        <a:t>G</a:t>
                      </a:r>
                    </a:p>
                  </a:txBody>
                  <a:tcPr/>
                </a:tc>
                <a:tc>
                  <a:txBody>
                    <a:bodyPr/>
                    <a:lstStyle/>
                    <a:p>
                      <a:pPr algn="ctr"/>
                      <a:r>
                        <a:rPr lang="en-US" dirty="0"/>
                        <a:t>B</a:t>
                      </a:r>
                    </a:p>
                  </a:txBody>
                  <a:tcPr/>
                </a:tc>
                <a:extLst>
                  <a:ext uri="{0D108BD9-81ED-4DB2-BD59-A6C34878D82A}">
                    <a16:rowId xmlns:a16="http://schemas.microsoft.com/office/drawing/2014/main" val="10003"/>
                  </a:ext>
                </a:extLst>
              </a:tr>
              <a:tr h="370840">
                <a:tc>
                  <a:txBody>
                    <a:bodyPr/>
                    <a:lstStyle/>
                    <a:p>
                      <a:pPr algn="ctr"/>
                      <a:r>
                        <a:rPr lang="en-US" dirty="0"/>
                        <a:t>Tulkarm-Nablus</a:t>
                      </a:r>
                    </a:p>
                  </a:txBody>
                  <a:tcPr/>
                </a:tc>
                <a:tc>
                  <a:txBody>
                    <a:bodyPr/>
                    <a:lstStyle/>
                    <a:p>
                      <a:pPr algn="ctr"/>
                      <a:r>
                        <a:rPr lang="en-US" dirty="0"/>
                        <a:t>C</a:t>
                      </a:r>
                    </a:p>
                  </a:txBody>
                  <a:tcPr/>
                </a:tc>
                <a:tc>
                  <a:txBody>
                    <a:bodyPr/>
                    <a:lstStyle/>
                    <a:p>
                      <a:pPr algn="ctr"/>
                      <a:r>
                        <a:rPr lang="en-US" dirty="0"/>
                        <a:t>C</a:t>
                      </a:r>
                    </a:p>
                  </a:txBody>
                  <a:tcPr/>
                </a:tc>
                <a:extLst>
                  <a:ext uri="{0D108BD9-81ED-4DB2-BD59-A6C34878D82A}">
                    <a16:rowId xmlns:a16="http://schemas.microsoft.com/office/drawing/2014/main" val="10004"/>
                  </a:ext>
                </a:extLst>
              </a:tr>
              <a:tr h="370840">
                <a:tc>
                  <a:txBody>
                    <a:bodyPr/>
                    <a:lstStyle/>
                    <a:p>
                      <a:pPr algn="ctr"/>
                      <a:r>
                        <a:rPr lang="en-US" dirty="0"/>
                        <a:t>Tulkarm Refugee</a:t>
                      </a:r>
                    </a:p>
                  </a:txBody>
                  <a:tcPr/>
                </a:tc>
                <a:tc>
                  <a:txBody>
                    <a:bodyPr/>
                    <a:lstStyle/>
                    <a:p>
                      <a:pPr algn="ctr"/>
                      <a:r>
                        <a:rPr lang="en-US" dirty="0"/>
                        <a:t>B</a:t>
                      </a:r>
                    </a:p>
                  </a:txBody>
                  <a:tcPr/>
                </a:tc>
                <a:tc>
                  <a:txBody>
                    <a:bodyPr/>
                    <a:lstStyle/>
                    <a:p>
                      <a:pPr algn="ctr"/>
                      <a:r>
                        <a:rPr lang="en-US" dirty="0"/>
                        <a:t>B</a:t>
                      </a:r>
                    </a:p>
                  </a:txBody>
                  <a:tcPr/>
                </a:tc>
                <a:extLst>
                  <a:ext uri="{0D108BD9-81ED-4DB2-BD59-A6C34878D82A}">
                    <a16:rowId xmlns:a16="http://schemas.microsoft.com/office/drawing/2014/main" val="10005"/>
                  </a:ext>
                </a:extLst>
              </a:tr>
              <a:tr h="370840">
                <a:tc>
                  <a:txBody>
                    <a:bodyPr/>
                    <a:lstStyle/>
                    <a:p>
                      <a:pPr algn="ctr"/>
                      <a:r>
                        <a:rPr lang="en-US" dirty="0"/>
                        <a:t>Zanoubia School</a:t>
                      </a:r>
                    </a:p>
                  </a:txBody>
                  <a:tcPr/>
                </a:tc>
                <a:tc>
                  <a:txBody>
                    <a:bodyPr/>
                    <a:lstStyle/>
                    <a:p>
                      <a:pPr algn="ctr"/>
                      <a:r>
                        <a:rPr lang="en-US" dirty="0"/>
                        <a:t>C</a:t>
                      </a:r>
                    </a:p>
                  </a:txBody>
                  <a:tcPr/>
                </a:tc>
                <a:tc>
                  <a:txBody>
                    <a:bodyPr/>
                    <a:lstStyle/>
                    <a:p>
                      <a:pPr algn="ctr"/>
                      <a:r>
                        <a:rPr lang="en-US" dirty="0"/>
                        <a:t>C</a:t>
                      </a:r>
                    </a:p>
                  </a:txBody>
                  <a:tcPr/>
                </a:tc>
                <a:extLst>
                  <a:ext uri="{0D108BD9-81ED-4DB2-BD59-A6C34878D82A}">
                    <a16:rowId xmlns:a16="http://schemas.microsoft.com/office/drawing/2014/main" val="10006"/>
                  </a:ext>
                </a:extLst>
              </a:tr>
              <a:tr h="370840">
                <a:tc>
                  <a:txBody>
                    <a:bodyPr/>
                    <a:lstStyle/>
                    <a:p>
                      <a:pPr algn="ctr"/>
                      <a:r>
                        <a:rPr lang="en-US" dirty="0"/>
                        <a:t>Ahmed Yassin</a:t>
                      </a:r>
                    </a:p>
                  </a:txBody>
                  <a:tcPr/>
                </a:tc>
                <a:tc>
                  <a:txBody>
                    <a:bodyPr/>
                    <a:lstStyle/>
                    <a:p>
                      <a:pPr algn="ctr"/>
                      <a:r>
                        <a:rPr lang="en-US" dirty="0"/>
                        <a:t>D</a:t>
                      </a:r>
                    </a:p>
                  </a:txBody>
                  <a:tcPr/>
                </a:tc>
                <a:tc>
                  <a:txBody>
                    <a:bodyPr/>
                    <a:lstStyle/>
                    <a:p>
                      <a:pPr algn="ctr"/>
                      <a:r>
                        <a:rPr lang="en-US" dirty="0"/>
                        <a:t>C</a:t>
                      </a:r>
                    </a:p>
                  </a:txBody>
                  <a:tcPr/>
                </a:tc>
                <a:extLst>
                  <a:ext uri="{0D108BD9-81ED-4DB2-BD59-A6C34878D82A}">
                    <a16:rowId xmlns:a16="http://schemas.microsoft.com/office/drawing/2014/main" val="10007"/>
                  </a:ext>
                </a:extLst>
              </a:tr>
              <a:tr h="370840">
                <a:tc>
                  <a:txBody>
                    <a:bodyPr/>
                    <a:lstStyle/>
                    <a:p>
                      <a:pPr algn="ctr"/>
                      <a:r>
                        <a:rPr lang="en-US" dirty="0"/>
                        <a:t>Al-Alimi</a:t>
                      </a:r>
                    </a:p>
                  </a:txBody>
                  <a:tcPr/>
                </a:tc>
                <a:tc>
                  <a:txBody>
                    <a:bodyPr/>
                    <a:lstStyle/>
                    <a:p>
                      <a:pPr algn="ctr"/>
                      <a:r>
                        <a:rPr lang="en-US" dirty="0"/>
                        <a:t>D</a:t>
                      </a:r>
                    </a:p>
                  </a:txBody>
                  <a:tcPr/>
                </a:tc>
                <a:tc>
                  <a:txBody>
                    <a:bodyPr/>
                    <a:lstStyle/>
                    <a:p>
                      <a:pPr algn="ctr"/>
                      <a:r>
                        <a:rPr lang="en-US" dirty="0"/>
                        <a:t>C</a:t>
                      </a:r>
                    </a:p>
                  </a:txBody>
                  <a:tcPr/>
                </a:tc>
                <a:extLst>
                  <a:ext uri="{0D108BD9-81ED-4DB2-BD59-A6C34878D82A}">
                    <a16:rowId xmlns:a16="http://schemas.microsoft.com/office/drawing/2014/main" val="10008"/>
                  </a:ext>
                </a:extLst>
              </a:tr>
              <a:tr h="370840">
                <a:tc>
                  <a:txBody>
                    <a:bodyPr/>
                    <a:lstStyle/>
                    <a:p>
                      <a:pPr algn="ctr"/>
                      <a:r>
                        <a:rPr lang="en-US" dirty="0"/>
                        <a:t>Al-Younis</a:t>
                      </a:r>
                    </a:p>
                  </a:txBody>
                  <a:tcPr/>
                </a:tc>
                <a:tc>
                  <a:txBody>
                    <a:bodyPr/>
                    <a:lstStyle/>
                    <a:p>
                      <a:pPr algn="ctr"/>
                      <a:r>
                        <a:rPr lang="en-US" dirty="0"/>
                        <a:t>G</a:t>
                      </a:r>
                    </a:p>
                  </a:txBody>
                  <a:tcPr/>
                </a:tc>
                <a:tc>
                  <a:txBody>
                    <a:bodyPr/>
                    <a:lstStyle/>
                    <a:p>
                      <a:pPr algn="ctr"/>
                      <a:r>
                        <a:rPr lang="en-US" dirty="0"/>
                        <a:t>D</a:t>
                      </a:r>
                    </a:p>
                  </a:txBody>
                  <a:tcPr/>
                </a:tc>
                <a:extLst>
                  <a:ext uri="{0D108BD9-81ED-4DB2-BD59-A6C34878D82A}">
                    <a16:rowId xmlns:a16="http://schemas.microsoft.com/office/drawing/2014/main" val="10009"/>
                  </a:ext>
                </a:extLst>
              </a:tr>
              <a:tr h="370840">
                <a:tc>
                  <a:txBody>
                    <a:bodyPr/>
                    <a:lstStyle/>
                    <a:p>
                      <a:pPr algn="ctr"/>
                      <a:r>
                        <a:rPr lang="en-US" dirty="0"/>
                        <a:t>Iktaba</a:t>
                      </a:r>
                    </a:p>
                  </a:txBody>
                  <a:tcPr/>
                </a:tc>
                <a:tc>
                  <a:txBody>
                    <a:bodyPr/>
                    <a:lstStyle/>
                    <a:p>
                      <a:pPr algn="ctr"/>
                      <a:r>
                        <a:rPr lang="en-US" dirty="0"/>
                        <a:t>B</a:t>
                      </a:r>
                    </a:p>
                  </a:txBody>
                  <a:tcPr/>
                </a:tc>
                <a:tc>
                  <a:txBody>
                    <a:bodyPr/>
                    <a:lstStyle/>
                    <a:p>
                      <a:pPr algn="ctr"/>
                      <a:r>
                        <a:rPr lang="en-US" dirty="0"/>
                        <a:t>A</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084744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normAutofit/>
          </a:bodyPr>
          <a:lstStyle/>
          <a:p>
            <a:pPr algn="ctr"/>
            <a:r>
              <a:rPr lang="en-US" sz="3000" b="1" dirty="0">
                <a:solidFill>
                  <a:srgbClr val="FF0000"/>
                </a:solidFill>
              </a:rPr>
              <a:t>Conclusions</a:t>
            </a:r>
          </a:p>
        </p:txBody>
      </p:sp>
      <p:sp>
        <p:nvSpPr>
          <p:cNvPr id="3" name="Content Placeholder 2"/>
          <p:cNvSpPr>
            <a:spLocks noGrp="1"/>
          </p:cNvSpPr>
          <p:nvPr>
            <p:ph idx="1"/>
          </p:nvPr>
        </p:nvSpPr>
        <p:spPr>
          <a:xfrm>
            <a:off x="990600" y="1066800"/>
            <a:ext cx="8153400" cy="5791200"/>
          </a:xfrm>
        </p:spPr>
        <p:txBody>
          <a:bodyPr>
            <a:normAutofit/>
          </a:bodyPr>
          <a:lstStyle/>
          <a:p>
            <a:pPr algn="just"/>
            <a:r>
              <a:rPr lang="en-US" sz="2400" dirty="0"/>
              <a:t>There are several problems related to the traffic and geometric conditions in the study area roadway network that need to be resolved.</a:t>
            </a:r>
          </a:p>
          <a:p>
            <a:pPr algn="just"/>
            <a:r>
              <a:rPr lang="en-US" sz="2400" dirty="0"/>
              <a:t>The suggested improvement plan improves the geometric and traffic control at the key intersections, and it expected to reduce the conflict points, delay, and improve the traffic flow.</a:t>
            </a:r>
          </a:p>
          <a:p>
            <a:pPr algn="just"/>
            <a:r>
              <a:rPr lang="en-US" sz="2400" dirty="0"/>
              <a:t>To implement this traffic management plan, cooperation between the Tulkarm Municipality and the police to apply the proposed plan is needed to ensure that the necessary laws are applied by the users </a:t>
            </a:r>
          </a:p>
        </p:txBody>
      </p:sp>
    </p:spTree>
    <p:extLst>
      <p:ext uri="{BB962C8B-B14F-4D97-AF65-F5344CB8AC3E}">
        <p14:creationId xmlns:p14="http://schemas.microsoft.com/office/powerpoint/2010/main" val="1623738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normAutofit/>
          </a:bodyPr>
          <a:lstStyle/>
          <a:p>
            <a:pPr algn="ctr"/>
            <a:r>
              <a:rPr lang="en-US" sz="3000" dirty="0"/>
              <a:t>Study Area</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0" y="1066800"/>
            <a:ext cx="8153399" cy="5791200"/>
          </a:xfrm>
        </p:spPr>
      </p:pic>
    </p:spTree>
    <p:extLst>
      <p:ext uri="{BB962C8B-B14F-4D97-AF65-F5344CB8AC3E}">
        <p14:creationId xmlns:p14="http://schemas.microsoft.com/office/powerpoint/2010/main" val="1075235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a:bodyPr>
          <a:lstStyle/>
          <a:p>
            <a:pPr algn="ctr"/>
            <a:r>
              <a:rPr lang="en-US" sz="3000" dirty="0"/>
              <a:t>Data Collection</a:t>
            </a:r>
          </a:p>
        </p:txBody>
      </p:sp>
      <p:sp>
        <p:nvSpPr>
          <p:cNvPr id="3" name="Content Placeholder 2"/>
          <p:cNvSpPr>
            <a:spLocks noGrp="1"/>
          </p:cNvSpPr>
          <p:nvPr>
            <p:ph idx="1"/>
          </p:nvPr>
        </p:nvSpPr>
        <p:spPr>
          <a:xfrm>
            <a:off x="990600" y="990600"/>
            <a:ext cx="8153400" cy="5867400"/>
          </a:xfrm>
        </p:spPr>
        <p:txBody>
          <a:bodyPr>
            <a:normAutofit/>
          </a:bodyPr>
          <a:lstStyle/>
          <a:p>
            <a:pPr>
              <a:buFont typeface="Arial" pitchFamily="34" charset="0"/>
              <a:buChar char="•"/>
            </a:pPr>
            <a:r>
              <a:rPr lang="en-US" sz="2000" b="1" dirty="0">
                <a:solidFill>
                  <a:srgbClr val="FF0000"/>
                </a:solidFill>
              </a:rPr>
              <a:t>Pavement conditions</a:t>
            </a:r>
          </a:p>
          <a:p>
            <a:pPr marL="82296" indent="0">
              <a:buNone/>
            </a:pPr>
            <a:r>
              <a:rPr lang="en-US" sz="2000" dirty="0"/>
              <a:t>The general pavement conditions, based on field observations, are good, but there are some locations that need maintenance.</a:t>
            </a:r>
          </a:p>
          <a:p>
            <a:pPr marL="82296" indent="0">
              <a:buNone/>
            </a:pPr>
            <a:endParaRPr lang="en-US" sz="2000" dirty="0"/>
          </a:p>
          <a:p>
            <a:pPr>
              <a:buFont typeface="Arial" pitchFamily="34" charset="0"/>
              <a:buChar char="•"/>
            </a:pPr>
            <a:r>
              <a:rPr lang="en-US" sz="2000" b="1" dirty="0">
                <a:solidFill>
                  <a:srgbClr val="FF0000"/>
                </a:solidFill>
              </a:rPr>
              <a:t>Geometric conditions</a:t>
            </a:r>
          </a:p>
          <a:p>
            <a:pPr marL="82296" indent="0">
              <a:buNone/>
            </a:pPr>
            <a:r>
              <a:rPr lang="en-US" sz="2000" dirty="0"/>
              <a:t>Inventory study for Study Area Streets</a:t>
            </a:r>
          </a:p>
          <a:p>
            <a:pPr marL="82296" indent="0">
              <a:buNone/>
            </a:pPr>
            <a:endParaRPr lang="en-US" sz="2000" dirty="0"/>
          </a:p>
          <a:p>
            <a:pPr>
              <a:buFont typeface="Arial" pitchFamily="34" charset="0"/>
              <a:buChar char="•"/>
            </a:pPr>
            <a:r>
              <a:rPr lang="en-US" sz="2000" b="1" dirty="0">
                <a:solidFill>
                  <a:srgbClr val="FF0000"/>
                </a:solidFill>
              </a:rPr>
              <a:t>Traffic Conditions</a:t>
            </a:r>
          </a:p>
          <a:p>
            <a:pPr marL="539496" indent="-457200">
              <a:buFont typeface="+mj-lt"/>
              <a:buAutoNum type="arabicPeriod"/>
            </a:pPr>
            <a:r>
              <a:rPr lang="en-US" sz="2000" dirty="0"/>
              <a:t>Traffic accidents</a:t>
            </a:r>
          </a:p>
          <a:p>
            <a:pPr marL="539496" indent="-457200">
              <a:buFont typeface="+mj-lt"/>
              <a:buAutoNum type="arabicPeriod"/>
            </a:pPr>
            <a:r>
              <a:rPr lang="en-US" sz="2000" dirty="0"/>
              <a:t>Traffic volume counts on links</a:t>
            </a:r>
          </a:p>
          <a:p>
            <a:pPr marL="539496" indent="-457200">
              <a:buFont typeface="+mj-lt"/>
              <a:buAutoNum type="arabicPeriod"/>
            </a:pPr>
            <a:r>
              <a:rPr lang="en-US" sz="2000" dirty="0"/>
              <a:t>Traffic volume counts on Intersections</a:t>
            </a:r>
          </a:p>
          <a:p>
            <a:pPr marL="539496" indent="-457200">
              <a:buFont typeface="+mj-lt"/>
              <a:buAutoNum type="arabicPeriod"/>
            </a:pPr>
            <a:r>
              <a:rPr lang="en-US" sz="2000" dirty="0"/>
              <a:t>Public transportation</a:t>
            </a:r>
          </a:p>
          <a:p>
            <a:pPr marL="82296" indent="0">
              <a:buNone/>
            </a:pPr>
            <a:endParaRPr lang="en-US" sz="2000" dirty="0"/>
          </a:p>
        </p:txBody>
      </p:sp>
    </p:spTree>
    <p:extLst>
      <p:ext uri="{BB962C8B-B14F-4D97-AF65-F5344CB8AC3E}">
        <p14:creationId xmlns:p14="http://schemas.microsoft.com/office/powerpoint/2010/main" val="2414337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90601" y="0"/>
            <a:ext cx="8153400" cy="6858000"/>
          </a:xfrm>
        </p:spPr>
      </p:pic>
    </p:spTree>
    <p:extLst>
      <p:ext uri="{BB962C8B-B14F-4D97-AF65-F5344CB8AC3E}">
        <p14:creationId xmlns:p14="http://schemas.microsoft.com/office/powerpoint/2010/main" val="21299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normAutofit/>
          </a:bodyPr>
          <a:lstStyle/>
          <a:p>
            <a:pPr algn="ctr"/>
            <a:r>
              <a:rPr lang="en-US" sz="3000" b="1" dirty="0"/>
              <a:t>Evaluation of Existing Condition</a:t>
            </a:r>
          </a:p>
        </p:txBody>
      </p:sp>
      <p:sp>
        <p:nvSpPr>
          <p:cNvPr id="3" name="Content Placeholder 2"/>
          <p:cNvSpPr>
            <a:spLocks noGrp="1"/>
          </p:cNvSpPr>
          <p:nvPr>
            <p:ph idx="1"/>
          </p:nvPr>
        </p:nvSpPr>
        <p:spPr>
          <a:xfrm>
            <a:off x="990600" y="1066800"/>
            <a:ext cx="8153400" cy="5791200"/>
          </a:xfrm>
        </p:spPr>
        <p:txBody>
          <a:bodyPr>
            <a:normAutofit/>
          </a:bodyPr>
          <a:lstStyle/>
          <a:p>
            <a:pPr>
              <a:buFont typeface="Arial" pitchFamily="34" charset="0"/>
              <a:buChar char="•"/>
            </a:pPr>
            <a:r>
              <a:rPr lang="en-US" sz="2000" dirty="0"/>
              <a:t>LOS at Intersections</a:t>
            </a:r>
          </a:p>
          <a:p>
            <a:pPr marL="82296" indent="0">
              <a:buNone/>
            </a:pP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1318137968"/>
              </p:ext>
            </p:extLst>
          </p:nvPr>
        </p:nvGraphicFramePr>
        <p:xfrm>
          <a:off x="2057400" y="1752600"/>
          <a:ext cx="6096000" cy="4079240"/>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pPr algn="ctr"/>
                      <a:r>
                        <a:rPr lang="en-US" dirty="0"/>
                        <a:t>Intersection</a:t>
                      </a:r>
                    </a:p>
                  </a:txBody>
                  <a:tcPr/>
                </a:tc>
                <a:tc>
                  <a:txBody>
                    <a:bodyPr/>
                    <a:lstStyle/>
                    <a:p>
                      <a:pPr algn="ctr"/>
                      <a:r>
                        <a:rPr lang="en-US" dirty="0"/>
                        <a:t>LOS</a:t>
                      </a:r>
                    </a:p>
                  </a:txBody>
                  <a:tcPr/>
                </a:tc>
                <a:tc>
                  <a:txBody>
                    <a:bodyPr/>
                    <a:lstStyle/>
                    <a:p>
                      <a:pPr algn="ctr"/>
                      <a:r>
                        <a:rPr lang="en-US" dirty="0"/>
                        <a:t>ICU LOS</a:t>
                      </a:r>
                    </a:p>
                  </a:txBody>
                  <a:tcPr/>
                </a:tc>
                <a:extLst>
                  <a:ext uri="{0D108BD9-81ED-4DB2-BD59-A6C34878D82A}">
                    <a16:rowId xmlns:a16="http://schemas.microsoft.com/office/drawing/2014/main" val="10000"/>
                  </a:ext>
                </a:extLst>
              </a:tr>
              <a:tr h="370840">
                <a:tc>
                  <a:txBody>
                    <a:bodyPr/>
                    <a:lstStyle/>
                    <a:p>
                      <a:pPr algn="ctr"/>
                      <a:r>
                        <a:rPr lang="en-US" dirty="0"/>
                        <a:t>Iktaba-Nablus</a:t>
                      </a:r>
                    </a:p>
                  </a:txBody>
                  <a:tcPr/>
                </a:tc>
                <a:tc>
                  <a:txBody>
                    <a:bodyPr/>
                    <a:lstStyle/>
                    <a:p>
                      <a:pPr algn="ctr"/>
                      <a:r>
                        <a:rPr lang="en-US" dirty="0"/>
                        <a:t>A</a:t>
                      </a:r>
                    </a:p>
                  </a:txBody>
                  <a:tcPr/>
                </a:tc>
                <a:tc>
                  <a:txBody>
                    <a:bodyPr/>
                    <a:lstStyle/>
                    <a:p>
                      <a:pPr algn="ctr"/>
                      <a:r>
                        <a:rPr lang="en-US" dirty="0"/>
                        <a:t>B</a:t>
                      </a:r>
                    </a:p>
                  </a:txBody>
                  <a:tcPr/>
                </a:tc>
                <a:extLst>
                  <a:ext uri="{0D108BD9-81ED-4DB2-BD59-A6C34878D82A}">
                    <a16:rowId xmlns:a16="http://schemas.microsoft.com/office/drawing/2014/main" val="10001"/>
                  </a:ext>
                </a:extLst>
              </a:tr>
              <a:tr h="370840">
                <a:tc>
                  <a:txBody>
                    <a:bodyPr/>
                    <a:lstStyle/>
                    <a:p>
                      <a:pPr algn="ctr"/>
                      <a:r>
                        <a:rPr lang="en-US" dirty="0"/>
                        <a:t>Al-Salam</a:t>
                      </a:r>
                    </a:p>
                  </a:txBody>
                  <a:tcPr/>
                </a:tc>
                <a:tc>
                  <a:txBody>
                    <a:bodyPr/>
                    <a:lstStyle/>
                    <a:p>
                      <a:pPr algn="ctr"/>
                      <a:r>
                        <a:rPr lang="en-US" dirty="0"/>
                        <a:t>A</a:t>
                      </a:r>
                    </a:p>
                  </a:txBody>
                  <a:tcPr/>
                </a:tc>
                <a:tc>
                  <a:txBody>
                    <a:bodyPr/>
                    <a:lstStyle/>
                    <a:p>
                      <a:pPr algn="ctr"/>
                      <a:r>
                        <a:rPr lang="en-US" dirty="0"/>
                        <a:t>B</a:t>
                      </a:r>
                    </a:p>
                  </a:txBody>
                  <a:tcPr/>
                </a:tc>
                <a:extLst>
                  <a:ext uri="{0D108BD9-81ED-4DB2-BD59-A6C34878D82A}">
                    <a16:rowId xmlns:a16="http://schemas.microsoft.com/office/drawing/2014/main" val="10002"/>
                  </a:ext>
                </a:extLst>
              </a:tr>
              <a:tr h="370840">
                <a:tc>
                  <a:txBody>
                    <a:bodyPr/>
                    <a:lstStyle/>
                    <a:p>
                      <a:pPr algn="ctr"/>
                      <a:r>
                        <a:rPr lang="en-US" dirty="0"/>
                        <a:t>Hasouna</a:t>
                      </a:r>
                    </a:p>
                  </a:txBody>
                  <a:tcPr/>
                </a:tc>
                <a:tc>
                  <a:txBody>
                    <a:bodyPr/>
                    <a:lstStyle/>
                    <a:p>
                      <a:pPr algn="ctr"/>
                      <a:r>
                        <a:rPr lang="en-US" dirty="0"/>
                        <a:t>-</a:t>
                      </a:r>
                    </a:p>
                  </a:txBody>
                  <a:tcPr/>
                </a:tc>
                <a:tc>
                  <a:txBody>
                    <a:bodyPr/>
                    <a:lstStyle/>
                    <a:p>
                      <a:pPr algn="ctr"/>
                      <a:r>
                        <a:rPr lang="en-US" dirty="0"/>
                        <a:t>G</a:t>
                      </a:r>
                    </a:p>
                  </a:txBody>
                  <a:tcPr/>
                </a:tc>
                <a:extLst>
                  <a:ext uri="{0D108BD9-81ED-4DB2-BD59-A6C34878D82A}">
                    <a16:rowId xmlns:a16="http://schemas.microsoft.com/office/drawing/2014/main" val="10003"/>
                  </a:ext>
                </a:extLst>
              </a:tr>
              <a:tr h="370840">
                <a:tc>
                  <a:txBody>
                    <a:bodyPr/>
                    <a:lstStyle/>
                    <a:p>
                      <a:pPr algn="ctr"/>
                      <a:r>
                        <a:rPr lang="en-US" dirty="0"/>
                        <a:t>Tulkarm-Nablus</a:t>
                      </a:r>
                    </a:p>
                  </a:txBody>
                  <a:tcPr/>
                </a:tc>
                <a:tc>
                  <a:txBody>
                    <a:bodyPr/>
                    <a:lstStyle/>
                    <a:p>
                      <a:pPr algn="ctr"/>
                      <a:r>
                        <a:rPr lang="en-US" dirty="0"/>
                        <a:t>C</a:t>
                      </a:r>
                    </a:p>
                  </a:txBody>
                  <a:tcPr/>
                </a:tc>
                <a:tc>
                  <a:txBody>
                    <a:bodyPr/>
                    <a:lstStyle/>
                    <a:p>
                      <a:pPr algn="ctr"/>
                      <a:r>
                        <a:rPr lang="en-US" dirty="0"/>
                        <a:t>C</a:t>
                      </a:r>
                    </a:p>
                  </a:txBody>
                  <a:tcPr/>
                </a:tc>
                <a:extLst>
                  <a:ext uri="{0D108BD9-81ED-4DB2-BD59-A6C34878D82A}">
                    <a16:rowId xmlns:a16="http://schemas.microsoft.com/office/drawing/2014/main" val="10004"/>
                  </a:ext>
                </a:extLst>
              </a:tr>
              <a:tr h="370840">
                <a:tc>
                  <a:txBody>
                    <a:bodyPr/>
                    <a:lstStyle/>
                    <a:p>
                      <a:pPr algn="ctr"/>
                      <a:r>
                        <a:rPr lang="en-US" dirty="0"/>
                        <a:t>Tulkarm Refugee</a:t>
                      </a:r>
                    </a:p>
                  </a:txBody>
                  <a:tcPr/>
                </a:tc>
                <a:tc>
                  <a:txBody>
                    <a:bodyPr/>
                    <a:lstStyle/>
                    <a:p>
                      <a:pPr algn="ctr"/>
                      <a:r>
                        <a:rPr lang="en-US" dirty="0"/>
                        <a:t>A</a:t>
                      </a:r>
                    </a:p>
                  </a:txBody>
                  <a:tcPr/>
                </a:tc>
                <a:tc>
                  <a:txBody>
                    <a:bodyPr/>
                    <a:lstStyle/>
                    <a:p>
                      <a:pPr algn="ctr"/>
                      <a:r>
                        <a:rPr lang="en-US" dirty="0"/>
                        <a:t>B</a:t>
                      </a:r>
                    </a:p>
                  </a:txBody>
                  <a:tcPr/>
                </a:tc>
                <a:extLst>
                  <a:ext uri="{0D108BD9-81ED-4DB2-BD59-A6C34878D82A}">
                    <a16:rowId xmlns:a16="http://schemas.microsoft.com/office/drawing/2014/main" val="10005"/>
                  </a:ext>
                </a:extLst>
              </a:tr>
              <a:tr h="370840">
                <a:tc>
                  <a:txBody>
                    <a:bodyPr/>
                    <a:lstStyle/>
                    <a:p>
                      <a:pPr algn="ctr"/>
                      <a:r>
                        <a:rPr lang="en-US" dirty="0"/>
                        <a:t>Zanoubia School</a:t>
                      </a:r>
                    </a:p>
                  </a:txBody>
                  <a:tcPr/>
                </a:tc>
                <a:tc>
                  <a:txBody>
                    <a:bodyPr/>
                    <a:lstStyle/>
                    <a:p>
                      <a:pPr algn="ctr"/>
                      <a:r>
                        <a:rPr lang="en-US" dirty="0"/>
                        <a:t>C</a:t>
                      </a:r>
                    </a:p>
                  </a:txBody>
                  <a:tcPr/>
                </a:tc>
                <a:tc>
                  <a:txBody>
                    <a:bodyPr/>
                    <a:lstStyle/>
                    <a:p>
                      <a:pPr algn="ctr"/>
                      <a:r>
                        <a:rPr lang="en-US" dirty="0"/>
                        <a:t>A</a:t>
                      </a:r>
                    </a:p>
                  </a:txBody>
                  <a:tcPr/>
                </a:tc>
                <a:extLst>
                  <a:ext uri="{0D108BD9-81ED-4DB2-BD59-A6C34878D82A}">
                    <a16:rowId xmlns:a16="http://schemas.microsoft.com/office/drawing/2014/main" val="10006"/>
                  </a:ext>
                </a:extLst>
              </a:tr>
              <a:tr h="370840">
                <a:tc>
                  <a:txBody>
                    <a:bodyPr/>
                    <a:lstStyle/>
                    <a:p>
                      <a:pPr algn="ctr"/>
                      <a:r>
                        <a:rPr lang="en-US" dirty="0"/>
                        <a:t>Ahmed Yassin</a:t>
                      </a:r>
                    </a:p>
                  </a:txBody>
                  <a:tcPr/>
                </a:tc>
                <a:tc>
                  <a:txBody>
                    <a:bodyPr/>
                    <a:lstStyle/>
                    <a:p>
                      <a:pPr algn="ctr"/>
                      <a:r>
                        <a:rPr lang="en-US" dirty="0"/>
                        <a:t>-</a:t>
                      </a:r>
                    </a:p>
                  </a:txBody>
                  <a:tcPr/>
                </a:tc>
                <a:tc>
                  <a:txBody>
                    <a:bodyPr/>
                    <a:lstStyle/>
                    <a:p>
                      <a:pPr algn="ctr"/>
                      <a:r>
                        <a:rPr lang="en-US" dirty="0"/>
                        <a:t>D</a:t>
                      </a:r>
                    </a:p>
                  </a:txBody>
                  <a:tcPr/>
                </a:tc>
                <a:extLst>
                  <a:ext uri="{0D108BD9-81ED-4DB2-BD59-A6C34878D82A}">
                    <a16:rowId xmlns:a16="http://schemas.microsoft.com/office/drawing/2014/main" val="10007"/>
                  </a:ext>
                </a:extLst>
              </a:tr>
              <a:tr h="370840">
                <a:tc>
                  <a:txBody>
                    <a:bodyPr/>
                    <a:lstStyle/>
                    <a:p>
                      <a:pPr algn="ctr"/>
                      <a:r>
                        <a:rPr lang="en-US" dirty="0"/>
                        <a:t>Al-Alimi</a:t>
                      </a:r>
                    </a:p>
                  </a:txBody>
                  <a:tcPr/>
                </a:tc>
                <a:tc>
                  <a:txBody>
                    <a:bodyPr/>
                    <a:lstStyle/>
                    <a:p>
                      <a:pPr algn="ctr"/>
                      <a:r>
                        <a:rPr lang="en-US" dirty="0"/>
                        <a:t>-</a:t>
                      </a:r>
                    </a:p>
                  </a:txBody>
                  <a:tcPr/>
                </a:tc>
                <a:tc>
                  <a:txBody>
                    <a:bodyPr/>
                    <a:lstStyle/>
                    <a:p>
                      <a:pPr algn="ctr"/>
                      <a:r>
                        <a:rPr lang="en-US" dirty="0"/>
                        <a:t>D</a:t>
                      </a:r>
                    </a:p>
                  </a:txBody>
                  <a:tcPr/>
                </a:tc>
                <a:extLst>
                  <a:ext uri="{0D108BD9-81ED-4DB2-BD59-A6C34878D82A}">
                    <a16:rowId xmlns:a16="http://schemas.microsoft.com/office/drawing/2014/main" val="10008"/>
                  </a:ext>
                </a:extLst>
              </a:tr>
              <a:tr h="370840">
                <a:tc>
                  <a:txBody>
                    <a:bodyPr/>
                    <a:lstStyle/>
                    <a:p>
                      <a:pPr algn="ctr"/>
                      <a:r>
                        <a:rPr lang="en-US" dirty="0"/>
                        <a:t>Al-Younis</a:t>
                      </a:r>
                    </a:p>
                  </a:txBody>
                  <a:tcPr/>
                </a:tc>
                <a:tc>
                  <a:txBody>
                    <a:bodyPr/>
                    <a:lstStyle/>
                    <a:p>
                      <a:pPr algn="ctr"/>
                      <a:r>
                        <a:rPr lang="en-US" dirty="0"/>
                        <a:t>F</a:t>
                      </a:r>
                    </a:p>
                  </a:txBody>
                  <a:tcPr/>
                </a:tc>
                <a:tc>
                  <a:txBody>
                    <a:bodyPr/>
                    <a:lstStyle/>
                    <a:p>
                      <a:pPr algn="ctr"/>
                      <a:r>
                        <a:rPr lang="en-US" dirty="0"/>
                        <a:t>G</a:t>
                      </a:r>
                    </a:p>
                  </a:txBody>
                  <a:tcPr/>
                </a:tc>
                <a:extLst>
                  <a:ext uri="{0D108BD9-81ED-4DB2-BD59-A6C34878D82A}">
                    <a16:rowId xmlns:a16="http://schemas.microsoft.com/office/drawing/2014/main" val="10009"/>
                  </a:ext>
                </a:extLst>
              </a:tr>
              <a:tr h="370840">
                <a:tc>
                  <a:txBody>
                    <a:bodyPr/>
                    <a:lstStyle/>
                    <a:p>
                      <a:pPr algn="ctr"/>
                      <a:r>
                        <a:rPr lang="en-US" dirty="0"/>
                        <a:t>Iktaba</a:t>
                      </a:r>
                    </a:p>
                  </a:txBody>
                  <a:tcPr/>
                </a:tc>
                <a:tc>
                  <a:txBody>
                    <a:bodyPr/>
                    <a:lstStyle/>
                    <a:p>
                      <a:pPr algn="ctr"/>
                      <a:r>
                        <a:rPr lang="en-US" dirty="0"/>
                        <a:t>-</a:t>
                      </a:r>
                    </a:p>
                  </a:txBody>
                  <a:tcPr/>
                </a:tc>
                <a:tc>
                  <a:txBody>
                    <a:bodyPr/>
                    <a:lstStyle/>
                    <a:p>
                      <a:pPr algn="ctr"/>
                      <a:r>
                        <a:rPr lang="en-US" dirty="0"/>
                        <a:t>B</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483638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dirty="0"/>
              <a:t>Pedestrian LOS</a:t>
            </a:r>
          </a:p>
          <a:p>
            <a:pPr marL="82296" indent="0">
              <a:buNone/>
            </a:pPr>
            <a:r>
              <a:rPr lang="en-US" sz="2000" b="1" dirty="0">
                <a:solidFill>
                  <a:srgbClr val="FF0000"/>
                </a:solidFill>
              </a:rPr>
              <a:t>Pedestrian Sidewalks</a:t>
            </a:r>
          </a:p>
          <a:p>
            <a:pPr marL="82296" indent="0">
              <a:buNone/>
            </a:pP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914400"/>
            <a:ext cx="8153400" cy="5943600"/>
          </a:xfrm>
          <a:prstGeom prst="rect">
            <a:avLst/>
          </a:prstGeom>
        </p:spPr>
      </p:pic>
    </p:spTree>
    <p:extLst>
      <p:ext uri="{BB962C8B-B14F-4D97-AF65-F5344CB8AC3E}">
        <p14:creationId xmlns:p14="http://schemas.microsoft.com/office/powerpoint/2010/main" val="2098988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90600" y="13855"/>
            <a:ext cx="8153400" cy="6844145"/>
          </a:xfrm>
        </p:spPr>
        <p:txBody>
          <a:bodyPr>
            <a:normAutofit/>
          </a:bodyPr>
          <a:lstStyle/>
          <a:p>
            <a:pPr marL="82296" indent="0">
              <a:buNone/>
            </a:pPr>
            <a:r>
              <a:rPr lang="en-US" sz="2000" b="1" dirty="0">
                <a:solidFill>
                  <a:srgbClr val="FF0000"/>
                </a:solidFill>
              </a:rPr>
              <a:t>Pedestrian Crossings </a:t>
            </a:r>
          </a:p>
          <a:p>
            <a:pPr marL="82296" indent="0">
              <a:buNone/>
            </a:pPr>
            <a:endParaRPr lang="en-US" sz="2000" dirty="0"/>
          </a:p>
          <a:p>
            <a:pPr marL="82296" indent="0">
              <a:buNone/>
            </a:pPr>
            <a:endParaRPr lang="en-US" sz="20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609600"/>
            <a:ext cx="8077200" cy="6205001"/>
          </a:xfrm>
          <a:prstGeom prst="rect">
            <a:avLst/>
          </a:prstGeom>
        </p:spPr>
      </p:pic>
    </p:spTree>
    <p:extLst>
      <p:ext uri="{BB962C8B-B14F-4D97-AF65-F5344CB8AC3E}">
        <p14:creationId xmlns:p14="http://schemas.microsoft.com/office/powerpoint/2010/main" val="145745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a:bodyPr>
          <a:lstStyle/>
          <a:p>
            <a:pPr>
              <a:buFont typeface="Arial" pitchFamily="34" charset="0"/>
              <a:buChar char="•"/>
            </a:pPr>
            <a:r>
              <a:rPr lang="en-US" sz="2000" b="1" dirty="0">
                <a:solidFill>
                  <a:srgbClr val="FF0000"/>
                </a:solidFill>
              </a:rPr>
              <a:t>Parking</a:t>
            </a:r>
          </a:p>
          <a:p>
            <a:pPr marL="82296" indent="0">
              <a:buNone/>
            </a:pP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457200"/>
            <a:ext cx="8153400" cy="6400800"/>
          </a:xfrm>
          <a:prstGeom prst="rect">
            <a:avLst/>
          </a:prstGeom>
        </p:spPr>
      </p:pic>
    </p:spTree>
    <p:extLst>
      <p:ext uri="{BB962C8B-B14F-4D97-AF65-F5344CB8AC3E}">
        <p14:creationId xmlns:p14="http://schemas.microsoft.com/office/powerpoint/2010/main" val="26772187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1022</TotalTime>
  <Words>348</Words>
  <Application>Microsoft Office PowerPoint</Application>
  <PresentationFormat>On-screen Show (4:3)</PresentationFormat>
  <Paragraphs>140</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Gill Sans MT</vt:lpstr>
      <vt:lpstr>Verdana</vt:lpstr>
      <vt:lpstr>Wingdings 2</vt:lpstr>
      <vt:lpstr>Solstice</vt:lpstr>
      <vt:lpstr>Transportation Management Plan for The Eastern Entrance of Tulkarm City </vt:lpstr>
      <vt:lpstr>Introduction</vt:lpstr>
      <vt:lpstr>Study Area</vt:lpstr>
      <vt:lpstr>Data Collection</vt:lpstr>
      <vt:lpstr>PowerPoint Presentation</vt:lpstr>
      <vt:lpstr>Evaluation of Existing Condition</vt:lpstr>
      <vt:lpstr>PowerPoint Presentation</vt:lpstr>
      <vt:lpstr>PowerPoint Presentation</vt:lpstr>
      <vt:lpstr>PowerPoint Presentation</vt:lpstr>
      <vt:lpstr>PowerPoint Presentation</vt:lpstr>
      <vt:lpstr>Design of Intersections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Overall Transportation Management Plan</vt:lpstr>
      <vt:lpstr>PowerPoint Presentation</vt:lpstr>
      <vt:lpstr>PowerPoint Presentation</vt:lpstr>
      <vt:lpstr>PowerPoint Presentation</vt:lpstr>
      <vt:lpstr>Overall Transportation Management Plan</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Transportation Management Plan for The Eastern Entrance of Tulkarm City</dc:title>
  <dc:creator>HP</dc:creator>
  <cp:lastModifiedBy>abd-alrhman khuder</cp:lastModifiedBy>
  <cp:revision>33</cp:revision>
  <dcterms:created xsi:type="dcterms:W3CDTF">2006-08-16T00:00:00Z</dcterms:created>
  <dcterms:modified xsi:type="dcterms:W3CDTF">2018-12-23T19:25:49Z</dcterms:modified>
</cp:coreProperties>
</file>