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1" r:id="rId11"/>
    <p:sldId id="272" r:id="rId12"/>
    <p:sldId id="273" r:id="rId13"/>
    <p:sldId id="275" r:id="rId14"/>
    <p:sldId id="276" r:id="rId15"/>
    <p:sldId id="277" r:id="rId16"/>
    <p:sldId id="274" r:id="rId17"/>
    <p:sldId id="278" r:id="rId18"/>
    <p:sldId id="279" r:id="rId19"/>
    <p:sldId id="280" r:id="rId20"/>
    <p:sldId id="281" r:id="rId21"/>
    <p:sldId id="282" r:id="rId22"/>
    <p:sldId id="285" r:id="rId23"/>
    <p:sldId id="286" r:id="rId24"/>
    <p:sldId id="287" r:id="rId25"/>
    <p:sldId id="264" r:id="rId26"/>
    <p:sldId id="265" r:id="rId27"/>
    <p:sldId id="266" r:id="rId28"/>
    <p:sldId id="267" r:id="rId29"/>
    <p:sldId id="268" r:id="rId30"/>
  </p:sldIdLst>
  <p:sldSz cx="18288000" cy="10287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DM Sans" pitchFamily="2" charset="0"/>
      <p:regular r:id="rId35"/>
      <p:bold r:id="rId36"/>
      <p:italic r:id="rId37"/>
      <p:boldItalic r:id="rId38"/>
    </p:embeddedFont>
    <p:embeddedFont>
      <p:font typeface="DM Sans Bold" pitchFamily="2" charset="0"/>
      <p:regular r:id="rId39"/>
      <p:bold r:id="rId40"/>
    </p:embeddedFont>
    <p:embeddedFont>
      <p:font typeface="Montserrat Light" panose="00000400000000000000" pitchFamily="2" charset="0"/>
      <p:regular r:id="rId41"/>
      <p:italic r:id="rId42"/>
    </p:embeddedFont>
    <p:embeddedFont>
      <p:font typeface="Oswald" panose="00000500000000000000" pitchFamily="2" charset="0"/>
      <p:regular r:id="rId43"/>
      <p:bold r:id="rId44"/>
    </p:embeddedFont>
    <p:embeddedFont>
      <p:font typeface="Oswald Bold" panose="00000800000000000000" pitchFamily="2" charset="0"/>
      <p:regular r:id="rId45"/>
      <p:bold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896C11-4DE0-4DC1-8BF0-87632997DA3B}" v="1442" dt="2023-06-06T14:54:31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9.png"/><Relationship Id="rId9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9.png"/><Relationship Id="rId7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jpeg"/><Relationship Id="rId5" Type="http://schemas.openxmlformats.org/officeDocument/2006/relationships/image" Target="../media/image3.svg"/><Relationship Id="rId10" Type="http://schemas.openxmlformats.org/officeDocument/2006/relationships/image" Target="../media/image47.png"/><Relationship Id="rId4" Type="http://schemas.openxmlformats.org/officeDocument/2006/relationships/image" Target="../media/image2.png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9.png"/><Relationship Id="rId7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5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9.png"/><Relationship Id="rId7" Type="http://schemas.openxmlformats.org/officeDocument/2006/relationships/image" Target="../media/image6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0.pn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8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2.png"/><Relationship Id="rId7" Type="http://schemas.openxmlformats.org/officeDocument/2006/relationships/image" Target="../media/image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1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svg"/><Relationship Id="rId5" Type="http://schemas.openxmlformats.org/officeDocument/2006/relationships/image" Target="../media/image98.png"/><Relationship Id="rId4" Type="http://schemas.openxmlformats.org/officeDocument/2006/relationships/image" Target="../media/image6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sv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2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7659121">
            <a:off x="14443142" y="4267518"/>
            <a:ext cx="8707716" cy="8935157"/>
          </a:xfrm>
          <a:custGeom>
            <a:avLst/>
            <a:gdLst/>
            <a:ahLst/>
            <a:cxnLst/>
            <a:rect l="l" t="t" r="r" b="b"/>
            <a:pathLst>
              <a:path w="8707716" h="8935157">
                <a:moveTo>
                  <a:pt x="0" y="0"/>
                </a:moveTo>
                <a:lnTo>
                  <a:pt x="8707716" y="0"/>
                </a:lnTo>
                <a:lnTo>
                  <a:pt x="8707716" y="8935156"/>
                </a:lnTo>
                <a:lnTo>
                  <a:pt x="0" y="89351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3258071" y="-4629150"/>
            <a:ext cx="9400645" cy="9646184"/>
          </a:xfrm>
          <a:custGeom>
            <a:avLst/>
            <a:gdLst/>
            <a:ahLst/>
            <a:cxnLst/>
            <a:rect l="l" t="t" r="r" b="b"/>
            <a:pathLst>
              <a:path w="9400645" h="9646184">
                <a:moveTo>
                  <a:pt x="0" y="0"/>
                </a:moveTo>
                <a:lnTo>
                  <a:pt x="9400645" y="0"/>
                </a:lnTo>
                <a:lnTo>
                  <a:pt x="9400645" y="9646184"/>
                </a:lnTo>
                <a:lnTo>
                  <a:pt x="0" y="96461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3069850" y="3089214"/>
            <a:ext cx="12148300" cy="4869521"/>
            <a:chOff x="0" y="0"/>
            <a:chExt cx="2346034" cy="9403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346034" cy="940384"/>
            </a:xfrm>
            <a:custGeom>
              <a:avLst/>
              <a:gdLst/>
              <a:ahLst/>
              <a:cxnLst/>
              <a:rect l="l" t="t" r="r" b="b"/>
              <a:pathLst>
                <a:path w="2346034" h="940384">
                  <a:moveTo>
                    <a:pt x="0" y="0"/>
                  </a:moveTo>
                  <a:lnTo>
                    <a:pt x="2346034" y="0"/>
                  </a:lnTo>
                  <a:lnTo>
                    <a:pt x="2346034" y="940384"/>
                  </a:lnTo>
                  <a:lnTo>
                    <a:pt x="0" y="94038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>
              <a:solidFill>
                <a:srgbClr val="000000"/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7776" y="3348098"/>
            <a:ext cx="18192448" cy="2257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07"/>
              </a:lnSpc>
            </a:pPr>
            <a:r>
              <a:rPr lang="en-US" sz="13338" spc="1307" dirty="0">
                <a:solidFill>
                  <a:srgbClr val="F58420"/>
                </a:solidFill>
                <a:latin typeface="Oswald Bold"/>
              </a:rPr>
              <a:t>CEE-LEARNING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764061" y="8544596"/>
            <a:ext cx="4759877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59"/>
              </a:lnSpc>
            </a:pPr>
            <a:r>
              <a:rPr lang="en-US" sz="2724" spc="266">
                <a:solidFill>
                  <a:srgbClr val="231F20"/>
                </a:solidFill>
                <a:latin typeface="DM Sans Bold"/>
              </a:rPr>
              <a:t>SUPERVISOR: DR.RAED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601304" y="8025845"/>
            <a:ext cx="7085393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59"/>
              </a:lnSpc>
            </a:pPr>
            <a:r>
              <a:rPr lang="en-US" sz="2724" spc="266">
                <a:solidFill>
                  <a:srgbClr val="231F20"/>
                </a:solidFill>
                <a:latin typeface="DM Sans Bold"/>
              </a:rPr>
              <a:t>BY: MISAM SBITANY &amp; AYA KHALIFA</a:t>
            </a:r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5580ED9D-4F15-9FCC-0D38-AE51BCA72F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0780" y="5884787"/>
            <a:ext cx="1784881" cy="17338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5396449" y="-347307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4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8A75E20-1325-B0B0-A21B-337BB95836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1080" y="1638300"/>
            <a:ext cx="4122120" cy="7208520"/>
          </a:xfrm>
          <a:prstGeom prst="rect">
            <a:avLst/>
          </a:prstGeom>
        </p:spPr>
      </p:pic>
      <p:pic>
        <p:nvPicPr>
          <p:cNvPr id="5" name="Picture 6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E3CE85D-FDF5-C160-C7FA-1805FEEB0C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4714" y="1638300"/>
            <a:ext cx="4253652" cy="7208520"/>
          </a:xfrm>
          <a:prstGeom prst="rect">
            <a:avLst/>
          </a:prstGeom>
        </p:spPr>
      </p:pic>
      <p:sp>
        <p:nvSpPr>
          <p:cNvPr id="7" name="Freeform 7">
            <a:extLst>
              <a:ext uri="{FF2B5EF4-FFF2-40B4-BE49-F238E27FC236}">
                <a16:creationId xmlns:a16="http://schemas.microsoft.com/office/drawing/2014/main" id="{22F7359A-7E13-FBA9-6AA0-99C8A8AC13A8}"/>
              </a:ext>
            </a:extLst>
          </p:cNvPr>
          <p:cNvSpPr/>
          <p:nvPr/>
        </p:nvSpPr>
        <p:spPr>
          <a:xfrm>
            <a:off x="15268991" y="-204051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43C55FE-5EAC-BDAC-F925-E5CBA056900C}"/>
              </a:ext>
            </a:extLst>
          </p:cNvPr>
          <p:cNvSpPr/>
          <p:nvPr/>
        </p:nvSpPr>
        <p:spPr>
          <a:xfrm>
            <a:off x="3575921" y="8795231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86495"/>
            </a:stretch>
          </a:blipFill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6C39D586-E04A-B59C-875E-A51C91FECC74}"/>
              </a:ext>
            </a:extLst>
          </p:cNvPr>
          <p:cNvSpPr/>
          <p:nvPr/>
        </p:nvSpPr>
        <p:spPr>
          <a:xfrm>
            <a:off x="10268669" y="872637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184781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pic>
        <p:nvPicPr>
          <p:cNvPr id="2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A77E438-8A87-8B2F-EDF2-489E09F6A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" y="-4912"/>
            <a:ext cx="9614970" cy="5050041"/>
          </a:xfrm>
          <a:prstGeom prst="rect">
            <a:avLst/>
          </a:prstGeom>
        </p:spPr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35725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993823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86495"/>
            </a:stretch>
          </a:blipFill>
        </p:spPr>
      </p:sp>
      <p:pic>
        <p:nvPicPr>
          <p:cNvPr id="12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F772A79-CFE3-DC9A-E937-45A9364C76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" y="5460308"/>
            <a:ext cx="9614971" cy="4489227"/>
          </a:xfrm>
          <a:prstGeom prst="rect">
            <a:avLst/>
          </a:prstGeom>
        </p:spPr>
      </p:pic>
      <p:pic>
        <p:nvPicPr>
          <p:cNvPr id="13" name="Picture 1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8FA18220-934E-BDCF-C9EC-F69257AA2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9421" y="1860473"/>
            <a:ext cx="3379245" cy="6180461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BF2A246E-EFF5-49AC-D040-7EDEBE9347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79486" y="1860475"/>
            <a:ext cx="3370246" cy="6180460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EB60771-1FCA-278D-01A4-E74AFA643837}"/>
              </a:ext>
            </a:extLst>
          </p:cNvPr>
          <p:cNvSpPr/>
          <p:nvPr/>
        </p:nvSpPr>
        <p:spPr>
          <a:xfrm>
            <a:off x="10254896" y="8037821"/>
            <a:ext cx="3721230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86495"/>
            </a:stretch>
          </a:blipFill>
        </p:spPr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8E50F718-7AB1-71AA-D242-1EFD9C3846F2}"/>
              </a:ext>
            </a:extLst>
          </p:cNvPr>
          <p:cNvSpPr/>
          <p:nvPr/>
        </p:nvSpPr>
        <p:spPr>
          <a:xfrm>
            <a:off x="15384117" y="-524954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AE11674-4076-8075-4DE1-FE95795BFFB5}"/>
              </a:ext>
            </a:extLst>
          </p:cNvPr>
          <p:cNvSpPr/>
          <p:nvPr/>
        </p:nvSpPr>
        <p:spPr>
          <a:xfrm>
            <a:off x="13862919" y="8037822"/>
            <a:ext cx="3721230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1480559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45875" y="9580183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AE11674-4076-8075-4DE1-FE95795BFFB5}"/>
              </a:ext>
            </a:extLst>
          </p:cNvPr>
          <p:cNvSpPr/>
          <p:nvPr/>
        </p:nvSpPr>
        <p:spPr>
          <a:xfrm>
            <a:off x="-114732" y="4953099"/>
            <a:ext cx="9876904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603D9AD-4DE9-3BFB-747A-EEE1D3420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06" y="47666"/>
            <a:ext cx="9243154" cy="4972425"/>
          </a:xfrm>
          <a:prstGeom prst="rect">
            <a:avLst/>
          </a:prstGeom>
        </p:spPr>
      </p:pic>
      <p:pic>
        <p:nvPicPr>
          <p:cNvPr id="5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8567E88-3D7F-403A-E58E-8F028ED781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05" y="5266908"/>
            <a:ext cx="9243154" cy="4297641"/>
          </a:xfrm>
          <a:prstGeom prst="rect">
            <a:avLst/>
          </a:prstGeom>
        </p:spPr>
      </p:pic>
      <p:pic>
        <p:nvPicPr>
          <p:cNvPr id="6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28364CA-3517-3358-F768-6AF23DA456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4122" y="45169"/>
            <a:ext cx="8403115" cy="4977419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53FD3F86-BC86-E5B0-62E2-FC81F301D0FB}"/>
              </a:ext>
            </a:extLst>
          </p:cNvPr>
          <p:cNvSpPr/>
          <p:nvPr/>
        </p:nvSpPr>
        <p:spPr>
          <a:xfrm>
            <a:off x="9538800" y="5035725"/>
            <a:ext cx="8665049" cy="165270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10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76D8862-30D6-37E1-7A0C-AB687E31D9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4122" y="5264659"/>
            <a:ext cx="8403114" cy="4302139"/>
          </a:xfrm>
          <a:prstGeom prst="rect">
            <a:avLst/>
          </a:prstGeom>
        </p:spPr>
      </p:pic>
      <p:sp>
        <p:nvSpPr>
          <p:cNvPr id="14" name="Freeform 6">
            <a:extLst>
              <a:ext uri="{FF2B5EF4-FFF2-40B4-BE49-F238E27FC236}">
                <a16:creationId xmlns:a16="http://schemas.microsoft.com/office/drawing/2014/main" id="{D4597A50-61C3-A27F-93F3-915E6722D4B4}"/>
              </a:ext>
            </a:extLst>
          </p:cNvPr>
          <p:cNvSpPr/>
          <p:nvPr/>
        </p:nvSpPr>
        <p:spPr>
          <a:xfrm>
            <a:off x="9800450" y="9580182"/>
            <a:ext cx="8403399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4139867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330506" y="0"/>
            <a:ext cx="18288000" cy="1028700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5396449" y="-347307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CD70C0D6-4E02-F8AE-5E2B-71796B006375}"/>
              </a:ext>
            </a:extLst>
          </p:cNvPr>
          <p:cNvSpPr/>
          <p:nvPr/>
        </p:nvSpPr>
        <p:spPr>
          <a:xfrm>
            <a:off x="4870404" y="885031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5B75F581-6E56-6797-9D1C-7158CE51E1C2}"/>
              </a:ext>
            </a:extLst>
          </p:cNvPr>
          <p:cNvSpPr/>
          <p:nvPr/>
        </p:nvSpPr>
        <p:spPr>
          <a:xfrm>
            <a:off x="449885" y="885031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E7C018E-83CB-5E44-EAD4-02780BA50B0C}"/>
              </a:ext>
            </a:extLst>
          </p:cNvPr>
          <p:cNvSpPr/>
          <p:nvPr/>
        </p:nvSpPr>
        <p:spPr>
          <a:xfrm>
            <a:off x="9249609" y="8905399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087F07B2-26FF-8702-7E12-85AE0F53BE02}"/>
              </a:ext>
            </a:extLst>
          </p:cNvPr>
          <p:cNvSpPr/>
          <p:nvPr/>
        </p:nvSpPr>
        <p:spPr>
          <a:xfrm>
            <a:off x="13711440" y="8781460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EE50EE0-A402-C698-9BCF-079B0AA7C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010" y="1640137"/>
            <a:ext cx="4153461" cy="7213293"/>
          </a:xfrm>
          <a:prstGeom prst="rect">
            <a:avLst/>
          </a:prstGeom>
        </p:spPr>
      </p:pic>
      <p:pic>
        <p:nvPicPr>
          <p:cNvPr id="5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2590227-13FF-CD06-EAC3-0FB9415ACB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7483" y="1695221"/>
            <a:ext cx="4147324" cy="7213293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CE7E403B-19AE-FD61-5AD5-3C75DE7907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616" y="1640136"/>
            <a:ext cx="4009613" cy="7213293"/>
          </a:xfrm>
          <a:prstGeom prst="rect">
            <a:avLst/>
          </a:prstGeom>
        </p:spPr>
      </p:pic>
      <p:pic>
        <p:nvPicPr>
          <p:cNvPr id="9" name="Picture 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396BF099-630A-3F16-D18E-4FC527CD14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84120" y="1695220"/>
            <a:ext cx="3857372" cy="721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58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993823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8E50F718-7AB1-71AA-D242-1EFD9C3846F2}"/>
              </a:ext>
            </a:extLst>
          </p:cNvPr>
          <p:cNvSpPr/>
          <p:nvPr/>
        </p:nvSpPr>
        <p:spPr>
          <a:xfrm>
            <a:off x="17339611" y="-4313112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CD8C6C4-90C2-BD5C-E57A-F2FD0A63C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" y="951"/>
            <a:ext cx="9614971" cy="5093399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4D3665B-F4D5-3C0F-F7EF-84FA09687C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" y="5401251"/>
            <a:ext cx="9614971" cy="4621112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AEF40C0-C8B0-9A18-6385-2694BD76EC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49387" y="1378"/>
            <a:ext cx="2911430" cy="5023690"/>
          </a:xfrm>
          <a:prstGeom prst="rect">
            <a:avLst/>
          </a:prstGeom>
        </p:spPr>
      </p:pic>
      <p:pic>
        <p:nvPicPr>
          <p:cNvPr id="7" name="Picture 9" descr="Calendar&#10;&#10;Description automatically generated">
            <a:extLst>
              <a:ext uri="{FF2B5EF4-FFF2-40B4-BE49-F238E27FC236}">
                <a16:creationId xmlns:a16="http://schemas.microsoft.com/office/drawing/2014/main" id="{2506FA8D-EFCC-D4EA-D624-44E13E3121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46487" y="5248161"/>
            <a:ext cx="2917229" cy="4844666"/>
          </a:xfrm>
          <a:prstGeom prst="rect">
            <a:avLst/>
          </a:prstGeom>
        </p:spPr>
      </p:pic>
      <p:sp>
        <p:nvSpPr>
          <p:cNvPr id="14" name="Freeform 6">
            <a:extLst>
              <a:ext uri="{FF2B5EF4-FFF2-40B4-BE49-F238E27FC236}">
                <a16:creationId xmlns:a16="http://schemas.microsoft.com/office/drawing/2014/main" id="{3EB55AF5-2BF8-8B40-7983-E085B5643AB3}"/>
              </a:ext>
            </a:extLst>
          </p:cNvPr>
          <p:cNvSpPr/>
          <p:nvPr/>
        </p:nvSpPr>
        <p:spPr>
          <a:xfrm>
            <a:off x="10337522" y="10007086"/>
            <a:ext cx="3046447" cy="482003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97192F7F-BB0C-4FA3-0F79-BA4A60B383B9}"/>
              </a:ext>
            </a:extLst>
          </p:cNvPr>
          <p:cNvSpPr/>
          <p:nvPr/>
        </p:nvSpPr>
        <p:spPr>
          <a:xfrm>
            <a:off x="10516546" y="5021954"/>
            <a:ext cx="2702170" cy="302979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18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1700DAA-8C76-042F-0BFB-5D84BEEC18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26687" y="5248160"/>
            <a:ext cx="2875843" cy="4844667"/>
          </a:xfrm>
          <a:prstGeom prst="rect">
            <a:avLst/>
          </a:prstGeom>
        </p:spPr>
      </p:pic>
      <p:sp>
        <p:nvSpPr>
          <p:cNvPr id="21" name="Freeform 6">
            <a:extLst>
              <a:ext uri="{FF2B5EF4-FFF2-40B4-BE49-F238E27FC236}">
                <a16:creationId xmlns:a16="http://schemas.microsoft.com/office/drawing/2014/main" id="{488BACFC-5C88-10B3-A996-5D342EEBD63E}"/>
              </a:ext>
            </a:extLst>
          </p:cNvPr>
          <p:cNvSpPr/>
          <p:nvPr/>
        </p:nvSpPr>
        <p:spPr>
          <a:xfrm>
            <a:off x="14220968" y="10048399"/>
            <a:ext cx="3046447" cy="482003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E02C9A86-70BC-90FF-B4D2-E579FFB25241}"/>
              </a:ext>
            </a:extLst>
          </p:cNvPr>
          <p:cNvSpPr/>
          <p:nvPr/>
        </p:nvSpPr>
        <p:spPr>
          <a:xfrm>
            <a:off x="14317364" y="4994411"/>
            <a:ext cx="2702170" cy="302979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24" name="Picture 2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6FF861D9-35DB-FA16-5EA5-9328C815A7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218074" y="7620"/>
            <a:ext cx="2882052" cy="49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91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993823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3EB55AF5-2BF8-8B40-7983-E085B5643AB3}"/>
              </a:ext>
            </a:extLst>
          </p:cNvPr>
          <p:cNvSpPr/>
          <p:nvPr/>
        </p:nvSpPr>
        <p:spPr>
          <a:xfrm>
            <a:off x="9827993" y="10103483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2" name="Picture 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8B1F8D22-02EB-7E2F-4FA7-238A72BB5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" y="-35734"/>
            <a:ext cx="9532345" cy="5235626"/>
          </a:xfrm>
          <a:prstGeom prst="rect">
            <a:avLst/>
          </a:prstGeom>
        </p:spPr>
      </p:pic>
      <p:pic>
        <p:nvPicPr>
          <p:cNvPr id="10" name="Picture 11" descr="Box and whisker chart&#10;&#10;Description automatically generated">
            <a:extLst>
              <a:ext uri="{FF2B5EF4-FFF2-40B4-BE49-F238E27FC236}">
                <a16:creationId xmlns:a16="http://schemas.microsoft.com/office/drawing/2014/main" id="{15964179-A666-CD98-DFFD-E32F77215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034" y="5430178"/>
            <a:ext cx="9614971" cy="4673427"/>
          </a:xfrm>
          <a:prstGeom prst="rect">
            <a:avLst/>
          </a:prstGeom>
        </p:spPr>
      </p:pic>
      <p:pic>
        <p:nvPicPr>
          <p:cNvPr id="12" name="Picture 12" descr="Timeline&#10;&#10;Description automatically generated">
            <a:extLst>
              <a:ext uri="{FF2B5EF4-FFF2-40B4-BE49-F238E27FC236}">
                <a16:creationId xmlns:a16="http://schemas.microsoft.com/office/drawing/2014/main" id="{4D626E88-80F0-67CE-EBBE-4D20AFE831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5436" y="-37878"/>
            <a:ext cx="8527054" cy="5281226"/>
          </a:xfrm>
          <a:prstGeom prst="rect">
            <a:avLst/>
          </a:prstGeom>
        </p:spPr>
      </p:pic>
      <p:sp>
        <p:nvSpPr>
          <p:cNvPr id="16" name="Freeform 6">
            <a:extLst>
              <a:ext uri="{FF2B5EF4-FFF2-40B4-BE49-F238E27FC236}">
                <a16:creationId xmlns:a16="http://schemas.microsoft.com/office/drawing/2014/main" id="{3E52C21A-D0F0-DFA0-25A1-081F4B42E7D4}"/>
              </a:ext>
            </a:extLst>
          </p:cNvPr>
          <p:cNvSpPr/>
          <p:nvPr/>
        </p:nvSpPr>
        <p:spPr>
          <a:xfrm>
            <a:off x="9497487" y="5214749"/>
            <a:ext cx="8720134" cy="289209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17" name="Picture 1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01E1D024-BC87-7A62-16B3-249C99D07A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3174" y="5427184"/>
            <a:ext cx="2480184" cy="4679414"/>
          </a:xfrm>
          <a:prstGeom prst="rect">
            <a:avLst/>
          </a:prstGeom>
        </p:spPr>
      </p:pic>
      <p:sp>
        <p:nvSpPr>
          <p:cNvPr id="20" name="Freeform 6">
            <a:extLst>
              <a:ext uri="{FF2B5EF4-FFF2-40B4-BE49-F238E27FC236}">
                <a16:creationId xmlns:a16="http://schemas.microsoft.com/office/drawing/2014/main" id="{FA4559DE-37A7-FC7A-A937-D0669A5C7235}"/>
              </a:ext>
            </a:extLst>
          </p:cNvPr>
          <p:cNvSpPr/>
          <p:nvPr/>
        </p:nvSpPr>
        <p:spPr>
          <a:xfrm>
            <a:off x="12651066" y="10089712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25" name="Picture 25" descr="Calendar&#10;&#10;Description automatically generated">
            <a:extLst>
              <a:ext uri="{FF2B5EF4-FFF2-40B4-BE49-F238E27FC236}">
                <a16:creationId xmlns:a16="http://schemas.microsoft.com/office/drawing/2014/main" id="{311337FE-43C8-7DC7-85DF-AB971B245E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59035" y="5427185"/>
            <a:ext cx="2389351" cy="4665643"/>
          </a:xfrm>
          <a:prstGeom prst="rect">
            <a:avLst/>
          </a:prstGeom>
        </p:spPr>
      </p:pic>
      <p:sp>
        <p:nvSpPr>
          <p:cNvPr id="26" name="Freeform 6">
            <a:extLst>
              <a:ext uri="{FF2B5EF4-FFF2-40B4-BE49-F238E27FC236}">
                <a16:creationId xmlns:a16="http://schemas.microsoft.com/office/drawing/2014/main" id="{8980D4CA-5643-36BA-8618-3FCF51845027}"/>
              </a:ext>
            </a:extLst>
          </p:cNvPr>
          <p:cNvSpPr/>
          <p:nvPr/>
        </p:nvSpPr>
        <p:spPr>
          <a:xfrm>
            <a:off x="15419054" y="10048399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27" name="Picture 27">
            <a:extLst>
              <a:ext uri="{FF2B5EF4-FFF2-40B4-BE49-F238E27FC236}">
                <a16:creationId xmlns:a16="http://schemas.microsoft.com/office/drawing/2014/main" id="{32CCC4B9-D9DD-E1FB-FBAA-7E5571D30A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17850" y="5413414"/>
            <a:ext cx="2435239" cy="463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274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45875" y="967658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AE11674-4076-8075-4DE1-FE95795BFFB5}"/>
              </a:ext>
            </a:extLst>
          </p:cNvPr>
          <p:cNvSpPr/>
          <p:nvPr/>
        </p:nvSpPr>
        <p:spPr>
          <a:xfrm>
            <a:off x="-114732" y="4953099"/>
            <a:ext cx="9876904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3FD3F86-BC86-E5B0-62E2-FC81F301D0FB}"/>
              </a:ext>
            </a:extLst>
          </p:cNvPr>
          <p:cNvSpPr/>
          <p:nvPr/>
        </p:nvSpPr>
        <p:spPr>
          <a:xfrm>
            <a:off x="9538800" y="5035725"/>
            <a:ext cx="8665049" cy="165270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9" name="Picture 11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9F375B4-0416-41A6-A02F-6B3CACDC9B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" y="-23172"/>
            <a:ext cx="9518573" cy="4976391"/>
          </a:xfrm>
          <a:prstGeom prst="rect">
            <a:avLst/>
          </a:prstGeom>
        </p:spPr>
      </p:pic>
      <p:pic>
        <p:nvPicPr>
          <p:cNvPr id="12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B83D4B5F-0711-11DE-D2D2-B6BB2CC06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9576" y="5388865"/>
            <a:ext cx="9573657" cy="4301608"/>
          </a:xfrm>
          <a:prstGeom prst="rect">
            <a:avLst/>
          </a:prstGeom>
        </p:spPr>
      </p:pic>
      <p:pic>
        <p:nvPicPr>
          <p:cNvPr id="13" name="Picture 14" descr="Graphical user interface&#10;&#10;Description automatically generated">
            <a:extLst>
              <a:ext uri="{FF2B5EF4-FFF2-40B4-BE49-F238E27FC236}">
                <a16:creationId xmlns:a16="http://schemas.microsoft.com/office/drawing/2014/main" id="{151411F8-3BB2-C155-F47A-81399AA230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5435" y="-44169"/>
            <a:ext cx="8527056" cy="5087241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35816233-CBC7-026C-6DC3-C046C80B3F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4762" y="5385871"/>
            <a:ext cx="2574078" cy="4307595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E6610704-1DB8-1F50-7972-154C131CCA4A}"/>
              </a:ext>
            </a:extLst>
          </p:cNvPr>
          <p:cNvSpPr/>
          <p:nvPr/>
        </p:nvSpPr>
        <p:spPr>
          <a:xfrm>
            <a:off x="10144727" y="9704121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583D6018-A8C1-239F-9E30-865BC66092D7}"/>
              </a:ext>
            </a:extLst>
          </p:cNvPr>
          <p:cNvSpPr/>
          <p:nvPr/>
        </p:nvSpPr>
        <p:spPr>
          <a:xfrm>
            <a:off x="14791960" y="6855237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04586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344277" y="261651"/>
            <a:ext cx="18288000" cy="10287000"/>
          </a:xfrm>
          <a:prstGeom prst="rect">
            <a:avLst/>
          </a:prstGeom>
        </p:spPr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993823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3EB55AF5-2BF8-8B40-7983-E085B5643AB3}"/>
              </a:ext>
            </a:extLst>
          </p:cNvPr>
          <p:cNvSpPr/>
          <p:nvPr/>
        </p:nvSpPr>
        <p:spPr>
          <a:xfrm>
            <a:off x="9924391" y="10103483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10" name="Picture 11" descr="Box and whisker chart&#10;&#10;Description automatically generated">
            <a:extLst>
              <a:ext uri="{FF2B5EF4-FFF2-40B4-BE49-F238E27FC236}">
                <a16:creationId xmlns:a16="http://schemas.microsoft.com/office/drawing/2014/main" id="{15964179-A666-CD98-DFFD-E32F77215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034" y="5430178"/>
            <a:ext cx="9614971" cy="4673427"/>
          </a:xfrm>
          <a:prstGeom prst="rect">
            <a:avLst/>
          </a:prstGeom>
        </p:spPr>
      </p:pic>
      <p:sp>
        <p:nvSpPr>
          <p:cNvPr id="16" name="Freeform 6">
            <a:extLst>
              <a:ext uri="{FF2B5EF4-FFF2-40B4-BE49-F238E27FC236}">
                <a16:creationId xmlns:a16="http://schemas.microsoft.com/office/drawing/2014/main" id="{3E52C21A-D0F0-DFA0-25A1-081F4B42E7D4}"/>
              </a:ext>
            </a:extLst>
          </p:cNvPr>
          <p:cNvSpPr/>
          <p:nvPr/>
        </p:nvSpPr>
        <p:spPr>
          <a:xfrm>
            <a:off x="9497487" y="5214749"/>
            <a:ext cx="8720134" cy="289209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FA4559DE-37A7-FC7A-A937-D0669A5C7235}"/>
              </a:ext>
            </a:extLst>
          </p:cNvPr>
          <p:cNvSpPr/>
          <p:nvPr/>
        </p:nvSpPr>
        <p:spPr>
          <a:xfrm>
            <a:off x="12609754" y="10117254"/>
            <a:ext cx="2468062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8980D4CA-5643-36BA-8618-3FCF51845027}"/>
              </a:ext>
            </a:extLst>
          </p:cNvPr>
          <p:cNvSpPr/>
          <p:nvPr/>
        </p:nvSpPr>
        <p:spPr>
          <a:xfrm>
            <a:off x="15419054" y="10103483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20EAA9D-7CBA-9812-8C16-D9D6EDB81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" y="-47195"/>
            <a:ext cx="9477260" cy="5203461"/>
          </a:xfrm>
          <a:prstGeom prst="rect">
            <a:avLst/>
          </a:prstGeom>
        </p:spPr>
      </p:pic>
      <p:pic>
        <p:nvPicPr>
          <p:cNvPr id="5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CE7BA58-1FA4-0C76-A372-D0B0FEF008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2809" y="-34605"/>
            <a:ext cx="8609682" cy="523336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757889A3-8988-5916-9C40-A7C599BECA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48494" y="5358330"/>
            <a:ext cx="2453481" cy="4748269"/>
          </a:xfrm>
          <a:prstGeom prst="rect">
            <a:avLst/>
          </a:prstGeom>
        </p:spPr>
      </p:pic>
      <p:pic>
        <p:nvPicPr>
          <p:cNvPr id="7" name="Picture 12">
            <a:extLst>
              <a:ext uri="{FF2B5EF4-FFF2-40B4-BE49-F238E27FC236}">
                <a16:creationId xmlns:a16="http://schemas.microsoft.com/office/drawing/2014/main" id="{BDEE5C3B-DF4F-706E-9E94-3168A723C8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68664" y="5358329"/>
            <a:ext cx="2397638" cy="4748269"/>
          </a:xfrm>
          <a:prstGeom prst="rect">
            <a:avLst/>
          </a:prstGeom>
        </p:spPr>
      </p:pic>
      <p:pic>
        <p:nvPicPr>
          <p:cNvPr id="13" name="Picture 1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426B7E0-8CF8-1617-D02F-6CEDBB1D5F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71938" y="5358329"/>
            <a:ext cx="2471978" cy="474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021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1009063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pic>
        <p:nvPicPr>
          <p:cNvPr id="2" name="Picture 11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B766EB6-3507-E787-0139-FCBC6B977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" y="-4314"/>
            <a:ext cx="9509760" cy="5098788"/>
          </a:xfrm>
          <a:prstGeom prst="rect">
            <a:avLst/>
          </a:prstGeom>
        </p:spPr>
      </p:pic>
      <p:pic>
        <p:nvPicPr>
          <p:cNvPr id="12" name="Picture 1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9A2C5CA-ED1B-5BC2-DECE-CC1813C7E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69831"/>
            <a:ext cx="9494520" cy="4620377"/>
          </a:xfrm>
          <a:prstGeom prst="rect">
            <a:avLst/>
          </a:prstGeom>
        </p:spPr>
      </p:pic>
      <p:pic>
        <p:nvPicPr>
          <p:cNvPr id="18" name="Picture 18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B37A815-B869-45AE-06FC-96F88FCA7E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2416" y="1394460"/>
            <a:ext cx="3767647" cy="6979920"/>
          </a:xfrm>
          <a:prstGeom prst="rect">
            <a:avLst/>
          </a:prstGeom>
        </p:spPr>
      </p:pic>
      <p:pic>
        <p:nvPicPr>
          <p:cNvPr id="19" name="Picture 20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E026D96-0ABD-1DAD-6F53-DEACE4A379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04069" y="1379220"/>
            <a:ext cx="3721542" cy="6979920"/>
          </a:xfrm>
          <a:prstGeom prst="rect">
            <a:avLst/>
          </a:prstGeom>
        </p:spPr>
      </p:pic>
      <p:sp>
        <p:nvSpPr>
          <p:cNvPr id="22" name="Freeform 6">
            <a:extLst>
              <a:ext uri="{FF2B5EF4-FFF2-40B4-BE49-F238E27FC236}">
                <a16:creationId xmlns:a16="http://schemas.microsoft.com/office/drawing/2014/main" id="{8A2767D8-6E1D-DDA8-5248-41345F865A06}"/>
              </a:ext>
            </a:extLst>
          </p:cNvPr>
          <p:cNvSpPr/>
          <p:nvPr/>
        </p:nvSpPr>
        <p:spPr>
          <a:xfrm>
            <a:off x="14004266" y="8357233"/>
            <a:ext cx="4027063" cy="319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4CA7C847-9DF9-FC47-62A4-8B13F403D13D}"/>
              </a:ext>
            </a:extLst>
          </p:cNvPr>
          <p:cNvSpPr/>
          <p:nvPr/>
        </p:nvSpPr>
        <p:spPr>
          <a:xfrm>
            <a:off x="9908516" y="8373107"/>
            <a:ext cx="4027063" cy="319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1891293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10058881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8A2767D8-6E1D-DDA8-5248-41345F865A06}"/>
              </a:ext>
            </a:extLst>
          </p:cNvPr>
          <p:cNvSpPr/>
          <p:nvPr/>
        </p:nvSpPr>
        <p:spPr>
          <a:xfrm>
            <a:off x="14036016" y="8341358"/>
            <a:ext cx="3503188" cy="367436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4CA7C847-9DF9-FC47-62A4-8B13F403D13D}"/>
              </a:ext>
            </a:extLst>
          </p:cNvPr>
          <p:cNvSpPr/>
          <p:nvPr/>
        </p:nvSpPr>
        <p:spPr>
          <a:xfrm>
            <a:off x="9892641" y="8341357"/>
            <a:ext cx="4027063" cy="319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pic>
        <p:nvPicPr>
          <p:cNvPr id="3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2D648BB-F2FA-AE79-1C6A-BF2797A27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-2133"/>
            <a:ext cx="9410700" cy="5100140"/>
          </a:xfrm>
          <a:prstGeom prst="rect">
            <a:avLst/>
          </a:prstGeom>
        </p:spPr>
      </p:pic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190D574-15A0-E9F4-ED1B-F213D72CE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50" y="5376904"/>
            <a:ext cx="9410700" cy="4692566"/>
          </a:xfrm>
          <a:prstGeom prst="rect">
            <a:avLst/>
          </a:prstGeom>
        </p:spPr>
      </p:pic>
      <p:pic>
        <p:nvPicPr>
          <p:cNvPr id="10" name="Picture 1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99CB827-DD56-91F5-541B-5D1123859D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94802" y="2022475"/>
            <a:ext cx="3385771" cy="6305550"/>
          </a:xfrm>
          <a:prstGeom prst="rect">
            <a:avLst/>
          </a:prstGeom>
        </p:spPr>
      </p:pic>
      <p:pic>
        <p:nvPicPr>
          <p:cNvPr id="13" name="Picture 13" descr="Calendar&#10;&#10;Description automatically generated">
            <a:extLst>
              <a:ext uri="{FF2B5EF4-FFF2-40B4-BE49-F238E27FC236}">
                <a16:creationId xmlns:a16="http://schemas.microsoft.com/office/drawing/2014/main" id="{73CFB6E9-BF7E-80E1-3DAC-4A5B37F66A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3336" y="2022475"/>
            <a:ext cx="3391828" cy="632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1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7659121">
            <a:off x="-4012602" y="5585714"/>
            <a:ext cx="7629294" cy="7828566"/>
          </a:xfrm>
          <a:custGeom>
            <a:avLst/>
            <a:gdLst/>
            <a:ahLst/>
            <a:cxnLst/>
            <a:rect l="l" t="t" r="r" b="b"/>
            <a:pathLst>
              <a:path w="7629294" h="7828566">
                <a:moveTo>
                  <a:pt x="0" y="0"/>
                </a:moveTo>
                <a:lnTo>
                  <a:pt x="7629294" y="0"/>
                </a:lnTo>
                <a:lnTo>
                  <a:pt x="7629294" y="7828566"/>
                </a:lnTo>
                <a:lnTo>
                  <a:pt x="0" y="78285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019320" y="3711700"/>
            <a:ext cx="1400485" cy="4458352"/>
            <a:chOff x="0" y="0"/>
            <a:chExt cx="368852" cy="117421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68852" cy="1174216"/>
            </a:xfrm>
            <a:custGeom>
              <a:avLst/>
              <a:gdLst/>
              <a:ahLst/>
              <a:cxnLst/>
              <a:rect l="l" t="t" r="r" b="b"/>
              <a:pathLst>
                <a:path w="368852" h="1174216">
                  <a:moveTo>
                    <a:pt x="0" y="0"/>
                  </a:moveTo>
                  <a:lnTo>
                    <a:pt x="368852" y="0"/>
                  </a:lnTo>
                  <a:lnTo>
                    <a:pt x="368852" y="1174216"/>
                  </a:lnTo>
                  <a:lnTo>
                    <a:pt x="0" y="1174216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 rot="2016048">
            <a:off x="9948126" y="-7260"/>
            <a:ext cx="17811406" cy="4452851"/>
          </a:xfrm>
          <a:custGeom>
            <a:avLst/>
            <a:gdLst/>
            <a:ahLst/>
            <a:cxnLst/>
            <a:rect l="l" t="t" r="r" b="b"/>
            <a:pathLst>
              <a:path w="17811406" h="4452851">
                <a:moveTo>
                  <a:pt x="0" y="0"/>
                </a:moveTo>
                <a:lnTo>
                  <a:pt x="17811406" y="0"/>
                </a:lnTo>
                <a:lnTo>
                  <a:pt x="17811406" y="4452851"/>
                </a:lnTo>
                <a:lnTo>
                  <a:pt x="0" y="445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4980992" y="1036994"/>
            <a:ext cx="7416941" cy="16837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sz="9981" spc="978">
                <a:solidFill>
                  <a:srgbClr val="F58420"/>
                </a:solidFill>
                <a:latin typeface="Oswald Bold"/>
              </a:rPr>
              <a:t>CONTENT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31353" y="4008669"/>
            <a:ext cx="937219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>
                <a:solidFill>
                  <a:srgbClr val="363636"/>
                </a:solidFill>
                <a:latin typeface="Oswald Bold Italics"/>
              </a:rPr>
              <a:t>01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21828" y="4808769"/>
            <a:ext cx="937219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>
                <a:solidFill>
                  <a:srgbClr val="363636"/>
                </a:solidFill>
                <a:latin typeface="Oswald Bold Italics"/>
              </a:rPr>
              <a:t>02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31353" y="5713130"/>
            <a:ext cx="937219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>
                <a:solidFill>
                  <a:srgbClr val="363636"/>
                </a:solidFill>
                <a:latin typeface="Oswald Bold Italics"/>
              </a:rPr>
              <a:t>03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231353" y="6527656"/>
            <a:ext cx="937219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>
                <a:solidFill>
                  <a:srgbClr val="363636"/>
                </a:solidFill>
                <a:latin typeface="Oswald Bold Italics"/>
              </a:rPr>
              <a:t>04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50954" y="7289656"/>
            <a:ext cx="937219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>
                <a:solidFill>
                  <a:srgbClr val="363636"/>
                </a:solidFill>
                <a:latin typeface="Oswald Bold Italics"/>
              </a:rPr>
              <a:t>05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607430" y="4147231"/>
            <a:ext cx="5790503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59"/>
              </a:lnSpc>
            </a:pPr>
            <a:r>
              <a:rPr lang="en-US" sz="2724" spc="266">
                <a:solidFill>
                  <a:srgbClr val="231F20"/>
                </a:solidFill>
                <a:latin typeface="DM Sans"/>
              </a:rPr>
              <a:t>INTRODUCTION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607430" y="4932682"/>
            <a:ext cx="6076629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59"/>
              </a:lnSpc>
            </a:pPr>
            <a:r>
              <a:rPr lang="en-US" sz="2724" spc="266">
                <a:solidFill>
                  <a:srgbClr val="231F20"/>
                </a:solidFill>
                <a:latin typeface="DM Sans"/>
              </a:rPr>
              <a:t>OBJECTIVES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607430" y="5780170"/>
            <a:ext cx="5790503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59"/>
              </a:lnSpc>
              <a:spcBef>
                <a:spcPct val="0"/>
              </a:spcBef>
            </a:pPr>
            <a:r>
              <a:rPr lang="en-US" sz="2724" spc="266">
                <a:solidFill>
                  <a:srgbClr val="231F20"/>
                </a:solidFill>
                <a:latin typeface="DM Sans"/>
              </a:rPr>
              <a:t>FEATURES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607430" y="6565756"/>
            <a:ext cx="6076629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59"/>
              </a:lnSpc>
              <a:spcBef>
                <a:spcPct val="0"/>
              </a:spcBef>
            </a:pPr>
            <a:r>
              <a:rPr lang="en-US" sz="2724" spc="266">
                <a:solidFill>
                  <a:srgbClr val="231F20"/>
                </a:solidFill>
                <a:latin typeface="DM Sans"/>
              </a:rPr>
              <a:t>TOOLS USED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607430" y="7396992"/>
            <a:ext cx="6076629" cy="452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59"/>
              </a:lnSpc>
              <a:spcBef>
                <a:spcPct val="0"/>
              </a:spcBef>
            </a:pPr>
            <a:r>
              <a:rPr lang="en-US" sz="2724" spc="266">
                <a:solidFill>
                  <a:srgbClr val="231F20"/>
                </a:solidFill>
                <a:latin typeface="DM Sans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45875" y="9786558"/>
            <a:ext cx="9656567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AE11674-4076-8075-4DE1-FE95795BFFB5}"/>
              </a:ext>
            </a:extLst>
          </p:cNvPr>
          <p:cNvSpPr/>
          <p:nvPr/>
        </p:nvSpPr>
        <p:spPr>
          <a:xfrm>
            <a:off x="-114732" y="4953099"/>
            <a:ext cx="9876904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3FD3F86-BC86-E5B0-62E2-FC81F301D0FB}"/>
              </a:ext>
            </a:extLst>
          </p:cNvPr>
          <p:cNvSpPr/>
          <p:nvPr/>
        </p:nvSpPr>
        <p:spPr>
          <a:xfrm>
            <a:off x="9538800" y="5035725"/>
            <a:ext cx="8665049" cy="165270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D4597A50-61C3-A27F-93F3-915E6722D4B4}"/>
              </a:ext>
            </a:extLst>
          </p:cNvPr>
          <p:cNvSpPr/>
          <p:nvPr/>
        </p:nvSpPr>
        <p:spPr>
          <a:xfrm>
            <a:off x="9800450" y="9818307"/>
            <a:ext cx="8403399" cy="31675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pic>
        <p:nvPicPr>
          <p:cNvPr id="2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936346C-E068-A30C-B4B0-0930BC41E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50" y="-30853"/>
            <a:ext cx="9394825" cy="4998831"/>
          </a:xfrm>
          <a:prstGeom prst="rect">
            <a:avLst/>
          </a:prstGeom>
        </p:spPr>
      </p:pic>
      <p:pic>
        <p:nvPicPr>
          <p:cNvPr id="9" name="Picture 11" descr="Chart, bar chart&#10;&#10;Description automatically generated">
            <a:extLst>
              <a:ext uri="{FF2B5EF4-FFF2-40B4-BE49-F238E27FC236}">
                <a16:creationId xmlns:a16="http://schemas.microsoft.com/office/drawing/2014/main" id="{FB7A49A7-4341-452E-B29F-A10A2C4E5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225" y="5210882"/>
            <a:ext cx="9569450" cy="4564237"/>
          </a:xfrm>
          <a:prstGeom prst="rect">
            <a:avLst/>
          </a:prstGeom>
        </p:spPr>
      </p:pic>
      <p:pic>
        <p:nvPicPr>
          <p:cNvPr id="12" name="Picture 12" descr="Table&#10;&#10;Description automatically generated">
            <a:extLst>
              <a:ext uri="{FF2B5EF4-FFF2-40B4-BE49-F238E27FC236}">
                <a16:creationId xmlns:a16="http://schemas.microsoft.com/office/drawing/2014/main" id="{96172061-B71C-5ADB-D4B9-D61695C6EE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9150" y="-36884"/>
            <a:ext cx="8585200" cy="5090267"/>
          </a:xfrm>
          <a:prstGeom prst="rect">
            <a:avLst/>
          </a:prstGeom>
        </p:spPr>
      </p:pic>
      <p:pic>
        <p:nvPicPr>
          <p:cNvPr id="13" name="Picture 1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D311C7-E22D-AAC9-46D4-CA2E63088F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56775" y="5274254"/>
            <a:ext cx="8537575" cy="458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75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4AC37E0E-55FE-3667-459E-9D9F18E58B9C}"/>
              </a:ext>
            </a:extLst>
          </p:cNvPr>
          <p:cNvSpPr/>
          <p:nvPr/>
        </p:nvSpPr>
        <p:spPr>
          <a:xfrm>
            <a:off x="-114730" y="5090809"/>
            <a:ext cx="9876904" cy="31675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03795F-5799-D553-6BC8-D55E56A839B4}"/>
              </a:ext>
            </a:extLst>
          </p:cNvPr>
          <p:cNvSpPr/>
          <p:nvPr/>
        </p:nvSpPr>
        <p:spPr>
          <a:xfrm>
            <a:off x="-252441" y="9938231"/>
            <a:ext cx="7259442" cy="364376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3EB55AF5-2BF8-8B40-7983-E085B5643AB3}"/>
              </a:ext>
            </a:extLst>
          </p:cNvPr>
          <p:cNvSpPr/>
          <p:nvPr/>
        </p:nvSpPr>
        <p:spPr>
          <a:xfrm>
            <a:off x="7384391" y="10103483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3E52C21A-D0F0-DFA0-25A1-081F4B42E7D4}"/>
              </a:ext>
            </a:extLst>
          </p:cNvPr>
          <p:cNvSpPr/>
          <p:nvPr/>
        </p:nvSpPr>
        <p:spPr>
          <a:xfrm>
            <a:off x="9497487" y="5167124"/>
            <a:ext cx="8720134" cy="289209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FA4559DE-37A7-FC7A-A937-D0669A5C7235}"/>
              </a:ext>
            </a:extLst>
          </p:cNvPr>
          <p:cNvSpPr/>
          <p:nvPr/>
        </p:nvSpPr>
        <p:spPr>
          <a:xfrm>
            <a:off x="10117379" y="10117254"/>
            <a:ext cx="2468062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8980D4CA-5643-36BA-8618-3FCF51845027}"/>
              </a:ext>
            </a:extLst>
          </p:cNvPr>
          <p:cNvSpPr/>
          <p:nvPr/>
        </p:nvSpPr>
        <p:spPr>
          <a:xfrm>
            <a:off x="12894929" y="10071733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  <p:pic>
        <p:nvPicPr>
          <p:cNvPr id="2" name="Picture 11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0B58031B-0CC3-DC61-132C-76ACD66D1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1225"/>
            <a:ext cx="9156700" cy="5141051"/>
          </a:xfrm>
          <a:prstGeom prst="rect">
            <a:avLst/>
          </a:prstGeom>
        </p:spPr>
      </p:pic>
      <p:pic>
        <p:nvPicPr>
          <p:cNvPr id="12" name="Picture 1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CCC0398-805D-656C-56AE-0C9C070E2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" y="5320640"/>
            <a:ext cx="7092950" cy="4693970"/>
          </a:xfrm>
          <a:prstGeom prst="rect">
            <a:avLst/>
          </a:prstGeom>
        </p:spPr>
      </p:pic>
      <p:pic>
        <p:nvPicPr>
          <p:cNvPr id="15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C02764D-E2BF-3FF7-CBCC-165131E4D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0525" y="6166"/>
            <a:ext cx="8410575" cy="5131169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8F8EDA45-2DB7-9508-7743-3D9831C51C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6961" y="5403850"/>
            <a:ext cx="2566328" cy="4686300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A206F922-10D2-DC77-7927-70B6DB3775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03949" y="5403850"/>
            <a:ext cx="2345477" cy="4686300"/>
          </a:xfrm>
          <a:prstGeom prst="rect">
            <a:avLst/>
          </a:prstGeom>
        </p:spPr>
      </p:pic>
      <p:pic>
        <p:nvPicPr>
          <p:cNvPr id="19" name="Picture 20">
            <a:extLst>
              <a:ext uri="{FF2B5EF4-FFF2-40B4-BE49-F238E27FC236}">
                <a16:creationId xmlns:a16="http://schemas.microsoft.com/office/drawing/2014/main" id="{DADD6DB0-5660-8BCB-EA60-E6E581A5DD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62711" y="5403850"/>
            <a:ext cx="2344078" cy="4686300"/>
          </a:xfrm>
          <a:prstGeom prst="rect">
            <a:avLst/>
          </a:prstGeom>
        </p:spPr>
      </p:pic>
      <p:pic>
        <p:nvPicPr>
          <p:cNvPr id="21" name="Picture 21">
            <a:extLst>
              <a:ext uri="{FF2B5EF4-FFF2-40B4-BE49-F238E27FC236}">
                <a16:creationId xmlns:a16="http://schemas.microsoft.com/office/drawing/2014/main" id="{E77CAA9D-7EAB-4B5C-5D7F-9FFDAB1ECE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91372" y="5403850"/>
            <a:ext cx="2531880" cy="4686300"/>
          </a:xfrm>
          <a:prstGeom prst="rect">
            <a:avLst/>
          </a:prstGeom>
        </p:spPr>
      </p:pic>
      <p:sp>
        <p:nvSpPr>
          <p:cNvPr id="22" name="Freeform 6">
            <a:extLst>
              <a:ext uri="{FF2B5EF4-FFF2-40B4-BE49-F238E27FC236}">
                <a16:creationId xmlns:a16="http://schemas.microsoft.com/office/drawing/2014/main" id="{BCC2299E-7359-8064-2361-3D87E1A23E60}"/>
              </a:ext>
            </a:extLst>
          </p:cNvPr>
          <p:cNvSpPr/>
          <p:nvPr/>
        </p:nvSpPr>
        <p:spPr>
          <a:xfrm>
            <a:off x="15385391" y="10087607"/>
            <a:ext cx="2550688" cy="192811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2238331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34619" y="0"/>
            <a:ext cx="18288000" cy="1028700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5396449" y="-347307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CD70C0D6-4E02-F8AE-5E2B-71796B006375}"/>
              </a:ext>
            </a:extLst>
          </p:cNvPr>
          <p:cNvSpPr/>
          <p:nvPr/>
        </p:nvSpPr>
        <p:spPr>
          <a:xfrm>
            <a:off x="5108529" y="8802690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5B75F581-6E56-6797-9D1C-7158CE51E1C2}"/>
              </a:ext>
            </a:extLst>
          </p:cNvPr>
          <p:cNvSpPr/>
          <p:nvPr/>
        </p:nvSpPr>
        <p:spPr>
          <a:xfrm>
            <a:off x="608635" y="885031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E7C018E-83CB-5E44-EAD4-02780BA50B0C}"/>
              </a:ext>
            </a:extLst>
          </p:cNvPr>
          <p:cNvSpPr/>
          <p:nvPr/>
        </p:nvSpPr>
        <p:spPr>
          <a:xfrm>
            <a:off x="9709984" y="8905399"/>
            <a:ext cx="7340156" cy="667722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pic>
        <p:nvPicPr>
          <p:cNvPr id="6" name="Picture 21" descr="Diagram&#10;&#10;Description automatically generated">
            <a:extLst>
              <a:ext uri="{FF2B5EF4-FFF2-40B4-BE49-F238E27FC236}">
                <a16:creationId xmlns:a16="http://schemas.microsoft.com/office/drawing/2014/main" id="{D5CD9E72-0D3F-C12D-CA7D-91CA8EFD7C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463" y="1641475"/>
            <a:ext cx="4065199" cy="7194550"/>
          </a:xfrm>
          <a:prstGeom prst="rect">
            <a:avLst/>
          </a:prstGeom>
        </p:spPr>
      </p:pic>
      <p:pic>
        <p:nvPicPr>
          <p:cNvPr id="11" name="Picture 24">
            <a:extLst>
              <a:ext uri="{FF2B5EF4-FFF2-40B4-BE49-F238E27FC236}">
                <a16:creationId xmlns:a16="http://schemas.microsoft.com/office/drawing/2014/main" id="{F8412839-691E-F59E-E864-863DB30C95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4074" y="1641475"/>
            <a:ext cx="4107602" cy="7194550"/>
          </a:xfrm>
          <a:prstGeom prst="rect">
            <a:avLst/>
          </a:prstGeom>
        </p:spPr>
      </p:pic>
      <p:pic>
        <p:nvPicPr>
          <p:cNvPr id="13" name="Picture 2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72C0983-E456-2BD9-DF3B-707FF758DA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09150" y="1636462"/>
            <a:ext cx="7124700" cy="726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935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34619" y="0"/>
            <a:ext cx="18288000" cy="1028700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4523324" y="-3330201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5B75F581-6E56-6797-9D1C-7158CE51E1C2}"/>
              </a:ext>
            </a:extLst>
          </p:cNvPr>
          <p:cNvSpPr/>
          <p:nvPr/>
        </p:nvSpPr>
        <p:spPr>
          <a:xfrm>
            <a:off x="1354760" y="8802690"/>
            <a:ext cx="6990906" cy="651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E7C018E-83CB-5E44-EAD4-02780BA50B0C}"/>
              </a:ext>
            </a:extLst>
          </p:cNvPr>
          <p:cNvSpPr/>
          <p:nvPr/>
        </p:nvSpPr>
        <p:spPr>
          <a:xfrm>
            <a:off x="10170359" y="8810149"/>
            <a:ext cx="7054406" cy="49309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pic>
        <p:nvPicPr>
          <p:cNvPr id="4" name="Picture 26">
            <a:extLst>
              <a:ext uri="{FF2B5EF4-FFF2-40B4-BE49-F238E27FC236}">
                <a16:creationId xmlns:a16="http://schemas.microsoft.com/office/drawing/2014/main" id="{C6957975-FE4B-97AC-AB04-F1685FE0E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9525" y="1642809"/>
            <a:ext cx="7680325" cy="7191883"/>
          </a:xfrm>
          <a:prstGeom prst="rect">
            <a:avLst/>
          </a:prstGeom>
        </p:spPr>
      </p:pic>
      <p:pic>
        <p:nvPicPr>
          <p:cNvPr id="7" name="Picture 28" descr="A picture containing text, monitor, different, screenshot&#10;&#10;Description automatically generated">
            <a:extLst>
              <a:ext uri="{FF2B5EF4-FFF2-40B4-BE49-F238E27FC236}">
                <a16:creationId xmlns:a16="http://schemas.microsoft.com/office/drawing/2014/main" id="{4E8091C5-3591-76FD-136E-5769F38CFD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5775" y="1650698"/>
            <a:ext cx="7854950" cy="72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049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34619" y="0"/>
            <a:ext cx="18288000" cy="1028700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4523324" y="-3330201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5B75F581-6E56-6797-9D1C-7158CE51E1C2}"/>
              </a:ext>
            </a:extLst>
          </p:cNvPr>
          <p:cNvSpPr/>
          <p:nvPr/>
        </p:nvSpPr>
        <p:spPr>
          <a:xfrm>
            <a:off x="1354760" y="8802690"/>
            <a:ext cx="7610031" cy="397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E7C018E-83CB-5E44-EAD4-02780BA50B0C}"/>
              </a:ext>
            </a:extLst>
          </p:cNvPr>
          <p:cNvSpPr/>
          <p:nvPr/>
        </p:nvSpPr>
        <p:spPr>
          <a:xfrm>
            <a:off x="10170359" y="8810149"/>
            <a:ext cx="7054406" cy="49309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</p:sp>
      <p:pic>
        <p:nvPicPr>
          <p:cNvPr id="5" name="Picture 29" descr="A picture containing text, monitor, screenshot, different&#10;&#10;Description automatically generated">
            <a:extLst>
              <a:ext uri="{FF2B5EF4-FFF2-40B4-BE49-F238E27FC236}">
                <a16:creationId xmlns:a16="http://schemas.microsoft.com/office/drawing/2014/main" id="{54684552-E119-A34A-15ED-CB96B323BD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8900" y="1649152"/>
            <a:ext cx="8077200" cy="7163321"/>
          </a:xfrm>
          <a:prstGeom prst="rect">
            <a:avLst/>
          </a:prstGeom>
        </p:spPr>
      </p:pic>
      <p:pic>
        <p:nvPicPr>
          <p:cNvPr id="9" name="Picture 3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92C93C5-4C38-8445-5653-61C39CBF0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67900" y="1653921"/>
            <a:ext cx="7251700" cy="713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935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Freeform 4"/>
          <p:cNvSpPr/>
          <p:nvPr/>
        </p:nvSpPr>
        <p:spPr>
          <a:xfrm rot="2035253">
            <a:off x="15373707" y="3912514"/>
            <a:ext cx="8899619" cy="12425297"/>
          </a:xfrm>
          <a:custGeom>
            <a:avLst/>
            <a:gdLst/>
            <a:ahLst/>
            <a:cxnLst/>
            <a:rect l="l" t="t" r="r" b="b"/>
            <a:pathLst>
              <a:path w="8899619" h="12425297">
                <a:moveTo>
                  <a:pt x="0" y="0"/>
                </a:moveTo>
                <a:lnTo>
                  <a:pt x="8899619" y="0"/>
                </a:lnTo>
                <a:lnTo>
                  <a:pt x="8899619" y="12425298"/>
                </a:lnTo>
                <a:lnTo>
                  <a:pt x="0" y="124252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>
            <a:off x="1589541" y="6650863"/>
            <a:ext cx="1510891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3542437" y="6381272"/>
            <a:ext cx="501082" cy="5010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059451" y="7082243"/>
            <a:ext cx="3467055" cy="48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1" spc="289">
                <a:solidFill>
                  <a:srgbClr val="231F20"/>
                </a:solidFill>
                <a:latin typeface="DM Sans Bold"/>
              </a:rPr>
              <a:t>BACKEND 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7030737" y="6381272"/>
            <a:ext cx="501082" cy="501082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521294" y="6381272"/>
            <a:ext cx="501082" cy="501082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4011851" y="6381272"/>
            <a:ext cx="501082" cy="501082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5889722" y="7082243"/>
            <a:ext cx="2709833" cy="48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1" spc="289">
                <a:solidFill>
                  <a:srgbClr val="231F20"/>
                </a:solidFill>
                <a:latin typeface="DM Sans Bold"/>
              </a:rPr>
              <a:t>DATABASE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380279" y="7082243"/>
            <a:ext cx="2709833" cy="48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1" spc="289">
                <a:solidFill>
                  <a:srgbClr val="231F20"/>
                </a:solidFill>
                <a:latin typeface="DM Sans Bold"/>
              </a:rPr>
              <a:t>FIREBASE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2947036" y="7083656"/>
            <a:ext cx="2709833" cy="48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1" spc="289">
                <a:solidFill>
                  <a:srgbClr val="231F20"/>
                </a:solidFill>
                <a:latin typeface="DM Sans Bold"/>
              </a:rPr>
              <a:t>FLUTTER</a:t>
            </a:r>
          </a:p>
        </p:txBody>
      </p:sp>
      <p:sp>
        <p:nvSpPr>
          <p:cNvPr id="29" name="Freeform 29"/>
          <p:cNvSpPr/>
          <p:nvPr/>
        </p:nvSpPr>
        <p:spPr>
          <a:xfrm rot="-10799999">
            <a:off x="-5055871" y="-6624992"/>
            <a:ext cx="8733281" cy="12193063"/>
          </a:xfrm>
          <a:custGeom>
            <a:avLst/>
            <a:gdLst/>
            <a:ahLst/>
            <a:cxnLst/>
            <a:rect l="l" t="t" r="r" b="b"/>
            <a:pathLst>
              <a:path w="8733281" h="12193063">
                <a:moveTo>
                  <a:pt x="0" y="0"/>
                </a:moveTo>
                <a:lnTo>
                  <a:pt x="8733281" y="0"/>
                </a:lnTo>
                <a:lnTo>
                  <a:pt x="8733281" y="12193062"/>
                </a:lnTo>
                <a:lnTo>
                  <a:pt x="0" y="121930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0" name="TextBox 30"/>
          <p:cNvSpPr txBox="1"/>
          <p:nvPr/>
        </p:nvSpPr>
        <p:spPr>
          <a:xfrm>
            <a:off x="5509929" y="611926"/>
            <a:ext cx="6737171" cy="1114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TOOLS</a:t>
            </a:r>
          </a:p>
        </p:txBody>
      </p:sp>
      <p:pic>
        <p:nvPicPr>
          <p:cNvPr id="33" name="Picture 33" descr="Icon&#10;&#10;Description automatically generated">
            <a:extLst>
              <a:ext uri="{FF2B5EF4-FFF2-40B4-BE49-F238E27FC236}">
                <a16:creationId xmlns:a16="http://schemas.microsoft.com/office/drawing/2014/main" id="{4DE461D5-C1E1-D405-4A67-0A93B7FB0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958" y="3645218"/>
            <a:ext cx="2813685" cy="2661285"/>
          </a:xfrm>
          <a:prstGeom prst="rect">
            <a:avLst/>
          </a:prstGeom>
        </p:spPr>
      </p:pic>
      <p:pic>
        <p:nvPicPr>
          <p:cNvPr id="34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44DAD19A-A428-E2A3-7159-3EF9A04B34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3597" y="3645218"/>
            <a:ext cx="2783205" cy="2661285"/>
          </a:xfrm>
          <a:prstGeom prst="rect">
            <a:avLst/>
          </a:prstGeom>
        </p:spPr>
      </p:pic>
      <p:pic>
        <p:nvPicPr>
          <p:cNvPr id="35" name="Picture 35" descr="Icon&#10;&#10;Description automatically generated">
            <a:extLst>
              <a:ext uri="{FF2B5EF4-FFF2-40B4-BE49-F238E27FC236}">
                <a16:creationId xmlns:a16="http://schemas.microsoft.com/office/drawing/2014/main" id="{D85BC183-B04D-FA4A-12EA-08801CBAE3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8320" y="3649980"/>
            <a:ext cx="2697480" cy="2667000"/>
          </a:xfrm>
          <a:prstGeom prst="rect">
            <a:avLst/>
          </a:prstGeom>
        </p:spPr>
      </p:pic>
      <p:pic>
        <p:nvPicPr>
          <p:cNvPr id="36" name="Picture 36" descr="Logo, icon&#10;&#10;Description automatically generated">
            <a:extLst>
              <a:ext uri="{FF2B5EF4-FFF2-40B4-BE49-F238E27FC236}">
                <a16:creationId xmlns:a16="http://schemas.microsoft.com/office/drawing/2014/main" id="{CB8BE482-439A-E044-62E4-D2085B8F7B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73038" y="3645218"/>
            <a:ext cx="2752725" cy="266128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-167640"/>
            <a:ext cx="18288000" cy="10287000"/>
          </a:xfrm>
          <a:prstGeom prst="rect">
            <a:avLst/>
          </a:prstGeom>
        </p:spPr>
      </p:pic>
      <p:sp>
        <p:nvSpPr>
          <p:cNvPr id="4" name="Freeform 4"/>
          <p:cNvSpPr/>
          <p:nvPr/>
        </p:nvSpPr>
        <p:spPr>
          <a:xfrm rot="2035253">
            <a:off x="15373707" y="3912514"/>
            <a:ext cx="8899619" cy="12425297"/>
          </a:xfrm>
          <a:custGeom>
            <a:avLst/>
            <a:gdLst/>
            <a:ahLst/>
            <a:cxnLst/>
            <a:rect l="l" t="t" r="r" b="b"/>
            <a:pathLst>
              <a:path w="8899619" h="12425297">
                <a:moveTo>
                  <a:pt x="0" y="0"/>
                </a:moveTo>
                <a:lnTo>
                  <a:pt x="8899619" y="0"/>
                </a:lnTo>
                <a:lnTo>
                  <a:pt x="8899619" y="12425298"/>
                </a:lnTo>
                <a:lnTo>
                  <a:pt x="0" y="124252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>
            <a:off x="1589541" y="6650863"/>
            <a:ext cx="1510891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6345656" y="6381272"/>
            <a:ext cx="501082" cy="5010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862669" y="7082243"/>
            <a:ext cx="3467055" cy="502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0" spc="289" dirty="0">
                <a:solidFill>
                  <a:srgbClr val="231F20"/>
                </a:solidFill>
                <a:latin typeface="DM Sans Bold"/>
              </a:rPr>
              <a:t>Python 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1707919" y="6381272"/>
            <a:ext cx="501082" cy="50108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58420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9148330" y="6961736"/>
            <a:ext cx="5849273" cy="5005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en-US" sz="2950" spc="289" dirty="0">
                <a:solidFill>
                  <a:srgbClr val="231F20"/>
                </a:solidFill>
                <a:latin typeface="DM Sans Bold"/>
              </a:rPr>
              <a:t>Flask(</a:t>
            </a:r>
            <a:r>
              <a:rPr lang="en-US" sz="2950" spc="289" dirty="0">
                <a:ea typeface="+mn-lt"/>
                <a:cs typeface="+mn-lt"/>
              </a:rPr>
              <a:t>framework for python</a:t>
            </a:r>
            <a:r>
              <a:rPr lang="en-US" sz="2950" spc="289" dirty="0">
                <a:solidFill>
                  <a:srgbClr val="231F20"/>
                </a:solidFill>
                <a:latin typeface="DM Sans Bold"/>
              </a:rPr>
              <a:t>)</a:t>
            </a:r>
          </a:p>
        </p:txBody>
      </p:sp>
      <p:sp>
        <p:nvSpPr>
          <p:cNvPr id="15" name="Freeform 15"/>
          <p:cNvSpPr/>
          <p:nvPr/>
        </p:nvSpPr>
        <p:spPr>
          <a:xfrm rot="-10799999">
            <a:off x="-5055871" y="-6624992"/>
            <a:ext cx="8733281" cy="12193063"/>
          </a:xfrm>
          <a:custGeom>
            <a:avLst/>
            <a:gdLst/>
            <a:ahLst/>
            <a:cxnLst/>
            <a:rect l="l" t="t" r="r" b="b"/>
            <a:pathLst>
              <a:path w="8733281" h="12193063">
                <a:moveTo>
                  <a:pt x="0" y="0"/>
                </a:moveTo>
                <a:lnTo>
                  <a:pt x="8733281" y="0"/>
                </a:lnTo>
                <a:lnTo>
                  <a:pt x="8733281" y="12193062"/>
                </a:lnTo>
                <a:lnTo>
                  <a:pt x="0" y="121930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5509929" y="611926"/>
            <a:ext cx="6737171" cy="1114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ML TOOLS</a:t>
            </a:r>
          </a:p>
        </p:txBody>
      </p:sp>
      <p:pic>
        <p:nvPicPr>
          <p:cNvPr id="17" name="Picture 17" descr="Icon&#10;&#10;Description automatically generated">
            <a:extLst>
              <a:ext uri="{FF2B5EF4-FFF2-40B4-BE49-F238E27FC236}">
                <a16:creationId xmlns:a16="http://schemas.microsoft.com/office/drawing/2014/main" id="{1BED69C3-288D-2494-99F8-6929574E3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0158" y="3248978"/>
            <a:ext cx="3088005" cy="2996565"/>
          </a:xfrm>
          <a:prstGeom prst="rect">
            <a:avLst/>
          </a:prstGeom>
        </p:spPr>
      </p:pic>
      <p:pic>
        <p:nvPicPr>
          <p:cNvPr id="18" name="Picture 18" descr="Shape, circle&#10;&#10;Description automatically generated">
            <a:extLst>
              <a:ext uri="{FF2B5EF4-FFF2-40B4-BE49-F238E27FC236}">
                <a16:creationId xmlns:a16="http://schemas.microsoft.com/office/drawing/2014/main" id="{E6A6705F-C8FB-09EA-24D4-D3E129B857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7480" y="3133877"/>
            <a:ext cx="3291840" cy="351632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887923">
            <a:off x="13475833" y="-878730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260093" y="4434807"/>
            <a:ext cx="2932415" cy="2351362"/>
            <a:chOff x="0" y="0"/>
            <a:chExt cx="1075555" cy="86243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4260093" y="6895603"/>
            <a:ext cx="2932415" cy="847111"/>
            <a:chOff x="0" y="0"/>
            <a:chExt cx="1075555" cy="31070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070732" y="5281918"/>
            <a:ext cx="2932415" cy="2351362"/>
            <a:chOff x="0" y="0"/>
            <a:chExt cx="1075555" cy="86243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070732" y="7742714"/>
            <a:ext cx="2932415" cy="847111"/>
            <a:chOff x="0" y="0"/>
            <a:chExt cx="1075555" cy="3107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046312" y="3696538"/>
            <a:ext cx="2932415" cy="2351362"/>
            <a:chOff x="0" y="0"/>
            <a:chExt cx="1075555" cy="862436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3046312" y="6157334"/>
            <a:ext cx="2932415" cy="847111"/>
            <a:chOff x="0" y="0"/>
            <a:chExt cx="1075555" cy="31070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 rot="-1885381">
            <a:off x="12158125" y="7633280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0" y="0"/>
                </a:moveTo>
                <a:lnTo>
                  <a:pt x="1776374" y="0"/>
                </a:lnTo>
                <a:lnTo>
                  <a:pt x="1776374" y="501826"/>
                </a:lnTo>
                <a:lnTo>
                  <a:pt x="0" y="5018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538888" y="1195362"/>
            <a:ext cx="8904094" cy="15941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en-US" sz="9431" spc="924">
                <a:solidFill>
                  <a:srgbClr val="F58420"/>
                </a:solidFill>
                <a:latin typeface="Oswald Bold"/>
              </a:rPr>
              <a:t>FUTURE WORK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448009" y="7065345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FEATURE1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310781" y="4649460"/>
            <a:ext cx="2862677" cy="1706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32"/>
              </a:lnSpc>
            </a:pPr>
            <a:r>
              <a:rPr lang="en-US" sz="2451">
                <a:solidFill>
                  <a:srgbClr val="100F0D"/>
                </a:solidFill>
                <a:latin typeface="Montserrat Light"/>
              </a:rPr>
              <a:t>Chat system ,We intend to improve it by adding voice messages, images.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258648" y="7912457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FEATURE2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280843" y="5688206"/>
            <a:ext cx="2534389" cy="13253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8"/>
              </a:lnSpc>
            </a:pPr>
            <a:r>
              <a:rPr lang="en-US" sz="2570">
                <a:solidFill>
                  <a:srgbClr val="100F0D"/>
                </a:solidFill>
                <a:latin typeface="Montserrat Light"/>
              </a:rPr>
              <a:t>Enhanced Recommendation Algorithms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234228" y="6327076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FEATURE3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3256422" y="3855550"/>
            <a:ext cx="2534389" cy="17730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8"/>
              </a:lnSpc>
            </a:pPr>
            <a:r>
              <a:rPr lang="en-US" sz="2570">
                <a:solidFill>
                  <a:srgbClr val="100F0D"/>
                </a:solidFill>
                <a:latin typeface="Montserrat Light"/>
              </a:rPr>
              <a:t>Integration of GPS for Face-to-Face Meetings</a:t>
            </a:r>
          </a:p>
        </p:txBody>
      </p:sp>
      <p:sp>
        <p:nvSpPr>
          <p:cNvPr id="30" name="Freeform 30"/>
          <p:cNvSpPr/>
          <p:nvPr/>
        </p:nvSpPr>
        <p:spPr>
          <a:xfrm rot="-8970905" flipH="1">
            <a:off x="7337391" y="7248542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1776375" y="0"/>
                </a:moveTo>
                <a:lnTo>
                  <a:pt x="0" y="0"/>
                </a:lnTo>
                <a:lnTo>
                  <a:pt x="0" y="501826"/>
                </a:lnTo>
                <a:lnTo>
                  <a:pt x="1776375" y="501826"/>
                </a:lnTo>
                <a:lnTo>
                  <a:pt x="1776375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31" name="TextBox 31"/>
          <p:cNvSpPr txBox="1"/>
          <p:nvPr/>
        </p:nvSpPr>
        <p:spPr>
          <a:xfrm>
            <a:off x="1836286" y="2844075"/>
            <a:ext cx="8187907" cy="8963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0"/>
              </a:lnSpc>
            </a:pPr>
            <a:r>
              <a:rPr lang="en-US" sz="2586">
                <a:solidFill>
                  <a:srgbClr val="100F0D"/>
                </a:solidFill>
                <a:latin typeface="Montserrat Light"/>
              </a:rPr>
              <a:t>Due to time constraints, there are some features that can be added to the project later</a:t>
            </a:r>
          </a:p>
        </p:txBody>
      </p:sp>
      <p:sp>
        <p:nvSpPr>
          <p:cNvPr id="32" name="Freeform 32"/>
          <p:cNvSpPr/>
          <p:nvPr/>
        </p:nvSpPr>
        <p:spPr>
          <a:xfrm rot="887923">
            <a:off x="-6108230" y="6124682"/>
            <a:ext cx="12681478" cy="13012710"/>
          </a:xfrm>
          <a:custGeom>
            <a:avLst/>
            <a:gdLst/>
            <a:ahLst/>
            <a:cxnLst/>
            <a:rect l="l" t="t" r="r" b="b"/>
            <a:pathLst>
              <a:path w="12681478" h="13012710">
                <a:moveTo>
                  <a:pt x="0" y="0"/>
                </a:moveTo>
                <a:lnTo>
                  <a:pt x="12681478" y="0"/>
                </a:lnTo>
                <a:lnTo>
                  <a:pt x="12681478" y="13012711"/>
                </a:lnTo>
                <a:lnTo>
                  <a:pt x="0" y="130127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87923">
            <a:off x="13475833" y="-878730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4260093" y="4434807"/>
            <a:ext cx="2932415" cy="2351362"/>
            <a:chOff x="0" y="0"/>
            <a:chExt cx="1075555" cy="86243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260093" y="6895603"/>
            <a:ext cx="2932415" cy="847111"/>
            <a:chOff x="0" y="0"/>
            <a:chExt cx="1075555" cy="31070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070732" y="5281918"/>
            <a:ext cx="2932415" cy="2351362"/>
            <a:chOff x="0" y="0"/>
            <a:chExt cx="1075555" cy="86243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70732" y="7742714"/>
            <a:ext cx="2932415" cy="847111"/>
            <a:chOff x="0" y="0"/>
            <a:chExt cx="1075555" cy="31070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3046312" y="3696538"/>
            <a:ext cx="2932415" cy="2351362"/>
            <a:chOff x="0" y="0"/>
            <a:chExt cx="1075555" cy="86243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3046312" y="6157334"/>
            <a:ext cx="2932415" cy="847111"/>
            <a:chOff x="0" y="0"/>
            <a:chExt cx="1075555" cy="31070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 rot="-1885381">
            <a:off x="12158125" y="7633280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0" y="0"/>
                </a:moveTo>
                <a:lnTo>
                  <a:pt x="1776374" y="0"/>
                </a:lnTo>
                <a:lnTo>
                  <a:pt x="1776374" y="501826"/>
                </a:lnTo>
                <a:lnTo>
                  <a:pt x="0" y="50182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538888" y="1195362"/>
            <a:ext cx="9009149" cy="15941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en-US" sz="9431" spc="924">
                <a:solidFill>
                  <a:srgbClr val="F58420"/>
                </a:solidFill>
                <a:latin typeface="Oswald Bold"/>
              </a:rPr>
              <a:t>FUTURE WORK2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448009" y="7065345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FEATURE4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310781" y="4649460"/>
            <a:ext cx="2862677" cy="1276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32"/>
              </a:lnSpc>
            </a:pPr>
            <a:r>
              <a:rPr lang="en-US" sz="2451">
                <a:solidFill>
                  <a:srgbClr val="100F0D"/>
                </a:solidFill>
                <a:latin typeface="Montserrat Light"/>
              </a:rPr>
              <a:t>File Upload and Download Capability: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258648" y="7912457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FEATURE2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280843" y="5688206"/>
            <a:ext cx="2534389" cy="13253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8"/>
              </a:lnSpc>
            </a:pPr>
            <a:r>
              <a:rPr lang="en-US" sz="2570">
                <a:solidFill>
                  <a:srgbClr val="100F0D"/>
                </a:solidFill>
                <a:latin typeface="Montserrat Light"/>
              </a:rPr>
              <a:t>The user can make a follow to the experts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3234228" y="6327076"/>
            <a:ext cx="2556583" cy="458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</a:rPr>
              <a:t>FEATURE3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256422" y="3855550"/>
            <a:ext cx="2534389" cy="17730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8"/>
              </a:lnSpc>
            </a:pPr>
            <a:r>
              <a:rPr lang="en-US" sz="2570">
                <a:solidFill>
                  <a:srgbClr val="100F0D"/>
                </a:solidFill>
                <a:latin typeface="Montserrat Light"/>
              </a:rPr>
              <a:t>The possibility of adding pictures to the post</a:t>
            </a:r>
          </a:p>
        </p:txBody>
      </p:sp>
      <p:sp>
        <p:nvSpPr>
          <p:cNvPr id="29" name="Freeform 29"/>
          <p:cNvSpPr/>
          <p:nvPr/>
        </p:nvSpPr>
        <p:spPr>
          <a:xfrm rot="-8970905" flipH="1">
            <a:off x="7337391" y="7248542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1776375" y="0"/>
                </a:moveTo>
                <a:lnTo>
                  <a:pt x="0" y="0"/>
                </a:lnTo>
                <a:lnTo>
                  <a:pt x="0" y="501826"/>
                </a:lnTo>
                <a:lnTo>
                  <a:pt x="1776375" y="501826"/>
                </a:lnTo>
                <a:lnTo>
                  <a:pt x="1776375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 rot="887923">
            <a:off x="-6108230" y="6124682"/>
            <a:ext cx="12681478" cy="13012710"/>
          </a:xfrm>
          <a:custGeom>
            <a:avLst/>
            <a:gdLst/>
            <a:ahLst/>
            <a:cxnLst/>
            <a:rect l="l" t="t" r="r" b="b"/>
            <a:pathLst>
              <a:path w="12681478" h="13012710">
                <a:moveTo>
                  <a:pt x="0" y="0"/>
                </a:moveTo>
                <a:lnTo>
                  <a:pt x="12681478" y="0"/>
                </a:lnTo>
                <a:lnTo>
                  <a:pt x="12681478" y="13012711"/>
                </a:lnTo>
                <a:lnTo>
                  <a:pt x="0" y="130127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-10580377">
            <a:off x="9407140" y="-9309963"/>
            <a:ext cx="24036383" cy="24664199"/>
          </a:xfrm>
          <a:custGeom>
            <a:avLst/>
            <a:gdLst/>
            <a:ahLst/>
            <a:cxnLst/>
            <a:rect l="l" t="t" r="r" b="b"/>
            <a:pathLst>
              <a:path w="24036383" h="24664199">
                <a:moveTo>
                  <a:pt x="0" y="0"/>
                </a:moveTo>
                <a:lnTo>
                  <a:pt x="24036383" y="0"/>
                </a:lnTo>
                <a:lnTo>
                  <a:pt x="24036383" y="24664198"/>
                </a:lnTo>
                <a:lnTo>
                  <a:pt x="0" y="246641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61733" y="2724170"/>
            <a:ext cx="8097687" cy="32419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13015"/>
              </a:lnSpc>
              <a:spcBef>
                <a:spcPct val="0"/>
              </a:spcBef>
            </a:pPr>
            <a:r>
              <a:rPr lang="en-US" sz="9431" spc="924">
                <a:solidFill>
                  <a:srgbClr val="F58420"/>
                </a:solidFill>
                <a:latin typeface="Oswald Bold"/>
              </a:rPr>
              <a:t>THANK'S FOR WATCHING</a:t>
            </a:r>
          </a:p>
        </p:txBody>
      </p:sp>
      <p:sp>
        <p:nvSpPr>
          <p:cNvPr id="5" name="Freeform 5"/>
          <p:cNvSpPr/>
          <p:nvPr/>
        </p:nvSpPr>
        <p:spPr>
          <a:xfrm flipH="1">
            <a:off x="-4254153" y="7476061"/>
            <a:ext cx="11881594" cy="3564478"/>
          </a:xfrm>
          <a:custGeom>
            <a:avLst/>
            <a:gdLst/>
            <a:ahLst/>
            <a:cxnLst/>
            <a:rect l="l" t="t" r="r" b="b"/>
            <a:pathLst>
              <a:path w="11881594" h="3564478">
                <a:moveTo>
                  <a:pt x="11881594" y="0"/>
                </a:moveTo>
                <a:lnTo>
                  <a:pt x="0" y="0"/>
                </a:lnTo>
                <a:lnTo>
                  <a:pt x="0" y="3564478"/>
                </a:lnTo>
                <a:lnTo>
                  <a:pt x="11881594" y="3564478"/>
                </a:lnTo>
                <a:lnTo>
                  <a:pt x="1188159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3662994" y="337474"/>
            <a:ext cx="4296549" cy="9570246"/>
            <a:chOff x="0" y="0"/>
            <a:chExt cx="1131601" cy="25205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131601" cy="2520559"/>
            </a:xfrm>
            <a:custGeom>
              <a:avLst/>
              <a:gdLst/>
              <a:ahLst/>
              <a:cxnLst/>
              <a:rect l="l" t="t" r="r" b="b"/>
              <a:pathLst>
                <a:path w="1131601" h="2520559">
                  <a:moveTo>
                    <a:pt x="0" y="0"/>
                  </a:moveTo>
                  <a:lnTo>
                    <a:pt x="1131601" y="0"/>
                  </a:lnTo>
                  <a:lnTo>
                    <a:pt x="1131601" y="2520559"/>
                  </a:lnTo>
                  <a:lnTo>
                    <a:pt x="0" y="2520559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2474235" y="8368328"/>
            <a:ext cx="9752965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1174852" y="1049603"/>
            <a:ext cx="5052483" cy="8208697"/>
          </a:xfrm>
          <a:custGeom>
            <a:avLst/>
            <a:gdLst/>
            <a:ahLst/>
            <a:cxnLst/>
            <a:rect l="l" t="t" r="r" b="b"/>
            <a:pathLst>
              <a:path w="5052483" h="8208697">
                <a:moveTo>
                  <a:pt x="0" y="0"/>
                </a:moveTo>
                <a:lnTo>
                  <a:pt x="5052483" y="0"/>
                </a:lnTo>
                <a:lnTo>
                  <a:pt x="5052483" y="8208697"/>
                </a:lnTo>
                <a:lnTo>
                  <a:pt x="0" y="82086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808" r="-83046"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2142191" y="3396305"/>
            <a:ext cx="9610044" cy="4972022"/>
            <a:chOff x="0" y="0"/>
            <a:chExt cx="3682024" cy="19049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682024" cy="1904997"/>
            </a:xfrm>
            <a:custGeom>
              <a:avLst/>
              <a:gdLst/>
              <a:ahLst/>
              <a:cxnLst/>
              <a:rect l="l" t="t" r="r" b="b"/>
              <a:pathLst>
                <a:path w="3682024" h="1904997">
                  <a:moveTo>
                    <a:pt x="0" y="0"/>
                  </a:moveTo>
                  <a:lnTo>
                    <a:pt x="3682024" y="0"/>
                  </a:lnTo>
                  <a:lnTo>
                    <a:pt x="3682024" y="1904997"/>
                  </a:lnTo>
                  <a:lnTo>
                    <a:pt x="0" y="1904997"/>
                  </a:lnTo>
                  <a:close/>
                </a:path>
              </a:pathLst>
            </a:custGeom>
            <a:solidFill>
              <a:srgbClr val="EFEFE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2417085" y="3644746"/>
            <a:ext cx="996925" cy="1011640"/>
          </a:xfrm>
          <a:custGeom>
            <a:avLst/>
            <a:gdLst/>
            <a:ahLst/>
            <a:cxnLst/>
            <a:rect l="l" t="t" r="r" b="b"/>
            <a:pathLst>
              <a:path w="996925" h="1011640">
                <a:moveTo>
                  <a:pt x="0" y="0"/>
                </a:moveTo>
                <a:lnTo>
                  <a:pt x="996925" y="0"/>
                </a:lnTo>
                <a:lnTo>
                  <a:pt x="996925" y="1011640"/>
                </a:lnTo>
                <a:lnTo>
                  <a:pt x="0" y="10116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113616" y="907655"/>
            <a:ext cx="8616594" cy="15354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33"/>
              </a:lnSpc>
            </a:pPr>
            <a:r>
              <a:rPr lang="en-US" sz="9081" spc="890">
                <a:solidFill>
                  <a:srgbClr val="F58420"/>
                </a:solidFill>
                <a:latin typeface="Oswald Bold"/>
              </a:rPr>
              <a:t>INTRODUCTION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908899" y="3624745"/>
            <a:ext cx="7132181" cy="46026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26"/>
              </a:lnSpc>
              <a:spcBef>
                <a:spcPct val="0"/>
              </a:spcBef>
            </a:pPr>
            <a:r>
              <a:rPr lang="en-US" sz="2410" spc="236">
                <a:solidFill>
                  <a:srgbClr val="231F20"/>
                </a:solidFill>
                <a:latin typeface="DM Sans"/>
              </a:rPr>
              <a:t>It is a mobile application and also a website for electrical and computer engineering students at An-Najah National University, so that the student himself can create an account as an expert or as an ordinary student, and then exchange information between them through booking, inquiring about a specific question and answering it, booking certain halls from For seminars and many other things.</a:t>
            </a:r>
          </a:p>
        </p:txBody>
      </p:sp>
      <p:sp>
        <p:nvSpPr>
          <p:cNvPr id="14" name="Freeform 14"/>
          <p:cNvSpPr/>
          <p:nvPr/>
        </p:nvSpPr>
        <p:spPr>
          <a:xfrm>
            <a:off x="-2779578" y="7345683"/>
            <a:ext cx="7612303" cy="7811132"/>
          </a:xfrm>
          <a:custGeom>
            <a:avLst/>
            <a:gdLst/>
            <a:ahLst/>
            <a:cxnLst/>
            <a:rect l="l" t="t" r="r" b="b"/>
            <a:pathLst>
              <a:path w="7612303" h="7811132">
                <a:moveTo>
                  <a:pt x="0" y="0"/>
                </a:moveTo>
                <a:lnTo>
                  <a:pt x="7612302" y="0"/>
                </a:lnTo>
                <a:lnTo>
                  <a:pt x="7612302" y="7811132"/>
                </a:lnTo>
                <a:lnTo>
                  <a:pt x="0" y="781113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0"/>
            <a:ext cx="18288000" cy="3086100"/>
            <a:chOff x="0" y="0"/>
            <a:chExt cx="4816593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812800"/>
            </a:xfrm>
            <a:custGeom>
              <a:avLst/>
              <a:gdLst/>
              <a:ahLst/>
              <a:cxnLst/>
              <a:rect l="l" t="t" r="r" b="b"/>
              <a:pathLst>
                <a:path w="4816592" h="812800">
                  <a:moveTo>
                    <a:pt x="0" y="0"/>
                  </a:moveTo>
                  <a:lnTo>
                    <a:pt x="4816592" y="0"/>
                  </a:lnTo>
                  <a:lnTo>
                    <a:pt x="481659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2F4F5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3451022" y="-4729397"/>
            <a:ext cx="7616557" cy="7815497"/>
          </a:xfrm>
          <a:custGeom>
            <a:avLst/>
            <a:gdLst/>
            <a:ahLst/>
            <a:cxnLst/>
            <a:rect l="l" t="t" r="r" b="b"/>
            <a:pathLst>
              <a:path w="7616557" h="7815497">
                <a:moveTo>
                  <a:pt x="0" y="0"/>
                </a:moveTo>
                <a:lnTo>
                  <a:pt x="7616556" y="0"/>
                </a:lnTo>
                <a:lnTo>
                  <a:pt x="7616556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2851369" y="-344259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163000" y="3510391"/>
            <a:ext cx="4473739" cy="2808103"/>
          </a:xfrm>
          <a:custGeom>
            <a:avLst/>
            <a:gdLst/>
            <a:ahLst/>
            <a:cxnLst/>
            <a:rect l="l" t="t" r="r" b="b"/>
            <a:pathLst>
              <a:path w="4473739" h="2808103">
                <a:moveTo>
                  <a:pt x="0" y="0"/>
                </a:moveTo>
                <a:lnTo>
                  <a:pt x="4473739" y="0"/>
                </a:lnTo>
                <a:lnTo>
                  <a:pt x="4473739" y="2808104"/>
                </a:lnTo>
                <a:lnTo>
                  <a:pt x="0" y="28081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512" r="-5512" b="-17845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690980" y="1007659"/>
            <a:ext cx="10906040" cy="275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082"/>
              </a:lnSpc>
            </a:pPr>
            <a:r>
              <a:rPr lang="en-US" sz="8030" spc="786">
                <a:solidFill>
                  <a:srgbClr val="F58420"/>
                </a:solidFill>
                <a:latin typeface="Oswald Bold"/>
              </a:rPr>
              <a:t>OBJECTIVES</a:t>
            </a:r>
          </a:p>
          <a:p>
            <a:pPr algn="ctr">
              <a:lnSpc>
                <a:spcPts val="11082"/>
              </a:lnSpc>
            </a:pPr>
            <a:endParaRPr lang="en-US" sz="8030" spc="786">
              <a:solidFill>
                <a:srgbClr val="F58420"/>
              </a:solidFill>
              <a:latin typeface="Oswald Bold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6893475" y="3510391"/>
            <a:ext cx="9034431" cy="2808103"/>
            <a:chOff x="0" y="0"/>
            <a:chExt cx="1744696" cy="54229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744696" cy="542290"/>
            </a:xfrm>
            <a:custGeom>
              <a:avLst/>
              <a:gdLst/>
              <a:ahLst/>
              <a:cxnLst/>
              <a:rect l="l" t="t" r="r" b="b"/>
              <a:pathLst>
                <a:path w="1744696" h="542290">
                  <a:moveTo>
                    <a:pt x="0" y="0"/>
                  </a:moveTo>
                  <a:lnTo>
                    <a:pt x="1744696" y="0"/>
                  </a:lnTo>
                  <a:lnTo>
                    <a:pt x="1744696" y="542290"/>
                  </a:lnTo>
                  <a:lnTo>
                    <a:pt x="0" y="54229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>
              <a:solidFill>
                <a:srgbClr val="000000"/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7224667" y="3757781"/>
            <a:ext cx="8424660" cy="19271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8"/>
              </a:lnSpc>
            </a:pPr>
            <a:r>
              <a:rPr lang="en-US" sz="2781" spc="272">
                <a:solidFill>
                  <a:srgbClr val="231F20"/>
                </a:solidFill>
                <a:latin typeface="DM Sans"/>
              </a:rPr>
              <a:t>The first goal is for the student to be able to obtain an income for himself, by working in his free time in works in which he develops himself</a:t>
            </a:r>
          </a:p>
        </p:txBody>
      </p:sp>
      <p:sp>
        <p:nvSpPr>
          <p:cNvPr id="14" name="Freeform 14"/>
          <p:cNvSpPr/>
          <p:nvPr/>
        </p:nvSpPr>
        <p:spPr>
          <a:xfrm>
            <a:off x="11410691" y="6572062"/>
            <a:ext cx="4473739" cy="2808103"/>
          </a:xfrm>
          <a:custGeom>
            <a:avLst/>
            <a:gdLst/>
            <a:ahLst/>
            <a:cxnLst/>
            <a:rect l="l" t="t" r="r" b="b"/>
            <a:pathLst>
              <a:path w="4473739" h="2808103">
                <a:moveTo>
                  <a:pt x="0" y="0"/>
                </a:moveTo>
                <a:lnTo>
                  <a:pt x="4473739" y="0"/>
                </a:lnTo>
                <a:lnTo>
                  <a:pt x="4473739" y="2808104"/>
                </a:lnTo>
                <a:lnTo>
                  <a:pt x="0" y="28081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756" r="-1756" b="-9942"/>
            </a:stretch>
          </a:blipFill>
        </p:spPr>
      </p:sp>
      <p:grpSp>
        <p:nvGrpSpPr>
          <p:cNvPr id="15" name="Group 15"/>
          <p:cNvGrpSpPr/>
          <p:nvPr/>
        </p:nvGrpSpPr>
        <p:grpSpPr>
          <a:xfrm>
            <a:off x="2179166" y="6572062"/>
            <a:ext cx="9034431" cy="2808103"/>
            <a:chOff x="0" y="0"/>
            <a:chExt cx="1744696" cy="54229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696" cy="542290"/>
            </a:xfrm>
            <a:custGeom>
              <a:avLst/>
              <a:gdLst/>
              <a:ahLst/>
              <a:cxnLst/>
              <a:rect l="l" t="t" r="r" b="b"/>
              <a:pathLst>
                <a:path w="1744696" h="542290">
                  <a:moveTo>
                    <a:pt x="0" y="0"/>
                  </a:moveTo>
                  <a:lnTo>
                    <a:pt x="1744696" y="0"/>
                  </a:lnTo>
                  <a:lnTo>
                    <a:pt x="1744696" y="542290"/>
                  </a:lnTo>
                  <a:lnTo>
                    <a:pt x="0" y="54229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>
              <a:solidFill>
                <a:srgbClr val="000000"/>
              </a:solidFill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2510357" y="6819452"/>
            <a:ext cx="8512431" cy="19271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8"/>
              </a:lnSpc>
            </a:pPr>
            <a:r>
              <a:rPr lang="en-US" sz="2781" spc="272">
                <a:solidFill>
                  <a:srgbClr val="231F20"/>
                </a:solidFill>
                <a:latin typeface="DM Sans"/>
              </a:rPr>
              <a:t>The second goal is to increase the educational attainment of students and make it easier for them, as they can access information easily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5307472" y="6672678"/>
            <a:ext cx="7673056" cy="7673056"/>
          </a:xfrm>
          <a:custGeom>
            <a:avLst/>
            <a:gdLst/>
            <a:ahLst/>
            <a:cxnLst/>
            <a:rect l="l" t="t" r="r" b="b"/>
            <a:pathLst>
              <a:path w="7673056" h="7673056">
                <a:moveTo>
                  <a:pt x="0" y="0"/>
                </a:moveTo>
                <a:lnTo>
                  <a:pt x="7673056" y="0"/>
                </a:lnTo>
                <a:lnTo>
                  <a:pt x="7673056" y="7673056"/>
                </a:lnTo>
                <a:lnTo>
                  <a:pt x="0" y="76730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024816" y="5831142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8" y="0"/>
                </a:lnTo>
                <a:lnTo>
                  <a:pt x="2238368" y="2238367"/>
                </a:lnTo>
                <a:lnTo>
                  <a:pt x="0" y="22383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663659" y="6324991"/>
            <a:ext cx="960682" cy="1052540"/>
          </a:xfrm>
          <a:custGeom>
            <a:avLst/>
            <a:gdLst/>
            <a:ahLst/>
            <a:cxnLst/>
            <a:rect l="l" t="t" r="r" b="b"/>
            <a:pathLst>
              <a:path w="960682" h="1052540">
                <a:moveTo>
                  <a:pt x="0" y="0"/>
                </a:moveTo>
                <a:lnTo>
                  <a:pt x="960682" y="0"/>
                </a:lnTo>
                <a:lnTo>
                  <a:pt x="960682" y="1052540"/>
                </a:lnTo>
                <a:lnTo>
                  <a:pt x="0" y="10525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539534" y="7377531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7" y="0"/>
                </a:lnTo>
                <a:lnTo>
                  <a:pt x="2238367" y="2238368"/>
                </a:lnTo>
                <a:lnTo>
                  <a:pt x="0" y="22383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510099" y="7377531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7" y="0"/>
                </a:lnTo>
                <a:lnTo>
                  <a:pt x="2238367" y="2238368"/>
                </a:lnTo>
                <a:lnTo>
                  <a:pt x="0" y="22383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994936" y="7891202"/>
            <a:ext cx="1268693" cy="1211025"/>
          </a:xfrm>
          <a:custGeom>
            <a:avLst/>
            <a:gdLst/>
            <a:ahLst/>
            <a:cxnLst/>
            <a:rect l="l" t="t" r="r" b="b"/>
            <a:pathLst>
              <a:path w="1268693" h="1211025">
                <a:moveTo>
                  <a:pt x="0" y="0"/>
                </a:moveTo>
                <a:lnTo>
                  <a:pt x="1268693" y="0"/>
                </a:lnTo>
                <a:lnTo>
                  <a:pt x="1268693" y="1211025"/>
                </a:lnTo>
                <a:lnTo>
                  <a:pt x="0" y="121102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2106315" y="7936159"/>
            <a:ext cx="1104804" cy="1121111"/>
          </a:xfrm>
          <a:custGeom>
            <a:avLst/>
            <a:gdLst/>
            <a:ahLst/>
            <a:cxnLst/>
            <a:rect l="l" t="t" r="r" b="b"/>
            <a:pathLst>
              <a:path w="1104804" h="1121111">
                <a:moveTo>
                  <a:pt x="0" y="0"/>
                </a:moveTo>
                <a:lnTo>
                  <a:pt x="1104805" y="0"/>
                </a:lnTo>
                <a:lnTo>
                  <a:pt x="1104805" y="1121111"/>
                </a:lnTo>
                <a:lnTo>
                  <a:pt x="0" y="112111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1774426" y="3206190"/>
            <a:ext cx="3474003" cy="647719"/>
            <a:chOff x="0" y="0"/>
            <a:chExt cx="914964" cy="17059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5587221" y="819150"/>
            <a:ext cx="6737171" cy="1849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FEATURES</a:t>
            </a:r>
          </a:p>
          <a:p>
            <a:pPr algn="ctr">
              <a:lnSpc>
                <a:spcPts val="5590"/>
              </a:lnSpc>
            </a:pPr>
            <a:endParaRPr lang="en-US" sz="6651" spc="352">
              <a:solidFill>
                <a:srgbClr val="F58420"/>
              </a:solidFill>
              <a:latin typeface="Oswal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830975" y="4045241"/>
            <a:ext cx="3360904" cy="1985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The expert can put the areas in which he excels, and encloses that in certificates.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7218805" y="3187140"/>
            <a:ext cx="3474003" cy="647719"/>
            <a:chOff x="0" y="0"/>
            <a:chExt cx="914964" cy="17059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5750070" y="3921187"/>
            <a:ext cx="7201883" cy="1585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The expert has a calendar where they can mark their availability, enabling students to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reserve appointments according to the expert’s schedule.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3284209" y="3206190"/>
            <a:ext cx="3474003" cy="647719"/>
            <a:chOff x="0" y="0"/>
            <a:chExt cx="914964" cy="17059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3077770" y="4045241"/>
            <a:ext cx="4285825" cy="2385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Students can book appointments, view their bookings, and access details about the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expert through our calendar.</a:t>
            </a:r>
          </a:p>
        </p:txBody>
      </p:sp>
      <p:sp>
        <p:nvSpPr>
          <p:cNvPr id="23" name="Freeform 23"/>
          <p:cNvSpPr/>
          <p:nvPr/>
        </p:nvSpPr>
        <p:spPr>
          <a:xfrm>
            <a:off x="14260992" y="-4833750"/>
            <a:ext cx="7835286" cy="8039939"/>
          </a:xfrm>
          <a:custGeom>
            <a:avLst/>
            <a:gdLst/>
            <a:ahLst/>
            <a:cxnLst/>
            <a:rect l="l" t="t" r="r" b="b"/>
            <a:pathLst>
              <a:path w="7835286" h="8039939">
                <a:moveTo>
                  <a:pt x="0" y="0"/>
                </a:moveTo>
                <a:lnTo>
                  <a:pt x="7835286" y="0"/>
                </a:lnTo>
                <a:lnTo>
                  <a:pt x="7835286" y="8039940"/>
                </a:lnTo>
                <a:lnTo>
                  <a:pt x="0" y="803994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 rot="-4176364">
            <a:off x="-4080662" y="6403603"/>
            <a:ext cx="7774271" cy="7977331"/>
          </a:xfrm>
          <a:custGeom>
            <a:avLst/>
            <a:gdLst/>
            <a:ahLst/>
            <a:cxnLst/>
            <a:rect l="l" t="t" r="r" b="b"/>
            <a:pathLst>
              <a:path w="7774271" h="7977331">
                <a:moveTo>
                  <a:pt x="0" y="0"/>
                </a:moveTo>
                <a:lnTo>
                  <a:pt x="7774271" y="0"/>
                </a:lnTo>
                <a:lnTo>
                  <a:pt x="7774271" y="7977331"/>
                </a:lnTo>
                <a:lnTo>
                  <a:pt x="0" y="797733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1830975" y="3220603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FFF"/>
                </a:solidFill>
                <a:latin typeface="DM Sans"/>
              </a:rPr>
              <a:t>Feature1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7237855" y="3235017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Feature2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3424590" y="3220603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4994936" y="7891202"/>
            <a:ext cx="1268693" cy="1211025"/>
          </a:xfrm>
          <a:custGeom>
            <a:avLst/>
            <a:gdLst/>
            <a:ahLst/>
            <a:cxnLst/>
            <a:rect l="l" t="t" r="r" b="b"/>
            <a:pathLst>
              <a:path w="1268693" h="1211025">
                <a:moveTo>
                  <a:pt x="0" y="0"/>
                </a:moveTo>
                <a:lnTo>
                  <a:pt x="1268693" y="0"/>
                </a:lnTo>
                <a:lnTo>
                  <a:pt x="1268693" y="1211025"/>
                </a:lnTo>
                <a:lnTo>
                  <a:pt x="0" y="12110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774426" y="3206190"/>
            <a:ext cx="3474003" cy="647719"/>
            <a:chOff x="0" y="0"/>
            <a:chExt cx="914964" cy="17059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587221" y="819150"/>
            <a:ext cx="6737171" cy="1849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FEATURES</a:t>
            </a:r>
          </a:p>
          <a:p>
            <a:pPr algn="ctr">
              <a:lnSpc>
                <a:spcPts val="5590"/>
              </a:lnSpc>
            </a:pPr>
            <a:endParaRPr lang="en-US" sz="6651" spc="352">
              <a:solidFill>
                <a:srgbClr val="F58420"/>
              </a:solidFill>
              <a:latin typeface="Oswald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830975" y="4045241"/>
            <a:ext cx="3360904" cy="2385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Experts can view the students who have booked appointments and access information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about them.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7218805" y="3187140"/>
            <a:ext cx="3474003" cy="647719"/>
            <a:chOff x="0" y="0"/>
            <a:chExt cx="914964" cy="170593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5750070" y="3921187"/>
            <a:ext cx="7201883" cy="1585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Experts can conduct online meetings with students using our application’s meeting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feature, which allows students to join the meetings.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3284209" y="3206190"/>
            <a:ext cx="3474003" cy="647719"/>
            <a:chOff x="0" y="0"/>
            <a:chExt cx="914964" cy="17059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3077770" y="4045241"/>
            <a:ext cx="4285825" cy="1985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All users can post questions, and other users can reply to them or search for any question.</a:t>
            </a:r>
          </a:p>
        </p:txBody>
      </p:sp>
      <p:sp>
        <p:nvSpPr>
          <p:cNvPr id="17" name="Freeform 17"/>
          <p:cNvSpPr/>
          <p:nvPr/>
        </p:nvSpPr>
        <p:spPr>
          <a:xfrm>
            <a:off x="14260992" y="-4833750"/>
            <a:ext cx="7835286" cy="8039939"/>
          </a:xfrm>
          <a:custGeom>
            <a:avLst/>
            <a:gdLst/>
            <a:ahLst/>
            <a:cxnLst/>
            <a:rect l="l" t="t" r="r" b="b"/>
            <a:pathLst>
              <a:path w="7835286" h="8039939">
                <a:moveTo>
                  <a:pt x="0" y="0"/>
                </a:moveTo>
                <a:lnTo>
                  <a:pt x="7835286" y="0"/>
                </a:lnTo>
                <a:lnTo>
                  <a:pt x="7835286" y="8039940"/>
                </a:lnTo>
                <a:lnTo>
                  <a:pt x="0" y="803994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-4176364">
            <a:off x="-4080662" y="6403603"/>
            <a:ext cx="7774271" cy="7977331"/>
          </a:xfrm>
          <a:custGeom>
            <a:avLst/>
            <a:gdLst/>
            <a:ahLst/>
            <a:cxnLst/>
            <a:rect l="l" t="t" r="r" b="b"/>
            <a:pathLst>
              <a:path w="7774271" h="7977331">
                <a:moveTo>
                  <a:pt x="0" y="0"/>
                </a:moveTo>
                <a:lnTo>
                  <a:pt x="7774271" y="0"/>
                </a:lnTo>
                <a:lnTo>
                  <a:pt x="7774271" y="7977331"/>
                </a:lnTo>
                <a:lnTo>
                  <a:pt x="0" y="797733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4697477" y="6729812"/>
            <a:ext cx="3474003" cy="647719"/>
            <a:chOff x="0" y="0"/>
            <a:chExt cx="914964" cy="17059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0295243" y="6729812"/>
            <a:ext cx="3474003" cy="647719"/>
            <a:chOff x="0" y="0"/>
            <a:chExt cx="914964" cy="170593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4801651" y="7491831"/>
            <a:ext cx="3360904" cy="1985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Users can communicate with each other through the chat feature.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endParaRPr lang="en-US" sz="2310" spc="226">
              <a:solidFill>
                <a:srgbClr val="231F20"/>
              </a:solidFill>
              <a:latin typeface="DM Sans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10036825" y="7577556"/>
            <a:ext cx="4047988" cy="1585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Experts receive notifications to stay informed about their booked appointments.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774426" y="3235017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Feature3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368712" y="3235017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Feature4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3434115" y="3220603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Feature4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473724" y="6775061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Feature6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734330" y="6744225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663659" y="6324991"/>
            <a:ext cx="960682" cy="1052540"/>
          </a:xfrm>
          <a:custGeom>
            <a:avLst/>
            <a:gdLst/>
            <a:ahLst/>
            <a:cxnLst/>
            <a:rect l="l" t="t" r="r" b="b"/>
            <a:pathLst>
              <a:path w="960682" h="1052540">
                <a:moveTo>
                  <a:pt x="0" y="0"/>
                </a:moveTo>
                <a:lnTo>
                  <a:pt x="960682" y="0"/>
                </a:lnTo>
                <a:lnTo>
                  <a:pt x="960682" y="1052540"/>
                </a:lnTo>
                <a:lnTo>
                  <a:pt x="0" y="10525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994936" y="7891202"/>
            <a:ext cx="1268693" cy="1211025"/>
          </a:xfrm>
          <a:custGeom>
            <a:avLst/>
            <a:gdLst/>
            <a:ahLst/>
            <a:cxnLst/>
            <a:rect l="l" t="t" r="r" b="b"/>
            <a:pathLst>
              <a:path w="1268693" h="1211025">
                <a:moveTo>
                  <a:pt x="0" y="0"/>
                </a:moveTo>
                <a:lnTo>
                  <a:pt x="1268693" y="0"/>
                </a:lnTo>
                <a:lnTo>
                  <a:pt x="1268693" y="1211025"/>
                </a:lnTo>
                <a:lnTo>
                  <a:pt x="0" y="12110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774426" y="3206190"/>
            <a:ext cx="3474003" cy="647719"/>
            <a:chOff x="0" y="0"/>
            <a:chExt cx="914964" cy="17059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509929" y="819150"/>
            <a:ext cx="6737171" cy="1849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FEATURES</a:t>
            </a:r>
          </a:p>
          <a:p>
            <a:pPr algn="ctr">
              <a:lnSpc>
                <a:spcPts val="5590"/>
              </a:lnSpc>
            </a:pPr>
            <a:endParaRPr lang="en-US" sz="6651" spc="352">
              <a:solidFill>
                <a:srgbClr val="F58420"/>
              </a:solidFill>
              <a:latin typeface="Oswald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830975" y="4045241"/>
            <a:ext cx="3360904" cy="2385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Students can search for experts by writing statements related to specific expert descrip-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tions.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7218805" y="3187140"/>
            <a:ext cx="3474003" cy="647719"/>
            <a:chOff x="0" y="0"/>
            <a:chExt cx="914964" cy="17059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5928" y="3996166"/>
            <a:ext cx="4545173" cy="1185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Users have the ability to rate experts and view their ratings.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3169909" y="3215715"/>
            <a:ext cx="3474003" cy="647719"/>
            <a:chOff x="0" y="0"/>
            <a:chExt cx="914964" cy="170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2127187" y="4045241"/>
            <a:ext cx="5765698" cy="2385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The system displays the availability rooms of Engineering College at An-Najah National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University and enables users to make bookings after administration approval.</a:t>
            </a:r>
          </a:p>
        </p:txBody>
      </p:sp>
      <p:sp>
        <p:nvSpPr>
          <p:cNvPr id="18" name="Freeform 18"/>
          <p:cNvSpPr/>
          <p:nvPr/>
        </p:nvSpPr>
        <p:spPr>
          <a:xfrm>
            <a:off x="14260992" y="-4833750"/>
            <a:ext cx="7835286" cy="8039939"/>
          </a:xfrm>
          <a:custGeom>
            <a:avLst/>
            <a:gdLst/>
            <a:ahLst/>
            <a:cxnLst/>
            <a:rect l="l" t="t" r="r" b="b"/>
            <a:pathLst>
              <a:path w="7835286" h="8039939">
                <a:moveTo>
                  <a:pt x="0" y="0"/>
                </a:moveTo>
                <a:lnTo>
                  <a:pt x="7835286" y="0"/>
                </a:lnTo>
                <a:lnTo>
                  <a:pt x="7835286" y="8039940"/>
                </a:lnTo>
                <a:lnTo>
                  <a:pt x="0" y="80399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 rot="-4176364">
            <a:off x="-4080662" y="6403603"/>
            <a:ext cx="7774271" cy="7977331"/>
          </a:xfrm>
          <a:custGeom>
            <a:avLst/>
            <a:gdLst/>
            <a:ahLst/>
            <a:cxnLst/>
            <a:rect l="l" t="t" r="r" b="b"/>
            <a:pathLst>
              <a:path w="7774271" h="7977331">
                <a:moveTo>
                  <a:pt x="0" y="0"/>
                </a:moveTo>
                <a:lnTo>
                  <a:pt x="7774271" y="0"/>
                </a:lnTo>
                <a:lnTo>
                  <a:pt x="7774271" y="7977331"/>
                </a:lnTo>
                <a:lnTo>
                  <a:pt x="0" y="797733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4631403" y="6729812"/>
            <a:ext cx="3474003" cy="647719"/>
            <a:chOff x="0" y="0"/>
            <a:chExt cx="914964" cy="170593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0272041" y="6729812"/>
            <a:ext cx="3474003" cy="647719"/>
            <a:chOff x="0" y="0"/>
            <a:chExt cx="914964" cy="17059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3717633" y="7529931"/>
            <a:ext cx="5301541" cy="1585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 recommendation system suggests similar experts based on students’ interests using a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cosine similarity .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103193" y="7577556"/>
            <a:ext cx="4047988" cy="1585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Experts receive notifications to stay informed about their booked appointments.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446089" y="6765536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Feature11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714634" y="6765536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Feature10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943382" y="3201553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Feature7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245042" y="3177615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Feature8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3159783" y="3254067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663659" y="6324991"/>
            <a:ext cx="960682" cy="1052540"/>
          </a:xfrm>
          <a:custGeom>
            <a:avLst/>
            <a:gdLst/>
            <a:ahLst/>
            <a:cxnLst/>
            <a:rect l="l" t="t" r="r" b="b"/>
            <a:pathLst>
              <a:path w="960682" h="1052540">
                <a:moveTo>
                  <a:pt x="0" y="0"/>
                </a:moveTo>
                <a:lnTo>
                  <a:pt x="960682" y="0"/>
                </a:lnTo>
                <a:lnTo>
                  <a:pt x="960682" y="1052540"/>
                </a:lnTo>
                <a:lnTo>
                  <a:pt x="0" y="10525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994936" y="7891202"/>
            <a:ext cx="1268693" cy="1211025"/>
          </a:xfrm>
          <a:custGeom>
            <a:avLst/>
            <a:gdLst/>
            <a:ahLst/>
            <a:cxnLst/>
            <a:rect l="l" t="t" r="r" b="b"/>
            <a:pathLst>
              <a:path w="1268693" h="1211025">
                <a:moveTo>
                  <a:pt x="0" y="0"/>
                </a:moveTo>
                <a:lnTo>
                  <a:pt x="1268693" y="0"/>
                </a:lnTo>
                <a:lnTo>
                  <a:pt x="1268693" y="1211025"/>
                </a:lnTo>
                <a:lnTo>
                  <a:pt x="0" y="12110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3654302" y="3206190"/>
            <a:ext cx="3474003" cy="647719"/>
            <a:chOff x="0" y="0"/>
            <a:chExt cx="914964" cy="17059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509929" y="819150"/>
            <a:ext cx="6737171" cy="1849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8"/>
              </a:lnSpc>
            </a:pPr>
            <a:r>
              <a:rPr lang="en-US" sz="6651" spc="352">
                <a:solidFill>
                  <a:srgbClr val="F58420"/>
                </a:solidFill>
                <a:latin typeface="Oswald Bold"/>
              </a:rPr>
              <a:t>FEATURES</a:t>
            </a:r>
          </a:p>
          <a:p>
            <a:pPr algn="ctr">
              <a:lnSpc>
                <a:spcPts val="5590"/>
              </a:lnSpc>
            </a:pPr>
            <a:endParaRPr lang="en-US" sz="6651" spc="352">
              <a:solidFill>
                <a:srgbClr val="F58420"/>
              </a:solidFill>
              <a:latin typeface="Oswald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619284" y="4045241"/>
            <a:ext cx="3360904" cy="1185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An expert can see his earning with chart in his profile.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1151101" y="3187140"/>
            <a:ext cx="3474003" cy="647719"/>
            <a:chOff x="0" y="0"/>
            <a:chExt cx="914964" cy="17059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9729116" y="3996166"/>
            <a:ext cx="5839025" cy="31856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An administrative page on our website, which is capable of displaying user information</a:t>
            </a:r>
          </a:p>
          <a:p>
            <a:pPr algn="ctr">
              <a:lnSpc>
                <a:spcPts val="3188"/>
              </a:lnSpc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and facilitating the deletion of such data. Furthermore, the administrator has the ability</a:t>
            </a:r>
          </a:p>
          <a:p>
            <a:pPr marL="0" lvl="0" indent="0" algn="ctr">
              <a:lnSpc>
                <a:spcPts val="3188"/>
              </a:lnSpc>
              <a:spcBef>
                <a:spcPct val="0"/>
              </a:spcBef>
            </a:pPr>
            <a:r>
              <a:rPr lang="en-US" sz="2310" spc="226">
                <a:solidFill>
                  <a:srgbClr val="231F20"/>
                </a:solidFill>
                <a:latin typeface="DM Sans"/>
              </a:rPr>
              <a:t>to access a chart showcasing the earnings.</a:t>
            </a:r>
          </a:p>
        </p:txBody>
      </p:sp>
      <p:sp>
        <p:nvSpPr>
          <p:cNvPr id="14" name="Freeform 14"/>
          <p:cNvSpPr/>
          <p:nvPr/>
        </p:nvSpPr>
        <p:spPr>
          <a:xfrm>
            <a:off x="14260992" y="-4833750"/>
            <a:ext cx="7835286" cy="8039939"/>
          </a:xfrm>
          <a:custGeom>
            <a:avLst/>
            <a:gdLst/>
            <a:ahLst/>
            <a:cxnLst/>
            <a:rect l="l" t="t" r="r" b="b"/>
            <a:pathLst>
              <a:path w="7835286" h="8039939">
                <a:moveTo>
                  <a:pt x="0" y="0"/>
                </a:moveTo>
                <a:lnTo>
                  <a:pt x="7835286" y="0"/>
                </a:lnTo>
                <a:lnTo>
                  <a:pt x="7835286" y="8039940"/>
                </a:lnTo>
                <a:lnTo>
                  <a:pt x="0" y="80399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4176364">
            <a:off x="-3784916" y="4872930"/>
            <a:ext cx="9680627" cy="9933479"/>
          </a:xfrm>
          <a:custGeom>
            <a:avLst/>
            <a:gdLst/>
            <a:ahLst/>
            <a:cxnLst/>
            <a:rect l="l" t="t" r="r" b="b"/>
            <a:pathLst>
              <a:path w="9680627" h="9933479">
                <a:moveTo>
                  <a:pt x="0" y="0"/>
                </a:moveTo>
                <a:lnTo>
                  <a:pt x="9680627" y="0"/>
                </a:lnTo>
                <a:lnTo>
                  <a:pt x="9680627" y="9933479"/>
                </a:lnTo>
                <a:lnTo>
                  <a:pt x="0" y="993347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3719731" y="3177615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Feature12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1189201" y="3177615"/>
            <a:ext cx="3324097" cy="561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4"/>
              </a:lnSpc>
              <a:spcBef>
                <a:spcPct val="0"/>
              </a:spcBef>
            </a:pPr>
            <a:r>
              <a:rPr lang="en-US" sz="3343" spc="327">
                <a:solidFill>
                  <a:srgbClr val="FFFBFB"/>
                </a:solidFill>
                <a:latin typeface="DM Sans"/>
              </a:rPr>
              <a:t>Feature13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A417799-291B-267C-5899-F4F72560A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34" b="35227"/>
          <a:stretch/>
        </p:blipFill>
        <p:spPr>
          <a:xfrm flipH="1" flipV="1">
            <a:off x="-27542" y="-41313"/>
            <a:ext cx="18288000" cy="10287000"/>
          </a:xfrm>
          <a:prstGeom prst="rect">
            <a:avLst/>
          </a:prstGeom>
        </p:spPr>
      </p:pic>
      <p:pic>
        <p:nvPicPr>
          <p:cNvPr id="2" name="Picture 3" descr="Text&#10;&#10;Description automatically generated">
            <a:extLst>
              <a:ext uri="{FF2B5EF4-FFF2-40B4-BE49-F238E27FC236}">
                <a16:creationId xmlns:a16="http://schemas.microsoft.com/office/drawing/2014/main" id="{E61B15B7-FDED-C0B7-0041-A1E7B0538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20" y="1633778"/>
            <a:ext cx="4216993" cy="7222842"/>
          </a:xfrm>
          <a:prstGeom prst="rect">
            <a:avLst/>
          </a:prstGeom>
        </p:spPr>
      </p:pic>
      <p:pic>
        <p:nvPicPr>
          <p:cNvPr id="6" name="Picture 6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44A9DA5-4D97-A7F8-FA65-4D16DAD40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6523" y="1637381"/>
            <a:ext cx="4158910" cy="7198055"/>
          </a:xfrm>
          <a:prstGeom prst="rect">
            <a:avLst/>
          </a:prstGeom>
        </p:spPr>
      </p:pic>
      <p:pic>
        <p:nvPicPr>
          <p:cNvPr id="12" name="Picture 1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83BBB558-532E-D502-32CE-1881CFD562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0791" y="1620472"/>
            <a:ext cx="4083978" cy="7232386"/>
          </a:xfrm>
          <a:prstGeom prst="rect">
            <a:avLst/>
          </a:prstGeom>
        </p:spPr>
      </p:pic>
      <p:pic>
        <p:nvPicPr>
          <p:cNvPr id="13" name="Picture 1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E2DD66E-B37C-45DF-F580-EDAA2DEE44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599" y="1623060"/>
            <a:ext cx="4106882" cy="728472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D6CE8586-980C-E2FC-5E71-72399D86F009}"/>
              </a:ext>
            </a:extLst>
          </p:cNvPr>
          <p:cNvSpPr/>
          <p:nvPr/>
        </p:nvSpPr>
        <p:spPr>
          <a:xfrm>
            <a:off x="-5396449" y="-3473076"/>
            <a:ext cx="7330471" cy="7521939"/>
          </a:xfrm>
          <a:custGeom>
            <a:avLst/>
            <a:gdLst/>
            <a:ahLst/>
            <a:cxnLst/>
            <a:rect l="l" t="t" r="r" b="b"/>
            <a:pathLst>
              <a:path w="7330471" h="7521939">
                <a:moveTo>
                  <a:pt x="0" y="0"/>
                </a:moveTo>
                <a:lnTo>
                  <a:pt x="7330472" y="0"/>
                </a:lnTo>
                <a:lnTo>
                  <a:pt x="7330472" y="7521939"/>
                </a:lnTo>
                <a:lnTo>
                  <a:pt x="0" y="752193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CD70C0D6-4E02-F8AE-5E2B-71796B006375}"/>
              </a:ext>
            </a:extLst>
          </p:cNvPr>
          <p:cNvSpPr/>
          <p:nvPr/>
        </p:nvSpPr>
        <p:spPr>
          <a:xfrm>
            <a:off x="4897946" y="885031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86495"/>
            </a:stretch>
          </a:blipFill>
        </p:spPr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5B75F581-6E56-6797-9D1C-7158CE51E1C2}"/>
              </a:ext>
            </a:extLst>
          </p:cNvPr>
          <p:cNvSpPr/>
          <p:nvPr/>
        </p:nvSpPr>
        <p:spPr>
          <a:xfrm>
            <a:off x="449885" y="8850315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86495"/>
            </a:stretch>
          </a:blipFill>
        </p:spPr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E7C018E-83CB-5E44-EAD4-02780BA50B0C}"/>
              </a:ext>
            </a:extLst>
          </p:cNvPr>
          <p:cNvSpPr/>
          <p:nvPr/>
        </p:nvSpPr>
        <p:spPr>
          <a:xfrm>
            <a:off x="9249609" y="8905399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86495"/>
            </a:stretch>
          </a:blipFill>
        </p:spPr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087F07B2-26FF-8702-7E12-85AE0F53BE02}"/>
              </a:ext>
            </a:extLst>
          </p:cNvPr>
          <p:cNvSpPr/>
          <p:nvPr/>
        </p:nvSpPr>
        <p:spPr>
          <a:xfrm>
            <a:off x="13711440" y="8781460"/>
            <a:ext cx="4244531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86495"/>
            </a:stretch>
          </a:blipFill>
        </p:spPr>
      </p:sp>
    </p:spTree>
    <p:extLst>
      <p:ext uri="{BB962C8B-B14F-4D97-AF65-F5344CB8AC3E}">
        <p14:creationId xmlns:p14="http://schemas.microsoft.com/office/powerpoint/2010/main" val="129152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Grey minimalist business project presentation </dc:title>
  <cp:revision>761</cp:revision>
  <dcterms:created xsi:type="dcterms:W3CDTF">2006-08-16T00:00:00Z</dcterms:created>
  <dcterms:modified xsi:type="dcterms:W3CDTF">2023-06-06T14:54:43Z</dcterms:modified>
  <dc:identifier>DAFk-X1VPBM</dc:identifier>
</cp:coreProperties>
</file>