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3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1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2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1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8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5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5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9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2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9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0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10F56-5B8E-4290-A68A-151AEA83BB0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A6B8-42F9-4B23-AD3A-35841E9D5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1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Pavement condition index calculation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Correct Deduct </a:t>
            </a:r>
            <a:r>
              <a:rPr lang="en-US" b="1" dirty="0" smtClean="0"/>
              <a:t>Value curve (CDV)</a:t>
            </a:r>
            <a:endParaRPr lang="en-US" b="1" dirty="0"/>
          </a:p>
        </p:txBody>
      </p:sp>
      <p:pic>
        <p:nvPicPr>
          <p:cNvPr id="4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1584101"/>
            <a:ext cx="7044743" cy="4778062"/>
          </a:xfrm>
        </p:spPr>
      </p:pic>
    </p:spTree>
    <p:extLst>
      <p:ext uri="{BB962C8B-B14F-4D97-AF65-F5344CB8AC3E}">
        <p14:creationId xmlns:p14="http://schemas.microsoft.com/office/powerpoint/2010/main" val="8264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Paser Rating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585" y="365125"/>
            <a:ext cx="5355238" cy="63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Treatment and Cost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When defects occur in surface of pavement, it is preferred to make the  proper maintenance to extend the life of the road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Some Types of treatments:</a:t>
            </a:r>
          </a:p>
          <a:p>
            <a:pPr marL="0" indent="0">
              <a:buNone/>
            </a:pPr>
            <a:r>
              <a:rPr lang="en-US" dirty="0" smtClean="0"/>
              <a:t>1- crack sealing:</a:t>
            </a:r>
          </a:p>
          <a:p>
            <a:pPr marL="0" indent="0">
              <a:buNone/>
            </a:pPr>
            <a:r>
              <a:rPr lang="en-US" dirty="0"/>
              <a:t>Crack sealing is the process of cleaning and sealing or resealing of cracks in AC </a:t>
            </a:r>
            <a:r>
              <a:rPr lang="en-US" dirty="0" smtClean="0"/>
              <a:t>pavement</a:t>
            </a:r>
            <a:r>
              <a:rPr lang="ar-SA" dirty="0"/>
              <a:t> </a:t>
            </a:r>
            <a:r>
              <a:rPr lang="en-US" dirty="0" smtClean="0"/>
              <a:t>to prevent the intrusion of water into cracks.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62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496" y="1986902"/>
            <a:ext cx="8315360" cy="4653700"/>
          </a:xfrm>
        </p:spPr>
      </p:pic>
    </p:spTree>
    <p:extLst>
      <p:ext uri="{BB962C8B-B14F-4D97-AF65-F5344CB8AC3E}">
        <p14:creationId xmlns:p14="http://schemas.microsoft.com/office/powerpoint/2010/main" val="32097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2- </a:t>
            </a:r>
            <a:r>
              <a:rPr lang="en-US" dirty="0"/>
              <a:t>Full-Depth </a:t>
            </a:r>
            <a:r>
              <a:rPr lang="en-US" dirty="0" smtClean="0"/>
              <a:t>Patching :</a:t>
            </a:r>
          </a:p>
          <a:p>
            <a:pPr marL="0" indent="0">
              <a:buNone/>
            </a:pPr>
            <a:r>
              <a:rPr lang="en-US" dirty="0"/>
              <a:t>This technique involves replacing the full depth of the AC layer and may include replacement of the base and subbase layers.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3- AC Overlay :</a:t>
            </a:r>
          </a:p>
          <a:p>
            <a:pPr marL="0" indent="0">
              <a:buNone/>
            </a:pPr>
            <a:r>
              <a:rPr lang="en-US" dirty="0"/>
              <a:t>This technique involves adding one or more AC layers to an existing</a:t>
            </a:r>
          </a:p>
        </p:txBody>
      </p:sp>
    </p:spTree>
    <p:extLst>
      <p:ext uri="{BB962C8B-B14F-4D97-AF65-F5344CB8AC3E}">
        <p14:creationId xmlns:p14="http://schemas.microsoft.com/office/powerpoint/2010/main" val="347768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4- </a:t>
            </a:r>
            <a:r>
              <a:rPr lang="en-US" dirty="0"/>
              <a:t>Reconstruction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Is </a:t>
            </a:r>
            <a:r>
              <a:rPr lang="en-US" dirty="0"/>
              <a:t>the removal and replacement of existing pavement structure.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5- </a:t>
            </a:r>
            <a:r>
              <a:rPr lang="en-US" dirty="0"/>
              <a:t>Cold Milling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Cold milling is the removal of a given thickness of the surface layer using a machine containing a rotary drum with teeth.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6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Unit price / maintenance efficiency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unit price is an important </a:t>
            </a:r>
            <a:r>
              <a:rPr lang="en-US" dirty="0" smtClean="0"/>
              <a:t>element </a:t>
            </a: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the priority of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determining </a:t>
            </a:r>
            <a:r>
              <a:rPr lang="en-US" dirty="0"/>
              <a:t>maintenance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19177"/>
              </p:ext>
            </p:extLst>
          </p:nvPr>
        </p:nvGraphicFramePr>
        <p:xfrm>
          <a:off x="7018986" y="1972774"/>
          <a:ext cx="4010794" cy="469358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10377"/>
                <a:gridCol w="1310838"/>
                <a:gridCol w="1389579"/>
              </a:tblGrid>
              <a:tr h="50733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Unit Price US($)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Unit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Description of treatment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3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Do nothing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3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routine crack filling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3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</a:t>
                      </a:r>
                      <a:r>
                        <a:rPr lang="en-US" sz="11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sealcoat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3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ton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surface batching/deep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776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</a:t>
                      </a:r>
                      <a:r>
                        <a:rPr lang="en-US" sz="11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structural overlay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4696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</a:t>
                      </a:r>
                      <a:r>
                        <a:rPr lang="en-US" sz="11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Structural asphalt layer without milling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6100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major overlay, Milling and removal of deterioration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6100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reconstruction with extensive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base repair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34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Total Reconstruction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6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426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 </a:t>
            </a:r>
            <a:r>
              <a:rPr lang="en-US" b="1" dirty="0"/>
              <a:t>PCI, Rating ,Treatments and Price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543705"/>
              </p:ext>
            </p:extLst>
          </p:nvPr>
        </p:nvGraphicFramePr>
        <p:xfrm>
          <a:off x="1725768" y="1339401"/>
          <a:ext cx="8590208" cy="530609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14500"/>
                <a:gridCol w="911965"/>
                <a:gridCol w="987962"/>
                <a:gridCol w="2659899"/>
                <a:gridCol w="987962"/>
                <a:gridCol w="607978"/>
                <a:gridCol w="1519942"/>
              </a:tblGrid>
              <a:tr h="3078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Price($)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price($)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Area(m</a:t>
                      </a:r>
                      <a:r>
                        <a:rPr lang="en-US" sz="1000" b="1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 condition/ treatment measures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Rating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PCI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620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0+000 - 0+100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620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0+100 - 0+200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81630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Significant aging and first signs of need for strengthening. Would benefit from a structural overlay (2” or more).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0+200 - 0+300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4637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0+300 - 0+400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4637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0+400 - 0+500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620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0+500 - 0+600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620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0+600 - 0+700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4637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Sealcoat or new cold mix. little or no maintenance required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0+700 - 0+800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  <a:tr h="3078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construction, No need to treatment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0+800 - 0+900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47" marR="4484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97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902665"/>
              </p:ext>
            </p:extLst>
          </p:nvPr>
        </p:nvGraphicFramePr>
        <p:xfrm>
          <a:off x="1803042" y="579547"/>
          <a:ext cx="9182637" cy="587276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77568"/>
                <a:gridCol w="974860"/>
                <a:gridCol w="1056098"/>
                <a:gridCol w="2843341"/>
                <a:gridCol w="1056098"/>
                <a:gridCol w="649906"/>
                <a:gridCol w="1624766"/>
              </a:tblGrid>
              <a:tr h="2911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construction, No need to treatment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0+900 - 1+000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2911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construction, No need to treatment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1+000 - 1+100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2911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sealcoat to extend the life of overlay.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1+100 - 1+200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4400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1+200 - 1+300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5888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1+300 - 1+400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4400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1+400 - 1+500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5888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Severe deterioration. Needs reconstruction with extensive</a:t>
                      </a:r>
                      <a:b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repair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1+500 - 1+600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5888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1+600 - 1+700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7377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Patching and repair prior to major overlay, Milling and removal of deterioration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1+700 - 1+800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2911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Patching and repair prior to major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1+800 - 1+900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2032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Reconstruction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1+900 - 2+000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5888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2+000 - 2+100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  <a:tr h="531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Patching and repair prior to major overlay, Milling and removal of deterioration extend the life of overlay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2+100 - 2+200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68" marR="3896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37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208640"/>
              </p:ext>
            </p:extLst>
          </p:nvPr>
        </p:nvGraphicFramePr>
        <p:xfrm>
          <a:off x="2537137" y="2975021"/>
          <a:ext cx="7778839" cy="247517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28121"/>
                <a:gridCol w="825828"/>
                <a:gridCol w="894647"/>
                <a:gridCol w="2203707"/>
                <a:gridCol w="1099604"/>
                <a:gridCol w="550552"/>
                <a:gridCol w="1376380"/>
              </a:tblGrid>
              <a:tr h="12912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Significant aging and first signs of need for strengthening. Would benefit from a structural overlay (2” or more).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2+200 - 2+300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99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Reconstruction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Failed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2+300 - 2+400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39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Reconstruction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Failed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2+400 - 2+500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70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Collection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Data for the project has been collected through conducting accurate condition assessment process of the existing pavement surface distresses</a:t>
            </a:r>
            <a:endParaRPr lang="ar-SA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23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887567"/>
              </p:ext>
            </p:extLst>
          </p:nvPr>
        </p:nvGraphicFramePr>
        <p:xfrm>
          <a:off x="1287888" y="365123"/>
          <a:ext cx="9710670" cy="6319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7323"/>
                <a:gridCol w="755671"/>
                <a:gridCol w="1191556"/>
                <a:gridCol w="2273123"/>
                <a:gridCol w="1190535"/>
                <a:gridCol w="1047958"/>
                <a:gridCol w="1354504"/>
              </a:tblGrid>
              <a:tr h="4513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PCI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Rating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 condition/ treatment measures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Area(m</a:t>
                      </a:r>
                      <a:r>
                        <a:rPr lang="en-US" sz="1000" b="1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Price($)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Price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9027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2+500 – 2+600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Patching and repair prior to major overlay, Milling and removal of deterioration extend the life of overlay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7522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2+600 – 2+700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Severe deterioration. Needs reconstruction with extensive</a:t>
                      </a:r>
                      <a:b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repair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7520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9027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2+700 – 2+800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aging. Sound structural condition. Needs sealcoat or thin non-structural overlay (less than 2”)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6018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2+800 – 2+900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Sealcoat or new cold mix. little or no maintenance required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9027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2+900 – 3+000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9027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3+000 – 3+100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  <a:tr h="9027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3+100 – 3+200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aging. Sound structural condition. Needs sealcoat or thin non-structural overlay (less than 2”)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05" marR="3630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690642"/>
              </p:ext>
            </p:extLst>
          </p:nvPr>
        </p:nvGraphicFramePr>
        <p:xfrm>
          <a:off x="838200" y="365126"/>
          <a:ext cx="10515599" cy="6306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4593"/>
                <a:gridCol w="818307"/>
                <a:gridCol w="1290327"/>
                <a:gridCol w="2461543"/>
                <a:gridCol w="1289221"/>
                <a:gridCol w="1134827"/>
                <a:gridCol w="1466781"/>
              </a:tblGrid>
              <a:tr h="598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3+200 – 3+300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598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3+300 – 3+400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Sealcoat or new cold mix. little or no maintenance required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598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3+400 – 3+500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Sealcoat or new cold mix. little or no maintenance required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4486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3+500 – 3+600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construction, no need for treatment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598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3+600 – 3+700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89732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3+700 – 3+800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2991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3+800 – 3+900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 , no need to treatment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2991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3+900 – 4+000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`94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construction , no need to treatment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7477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4+000 – 4+100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Poor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Severe deterioration. Needs</a:t>
                      </a:r>
                      <a:b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reconstruction with extensive</a:t>
                      </a:r>
                      <a:b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repair.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5982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4+100 – 4+200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Good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Sealcoat or new cold mix. little or no maintenance required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  <a:tr h="62306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4+200 – 4+300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Significant aging and first signs of need for strengthening. Would benefit from a structural overlay (2” or more).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2" marR="3616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9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354447"/>
              </p:ext>
            </p:extLst>
          </p:nvPr>
        </p:nvGraphicFramePr>
        <p:xfrm>
          <a:off x="2305318" y="365126"/>
          <a:ext cx="8332631" cy="4670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8074"/>
                <a:gridCol w="648434"/>
                <a:gridCol w="1022462"/>
                <a:gridCol w="1950543"/>
                <a:gridCol w="1021588"/>
                <a:gridCol w="899244"/>
                <a:gridCol w="1162286"/>
              </a:tblGrid>
              <a:tr h="56612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4+300 – 4+400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Sound structural condition. Needs sealcoat to extend the life of overlay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707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4+400 – 4+500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Significant aging and first signs of need for strengthening. Would benefit from a structural overlay (2” or more).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707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4+500 – 4+600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707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4+600 – 4+700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Significant aging and first signs of need for strengthening. Would benefit from a structural overlay (2” or more).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707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4+700 – 4+800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Shows signs of aging. Sound structural condition. Needs sealcoat to extend the life of overlay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4245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4+800 – 4+900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signs of aging. Needs to maintain with routine crack filling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  <a:tr h="8491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4+900 – 5+000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Needs Patching and repair prior to major overlay, Milling and removal of deterioration extend the life of overlay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5" marR="55455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</a:rPr>
              <a:t>Total cost for all treatments and sections= 159,440</a:t>
            </a:r>
            <a:r>
              <a:rPr lang="en-US" sz="3600" dirty="0" smtClean="0">
                <a:solidFill>
                  <a:srgbClr val="FF0000"/>
                </a:solidFill>
              </a:rPr>
              <a:t>$</a:t>
            </a:r>
          </a:p>
          <a:p>
            <a:pPr marL="0" indent="0" algn="ctr">
              <a:buNone/>
            </a:pPr>
            <a:endParaRPr lang="en-US" sz="3600" dirty="0">
              <a:solidFill>
                <a:srgbClr val="FF0000"/>
              </a:solidFill>
            </a:endParaRPr>
          </a:p>
          <a:p>
            <a:r>
              <a:rPr lang="en-US" dirty="0"/>
              <a:t>Based on PCI values in this project, most of sections range from (40-65) which is corresponding to Preventive maintenance actions and Corrective action location </a:t>
            </a:r>
          </a:p>
        </p:txBody>
      </p:sp>
    </p:spTree>
    <p:extLst>
      <p:ext uri="{BB962C8B-B14F-4D97-AF65-F5344CB8AC3E}">
        <p14:creationId xmlns:p14="http://schemas.microsoft.com/office/powerpoint/2010/main" val="39938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Pavement Deterioration Chart</a:t>
            </a:r>
            <a:endParaRPr lang="en-US" dirty="0"/>
          </a:p>
        </p:txBody>
      </p:sp>
      <p:pic>
        <p:nvPicPr>
          <p:cNvPr id="6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3" y="1825625"/>
            <a:ext cx="7688688" cy="4523660"/>
          </a:xfrm>
        </p:spPr>
      </p:pic>
    </p:spTree>
    <p:extLst>
      <p:ext uri="{BB962C8B-B14F-4D97-AF65-F5344CB8AC3E}">
        <p14:creationId xmlns:p14="http://schemas.microsoft.com/office/powerpoint/2010/main" val="401067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Purposes of Using Pavement Condition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Establishing Project </a:t>
            </a:r>
            <a:r>
              <a:rPr lang="en-US" dirty="0" smtClean="0"/>
              <a:t>Priorities</a:t>
            </a:r>
            <a:endParaRPr lang="ar-SA" dirty="0" smtClean="0"/>
          </a:p>
          <a:p>
            <a:r>
              <a:rPr lang="en-US" dirty="0"/>
              <a:t>Establishing </a:t>
            </a:r>
            <a:r>
              <a:rPr lang="en-US" dirty="0" smtClean="0"/>
              <a:t>Options</a:t>
            </a:r>
            <a:endParaRPr lang="ar-SA" dirty="0" smtClean="0"/>
          </a:p>
          <a:p>
            <a:r>
              <a:rPr lang="en-US" dirty="0"/>
              <a:t>Forecasting </a:t>
            </a:r>
            <a:r>
              <a:rPr lang="en-US" dirty="0" smtClean="0"/>
              <a:t>Performance</a:t>
            </a:r>
            <a:endParaRPr lang="ar-SA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information is useful for preparing long-range budget estimates of the cost to maintain the highway system at a minimum standard of </a:t>
            </a:r>
            <a:r>
              <a:rPr lang="en-US" dirty="0" smtClean="0"/>
              <a:t>performance.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5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Pavement defects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Cracking</a:t>
            </a:r>
          </a:p>
          <a:p>
            <a:r>
              <a:rPr lang="en-US" dirty="0"/>
              <a:t>Patching and Potholes</a:t>
            </a:r>
          </a:p>
          <a:p>
            <a:r>
              <a:rPr lang="en-US" dirty="0"/>
              <a:t>deformations</a:t>
            </a:r>
          </a:p>
          <a:p>
            <a:r>
              <a:rPr lang="en-US" dirty="0"/>
              <a:t>Disintegration and wear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Some types of distresses on Ring Road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Alligator Cracks</a:t>
            </a:r>
            <a:endParaRPr lang="en-US" sz="40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54505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Transverse Crack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776652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Raveling &amp; Polished aggregate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6192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Example on calculation of </a:t>
            </a:r>
            <a:r>
              <a:rPr lang="en-US" b="1" dirty="0" smtClean="0"/>
              <a:t>(PCI)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53" y="1390919"/>
            <a:ext cx="7860649" cy="5065476"/>
          </a:xfrm>
        </p:spPr>
      </p:pic>
    </p:spTree>
    <p:extLst>
      <p:ext uri="{BB962C8B-B14F-4D97-AF65-F5344CB8AC3E}">
        <p14:creationId xmlns:p14="http://schemas.microsoft.com/office/powerpoint/2010/main" val="11079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Deduct Value curve of Alligator Crack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741" y="1442434"/>
            <a:ext cx="7469745" cy="510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1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1476</Words>
  <Application>Microsoft Office PowerPoint</Application>
  <PresentationFormat>Widescreen</PresentationFormat>
  <Paragraphs>440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Office Theme</vt:lpstr>
      <vt:lpstr>Pavement condition index calculation</vt:lpstr>
      <vt:lpstr>Data Collection </vt:lpstr>
      <vt:lpstr>Purposes of Using Pavement Condition Data</vt:lpstr>
      <vt:lpstr>Pavement defects types</vt:lpstr>
      <vt:lpstr>Some types of distresses on Ring Road Alligator Cracks</vt:lpstr>
      <vt:lpstr>Transverse Crack</vt:lpstr>
      <vt:lpstr>Raveling &amp; Polished aggregate</vt:lpstr>
      <vt:lpstr>Example on calculation of (PCI) </vt:lpstr>
      <vt:lpstr>Deduct Value curve of Alligator Crack</vt:lpstr>
      <vt:lpstr>Correct Deduct Value curve (CDV)</vt:lpstr>
      <vt:lpstr>Paser Rating  System</vt:lpstr>
      <vt:lpstr>Treatment and Cost</vt:lpstr>
      <vt:lpstr>PowerPoint Presentation</vt:lpstr>
      <vt:lpstr>PowerPoint Presentation</vt:lpstr>
      <vt:lpstr>PowerPoint Presentation</vt:lpstr>
      <vt:lpstr>Unit price / maintenance efficiency </vt:lpstr>
      <vt:lpstr> PCI, Rating ,Treatments and Price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Pavement Deterioration Chart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Pavement condition index calculation</dc:title>
  <dc:creator>sari</dc:creator>
  <cp:lastModifiedBy>sari</cp:lastModifiedBy>
  <cp:revision>20</cp:revision>
  <dcterms:created xsi:type="dcterms:W3CDTF">2017-05-19T13:45:51Z</dcterms:created>
  <dcterms:modified xsi:type="dcterms:W3CDTF">2017-05-19T21:13:07Z</dcterms:modified>
</cp:coreProperties>
</file>