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9"/>
  </p:notesMasterIdLst>
  <p:sldIdLst>
    <p:sldId id="256" r:id="rId2"/>
    <p:sldId id="297" r:id="rId3"/>
    <p:sldId id="258" r:id="rId4"/>
    <p:sldId id="290" r:id="rId5"/>
    <p:sldId id="275" r:id="rId6"/>
    <p:sldId id="276" r:id="rId7"/>
    <p:sldId id="278" r:id="rId8"/>
    <p:sldId id="283" r:id="rId9"/>
    <p:sldId id="281" r:id="rId10"/>
    <p:sldId id="282" r:id="rId11"/>
    <p:sldId id="291" r:id="rId12"/>
    <p:sldId id="264" r:id="rId13"/>
    <p:sldId id="270" r:id="rId14"/>
    <p:sldId id="298" r:id="rId15"/>
    <p:sldId id="272" r:id="rId16"/>
    <p:sldId id="284" r:id="rId17"/>
    <p:sldId id="285" r:id="rId18"/>
    <p:sldId id="286" r:id="rId19"/>
    <p:sldId id="287" r:id="rId20"/>
    <p:sldId id="288" r:id="rId21"/>
    <p:sldId id="289" r:id="rId22"/>
    <p:sldId id="294" r:id="rId23"/>
    <p:sldId id="295" r:id="rId24"/>
    <p:sldId id="296" r:id="rId25"/>
    <p:sldId id="292" r:id="rId26"/>
    <p:sldId id="293" r:id="rId27"/>
    <p:sldId id="273" r:id="rId28"/>
  </p:sldIdLst>
  <p:sldSz cx="18288000" cy="10287000"/>
  <p:notesSz cx="6858000" cy="9144000"/>
  <p:embeddedFontLst>
    <p:embeddedFont>
      <p:font typeface="Anton" panose="020B0604020202020204" pitchFamily="2" charset="0"/>
      <p:regular r:id="rId30"/>
    </p:embeddedFont>
    <p:embeddedFont>
      <p:font typeface="Bahnschrift" panose="020B0502040204020203" pitchFamily="34" charset="0"/>
      <p:regular r:id="rId31"/>
      <p:bold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ambria Math" panose="02040503050406030204" pitchFamily="18" charset="0"/>
      <p:regular r:id="rId37"/>
    </p:embeddedFont>
    <p:embeddedFont>
      <p:font typeface="DM Sans Bold" panose="020B0604020202020204" charset="0"/>
      <p:regular r:id="rId38"/>
    </p:embeddedFont>
    <p:embeddedFont>
      <p:font typeface="Montserrat Bold" panose="020B0604020202020204" charset="0"/>
      <p:regular r:id="rId39"/>
      <p:bold r:id="rId40"/>
    </p:embeddedFont>
    <p:embeddedFont>
      <p:font typeface="Open Sans Extra Bold" panose="020B0604020202020204" charset="0"/>
      <p:regular r:id="rId41"/>
    </p:embeddedFont>
    <p:embeddedFont>
      <p:font typeface="Open Sans SemiBold" panose="020B0604020202020204" pitchFamily="34" charset="0"/>
      <p:bold r:id="rId42"/>
      <p:boldItalic r:id="rId43"/>
    </p:embeddedFont>
    <p:embeddedFont>
      <p:font typeface="Poppins Bold" panose="020B0604020202020204" charset="0"/>
      <p:regular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4" d="100"/>
          <a:sy n="44" d="100"/>
        </p:scale>
        <p:origin x="6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2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DDF-482A-BC35-D4C37578052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DDF-482A-BC35-D4C37578052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DDF-482A-BC35-D4C37578052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DDF-482A-BC35-D4C37578052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FDDF-482A-BC35-D4C37578052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FDDF-482A-BC35-D4C375780524}"/>
              </c:ext>
            </c:extLst>
          </c:dPt>
          <c:dLbls>
            <c:dLbl>
              <c:idx val="0"/>
              <c:layout>
                <c:manualLayout>
                  <c:x val="1.5972225599260231E-2"/>
                  <c:y val="1.433013050984284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DF-482A-BC35-D4C375780524}"/>
                </c:ext>
              </c:extLst>
            </c:dLbl>
            <c:dLbl>
              <c:idx val="1"/>
              <c:layout>
                <c:manualLayout>
                  <c:x val="-1.490741055930961E-2"/>
                  <c:y val="-1.563286964710135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DF-482A-BC35-D4C375780524}"/>
                </c:ext>
              </c:extLst>
            </c:dLbl>
            <c:dLbl>
              <c:idx val="4"/>
              <c:layout>
                <c:manualLayout>
                  <c:x val="2.5555560958816476E-2"/>
                  <c:y val="5.2109565490337673E-3"/>
                </c:manualLayout>
              </c:layout>
              <c:tx>
                <c:rich>
                  <a:bodyPr/>
                  <a:lstStyle/>
                  <a:p>
                    <a:fld id="{2D90A0DC-8B15-40AF-A800-4974DBA0D5ED}" type="CATEGORYNAME">
                      <a:rPr lang="en-US"/>
                      <a:pPr/>
                      <a:t>[CATEGORY NAME]</a:t>
                    </a:fld>
                    <a:r>
                      <a:rPr lang="en-US"/>
                      <a:t>, </a:t>
                    </a:r>
                    <a:fld id="{24918833-9FCB-411D-8A5A-C213087FA809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FDDF-482A-BC35-D4C3757805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800" b="0" i="0" u="none" strike="noStrike" kern="1200" baseline="0">
                    <a:solidFill>
                      <a:schemeClr val="tx1"/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Sheet1!$K$7:$P$7</c:f>
              <c:strCache>
                <c:ptCount val="6"/>
                <c:pt idx="0">
                  <c:v>other materials</c:v>
                </c:pt>
                <c:pt idx="1">
                  <c:v>glass</c:v>
                </c:pt>
                <c:pt idx="2">
                  <c:v>Metals</c:v>
                </c:pt>
                <c:pt idx="3">
                  <c:v>paper </c:v>
                </c:pt>
                <c:pt idx="4">
                  <c:v>plastic</c:v>
                </c:pt>
                <c:pt idx="5">
                  <c:v>organic matter</c:v>
                </c:pt>
              </c:strCache>
            </c:strRef>
          </c:cat>
          <c:val>
            <c:numRef>
              <c:f>Sheet1!$K$8:$P$8</c:f>
              <c:numCache>
                <c:formatCode>General</c:formatCode>
                <c:ptCount val="6"/>
                <c:pt idx="0">
                  <c:v>19</c:v>
                </c:pt>
                <c:pt idx="1">
                  <c:v>1.7</c:v>
                </c:pt>
                <c:pt idx="2">
                  <c:v>2.4</c:v>
                </c:pt>
                <c:pt idx="3">
                  <c:v>14.1</c:v>
                </c:pt>
                <c:pt idx="4">
                  <c:v>16.399999999999999</c:v>
                </c:pt>
                <c:pt idx="5">
                  <c:v>46.4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DDF-482A-BC35-D4C3757805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AE4E5C-7770-4055-B2D1-AD071938F010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7EA52FC5-5B9A-49A1-B129-A54E0EAD141E}">
      <dgm:prSet phldrT="[Text]" custT="1"/>
      <dgm:spPr/>
      <dgm:t>
        <a:bodyPr/>
        <a:lstStyle/>
        <a:p>
          <a:r>
            <a:rPr lang="en-US" sz="4800" b="0">
              <a:latin typeface="Bahnschrift" panose="020B0502040204020203" pitchFamily="34" charset="0"/>
            </a:rPr>
            <a:t>Tests</a:t>
          </a:r>
          <a:endParaRPr lang="en-US" sz="4800" b="0" dirty="0">
            <a:latin typeface="Bahnschrift" panose="020B0502040204020203" pitchFamily="34" charset="0"/>
          </a:endParaRPr>
        </a:p>
      </dgm:t>
    </dgm:pt>
    <dgm:pt modelId="{EECB987B-782D-450C-9F26-A4075453AA0B}" type="parTrans" cxnId="{36AAA3EC-3AD3-4ACE-976C-17EE3C860E03}">
      <dgm:prSet/>
      <dgm:spPr/>
      <dgm:t>
        <a:bodyPr/>
        <a:lstStyle/>
        <a:p>
          <a:endParaRPr lang="en-US" b="0"/>
        </a:p>
      </dgm:t>
    </dgm:pt>
    <dgm:pt modelId="{9E6D4F3C-6627-4799-892C-DE1886749310}" type="sibTrans" cxnId="{36AAA3EC-3AD3-4ACE-976C-17EE3C860E03}">
      <dgm:prSet/>
      <dgm:spPr/>
      <dgm:t>
        <a:bodyPr/>
        <a:lstStyle/>
        <a:p>
          <a:endParaRPr lang="en-US" b="0"/>
        </a:p>
      </dgm:t>
    </dgm:pt>
    <dgm:pt modelId="{A17D3848-31FF-4799-B372-C637C893D530}">
      <dgm:prSet phldrT="[Text]"/>
      <dgm:spPr/>
      <dgm:t>
        <a:bodyPr/>
        <a:lstStyle/>
        <a:p>
          <a:r>
            <a:rPr lang="en-US" b="0">
              <a:latin typeface="Bahnschrift" panose="020B0502040204020203" pitchFamily="34" charset="0"/>
            </a:rPr>
            <a:t>Density Test </a:t>
          </a:r>
          <a:endParaRPr lang="en-US" b="0" dirty="0">
            <a:latin typeface="Bahnschrift" panose="020B0502040204020203" pitchFamily="34" charset="0"/>
          </a:endParaRPr>
        </a:p>
      </dgm:t>
    </dgm:pt>
    <dgm:pt modelId="{213132AF-773F-4C29-A1A9-D29167B9DA58}" type="parTrans" cxnId="{A6096FBA-611B-4507-BC77-2FE87840C857}">
      <dgm:prSet/>
      <dgm:spPr/>
      <dgm:t>
        <a:bodyPr/>
        <a:lstStyle/>
        <a:p>
          <a:endParaRPr lang="en-US" b="0"/>
        </a:p>
      </dgm:t>
    </dgm:pt>
    <dgm:pt modelId="{FD659C35-91C1-4655-A819-85547DA804E3}" type="sibTrans" cxnId="{A6096FBA-611B-4507-BC77-2FE87840C857}">
      <dgm:prSet/>
      <dgm:spPr/>
      <dgm:t>
        <a:bodyPr/>
        <a:lstStyle/>
        <a:p>
          <a:endParaRPr lang="en-US" b="0"/>
        </a:p>
      </dgm:t>
    </dgm:pt>
    <dgm:pt modelId="{41316C0F-51FF-4580-AFC5-EBE041128C7E}">
      <dgm:prSet phldrT="[Text]"/>
      <dgm:spPr/>
      <dgm:t>
        <a:bodyPr/>
        <a:lstStyle/>
        <a:p>
          <a:r>
            <a:rPr lang="en-US" b="0">
              <a:latin typeface="Bahnschrift" panose="020B0502040204020203" pitchFamily="34" charset="0"/>
            </a:rPr>
            <a:t>Thermal Conductivity Test</a:t>
          </a:r>
          <a:endParaRPr lang="en-US" b="0" dirty="0">
            <a:latin typeface="Bahnschrift" panose="020B0502040204020203" pitchFamily="34" charset="0"/>
          </a:endParaRPr>
        </a:p>
      </dgm:t>
    </dgm:pt>
    <dgm:pt modelId="{99EE0DF1-CCB5-4D37-9ECA-64A5B74E6108}" type="parTrans" cxnId="{184BDD5B-7202-4640-B87E-D033AEFD4A65}">
      <dgm:prSet/>
      <dgm:spPr/>
      <dgm:t>
        <a:bodyPr/>
        <a:lstStyle/>
        <a:p>
          <a:endParaRPr lang="en-US" b="0"/>
        </a:p>
      </dgm:t>
    </dgm:pt>
    <dgm:pt modelId="{BC16C66B-A56A-4F98-967E-F7BF21F859D7}" type="sibTrans" cxnId="{184BDD5B-7202-4640-B87E-D033AEFD4A65}">
      <dgm:prSet/>
      <dgm:spPr/>
      <dgm:t>
        <a:bodyPr/>
        <a:lstStyle/>
        <a:p>
          <a:endParaRPr lang="en-US" b="0"/>
        </a:p>
      </dgm:t>
    </dgm:pt>
    <dgm:pt modelId="{A4EF35F2-7073-4AC2-9713-CD8E4E8E41B5}">
      <dgm:prSet phldrT="[Text]"/>
      <dgm:spPr/>
      <dgm:t>
        <a:bodyPr/>
        <a:lstStyle/>
        <a:p>
          <a:r>
            <a:rPr lang="en-US" b="0" dirty="0">
              <a:latin typeface="Bahnschrift" panose="020B0502040204020203" pitchFamily="34" charset="0"/>
            </a:rPr>
            <a:t>Water Absorption &amp; Moisture Content Test </a:t>
          </a:r>
        </a:p>
      </dgm:t>
    </dgm:pt>
    <dgm:pt modelId="{87FACF53-D23C-4283-AFD5-EC70D9836BAC}" type="parTrans" cxnId="{6C1E24C9-95F0-4DD6-867F-77C65B311F9D}">
      <dgm:prSet/>
      <dgm:spPr/>
      <dgm:t>
        <a:bodyPr/>
        <a:lstStyle/>
        <a:p>
          <a:endParaRPr lang="en-US" b="0"/>
        </a:p>
      </dgm:t>
    </dgm:pt>
    <dgm:pt modelId="{CFCB454A-4B99-4ED1-B417-C34DEB9EA3E0}" type="sibTrans" cxnId="{6C1E24C9-95F0-4DD6-867F-77C65B311F9D}">
      <dgm:prSet/>
      <dgm:spPr/>
      <dgm:t>
        <a:bodyPr/>
        <a:lstStyle/>
        <a:p>
          <a:endParaRPr lang="en-US" b="0"/>
        </a:p>
      </dgm:t>
    </dgm:pt>
    <dgm:pt modelId="{4FF3859F-6E6D-4730-A534-A272C3F9A804}">
      <dgm:prSet phldrT="[Text]"/>
      <dgm:spPr/>
      <dgm:t>
        <a:bodyPr/>
        <a:lstStyle/>
        <a:p>
          <a:r>
            <a:rPr lang="en-US" b="0">
              <a:latin typeface="Bahnschrift" panose="020B0502040204020203" pitchFamily="34" charset="0"/>
            </a:rPr>
            <a:t>Bulk Specific Gravity (BSG) &amp; Unit Weight Rodded Test</a:t>
          </a:r>
          <a:endParaRPr lang="en-US" b="0" dirty="0">
            <a:latin typeface="Bahnschrift" panose="020B0502040204020203" pitchFamily="34" charset="0"/>
          </a:endParaRPr>
        </a:p>
      </dgm:t>
    </dgm:pt>
    <dgm:pt modelId="{A6B4AD4F-6370-40FF-BA8F-79F64F5A8884}" type="parTrans" cxnId="{1C19D536-7CD1-4FFD-97AC-BD6B81420A00}">
      <dgm:prSet/>
      <dgm:spPr/>
      <dgm:t>
        <a:bodyPr/>
        <a:lstStyle/>
        <a:p>
          <a:endParaRPr lang="en-US" b="0"/>
        </a:p>
      </dgm:t>
    </dgm:pt>
    <dgm:pt modelId="{70A09802-6162-41B0-92D9-0C83B036C9C3}" type="sibTrans" cxnId="{1C19D536-7CD1-4FFD-97AC-BD6B81420A00}">
      <dgm:prSet/>
      <dgm:spPr/>
      <dgm:t>
        <a:bodyPr/>
        <a:lstStyle/>
        <a:p>
          <a:endParaRPr lang="en-US" b="0"/>
        </a:p>
      </dgm:t>
    </dgm:pt>
    <dgm:pt modelId="{09975CD7-D510-45BE-A81D-E99F520DDE24}">
      <dgm:prSet/>
      <dgm:spPr/>
      <dgm:t>
        <a:bodyPr/>
        <a:lstStyle/>
        <a:p>
          <a:r>
            <a:rPr lang="en-US" b="0" dirty="0">
              <a:latin typeface="Bahnschrift" panose="020B0502040204020203" pitchFamily="34" charset="0"/>
            </a:rPr>
            <a:t>Compressive Strength Test</a:t>
          </a:r>
          <a:endParaRPr lang="en-US" dirty="0"/>
        </a:p>
      </dgm:t>
    </dgm:pt>
    <dgm:pt modelId="{C0867BA4-E342-42D9-88F2-1B7ED8E38B1C}" type="parTrans" cxnId="{517B9E5D-5485-41C7-B0E3-A65697A7F666}">
      <dgm:prSet/>
      <dgm:spPr/>
      <dgm:t>
        <a:bodyPr/>
        <a:lstStyle/>
        <a:p>
          <a:endParaRPr lang="en-US"/>
        </a:p>
      </dgm:t>
    </dgm:pt>
    <dgm:pt modelId="{2E1B3D09-8323-43C8-962A-274A3CB01A4E}" type="sibTrans" cxnId="{517B9E5D-5485-41C7-B0E3-A65697A7F666}">
      <dgm:prSet/>
      <dgm:spPr/>
      <dgm:t>
        <a:bodyPr/>
        <a:lstStyle/>
        <a:p>
          <a:endParaRPr lang="en-US"/>
        </a:p>
      </dgm:t>
    </dgm:pt>
    <dgm:pt modelId="{8BB078EC-0601-47E3-86CB-AE4767A158F9}" type="pres">
      <dgm:prSet presAssocID="{06AE4E5C-7770-4055-B2D1-AD071938F01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C37F7C8-1E7A-4E51-8E12-7504CBCCD484}" type="pres">
      <dgm:prSet presAssocID="{7EA52FC5-5B9A-49A1-B129-A54E0EAD141E}" presName="root1" presStyleCnt="0"/>
      <dgm:spPr/>
    </dgm:pt>
    <dgm:pt modelId="{25723587-E14C-406D-AF09-CF088B40B29E}" type="pres">
      <dgm:prSet presAssocID="{7EA52FC5-5B9A-49A1-B129-A54E0EAD141E}" presName="LevelOneTextNode" presStyleLbl="node0" presStyleIdx="0" presStyleCnt="1" custScaleY="59219">
        <dgm:presLayoutVars>
          <dgm:chPref val="3"/>
        </dgm:presLayoutVars>
      </dgm:prSet>
      <dgm:spPr/>
    </dgm:pt>
    <dgm:pt modelId="{4BA0B6C0-7F7C-4009-AFE3-5A774A3D5B14}" type="pres">
      <dgm:prSet presAssocID="{7EA52FC5-5B9A-49A1-B129-A54E0EAD141E}" presName="level2hierChild" presStyleCnt="0"/>
      <dgm:spPr/>
    </dgm:pt>
    <dgm:pt modelId="{FF61EAB1-5AF7-4569-BD50-54FAE9BF44EC}" type="pres">
      <dgm:prSet presAssocID="{213132AF-773F-4C29-A1A9-D29167B9DA58}" presName="conn2-1" presStyleLbl="parChTrans1D2" presStyleIdx="0" presStyleCnt="5"/>
      <dgm:spPr/>
    </dgm:pt>
    <dgm:pt modelId="{8A7DC165-9276-494B-AD2A-C2B2F01849F8}" type="pres">
      <dgm:prSet presAssocID="{213132AF-773F-4C29-A1A9-D29167B9DA58}" presName="connTx" presStyleLbl="parChTrans1D2" presStyleIdx="0" presStyleCnt="5"/>
      <dgm:spPr/>
    </dgm:pt>
    <dgm:pt modelId="{31EDDA83-B7D1-4D91-A82A-4B0CC8EB2DC6}" type="pres">
      <dgm:prSet presAssocID="{A17D3848-31FF-4799-B372-C637C893D530}" presName="root2" presStyleCnt="0"/>
      <dgm:spPr/>
    </dgm:pt>
    <dgm:pt modelId="{AADE343C-9C9C-4C41-BBE6-D14EA7D52891}" type="pres">
      <dgm:prSet presAssocID="{A17D3848-31FF-4799-B372-C637C893D530}" presName="LevelTwoTextNode" presStyleLbl="node2" presStyleIdx="0" presStyleCnt="5" custScaleX="395695" custScaleY="101573">
        <dgm:presLayoutVars>
          <dgm:chPref val="3"/>
        </dgm:presLayoutVars>
      </dgm:prSet>
      <dgm:spPr/>
    </dgm:pt>
    <dgm:pt modelId="{C529499E-3EE0-46C4-AA14-AE0BEC2132A1}" type="pres">
      <dgm:prSet presAssocID="{A17D3848-31FF-4799-B372-C637C893D530}" presName="level3hierChild" presStyleCnt="0"/>
      <dgm:spPr/>
    </dgm:pt>
    <dgm:pt modelId="{E0C71B23-CA10-45CA-B20D-40F4C14C8F9C}" type="pres">
      <dgm:prSet presAssocID="{C0867BA4-E342-42D9-88F2-1B7ED8E38B1C}" presName="conn2-1" presStyleLbl="parChTrans1D2" presStyleIdx="1" presStyleCnt="5"/>
      <dgm:spPr/>
    </dgm:pt>
    <dgm:pt modelId="{299431CD-02BF-4B12-B9A5-1BCBC5DA968A}" type="pres">
      <dgm:prSet presAssocID="{C0867BA4-E342-42D9-88F2-1B7ED8E38B1C}" presName="connTx" presStyleLbl="parChTrans1D2" presStyleIdx="1" presStyleCnt="5"/>
      <dgm:spPr/>
    </dgm:pt>
    <dgm:pt modelId="{97D6B9B3-7BF9-485B-8169-25049C574D6F}" type="pres">
      <dgm:prSet presAssocID="{09975CD7-D510-45BE-A81D-E99F520DDE24}" presName="root2" presStyleCnt="0"/>
      <dgm:spPr/>
    </dgm:pt>
    <dgm:pt modelId="{0FD1A15A-6C60-40F1-BB7F-C9BA8444FA12}" type="pres">
      <dgm:prSet presAssocID="{09975CD7-D510-45BE-A81D-E99F520DDE24}" presName="LevelTwoTextNode" presStyleLbl="node2" presStyleIdx="1" presStyleCnt="5" custScaleX="395695">
        <dgm:presLayoutVars>
          <dgm:chPref val="3"/>
        </dgm:presLayoutVars>
      </dgm:prSet>
      <dgm:spPr/>
    </dgm:pt>
    <dgm:pt modelId="{3ACBC4BB-7898-4136-B0D6-1FC2D818090D}" type="pres">
      <dgm:prSet presAssocID="{09975CD7-D510-45BE-A81D-E99F520DDE24}" presName="level3hierChild" presStyleCnt="0"/>
      <dgm:spPr/>
    </dgm:pt>
    <dgm:pt modelId="{E0874A4F-1298-42BF-8964-20D848829E8D}" type="pres">
      <dgm:prSet presAssocID="{87FACF53-D23C-4283-AFD5-EC70D9836BAC}" presName="conn2-1" presStyleLbl="parChTrans1D2" presStyleIdx="2" presStyleCnt="5"/>
      <dgm:spPr/>
    </dgm:pt>
    <dgm:pt modelId="{63805A56-E787-433E-8DE9-191B2B89444A}" type="pres">
      <dgm:prSet presAssocID="{87FACF53-D23C-4283-AFD5-EC70D9836BAC}" presName="connTx" presStyleLbl="parChTrans1D2" presStyleIdx="2" presStyleCnt="5"/>
      <dgm:spPr/>
    </dgm:pt>
    <dgm:pt modelId="{236CDBA7-15C8-49D8-9967-968DB0E0F1DC}" type="pres">
      <dgm:prSet presAssocID="{A4EF35F2-7073-4AC2-9713-CD8E4E8E41B5}" presName="root2" presStyleCnt="0"/>
      <dgm:spPr/>
    </dgm:pt>
    <dgm:pt modelId="{2258FAAB-23A5-4013-A5CE-FA562FC6854D}" type="pres">
      <dgm:prSet presAssocID="{A4EF35F2-7073-4AC2-9713-CD8E4E8E41B5}" presName="LevelTwoTextNode" presStyleLbl="node2" presStyleIdx="2" presStyleCnt="5" custScaleX="395695">
        <dgm:presLayoutVars>
          <dgm:chPref val="3"/>
        </dgm:presLayoutVars>
      </dgm:prSet>
      <dgm:spPr/>
    </dgm:pt>
    <dgm:pt modelId="{E4A2DDAC-A3C1-41D5-8AB2-CDB12C0B6329}" type="pres">
      <dgm:prSet presAssocID="{A4EF35F2-7073-4AC2-9713-CD8E4E8E41B5}" presName="level3hierChild" presStyleCnt="0"/>
      <dgm:spPr/>
    </dgm:pt>
    <dgm:pt modelId="{0DB22606-6608-4E02-B7EF-A02D6F3EB559}" type="pres">
      <dgm:prSet presAssocID="{A6B4AD4F-6370-40FF-BA8F-79F64F5A8884}" presName="conn2-1" presStyleLbl="parChTrans1D2" presStyleIdx="3" presStyleCnt="5"/>
      <dgm:spPr/>
    </dgm:pt>
    <dgm:pt modelId="{82746667-D5B3-4BD9-8DAD-8E8DC141B125}" type="pres">
      <dgm:prSet presAssocID="{A6B4AD4F-6370-40FF-BA8F-79F64F5A8884}" presName="connTx" presStyleLbl="parChTrans1D2" presStyleIdx="3" presStyleCnt="5"/>
      <dgm:spPr/>
    </dgm:pt>
    <dgm:pt modelId="{A822685A-716F-4F12-A0DD-A21524614F69}" type="pres">
      <dgm:prSet presAssocID="{4FF3859F-6E6D-4730-A534-A272C3F9A804}" presName="root2" presStyleCnt="0"/>
      <dgm:spPr/>
    </dgm:pt>
    <dgm:pt modelId="{D2FC42AF-D6B6-4BAD-A075-6A4054D6E9D9}" type="pres">
      <dgm:prSet presAssocID="{4FF3859F-6E6D-4730-A534-A272C3F9A804}" presName="LevelTwoTextNode" presStyleLbl="node2" presStyleIdx="3" presStyleCnt="5" custScaleX="395695">
        <dgm:presLayoutVars>
          <dgm:chPref val="3"/>
        </dgm:presLayoutVars>
      </dgm:prSet>
      <dgm:spPr/>
    </dgm:pt>
    <dgm:pt modelId="{B5648199-F941-4A68-87A0-E03099707E9D}" type="pres">
      <dgm:prSet presAssocID="{4FF3859F-6E6D-4730-A534-A272C3F9A804}" presName="level3hierChild" presStyleCnt="0"/>
      <dgm:spPr/>
    </dgm:pt>
    <dgm:pt modelId="{FB79A569-F7B3-449C-B954-338796D3CE4A}" type="pres">
      <dgm:prSet presAssocID="{99EE0DF1-CCB5-4D37-9ECA-64A5B74E6108}" presName="conn2-1" presStyleLbl="parChTrans1D2" presStyleIdx="4" presStyleCnt="5"/>
      <dgm:spPr/>
    </dgm:pt>
    <dgm:pt modelId="{4643494E-91BC-4FE3-B0E8-6CD0FED0A93B}" type="pres">
      <dgm:prSet presAssocID="{99EE0DF1-CCB5-4D37-9ECA-64A5B74E6108}" presName="connTx" presStyleLbl="parChTrans1D2" presStyleIdx="4" presStyleCnt="5"/>
      <dgm:spPr/>
    </dgm:pt>
    <dgm:pt modelId="{852EE9E8-93BC-467D-A99F-C30D056E03E2}" type="pres">
      <dgm:prSet presAssocID="{41316C0F-51FF-4580-AFC5-EBE041128C7E}" presName="root2" presStyleCnt="0"/>
      <dgm:spPr/>
    </dgm:pt>
    <dgm:pt modelId="{6DB79EF3-388A-4811-BB32-535680E74F9F}" type="pres">
      <dgm:prSet presAssocID="{41316C0F-51FF-4580-AFC5-EBE041128C7E}" presName="LevelTwoTextNode" presStyleLbl="node2" presStyleIdx="4" presStyleCnt="5" custScaleX="394327">
        <dgm:presLayoutVars>
          <dgm:chPref val="3"/>
        </dgm:presLayoutVars>
      </dgm:prSet>
      <dgm:spPr/>
    </dgm:pt>
    <dgm:pt modelId="{42BC1404-8C22-413A-8656-247BA546DF19}" type="pres">
      <dgm:prSet presAssocID="{41316C0F-51FF-4580-AFC5-EBE041128C7E}" presName="level3hierChild" presStyleCnt="0"/>
      <dgm:spPr/>
    </dgm:pt>
  </dgm:ptLst>
  <dgm:cxnLst>
    <dgm:cxn modelId="{93BCFF00-5DC0-4FA6-8AB7-EAC8B7E72B62}" type="presOf" srcId="{06AE4E5C-7770-4055-B2D1-AD071938F010}" destId="{8BB078EC-0601-47E3-86CB-AE4767A158F9}" srcOrd="0" destOrd="0" presId="urn:microsoft.com/office/officeart/2008/layout/HorizontalMultiLevelHierarchy"/>
    <dgm:cxn modelId="{0C6D3D0E-FF90-4DE0-9A21-3E58F4CC2E34}" type="presOf" srcId="{09975CD7-D510-45BE-A81D-E99F520DDE24}" destId="{0FD1A15A-6C60-40F1-BB7F-C9BA8444FA12}" srcOrd="0" destOrd="0" presId="urn:microsoft.com/office/officeart/2008/layout/HorizontalMultiLevelHierarchy"/>
    <dgm:cxn modelId="{ADAEB71B-DAAC-4200-888B-F4FFDBB82441}" type="presOf" srcId="{213132AF-773F-4C29-A1A9-D29167B9DA58}" destId="{8A7DC165-9276-494B-AD2A-C2B2F01849F8}" srcOrd="1" destOrd="0" presId="urn:microsoft.com/office/officeart/2008/layout/HorizontalMultiLevelHierarchy"/>
    <dgm:cxn modelId="{46C89B2E-6041-4C16-BEBC-C510847B01C8}" type="presOf" srcId="{4FF3859F-6E6D-4730-A534-A272C3F9A804}" destId="{D2FC42AF-D6B6-4BAD-A075-6A4054D6E9D9}" srcOrd="0" destOrd="0" presId="urn:microsoft.com/office/officeart/2008/layout/HorizontalMultiLevelHierarchy"/>
    <dgm:cxn modelId="{1C19D536-7CD1-4FFD-97AC-BD6B81420A00}" srcId="{7EA52FC5-5B9A-49A1-B129-A54E0EAD141E}" destId="{4FF3859F-6E6D-4730-A534-A272C3F9A804}" srcOrd="3" destOrd="0" parTransId="{A6B4AD4F-6370-40FF-BA8F-79F64F5A8884}" sibTransId="{70A09802-6162-41B0-92D9-0C83B036C9C3}"/>
    <dgm:cxn modelId="{184BDD5B-7202-4640-B87E-D033AEFD4A65}" srcId="{7EA52FC5-5B9A-49A1-B129-A54E0EAD141E}" destId="{41316C0F-51FF-4580-AFC5-EBE041128C7E}" srcOrd="4" destOrd="0" parTransId="{99EE0DF1-CCB5-4D37-9ECA-64A5B74E6108}" sibTransId="{BC16C66B-A56A-4F98-967E-F7BF21F859D7}"/>
    <dgm:cxn modelId="{517B9E5D-5485-41C7-B0E3-A65697A7F666}" srcId="{7EA52FC5-5B9A-49A1-B129-A54E0EAD141E}" destId="{09975CD7-D510-45BE-A81D-E99F520DDE24}" srcOrd="1" destOrd="0" parTransId="{C0867BA4-E342-42D9-88F2-1B7ED8E38B1C}" sibTransId="{2E1B3D09-8323-43C8-962A-274A3CB01A4E}"/>
    <dgm:cxn modelId="{BFB02946-B1D7-4560-B530-FE876245D5F1}" type="presOf" srcId="{A6B4AD4F-6370-40FF-BA8F-79F64F5A8884}" destId="{82746667-D5B3-4BD9-8DAD-8E8DC141B125}" srcOrd="1" destOrd="0" presId="urn:microsoft.com/office/officeart/2008/layout/HorizontalMultiLevelHierarchy"/>
    <dgm:cxn modelId="{25DD2A7E-2474-482E-9AB8-5EF40CBD95BA}" type="presOf" srcId="{7EA52FC5-5B9A-49A1-B129-A54E0EAD141E}" destId="{25723587-E14C-406D-AF09-CF088B40B29E}" srcOrd="0" destOrd="0" presId="urn:microsoft.com/office/officeart/2008/layout/HorizontalMultiLevelHierarchy"/>
    <dgm:cxn modelId="{B5F96984-19AD-4D91-81DF-75ACCB83FB46}" type="presOf" srcId="{C0867BA4-E342-42D9-88F2-1B7ED8E38B1C}" destId="{299431CD-02BF-4B12-B9A5-1BCBC5DA968A}" srcOrd="1" destOrd="0" presId="urn:microsoft.com/office/officeart/2008/layout/HorizontalMultiLevelHierarchy"/>
    <dgm:cxn modelId="{00490F8C-9600-4560-A83C-82228FA9912F}" type="presOf" srcId="{A17D3848-31FF-4799-B372-C637C893D530}" destId="{AADE343C-9C9C-4C41-BBE6-D14EA7D52891}" srcOrd="0" destOrd="0" presId="urn:microsoft.com/office/officeart/2008/layout/HorizontalMultiLevelHierarchy"/>
    <dgm:cxn modelId="{3343A298-ECBF-4785-A47C-D6CB5BD7AD43}" type="presOf" srcId="{A4EF35F2-7073-4AC2-9713-CD8E4E8E41B5}" destId="{2258FAAB-23A5-4013-A5CE-FA562FC6854D}" srcOrd="0" destOrd="0" presId="urn:microsoft.com/office/officeart/2008/layout/HorizontalMultiLevelHierarchy"/>
    <dgm:cxn modelId="{53A8DC9E-9FA4-448E-80EE-38024D2C367B}" type="presOf" srcId="{87FACF53-D23C-4283-AFD5-EC70D9836BAC}" destId="{63805A56-E787-433E-8DE9-191B2B89444A}" srcOrd="1" destOrd="0" presId="urn:microsoft.com/office/officeart/2008/layout/HorizontalMultiLevelHierarchy"/>
    <dgm:cxn modelId="{F98406BA-40A6-4360-803E-D36CA4AB60BB}" type="presOf" srcId="{99EE0DF1-CCB5-4D37-9ECA-64A5B74E6108}" destId="{FB79A569-F7B3-449C-B954-338796D3CE4A}" srcOrd="0" destOrd="0" presId="urn:microsoft.com/office/officeart/2008/layout/HorizontalMultiLevelHierarchy"/>
    <dgm:cxn modelId="{A6096FBA-611B-4507-BC77-2FE87840C857}" srcId="{7EA52FC5-5B9A-49A1-B129-A54E0EAD141E}" destId="{A17D3848-31FF-4799-B372-C637C893D530}" srcOrd="0" destOrd="0" parTransId="{213132AF-773F-4C29-A1A9-D29167B9DA58}" sibTransId="{FD659C35-91C1-4655-A819-85547DA804E3}"/>
    <dgm:cxn modelId="{959ECBC0-F399-40D1-A292-8EC6D9493417}" type="presOf" srcId="{213132AF-773F-4C29-A1A9-D29167B9DA58}" destId="{FF61EAB1-5AF7-4569-BD50-54FAE9BF44EC}" srcOrd="0" destOrd="0" presId="urn:microsoft.com/office/officeart/2008/layout/HorizontalMultiLevelHierarchy"/>
    <dgm:cxn modelId="{28AB57C1-2340-43B9-ACFA-DD0F93373A7C}" type="presOf" srcId="{41316C0F-51FF-4580-AFC5-EBE041128C7E}" destId="{6DB79EF3-388A-4811-BB32-535680E74F9F}" srcOrd="0" destOrd="0" presId="urn:microsoft.com/office/officeart/2008/layout/HorizontalMultiLevelHierarchy"/>
    <dgm:cxn modelId="{6C1E24C9-95F0-4DD6-867F-77C65B311F9D}" srcId="{7EA52FC5-5B9A-49A1-B129-A54E0EAD141E}" destId="{A4EF35F2-7073-4AC2-9713-CD8E4E8E41B5}" srcOrd="2" destOrd="0" parTransId="{87FACF53-D23C-4283-AFD5-EC70D9836BAC}" sibTransId="{CFCB454A-4B99-4ED1-B417-C34DEB9EA3E0}"/>
    <dgm:cxn modelId="{17F252CD-7763-4397-A377-BF43DAE446FA}" type="presOf" srcId="{C0867BA4-E342-42D9-88F2-1B7ED8E38B1C}" destId="{E0C71B23-CA10-45CA-B20D-40F4C14C8F9C}" srcOrd="0" destOrd="0" presId="urn:microsoft.com/office/officeart/2008/layout/HorizontalMultiLevelHierarchy"/>
    <dgm:cxn modelId="{6BE78FD4-B162-4931-BA7D-9BB11A753951}" type="presOf" srcId="{87FACF53-D23C-4283-AFD5-EC70D9836BAC}" destId="{E0874A4F-1298-42BF-8964-20D848829E8D}" srcOrd="0" destOrd="0" presId="urn:microsoft.com/office/officeart/2008/layout/HorizontalMultiLevelHierarchy"/>
    <dgm:cxn modelId="{36AAA3EC-3AD3-4ACE-976C-17EE3C860E03}" srcId="{06AE4E5C-7770-4055-B2D1-AD071938F010}" destId="{7EA52FC5-5B9A-49A1-B129-A54E0EAD141E}" srcOrd="0" destOrd="0" parTransId="{EECB987B-782D-450C-9F26-A4075453AA0B}" sibTransId="{9E6D4F3C-6627-4799-892C-DE1886749310}"/>
    <dgm:cxn modelId="{24F4F4FD-6CAD-4EA6-B3D6-8EE32F6225A5}" type="presOf" srcId="{99EE0DF1-CCB5-4D37-9ECA-64A5B74E6108}" destId="{4643494E-91BC-4FE3-B0E8-6CD0FED0A93B}" srcOrd="1" destOrd="0" presId="urn:microsoft.com/office/officeart/2008/layout/HorizontalMultiLevelHierarchy"/>
    <dgm:cxn modelId="{892507FE-6E1A-4B7C-A0BF-ADB86228F0D2}" type="presOf" srcId="{A6B4AD4F-6370-40FF-BA8F-79F64F5A8884}" destId="{0DB22606-6608-4E02-B7EF-A02D6F3EB559}" srcOrd="0" destOrd="0" presId="urn:microsoft.com/office/officeart/2008/layout/HorizontalMultiLevelHierarchy"/>
    <dgm:cxn modelId="{5282063C-9CDF-42B9-B378-DDC29CE8E3CB}" type="presParOf" srcId="{8BB078EC-0601-47E3-86CB-AE4767A158F9}" destId="{FC37F7C8-1E7A-4E51-8E12-7504CBCCD484}" srcOrd="0" destOrd="0" presId="urn:microsoft.com/office/officeart/2008/layout/HorizontalMultiLevelHierarchy"/>
    <dgm:cxn modelId="{073BE57F-25CC-4C8E-ADF6-C5A3F5584EEB}" type="presParOf" srcId="{FC37F7C8-1E7A-4E51-8E12-7504CBCCD484}" destId="{25723587-E14C-406D-AF09-CF088B40B29E}" srcOrd="0" destOrd="0" presId="urn:microsoft.com/office/officeart/2008/layout/HorizontalMultiLevelHierarchy"/>
    <dgm:cxn modelId="{76147E49-CB01-4593-B6EE-7C3BAF47D484}" type="presParOf" srcId="{FC37F7C8-1E7A-4E51-8E12-7504CBCCD484}" destId="{4BA0B6C0-7F7C-4009-AFE3-5A774A3D5B14}" srcOrd="1" destOrd="0" presId="urn:microsoft.com/office/officeart/2008/layout/HorizontalMultiLevelHierarchy"/>
    <dgm:cxn modelId="{865B7D61-353D-4F9B-A020-43DEABDD7E61}" type="presParOf" srcId="{4BA0B6C0-7F7C-4009-AFE3-5A774A3D5B14}" destId="{FF61EAB1-5AF7-4569-BD50-54FAE9BF44EC}" srcOrd="0" destOrd="0" presId="urn:microsoft.com/office/officeart/2008/layout/HorizontalMultiLevelHierarchy"/>
    <dgm:cxn modelId="{C06D0F1E-86E4-45EF-9045-EDB47BEF07BA}" type="presParOf" srcId="{FF61EAB1-5AF7-4569-BD50-54FAE9BF44EC}" destId="{8A7DC165-9276-494B-AD2A-C2B2F01849F8}" srcOrd="0" destOrd="0" presId="urn:microsoft.com/office/officeart/2008/layout/HorizontalMultiLevelHierarchy"/>
    <dgm:cxn modelId="{D1232B99-0307-40C4-9A26-05A72986370C}" type="presParOf" srcId="{4BA0B6C0-7F7C-4009-AFE3-5A774A3D5B14}" destId="{31EDDA83-B7D1-4D91-A82A-4B0CC8EB2DC6}" srcOrd="1" destOrd="0" presId="urn:microsoft.com/office/officeart/2008/layout/HorizontalMultiLevelHierarchy"/>
    <dgm:cxn modelId="{1DB7B04A-CB4B-4331-B804-BE117423EBDB}" type="presParOf" srcId="{31EDDA83-B7D1-4D91-A82A-4B0CC8EB2DC6}" destId="{AADE343C-9C9C-4C41-BBE6-D14EA7D52891}" srcOrd="0" destOrd="0" presId="urn:microsoft.com/office/officeart/2008/layout/HorizontalMultiLevelHierarchy"/>
    <dgm:cxn modelId="{2304818E-CA9E-4413-B8EB-03CF8E1EF3EF}" type="presParOf" srcId="{31EDDA83-B7D1-4D91-A82A-4B0CC8EB2DC6}" destId="{C529499E-3EE0-46C4-AA14-AE0BEC2132A1}" srcOrd="1" destOrd="0" presId="urn:microsoft.com/office/officeart/2008/layout/HorizontalMultiLevelHierarchy"/>
    <dgm:cxn modelId="{82F0FD7E-FF64-4623-BCCD-4FF766349D90}" type="presParOf" srcId="{4BA0B6C0-7F7C-4009-AFE3-5A774A3D5B14}" destId="{E0C71B23-CA10-45CA-B20D-40F4C14C8F9C}" srcOrd="2" destOrd="0" presId="urn:microsoft.com/office/officeart/2008/layout/HorizontalMultiLevelHierarchy"/>
    <dgm:cxn modelId="{6B561E45-FE12-4828-86BD-AC127DB8CAE6}" type="presParOf" srcId="{E0C71B23-CA10-45CA-B20D-40F4C14C8F9C}" destId="{299431CD-02BF-4B12-B9A5-1BCBC5DA968A}" srcOrd="0" destOrd="0" presId="urn:microsoft.com/office/officeart/2008/layout/HorizontalMultiLevelHierarchy"/>
    <dgm:cxn modelId="{53366193-8EE7-42E4-A8E6-FB2A24098FEB}" type="presParOf" srcId="{4BA0B6C0-7F7C-4009-AFE3-5A774A3D5B14}" destId="{97D6B9B3-7BF9-485B-8169-25049C574D6F}" srcOrd="3" destOrd="0" presId="urn:microsoft.com/office/officeart/2008/layout/HorizontalMultiLevelHierarchy"/>
    <dgm:cxn modelId="{75AC1F8A-6FC6-4BF1-AA54-821976BCAD7D}" type="presParOf" srcId="{97D6B9B3-7BF9-485B-8169-25049C574D6F}" destId="{0FD1A15A-6C60-40F1-BB7F-C9BA8444FA12}" srcOrd="0" destOrd="0" presId="urn:microsoft.com/office/officeart/2008/layout/HorizontalMultiLevelHierarchy"/>
    <dgm:cxn modelId="{94AFE054-3F58-44F9-A045-A321AB71BC54}" type="presParOf" srcId="{97D6B9B3-7BF9-485B-8169-25049C574D6F}" destId="{3ACBC4BB-7898-4136-B0D6-1FC2D818090D}" srcOrd="1" destOrd="0" presId="urn:microsoft.com/office/officeart/2008/layout/HorizontalMultiLevelHierarchy"/>
    <dgm:cxn modelId="{A6888081-B922-42D1-AF4E-C5D2E19E2E57}" type="presParOf" srcId="{4BA0B6C0-7F7C-4009-AFE3-5A774A3D5B14}" destId="{E0874A4F-1298-42BF-8964-20D848829E8D}" srcOrd="4" destOrd="0" presId="urn:microsoft.com/office/officeart/2008/layout/HorizontalMultiLevelHierarchy"/>
    <dgm:cxn modelId="{2B488338-714F-4115-8821-170CAC5835CB}" type="presParOf" srcId="{E0874A4F-1298-42BF-8964-20D848829E8D}" destId="{63805A56-E787-433E-8DE9-191B2B89444A}" srcOrd="0" destOrd="0" presId="urn:microsoft.com/office/officeart/2008/layout/HorizontalMultiLevelHierarchy"/>
    <dgm:cxn modelId="{0F8DE9CD-1B4B-4970-AA13-B7E8EFEE94F8}" type="presParOf" srcId="{4BA0B6C0-7F7C-4009-AFE3-5A774A3D5B14}" destId="{236CDBA7-15C8-49D8-9967-968DB0E0F1DC}" srcOrd="5" destOrd="0" presId="urn:microsoft.com/office/officeart/2008/layout/HorizontalMultiLevelHierarchy"/>
    <dgm:cxn modelId="{1CA24387-3B58-475D-BCDF-C5E6DAA7BCB8}" type="presParOf" srcId="{236CDBA7-15C8-49D8-9967-968DB0E0F1DC}" destId="{2258FAAB-23A5-4013-A5CE-FA562FC6854D}" srcOrd="0" destOrd="0" presId="urn:microsoft.com/office/officeart/2008/layout/HorizontalMultiLevelHierarchy"/>
    <dgm:cxn modelId="{E6452544-DE8D-4345-927C-6A7B5E84EA26}" type="presParOf" srcId="{236CDBA7-15C8-49D8-9967-968DB0E0F1DC}" destId="{E4A2DDAC-A3C1-41D5-8AB2-CDB12C0B6329}" srcOrd="1" destOrd="0" presId="urn:microsoft.com/office/officeart/2008/layout/HorizontalMultiLevelHierarchy"/>
    <dgm:cxn modelId="{2A0FBF37-299D-4B5B-9337-B686E77FA94C}" type="presParOf" srcId="{4BA0B6C0-7F7C-4009-AFE3-5A774A3D5B14}" destId="{0DB22606-6608-4E02-B7EF-A02D6F3EB559}" srcOrd="6" destOrd="0" presId="urn:microsoft.com/office/officeart/2008/layout/HorizontalMultiLevelHierarchy"/>
    <dgm:cxn modelId="{576EC7E6-C2D7-479F-A4B4-021B8413AA59}" type="presParOf" srcId="{0DB22606-6608-4E02-B7EF-A02D6F3EB559}" destId="{82746667-D5B3-4BD9-8DAD-8E8DC141B125}" srcOrd="0" destOrd="0" presId="urn:microsoft.com/office/officeart/2008/layout/HorizontalMultiLevelHierarchy"/>
    <dgm:cxn modelId="{6831B912-6051-46F6-B0D3-3B5721337CDC}" type="presParOf" srcId="{4BA0B6C0-7F7C-4009-AFE3-5A774A3D5B14}" destId="{A822685A-716F-4F12-A0DD-A21524614F69}" srcOrd="7" destOrd="0" presId="urn:microsoft.com/office/officeart/2008/layout/HorizontalMultiLevelHierarchy"/>
    <dgm:cxn modelId="{B76804EA-DECD-46F6-81AB-FE791C6EB288}" type="presParOf" srcId="{A822685A-716F-4F12-A0DD-A21524614F69}" destId="{D2FC42AF-D6B6-4BAD-A075-6A4054D6E9D9}" srcOrd="0" destOrd="0" presId="urn:microsoft.com/office/officeart/2008/layout/HorizontalMultiLevelHierarchy"/>
    <dgm:cxn modelId="{AA242303-4877-43C6-845B-529858F91465}" type="presParOf" srcId="{A822685A-716F-4F12-A0DD-A21524614F69}" destId="{B5648199-F941-4A68-87A0-E03099707E9D}" srcOrd="1" destOrd="0" presId="urn:microsoft.com/office/officeart/2008/layout/HorizontalMultiLevelHierarchy"/>
    <dgm:cxn modelId="{D2D78E4A-6C27-4DA0-A47F-E268BA1D9520}" type="presParOf" srcId="{4BA0B6C0-7F7C-4009-AFE3-5A774A3D5B14}" destId="{FB79A569-F7B3-449C-B954-338796D3CE4A}" srcOrd="8" destOrd="0" presId="urn:microsoft.com/office/officeart/2008/layout/HorizontalMultiLevelHierarchy"/>
    <dgm:cxn modelId="{EEE5E976-10FB-4DF1-81BE-5C6F6ADF3E90}" type="presParOf" srcId="{FB79A569-F7B3-449C-B954-338796D3CE4A}" destId="{4643494E-91BC-4FE3-B0E8-6CD0FED0A93B}" srcOrd="0" destOrd="0" presId="urn:microsoft.com/office/officeart/2008/layout/HorizontalMultiLevelHierarchy"/>
    <dgm:cxn modelId="{3A475FB6-FBF7-49B0-8058-AD4C7CEF25D3}" type="presParOf" srcId="{4BA0B6C0-7F7C-4009-AFE3-5A774A3D5B14}" destId="{852EE9E8-93BC-467D-A99F-C30D056E03E2}" srcOrd="9" destOrd="0" presId="urn:microsoft.com/office/officeart/2008/layout/HorizontalMultiLevelHierarchy"/>
    <dgm:cxn modelId="{504268EF-32DA-43A6-8887-C37834AE9F4A}" type="presParOf" srcId="{852EE9E8-93BC-467D-A99F-C30D056E03E2}" destId="{6DB79EF3-388A-4811-BB32-535680E74F9F}" srcOrd="0" destOrd="0" presId="urn:microsoft.com/office/officeart/2008/layout/HorizontalMultiLevelHierarchy"/>
    <dgm:cxn modelId="{1BA56492-54B4-4154-AC71-457075760A97}" type="presParOf" srcId="{852EE9E8-93BC-467D-A99F-C30D056E03E2}" destId="{42BC1404-8C22-413A-8656-247BA546DF1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9A569-F7B3-449C-B954-338796D3CE4A}">
      <dsp:nvSpPr>
        <dsp:cNvPr id="0" name=""/>
        <dsp:cNvSpPr/>
      </dsp:nvSpPr>
      <dsp:spPr>
        <a:xfrm>
          <a:off x="902485" y="2880360"/>
          <a:ext cx="588997" cy="2251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4498" y="0"/>
              </a:lnTo>
              <a:lnTo>
                <a:pt x="294498" y="2251717"/>
              </a:lnTo>
              <a:lnTo>
                <a:pt x="588997" y="225171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0" kern="1200"/>
        </a:p>
      </dsp:txBody>
      <dsp:txXfrm>
        <a:off x="1138796" y="3948031"/>
        <a:ext cx="116373" cy="116373"/>
      </dsp:txXfrm>
    </dsp:sp>
    <dsp:sp modelId="{0DB22606-6608-4E02-B7EF-A02D6F3EB559}">
      <dsp:nvSpPr>
        <dsp:cNvPr id="0" name=""/>
        <dsp:cNvSpPr/>
      </dsp:nvSpPr>
      <dsp:spPr>
        <a:xfrm>
          <a:off x="902485" y="2880360"/>
          <a:ext cx="588997" cy="1129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4498" y="0"/>
              </a:lnTo>
              <a:lnTo>
                <a:pt x="294498" y="1129389"/>
              </a:lnTo>
              <a:lnTo>
                <a:pt x="588997" y="1129389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0" kern="1200"/>
        </a:p>
      </dsp:txBody>
      <dsp:txXfrm>
        <a:off x="1165140" y="3413210"/>
        <a:ext cx="63687" cy="63687"/>
      </dsp:txXfrm>
    </dsp:sp>
    <dsp:sp modelId="{E0874A4F-1298-42BF-8964-20D848829E8D}">
      <dsp:nvSpPr>
        <dsp:cNvPr id="0" name=""/>
        <dsp:cNvSpPr/>
      </dsp:nvSpPr>
      <dsp:spPr>
        <a:xfrm>
          <a:off x="902485" y="2834640"/>
          <a:ext cx="5889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4498" y="45720"/>
              </a:lnTo>
              <a:lnTo>
                <a:pt x="294498" y="52781"/>
              </a:lnTo>
              <a:lnTo>
                <a:pt x="588997" y="5278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0" kern="1200"/>
        </a:p>
      </dsp:txBody>
      <dsp:txXfrm>
        <a:off x="1182257" y="2865634"/>
        <a:ext cx="29451" cy="29451"/>
      </dsp:txXfrm>
    </dsp:sp>
    <dsp:sp modelId="{E0C71B23-CA10-45CA-B20D-40F4C14C8F9C}">
      <dsp:nvSpPr>
        <dsp:cNvPr id="0" name=""/>
        <dsp:cNvSpPr/>
      </dsp:nvSpPr>
      <dsp:spPr>
        <a:xfrm>
          <a:off x="902485" y="1765093"/>
          <a:ext cx="588997" cy="1115266"/>
        </a:xfrm>
        <a:custGeom>
          <a:avLst/>
          <a:gdLst/>
          <a:ahLst/>
          <a:cxnLst/>
          <a:rect l="0" t="0" r="0" b="0"/>
          <a:pathLst>
            <a:path>
              <a:moveTo>
                <a:pt x="0" y="1115266"/>
              </a:moveTo>
              <a:lnTo>
                <a:pt x="294498" y="1115266"/>
              </a:lnTo>
              <a:lnTo>
                <a:pt x="294498" y="0"/>
              </a:lnTo>
              <a:lnTo>
                <a:pt x="588997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165452" y="2291195"/>
        <a:ext cx="63062" cy="63062"/>
      </dsp:txXfrm>
    </dsp:sp>
    <dsp:sp modelId="{FF61EAB1-5AF7-4569-BD50-54FAE9BF44EC}">
      <dsp:nvSpPr>
        <dsp:cNvPr id="0" name=""/>
        <dsp:cNvSpPr/>
      </dsp:nvSpPr>
      <dsp:spPr>
        <a:xfrm>
          <a:off x="902485" y="635704"/>
          <a:ext cx="588997" cy="2244655"/>
        </a:xfrm>
        <a:custGeom>
          <a:avLst/>
          <a:gdLst/>
          <a:ahLst/>
          <a:cxnLst/>
          <a:rect l="0" t="0" r="0" b="0"/>
          <a:pathLst>
            <a:path>
              <a:moveTo>
                <a:pt x="0" y="2244655"/>
              </a:moveTo>
              <a:lnTo>
                <a:pt x="294498" y="2244655"/>
              </a:lnTo>
              <a:lnTo>
                <a:pt x="294498" y="0"/>
              </a:lnTo>
              <a:lnTo>
                <a:pt x="588997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0" kern="1200"/>
        </a:p>
      </dsp:txBody>
      <dsp:txXfrm>
        <a:off x="1138967" y="1700016"/>
        <a:ext cx="116032" cy="116032"/>
      </dsp:txXfrm>
    </dsp:sp>
    <dsp:sp modelId="{25723587-E14C-406D-AF09-CF088B40B29E}">
      <dsp:nvSpPr>
        <dsp:cNvPr id="0" name=""/>
        <dsp:cNvSpPr/>
      </dsp:nvSpPr>
      <dsp:spPr>
        <a:xfrm rot="16200000">
          <a:off x="-945669" y="2431428"/>
          <a:ext cx="2798447" cy="897862"/>
        </a:xfrm>
        <a:prstGeom prst="rect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0" kern="1200">
              <a:latin typeface="Bahnschrift" panose="020B0502040204020203" pitchFamily="34" charset="0"/>
            </a:rPr>
            <a:t>Tests</a:t>
          </a:r>
          <a:endParaRPr lang="en-US" sz="4800" b="0" kern="1200" dirty="0">
            <a:latin typeface="Bahnschrift" panose="020B0502040204020203" pitchFamily="34" charset="0"/>
          </a:endParaRPr>
        </a:p>
      </dsp:txBody>
      <dsp:txXfrm>
        <a:off x="-945669" y="2431428"/>
        <a:ext cx="2798447" cy="897862"/>
      </dsp:txXfrm>
    </dsp:sp>
    <dsp:sp modelId="{AADE343C-9C9C-4C41-BBE6-D14EA7D52891}">
      <dsp:nvSpPr>
        <dsp:cNvPr id="0" name=""/>
        <dsp:cNvSpPr/>
      </dsp:nvSpPr>
      <dsp:spPr>
        <a:xfrm>
          <a:off x="1491482" y="179711"/>
          <a:ext cx="11653170" cy="91198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0" kern="1200">
              <a:latin typeface="Bahnschrift" panose="020B0502040204020203" pitchFamily="34" charset="0"/>
            </a:rPr>
            <a:t>Density Test </a:t>
          </a:r>
          <a:endParaRPr lang="en-US" sz="3500" b="0" kern="1200" dirty="0">
            <a:latin typeface="Bahnschrift" panose="020B0502040204020203" pitchFamily="34" charset="0"/>
          </a:endParaRPr>
        </a:p>
      </dsp:txBody>
      <dsp:txXfrm>
        <a:off x="1491482" y="179711"/>
        <a:ext cx="11653170" cy="911985"/>
      </dsp:txXfrm>
    </dsp:sp>
    <dsp:sp modelId="{0FD1A15A-6C60-40F1-BB7F-C9BA8444FA12}">
      <dsp:nvSpPr>
        <dsp:cNvPr id="0" name=""/>
        <dsp:cNvSpPr/>
      </dsp:nvSpPr>
      <dsp:spPr>
        <a:xfrm>
          <a:off x="1491482" y="1316162"/>
          <a:ext cx="11653170" cy="89786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kern="1200" dirty="0">
              <a:latin typeface="Bahnschrift" panose="020B0502040204020203" pitchFamily="34" charset="0"/>
            </a:rPr>
            <a:t>Compressive Strength Test</a:t>
          </a:r>
          <a:endParaRPr lang="en-US" sz="3400" kern="1200" dirty="0"/>
        </a:p>
      </dsp:txBody>
      <dsp:txXfrm>
        <a:off x="1491482" y="1316162"/>
        <a:ext cx="11653170" cy="897862"/>
      </dsp:txXfrm>
    </dsp:sp>
    <dsp:sp modelId="{2258FAAB-23A5-4013-A5CE-FA562FC6854D}">
      <dsp:nvSpPr>
        <dsp:cNvPr id="0" name=""/>
        <dsp:cNvSpPr/>
      </dsp:nvSpPr>
      <dsp:spPr>
        <a:xfrm>
          <a:off x="1491482" y="2438490"/>
          <a:ext cx="11653170" cy="89786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kern="1200" dirty="0">
              <a:latin typeface="Bahnschrift" panose="020B0502040204020203" pitchFamily="34" charset="0"/>
            </a:rPr>
            <a:t>Water Absorption &amp; Moisture Content Test </a:t>
          </a:r>
        </a:p>
      </dsp:txBody>
      <dsp:txXfrm>
        <a:off x="1491482" y="2438490"/>
        <a:ext cx="11653170" cy="897862"/>
      </dsp:txXfrm>
    </dsp:sp>
    <dsp:sp modelId="{D2FC42AF-D6B6-4BAD-A075-6A4054D6E9D9}">
      <dsp:nvSpPr>
        <dsp:cNvPr id="0" name=""/>
        <dsp:cNvSpPr/>
      </dsp:nvSpPr>
      <dsp:spPr>
        <a:xfrm>
          <a:off x="1491482" y="3560818"/>
          <a:ext cx="11653170" cy="89786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0" kern="1200">
              <a:latin typeface="Bahnschrift" panose="020B0502040204020203" pitchFamily="34" charset="0"/>
            </a:rPr>
            <a:t>Bulk Specific Gravity (BSG) &amp; Unit Weight Rodded Test</a:t>
          </a:r>
          <a:endParaRPr lang="en-US" sz="3300" b="0" kern="1200" dirty="0">
            <a:latin typeface="Bahnschrift" panose="020B0502040204020203" pitchFamily="34" charset="0"/>
          </a:endParaRPr>
        </a:p>
      </dsp:txBody>
      <dsp:txXfrm>
        <a:off x="1491482" y="3560818"/>
        <a:ext cx="11653170" cy="897862"/>
      </dsp:txXfrm>
    </dsp:sp>
    <dsp:sp modelId="{6DB79EF3-388A-4811-BB32-535680E74F9F}">
      <dsp:nvSpPr>
        <dsp:cNvPr id="0" name=""/>
        <dsp:cNvSpPr/>
      </dsp:nvSpPr>
      <dsp:spPr>
        <a:xfrm>
          <a:off x="1491482" y="4683146"/>
          <a:ext cx="11612883" cy="89786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kern="1200">
              <a:latin typeface="Bahnschrift" panose="020B0502040204020203" pitchFamily="34" charset="0"/>
            </a:rPr>
            <a:t>Thermal Conductivity Test</a:t>
          </a:r>
          <a:endParaRPr lang="en-US" sz="3200" b="0" kern="1200" dirty="0">
            <a:latin typeface="Bahnschrift" panose="020B0502040204020203" pitchFamily="34" charset="0"/>
          </a:endParaRPr>
        </a:p>
      </dsp:txBody>
      <dsp:txXfrm>
        <a:off x="1491482" y="4683146"/>
        <a:ext cx="11612883" cy="897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A1A4E-433A-4D61-BB3D-8C646C3DDD5B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8311A-42DF-47E1-84CF-1C823CD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9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Define CM and CR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8311A-42DF-47E1-84CF-1C823CD408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C30AD-AD46-4711-B22B-055DC8DA33EC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697200" y="9563100"/>
            <a:ext cx="2133600" cy="365125"/>
          </a:xfrm>
        </p:spPr>
        <p:txBody>
          <a:bodyPr/>
          <a:lstStyle>
            <a:lvl1pPr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A399-ED88-49E2-A13B-AA1C24888987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B247-96CF-4775-99DB-DFACDB93B49A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6921-277B-4128-B3E4-266B2CE9F8BB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A09A-B1AB-4583-BB5E-DAF12D5636C7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F53-91DF-4F17-961B-4870BC2461E3}" type="datetime1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4B74-44EF-4874-8002-67E073CB8336}" type="datetime1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BB27-3D2F-4DA4-A76C-63D2B630D732}" type="datetime1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103-40DA-4106-8052-D20AAE72617C}" type="datetime1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468600" y="9639300"/>
            <a:ext cx="2133600" cy="365125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6FED5-7A37-438F-A3F2-8ACF1C97267D}" type="datetime1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4A2D-9459-4F09-9E08-01AABC75727B}" type="datetime1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f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3000"/>
            <a:lum/>
          </a:blip>
          <a:srcRect/>
          <a:stretch>
            <a:fillRect t="-108000" b="-10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0998A-6F1E-44F9-997F-12792846DD86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fif"/><Relationship Id="rId5" Type="http://schemas.openxmlformats.org/officeDocument/2006/relationships/image" Target="../media/image34.jpeg"/><Relationship Id="rId4" Type="http://schemas.openxmlformats.org/officeDocument/2006/relationships/image" Target="../media/image2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18" Type="http://schemas.openxmlformats.org/officeDocument/2006/relationships/image" Target="../media/image23.png"/><Relationship Id="rId3" Type="http://schemas.openxmlformats.org/officeDocument/2006/relationships/image" Target="../media/image3.svg"/><Relationship Id="rId21" Type="http://schemas.openxmlformats.org/officeDocument/2006/relationships/image" Target="../media/image26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17" Type="http://schemas.openxmlformats.org/officeDocument/2006/relationships/image" Target="../media/image10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19" Type="http://schemas.openxmlformats.org/officeDocument/2006/relationships/image" Target="../media/image24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7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7" name="Freeform 8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38" name="Group 9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0" name="Freeform 10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1" name="TextBox 11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39" name="Group 12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48" name="Freeform 13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49" name="TextBox 14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40" name="Group 15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46" name="Freeform 16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47" name="TextBox 17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41" name="Group 18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44" name="Freeform 19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45" name="TextBox 20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42" name="TextBox 21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43" name="TextBox 22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grpSp>
        <p:nvGrpSpPr>
          <p:cNvPr id="26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27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9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28700" y="345206"/>
            <a:ext cx="552242" cy="406155"/>
            <a:chOff x="0" y="0"/>
            <a:chExt cx="736322" cy="541540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736322" cy="165517"/>
              <a:chOff x="0" y="0"/>
              <a:chExt cx="208193" cy="46799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0" y="272780"/>
              <a:ext cx="736322" cy="89744"/>
              <a:chOff x="0" y="0"/>
              <a:chExt cx="208193" cy="25375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0" y="466950"/>
              <a:ext cx="736322" cy="74590"/>
              <a:chOff x="0" y="0"/>
              <a:chExt cx="208193" cy="2109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</p:grpSp>
      <p:sp>
        <p:nvSpPr>
          <p:cNvPr id="18" name="AutoShape 18"/>
          <p:cNvSpPr/>
          <p:nvPr/>
        </p:nvSpPr>
        <p:spPr>
          <a:xfrm>
            <a:off x="4956642" y="948690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9" name="TextBox 19"/>
          <p:cNvSpPr txBox="1"/>
          <p:nvPr/>
        </p:nvSpPr>
        <p:spPr>
          <a:xfrm>
            <a:off x="3136460" y="4276827"/>
            <a:ext cx="12015068" cy="1107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3600" b="1" dirty="0">
                <a:latin typeface="Bahnschrift" panose="020B0502040204020203" pitchFamily="34" charset="0"/>
              </a:rPr>
              <a:t>Exploring the Potential: </a:t>
            </a:r>
            <a:r>
              <a:rPr lang="en-US" sz="3600" b="1" dirty="0" err="1">
                <a:latin typeface="Bahnschrift" panose="020B0502040204020203" pitchFamily="34" charset="0"/>
              </a:rPr>
              <a:t>Physico</a:t>
            </a:r>
            <a:r>
              <a:rPr lang="en-US" sz="3600" b="1" dirty="0">
                <a:latin typeface="Bahnschrift" panose="020B0502040204020203" pitchFamily="34" charset="0"/>
              </a:rPr>
              <a:t>-Mechanical and Thermal Properties of Innovative Rubber-Infused Bricks</a:t>
            </a:r>
            <a:endParaRPr lang="en-US" sz="3600" dirty="0">
              <a:solidFill>
                <a:srgbClr val="5271FF"/>
              </a:solidFill>
              <a:latin typeface="Bahnschrift" panose="020B0502040204020203" pitchFamily="34" charset="0"/>
              <a:ea typeface="Anton"/>
              <a:cs typeface="Anton"/>
              <a:sym typeface="Anton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4782465" y="386359"/>
            <a:ext cx="2476835" cy="314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dirty="0">
                <a:solidFill>
                  <a:srgbClr val="0000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nton"/>
              </a:rPr>
              <a:t>July 7</a:t>
            </a:r>
            <a:r>
              <a:rPr lang="en-US" sz="2000" baseline="30000" dirty="0">
                <a:solidFill>
                  <a:srgbClr val="0000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nton"/>
              </a:rPr>
              <a:t>th</a:t>
            </a:r>
            <a:r>
              <a:rPr lang="en-US" sz="2000" dirty="0">
                <a:solidFill>
                  <a:srgbClr val="0000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nton"/>
              </a:rPr>
              <a:t>, 2024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78740" y="6013002"/>
            <a:ext cx="3810000" cy="2260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Prepared By: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Hisham Arabi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Mohammad Ateeq </a:t>
            </a:r>
            <a:endParaRPr lang="ar-SA" sz="2400" dirty="0">
              <a:latin typeface="Bahnschrift" panose="020B0502040204020203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Mohammad </a:t>
            </a:r>
            <a:r>
              <a:rPr lang="en-US" sz="2400" dirty="0" err="1">
                <a:latin typeface="Bahnschrift" panose="020B0502040204020203" pitchFamily="34" charset="0"/>
              </a:rPr>
              <a:t>Joudeh</a:t>
            </a:r>
            <a:r>
              <a:rPr lang="en-US" sz="2400" dirty="0">
                <a:latin typeface="Bahnschrift" panose="020B0502040204020203" pitchFamily="34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Osaed Bsharat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448882" y="6591300"/>
            <a:ext cx="38673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Supervised by: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Dr. Ramez Khaldi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Dr. Majd Eshtaya 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Bahnschrift" panose="020B0502040204020203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Bahnschrift" panose="020B0502040204020203" pitchFamily="34" charset="0"/>
              </a:rPr>
              <a:t>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500" y="1326276"/>
            <a:ext cx="2720668" cy="27085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11740" y="2089511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atin typeface="Bahnschrift" panose="020B0502040204020203" pitchFamily="34" charset="0"/>
                <a:sym typeface="Poppins"/>
              </a:rPr>
              <a:t>Faculty of Engineering &amp; Information Technology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662341" y="1963126"/>
            <a:ext cx="55437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atin typeface="Bahnschrift" panose="020B0502040204020203" pitchFamily="34" charset="0"/>
                <a:sym typeface="Poppins"/>
              </a:rPr>
              <a:t>Chemical &amp; Mechanical Engineering Departments</a:t>
            </a:r>
          </a:p>
          <a:p>
            <a:pPr algn="ctr">
              <a:spcBef>
                <a:spcPct val="0"/>
              </a:spcBef>
            </a:pPr>
            <a:r>
              <a:rPr lang="en-US" sz="2800" b="1" dirty="0">
                <a:latin typeface="Bahnschrift" panose="020B0502040204020203" pitchFamily="34" charset="0"/>
                <a:sym typeface="Poppins"/>
              </a:rPr>
              <a:t>2023/2024</a:t>
            </a:r>
          </a:p>
        </p:txBody>
      </p:sp>
      <p:grpSp>
        <p:nvGrpSpPr>
          <p:cNvPr id="30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1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2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3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4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5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2" name="Freeform 5">
            <a:extLst>
              <a:ext uri="{FF2B5EF4-FFF2-40B4-BE49-F238E27FC236}">
                <a16:creationId xmlns:a16="http://schemas.microsoft.com/office/drawing/2014/main" id="{AD7A2B95-1DF4-47D4-98D9-425F16160E44}"/>
              </a:ext>
            </a:extLst>
          </p:cNvPr>
          <p:cNvSpPr>
            <a:spLocks noEditPoints="1"/>
          </p:cNvSpPr>
          <p:nvPr/>
        </p:nvSpPr>
        <p:spPr bwMode="auto">
          <a:xfrm>
            <a:off x="8362058" y="51449"/>
            <a:ext cx="1543551" cy="1026398"/>
          </a:xfrm>
          <a:custGeom>
            <a:avLst/>
            <a:gdLst>
              <a:gd name="T0" fmla="*/ 135 w 139"/>
              <a:gd name="T1" fmla="*/ 61 h 81"/>
              <a:gd name="T2" fmla="*/ 131 w 139"/>
              <a:gd name="T3" fmla="*/ 56 h 81"/>
              <a:gd name="T4" fmla="*/ 131 w 139"/>
              <a:gd name="T5" fmla="*/ 27 h 81"/>
              <a:gd name="T6" fmla="*/ 139 w 139"/>
              <a:gd name="T7" fmla="*/ 24 h 81"/>
              <a:gd name="T8" fmla="*/ 70 w 139"/>
              <a:gd name="T9" fmla="*/ 0 h 81"/>
              <a:gd name="T10" fmla="*/ 0 w 139"/>
              <a:gd name="T11" fmla="*/ 24 h 81"/>
              <a:gd name="T12" fmla="*/ 70 w 139"/>
              <a:gd name="T13" fmla="*/ 48 h 81"/>
              <a:gd name="T14" fmla="*/ 127 w 139"/>
              <a:gd name="T15" fmla="*/ 28 h 81"/>
              <a:gd name="T16" fmla="*/ 127 w 139"/>
              <a:gd name="T17" fmla="*/ 56 h 81"/>
              <a:gd name="T18" fmla="*/ 123 w 139"/>
              <a:gd name="T19" fmla="*/ 61 h 81"/>
              <a:gd name="T20" fmla="*/ 126 w 139"/>
              <a:gd name="T21" fmla="*/ 64 h 81"/>
              <a:gd name="T22" fmla="*/ 123 w 139"/>
              <a:gd name="T23" fmla="*/ 81 h 81"/>
              <a:gd name="T24" fmla="*/ 135 w 139"/>
              <a:gd name="T25" fmla="*/ 81 h 81"/>
              <a:gd name="T26" fmla="*/ 132 w 139"/>
              <a:gd name="T27" fmla="*/ 64 h 81"/>
              <a:gd name="T28" fmla="*/ 135 w 139"/>
              <a:gd name="T29" fmla="*/ 61 h 81"/>
              <a:gd name="T30" fmla="*/ 28 w 139"/>
              <a:gd name="T31" fmla="*/ 42 h 81"/>
              <a:gd name="T32" fmla="*/ 28 w 139"/>
              <a:gd name="T33" fmla="*/ 69 h 81"/>
              <a:gd name="T34" fmla="*/ 70 w 139"/>
              <a:gd name="T35" fmla="*/ 81 h 81"/>
              <a:gd name="T36" fmla="*/ 111 w 139"/>
              <a:gd name="T37" fmla="*/ 69 h 81"/>
              <a:gd name="T38" fmla="*/ 111 w 139"/>
              <a:gd name="T39" fmla="*/ 42 h 81"/>
              <a:gd name="T40" fmla="*/ 70 w 139"/>
              <a:gd name="T41" fmla="*/ 56 h 81"/>
              <a:gd name="T42" fmla="*/ 28 w 139"/>
              <a:gd name="T43" fmla="*/ 42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9" h="81">
                <a:moveTo>
                  <a:pt x="135" y="61"/>
                </a:moveTo>
                <a:cubicBezTo>
                  <a:pt x="135" y="58"/>
                  <a:pt x="134" y="56"/>
                  <a:pt x="131" y="56"/>
                </a:cubicBezTo>
                <a:cubicBezTo>
                  <a:pt x="131" y="27"/>
                  <a:pt x="131" y="27"/>
                  <a:pt x="131" y="27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70" y="0"/>
                  <a:pt x="70" y="0"/>
                  <a:pt x="7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70" y="48"/>
                  <a:pt x="70" y="48"/>
                  <a:pt x="70" y="48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5" y="56"/>
                  <a:pt x="123" y="58"/>
                  <a:pt x="123" y="61"/>
                </a:cubicBezTo>
                <a:cubicBezTo>
                  <a:pt x="123" y="63"/>
                  <a:pt x="125" y="64"/>
                  <a:pt x="126" y="64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135" y="81"/>
                  <a:pt x="135" y="81"/>
                  <a:pt x="135" y="81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5" y="63"/>
                  <a:pt x="135" y="61"/>
                </a:cubicBezTo>
                <a:close/>
                <a:moveTo>
                  <a:pt x="28" y="42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76"/>
                  <a:pt x="47" y="81"/>
                  <a:pt x="70" y="81"/>
                </a:cubicBezTo>
                <a:cubicBezTo>
                  <a:pt x="92" y="81"/>
                  <a:pt x="111" y="76"/>
                  <a:pt x="111" y="69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70" y="56"/>
                  <a:pt x="70" y="56"/>
                  <a:pt x="70" y="56"/>
                </a:cubicBezTo>
                <a:lnTo>
                  <a:pt x="28" y="42"/>
                </a:lnTo>
                <a:close/>
              </a:path>
            </a:pathLst>
          </a:custGeom>
          <a:solidFill>
            <a:srgbClr val="3A496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8" tIns="45719" rIns="91438" bIns="45719"/>
          <a:lstStyle/>
          <a:p>
            <a:pPr>
              <a:defRPr/>
            </a:pPr>
            <a:endParaRPr lang="en-US">
              <a:cs typeface="+mn-ea"/>
              <a:sym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9D48A4-2B71-4944-8224-158100601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942053" y="1621056"/>
            <a:ext cx="6875333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6000" b="1" dirty="0">
                <a:latin typeface="Bahnschrift" panose="020B0502040204020203" pitchFamily="34" charset="0"/>
              </a:rPr>
              <a:t>Materials</a:t>
            </a:r>
          </a:p>
        </p:txBody>
      </p: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133600" y="963930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19372" y="5425891"/>
            <a:ext cx="26725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latin typeface="Bahnschrift" panose="020B0502040204020203" pitchFamily="34" charset="0"/>
              </a:rPr>
              <a:t>Coarse Aggregate</a:t>
            </a:r>
          </a:p>
          <a:p>
            <a:pPr lvl="0" algn="ctr"/>
            <a:endParaRPr lang="ar-SA" sz="2400" dirty="0">
              <a:latin typeface="Bahnschrift" panose="020B0502040204020203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189287" y="8831148"/>
            <a:ext cx="233269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latin typeface="Bahnschrift" panose="020B0502040204020203" pitchFamily="34" charset="0"/>
              </a:rPr>
              <a:t>Rubber Powder</a:t>
            </a:r>
          </a:p>
          <a:p>
            <a:pPr lvl="0" algn="ctr"/>
            <a:endParaRPr lang="ar-SA" sz="2800" dirty="0">
              <a:latin typeface="Bahnschrift" panose="020B0502040204020203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800763"/>
              </p:ext>
            </p:extLst>
          </p:nvPr>
        </p:nvGraphicFramePr>
        <p:xfrm>
          <a:off x="6248400" y="1581687"/>
          <a:ext cx="11201400" cy="780345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200000" sy="200000" algn="tl" rotWithShape="0">
                    <a:prstClr val="black">
                      <a:alpha val="4000"/>
                    </a:prstClr>
                  </a:outerShdw>
                </a:effectLst>
                <a:tableStyleId>{5C22544A-7EE6-4342-B048-85BDC9FD1C3A}</a:tableStyleId>
              </a:tblPr>
              <a:tblGrid>
                <a:gridCol w="224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95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Size Ranges</a:t>
                      </a:r>
                    </a:p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(mm) 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Water Absorption 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Moisture Content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2800" dirty="0">
                          <a:cs typeface="+mj-cs"/>
                        </a:rPr>
                        <a:t>Bulk Specific Gravity</a:t>
                      </a:r>
                      <a:r>
                        <a:rPr lang="ar-SA" sz="2800" dirty="0">
                          <a:cs typeface="+mj-cs"/>
                        </a:rPr>
                        <a:t> </a:t>
                      </a:r>
                      <a:r>
                        <a:rPr lang="en-US" sz="2800" dirty="0">
                          <a:cs typeface="+mj-cs"/>
                        </a:rPr>
                        <a:t> </a:t>
                      </a:r>
                      <a:endParaRPr lang="ar-SA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cs typeface="+mj-cs"/>
                        </a:rPr>
                        <a:t>Unit Weight </a:t>
                      </a:r>
                      <a:r>
                        <a:rPr lang="en-US" sz="2800" dirty="0" err="1">
                          <a:cs typeface="+mj-cs"/>
                        </a:rPr>
                        <a:t>Rodded</a:t>
                      </a:r>
                      <a:r>
                        <a:rPr lang="en-US" sz="2800" dirty="0">
                          <a:cs typeface="+mj-cs"/>
                        </a:rPr>
                        <a:t> (kg/m³)</a:t>
                      </a:r>
                      <a:r>
                        <a:rPr lang="en-US" sz="2800" b="1" dirty="0">
                          <a:cs typeface="+mj-cs"/>
                        </a:rPr>
                        <a:t> 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69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0.15-4.75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1.0%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3.1%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2.59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1438.5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6933">
                <a:tc>
                  <a:txBody>
                    <a:bodyPr/>
                    <a:lstStyle/>
                    <a:p>
                      <a:pPr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0.15-2.36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4.9%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7.4%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3098918" y="2970851"/>
            <a:ext cx="2520000" cy="2394000"/>
          </a:xfrm>
          <a:prstGeom prst="roundRect">
            <a:avLst>
              <a:gd name="adj" fmla="val 10000"/>
            </a:avLst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Rounded Rectangle 42"/>
          <p:cNvSpPr/>
          <p:nvPr/>
        </p:nvSpPr>
        <p:spPr>
          <a:xfrm>
            <a:off x="3091991" y="6437148"/>
            <a:ext cx="2520000" cy="2394000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6D52E6C-3565-4854-BA9A-F63861E9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9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2" name="Diagram 41">
            <a:extLst>
              <a:ext uri="{FF2B5EF4-FFF2-40B4-BE49-F238E27FC236}">
                <a16:creationId xmlns:a16="http://schemas.microsoft.com/office/drawing/2014/main" id="{F2695F06-F873-44A3-B401-BC35745A18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9084145"/>
              </p:ext>
            </p:extLst>
          </p:nvPr>
        </p:nvGraphicFramePr>
        <p:xfrm>
          <a:off x="2090724" y="1912444"/>
          <a:ext cx="13149276" cy="576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DFACDA3-7C5E-4E36-B040-CF000BA98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8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46924" y="242294"/>
            <a:ext cx="17793515" cy="9802411"/>
            <a:chOff x="0" y="0"/>
            <a:chExt cx="4982580" cy="274489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982580" cy="2744893"/>
            </a:xfrm>
            <a:custGeom>
              <a:avLst/>
              <a:gdLst/>
              <a:ahLst/>
              <a:cxnLst/>
              <a:rect l="l" t="t" r="r" b="b"/>
              <a:pathLst>
                <a:path w="4982580" h="2744893">
                  <a:moveTo>
                    <a:pt x="0" y="0"/>
                  </a:moveTo>
                  <a:lnTo>
                    <a:pt x="4982580" y="0"/>
                  </a:lnTo>
                  <a:lnTo>
                    <a:pt x="4982580" y="2744893"/>
                  </a:lnTo>
                  <a:lnTo>
                    <a:pt x="0" y="27448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28600" cap="sq">
              <a:solidFill>
                <a:srgbClr val="145DA0"/>
              </a:solidFill>
              <a:prstDash val="solid"/>
              <a:miter/>
            </a:ln>
          </p:spPr>
          <p:txBody>
            <a:bodyPr/>
            <a:lstStyle/>
            <a:p>
              <a:endParaRPr lang="x-none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982580" cy="27829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297323" y="8211194"/>
            <a:ext cx="4154377" cy="582587"/>
          </a:xfrm>
          <a:custGeom>
            <a:avLst/>
            <a:gdLst/>
            <a:ahLst/>
            <a:cxnLst/>
            <a:rect l="l" t="t" r="r" b="b"/>
            <a:pathLst>
              <a:path w="4154377" h="58258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0835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222350" y="2655266"/>
            <a:ext cx="6130844" cy="6569185"/>
            <a:chOff x="0" y="0"/>
            <a:chExt cx="1416547" cy="201320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16547" cy="2013207"/>
            </a:xfrm>
            <a:custGeom>
              <a:avLst/>
              <a:gdLst/>
              <a:ahLst/>
              <a:cxnLst/>
              <a:rect l="l" t="t" r="r" b="b"/>
              <a:pathLst>
                <a:path w="1416547" h="201320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 flipV="1">
            <a:off x="2222350" y="6812994"/>
            <a:ext cx="6130844" cy="79186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Freeform 12"/>
          <p:cNvSpPr/>
          <p:nvPr/>
        </p:nvSpPr>
        <p:spPr>
          <a:xfrm>
            <a:off x="10612800" y="8280092"/>
            <a:ext cx="4154377" cy="582587"/>
          </a:xfrm>
          <a:custGeom>
            <a:avLst/>
            <a:gdLst/>
            <a:ahLst/>
            <a:cxnLst/>
            <a:rect l="l" t="t" r="r" b="b"/>
            <a:pathLst>
              <a:path w="4154377" h="58258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0835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0271945" y="2717067"/>
            <a:ext cx="6130844" cy="6447172"/>
            <a:chOff x="0" y="0"/>
            <a:chExt cx="1416547" cy="201320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416547" cy="2013207"/>
            </a:xfrm>
            <a:custGeom>
              <a:avLst/>
              <a:gdLst/>
              <a:ahLst/>
              <a:cxnLst/>
              <a:rect l="l" t="t" r="r" b="b"/>
              <a:pathLst>
                <a:path w="1416547" h="201320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  <p:txBody>
            <a:bodyPr/>
            <a:lstStyle/>
            <a:p>
              <a:endParaRPr lang="x-none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AutoShape 17"/>
          <p:cNvSpPr/>
          <p:nvPr/>
        </p:nvSpPr>
        <p:spPr>
          <a:xfrm>
            <a:off x="10363199" y="6891190"/>
            <a:ext cx="6039589" cy="989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4" name="TextBox 24"/>
          <p:cNvSpPr txBox="1"/>
          <p:nvPr/>
        </p:nvSpPr>
        <p:spPr>
          <a:xfrm>
            <a:off x="5201260" y="612477"/>
            <a:ext cx="7884841" cy="80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6000" b="1" dirty="0">
                <a:sym typeface="Open Sans Extra Bold"/>
              </a:rPr>
              <a:t>Tests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800231" y="2119053"/>
            <a:ext cx="5074270" cy="4248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406"/>
              </a:lnSpc>
              <a:spcBef>
                <a:spcPct val="0"/>
              </a:spcBef>
            </a:pPr>
            <a:r>
              <a:rPr lang="en-US" sz="2800" dirty="0">
                <a:latin typeface="Montserrat Bold"/>
                <a:ea typeface="Montserrat Bold"/>
                <a:cs typeface="Montserrat Bold"/>
                <a:sym typeface="Montserrat Bold"/>
              </a:rPr>
              <a:t>Compressive Strength</a:t>
            </a:r>
            <a:endParaRPr lang="en-US" sz="2433" dirty="0"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39" name="Freeform 20">
            <a:extLst>
              <a:ext uri="{FF2B5EF4-FFF2-40B4-BE49-F238E27FC236}">
                <a16:creationId xmlns:a16="http://schemas.microsoft.com/office/drawing/2014/main" id="{65AB077E-1ED8-C6A5-D550-1B50662D6D78}"/>
              </a:ext>
            </a:extLst>
          </p:cNvPr>
          <p:cNvSpPr/>
          <p:nvPr/>
        </p:nvSpPr>
        <p:spPr>
          <a:xfrm>
            <a:off x="2490499" y="2845709"/>
            <a:ext cx="5594545" cy="3855019"/>
          </a:xfrm>
          <a:custGeom>
            <a:avLst/>
            <a:gdLst/>
            <a:ahLst/>
            <a:cxnLst/>
            <a:rect l="l" t="t" r="r" b="b"/>
            <a:pathLst>
              <a:path w="4334204" h="7710963">
                <a:moveTo>
                  <a:pt x="0" y="0"/>
                </a:moveTo>
                <a:lnTo>
                  <a:pt x="4334204" y="0"/>
                </a:lnTo>
                <a:lnTo>
                  <a:pt x="4334204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6456C-CDCA-12E9-2766-5A8F8A05801A}"/>
              </a:ext>
            </a:extLst>
          </p:cNvPr>
          <p:cNvSpPr txBox="1"/>
          <p:nvPr/>
        </p:nvSpPr>
        <p:spPr>
          <a:xfrm>
            <a:off x="4554511" y="2035316"/>
            <a:ext cx="2362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rtl="1"/>
            <a:r>
              <a:rPr lang="en-US" sz="2800" dirty="0">
                <a:latin typeface="Montserrat Bold"/>
              </a:rPr>
              <a:t>Density</a:t>
            </a:r>
            <a:endParaRPr lang="x-none" sz="2800" dirty="0">
              <a:latin typeface="Montserrat Bol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7013EC-9BEB-5073-E4F6-0E56B7F4E64B}"/>
                  </a:ext>
                </a:extLst>
              </p:cNvPr>
              <p:cNvSpPr txBox="1"/>
              <p:nvPr/>
            </p:nvSpPr>
            <p:spPr>
              <a:xfrm>
                <a:off x="3102981" y="7004446"/>
                <a:ext cx="4369579" cy="1891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Calculate the Density using the formula:</a:t>
                </a:r>
              </a:p>
              <a:p>
                <a:endParaRPr lang="en-US" sz="240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x-none" sz="240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x-none" sz="2400" i="0">
                          <a:latin typeface="Cambria Math" panose="02040503050406030204" pitchFamily="18" charset="0"/>
                        </a:rPr>
                        <m:t>ensity</m:t>
                      </m:r>
                      <m:r>
                        <a:rPr lang="x-none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x-none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x-none" sz="2400" i="0">
                              <a:latin typeface="Cambria Math" panose="02040503050406030204" pitchFamily="18" charset="0"/>
                            </a:rPr>
                            <m:t>Mass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x-none" sz="2400" i="0">
                              <a:latin typeface="Cambria Math" panose="02040503050406030204" pitchFamily="18" charset="0"/>
                            </a:rPr>
                            <m:t>Volume</m:t>
                          </m:r>
                        </m:den>
                      </m:f>
                      <m:r>
                        <a:rPr lang="x-none" sz="24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x-none" sz="2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27013EC-9BEB-5073-E4F6-0E56B7F4E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981" y="7004446"/>
                <a:ext cx="4369579" cy="1891800"/>
              </a:xfrm>
              <a:prstGeom prst="rect">
                <a:avLst/>
              </a:prstGeom>
              <a:blipFill rotWithShape="0">
                <a:blip r:embed="rId4"/>
                <a:stretch>
                  <a:fillRect t="-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632E691-4FD4-C98E-4F5C-506EA36AE52B}"/>
                  </a:ext>
                </a:extLst>
              </p:cNvPr>
              <p:cNvSpPr txBox="1"/>
              <p:nvPr/>
            </p:nvSpPr>
            <p:spPr>
              <a:xfrm>
                <a:off x="10441035" y="6961105"/>
                <a:ext cx="5792663" cy="2029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US" sz="2400" kern="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the compressive strength using the formula: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kern="100">
                          <a:latin typeface="Cambria Math" panose="02040503050406030204" pitchFamily="18" charset="0"/>
                        </a:rPr>
                        <m:t>Compressive</m:t>
                      </m:r>
                      <m:r>
                        <a:rPr lang="en-US" sz="2400" kern="1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kern="100">
                          <a:latin typeface="Cambria Math" panose="02040503050406030204" pitchFamily="18" charset="0"/>
                        </a:rPr>
                        <m:t>Strength</m:t>
                      </m:r>
                      <m:r>
                        <a:rPr lang="en-US" sz="2400" kern="100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400" i="1" kern="10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kern="100">
                              <a:latin typeface="Cambria Math" panose="02040503050406030204" pitchFamily="18" charset="0"/>
                            </a:rPr>
                            <m:t>Mximum</m:t>
                          </m:r>
                          <m:r>
                            <a:rPr lang="en-US" sz="2400" kern="1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kern="100">
                              <a:latin typeface="Cambria Math" panose="02040503050406030204" pitchFamily="18" charset="0"/>
                            </a:rPr>
                            <m:t>Load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kern="100">
                              <a:latin typeface="Cambria Math" panose="02040503050406030204" pitchFamily="18" charset="0"/>
                            </a:rPr>
                            <m:t>Area</m:t>
                          </m:r>
                          <m:r>
                            <a:rPr lang="en-US" sz="2400" kern="1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kern="1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400" kern="1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kern="100">
                              <a:latin typeface="Cambria Math" panose="02040503050406030204" pitchFamily="18" charset="0"/>
                            </a:rPr>
                            <m:t>the</m:t>
                          </m:r>
                          <m:r>
                            <a:rPr lang="en-US" sz="2400" kern="1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kern="100">
                              <a:latin typeface="Cambria Math" panose="02040503050406030204" pitchFamily="18" charset="0"/>
                            </a:rPr>
                            <m:t>brick</m:t>
                          </m:r>
                        </m:den>
                      </m:f>
                    </m:oMath>
                  </m:oMathPara>
                </a14:m>
                <a:endParaRPr lang="x-none" sz="2400" kern="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632E691-4FD4-C98E-4F5C-506EA36A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1035" y="6961105"/>
                <a:ext cx="5792663" cy="2029979"/>
              </a:xfrm>
              <a:prstGeom prst="rect">
                <a:avLst/>
              </a:prstGeom>
              <a:blipFill rotWithShape="0">
                <a:blip r:embed="rId5"/>
                <a:stretch>
                  <a:fillRect l="-211" r="-1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" t="-503" r="23589"/>
          <a:stretch/>
        </p:blipFill>
        <p:spPr>
          <a:xfrm rot="5400000">
            <a:off x="11438818" y="2031512"/>
            <a:ext cx="3888350" cy="55944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178D0D1-87E4-4BAC-BDEA-AE83C34E4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46924" y="242294"/>
            <a:ext cx="17793515" cy="9802411"/>
            <a:chOff x="0" y="0"/>
            <a:chExt cx="4982580" cy="274489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982580" cy="2744893"/>
            </a:xfrm>
            <a:custGeom>
              <a:avLst/>
              <a:gdLst/>
              <a:ahLst/>
              <a:cxnLst/>
              <a:rect l="l" t="t" r="r" b="b"/>
              <a:pathLst>
                <a:path w="4982580" h="2744893">
                  <a:moveTo>
                    <a:pt x="0" y="0"/>
                  </a:moveTo>
                  <a:lnTo>
                    <a:pt x="4982580" y="0"/>
                  </a:lnTo>
                  <a:lnTo>
                    <a:pt x="4982580" y="2744893"/>
                  </a:lnTo>
                  <a:lnTo>
                    <a:pt x="0" y="27448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28600" cap="sq">
              <a:solidFill>
                <a:srgbClr val="145DA0"/>
              </a:solidFill>
              <a:prstDash val="solid"/>
              <a:miter/>
            </a:ln>
          </p:spPr>
          <p:txBody>
            <a:bodyPr/>
            <a:lstStyle/>
            <a:p>
              <a:endParaRPr lang="x-none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982580" cy="27829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297323" y="8211194"/>
            <a:ext cx="4154377" cy="582587"/>
          </a:xfrm>
          <a:custGeom>
            <a:avLst/>
            <a:gdLst/>
            <a:ahLst/>
            <a:cxnLst/>
            <a:rect l="l" t="t" r="r" b="b"/>
            <a:pathLst>
              <a:path w="4154377" h="58258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0835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222350" y="2655266"/>
            <a:ext cx="6130844" cy="6907834"/>
            <a:chOff x="0" y="0"/>
            <a:chExt cx="1416547" cy="201320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16547" cy="2013207"/>
            </a:xfrm>
            <a:custGeom>
              <a:avLst/>
              <a:gdLst/>
              <a:ahLst/>
              <a:cxnLst/>
              <a:rect l="l" t="t" r="r" b="b"/>
              <a:pathLst>
                <a:path w="1416547" h="201320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 flipV="1">
            <a:off x="2222350" y="6812994"/>
            <a:ext cx="6130844" cy="79186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Freeform 12"/>
          <p:cNvSpPr/>
          <p:nvPr/>
        </p:nvSpPr>
        <p:spPr>
          <a:xfrm>
            <a:off x="10612800" y="8280092"/>
            <a:ext cx="4154377" cy="582587"/>
          </a:xfrm>
          <a:custGeom>
            <a:avLst/>
            <a:gdLst/>
            <a:ahLst/>
            <a:cxnLst/>
            <a:rect l="l" t="t" r="r" b="b"/>
            <a:pathLst>
              <a:path w="4154377" h="58258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0835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0271945" y="2717066"/>
            <a:ext cx="6130844" cy="6846033"/>
            <a:chOff x="0" y="0"/>
            <a:chExt cx="1416547" cy="201320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416547" cy="2013207"/>
            </a:xfrm>
            <a:custGeom>
              <a:avLst/>
              <a:gdLst/>
              <a:ahLst/>
              <a:cxnLst/>
              <a:rect l="l" t="t" r="r" b="b"/>
              <a:pathLst>
                <a:path w="1416547" h="201320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  <p:txBody>
            <a:bodyPr/>
            <a:lstStyle/>
            <a:p>
              <a:endParaRPr lang="x-none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AutoShape 17"/>
          <p:cNvSpPr/>
          <p:nvPr/>
        </p:nvSpPr>
        <p:spPr>
          <a:xfrm>
            <a:off x="10271945" y="6828292"/>
            <a:ext cx="6130844" cy="63888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4" name="TextBox 24"/>
          <p:cNvSpPr txBox="1"/>
          <p:nvPr/>
        </p:nvSpPr>
        <p:spPr>
          <a:xfrm>
            <a:off x="5201260" y="651426"/>
            <a:ext cx="7884841" cy="80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00"/>
              </a:lnSpc>
              <a:spcBef>
                <a:spcPct val="0"/>
              </a:spcBef>
            </a:pPr>
            <a:r>
              <a:rPr lang="en-US" sz="6000" b="1" dirty="0">
                <a:sym typeface="Open Sans Extra Bold"/>
              </a:rPr>
              <a:t>Tests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800231" y="2119053"/>
            <a:ext cx="5074270" cy="4248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406"/>
              </a:lnSpc>
              <a:spcBef>
                <a:spcPct val="0"/>
              </a:spcBef>
            </a:pPr>
            <a:r>
              <a:rPr lang="en-US" sz="2800" dirty="0">
                <a:latin typeface="Montserrat Bold"/>
                <a:ea typeface="Montserrat Bold"/>
                <a:cs typeface="Montserrat Bold"/>
                <a:sym typeface="Montserrat Bold"/>
              </a:rPr>
              <a:t>Moisture Content</a:t>
            </a:r>
            <a:endParaRPr lang="en-US" sz="2433" dirty="0"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6456C-CDCA-12E9-2766-5A8F8A05801A}"/>
              </a:ext>
            </a:extLst>
          </p:cNvPr>
          <p:cNvSpPr txBox="1"/>
          <p:nvPr/>
        </p:nvSpPr>
        <p:spPr>
          <a:xfrm>
            <a:off x="3382540" y="2069491"/>
            <a:ext cx="41624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1"/>
            <a:r>
              <a:rPr lang="en-US" sz="2800" dirty="0">
                <a:latin typeface="Montserrat Bold"/>
              </a:rPr>
              <a:t>Water</a:t>
            </a:r>
            <a:r>
              <a:rPr lang="en-US" sz="2800" b="0" dirty="0">
                <a:latin typeface="Bahnschrift" panose="020B0502040204020203" pitchFamily="34" charset="0"/>
              </a:rPr>
              <a:t> </a:t>
            </a:r>
            <a:r>
              <a:rPr lang="en-US" sz="2800" dirty="0">
                <a:latin typeface="Montserrat Bold"/>
              </a:rPr>
              <a:t>Absorption</a:t>
            </a:r>
            <a:r>
              <a:rPr lang="en-US" sz="2800" b="0" dirty="0">
                <a:latin typeface="Bahnschrift" panose="020B0502040204020203" pitchFamily="34" charset="0"/>
              </a:rPr>
              <a:t> </a:t>
            </a:r>
            <a:endParaRPr lang="x-none" sz="2800" dirty="0"/>
          </a:p>
          <a:p>
            <a:pPr lvl="0" rtl="1"/>
            <a:endParaRPr lang="x-none" sz="2800" dirty="0">
              <a:latin typeface="Montserrat Bol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7013EC-9BEB-5073-E4F6-0E56B7F4E64B}"/>
                  </a:ext>
                </a:extLst>
              </p:cNvPr>
              <p:cNvSpPr txBox="1"/>
              <p:nvPr/>
            </p:nvSpPr>
            <p:spPr>
              <a:xfrm>
                <a:off x="2484639" y="7003455"/>
                <a:ext cx="5606265" cy="21880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x-none" sz="2400" smtClean="0">
                          <a:latin typeface="Cambria Math" panose="02040503050406030204" pitchFamily="18" charset="0"/>
                        </a:rPr>
                        <m:t>W</m:t>
                      </m:r>
                      <m:r>
                        <m:rPr>
                          <m:sty m:val="p"/>
                        </m:rPr>
                        <a:rPr lang="x-none" sz="2400" i="0">
                          <a:latin typeface="Cambria Math" panose="02040503050406030204" pitchFamily="18" charset="0"/>
                        </a:rPr>
                        <m:t>ater</m:t>
                      </m:r>
                      <m:r>
                        <a:rPr lang="x-none" sz="2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x-none" sz="2400" i="0">
                          <a:latin typeface="Cambria Math" panose="02040503050406030204" pitchFamily="18" charset="0"/>
                        </a:rPr>
                        <m:t>Absorption</m:t>
                      </m:r>
                      <m:r>
                        <a:rPr lang="x-none" sz="2400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x-none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x-none" sz="2400" i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x-none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x-none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x-none" sz="2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x-none" sz="2400" i="0">
                                  <a:latin typeface="Cambria Math" panose="02040503050406030204" pitchFamily="18" charset="0"/>
                                </a:rPr>
                                <m:t>Wet</m:t>
                              </m:r>
                              <m:r>
                                <a:rPr lang="x-none" sz="2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x-none" sz="2400" i="0">
                                  <a:latin typeface="Cambria Math" panose="02040503050406030204" pitchFamily="18" charset="0"/>
                                </a:rPr>
                                <m:t>Weight</m:t>
                              </m:r>
                              <m:r>
                                <a:rPr lang="x-none" sz="2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x-none" sz="2400" i="0">
                                  <a:latin typeface="Cambria Math" panose="02040503050406030204" pitchFamily="18" charset="0"/>
                                </a:rPr>
                                <m:t>Dry</m:t>
                              </m:r>
                              <m:r>
                                <a:rPr lang="x-none" sz="2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x-none" sz="2400" i="0">
                                  <a:latin typeface="Cambria Math" panose="02040503050406030204" pitchFamily="18" charset="0"/>
                                </a:rPr>
                                <m:t>Weight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x-none" sz="2400" i="0">
                              <a:latin typeface="Cambria Math" panose="02040503050406030204" pitchFamily="18" charset="0"/>
                            </a:rPr>
                            <m:t>Dry</m:t>
                          </m:r>
                          <m:r>
                            <a:rPr lang="x-none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x-none" sz="2400" i="0">
                              <a:latin typeface="Cambria Math" panose="02040503050406030204" pitchFamily="18" charset="0"/>
                            </a:rPr>
                            <m:t>Weight</m:t>
                          </m:r>
                        </m:den>
                      </m:f>
                      <m:r>
                        <a:rPr lang="x-none" sz="2400" i="0">
                          <a:latin typeface="Cambria Math" panose="02040503050406030204" pitchFamily="18" charset="0"/>
                        </a:rPr>
                        <m:t>​×100% </m:t>
                      </m:r>
                    </m:oMath>
                  </m:oMathPara>
                </a14:m>
                <a:endParaRPr lang="x-none" sz="2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7013EC-9BEB-5073-E4F6-0E56B7F4E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639" y="7003455"/>
                <a:ext cx="5606265" cy="21880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P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632E691-4FD4-C98E-4F5C-506EA36AE52B}"/>
                  </a:ext>
                </a:extLst>
              </p:cNvPr>
              <p:cNvSpPr txBox="1"/>
              <p:nvPr/>
            </p:nvSpPr>
            <p:spPr>
              <a:xfrm>
                <a:off x="10307114" y="6775276"/>
                <a:ext cx="6130844" cy="2524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2999"/>
                  </a:lnSpc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Moisture</m:t>
                    </m:r>
                    <m:r>
                      <a:rPr lang="en-US" sz="24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Content</m:t>
                    </m:r>
                    <m:r>
                      <a:rPr lang="en-GB" sz="24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x-none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x-none" sz="2400">
                            <a:latin typeface="Cambria Math" panose="02040503050406030204" pitchFamily="18" charset="0"/>
                          </a:rPr>
                          <m:t>%</m:t>
                        </m:r>
                      </m:e>
                    </m:d>
                    <m:r>
                      <a:rPr lang="en-US" sz="24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36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Initial</m:t>
                            </m:r>
                            <m: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dry</m:t>
                            </m:r>
                            <m: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weight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Weight</m:t>
                            </m:r>
                            <m: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after</m:t>
                            </m:r>
                            <m: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drying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Weight</m:t>
                        </m:r>
                        <m:r>
                          <a:rPr lang="en-U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after</m:t>
                        </m:r>
                        <m:r>
                          <a:rPr lang="en-U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drying</m:t>
                        </m:r>
                      </m:den>
                    </m:f>
                  </m:oMath>
                </a14:m>
                <a:r>
                  <a:rPr lang="en-US" sz="2400" kern="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x-none" sz="2400">
                        <a:latin typeface="Cambria Math" panose="02040503050406030204" pitchFamily="18" charset="0"/>
                      </a:rPr>
                      <m:t>×100% </m:t>
                    </m:r>
                  </m:oMath>
                </a14:m>
                <a:endParaRPr lang="x-none" sz="2400" kern="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632E691-4FD4-C98E-4F5C-506EA36A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114" y="6775276"/>
                <a:ext cx="6130844" cy="2524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565" y="2911213"/>
            <a:ext cx="5541601" cy="37439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2" r="1726" b="17803"/>
          <a:stretch/>
        </p:blipFill>
        <p:spPr>
          <a:xfrm>
            <a:off x="2484639" y="2867439"/>
            <a:ext cx="5623849" cy="37383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5AAB5E1-07F7-4642-91F1-6E72FC2E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5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46924" y="242294"/>
            <a:ext cx="17793515" cy="9802411"/>
            <a:chOff x="0" y="0"/>
            <a:chExt cx="4982580" cy="274489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982580" cy="2744893"/>
            </a:xfrm>
            <a:custGeom>
              <a:avLst/>
              <a:gdLst/>
              <a:ahLst/>
              <a:cxnLst/>
              <a:rect l="l" t="t" r="r" b="b"/>
              <a:pathLst>
                <a:path w="4982580" h="2744893">
                  <a:moveTo>
                    <a:pt x="0" y="0"/>
                  </a:moveTo>
                  <a:lnTo>
                    <a:pt x="4982580" y="0"/>
                  </a:lnTo>
                  <a:lnTo>
                    <a:pt x="4982580" y="2744893"/>
                  </a:lnTo>
                  <a:lnTo>
                    <a:pt x="0" y="27448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28600" cap="sq">
              <a:solidFill>
                <a:srgbClr val="145DA0"/>
              </a:solidFill>
              <a:prstDash val="solid"/>
              <a:miter/>
            </a:ln>
          </p:spPr>
          <p:txBody>
            <a:bodyPr/>
            <a:lstStyle/>
            <a:p>
              <a:endParaRPr lang="x-none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982580" cy="27829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297323" y="8211194"/>
            <a:ext cx="4154377" cy="582587"/>
          </a:xfrm>
          <a:custGeom>
            <a:avLst/>
            <a:gdLst/>
            <a:ahLst/>
            <a:cxnLst/>
            <a:rect l="l" t="t" r="r" b="b"/>
            <a:pathLst>
              <a:path w="4154377" h="58258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0835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222350" y="2655266"/>
            <a:ext cx="6130844" cy="6907834"/>
            <a:chOff x="0" y="0"/>
            <a:chExt cx="1416547" cy="201320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16547" cy="2013207"/>
            </a:xfrm>
            <a:custGeom>
              <a:avLst/>
              <a:gdLst/>
              <a:ahLst/>
              <a:cxnLst/>
              <a:rect l="l" t="t" r="r" b="b"/>
              <a:pathLst>
                <a:path w="1416547" h="201320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 flipV="1">
            <a:off x="2222350" y="6812994"/>
            <a:ext cx="6130844" cy="79186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Freeform 12"/>
          <p:cNvSpPr/>
          <p:nvPr/>
        </p:nvSpPr>
        <p:spPr>
          <a:xfrm>
            <a:off x="10612800" y="8280092"/>
            <a:ext cx="4154377" cy="582587"/>
          </a:xfrm>
          <a:custGeom>
            <a:avLst/>
            <a:gdLst/>
            <a:ahLst/>
            <a:cxnLst/>
            <a:rect l="l" t="t" r="r" b="b"/>
            <a:pathLst>
              <a:path w="4154377" h="58258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0835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0271945" y="2717066"/>
            <a:ext cx="6130844" cy="6846033"/>
            <a:chOff x="0" y="0"/>
            <a:chExt cx="1416547" cy="201320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416547" cy="2013207"/>
            </a:xfrm>
            <a:custGeom>
              <a:avLst/>
              <a:gdLst/>
              <a:ahLst/>
              <a:cxnLst/>
              <a:rect l="l" t="t" r="r" b="b"/>
              <a:pathLst>
                <a:path w="1416547" h="201320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  <p:txBody>
            <a:bodyPr/>
            <a:lstStyle/>
            <a:p>
              <a:endParaRPr lang="x-none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AutoShape 17"/>
          <p:cNvSpPr/>
          <p:nvPr/>
        </p:nvSpPr>
        <p:spPr>
          <a:xfrm>
            <a:off x="10271945" y="6828292"/>
            <a:ext cx="6130844" cy="63888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4" name="TextBox 24"/>
          <p:cNvSpPr txBox="1"/>
          <p:nvPr/>
        </p:nvSpPr>
        <p:spPr>
          <a:xfrm>
            <a:off x="5353660" y="673586"/>
            <a:ext cx="7884841" cy="80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6000" b="1" dirty="0">
                <a:sym typeface="Open Sans Extra Bold"/>
              </a:rPr>
              <a:t>Tests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30"/>
              <p:cNvSpPr txBox="1"/>
              <p:nvPr/>
            </p:nvSpPr>
            <p:spPr>
              <a:xfrm>
                <a:off x="10800231" y="2119053"/>
                <a:ext cx="5074270" cy="436017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3406"/>
                  </a:lnSpc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>
                          <a:latin typeface="Cambria Math" panose="02040503050406030204" pitchFamily="18" charset="0"/>
                          <a:ea typeface="Montserrat Bold"/>
                          <a:cs typeface="Montserrat Bold"/>
                        </a:rPr>
                        <m:t>𝐁𝐮𝐥𝐤</m:t>
                      </m:r>
                      <m:r>
                        <a:rPr lang="en-US" sz="2800">
                          <a:latin typeface="Cambria Math" panose="02040503050406030204" pitchFamily="18" charset="0"/>
                          <a:ea typeface="Montserrat Bold"/>
                          <a:cs typeface="Montserrat Bold"/>
                        </a:rPr>
                        <m:t> </m:t>
                      </m:r>
                      <m:r>
                        <a:rPr lang="en-US" sz="2800">
                          <a:latin typeface="Cambria Math" panose="02040503050406030204" pitchFamily="18" charset="0"/>
                          <a:ea typeface="Montserrat Bold"/>
                          <a:cs typeface="Montserrat Bold"/>
                        </a:rPr>
                        <m:t>𝐒𝐩𝐚𝐜𝐢𝐟𝐢𝐜</m:t>
                      </m:r>
                      <m:r>
                        <a:rPr lang="en-US" sz="2800">
                          <a:latin typeface="Cambria Math" panose="02040503050406030204" pitchFamily="18" charset="0"/>
                          <a:ea typeface="Montserrat Bold"/>
                          <a:cs typeface="Montserrat Bold"/>
                        </a:rPr>
                        <m:t> </m:t>
                      </m:r>
                      <m:r>
                        <a:rPr lang="en-US" sz="2800">
                          <a:latin typeface="Cambria Math" panose="02040503050406030204" pitchFamily="18" charset="0"/>
                          <a:ea typeface="Montserrat Bold"/>
                          <a:cs typeface="Montserrat Bold"/>
                        </a:rPr>
                        <m:t>𝐆𝐫𝐚𝐯𝐢𝐭𝐲</m:t>
                      </m:r>
                    </m:oMath>
                  </m:oMathPara>
                </a14:m>
                <a:endParaRPr lang="en-US" sz="2800" dirty="0">
                  <a:latin typeface="Montserrat Bold"/>
                  <a:ea typeface="Montserrat Bold"/>
                  <a:cs typeface="Montserrat Bold"/>
                  <a:sym typeface="Poppins Bold"/>
                </a:endParaRPr>
              </a:p>
            </p:txBody>
          </p:sp>
        </mc:Choice>
        <mc:Fallback xmlns="">
          <p:sp>
            <p:nvSpPr>
              <p:cNvPr id="30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231" y="2119053"/>
                <a:ext cx="5074270" cy="4360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30E6456C-CDCA-12E9-2766-5A8F8A05801A}"/>
              </a:ext>
            </a:extLst>
          </p:cNvPr>
          <p:cNvSpPr txBox="1"/>
          <p:nvPr/>
        </p:nvSpPr>
        <p:spPr>
          <a:xfrm>
            <a:off x="3382540" y="2069491"/>
            <a:ext cx="41624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1"/>
            <a:r>
              <a:rPr lang="en-US" sz="2800" dirty="0">
                <a:latin typeface="Montserrat Bold"/>
                <a:ea typeface="Montserrat Bold"/>
                <a:cs typeface="Montserrat Bold"/>
                <a:sym typeface="Montserrat Bold"/>
              </a:rPr>
              <a:t>Unit Weight Rodded</a:t>
            </a:r>
            <a:endParaRPr lang="x-none" sz="2800" dirty="0">
              <a:latin typeface="Montserrat Bol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7013EC-9BEB-5073-E4F6-0E56B7F4E64B}"/>
                  </a:ext>
                </a:extLst>
              </p:cNvPr>
              <p:cNvSpPr txBox="1"/>
              <p:nvPr/>
            </p:nvSpPr>
            <p:spPr>
              <a:xfrm>
                <a:off x="2484639" y="7003455"/>
                <a:ext cx="5606265" cy="20562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Unit</m:t>
                      </m:r>
                      <m: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Weight</m:t>
                      </m:r>
                      <m: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Rodded</m:t>
                      </m:r>
                      <m:r>
                        <a:rPr lang="en-US" sz="2400" b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filled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cube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weight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empty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cube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weight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Volume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x-none" sz="2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27013EC-9BEB-5073-E4F6-0E56B7F4E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639" y="7003455"/>
                <a:ext cx="5606265" cy="2056204"/>
              </a:xfrm>
              <a:prstGeom prst="rect">
                <a:avLst/>
              </a:prstGeom>
              <a:blipFill rotWithShape="0">
                <a:blip r:embed="rId4"/>
                <a:stretch>
                  <a:fillRect r="-2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632E691-4FD4-C98E-4F5C-506EA36AE52B}"/>
                  </a:ext>
                </a:extLst>
              </p:cNvPr>
              <p:cNvSpPr txBox="1"/>
              <p:nvPr/>
            </p:nvSpPr>
            <p:spPr>
              <a:xfrm>
                <a:off x="10307114" y="6775276"/>
                <a:ext cx="6130844" cy="21673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2999"/>
                  </a:lnSpc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ulk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Spacific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Gravity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𝐷𝑟𝑦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𝑤𝑒𝑖𝑔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h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Weight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after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drying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weight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in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water</m:t>
                          </m:r>
                        </m:den>
                      </m:f>
                    </m:oMath>
                  </m:oMathPara>
                </a14:m>
                <a:endParaRPr lang="x-none" sz="2400" kern="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632E691-4FD4-C98E-4F5C-506EA36A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114" y="6775276"/>
                <a:ext cx="6130844" cy="21673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4">
            <a:extLst>
              <a:ext uri="{FF2B5EF4-FFF2-40B4-BE49-F238E27FC236}">
                <a16:creationId xmlns:a16="http://schemas.microsoft.com/office/drawing/2014/main" id="{5CDB15B6-6379-789F-5DCF-FC4604C5FF55}"/>
              </a:ext>
            </a:extLst>
          </p:cNvPr>
          <p:cNvSpPr txBox="1"/>
          <p:nvPr/>
        </p:nvSpPr>
        <p:spPr>
          <a:xfrm>
            <a:off x="399324" y="258633"/>
            <a:ext cx="17793515" cy="9938472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marL="0" lvl="0" indent="0" algn="ctr">
              <a:lnSpc>
                <a:spcPts val="2659"/>
              </a:lnSpc>
              <a:spcBef>
                <a:spcPct val="0"/>
              </a:spcBef>
            </a:pPr>
            <a:endParaRPr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340B573-8BEF-E3F8-5ED8-4372E96572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673" y="2905249"/>
            <a:ext cx="5541600" cy="377064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D419B6D-BA85-4D76-84C1-E3E20021771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84639" y="2889951"/>
            <a:ext cx="5606265" cy="377064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08CD788-0A2B-4C03-AA72-17343C82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0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727359" y="-1605245"/>
            <a:ext cx="13497490" cy="1349749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3E6B"/>
            </a:solidFill>
            <a:ln w="657225" cap="sq">
              <a:solidFill>
                <a:srgbClr val="3B599B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0317609" y="1019595"/>
            <a:ext cx="8597583" cy="8597583"/>
          </a:xfrm>
          <a:custGeom>
            <a:avLst/>
            <a:gdLst/>
            <a:ahLst/>
            <a:cxnLst/>
            <a:rect l="l" t="t" r="r" b="b"/>
            <a:pathLst>
              <a:path w="8597583" h="8597583">
                <a:moveTo>
                  <a:pt x="0" y="0"/>
                </a:moveTo>
                <a:lnTo>
                  <a:pt x="8597583" y="0"/>
                </a:lnTo>
                <a:lnTo>
                  <a:pt x="8597583" y="8597583"/>
                </a:lnTo>
                <a:lnTo>
                  <a:pt x="0" y="85975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0944801" y="1471900"/>
            <a:ext cx="7343199" cy="7343199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B599B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1170165" y="1697279"/>
            <a:ext cx="6892470" cy="6892442"/>
            <a:chOff x="0" y="0"/>
            <a:chExt cx="6350000" cy="63499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38888" r="-38888"/>
              </a:stretch>
            </a:blipFill>
          </p:spPr>
        </p:sp>
      </p:grpSp>
      <p:grpSp>
        <p:nvGrpSpPr>
          <p:cNvPr id="11" name="Group 11"/>
          <p:cNvGrpSpPr/>
          <p:nvPr/>
        </p:nvGrpSpPr>
        <p:grpSpPr>
          <a:xfrm>
            <a:off x="-1013597" y="1051968"/>
            <a:ext cx="10137544" cy="1830920"/>
            <a:chOff x="0" y="0"/>
            <a:chExt cx="2250180" cy="4064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250180" cy="406400"/>
            </a:xfrm>
            <a:custGeom>
              <a:avLst/>
              <a:gdLst/>
              <a:ahLst/>
              <a:cxnLst/>
              <a:rect l="l" t="t" r="r" b="b"/>
              <a:pathLst>
                <a:path w="2250180" h="406400">
                  <a:moveTo>
                    <a:pt x="2046980" y="0"/>
                  </a:moveTo>
                  <a:cubicBezTo>
                    <a:pt x="2159204" y="0"/>
                    <a:pt x="2250180" y="90976"/>
                    <a:pt x="2250180" y="203200"/>
                  </a:cubicBezTo>
                  <a:cubicBezTo>
                    <a:pt x="2250180" y="315424"/>
                    <a:pt x="2159204" y="406400"/>
                    <a:pt x="204698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293E6B"/>
            </a:solidFill>
            <a:ln w="104775" cap="sq">
              <a:solidFill>
                <a:srgbClr val="3B599B"/>
              </a:soli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225018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170165" y="7296952"/>
            <a:ext cx="2199517" cy="219951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3E6B"/>
            </a:solidFill>
            <a:ln w="209550" cap="sq">
              <a:solidFill>
                <a:srgbClr val="3B599B"/>
              </a:solidFill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-2614791" y="9771441"/>
            <a:ext cx="8590251" cy="815686"/>
            <a:chOff x="0" y="0"/>
            <a:chExt cx="3228220" cy="30653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228220" cy="306535"/>
            </a:xfrm>
            <a:custGeom>
              <a:avLst/>
              <a:gdLst/>
              <a:ahLst/>
              <a:cxnLst/>
              <a:rect l="l" t="t" r="r" b="b"/>
              <a:pathLst>
                <a:path w="3228220" h="306535">
                  <a:moveTo>
                    <a:pt x="3025020" y="0"/>
                  </a:moveTo>
                  <a:cubicBezTo>
                    <a:pt x="3137244" y="0"/>
                    <a:pt x="3228220" y="68620"/>
                    <a:pt x="3228220" y="153268"/>
                  </a:cubicBezTo>
                  <a:cubicBezTo>
                    <a:pt x="3228220" y="237915"/>
                    <a:pt x="3137244" y="306535"/>
                    <a:pt x="3025020" y="306535"/>
                  </a:cubicBezTo>
                  <a:lnTo>
                    <a:pt x="203200" y="306535"/>
                  </a:lnTo>
                  <a:cubicBezTo>
                    <a:pt x="90976" y="306535"/>
                    <a:pt x="0" y="237915"/>
                    <a:pt x="0" y="153268"/>
                  </a:cubicBezTo>
                  <a:cubicBezTo>
                    <a:pt x="0" y="6862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293E6B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3228220" cy="344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-6093393" y="9496468"/>
            <a:ext cx="8590251" cy="1081425"/>
            <a:chOff x="0" y="0"/>
            <a:chExt cx="3228220" cy="4064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3228220" cy="406400"/>
            </a:xfrm>
            <a:custGeom>
              <a:avLst/>
              <a:gdLst/>
              <a:ahLst/>
              <a:cxnLst/>
              <a:rect l="l" t="t" r="r" b="b"/>
              <a:pathLst>
                <a:path w="3228220" h="406400">
                  <a:moveTo>
                    <a:pt x="3025020" y="0"/>
                  </a:moveTo>
                  <a:cubicBezTo>
                    <a:pt x="3137244" y="0"/>
                    <a:pt x="3228220" y="90976"/>
                    <a:pt x="3228220" y="203200"/>
                  </a:cubicBezTo>
                  <a:cubicBezTo>
                    <a:pt x="3228220" y="315424"/>
                    <a:pt x="3137244" y="406400"/>
                    <a:pt x="302502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3B599B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322822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1488019" y="7614805"/>
            <a:ext cx="1563810" cy="1563810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-38888" r="-38888"/>
              </a:stretch>
            </a:blipFill>
          </p:spPr>
        </p:sp>
      </p:grpSp>
      <p:sp>
        <p:nvSpPr>
          <p:cNvPr id="25" name="TextBox 25"/>
          <p:cNvSpPr txBox="1"/>
          <p:nvPr/>
        </p:nvSpPr>
        <p:spPr>
          <a:xfrm>
            <a:off x="885318" y="3631086"/>
            <a:ext cx="9225663" cy="40611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000" dirty="0">
                <a:latin typeface="Bahnschrift" panose="020B0502040204020203" pitchFamily="34" charset="0"/>
                <a:sym typeface="Montserrat"/>
              </a:rPr>
              <a:t>The thermal conductivity of a brick can be determined through a Heat flow meter apparatus. comprising two primary components: hardware and software. The hardware includes water and power inlet and outlet, a sample holder with two temperature-regulated layers (cold and hot), and an operational panel.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91841" y="1639135"/>
            <a:ext cx="7221812" cy="1158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99"/>
              </a:lnSpc>
            </a:pPr>
            <a:r>
              <a:rPr lang="en-US" sz="3999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Thermal Conductivity Test</a:t>
            </a:r>
          </a:p>
          <a:p>
            <a:pPr algn="l">
              <a:lnSpc>
                <a:spcPts val="4599"/>
              </a:lnSpc>
            </a:pPr>
            <a:endParaRPr lang="en-US" sz="3999" dirty="0">
              <a:solidFill>
                <a:srgbClr val="FFFFFF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C2A0A0C5-9789-4E4B-8C36-D1EF1D61E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29000"/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456130" y="1304400"/>
            <a:ext cx="9211870" cy="14820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/>
              <a:t>Mixing Materials Per Kg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431993"/>
              </p:ext>
            </p:extLst>
          </p:nvPr>
        </p:nvGraphicFramePr>
        <p:xfrm>
          <a:off x="1392102" y="3278365"/>
          <a:ext cx="15155469" cy="48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5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5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5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5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650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0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Ratio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Cement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Coarse Aggregate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Fine Sand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Coarse Sand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Rubber Tire Powder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Water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55.65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87.19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42.67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7.80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CR50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55.65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87.19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40.53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1.09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8.03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CR100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55.65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87.19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38.4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7.77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CR150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55.65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87.19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36.27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3.29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7.76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CR200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55.65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87.19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34.13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4.41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7.74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-100092" y="8776210"/>
                <a:ext cx="1222642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028950" lvl="6" indent="-285750">
                  <a:buFont typeface="Wingdings" panose="05000000000000000000" pitchFamily="2" charset="2"/>
                  <a:buChar char="v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Bahnschrift" panose="020B0502040204020203" pitchFamily="34" charset="0"/>
                  </a:rPr>
                  <a:t>Size of brick used 400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dirty="0">
                    <a:latin typeface="Bahnschrift" panose="020B0502040204020203" pitchFamily="34" charset="0"/>
                  </a:rPr>
                  <a:t> 200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dirty="0">
                    <a:latin typeface="Bahnschrift" panose="020B0502040204020203" pitchFamily="34" charset="0"/>
                  </a:rPr>
                  <a:t> </a:t>
                </a:r>
                <a:r>
                  <a:rPr lang="ar-SA" sz="2400" dirty="0">
                    <a:latin typeface="Bahnschrift" panose="020B0502040204020203" pitchFamily="34" charset="0"/>
                  </a:rPr>
                  <a:t>1</a:t>
                </a:r>
                <a:r>
                  <a:rPr lang="en-US" sz="2400" dirty="0">
                    <a:latin typeface="Bahnschrift" panose="020B0502040204020203" pitchFamily="34" charset="0"/>
                  </a:rPr>
                  <a:t>00 mm (Length, Height &amp; Width).</a:t>
                </a: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092" y="8776210"/>
                <a:ext cx="12226424" cy="461665"/>
              </a:xfrm>
              <a:prstGeom prst="rect">
                <a:avLst/>
              </a:prstGeom>
              <a:blipFill rotWithShape="0">
                <a:blip r:embed="rId5"/>
                <a:stretch>
                  <a:fillRect t="-12000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4A0AED0-269F-458E-8772-530CED33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5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95160" y="972581"/>
            <a:ext cx="6875333" cy="1705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Experiment Steps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Rectangle 17"/>
          <p:cNvSpPr/>
          <p:nvPr/>
        </p:nvSpPr>
        <p:spPr>
          <a:xfrm>
            <a:off x="1806336" y="3073525"/>
            <a:ext cx="96718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The process begins with placing the coarse aggregate in the drum mixer. Afterward, we add the coarse and fine sand followed by cement.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" name="Picture 4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6800" y="2059203"/>
            <a:ext cx="4010016" cy="3049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" name="Picture 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72" y="5396151"/>
            <a:ext cx="3885328" cy="2886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7010400" y="6203831"/>
            <a:ext cx="8915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Once the initial dry materials are mixed, we add the rubber tire powder and mix thoroughly for 3 minutes.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091316AD-3F5B-430E-B58A-B0001DCB8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1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95160" y="972581"/>
            <a:ext cx="6875333" cy="1705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Experiment Steps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Rectangle 17"/>
          <p:cNvSpPr/>
          <p:nvPr/>
        </p:nvSpPr>
        <p:spPr>
          <a:xfrm>
            <a:off x="1806336" y="3268810"/>
            <a:ext cx="96718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After mixing, we ensure the homogeneity of the dry mix through visual inspection and then gradually add water.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467600" y="6204695"/>
            <a:ext cx="891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All components are then mixed for an additional 3-5 minutes to ensure complete integration.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pic>
        <p:nvPicPr>
          <p:cNvPr id="42" name="Picture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3747" y="2452076"/>
            <a:ext cx="4877435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" name="Picture 4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688" y="5340927"/>
            <a:ext cx="4877435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1C88D047-45CE-4B7F-9E08-12124B8A4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95160" y="972581"/>
            <a:ext cx="6875333" cy="1705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Experiment Steps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Rectangle 17"/>
          <p:cNvSpPr/>
          <p:nvPr/>
        </p:nvSpPr>
        <p:spPr>
          <a:xfrm>
            <a:off x="1806336" y="3268810"/>
            <a:ext cx="96718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The thoroughly mixed batch is conveyed to the </a:t>
            </a:r>
            <a:r>
              <a:rPr lang="en-GB" sz="3000" dirty="0" err="1">
                <a:latin typeface="Bahnschrift" panose="020B0502040204020203" pitchFamily="34" charset="0"/>
              </a:rPr>
              <a:t>molds</a:t>
            </a:r>
            <a:r>
              <a:rPr lang="en-GB" sz="3000" dirty="0">
                <a:latin typeface="Bahnschrift" panose="020B0502040204020203" pitchFamily="34" charset="0"/>
              </a:rPr>
              <a:t> for pouring and compacting.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467600" y="6204695"/>
            <a:ext cx="8915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During the transfer process, a portion of the mixture is poured into a special mold (50 cm * 50 cm) for testing heat flow.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pic>
        <p:nvPicPr>
          <p:cNvPr id="41" name="Picture 4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1046" y="2101698"/>
            <a:ext cx="3505200" cy="3478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" name="Picture 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126" y="5366706"/>
            <a:ext cx="4343400" cy="2942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DF35AE46-6C91-4DEB-BAAE-74EE1C0C0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7">
            <a:extLst>
              <a:ext uri="{FF2B5EF4-FFF2-40B4-BE49-F238E27FC236}">
                <a16:creationId xmlns:a16="http://schemas.microsoft.com/office/drawing/2014/main" id="{FDE46F9F-F865-2548-3704-BCD7A10E1F27}"/>
              </a:ext>
            </a:extLst>
          </p:cNvPr>
          <p:cNvGrpSpPr/>
          <p:nvPr/>
        </p:nvGrpSpPr>
        <p:grpSpPr>
          <a:xfrm>
            <a:off x="-80842" y="-2480344"/>
            <a:ext cx="18460473" cy="4580932"/>
            <a:chOff x="0" y="0"/>
            <a:chExt cx="24613964" cy="6107910"/>
          </a:xfrm>
        </p:grpSpPr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5F7C568E-B26F-F29B-677D-2D8DCB068341}"/>
                </a:ext>
              </a:extLst>
            </p:cNvPr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57" name="Group 9">
              <a:extLst>
                <a:ext uri="{FF2B5EF4-FFF2-40B4-BE49-F238E27FC236}">
                  <a16:creationId xmlns:a16="http://schemas.microsoft.com/office/drawing/2014/main" id="{5E926592-E052-513A-B4F9-E837B304D7E7}"/>
                </a:ext>
              </a:extLst>
            </p:cNvPr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69" name="Freeform 10">
                <a:extLst>
                  <a:ext uri="{FF2B5EF4-FFF2-40B4-BE49-F238E27FC236}">
                    <a16:creationId xmlns:a16="http://schemas.microsoft.com/office/drawing/2014/main" id="{8A56DCCC-D01D-E24E-7405-9717BFD1CECC}"/>
                  </a:ext>
                </a:extLst>
              </p:cNvPr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x-none" dirty="0"/>
              </a:p>
            </p:txBody>
          </p:sp>
          <p:sp>
            <p:nvSpPr>
              <p:cNvPr id="70" name="TextBox 11">
                <a:extLst>
                  <a:ext uri="{FF2B5EF4-FFF2-40B4-BE49-F238E27FC236}">
                    <a16:creationId xmlns:a16="http://schemas.microsoft.com/office/drawing/2014/main" id="{B6D10B01-C1ED-6A3F-B72D-4BD98019B28A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58" name="Group 12">
              <a:extLst>
                <a:ext uri="{FF2B5EF4-FFF2-40B4-BE49-F238E27FC236}">
                  <a16:creationId xmlns:a16="http://schemas.microsoft.com/office/drawing/2014/main" id="{948488F9-0350-5C0B-DE10-627E7892AFC8}"/>
                </a:ext>
              </a:extLst>
            </p:cNvPr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67" name="Freeform 13">
                <a:extLst>
                  <a:ext uri="{FF2B5EF4-FFF2-40B4-BE49-F238E27FC236}">
                    <a16:creationId xmlns:a16="http://schemas.microsoft.com/office/drawing/2014/main" id="{D0BDC068-5625-F18F-73AB-1340BE250A4E}"/>
                  </a:ext>
                </a:extLst>
              </p:cNvPr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68" name="TextBox 14">
                <a:extLst>
                  <a:ext uri="{FF2B5EF4-FFF2-40B4-BE49-F238E27FC236}">
                    <a16:creationId xmlns:a16="http://schemas.microsoft.com/office/drawing/2014/main" id="{3CD9F6DF-2C28-9F80-3BD9-51171C1474A3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59" name="Group 15">
              <a:extLst>
                <a:ext uri="{FF2B5EF4-FFF2-40B4-BE49-F238E27FC236}">
                  <a16:creationId xmlns:a16="http://schemas.microsoft.com/office/drawing/2014/main" id="{02D06529-4927-1ED1-1D53-5B829AF9C520}"/>
                </a:ext>
              </a:extLst>
            </p:cNvPr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ABAFD950-8187-4249-BDFF-088BF3AA2784}"/>
                  </a:ext>
                </a:extLst>
              </p:cNvPr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6" name="TextBox 17">
                <a:extLst>
                  <a:ext uri="{FF2B5EF4-FFF2-40B4-BE49-F238E27FC236}">
                    <a16:creationId xmlns:a16="http://schemas.microsoft.com/office/drawing/2014/main" id="{463BAC55-76C6-96D2-6726-117963F15F60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60" name="Group 18">
              <a:extLst>
                <a:ext uri="{FF2B5EF4-FFF2-40B4-BE49-F238E27FC236}">
                  <a16:creationId xmlns:a16="http://schemas.microsoft.com/office/drawing/2014/main" id="{12E73DAF-0C21-35F4-2EF3-7A4741530631}"/>
                </a:ext>
              </a:extLst>
            </p:cNvPr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63" name="Freeform 19">
                <a:extLst>
                  <a:ext uri="{FF2B5EF4-FFF2-40B4-BE49-F238E27FC236}">
                    <a16:creationId xmlns:a16="http://schemas.microsoft.com/office/drawing/2014/main" id="{81D1CD88-FB5E-0DE7-9891-66C98C119402}"/>
                  </a:ext>
                </a:extLst>
              </p:cNvPr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4" name="TextBox 20">
                <a:extLst>
                  <a:ext uri="{FF2B5EF4-FFF2-40B4-BE49-F238E27FC236}">
                    <a16:creationId xmlns:a16="http://schemas.microsoft.com/office/drawing/2014/main" id="{6F867000-6DAB-B34D-0C95-66E7E16214D0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61" name="TextBox 21">
              <a:extLst>
                <a:ext uri="{FF2B5EF4-FFF2-40B4-BE49-F238E27FC236}">
                  <a16:creationId xmlns:a16="http://schemas.microsoft.com/office/drawing/2014/main" id="{E182AAC8-6A3E-5250-D82B-7451E379E208}"/>
                </a:ext>
              </a:extLst>
            </p:cNvPr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62" name="TextBox 22">
              <a:extLst>
                <a:ext uri="{FF2B5EF4-FFF2-40B4-BE49-F238E27FC236}">
                  <a16:creationId xmlns:a16="http://schemas.microsoft.com/office/drawing/2014/main" id="{088A2DB7-4A9C-3C0A-796F-8B05DD64660F}"/>
                </a:ext>
              </a:extLst>
            </p:cNvPr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2" name="AutoShape 2"/>
          <p:cNvSpPr/>
          <p:nvPr/>
        </p:nvSpPr>
        <p:spPr>
          <a:xfrm flipV="1">
            <a:off x="3160461" y="5241779"/>
            <a:ext cx="1198289" cy="630733"/>
          </a:xfrm>
          <a:prstGeom prst="line">
            <a:avLst/>
          </a:prstGeom>
          <a:ln w="38100" cap="flat">
            <a:solidFill>
              <a:srgbClr val="A6A6A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flipV="1">
            <a:off x="8323826" y="5241779"/>
            <a:ext cx="1116890" cy="965328"/>
          </a:xfrm>
          <a:prstGeom prst="line">
            <a:avLst/>
          </a:prstGeom>
          <a:ln w="38100" cap="flat">
            <a:solidFill>
              <a:srgbClr val="A6A6A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 flipV="1">
            <a:off x="13386742" y="5241779"/>
            <a:ext cx="1153653" cy="962528"/>
          </a:xfrm>
          <a:prstGeom prst="line">
            <a:avLst/>
          </a:prstGeom>
          <a:ln w="38100" cap="flat">
            <a:solidFill>
              <a:srgbClr val="A6A6A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 flipH="1" flipV="1">
            <a:off x="5783157" y="5241779"/>
            <a:ext cx="1116262" cy="965328"/>
          </a:xfrm>
          <a:prstGeom prst="line">
            <a:avLst/>
          </a:prstGeom>
          <a:ln w="38100" cap="flat">
            <a:solidFill>
              <a:srgbClr val="A6A6A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H="1" flipV="1">
            <a:off x="10865123" y="5241779"/>
            <a:ext cx="1097212" cy="962528"/>
          </a:xfrm>
          <a:prstGeom prst="line">
            <a:avLst/>
          </a:prstGeom>
          <a:ln w="38100" cap="flat">
            <a:solidFill>
              <a:srgbClr val="A6A6A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7" name="Group 7"/>
          <p:cNvGrpSpPr/>
          <p:nvPr/>
        </p:nvGrpSpPr>
        <p:grpSpPr>
          <a:xfrm>
            <a:off x="1817900" y="5492103"/>
            <a:ext cx="1424407" cy="142440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CFA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358750" y="4529575"/>
            <a:ext cx="1424407" cy="1424407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6D73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899419" y="5494903"/>
            <a:ext cx="1424407" cy="1424407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CB77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440716" y="4529575"/>
            <a:ext cx="1424407" cy="1424407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7C9D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1962335" y="5492103"/>
            <a:ext cx="1424407" cy="1424407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CFAE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4540395" y="4529575"/>
            <a:ext cx="1424407" cy="1424407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6D73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 rot="2700000">
            <a:off x="-2396474" y="-2921783"/>
            <a:ext cx="7415398" cy="3565095"/>
            <a:chOff x="0" y="0"/>
            <a:chExt cx="660400" cy="3175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660400" cy="317500"/>
            </a:xfrm>
            <a:custGeom>
              <a:avLst/>
              <a:gdLst/>
              <a:ahLst/>
              <a:cxnLst/>
              <a:rect l="l" t="t" r="r" b="b"/>
              <a:pathLst>
                <a:path w="660400" h="3175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17500"/>
                  </a:cubicBezTo>
                  <a:lnTo>
                    <a:pt x="660400" y="317500"/>
                  </a:lnTo>
                  <a:lnTo>
                    <a:pt x="0" y="317500"/>
                  </a:lnTo>
                  <a:lnTo>
                    <a:pt x="0" y="317500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8CA9AD"/>
              </a:solidFill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146050"/>
              <a:ext cx="660400" cy="171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53"/>
                </a:lnSpc>
              </a:pPr>
              <a:endParaRPr/>
            </a:p>
          </p:txBody>
        </p:sp>
      </p:grpSp>
      <p:sp>
        <p:nvSpPr>
          <p:cNvPr id="28" name="AutoShape 28"/>
          <p:cNvSpPr/>
          <p:nvPr/>
        </p:nvSpPr>
        <p:spPr>
          <a:xfrm>
            <a:off x="-2859087" y="-2102233"/>
            <a:ext cx="5185216" cy="5132702"/>
          </a:xfrm>
          <a:prstGeom prst="line">
            <a:avLst/>
          </a:prstGeom>
          <a:ln w="28575" cap="flat">
            <a:solidFill>
              <a:srgbClr val="8CA9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29"/>
          <p:cNvSpPr/>
          <p:nvPr/>
        </p:nvSpPr>
        <p:spPr>
          <a:xfrm>
            <a:off x="-3073034" y="-1789557"/>
            <a:ext cx="5038853" cy="5038853"/>
          </a:xfrm>
          <a:prstGeom prst="line">
            <a:avLst/>
          </a:prstGeom>
          <a:ln w="28575" cap="flat">
            <a:solidFill>
              <a:srgbClr val="8CA9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>
            <a:off x="-3252636" y="-1431087"/>
            <a:ext cx="4867141" cy="4867141"/>
          </a:xfrm>
          <a:prstGeom prst="line">
            <a:avLst/>
          </a:prstGeom>
          <a:ln w="28575" cap="flat">
            <a:solidFill>
              <a:srgbClr val="8CA9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-3379290" y="-1044819"/>
            <a:ext cx="4690515" cy="4690515"/>
          </a:xfrm>
          <a:prstGeom prst="line">
            <a:avLst/>
          </a:prstGeom>
          <a:ln w="28575" cap="flat">
            <a:solidFill>
              <a:srgbClr val="8CA9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AutoShape 32"/>
          <p:cNvSpPr/>
          <p:nvPr/>
        </p:nvSpPr>
        <p:spPr>
          <a:xfrm>
            <a:off x="-3523144" y="-605142"/>
            <a:ext cx="4347674" cy="4347674"/>
          </a:xfrm>
          <a:prstGeom prst="line">
            <a:avLst/>
          </a:prstGeom>
          <a:ln w="28575" cap="flat">
            <a:solidFill>
              <a:srgbClr val="8CA9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AutoShape 33"/>
          <p:cNvSpPr/>
          <p:nvPr/>
        </p:nvSpPr>
        <p:spPr>
          <a:xfrm>
            <a:off x="-3643964" y="-161419"/>
            <a:ext cx="3963599" cy="3985594"/>
          </a:xfrm>
          <a:prstGeom prst="line">
            <a:avLst/>
          </a:prstGeom>
          <a:ln w="28575" cap="flat">
            <a:solidFill>
              <a:srgbClr val="8CA9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3" name="TextBox 43"/>
          <p:cNvSpPr txBox="1"/>
          <p:nvPr/>
        </p:nvSpPr>
        <p:spPr>
          <a:xfrm>
            <a:off x="1027618" y="7083433"/>
            <a:ext cx="3160303" cy="505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800" dirty="0">
                <a:latin typeface="Montserrat Bold"/>
                <a:sym typeface="DM Sans Bold"/>
              </a:rPr>
              <a:t>Introduction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817900" y="5889730"/>
            <a:ext cx="1424407" cy="524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2799" spc="338" dirty="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01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4367623" y="4927202"/>
            <a:ext cx="1424407" cy="524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479"/>
              </a:lnSpc>
            </a:pPr>
            <a:r>
              <a:rPr lang="en-US" sz="2799" spc="33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02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886962" y="5904051"/>
            <a:ext cx="1424407" cy="524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2799" spc="33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03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9453173" y="4912882"/>
            <a:ext cx="1424407" cy="524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2799" spc="33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04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1974898" y="5889730"/>
            <a:ext cx="1424407" cy="524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2799" spc="33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05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4540395" y="4927202"/>
            <a:ext cx="1424407" cy="524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2799" spc="33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06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3807502" y="3823259"/>
            <a:ext cx="266461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800" dirty="0">
                <a:latin typeface="Montserrat Bold"/>
                <a:sym typeface="DM Sans Bold"/>
              </a:rPr>
              <a:t>Objectives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6132166" y="7135077"/>
            <a:ext cx="3251858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800" dirty="0">
                <a:latin typeface="Montserrat Bold"/>
                <a:sym typeface="DM Sans Bold"/>
              </a:rPr>
              <a:t>Methodology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9091043" y="3789499"/>
            <a:ext cx="2123751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800" dirty="0">
                <a:latin typeface="Montserrat Bold"/>
                <a:sym typeface="DM Sans Bold"/>
              </a:rPr>
              <a:t>Results</a:t>
            </a:r>
            <a:r>
              <a:rPr lang="en-US" sz="2800" spc="95" dirty="0">
                <a:solidFill>
                  <a:srgbClr val="545454"/>
                </a:solidFill>
                <a:latin typeface="DM Sans Bold"/>
                <a:ea typeface="DM Sans Bold"/>
                <a:cs typeface="DM Sans Bold"/>
                <a:sym typeface="DM Sans Bold"/>
              </a:rPr>
              <a:t> 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1278041" y="7094722"/>
            <a:ext cx="2818119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800" dirty="0">
                <a:latin typeface="Montserrat Bold"/>
                <a:sym typeface="DM Sans Bold"/>
              </a:rPr>
              <a:t>Conclusion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3074950" y="3830467"/>
            <a:ext cx="4355295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800" dirty="0">
                <a:latin typeface="Montserrat Bold"/>
                <a:sym typeface="DM Sans Bold"/>
              </a:rPr>
              <a:t>Recommendation</a:t>
            </a:r>
          </a:p>
        </p:txBody>
      </p:sp>
      <p:grpSp>
        <p:nvGrpSpPr>
          <p:cNvPr id="71" name="Group 10">
            <a:extLst>
              <a:ext uri="{FF2B5EF4-FFF2-40B4-BE49-F238E27FC236}">
                <a16:creationId xmlns:a16="http://schemas.microsoft.com/office/drawing/2014/main" id="{5D9D067A-0411-89D4-D922-A46BDC96276B}"/>
              </a:ext>
            </a:extLst>
          </p:cNvPr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A96E4C6-B51D-D3FE-3D8A-F41CA78B9FB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73" name="TextBox 12">
              <a:extLst>
                <a:ext uri="{FF2B5EF4-FFF2-40B4-BE49-F238E27FC236}">
                  <a16:creationId xmlns:a16="http://schemas.microsoft.com/office/drawing/2014/main" id="{F7033B52-6A43-8CEE-DAB5-885EC43CA9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4" name="Group 7">
            <a:extLst>
              <a:ext uri="{FF2B5EF4-FFF2-40B4-BE49-F238E27FC236}">
                <a16:creationId xmlns:a16="http://schemas.microsoft.com/office/drawing/2014/main" id="{70F2113A-6D44-6B18-3061-D1F7B46934A6}"/>
              </a:ext>
            </a:extLst>
          </p:cNvPr>
          <p:cNvGrpSpPr/>
          <p:nvPr/>
        </p:nvGrpSpPr>
        <p:grpSpPr>
          <a:xfrm>
            <a:off x="16420234" y="-1717598"/>
            <a:ext cx="3735531" cy="3735531"/>
            <a:chOff x="0" y="0"/>
            <a:chExt cx="812800" cy="812800"/>
          </a:xfrm>
        </p:grpSpPr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90B2A138-7EFE-0D7A-9B46-1B7C084C13F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76" name="TextBox 9">
              <a:extLst>
                <a:ext uri="{FF2B5EF4-FFF2-40B4-BE49-F238E27FC236}">
                  <a16:creationId xmlns:a16="http://schemas.microsoft.com/office/drawing/2014/main" id="{13A7B896-D635-04F0-C927-D572A8825EB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7" name="Group 13">
            <a:extLst>
              <a:ext uri="{FF2B5EF4-FFF2-40B4-BE49-F238E27FC236}">
                <a16:creationId xmlns:a16="http://schemas.microsoft.com/office/drawing/2014/main" id="{47142FEE-5749-6673-A9B3-69D4D906BA1B}"/>
              </a:ext>
            </a:extLst>
          </p:cNvPr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D4E767EA-3BD4-98F3-25AE-05890750D33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79" name="TextBox 15">
              <a:extLst>
                <a:ext uri="{FF2B5EF4-FFF2-40B4-BE49-F238E27FC236}">
                  <a16:creationId xmlns:a16="http://schemas.microsoft.com/office/drawing/2014/main" id="{5417918D-B26C-61C9-AFEA-1F5E24DF17F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4009642" y="6670803"/>
            <a:ext cx="4492489" cy="4377365"/>
            <a:chOff x="14289054" y="5829771"/>
            <a:chExt cx="5183953" cy="5183953"/>
          </a:xfrm>
        </p:grpSpPr>
        <p:grpSp>
          <p:nvGrpSpPr>
            <p:cNvPr id="80" name="Group 6">
              <a:extLst>
                <a:ext uri="{FF2B5EF4-FFF2-40B4-BE49-F238E27FC236}">
                  <a16:creationId xmlns:a16="http://schemas.microsoft.com/office/drawing/2014/main" id="{C05BFF57-FBA3-40AB-25CE-62FC48F7857C}"/>
                </a:ext>
              </a:extLst>
            </p:cNvPr>
            <p:cNvGrpSpPr/>
            <p:nvPr/>
          </p:nvGrpSpPr>
          <p:grpSpPr>
            <a:xfrm>
              <a:off x="14289054" y="5829771"/>
              <a:ext cx="5183953" cy="5183953"/>
              <a:chOff x="0" y="0"/>
              <a:chExt cx="812800" cy="812800"/>
            </a:xfrm>
          </p:grpSpPr>
          <p:sp>
            <p:nvSpPr>
              <p:cNvPr id="81" name="Freeform 7">
                <a:extLst>
                  <a:ext uri="{FF2B5EF4-FFF2-40B4-BE49-F238E27FC236}">
                    <a16:creationId xmlns:a16="http://schemas.microsoft.com/office/drawing/2014/main" id="{034F0832-B797-9849-9A93-0BF267B8493D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93E6B"/>
              </a:solidFill>
              <a:ln w="266700" cap="sq">
                <a:solidFill>
                  <a:srgbClr val="3B599B"/>
                </a:solidFill>
                <a:prstDash val="solid"/>
                <a:miter/>
              </a:ln>
            </p:spPr>
          </p:sp>
          <p:sp>
            <p:nvSpPr>
              <p:cNvPr id="82" name="TextBox 8">
                <a:extLst>
                  <a:ext uri="{FF2B5EF4-FFF2-40B4-BE49-F238E27FC236}">
                    <a16:creationId xmlns:a16="http://schemas.microsoft.com/office/drawing/2014/main" id="{E3776731-2194-7F00-8CB5-E238955C9412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239"/>
                  </a:lnSpc>
                </a:pPr>
                <a:endParaRPr sz="1200"/>
              </a:p>
            </p:txBody>
          </p:sp>
        </p:grpSp>
        <p:grpSp>
          <p:nvGrpSpPr>
            <p:cNvPr id="83" name="Group 9">
              <a:extLst>
                <a:ext uri="{FF2B5EF4-FFF2-40B4-BE49-F238E27FC236}">
                  <a16:creationId xmlns:a16="http://schemas.microsoft.com/office/drawing/2014/main" id="{32AE255A-6407-6027-B94A-DF38788174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618161" y="6120905"/>
              <a:ext cx="4579492" cy="4579474"/>
              <a:chOff x="0" y="0"/>
              <a:chExt cx="6350000" cy="6349975"/>
            </a:xfrm>
          </p:grpSpPr>
          <p:sp>
            <p:nvSpPr>
              <p:cNvPr id="84" name="Freeform 10">
                <a:extLst>
                  <a:ext uri="{FF2B5EF4-FFF2-40B4-BE49-F238E27FC236}">
                    <a16:creationId xmlns:a16="http://schemas.microsoft.com/office/drawing/2014/main" id="{7CC0DCF6-007D-7556-7435-67EF4510D77B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34588" r="-15410"/>
                </a:stretch>
              </a:blipFill>
            </p:spPr>
          </p:sp>
        </p:grpSp>
      </p:grpSp>
      <p:grpSp>
        <p:nvGrpSpPr>
          <p:cNvPr id="85" name="Group 11">
            <a:extLst>
              <a:ext uri="{FF2B5EF4-FFF2-40B4-BE49-F238E27FC236}">
                <a16:creationId xmlns:a16="http://schemas.microsoft.com/office/drawing/2014/main" id="{92724692-F1F3-5DD5-BF37-755202E33F66}"/>
              </a:ext>
            </a:extLst>
          </p:cNvPr>
          <p:cNvGrpSpPr/>
          <p:nvPr/>
        </p:nvGrpSpPr>
        <p:grpSpPr>
          <a:xfrm>
            <a:off x="7407637" y="1734674"/>
            <a:ext cx="3008622" cy="806243"/>
            <a:chOff x="0" y="0"/>
            <a:chExt cx="2625256" cy="406400"/>
          </a:xfrm>
        </p:grpSpPr>
        <p:sp>
          <p:nvSpPr>
            <p:cNvPr id="86" name="Freeform 12">
              <a:extLst>
                <a:ext uri="{FF2B5EF4-FFF2-40B4-BE49-F238E27FC236}">
                  <a16:creationId xmlns:a16="http://schemas.microsoft.com/office/drawing/2014/main" id="{8F3D437B-2977-D7A6-AB92-E7B4865FF099}"/>
                </a:ext>
              </a:extLst>
            </p:cNvPr>
            <p:cNvSpPr/>
            <p:nvPr/>
          </p:nvSpPr>
          <p:spPr>
            <a:xfrm>
              <a:off x="0" y="0"/>
              <a:ext cx="2625256" cy="406400"/>
            </a:xfrm>
            <a:custGeom>
              <a:avLst/>
              <a:gdLst/>
              <a:ahLst/>
              <a:cxnLst/>
              <a:rect l="l" t="t" r="r" b="b"/>
              <a:pathLst>
                <a:path w="2625256" h="406400">
                  <a:moveTo>
                    <a:pt x="2422056" y="0"/>
                  </a:moveTo>
                  <a:cubicBezTo>
                    <a:pt x="2534280" y="0"/>
                    <a:pt x="2625256" y="90976"/>
                    <a:pt x="2625256" y="203200"/>
                  </a:cubicBezTo>
                  <a:cubicBezTo>
                    <a:pt x="2625256" y="315424"/>
                    <a:pt x="2534280" y="406400"/>
                    <a:pt x="242205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293E6B"/>
            </a:solidFill>
            <a:ln w="104775" cap="sq">
              <a:solidFill>
                <a:srgbClr val="3B599B"/>
              </a:solidFill>
              <a:prstDash val="solid"/>
              <a:miter/>
            </a:ln>
          </p:spPr>
        </p:sp>
        <p:sp>
          <p:nvSpPr>
            <p:cNvPr id="87" name="TextBox 13">
              <a:extLst>
                <a:ext uri="{FF2B5EF4-FFF2-40B4-BE49-F238E27FC236}">
                  <a16:creationId xmlns:a16="http://schemas.microsoft.com/office/drawing/2014/main" id="{26FA34DA-1C0E-B911-3B9F-6E82E1717581}"/>
                </a:ext>
              </a:extLst>
            </p:cNvPr>
            <p:cNvSpPr txBox="1"/>
            <p:nvPr/>
          </p:nvSpPr>
          <p:spPr>
            <a:xfrm>
              <a:off x="0" y="-38100"/>
              <a:ext cx="2625256" cy="444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</a:pPr>
              <a:endParaRPr sz="120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72EA7C7A-C9BC-A624-06C5-73CA92B5B994}"/>
              </a:ext>
            </a:extLst>
          </p:cNvPr>
          <p:cNvSpPr txBox="1"/>
          <p:nvPr/>
        </p:nvSpPr>
        <p:spPr>
          <a:xfrm>
            <a:off x="7846198" y="1935433"/>
            <a:ext cx="2362741" cy="5045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66"/>
              </a:lnSpc>
            </a:pPr>
            <a:r>
              <a:rPr lang="en-US" sz="3600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Content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FFE9D683-DF17-4507-9A8A-9769B3A71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143000" y="1112900"/>
            <a:ext cx="6875333" cy="1705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Experiment Steps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Rectangle 17"/>
          <p:cNvSpPr/>
          <p:nvPr/>
        </p:nvSpPr>
        <p:spPr>
          <a:xfrm>
            <a:off x="1806336" y="3641047"/>
            <a:ext cx="75662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After allowing the blocks to set for 24 hours, we transfer them to a water bath for curing, maintaining a temperature range of 27 ± 2°C for 28 days.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For comparison, we produce reference concrete blocks using the same steps but without adding rubber tire powder.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2" name="Picture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417" y="2789299"/>
            <a:ext cx="6391275" cy="5004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9C5C62F-0DC1-4498-BC8D-6DCABBBAB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4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95160" y="972581"/>
            <a:ext cx="6875333" cy="1472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Results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02087" y="2993828"/>
            <a:ext cx="64486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b="1" dirty="0">
                <a:latin typeface="Bahnschrift" panose="020B0502040204020203" pitchFamily="34" charset="0"/>
              </a:rPr>
              <a:t>Density Test: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The density of bricks decreases as tire rubber powder content increases, with all samples below 1650 kg/m³.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Incorporating tire rubber powder can reduce brick weight and is feasible within specified standards.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7084" y="2543575"/>
            <a:ext cx="8186732" cy="58736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800E590-5AC9-4C54-930D-A2FCBB51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93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28700" y="2178176"/>
            <a:ext cx="66675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sz="3000" b="1" dirty="0">
                <a:latin typeface="Bahnschrift" panose="020B0502040204020203" pitchFamily="34" charset="0"/>
              </a:rPr>
              <a:t>Water Absorption :</a:t>
            </a:r>
          </a:p>
          <a:p>
            <a:pPr lvl="0" algn="just"/>
            <a:endParaRPr lang="en-US" sz="3000" dirty="0">
              <a:latin typeface="Bahnschrift" panose="020B0502040204020203" pitchFamily="34" charset="0"/>
            </a:endParaRPr>
          </a:p>
          <a:p>
            <a:pPr lvl="0" algn="just"/>
            <a:r>
              <a:rPr lang="en-US" sz="3000" dirty="0">
                <a:latin typeface="Bahnschrift" panose="020B0502040204020203" pitchFamily="34" charset="0"/>
              </a:rPr>
              <a:t>The results showed that the water absorption obtained from the average of three brick samples with varying percentages of rubber tire powder was less than 12% .</a:t>
            </a:r>
          </a:p>
          <a:p>
            <a:pPr lvl="0" indent="-285750" algn="just">
              <a:buFont typeface="Arial" panose="020B0604020202020204" pitchFamily="34" charset="0"/>
              <a:buChar char="•"/>
            </a:pPr>
            <a:endParaRPr lang="en-US" sz="3000" dirty="0">
              <a:latin typeface="Bahnschrift" panose="020B0502040204020203" pitchFamily="34" charset="0"/>
            </a:endParaRPr>
          </a:p>
          <a:p>
            <a:pPr algn="just"/>
            <a:r>
              <a:rPr lang="en-US" sz="3000" dirty="0">
                <a:latin typeface="Bahnschrift" panose="020B0502040204020203" pitchFamily="34" charset="0"/>
              </a:rPr>
              <a:t>Indicate that increasing the proportion of tire rubber powder leads to increased water absorption.</a:t>
            </a:r>
          </a:p>
          <a:p>
            <a:pPr algn="just"/>
            <a:endParaRPr lang="en-US" sz="3000" dirty="0">
              <a:latin typeface="Bahnschrift" panose="020B0502040204020203" pitchFamily="34" charset="0"/>
            </a:endParaRPr>
          </a:p>
        </p:txBody>
      </p:sp>
      <p:grpSp>
        <p:nvGrpSpPr>
          <p:cNvPr id="4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5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6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20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1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1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1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6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7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1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2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grpSp>
        <p:nvGrpSpPr>
          <p:cNvPr id="22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23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4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5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26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27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29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0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7210" y="2548573"/>
            <a:ext cx="8113777" cy="586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7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2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2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667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>
                <a:latin typeface="Bahnschrift" panose="020B0502040204020203" pitchFamily="34" charset="0"/>
                <a:ea typeface="+mn-ea"/>
                <a:cs typeface="+mn-cs"/>
              </a:rPr>
              <a:t>Compressive Strength</a:t>
            </a:r>
            <a:r>
              <a:rPr lang="ar-SA" sz="3000" dirty="0">
                <a:latin typeface="Bahnschrift" panose="020B0502040204020203" pitchFamily="34" charset="0"/>
                <a:ea typeface="+mn-ea"/>
                <a:cs typeface="+mn-cs"/>
              </a:rPr>
              <a:t>:</a:t>
            </a:r>
            <a:br>
              <a:rPr lang="en-US" sz="3000" dirty="0">
                <a:latin typeface="Bahnschrift" panose="020B0502040204020203" pitchFamily="34" charset="0"/>
                <a:ea typeface="+mn-ea"/>
                <a:cs typeface="+mn-cs"/>
              </a:rPr>
            </a:br>
            <a:endParaRPr lang="en-US" sz="3000" dirty="0">
              <a:latin typeface="Bahnschrift" panose="020B0502040204020203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023" y="2512402"/>
            <a:ext cx="6526779" cy="81915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3000" b="1" dirty="0">
                <a:latin typeface="Bahnschrift" panose="020B0502040204020203" pitchFamily="34" charset="0"/>
              </a:rPr>
              <a:t>Compressive Strength:</a:t>
            </a:r>
          </a:p>
          <a:p>
            <a:pPr marL="0" indent="0" algn="just">
              <a:buNone/>
            </a:pPr>
            <a:endParaRPr lang="en-GB" sz="3000" dirty="0">
              <a:latin typeface="Bahnschrift" panose="020B0502040204020203" pitchFamily="34" charset="0"/>
            </a:endParaRPr>
          </a:p>
          <a:p>
            <a:pPr marL="0" indent="0" algn="just">
              <a:buNone/>
            </a:pPr>
            <a:r>
              <a:rPr lang="en-GB" sz="3000" dirty="0">
                <a:latin typeface="Bahnschrift" panose="020B0502040204020203" pitchFamily="34" charset="0"/>
              </a:rPr>
              <a:t>The results from testing bricks with different amounts of rubber tire powder indicated higher compressive strength, except for the 20% mix which was lower. </a:t>
            </a:r>
            <a:endParaRPr lang="ar-SA" sz="3000" dirty="0">
              <a:latin typeface="Bahnschrift" panose="020B0502040204020203" pitchFamily="34" charset="0"/>
            </a:endParaRPr>
          </a:p>
          <a:p>
            <a:pPr marL="0" indent="0" algn="just">
              <a:buNone/>
            </a:pPr>
            <a:r>
              <a:rPr lang="en-US" sz="3000" dirty="0">
                <a:latin typeface="Bahnschrift" panose="020B0502040204020203" pitchFamily="34" charset="0"/>
              </a:rPr>
              <a:t>the compressive strength should be higher than 3.5 N/mm²</a:t>
            </a:r>
            <a:r>
              <a:rPr lang="en-GB" sz="3000" dirty="0">
                <a:latin typeface="Bahnschrift" panose="020B0502040204020203" pitchFamily="34" charset="0"/>
              </a:rPr>
              <a:t> </a:t>
            </a:r>
            <a:r>
              <a:rPr lang="ar-SA" sz="3000" dirty="0">
                <a:latin typeface="Bahnschrift" panose="020B0502040204020203" pitchFamily="34" charset="0"/>
              </a:rPr>
              <a:t>.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6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7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19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0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17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18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5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6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3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4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1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2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grpSp>
        <p:nvGrpSpPr>
          <p:cNvPr id="2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2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2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5799" y="2548573"/>
            <a:ext cx="7735639" cy="586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BE149-6750-4DB7-9AE5-3A4BAAE46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4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en-US" sz="3300" dirty="0">
                <a:latin typeface="Bahnschrift" panose="020B0502040204020203" pitchFamily="34" charset="0"/>
                <a:ea typeface="+mn-ea"/>
                <a:cs typeface="+mn-cs"/>
              </a:rPr>
              <a:t>Thermal Conductivity :</a:t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2837792"/>
            <a:ext cx="69342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000" b="1" dirty="0">
                <a:latin typeface="Bahnschrift" panose="020B0502040204020203" pitchFamily="34" charset="0"/>
              </a:rPr>
              <a:t>Thermal Conductivity:</a:t>
            </a:r>
          </a:p>
          <a:p>
            <a:pPr marL="0" indent="0" algn="just">
              <a:buNone/>
            </a:pPr>
            <a:endParaRPr lang="en-US" sz="3000" dirty="0">
              <a:latin typeface="Bahnschrift" panose="020B0502040204020203" pitchFamily="34" charset="0"/>
            </a:endParaRPr>
          </a:p>
          <a:p>
            <a:pPr marL="0" indent="0" algn="just">
              <a:buNone/>
            </a:pPr>
            <a:r>
              <a:rPr lang="en-US" sz="3000" dirty="0">
                <a:latin typeface="Bahnschrift" panose="020B0502040204020203" pitchFamily="34" charset="0"/>
              </a:rPr>
              <a:t>The results obtained from bricks with varying percentages of rubber tire powder showed that the thermal conductivity is lower than that of concrete bricks, ranging from 0.70 to 0.76 W/</a:t>
            </a:r>
            <a:r>
              <a:rPr lang="en-US" sz="3000" dirty="0" err="1">
                <a:latin typeface="Bahnschrift" panose="020B0502040204020203" pitchFamily="34" charset="0"/>
              </a:rPr>
              <a:t>m·K</a:t>
            </a:r>
            <a:endParaRPr lang="en-US" sz="3000" dirty="0">
              <a:latin typeface="Bahnschrift" panose="020B0502040204020203" pitchFamily="34" charset="0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6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7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19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0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17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18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5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6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3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4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1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2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grpSp>
        <p:nvGrpSpPr>
          <p:cNvPr id="2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2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2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2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2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6158" y="3095939"/>
            <a:ext cx="8802937" cy="52817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E8F70-D37D-458F-9578-43B926D02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9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-1" y="-1"/>
            <a:ext cx="18288000" cy="1129298"/>
            <a:chOff x="0" y="0"/>
            <a:chExt cx="4816593" cy="29742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816592" cy="297428"/>
            </a:xfrm>
            <a:custGeom>
              <a:avLst/>
              <a:gdLst/>
              <a:ahLst/>
              <a:cxnLst/>
              <a:rect l="l" t="t" r="r" b="b"/>
              <a:pathLst>
                <a:path w="4816592" h="297428">
                  <a:moveTo>
                    <a:pt x="0" y="0"/>
                  </a:moveTo>
                  <a:lnTo>
                    <a:pt x="4816592" y="0"/>
                  </a:lnTo>
                  <a:lnTo>
                    <a:pt x="4816592" y="297428"/>
                  </a:lnTo>
                  <a:lnTo>
                    <a:pt x="0" y="29742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4816593" cy="345053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28700" y="345207"/>
            <a:ext cx="552242" cy="124138"/>
            <a:chOff x="0" y="0"/>
            <a:chExt cx="208193" cy="467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08193" cy="46799"/>
            </a:xfrm>
            <a:custGeom>
              <a:avLst/>
              <a:gdLst/>
              <a:ahLst/>
              <a:cxnLst/>
              <a:rect l="l" t="t" r="r" b="b"/>
              <a:pathLst>
                <a:path w="208193" h="46799">
                  <a:moveTo>
                    <a:pt x="0" y="0"/>
                  </a:moveTo>
                  <a:lnTo>
                    <a:pt x="208193" y="0"/>
                  </a:lnTo>
                  <a:lnTo>
                    <a:pt x="208193" y="46799"/>
                  </a:lnTo>
                  <a:lnTo>
                    <a:pt x="0" y="46799"/>
                  </a:lnTo>
                  <a:close/>
                </a:path>
              </a:pathLst>
            </a:custGeom>
            <a:solidFill>
              <a:srgbClr val="5271F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208193" cy="94424"/>
            </a:xfrm>
            <a:prstGeom prst="rect">
              <a:avLst/>
            </a:prstGeom>
          </p:spPr>
          <p:txBody>
            <a:bodyPr lIns="35490" tIns="35490" rIns="35490" bIns="3549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28700" y="549792"/>
            <a:ext cx="552242" cy="67308"/>
            <a:chOff x="0" y="0"/>
            <a:chExt cx="208193" cy="2537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08193" cy="25375"/>
            </a:xfrm>
            <a:custGeom>
              <a:avLst/>
              <a:gdLst/>
              <a:ahLst/>
              <a:cxnLst/>
              <a:rect l="l" t="t" r="r" b="b"/>
              <a:pathLst>
                <a:path w="208193" h="25375">
                  <a:moveTo>
                    <a:pt x="0" y="0"/>
                  </a:moveTo>
                  <a:lnTo>
                    <a:pt x="208193" y="0"/>
                  </a:lnTo>
                  <a:lnTo>
                    <a:pt x="208193" y="25375"/>
                  </a:lnTo>
                  <a:lnTo>
                    <a:pt x="0" y="25375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08193" cy="73000"/>
            </a:xfrm>
            <a:prstGeom prst="rect">
              <a:avLst/>
            </a:prstGeom>
          </p:spPr>
          <p:txBody>
            <a:bodyPr lIns="35490" tIns="35490" rIns="35490" bIns="3549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28700" y="695419"/>
            <a:ext cx="552242" cy="55943"/>
            <a:chOff x="0" y="0"/>
            <a:chExt cx="208193" cy="2109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08193" cy="21090"/>
            </a:xfrm>
            <a:custGeom>
              <a:avLst/>
              <a:gdLst/>
              <a:ahLst/>
              <a:cxnLst/>
              <a:rect l="l" t="t" r="r" b="b"/>
              <a:pathLst>
                <a:path w="208193" h="21090">
                  <a:moveTo>
                    <a:pt x="0" y="0"/>
                  </a:moveTo>
                  <a:lnTo>
                    <a:pt x="208193" y="0"/>
                  </a:lnTo>
                  <a:lnTo>
                    <a:pt x="208193" y="21090"/>
                  </a:lnTo>
                  <a:lnTo>
                    <a:pt x="0" y="2109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08193" cy="68715"/>
            </a:xfrm>
            <a:prstGeom prst="rect">
              <a:avLst/>
            </a:prstGeom>
          </p:spPr>
          <p:txBody>
            <a:bodyPr lIns="35490" tIns="35490" rIns="35490" bIns="3549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7905582" y="446874"/>
            <a:ext cx="247683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endParaRPr lang="en-US" sz="2000" dirty="0">
              <a:solidFill>
                <a:srgbClr val="000000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4782464" y="388741"/>
            <a:ext cx="247683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endParaRPr lang="en-US" sz="2000" dirty="0">
              <a:solidFill>
                <a:srgbClr val="000000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3232339" y="1791876"/>
            <a:ext cx="10416263" cy="12549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400"/>
              </a:lnSpc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Conclusion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304821" y="3604311"/>
            <a:ext cx="15954480" cy="41549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3000" dirty="0">
                <a:latin typeface="Bahnschrift" panose="020B0502040204020203" pitchFamily="34" charset="0"/>
                <a:sym typeface="Canva Sans"/>
              </a:rPr>
              <a:t>Density: Decreased by 6% with 20% rubber tire powder, within Palestinian standards.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3000" dirty="0">
                <a:latin typeface="Bahnschrift" panose="020B0502040204020203" pitchFamily="34" charset="0"/>
                <a:sym typeface="Canva Sans"/>
              </a:rPr>
              <a:t> Water Absorption: Increased by 20% with 20% rubber tire powder, within standards.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3000" dirty="0">
                <a:latin typeface="Bahnschrift" panose="020B0502040204020203" pitchFamily="34" charset="0"/>
                <a:sym typeface="Canva Sans"/>
              </a:rPr>
              <a:t>Compressive Strength: Decreased by 9% with 20% rubber tire powder, failing standards.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3000" dirty="0">
                <a:latin typeface="Bahnschrift" panose="020B0502040204020203" pitchFamily="34" charset="0"/>
                <a:sym typeface="Canva Sans"/>
              </a:rPr>
              <a:t>Thermal Conductivity: Decreased by 64.43% with 20% rubber tire powder.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3000" dirty="0">
                <a:latin typeface="Bahnschrift" panose="020B0502040204020203" pitchFamily="34" charset="0"/>
                <a:sym typeface="Canva Sans"/>
              </a:rPr>
              <a:t>Comparison with Local Brick: Reference brick (0% rubber tire powder) showed better density and strength, with water absorption within standards.</a:t>
            </a:r>
          </a:p>
        </p:txBody>
      </p:sp>
      <p:grpSp>
        <p:nvGrpSpPr>
          <p:cNvPr id="26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27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8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9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0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1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2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3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4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5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pic>
        <p:nvPicPr>
          <p:cNvPr id="36" name="Picture 3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4984" y="388739"/>
            <a:ext cx="2982194" cy="30468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E46CE-EBE1-4215-95C2-C8D9AB9C8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5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3204084" y="2030396"/>
            <a:ext cx="11879824" cy="6084904"/>
            <a:chOff x="0" y="0"/>
            <a:chExt cx="3042735" cy="1344760"/>
          </a:xfrm>
          <a:solidFill>
            <a:schemeClr val="tx2">
              <a:lumMod val="40000"/>
              <a:lumOff val="60000"/>
            </a:schemeClr>
          </a:solidFill>
          <a:effectLst>
            <a:glow rad="228600">
              <a:schemeClr val="accent1">
                <a:alpha val="85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" name="Freeform 7"/>
            <p:cNvSpPr/>
            <p:nvPr/>
          </p:nvSpPr>
          <p:spPr>
            <a:xfrm>
              <a:off x="0" y="0"/>
              <a:ext cx="3042735" cy="1344760"/>
            </a:xfrm>
            <a:custGeom>
              <a:avLst/>
              <a:gdLst/>
              <a:ahLst/>
              <a:cxnLst/>
              <a:rect l="l" t="t" r="r" b="b"/>
              <a:pathLst>
                <a:path w="3042735" h="1344760">
                  <a:moveTo>
                    <a:pt x="0" y="0"/>
                  </a:moveTo>
                  <a:lnTo>
                    <a:pt x="3042735" y="0"/>
                  </a:lnTo>
                  <a:lnTo>
                    <a:pt x="3042735" y="1344760"/>
                  </a:lnTo>
                  <a:lnTo>
                    <a:pt x="0" y="1344760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3042735" cy="1382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50801" tIns="50801" rIns="50801" bIns="50801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6068615" y="2331736"/>
            <a:ext cx="6150761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Open Sans Extra Bold"/>
              </a:rPr>
              <a:t>Recommendation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777170" y="3632792"/>
            <a:ext cx="10733649" cy="423192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88"/>
              </a:lnSpc>
              <a:spcBef>
                <a:spcPct val="0"/>
              </a:spcBef>
            </a:pPr>
            <a:r>
              <a:rPr lang="en-US" sz="3000" dirty="0">
                <a:latin typeface="Bahnschrift" panose="020B0502040204020203" pitchFamily="34" charset="0"/>
                <a:sym typeface="Poppins"/>
              </a:rPr>
              <a:t>Future research should explore various proportions and combinations of tire rubber powder to improve thermal and structural properties, conduct life cycle assessments for environmental benefits, and perform long-term durability studies. </a:t>
            </a:r>
          </a:p>
          <a:p>
            <a:pPr algn="ctr">
              <a:lnSpc>
                <a:spcPts val="3288"/>
              </a:lnSpc>
              <a:spcBef>
                <a:spcPct val="0"/>
              </a:spcBef>
            </a:pPr>
            <a:endParaRPr lang="en-US" sz="3000" dirty="0">
              <a:latin typeface="Bahnschrift" panose="020B0502040204020203" pitchFamily="34" charset="0"/>
              <a:sym typeface="Poppins"/>
            </a:endParaRPr>
          </a:p>
          <a:p>
            <a:pPr algn="ctr">
              <a:lnSpc>
                <a:spcPts val="3288"/>
              </a:lnSpc>
              <a:spcBef>
                <a:spcPct val="0"/>
              </a:spcBef>
            </a:pPr>
            <a:r>
              <a:rPr lang="en-US" sz="3000" dirty="0">
                <a:latin typeface="Bahnschrift" panose="020B0502040204020203" pitchFamily="34" charset="0"/>
                <a:sym typeface="Poppins"/>
              </a:rPr>
              <a:t>Analyzing real-world thermal performance, scaling up production, and experimenting with different rubber particle sizes are also essential for commercial viability and effectiveness.</a:t>
            </a:r>
          </a:p>
        </p:txBody>
      </p:sp>
      <p:grpSp>
        <p:nvGrpSpPr>
          <p:cNvPr id="13" name="Group 4"/>
          <p:cNvGrpSpPr/>
          <p:nvPr/>
        </p:nvGrpSpPr>
        <p:grpSpPr>
          <a:xfrm>
            <a:off x="-1" y="-1"/>
            <a:ext cx="18288000" cy="1129298"/>
            <a:chOff x="0" y="0"/>
            <a:chExt cx="4816593" cy="297428"/>
          </a:xfrm>
        </p:grpSpPr>
        <p:sp>
          <p:nvSpPr>
            <p:cNvPr id="25" name="Freeform 5"/>
            <p:cNvSpPr/>
            <p:nvPr/>
          </p:nvSpPr>
          <p:spPr>
            <a:xfrm>
              <a:off x="0" y="0"/>
              <a:ext cx="4816592" cy="297428"/>
            </a:xfrm>
            <a:custGeom>
              <a:avLst/>
              <a:gdLst/>
              <a:ahLst/>
              <a:cxnLst/>
              <a:rect l="l" t="t" r="r" b="b"/>
              <a:pathLst>
                <a:path w="4816592" h="297428">
                  <a:moveTo>
                    <a:pt x="0" y="0"/>
                  </a:moveTo>
                  <a:lnTo>
                    <a:pt x="4816592" y="0"/>
                  </a:lnTo>
                  <a:lnTo>
                    <a:pt x="4816592" y="297428"/>
                  </a:lnTo>
                  <a:lnTo>
                    <a:pt x="0" y="29742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6" name="TextBox 6"/>
            <p:cNvSpPr txBox="1"/>
            <p:nvPr/>
          </p:nvSpPr>
          <p:spPr>
            <a:xfrm>
              <a:off x="0" y="-47625"/>
              <a:ext cx="4816593" cy="345053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4" name="Group 7"/>
          <p:cNvGrpSpPr/>
          <p:nvPr/>
        </p:nvGrpSpPr>
        <p:grpSpPr>
          <a:xfrm>
            <a:off x="1028700" y="345205"/>
            <a:ext cx="552242" cy="124138"/>
            <a:chOff x="0" y="0"/>
            <a:chExt cx="208193" cy="46799"/>
          </a:xfrm>
        </p:grpSpPr>
        <p:sp>
          <p:nvSpPr>
            <p:cNvPr id="23" name="Freeform 8"/>
            <p:cNvSpPr/>
            <p:nvPr/>
          </p:nvSpPr>
          <p:spPr>
            <a:xfrm>
              <a:off x="0" y="0"/>
              <a:ext cx="208193" cy="46799"/>
            </a:xfrm>
            <a:custGeom>
              <a:avLst/>
              <a:gdLst/>
              <a:ahLst/>
              <a:cxnLst/>
              <a:rect l="l" t="t" r="r" b="b"/>
              <a:pathLst>
                <a:path w="208193" h="46799">
                  <a:moveTo>
                    <a:pt x="0" y="0"/>
                  </a:moveTo>
                  <a:lnTo>
                    <a:pt x="208193" y="0"/>
                  </a:lnTo>
                  <a:lnTo>
                    <a:pt x="208193" y="46799"/>
                  </a:lnTo>
                  <a:lnTo>
                    <a:pt x="0" y="46799"/>
                  </a:lnTo>
                  <a:close/>
                </a:path>
              </a:pathLst>
            </a:custGeom>
            <a:solidFill>
              <a:srgbClr val="5271FF"/>
            </a:solidFill>
          </p:spPr>
        </p:sp>
        <p:sp>
          <p:nvSpPr>
            <p:cNvPr id="24" name="TextBox 9"/>
            <p:cNvSpPr txBox="1"/>
            <p:nvPr/>
          </p:nvSpPr>
          <p:spPr>
            <a:xfrm>
              <a:off x="0" y="-47625"/>
              <a:ext cx="208193" cy="94424"/>
            </a:xfrm>
            <a:prstGeom prst="rect">
              <a:avLst/>
            </a:prstGeom>
          </p:spPr>
          <p:txBody>
            <a:bodyPr lIns="35490" tIns="35490" rIns="35490" bIns="3549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5" name="Group 10"/>
          <p:cNvGrpSpPr/>
          <p:nvPr/>
        </p:nvGrpSpPr>
        <p:grpSpPr>
          <a:xfrm>
            <a:off x="1028700" y="549790"/>
            <a:ext cx="552242" cy="67308"/>
            <a:chOff x="0" y="0"/>
            <a:chExt cx="208193" cy="25375"/>
          </a:xfrm>
        </p:grpSpPr>
        <p:sp>
          <p:nvSpPr>
            <p:cNvPr id="21" name="Freeform 11"/>
            <p:cNvSpPr/>
            <p:nvPr/>
          </p:nvSpPr>
          <p:spPr>
            <a:xfrm>
              <a:off x="0" y="0"/>
              <a:ext cx="208193" cy="25375"/>
            </a:xfrm>
            <a:custGeom>
              <a:avLst/>
              <a:gdLst/>
              <a:ahLst/>
              <a:cxnLst/>
              <a:rect l="l" t="t" r="r" b="b"/>
              <a:pathLst>
                <a:path w="208193" h="25375">
                  <a:moveTo>
                    <a:pt x="0" y="0"/>
                  </a:moveTo>
                  <a:lnTo>
                    <a:pt x="208193" y="0"/>
                  </a:lnTo>
                  <a:lnTo>
                    <a:pt x="208193" y="25375"/>
                  </a:lnTo>
                  <a:lnTo>
                    <a:pt x="0" y="25375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2" name="TextBox 12"/>
            <p:cNvSpPr txBox="1"/>
            <p:nvPr/>
          </p:nvSpPr>
          <p:spPr>
            <a:xfrm>
              <a:off x="0" y="-47625"/>
              <a:ext cx="208193" cy="73000"/>
            </a:xfrm>
            <a:prstGeom prst="rect">
              <a:avLst/>
            </a:prstGeom>
          </p:spPr>
          <p:txBody>
            <a:bodyPr lIns="35490" tIns="35490" rIns="35490" bIns="3549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6" name="Group 13"/>
          <p:cNvGrpSpPr/>
          <p:nvPr/>
        </p:nvGrpSpPr>
        <p:grpSpPr>
          <a:xfrm>
            <a:off x="1028700" y="695418"/>
            <a:ext cx="552242" cy="55943"/>
            <a:chOff x="0" y="0"/>
            <a:chExt cx="208193" cy="21090"/>
          </a:xfrm>
        </p:grpSpPr>
        <p:sp>
          <p:nvSpPr>
            <p:cNvPr id="19" name="Freeform 14"/>
            <p:cNvSpPr/>
            <p:nvPr/>
          </p:nvSpPr>
          <p:spPr>
            <a:xfrm>
              <a:off x="0" y="0"/>
              <a:ext cx="208193" cy="21090"/>
            </a:xfrm>
            <a:custGeom>
              <a:avLst/>
              <a:gdLst/>
              <a:ahLst/>
              <a:cxnLst/>
              <a:rect l="l" t="t" r="r" b="b"/>
              <a:pathLst>
                <a:path w="208193" h="21090">
                  <a:moveTo>
                    <a:pt x="0" y="0"/>
                  </a:moveTo>
                  <a:lnTo>
                    <a:pt x="208193" y="0"/>
                  </a:lnTo>
                  <a:lnTo>
                    <a:pt x="208193" y="21090"/>
                  </a:lnTo>
                  <a:lnTo>
                    <a:pt x="0" y="2109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0" name="TextBox 15"/>
            <p:cNvSpPr txBox="1"/>
            <p:nvPr/>
          </p:nvSpPr>
          <p:spPr>
            <a:xfrm>
              <a:off x="0" y="-47625"/>
              <a:ext cx="208193" cy="68715"/>
            </a:xfrm>
            <a:prstGeom prst="rect">
              <a:avLst/>
            </a:prstGeom>
          </p:spPr>
          <p:txBody>
            <a:bodyPr lIns="35490" tIns="35490" rIns="35490" bIns="3549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905583" y="446874"/>
            <a:ext cx="247683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endParaRPr lang="en-US" sz="2000" dirty="0">
              <a:solidFill>
                <a:srgbClr val="000000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82465" y="388739"/>
            <a:ext cx="247683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endParaRPr lang="en-US" sz="2000" dirty="0">
              <a:solidFill>
                <a:srgbClr val="000000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27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28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29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0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1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2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3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4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5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6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19D4F3-F4D5-4412-A6F5-1CA56BC6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4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495800" y="2696736"/>
            <a:ext cx="10668000" cy="14619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1400"/>
              </a:lnSpc>
            </a:pPr>
            <a:r>
              <a:rPr lang="en-US" sz="11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THANK YOU</a:t>
            </a:r>
            <a:r>
              <a:rPr lang="en-US" sz="11000" dirty="0">
                <a:solidFill>
                  <a:srgbClr val="5271FF"/>
                </a:solidFill>
                <a:latin typeface="Anton"/>
                <a:ea typeface="Anton"/>
                <a:cs typeface="Anton"/>
                <a:sym typeface="Anton"/>
              </a:rPr>
              <a:t>!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4" name="Freeform 4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5" name="Group 5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7" name="TextBox 7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10" name="TextBox 10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3" name="TextBox 13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6" name="TextBox 16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657597" y="4467338"/>
            <a:ext cx="10972800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4800" b="1" dirty="0">
                <a:latin typeface="Bahnschrift" panose="020B0502040204020203" pitchFamily="34" charset="0"/>
                <a:sym typeface="Canva Sans"/>
              </a:rPr>
              <a:t>"Brick by Brick, Stone by Stone, Every Great Thing was Built by Those Who Believed They Could.“</a:t>
            </a:r>
          </a:p>
          <a:p>
            <a:pPr algn="ctr">
              <a:spcBef>
                <a:spcPct val="0"/>
              </a:spcBef>
            </a:pPr>
            <a:endParaRPr lang="en-GB" sz="4800" b="1" dirty="0">
              <a:latin typeface="Bahnschrift" panose="020B0502040204020203" pitchFamily="34" charset="0"/>
              <a:sym typeface="Canva Sans"/>
            </a:endParaRPr>
          </a:p>
          <a:p>
            <a:pPr algn="ctr">
              <a:spcBef>
                <a:spcPct val="0"/>
              </a:spcBef>
            </a:pPr>
            <a:endParaRPr lang="en-GB" sz="4800" b="1" dirty="0">
              <a:latin typeface="Bahnschrift" panose="020B0502040204020203" pitchFamily="34" charset="0"/>
              <a:sym typeface="Canva Sans"/>
            </a:endParaRPr>
          </a:p>
          <a:p>
            <a:pPr algn="ctr">
              <a:spcBef>
                <a:spcPct val="0"/>
              </a:spcBef>
            </a:pPr>
            <a:r>
              <a:rPr lang="en-US" sz="3600" b="1" dirty="0">
                <a:latin typeface="Bahnschrift" panose="020B0502040204020203" pitchFamily="34" charset="0"/>
                <a:sym typeface="Canva Sans"/>
              </a:rPr>
              <a:t>An-</a:t>
            </a:r>
            <a:r>
              <a:rPr lang="en-US" sz="3600" b="1" dirty="0" err="1">
                <a:latin typeface="Bahnschrift" panose="020B0502040204020203" pitchFamily="34" charset="0"/>
                <a:sym typeface="Canva Sans"/>
              </a:rPr>
              <a:t>Najah</a:t>
            </a:r>
            <a:r>
              <a:rPr lang="en-US" sz="3600" b="1" dirty="0">
                <a:latin typeface="Bahnschrift" panose="020B0502040204020203" pitchFamily="34" charset="0"/>
                <a:sym typeface="Canva Sans"/>
              </a:rPr>
              <a:t> National University</a:t>
            </a:r>
          </a:p>
        </p:txBody>
      </p:sp>
      <p:grpSp>
        <p:nvGrpSpPr>
          <p:cNvPr id="29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0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1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2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3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4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5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6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7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:a16="http://schemas.microsoft.com/office/drawing/2014/main" id="{B95B662E-E3D7-401B-AE89-B5D881FE2E87}"/>
              </a:ext>
            </a:extLst>
          </p:cNvPr>
          <p:cNvSpPr>
            <a:spLocks noEditPoints="1"/>
          </p:cNvSpPr>
          <p:nvPr/>
        </p:nvSpPr>
        <p:spPr bwMode="auto">
          <a:xfrm>
            <a:off x="6248400" y="2171258"/>
            <a:ext cx="1173920" cy="682288"/>
          </a:xfrm>
          <a:custGeom>
            <a:avLst/>
            <a:gdLst>
              <a:gd name="T0" fmla="*/ 135 w 139"/>
              <a:gd name="T1" fmla="*/ 61 h 81"/>
              <a:gd name="T2" fmla="*/ 131 w 139"/>
              <a:gd name="T3" fmla="*/ 56 h 81"/>
              <a:gd name="T4" fmla="*/ 131 w 139"/>
              <a:gd name="T5" fmla="*/ 27 h 81"/>
              <a:gd name="T6" fmla="*/ 139 w 139"/>
              <a:gd name="T7" fmla="*/ 24 h 81"/>
              <a:gd name="T8" fmla="*/ 70 w 139"/>
              <a:gd name="T9" fmla="*/ 0 h 81"/>
              <a:gd name="T10" fmla="*/ 0 w 139"/>
              <a:gd name="T11" fmla="*/ 24 h 81"/>
              <a:gd name="T12" fmla="*/ 70 w 139"/>
              <a:gd name="T13" fmla="*/ 48 h 81"/>
              <a:gd name="T14" fmla="*/ 127 w 139"/>
              <a:gd name="T15" fmla="*/ 28 h 81"/>
              <a:gd name="T16" fmla="*/ 127 w 139"/>
              <a:gd name="T17" fmla="*/ 56 h 81"/>
              <a:gd name="T18" fmla="*/ 123 w 139"/>
              <a:gd name="T19" fmla="*/ 61 h 81"/>
              <a:gd name="T20" fmla="*/ 126 w 139"/>
              <a:gd name="T21" fmla="*/ 64 h 81"/>
              <a:gd name="T22" fmla="*/ 123 w 139"/>
              <a:gd name="T23" fmla="*/ 81 h 81"/>
              <a:gd name="T24" fmla="*/ 135 w 139"/>
              <a:gd name="T25" fmla="*/ 81 h 81"/>
              <a:gd name="T26" fmla="*/ 132 w 139"/>
              <a:gd name="T27" fmla="*/ 64 h 81"/>
              <a:gd name="T28" fmla="*/ 135 w 139"/>
              <a:gd name="T29" fmla="*/ 61 h 81"/>
              <a:gd name="T30" fmla="*/ 28 w 139"/>
              <a:gd name="T31" fmla="*/ 42 h 81"/>
              <a:gd name="T32" fmla="*/ 28 w 139"/>
              <a:gd name="T33" fmla="*/ 69 h 81"/>
              <a:gd name="T34" fmla="*/ 70 w 139"/>
              <a:gd name="T35" fmla="*/ 81 h 81"/>
              <a:gd name="T36" fmla="*/ 111 w 139"/>
              <a:gd name="T37" fmla="*/ 69 h 81"/>
              <a:gd name="T38" fmla="*/ 111 w 139"/>
              <a:gd name="T39" fmla="*/ 42 h 81"/>
              <a:gd name="T40" fmla="*/ 70 w 139"/>
              <a:gd name="T41" fmla="*/ 56 h 81"/>
              <a:gd name="T42" fmla="*/ 28 w 139"/>
              <a:gd name="T43" fmla="*/ 42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9" h="81">
                <a:moveTo>
                  <a:pt x="135" y="61"/>
                </a:moveTo>
                <a:cubicBezTo>
                  <a:pt x="135" y="58"/>
                  <a:pt x="134" y="56"/>
                  <a:pt x="131" y="56"/>
                </a:cubicBezTo>
                <a:cubicBezTo>
                  <a:pt x="131" y="27"/>
                  <a:pt x="131" y="27"/>
                  <a:pt x="131" y="27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70" y="0"/>
                  <a:pt x="70" y="0"/>
                  <a:pt x="7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70" y="48"/>
                  <a:pt x="70" y="48"/>
                  <a:pt x="70" y="48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5" y="56"/>
                  <a:pt x="123" y="58"/>
                  <a:pt x="123" y="61"/>
                </a:cubicBezTo>
                <a:cubicBezTo>
                  <a:pt x="123" y="63"/>
                  <a:pt x="125" y="64"/>
                  <a:pt x="126" y="64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135" y="81"/>
                  <a:pt x="135" y="81"/>
                  <a:pt x="135" y="81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5" y="63"/>
                  <a:pt x="135" y="61"/>
                </a:cubicBezTo>
                <a:close/>
                <a:moveTo>
                  <a:pt x="28" y="42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76"/>
                  <a:pt x="47" y="81"/>
                  <a:pt x="70" y="81"/>
                </a:cubicBezTo>
                <a:cubicBezTo>
                  <a:pt x="92" y="81"/>
                  <a:pt x="111" y="76"/>
                  <a:pt x="111" y="69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70" y="56"/>
                  <a:pt x="70" y="56"/>
                  <a:pt x="70" y="56"/>
                </a:cubicBezTo>
                <a:lnTo>
                  <a:pt x="28" y="42"/>
                </a:lnTo>
                <a:close/>
              </a:path>
            </a:pathLst>
          </a:custGeom>
          <a:solidFill>
            <a:srgbClr val="3A496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8" tIns="45719" rIns="91438" bIns="45719"/>
          <a:lstStyle/>
          <a:p>
            <a:pPr>
              <a:defRPr/>
            </a:pPr>
            <a:endParaRPr lang="en-US">
              <a:cs typeface="+mn-ea"/>
              <a:sym typeface="+mn-lt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2107E5E-3934-4921-8FBC-C9A5FCF69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30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3" t="632" r="6368"/>
          <a:stretch/>
        </p:blipFill>
        <p:spPr>
          <a:xfrm rot="5400000">
            <a:off x="9275514" y="2608150"/>
            <a:ext cx="10577573" cy="76198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29000"/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802634" y="1309226"/>
            <a:ext cx="6875333" cy="1472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Introduction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02634" y="3266756"/>
            <a:ext cx="9652724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Background: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Bricks: historical, durable material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Modern bricks: clay and concrete, specific properties and limitations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Study Focus: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Recycled rubber in bricks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Enhanced durability and thermal efficiency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Significance: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Sustainability: reduce rubber waste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Energy efficiency: improve building performance (thermal efficiency)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400" dirty="0">
                <a:latin typeface="Bahnschrift" panose="020B0502040204020203" pitchFamily="34" charset="0"/>
                <a:sym typeface="Canva Sans"/>
              </a:rPr>
              <a:t>Comparison: new bricks vs. local standards and existing bricks</a:t>
            </a:r>
            <a:endParaRPr lang="en-US" sz="2400" dirty="0">
              <a:latin typeface="Bahnschrift" panose="020B0502040204020203" pitchFamily="34" charset="0"/>
              <a:sym typeface="Canva Sans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7444C57-6A76-4836-BD6C-59E6C8C9F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28700" y="1333405"/>
            <a:ext cx="8951951" cy="34111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4800" b="1" dirty="0">
                <a:latin typeface="Bahnschrift" panose="020B0502040204020203" pitchFamily="34" charset="0"/>
                <a:sym typeface="Anton"/>
              </a:rPr>
              <a:t>Solid Waste Components</a:t>
            </a:r>
          </a:p>
          <a:p>
            <a:pPr>
              <a:lnSpc>
                <a:spcPts val="13300"/>
              </a:lnSpc>
              <a:spcBef>
                <a:spcPct val="0"/>
              </a:spcBef>
            </a:pPr>
            <a:endParaRPr lang="en-US" sz="80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Rectangle 17"/>
          <p:cNvSpPr/>
          <p:nvPr/>
        </p:nvSpPr>
        <p:spPr>
          <a:xfrm>
            <a:off x="1028700" y="3866025"/>
            <a:ext cx="72771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>
                <a:latin typeface="Bahnschrift" panose="020B0502040204020203" pitchFamily="34" charset="0"/>
              </a:rPr>
              <a:t>Sustainable development.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Increasing demand for effective building materials.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Addressing global warming.</a:t>
            </a:r>
          </a:p>
          <a:p>
            <a:pPr algn="just"/>
            <a:endParaRPr lang="en-US" sz="3000" dirty="0">
              <a:latin typeface="Bahnschrift" panose="020B0502040204020203" pitchFamily="34" charset="0"/>
            </a:endParaRPr>
          </a:p>
        </p:txBody>
      </p:sp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3135187966"/>
              </p:ext>
            </p:extLst>
          </p:nvPr>
        </p:nvGraphicFramePr>
        <p:xfrm>
          <a:off x="9143997" y="1790208"/>
          <a:ext cx="7696204" cy="6020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DC551-775D-43C0-98D6-A3E617EE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0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30249" y="1304400"/>
            <a:ext cx="6875333" cy="1472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Bricks &amp; Rubber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30" name="Group 26"/>
          <p:cNvGrpSpPr/>
          <p:nvPr/>
        </p:nvGrpSpPr>
        <p:grpSpPr>
          <a:xfrm>
            <a:off x="1580942" y="3631797"/>
            <a:ext cx="3876779" cy="3678866"/>
            <a:chOff x="0" y="0"/>
            <a:chExt cx="812800" cy="812800"/>
          </a:xfrm>
        </p:grpSpPr>
        <p:sp>
          <p:nvSpPr>
            <p:cNvPr id="41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19247" r="-19247"/>
              </a:stretch>
            </a:blipFill>
          </p:spPr>
        </p:sp>
      </p:grpSp>
      <p:sp>
        <p:nvSpPr>
          <p:cNvPr id="18" name="Rectangle 17"/>
          <p:cNvSpPr/>
          <p:nvPr/>
        </p:nvSpPr>
        <p:spPr>
          <a:xfrm>
            <a:off x="6193258" y="3459330"/>
            <a:ext cx="11012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b="1" dirty="0">
                <a:latin typeface="Bahnschrift" panose="020B0502040204020203" pitchFamily="34" charset="0"/>
                <a:sym typeface="Anton"/>
              </a:rPr>
              <a:t>Bricks:</a:t>
            </a: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Bricks are fundamental in construction Also, its price is relatively low compared to other construction materials.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US" sz="3000" dirty="0">
                <a:latin typeface="Bahnschrift" panose="020B0502040204020203" pitchFamily="34" charset="0"/>
              </a:rPr>
              <a:t>Durability and Longevity: Bricks are known for their robustness and long-lasting performance.</a:t>
            </a:r>
          </a:p>
          <a:p>
            <a:pPr algn="just"/>
            <a:endParaRPr lang="en-US" sz="3000" dirty="0">
              <a:latin typeface="Bahnschrift" panose="020B0502040204020203" pitchFamily="34" charset="0"/>
            </a:endParaRPr>
          </a:p>
          <a:p>
            <a:pPr algn="just"/>
            <a:r>
              <a:rPr lang="en-US" sz="3000" dirty="0">
                <a:latin typeface="Bahnschrift" panose="020B0502040204020203" pitchFamily="34" charset="0"/>
              </a:rPr>
              <a:t>Sustainability: Bricks are reusable and recyclable, contributing to environmentally friendly construction practices.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14A0D37A-3B03-41C9-AD88-F26CF7F4F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9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030249" y="1304400"/>
            <a:ext cx="6875333" cy="1472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Anton"/>
              </a:rPr>
              <a:t>Bricks &amp; Rubber</a:t>
            </a:r>
            <a:endParaRPr lang="en-US" sz="9500" dirty="0">
              <a:solidFill>
                <a:srgbClr val="5271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094844" y="939165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8" name="Rectangle 17"/>
          <p:cNvSpPr/>
          <p:nvPr/>
        </p:nvSpPr>
        <p:spPr>
          <a:xfrm>
            <a:off x="1028700" y="3459330"/>
            <a:ext cx="1044947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b="1" dirty="0">
                <a:latin typeface="Bahnschrift" panose="020B0502040204020203" pitchFamily="34" charset="0"/>
                <a:sym typeface="Anton"/>
              </a:rPr>
              <a:t>Rubber Waste:</a:t>
            </a:r>
          </a:p>
          <a:p>
            <a:pPr algn="just"/>
            <a:endParaRPr lang="en-US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Rubber is a plentiful and problematic resource in Palestine.</a:t>
            </a:r>
          </a:p>
          <a:p>
            <a:pPr algn="just"/>
            <a:endParaRPr lang="en-GB" sz="3000" dirty="0">
              <a:latin typeface="Bahnschrift" panose="020B0502040204020203" pitchFamily="34" charset="0"/>
            </a:endParaRP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Innovation &amp; Benefits:</a:t>
            </a: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Incorporating rubber into bricks to enhance thermal conductivity.</a:t>
            </a:r>
          </a:p>
          <a:p>
            <a:pPr algn="just"/>
            <a:r>
              <a:rPr lang="en-GB" sz="3000" dirty="0">
                <a:latin typeface="Bahnschrift" panose="020B0502040204020203" pitchFamily="34" charset="0"/>
              </a:rPr>
              <a:t>Utilizing scrap tires, difficult to decompose, reduces waste.</a:t>
            </a:r>
            <a:endParaRPr lang="en-US" sz="3000" dirty="0">
              <a:latin typeface="Bahnschrift" panose="020B0502040204020203" pitchFamily="34" charset="0"/>
            </a:endParaRPr>
          </a:p>
          <a:p>
            <a:pPr algn="just"/>
            <a:endParaRPr lang="en-US" sz="3000" dirty="0">
              <a:latin typeface="Bahnschrift" panose="020B0502040204020203" pitchFamily="34" charset="0"/>
            </a:endParaRPr>
          </a:p>
          <a:p>
            <a:pPr algn="just"/>
            <a:endParaRPr lang="en-US" sz="3000" dirty="0">
              <a:latin typeface="Bahnschrift" panose="020B0502040204020203" pitchFamily="34" charset="0"/>
            </a:endParaRPr>
          </a:p>
        </p:txBody>
      </p:sp>
      <p:grpSp>
        <p:nvGrpSpPr>
          <p:cNvPr id="42" name="Group 28"/>
          <p:cNvGrpSpPr/>
          <p:nvPr/>
        </p:nvGrpSpPr>
        <p:grpSpPr>
          <a:xfrm>
            <a:off x="12420600" y="3775525"/>
            <a:ext cx="3876779" cy="3678865"/>
            <a:chOff x="0" y="0"/>
            <a:chExt cx="812800" cy="812800"/>
          </a:xfrm>
        </p:grpSpPr>
        <p:sp>
          <p:nvSpPr>
            <p:cNvPr id="43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t="-38932" b="-38932"/>
              </a:stretch>
            </a:blipFill>
          </p:spPr>
        </p:sp>
      </p:grp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ADDDC563-8C27-4393-B8E5-E62A155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3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586180" y="-2523494"/>
            <a:ext cx="11432482" cy="1517880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007842" y="-1797460"/>
            <a:ext cx="10417115" cy="13881919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963381" y="3967161"/>
            <a:ext cx="6033363" cy="14334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00"/>
              </a:lnSpc>
              <a:spcBef>
                <a:spcPct val="0"/>
              </a:spcBef>
            </a:pPr>
            <a:r>
              <a:rPr lang="en-US" sz="4800" b="1" dirty="0">
                <a:solidFill>
                  <a:schemeClr val="bg1"/>
                </a:solidFill>
                <a:latin typeface="Bahnschrift" panose="020B0502040204020203" pitchFamily="34" charset="0"/>
                <a:sym typeface="Anton"/>
              </a:rPr>
              <a:t>Objectives</a:t>
            </a:r>
            <a:endParaRPr lang="en-US" sz="8000" dirty="0">
              <a:solidFill>
                <a:schemeClr val="bg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5243613" y="874447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1" name="TextBox 11"/>
          <p:cNvSpPr txBox="1"/>
          <p:nvPr/>
        </p:nvSpPr>
        <p:spPr>
          <a:xfrm>
            <a:off x="7086599" y="1124692"/>
            <a:ext cx="9677401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495"/>
              </a:lnSpc>
            </a:pPr>
            <a:r>
              <a:rPr lang="en-GB" sz="3000" dirty="0">
                <a:solidFill>
                  <a:srgbClr val="145DA0"/>
                </a:solidFill>
                <a:latin typeface="Bahnschrift" panose="020B0502040204020203" pitchFamily="34" charset="0"/>
                <a:sym typeface="Poppins"/>
              </a:rPr>
              <a:t>Incorporate rubber tire waste (0%, 5%, 10%, 15% &amp; 20%) into concrete brick materials according to Palestinian standards.</a:t>
            </a:r>
            <a:endParaRPr lang="en-US" sz="3000" dirty="0">
              <a:solidFill>
                <a:srgbClr val="145DA0"/>
              </a:solidFill>
              <a:latin typeface="Bahnschrift" panose="020B0502040204020203" pitchFamily="34" charset="0"/>
              <a:sym typeface="Poppin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5430624" y="1162773"/>
            <a:ext cx="1134140" cy="859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97"/>
              </a:lnSpc>
              <a:spcBef>
                <a:spcPct val="0"/>
              </a:spcBef>
            </a:pPr>
            <a:r>
              <a:rPr lang="en-US" sz="4800" dirty="0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01</a:t>
            </a:r>
          </a:p>
        </p:txBody>
      </p:sp>
      <p:sp>
        <p:nvSpPr>
          <p:cNvPr id="13" name="Freeform 13"/>
          <p:cNvSpPr/>
          <p:nvPr/>
        </p:nvSpPr>
        <p:spPr>
          <a:xfrm>
            <a:off x="5826093" y="2542904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6044947" y="4377184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5826093" y="6267001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22" name="Group 22"/>
          <p:cNvGrpSpPr/>
          <p:nvPr/>
        </p:nvGrpSpPr>
        <p:grpSpPr>
          <a:xfrm>
            <a:off x="4083251" y="1712887"/>
            <a:ext cx="373607" cy="373607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24" name="TextBox 2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4530256" y="3361130"/>
            <a:ext cx="373607" cy="373607"/>
            <a:chOff x="0" y="0"/>
            <a:chExt cx="812800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505129" y="6547290"/>
            <a:ext cx="373607" cy="373607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30" name="TextBox 30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4657752" y="4913454"/>
            <a:ext cx="373607" cy="373607"/>
            <a:chOff x="0" y="0"/>
            <a:chExt cx="812800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33" name="TextBox 3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34" name="Group 28"/>
          <p:cNvGrpSpPr/>
          <p:nvPr/>
        </p:nvGrpSpPr>
        <p:grpSpPr>
          <a:xfrm>
            <a:off x="4048226" y="8324378"/>
            <a:ext cx="373607" cy="373607"/>
            <a:chOff x="0" y="0"/>
            <a:chExt cx="812800" cy="812800"/>
          </a:xfrm>
        </p:grpSpPr>
        <p:sp>
          <p:nvSpPr>
            <p:cNvPr id="35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36" name="TextBox 30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sp>
        <p:nvSpPr>
          <p:cNvPr id="37" name="Freeform 19"/>
          <p:cNvSpPr/>
          <p:nvPr/>
        </p:nvSpPr>
        <p:spPr>
          <a:xfrm>
            <a:off x="5243613" y="7983037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8" name="Rectangle 37"/>
          <p:cNvSpPr/>
          <p:nvPr/>
        </p:nvSpPr>
        <p:spPr>
          <a:xfrm>
            <a:off x="6104232" y="2812562"/>
            <a:ext cx="870752" cy="951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6697"/>
              </a:lnSpc>
              <a:spcBef>
                <a:spcPct val="0"/>
              </a:spcBef>
            </a:pPr>
            <a:r>
              <a:rPr lang="en-US" sz="4800" dirty="0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02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321699" y="4650890"/>
            <a:ext cx="870752" cy="8768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6697"/>
              </a:lnSpc>
              <a:spcBef>
                <a:spcPct val="0"/>
              </a:spcBef>
            </a:pPr>
            <a:r>
              <a:rPr lang="en-US" sz="4800" dirty="0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03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29388" y="6503357"/>
            <a:ext cx="870752" cy="951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6697"/>
              </a:lnSpc>
              <a:spcBef>
                <a:spcPct val="0"/>
              </a:spcBef>
            </a:pPr>
            <a:r>
              <a:rPr lang="en-US" sz="4800" dirty="0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04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760736" y="2957215"/>
            <a:ext cx="920383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95"/>
              </a:lnSpc>
            </a:pPr>
            <a:r>
              <a:rPr lang="en-GB" sz="3000" dirty="0">
                <a:solidFill>
                  <a:srgbClr val="145DA0"/>
                </a:solidFill>
                <a:latin typeface="Bahnschrift" panose="020B0502040204020203" pitchFamily="34" charset="0"/>
                <a:sym typeface="Poppins"/>
              </a:rPr>
              <a:t>Examine the thermal conductivity of the resulting bricks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010332" y="4561470"/>
            <a:ext cx="9144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3000" dirty="0">
                <a:solidFill>
                  <a:srgbClr val="145DA0"/>
                </a:solidFill>
                <a:latin typeface="Bahnschrift" panose="020B0502040204020203" pitchFamily="34" charset="0"/>
              </a:rPr>
              <a:t>Evaluate mechanical properties: water absorption, density, and compressive strength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553644" y="6576449"/>
            <a:ext cx="89055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dirty="0">
                <a:solidFill>
                  <a:srgbClr val="145DA0"/>
                </a:solidFill>
                <a:latin typeface="Bahnschrift" panose="020B0502040204020203" pitchFamily="34" charset="0"/>
              </a:rPr>
              <a:t>Compare results with Palestinian standards and specifications for concrete bricks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520365" y="8266741"/>
            <a:ext cx="870752" cy="951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6697"/>
              </a:lnSpc>
              <a:spcBef>
                <a:spcPct val="0"/>
              </a:spcBef>
            </a:pPr>
            <a:r>
              <a:rPr lang="en-US" sz="4800" dirty="0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05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065180" y="8465513"/>
            <a:ext cx="772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3000" dirty="0">
                <a:solidFill>
                  <a:srgbClr val="145DA0"/>
                </a:solidFill>
                <a:latin typeface="Bahnschrift" panose="020B0502040204020203" pitchFamily="34" charset="0"/>
              </a:rPr>
              <a:t>Compare reference bricks with local bricks.</a:t>
            </a:r>
          </a:p>
        </p:txBody>
      </p:sp>
      <p:sp>
        <p:nvSpPr>
          <p:cNvPr id="47" name="AutoShape 24"/>
          <p:cNvSpPr/>
          <p:nvPr/>
        </p:nvSpPr>
        <p:spPr>
          <a:xfrm>
            <a:off x="2858112" y="1002030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3FBDFF-DE14-4D39-8F2D-ECB3C546A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5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42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3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9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0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45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57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58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46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55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56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47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53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54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49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51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2" name="Freeform 2"/>
          <p:cNvSpPr/>
          <p:nvPr/>
        </p:nvSpPr>
        <p:spPr>
          <a:xfrm>
            <a:off x="-9525" y="2125980"/>
            <a:ext cx="18288000" cy="7543800"/>
          </a:xfrm>
          <a:custGeom>
            <a:avLst/>
            <a:gdLst/>
            <a:ahLst/>
            <a:cxnLst/>
            <a:rect l="l" t="t" r="r" b="b"/>
            <a:pathLst>
              <a:path w="18288000" h="7543800">
                <a:moveTo>
                  <a:pt x="0" y="0"/>
                </a:moveTo>
                <a:lnTo>
                  <a:pt x="18288000" y="0"/>
                </a:lnTo>
                <a:lnTo>
                  <a:pt x="18288000" y="7543800"/>
                </a:lnTo>
                <a:lnTo>
                  <a:pt x="0" y="7543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959432" y="4538700"/>
            <a:ext cx="3507153" cy="3507153"/>
          </a:xfrm>
          <a:custGeom>
            <a:avLst/>
            <a:gdLst/>
            <a:ahLst/>
            <a:cxnLst/>
            <a:rect l="l" t="t" r="r" b="b"/>
            <a:pathLst>
              <a:path w="3507153" h="3507153">
                <a:moveTo>
                  <a:pt x="0" y="0"/>
                </a:moveTo>
                <a:lnTo>
                  <a:pt x="3507153" y="0"/>
                </a:lnTo>
                <a:lnTo>
                  <a:pt x="3507153" y="3507153"/>
                </a:lnTo>
                <a:lnTo>
                  <a:pt x="0" y="3507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659325" y="4182894"/>
            <a:ext cx="3507153" cy="3507153"/>
          </a:xfrm>
          <a:custGeom>
            <a:avLst/>
            <a:gdLst/>
            <a:ahLst/>
            <a:cxnLst/>
            <a:rect l="l" t="t" r="r" b="b"/>
            <a:pathLst>
              <a:path w="3507153" h="3507153">
                <a:moveTo>
                  <a:pt x="0" y="0"/>
                </a:moveTo>
                <a:lnTo>
                  <a:pt x="3507153" y="0"/>
                </a:lnTo>
                <a:lnTo>
                  <a:pt x="3507153" y="3507153"/>
                </a:lnTo>
                <a:lnTo>
                  <a:pt x="0" y="3507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9166478" y="5850255"/>
            <a:ext cx="3507153" cy="3507153"/>
          </a:xfrm>
          <a:custGeom>
            <a:avLst/>
            <a:gdLst/>
            <a:ahLst/>
            <a:cxnLst/>
            <a:rect l="l" t="t" r="r" b="b"/>
            <a:pathLst>
              <a:path w="3507153" h="3507153">
                <a:moveTo>
                  <a:pt x="0" y="0"/>
                </a:moveTo>
                <a:lnTo>
                  <a:pt x="3507153" y="0"/>
                </a:lnTo>
                <a:lnTo>
                  <a:pt x="3507153" y="3507153"/>
                </a:lnTo>
                <a:lnTo>
                  <a:pt x="0" y="3507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805395" y="2523429"/>
            <a:ext cx="3507153" cy="3507153"/>
          </a:xfrm>
          <a:custGeom>
            <a:avLst/>
            <a:gdLst/>
            <a:ahLst/>
            <a:cxnLst/>
            <a:rect l="l" t="t" r="r" b="b"/>
            <a:pathLst>
              <a:path w="3507153" h="3507153">
                <a:moveTo>
                  <a:pt x="0" y="0"/>
                </a:moveTo>
                <a:lnTo>
                  <a:pt x="3507153" y="0"/>
                </a:lnTo>
                <a:lnTo>
                  <a:pt x="3507153" y="3507153"/>
                </a:lnTo>
                <a:lnTo>
                  <a:pt x="0" y="35071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6185761" y="4701481"/>
            <a:ext cx="2297552" cy="2297552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CF93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788236" y="6465008"/>
            <a:ext cx="2297552" cy="2297552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8C6D1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410197" y="3023539"/>
            <a:ext cx="2297552" cy="2297552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9DE7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564234" y="5143501"/>
            <a:ext cx="2297552" cy="2297552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DD533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25" name="Freeform 25"/>
          <p:cNvSpPr/>
          <p:nvPr/>
        </p:nvSpPr>
        <p:spPr>
          <a:xfrm>
            <a:off x="279788" y="9485159"/>
            <a:ext cx="965510" cy="391031"/>
          </a:xfrm>
          <a:custGeom>
            <a:avLst/>
            <a:gdLst/>
            <a:ahLst/>
            <a:cxnLst/>
            <a:rect l="l" t="t" r="r" b="b"/>
            <a:pathLst>
              <a:path w="965509" h="391031">
                <a:moveTo>
                  <a:pt x="0" y="0"/>
                </a:moveTo>
                <a:lnTo>
                  <a:pt x="965510" y="0"/>
                </a:lnTo>
                <a:lnTo>
                  <a:pt x="965510" y="391031"/>
                </a:lnTo>
                <a:lnTo>
                  <a:pt x="0" y="3910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0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7537809" y="8255756"/>
            <a:ext cx="1283564" cy="598461"/>
          </a:xfrm>
          <a:custGeom>
            <a:avLst/>
            <a:gdLst/>
            <a:ahLst/>
            <a:cxnLst/>
            <a:rect l="l" t="t" r="r" b="b"/>
            <a:pathLst>
              <a:path w="1283563" h="598461">
                <a:moveTo>
                  <a:pt x="0" y="0"/>
                </a:moveTo>
                <a:lnTo>
                  <a:pt x="1283563" y="0"/>
                </a:lnTo>
                <a:lnTo>
                  <a:pt x="1283563" y="598462"/>
                </a:lnTo>
                <a:lnTo>
                  <a:pt x="0" y="59846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0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8" name="TextBox 28"/>
          <p:cNvSpPr txBox="1"/>
          <p:nvPr/>
        </p:nvSpPr>
        <p:spPr>
          <a:xfrm>
            <a:off x="2129292" y="3561286"/>
            <a:ext cx="3055478" cy="10911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dirty="0">
                <a:solidFill>
                  <a:srgbClr val="4D4D4D"/>
                </a:solidFill>
                <a:latin typeface="Inter"/>
                <a:ea typeface="Inter"/>
                <a:cs typeface="Inter"/>
                <a:sym typeface="Inter"/>
              </a:rPr>
              <a:t>This section details all the materials utilized throughout the experiment.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313338" y="2975914"/>
            <a:ext cx="2799344" cy="431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/>
                </a:solidFill>
                <a:latin typeface="Inter Bold"/>
                <a:ea typeface="Inter Bold"/>
                <a:cs typeface="Inter Bold"/>
                <a:sym typeface="Inter Bold"/>
              </a:rPr>
              <a:t>Materials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6009979" y="7998227"/>
            <a:ext cx="2649116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dirty="0">
                <a:solidFill>
                  <a:srgbClr val="4D4D4D"/>
                </a:solidFill>
                <a:latin typeface="Inter"/>
                <a:ea typeface="Inter"/>
                <a:cs typeface="Inter"/>
                <a:sym typeface="Inter"/>
              </a:rPr>
              <a:t>This part describes the specific compositions and combinations of the materials used.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934865" y="7393427"/>
            <a:ext cx="2799344" cy="431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/>
                </a:solidFill>
                <a:latin typeface="Inter Bold"/>
                <a:ea typeface="Inter Bold"/>
                <a:cs typeface="Inter Bold"/>
                <a:sym typeface="Inter Bold"/>
              </a:rPr>
              <a:t>Mixtures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3699046" y="6698213"/>
            <a:ext cx="2649116" cy="13537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dirty="0">
                <a:solidFill>
                  <a:srgbClr val="4D4D4D"/>
                </a:solidFill>
                <a:latin typeface="Inter"/>
                <a:ea typeface="Inter"/>
                <a:cs typeface="Inter"/>
                <a:sym typeface="Inter"/>
              </a:rPr>
              <a:t>This section explains the step-by-step procedures followed during the experiments.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3083681" y="5657073"/>
            <a:ext cx="3879845" cy="4314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/>
                </a:solidFill>
                <a:latin typeface="Inter Bold"/>
                <a:ea typeface="Inter Bold"/>
                <a:cs typeface="Inter Bold"/>
                <a:sym typeface="Inter Bold"/>
              </a:rPr>
              <a:t>Experimental Procedure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9612454" y="5016747"/>
            <a:ext cx="2650043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dirty="0">
                <a:solidFill>
                  <a:srgbClr val="4D4D4D"/>
                </a:solidFill>
                <a:latin typeface="Inter"/>
                <a:ea typeface="Inter"/>
                <a:cs typeface="Inter"/>
                <a:sym typeface="Inter"/>
              </a:rPr>
              <a:t>The various tests conducted to analyze the mixtures and materials are outlined.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537340" y="4446969"/>
            <a:ext cx="2799344" cy="431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/>
                </a:solidFill>
                <a:latin typeface="Inter Bold"/>
                <a:ea typeface="Inter Bold"/>
                <a:cs typeface="Inter Bold"/>
                <a:sym typeface="Inter Bold"/>
              </a:rPr>
              <a:t>Tests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588959" y="1273974"/>
            <a:ext cx="9110087" cy="89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96"/>
              </a:lnSpc>
              <a:spcBef>
                <a:spcPct val="0"/>
              </a:spcBef>
            </a:pPr>
            <a:r>
              <a:rPr lang="en-US" sz="6000" b="1" dirty="0">
                <a:latin typeface="Bahnschrift" panose="020B0502040204020203" pitchFamily="34" charset="0"/>
                <a:sym typeface="Inter Bold"/>
              </a:rPr>
              <a:t>Methodology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45297" y="9876189"/>
            <a:ext cx="1892808" cy="4114800"/>
          </a:xfrm>
          <a:custGeom>
            <a:avLst/>
            <a:gdLst/>
            <a:ahLst/>
            <a:cxnLst/>
            <a:rect l="l" t="t" r="r" b="b"/>
            <a:pathLst>
              <a:path w="1892808" h="4114800">
                <a:moveTo>
                  <a:pt x="0" y="0"/>
                </a:moveTo>
                <a:lnTo>
                  <a:pt x="1892808" y="0"/>
                </a:lnTo>
                <a:lnTo>
                  <a:pt x="18928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16186700" y="9950472"/>
            <a:ext cx="1072601" cy="336528"/>
          </a:xfrm>
          <a:custGeom>
            <a:avLst/>
            <a:gdLst/>
            <a:ahLst/>
            <a:cxnLst/>
            <a:rect l="l" t="t" r="r" b="b"/>
            <a:pathLst>
              <a:path w="1072600" h="336528">
                <a:moveTo>
                  <a:pt x="0" y="0"/>
                </a:moveTo>
                <a:lnTo>
                  <a:pt x="1072600" y="0"/>
                </a:lnTo>
                <a:lnTo>
                  <a:pt x="1072600" y="336528"/>
                </a:lnTo>
                <a:lnTo>
                  <a:pt x="0" y="33652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40" name="Freeform 40"/>
          <p:cNvSpPr/>
          <p:nvPr/>
        </p:nvSpPr>
        <p:spPr>
          <a:xfrm flipV="1">
            <a:off x="17288599" y="9680675"/>
            <a:ext cx="1650482" cy="1458614"/>
          </a:xfrm>
          <a:custGeom>
            <a:avLst/>
            <a:gdLst/>
            <a:ahLst/>
            <a:cxnLst/>
            <a:rect l="l" t="t" r="r" b="b"/>
            <a:pathLst>
              <a:path w="1650481" h="1458613">
                <a:moveTo>
                  <a:pt x="0" y="1458612"/>
                </a:moveTo>
                <a:lnTo>
                  <a:pt x="1650481" y="1458612"/>
                </a:lnTo>
                <a:lnTo>
                  <a:pt x="1650481" y="0"/>
                </a:lnTo>
                <a:lnTo>
                  <a:pt x="0" y="0"/>
                </a:lnTo>
                <a:lnTo>
                  <a:pt x="0" y="1458612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685A209-EBEF-430B-9120-A34D289620A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004547" y="5608310"/>
            <a:ext cx="1304969" cy="130496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4477DEF-FF9F-4130-BF60-D6537B5E63F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445506" y="4975079"/>
            <a:ext cx="1606728" cy="160672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1227972-222F-49DE-82BC-03246893F3E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154446" y="6892801"/>
            <a:ext cx="1565132" cy="156513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CDD98FDF-8B8A-4008-89C0-644A6F2995C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3699046" y="3324227"/>
            <a:ext cx="1635947" cy="1635947"/>
          </a:xfrm>
          <a:prstGeom prst="rect">
            <a:avLst/>
          </a:prstGeom>
        </p:spPr>
      </p:pic>
      <p:grpSp>
        <p:nvGrpSpPr>
          <p:cNvPr id="6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6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6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6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6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6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6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D7C15B4-1C41-48FD-8634-6E6E92C1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8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237" y="-2479235"/>
            <a:ext cx="18460473" cy="4580932"/>
            <a:chOff x="0" y="0"/>
            <a:chExt cx="24613964" cy="6107910"/>
          </a:xfrm>
        </p:grpSpPr>
        <p:sp>
          <p:nvSpPr>
            <p:cNvPr id="3" name="Freeform 3"/>
            <p:cNvSpPr/>
            <p:nvPr/>
          </p:nvSpPr>
          <p:spPr>
            <a:xfrm rot="-10800000">
              <a:off x="0" y="0"/>
              <a:ext cx="24613964" cy="6107910"/>
            </a:xfrm>
            <a:custGeom>
              <a:avLst/>
              <a:gdLst/>
              <a:ahLst/>
              <a:cxnLst/>
              <a:rect l="l" t="t" r="r" b="b"/>
              <a:pathLst>
                <a:path w="24613964" h="6107910">
                  <a:moveTo>
                    <a:pt x="0" y="0"/>
                  </a:moveTo>
                  <a:lnTo>
                    <a:pt x="24613964" y="0"/>
                  </a:lnTo>
                  <a:lnTo>
                    <a:pt x="24613964" y="6107910"/>
                  </a:lnTo>
                  <a:lnTo>
                    <a:pt x="0" y="6107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9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" name="Group 4"/>
            <p:cNvGrpSpPr/>
            <p:nvPr/>
          </p:nvGrpSpPr>
          <p:grpSpPr>
            <a:xfrm>
              <a:off x="114982" y="3305646"/>
              <a:ext cx="24384000" cy="1505731"/>
              <a:chOff x="0" y="0"/>
              <a:chExt cx="4816593" cy="29742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816592" cy="297428"/>
              </a:xfrm>
              <a:custGeom>
                <a:avLst/>
                <a:gdLst/>
                <a:ahLst/>
                <a:cxnLst/>
                <a:rect l="l" t="t" r="r" b="b"/>
                <a:pathLst>
                  <a:path w="4816592" h="297428">
                    <a:moveTo>
                      <a:pt x="0" y="0"/>
                    </a:moveTo>
                    <a:lnTo>
                      <a:pt x="4816592" y="0"/>
                    </a:lnTo>
                    <a:lnTo>
                      <a:pt x="4816592" y="297428"/>
                    </a:lnTo>
                    <a:lnTo>
                      <a:pt x="0" y="2974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816593" cy="345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486582" y="3765921"/>
              <a:ext cx="736322" cy="165517"/>
              <a:chOff x="0" y="0"/>
              <a:chExt cx="208193" cy="46799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08193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46799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46799"/>
                    </a:lnTo>
                    <a:lnTo>
                      <a:pt x="0" y="46799"/>
                    </a:lnTo>
                    <a:close/>
                  </a:path>
                </a:pathLst>
              </a:custGeom>
              <a:solidFill>
                <a:srgbClr val="5271FF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208193" cy="94424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1486582" y="4038701"/>
              <a:ext cx="736322" cy="89744"/>
              <a:chOff x="0" y="0"/>
              <a:chExt cx="208193" cy="2537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08193" cy="25375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5375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5375"/>
                    </a:lnTo>
                    <a:lnTo>
                      <a:pt x="0" y="2537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208193" cy="73000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1486582" y="4232872"/>
              <a:ext cx="736322" cy="74590"/>
              <a:chOff x="0" y="0"/>
              <a:chExt cx="208193" cy="2109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08193" cy="21090"/>
              </a:xfrm>
              <a:custGeom>
                <a:avLst/>
                <a:gdLst/>
                <a:ahLst/>
                <a:cxnLst/>
                <a:rect l="l" t="t" r="r" b="b"/>
                <a:pathLst>
                  <a:path w="208193" h="21090">
                    <a:moveTo>
                      <a:pt x="0" y="0"/>
                    </a:moveTo>
                    <a:lnTo>
                      <a:pt x="208193" y="0"/>
                    </a:lnTo>
                    <a:lnTo>
                      <a:pt x="208193" y="21090"/>
                    </a:lnTo>
                    <a:lnTo>
                      <a:pt x="0" y="2109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08193" cy="68715"/>
              </a:xfrm>
              <a:prstGeom prst="rect">
                <a:avLst/>
              </a:prstGeom>
            </p:spPr>
            <p:txBody>
              <a:bodyPr lIns="35490" tIns="35490" rIns="35490" bIns="35490" rtlCol="0" anchor="ctr"/>
              <a:lstStyle/>
              <a:p>
                <a:pPr algn="ctr">
                  <a:lnSpc>
                    <a:spcPts val="3359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10655759" y="3901479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9824936" y="3823966"/>
              <a:ext cx="3302446" cy="41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00"/>
                </a:lnSpc>
              </a:pPr>
              <a:endParaRPr lang="en-US" sz="2000" dirty="0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942053" y="1621056"/>
            <a:ext cx="6875333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6000" b="1" dirty="0">
                <a:latin typeface="Bahnschrift" panose="020B0502040204020203" pitchFamily="34" charset="0"/>
              </a:rPr>
              <a:t>Materials</a:t>
            </a:r>
          </a:p>
        </p:txBody>
      </p:sp>
      <p:grpSp>
        <p:nvGrpSpPr>
          <p:cNvPr id="34" name="Group 13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35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36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10"/>
          <p:cNvGrpSpPr/>
          <p:nvPr/>
        </p:nvGrpSpPr>
        <p:grpSpPr>
          <a:xfrm>
            <a:off x="2609646" y="-591531"/>
            <a:ext cx="1286950" cy="1286950"/>
            <a:chOff x="0" y="0"/>
            <a:chExt cx="812800" cy="812800"/>
          </a:xfrm>
        </p:grpSpPr>
        <p:sp>
          <p:nvSpPr>
            <p:cNvPr id="38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9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AutoShape 24"/>
          <p:cNvSpPr/>
          <p:nvPr/>
        </p:nvSpPr>
        <p:spPr>
          <a:xfrm>
            <a:off x="2133600" y="9639300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091991" y="3049861"/>
            <a:ext cx="2520000" cy="2392473"/>
          </a:xfrm>
          <a:prstGeom prst="roundRect">
            <a:avLst>
              <a:gd name="adj" fmla="val 10000"/>
            </a:avLst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Rounded Rectangle 55"/>
          <p:cNvSpPr/>
          <p:nvPr/>
        </p:nvSpPr>
        <p:spPr>
          <a:xfrm>
            <a:off x="3091991" y="6422317"/>
            <a:ext cx="2520000" cy="2394000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Rectangle 21"/>
          <p:cNvSpPr/>
          <p:nvPr/>
        </p:nvSpPr>
        <p:spPr>
          <a:xfrm>
            <a:off x="3241389" y="5425891"/>
            <a:ext cx="2228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>
                <a:latin typeface="Bahnschrift" panose="020B0502040204020203" pitchFamily="34" charset="0"/>
              </a:rPr>
              <a:t>Coarse Sand</a:t>
            </a:r>
            <a:endParaRPr lang="ar-SA" sz="2800" dirty="0">
              <a:latin typeface="Bahnschrift" panose="020B0502040204020203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470617" y="8831148"/>
            <a:ext cx="1770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>
                <a:latin typeface="Bahnschrift" panose="020B0502040204020203" pitchFamily="34" charset="0"/>
              </a:rPr>
              <a:t>Fine Sand</a:t>
            </a:r>
            <a:endParaRPr lang="ar-SA" sz="2800" dirty="0">
              <a:latin typeface="Bahnschrift" panose="020B0502040204020203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726044"/>
              </p:ext>
            </p:extLst>
          </p:nvPr>
        </p:nvGraphicFramePr>
        <p:xfrm>
          <a:off x="6248400" y="1581687"/>
          <a:ext cx="11201400" cy="780345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200000" sy="200000" algn="tl" rotWithShape="0">
                    <a:prstClr val="black">
                      <a:alpha val="4000"/>
                    </a:prstClr>
                  </a:outerShdw>
                </a:effectLst>
                <a:tableStyleId>{5C22544A-7EE6-4342-B048-85BDC9FD1C3A}</a:tableStyleId>
              </a:tblPr>
              <a:tblGrid>
                <a:gridCol w="224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95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Size Ranges</a:t>
                      </a:r>
                    </a:p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(mm) 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Water Absorption 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Bahnschrift" panose="020B0502040204020203" pitchFamily="34" charset="0"/>
                          <a:cs typeface="+mj-cs"/>
                        </a:rPr>
                        <a:t>Moisture Content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2800" dirty="0">
                          <a:cs typeface="+mj-cs"/>
                        </a:rPr>
                        <a:t>Bulk Specific Gravity</a:t>
                      </a:r>
                      <a:r>
                        <a:rPr lang="ar-SA" sz="2800" dirty="0">
                          <a:cs typeface="+mj-cs"/>
                        </a:rPr>
                        <a:t> </a:t>
                      </a:r>
                      <a:r>
                        <a:rPr lang="en-US" sz="2800" dirty="0">
                          <a:cs typeface="+mj-cs"/>
                        </a:rPr>
                        <a:t> </a:t>
                      </a:r>
                      <a:endParaRPr lang="ar-SA" sz="2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cs typeface="+mj-cs"/>
                        </a:rPr>
                        <a:t>Unit Weight Rodded (kg/m³)</a:t>
                      </a:r>
                      <a:r>
                        <a:rPr lang="en-US" sz="2800" b="1" dirty="0">
                          <a:cs typeface="+mj-cs"/>
                        </a:rPr>
                        <a:t> </a:t>
                      </a:r>
                      <a:endParaRPr lang="en-US" sz="2800" dirty="0">
                        <a:cs typeface="+mj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69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0.075-4.75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3.8%</a:t>
                      </a:r>
                      <a:endParaRPr lang="ar-SA" sz="3200" b="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4.4% </a:t>
                      </a:r>
                      <a:endParaRPr lang="ar-SA" sz="3200" b="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2.61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1508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6933">
                <a:tc>
                  <a:txBody>
                    <a:bodyPr/>
                    <a:lstStyle/>
                    <a:p>
                      <a:pPr algn="ctr"/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0.075-2.36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2.4%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4.9%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2.56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  <a:ea typeface="+mn-ea"/>
                          <a:cs typeface="+mn-cs"/>
                        </a:rPr>
                        <a:t>1494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1" name="Group 3"/>
          <p:cNvGrpSpPr/>
          <p:nvPr/>
        </p:nvGrpSpPr>
        <p:grpSpPr>
          <a:xfrm>
            <a:off x="10156351" y="8115300"/>
            <a:ext cx="14099416" cy="14099416"/>
            <a:chOff x="0" y="0"/>
            <a:chExt cx="812800" cy="812800"/>
          </a:xfrm>
        </p:grpSpPr>
        <p:sp>
          <p:nvSpPr>
            <p:cNvPr id="32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33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0E42556-2608-490D-94F2-3CD149731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9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1232</Words>
  <Application>Microsoft Office PowerPoint</Application>
  <PresentationFormat>Custom</PresentationFormat>
  <Paragraphs>272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Cambria Math</vt:lpstr>
      <vt:lpstr>Inter</vt:lpstr>
      <vt:lpstr>DM Sans Bold</vt:lpstr>
      <vt:lpstr>Poppins Bold</vt:lpstr>
      <vt:lpstr>Bahnschrift</vt:lpstr>
      <vt:lpstr>Calibri</vt:lpstr>
      <vt:lpstr>Montserrat Bold</vt:lpstr>
      <vt:lpstr>Arial</vt:lpstr>
      <vt:lpstr>Open Sans Extra Bold</vt:lpstr>
      <vt:lpstr>Times New Roman</vt:lpstr>
      <vt:lpstr>Wingdings</vt:lpstr>
      <vt:lpstr>Open Sans SemiBold</vt:lpstr>
      <vt:lpstr>Inter Bold</vt:lpstr>
      <vt:lpstr>Anton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Compressive Strength: </vt:lpstr>
      <vt:lpstr>Thermal Conductivity :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Civil Construction Company Profile Presentation</dc:title>
  <dc:creator>Mohammad Judeh</dc:creator>
  <cp:lastModifiedBy>Osaed Bsharat</cp:lastModifiedBy>
  <cp:revision>73</cp:revision>
  <dcterms:created xsi:type="dcterms:W3CDTF">2006-08-16T00:00:00Z</dcterms:created>
  <dcterms:modified xsi:type="dcterms:W3CDTF">2024-07-07T07:49:55Z</dcterms:modified>
  <dc:identifier>DAGJ-IWvMR0</dc:identifier>
  <cp:contentStatus/>
</cp:coreProperties>
</file>