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297" r:id="rId1"/>
  </p:sldMasterIdLst>
  <p:notesMasterIdLst>
    <p:notesMasterId r:id="rId48"/>
  </p:notesMasterIdLst>
  <p:sldIdLst>
    <p:sldId id="311" r:id="rId2"/>
    <p:sldId id="309" r:id="rId3"/>
    <p:sldId id="258" r:id="rId4"/>
    <p:sldId id="299" r:id="rId5"/>
    <p:sldId id="259" r:id="rId6"/>
    <p:sldId id="260" r:id="rId7"/>
    <p:sldId id="261" r:id="rId8"/>
    <p:sldId id="263" r:id="rId9"/>
    <p:sldId id="302" r:id="rId10"/>
    <p:sldId id="265" r:id="rId11"/>
    <p:sldId id="305" r:id="rId12"/>
    <p:sldId id="306" r:id="rId13"/>
    <p:sldId id="327" r:id="rId14"/>
    <p:sldId id="262" r:id="rId15"/>
    <p:sldId id="300" r:id="rId16"/>
    <p:sldId id="267" r:id="rId17"/>
    <p:sldId id="326" r:id="rId18"/>
    <p:sldId id="268" r:id="rId19"/>
    <p:sldId id="270" r:id="rId20"/>
    <p:sldId id="318" r:id="rId21"/>
    <p:sldId id="274" r:id="rId22"/>
    <p:sldId id="271" r:id="rId23"/>
    <p:sldId id="320" r:id="rId24"/>
    <p:sldId id="322" r:id="rId25"/>
    <p:sldId id="276" r:id="rId26"/>
    <p:sldId id="325" r:id="rId27"/>
    <p:sldId id="324" r:id="rId28"/>
    <p:sldId id="313" r:id="rId29"/>
    <p:sldId id="314" r:id="rId30"/>
    <p:sldId id="315" r:id="rId31"/>
    <p:sldId id="278" r:id="rId32"/>
    <p:sldId id="280" r:id="rId33"/>
    <p:sldId id="292" r:id="rId34"/>
    <p:sldId id="281" r:id="rId35"/>
    <p:sldId id="291" r:id="rId36"/>
    <p:sldId id="293" r:id="rId37"/>
    <p:sldId id="294" r:id="rId38"/>
    <p:sldId id="295" r:id="rId39"/>
    <p:sldId id="316" r:id="rId40"/>
    <p:sldId id="317" r:id="rId41"/>
    <p:sldId id="282" r:id="rId42"/>
    <p:sldId id="286" r:id="rId43"/>
    <p:sldId id="287" r:id="rId44"/>
    <p:sldId id="288" r:id="rId45"/>
    <p:sldId id="289" r:id="rId46"/>
    <p:sldId id="290"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6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61" autoAdjust="0"/>
    <p:restoredTop sz="92947" autoAdjust="0"/>
  </p:normalViewPr>
  <p:slideViewPr>
    <p:cSldViewPr snapToGrid="0">
      <p:cViewPr varScale="1">
        <p:scale>
          <a:sx n="67" d="100"/>
          <a:sy n="67" d="100"/>
        </p:scale>
        <p:origin x="738" y="78"/>
      </p:cViewPr>
      <p:guideLst>
        <p:guide orient="horz" pos="2160"/>
        <p:guide pos="3840"/>
      </p:guideLst>
    </p:cSldViewPr>
  </p:slideViewPr>
  <p:notesTextViewPr>
    <p:cViewPr>
      <p:scale>
        <a:sx n="1" d="1"/>
        <a:sy n="1" d="1"/>
      </p:scale>
      <p:origin x="0" y="0"/>
    </p:cViewPr>
  </p:notesTextViewPr>
  <p:sorterViewPr>
    <p:cViewPr>
      <p:scale>
        <a:sx n="100" d="100"/>
        <a:sy n="100" d="100"/>
      </p:scale>
      <p:origin x="0" y="189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83AA3C-06AB-4FAF-AD02-4AA2EFA6F76B}" type="datetimeFigureOut">
              <a:rPr lang="en-US" smtClean="0"/>
              <a:t>1/7/2021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13AD7D-A9C2-4113-AC8F-1A33A1FAF517}" type="slidenum">
              <a:rPr lang="en-US" smtClean="0"/>
              <a:t>‹#›</a:t>
            </a:fld>
            <a:endParaRPr lang="en-US" dirty="0"/>
          </a:p>
        </p:txBody>
      </p:sp>
    </p:spTree>
    <p:extLst>
      <p:ext uri="{BB962C8B-B14F-4D97-AF65-F5344CB8AC3E}">
        <p14:creationId xmlns:p14="http://schemas.microsoft.com/office/powerpoint/2010/main" val="4239050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5"/>
          </p:nvPr>
        </p:nvSpPr>
        <p:spPr/>
        <p:txBody>
          <a:bodyPr/>
          <a:lstStyle/>
          <a:p>
            <a:fld id="{6613AD7D-A9C2-4113-AC8F-1A33A1FAF517}" type="slidenum">
              <a:rPr lang="en-US" smtClean="0"/>
              <a:t>1</a:t>
            </a:fld>
            <a:endParaRPr lang="en-US" dirty="0"/>
          </a:p>
        </p:txBody>
      </p:sp>
    </p:spTree>
    <p:extLst>
      <p:ext uri="{BB962C8B-B14F-4D97-AF65-F5344CB8AC3E}">
        <p14:creationId xmlns:p14="http://schemas.microsoft.com/office/powerpoint/2010/main" val="2887471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948857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1217373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8B05C6C-C2A3-4545-B07F-DF6631AF18CA}"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1177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4088219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8B05C6C-C2A3-4545-B07F-DF6631AF18CA}"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55990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3416485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2352809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2993092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1673846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4103138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3201550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3550752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478146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3450122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205257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2AD381-AF1B-4AB7-99FB-8EF4E5389731}" type="datetimeFigureOut">
              <a:rPr lang="en-US" smtClean="0"/>
              <a:t>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8B05C6C-C2A3-4545-B07F-DF6631AF18CA}" type="slidenum">
              <a:rPr lang="en-US" smtClean="0"/>
              <a:t>‹#›</a:t>
            </a:fld>
            <a:endParaRPr lang="en-US" dirty="0"/>
          </a:p>
        </p:txBody>
      </p:sp>
    </p:spTree>
    <p:extLst>
      <p:ext uri="{BB962C8B-B14F-4D97-AF65-F5344CB8AC3E}">
        <p14:creationId xmlns:p14="http://schemas.microsoft.com/office/powerpoint/2010/main" val="23599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12AD381-AF1B-4AB7-99FB-8EF4E5389731}" type="datetimeFigureOut">
              <a:rPr lang="en-US" smtClean="0"/>
              <a:t>1/7/2021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8B05C6C-C2A3-4545-B07F-DF6631AF18CA}" type="slidenum">
              <a:rPr lang="en-US" smtClean="0"/>
              <a:t>‹#›</a:t>
            </a:fld>
            <a:endParaRPr lang="en-US" dirty="0"/>
          </a:p>
        </p:txBody>
      </p:sp>
    </p:spTree>
    <p:extLst>
      <p:ext uri="{BB962C8B-B14F-4D97-AF65-F5344CB8AC3E}">
        <p14:creationId xmlns:p14="http://schemas.microsoft.com/office/powerpoint/2010/main" val="268168260"/>
      </p:ext>
    </p:extLst>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 id="2147484309" r:id="rId12"/>
    <p:sldLayoutId id="2147484310" r:id="rId13"/>
    <p:sldLayoutId id="2147484311" r:id="rId14"/>
    <p:sldLayoutId id="2147484312" r:id="rId15"/>
    <p:sldLayoutId id="2147484313"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1" name="TextBox 60">
            <a:extLst>
              <a:ext uri="{FF2B5EF4-FFF2-40B4-BE49-F238E27FC236}">
                <a16:creationId xmlns:a16="http://schemas.microsoft.com/office/drawing/2014/main" id="{973324CB-1109-4D8F-A061-C6BF91D1E858}"/>
              </a:ext>
            </a:extLst>
          </p:cNvPr>
          <p:cNvSpPr txBox="1"/>
          <p:nvPr/>
        </p:nvSpPr>
        <p:spPr>
          <a:xfrm>
            <a:off x="7736204" y="1308838"/>
            <a:ext cx="4399829" cy="4647426"/>
          </a:xfrm>
          <a:prstGeom prst="rect">
            <a:avLst/>
          </a:prstGeom>
          <a:noFill/>
        </p:spPr>
        <p:txBody>
          <a:bodyPr wrap="square" rtlCol="0">
            <a:spAutoFit/>
          </a:bodyPr>
          <a:lstStyle/>
          <a:p>
            <a:pPr algn="ctr"/>
            <a:r>
              <a:rPr lang="en-US" sz="2800" b="1" dirty="0">
                <a:solidFill>
                  <a:schemeClr val="accent3">
                    <a:lumMod val="75000"/>
                  </a:schemeClr>
                </a:solidFill>
                <a:highlight>
                  <a:srgbClr val="E7F6FF"/>
                </a:highlight>
              </a:rPr>
              <a:t>Application of Project Management Using 5D Analysis on a Rawabi Residential Building</a:t>
            </a:r>
          </a:p>
          <a:p>
            <a:endParaRPr lang="en-US" sz="2800" b="1" dirty="0">
              <a:solidFill>
                <a:schemeClr val="accent3">
                  <a:lumMod val="75000"/>
                </a:schemeClr>
              </a:solidFill>
              <a:highlight>
                <a:srgbClr val="E7F6FF"/>
              </a:highlight>
              <a:latin typeface="Times New Roman" panose="02020603050405020304" pitchFamily="18" charset="0"/>
              <a:cs typeface="Times New Roman" panose="02020603050405020304" pitchFamily="18" charset="0"/>
            </a:endParaRPr>
          </a:p>
          <a:p>
            <a:pPr algn="ctr"/>
            <a:r>
              <a:rPr lang="en-US" sz="2800" b="1" dirty="0">
                <a:solidFill>
                  <a:schemeClr val="accent3">
                    <a:lumMod val="75000"/>
                  </a:schemeClr>
                </a:solidFill>
                <a:highlight>
                  <a:srgbClr val="E7F6FF"/>
                </a:highlight>
                <a:latin typeface="Times New Roman" panose="02020603050405020304" pitchFamily="18" charset="0"/>
                <a:cs typeface="Times New Roman" panose="02020603050405020304" pitchFamily="18" charset="0"/>
              </a:rPr>
              <a:t> </a:t>
            </a:r>
            <a:r>
              <a:rPr lang="en-US" sz="2200" b="1" dirty="0">
                <a:solidFill>
                  <a:schemeClr val="accent3">
                    <a:lumMod val="50000"/>
                  </a:schemeClr>
                </a:solidFill>
                <a:highlight>
                  <a:srgbClr val="E7F6FF"/>
                </a:highlight>
              </a:rPr>
              <a:t>Prepared by:</a:t>
            </a:r>
          </a:p>
          <a:p>
            <a:pPr algn="ctr"/>
            <a:r>
              <a:rPr lang="en-US" sz="2200" b="1" cap="none" dirty="0">
                <a:solidFill>
                  <a:schemeClr val="accent3">
                    <a:lumMod val="50000"/>
                  </a:schemeClr>
                </a:solidFill>
                <a:highlight>
                  <a:srgbClr val="E7F6FF"/>
                </a:highlight>
              </a:rPr>
              <a:t>Diana Amr Hindya</a:t>
            </a:r>
          </a:p>
          <a:p>
            <a:pPr algn="ctr"/>
            <a:r>
              <a:rPr lang="en-US" sz="2200" b="1" cap="none" dirty="0">
                <a:solidFill>
                  <a:schemeClr val="accent3">
                    <a:lumMod val="50000"/>
                  </a:schemeClr>
                </a:solidFill>
                <a:highlight>
                  <a:srgbClr val="E7F6FF"/>
                </a:highlight>
              </a:rPr>
              <a:t>Shahd Omar Ibrahim</a:t>
            </a:r>
          </a:p>
          <a:p>
            <a:pPr algn="ctr"/>
            <a:r>
              <a:rPr lang="en-US" sz="2200" b="1" cap="none" dirty="0">
                <a:solidFill>
                  <a:schemeClr val="accent3">
                    <a:lumMod val="50000"/>
                  </a:schemeClr>
                </a:solidFill>
                <a:highlight>
                  <a:srgbClr val="E7F6FF"/>
                </a:highlight>
              </a:rPr>
              <a:t>Layth Munther Ibrahim</a:t>
            </a:r>
          </a:p>
          <a:p>
            <a:pPr algn="ctr"/>
            <a:endParaRPr lang="en-US" sz="2200" b="1" dirty="0">
              <a:solidFill>
                <a:schemeClr val="accent3">
                  <a:lumMod val="50000"/>
                </a:schemeClr>
              </a:solidFill>
              <a:highlight>
                <a:srgbClr val="E7F6FF"/>
              </a:highlight>
            </a:endParaRPr>
          </a:p>
          <a:p>
            <a:pPr algn="ctr"/>
            <a:r>
              <a:rPr lang="en-US" sz="2200" b="1" cap="none" dirty="0">
                <a:solidFill>
                  <a:schemeClr val="accent3">
                    <a:lumMod val="50000"/>
                  </a:schemeClr>
                </a:solidFill>
                <a:highlight>
                  <a:srgbClr val="E7F6FF"/>
                </a:highlight>
              </a:rPr>
              <a:t>Supervisor: Eng. Reema Nassar</a:t>
            </a:r>
          </a:p>
          <a:p>
            <a:endParaRPr lang="en-US" dirty="0"/>
          </a:p>
        </p:txBody>
      </p:sp>
      <p:grpSp>
        <p:nvGrpSpPr>
          <p:cNvPr id="21" name="Group 20">
            <a:extLst>
              <a:ext uri="{FF2B5EF4-FFF2-40B4-BE49-F238E27FC236}">
                <a16:creationId xmlns:a16="http://schemas.microsoft.com/office/drawing/2014/main" id="{9C1A7260-F944-4220-84FC-1C1ED70180BD}"/>
              </a:ext>
            </a:extLst>
          </p:cNvPr>
          <p:cNvGrpSpPr/>
          <p:nvPr/>
        </p:nvGrpSpPr>
        <p:grpSpPr>
          <a:xfrm>
            <a:off x="-4347255" y="15703"/>
            <a:ext cx="12112725" cy="6858000"/>
            <a:chOff x="-138515" y="0"/>
            <a:chExt cx="12112725" cy="6858000"/>
          </a:xfrm>
          <a:solidFill>
            <a:schemeClr val="accent3">
              <a:lumMod val="50000"/>
            </a:schemeClr>
          </a:solidFill>
        </p:grpSpPr>
        <p:grpSp>
          <p:nvGrpSpPr>
            <p:cNvPr id="2" name="Group 1">
              <a:extLst>
                <a:ext uri="{FF2B5EF4-FFF2-40B4-BE49-F238E27FC236}">
                  <a16:creationId xmlns:a16="http://schemas.microsoft.com/office/drawing/2014/main" id="{9760D8FF-D590-4758-B57D-6E1B0F4EFA7F}"/>
                </a:ext>
              </a:extLst>
            </p:cNvPr>
            <p:cNvGrpSpPr/>
            <p:nvPr/>
          </p:nvGrpSpPr>
          <p:grpSpPr>
            <a:xfrm>
              <a:off x="-138515" y="0"/>
              <a:ext cx="12112725" cy="6858000"/>
              <a:chOff x="-94927" y="0"/>
              <a:chExt cx="12112725" cy="6858000"/>
            </a:xfrm>
            <a:grpFill/>
            <a:effectLst>
              <a:outerShdw blurRad="254000" dist="88900" algn="ctr" rotWithShape="0">
                <a:srgbClr val="000000">
                  <a:alpha val="51000"/>
                </a:srgbClr>
              </a:outerShdw>
            </a:effectLst>
          </p:grpSpPr>
          <p:sp>
            <p:nvSpPr>
              <p:cNvPr id="4" name="Rectangle 3">
                <a:extLst>
                  <a:ext uri="{FF2B5EF4-FFF2-40B4-BE49-F238E27FC236}">
                    <a16:creationId xmlns:a16="http://schemas.microsoft.com/office/drawing/2014/main" id="{0B3131CA-7FB0-4608-9F56-A5E28F471AE7}"/>
                  </a:ext>
                </a:extLst>
              </p:cNvPr>
              <p:cNvSpPr/>
              <p:nvPr/>
            </p:nvSpPr>
            <p:spPr>
              <a:xfrm>
                <a:off x="-94927" y="0"/>
                <a:ext cx="11282766" cy="6858000"/>
              </a:xfrm>
              <a:prstGeom prst="rect">
                <a:avLst/>
              </a:prstGeom>
              <a:grpFill/>
              <a:ln>
                <a:noFill/>
              </a:ln>
              <a:effectLst>
                <a:outerShdw blurRad="254000" dist="88900" algn="ctr" rotWithShape="0">
                  <a:srgbClr val="000000">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Top Corners Rounded 8">
                <a:extLst>
                  <a:ext uri="{FF2B5EF4-FFF2-40B4-BE49-F238E27FC236}">
                    <a16:creationId xmlns:a16="http://schemas.microsoft.com/office/drawing/2014/main" id="{46D32D11-8749-48D6-A35B-8EF32FDC236D}"/>
                  </a:ext>
                </a:extLst>
              </p:cNvPr>
              <p:cNvSpPr/>
              <p:nvPr/>
            </p:nvSpPr>
            <p:spPr>
              <a:xfrm rot="5400000">
                <a:off x="11054865" y="2920955"/>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0" name="TextBox 9">
                <a:extLst>
                  <a:ext uri="{FF2B5EF4-FFF2-40B4-BE49-F238E27FC236}">
                    <a16:creationId xmlns:a16="http://schemas.microsoft.com/office/drawing/2014/main" id="{71DB88A6-446D-4DCA-B4C1-879CA9340C7C}"/>
                  </a:ext>
                </a:extLst>
              </p:cNvPr>
              <p:cNvSpPr txBox="1"/>
              <p:nvPr/>
            </p:nvSpPr>
            <p:spPr>
              <a:xfrm>
                <a:off x="11064654" y="3003144"/>
                <a:ext cx="953144" cy="523220"/>
              </a:xfrm>
              <a:prstGeom prst="rect">
                <a:avLst/>
              </a:prstGeom>
              <a:grpFill/>
            </p:spPr>
            <p:txBody>
              <a:bodyPr wrap="square" rtlCol="0">
                <a:spAutoFit/>
              </a:bodyPr>
              <a:lstStyle/>
              <a:p>
                <a:r>
                  <a:rPr lang="en-US" sz="2400" b="1" dirty="0">
                    <a:solidFill>
                      <a:schemeClr val="bg1"/>
                    </a:solidFill>
                    <a:latin typeface="Imprint MT Shadow" panose="04020605060303030202" pitchFamily="82" charset="0"/>
                    <a:cs typeface="Dubai" panose="020B0503030403030204" pitchFamily="34" charset="-78"/>
                  </a:rPr>
                  <a:t>Ch.</a:t>
                </a:r>
                <a:r>
                  <a:rPr lang="en-US" sz="2800" b="1" dirty="0">
                    <a:solidFill>
                      <a:schemeClr val="bg1"/>
                    </a:solidFill>
                    <a:latin typeface="Imprint MT Shadow" panose="04020605060303030202" pitchFamily="82" charset="0"/>
                    <a:cs typeface="Dubai" panose="020B0503030403030204" pitchFamily="34" charset="-78"/>
                  </a:rPr>
                  <a:t>1</a:t>
                </a:r>
                <a:endParaRPr lang="en-US" sz="2400" b="1" dirty="0">
                  <a:solidFill>
                    <a:schemeClr val="bg1"/>
                  </a:solidFill>
                  <a:latin typeface="Imprint MT Shadow" panose="04020605060303030202" pitchFamily="82" charset="0"/>
                  <a:cs typeface="Dubai" panose="020B0503030403030204" pitchFamily="34" charset="-78"/>
                </a:endParaRPr>
              </a:p>
            </p:txBody>
          </p:sp>
        </p:grpSp>
        <p:sp>
          <p:nvSpPr>
            <p:cNvPr id="5" name="TextBox 4">
              <a:extLst>
                <a:ext uri="{FF2B5EF4-FFF2-40B4-BE49-F238E27FC236}">
                  <a16:creationId xmlns:a16="http://schemas.microsoft.com/office/drawing/2014/main" id="{3AF67897-A888-4AB5-806F-C1DB5A8528ED}"/>
                </a:ext>
              </a:extLst>
            </p:cNvPr>
            <p:cNvSpPr txBox="1"/>
            <p:nvPr/>
          </p:nvSpPr>
          <p:spPr>
            <a:xfrm>
              <a:off x="6727858" y="2957848"/>
              <a:ext cx="3704095" cy="584775"/>
            </a:xfrm>
            <a:prstGeom prst="rect">
              <a:avLst/>
            </a:prstGeom>
            <a:grp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INTRODUCTION</a:t>
              </a:r>
              <a:endParaRPr lang="en-US" sz="3200" dirty="0">
                <a:solidFill>
                  <a:schemeClr val="bg1"/>
                </a:solidFill>
                <a:latin typeface="Times New Roman" panose="02020603050405020304" pitchFamily="18" charset="0"/>
                <a:cs typeface="Times New Roman" panose="02020603050405020304" pitchFamily="18" charset="0"/>
              </a:endParaRPr>
            </a:p>
          </p:txBody>
        </p:sp>
      </p:grpSp>
      <p:grpSp>
        <p:nvGrpSpPr>
          <p:cNvPr id="24" name="Group 23">
            <a:extLst>
              <a:ext uri="{FF2B5EF4-FFF2-40B4-BE49-F238E27FC236}">
                <a16:creationId xmlns:a16="http://schemas.microsoft.com/office/drawing/2014/main" id="{E0668F90-AD6A-42C3-8C74-960A397A4560}"/>
              </a:ext>
            </a:extLst>
          </p:cNvPr>
          <p:cNvGrpSpPr/>
          <p:nvPr/>
        </p:nvGrpSpPr>
        <p:grpSpPr>
          <a:xfrm>
            <a:off x="-5311182" y="13659"/>
            <a:ext cx="12092098" cy="6858000"/>
            <a:chOff x="-1196584" y="0"/>
            <a:chExt cx="12092098" cy="6858000"/>
          </a:xfrm>
          <a:solidFill>
            <a:schemeClr val="accent3">
              <a:lumMod val="75000"/>
            </a:schemeClr>
          </a:solidFill>
        </p:grpSpPr>
        <p:grpSp>
          <p:nvGrpSpPr>
            <p:cNvPr id="6" name="Group 5">
              <a:extLst>
                <a:ext uri="{FF2B5EF4-FFF2-40B4-BE49-F238E27FC236}">
                  <a16:creationId xmlns:a16="http://schemas.microsoft.com/office/drawing/2014/main" id="{458BCF23-3BED-4709-A0B7-AD8EB59008BD}"/>
                </a:ext>
              </a:extLst>
            </p:cNvPr>
            <p:cNvGrpSpPr/>
            <p:nvPr/>
          </p:nvGrpSpPr>
          <p:grpSpPr>
            <a:xfrm>
              <a:off x="-1196584" y="0"/>
              <a:ext cx="12092098" cy="6858000"/>
              <a:chOff x="-94927" y="0"/>
              <a:chExt cx="12092098" cy="6858000"/>
            </a:xfrm>
            <a:grpFill/>
            <a:effectLst>
              <a:outerShdw blurRad="254000" dist="88900" algn="ctr" rotWithShape="0">
                <a:srgbClr val="000000">
                  <a:alpha val="51000"/>
                </a:srgbClr>
              </a:outerShdw>
            </a:effectLst>
          </p:grpSpPr>
          <p:sp>
            <p:nvSpPr>
              <p:cNvPr id="8" name="Rectangle: Top Corners Rounded 7">
                <a:extLst>
                  <a:ext uri="{FF2B5EF4-FFF2-40B4-BE49-F238E27FC236}">
                    <a16:creationId xmlns:a16="http://schemas.microsoft.com/office/drawing/2014/main" id="{6F8F83A4-DAFC-42AE-8B78-6C671E774448}"/>
                  </a:ext>
                </a:extLst>
              </p:cNvPr>
              <p:cNvSpPr/>
              <p:nvPr/>
            </p:nvSpPr>
            <p:spPr>
              <a:xfrm rot="5400000">
                <a:off x="11067404" y="2640201"/>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1" name="TextBox 10">
                <a:extLst>
                  <a:ext uri="{FF2B5EF4-FFF2-40B4-BE49-F238E27FC236}">
                    <a16:creationId xmlns:a16="http://schemas.microsoft.com/office/drawing/2014/main" id="{441DD342-4B58-4905-97E1-21F9F19FB757}"/>
                  </a:ext>
                </a:extLst>
              </p:cNvPr>
              <p:cNvSpPr txBox="1"/>
              <p:nvPr/>
            </p:nvSpPr>
            <p:spPr>
              <a:xfrm>
                <a:off x="11121752" y="2712773"/>
                <a:ext cx="875419" cy="523220"/>
              </a:xfrm>
              <a:prstGeom prst="rect">
                <a:avLst/>
              </a:prstGeom>
              <a:grpFill/>
            </p:spPr>
            <p:txBody>
              <a:bodyPr wrap="square" rtlCol="0">
                <a:spAutoFit/>
              </a:bodyPr>
              <a:lstStyle/>
              <a:p>
                <a:r>
                  <a:rPr lang="en-US" sz="2400" b="1" dirty="0">
                    <a:solidFill>
                      <a:schemeClr val="bg1"/>
                    </a:solidFill>
                    <a:latin typeface="Imprint MT Shadow" panose="04020605060303030202" pitchFamily="82" charset="0"/>
                    <a:cs typeface="Dubai" panose="020B0503030403030204" pitchFamily="34" charset="-78"/>
                  </a:rPr>
                  <a:t>Ch.</a:t>
                </a:r>
                <a:r>
                  <a:rPr lang="en-US" sz="2800" b="1" dirty="0">
                    <a:solidFill>
                      <a:schemeClr val="bg1"/>
                    </a:solidFill>
                    <a:latin typeface="Imprint MT Shadow" panose="04020605060303030202" pitchFamily="82" charset="0"/>
                    <a:cs typeface="Dubai" panose="020B0503030403030204" pitchFamily="34" charset="-78"/>
                  </a:rPr>
                  <a:t>2</a:t>
                </a:r>
                <a:endParaRPr lang="en-US" sz="2400" b="1" dirty="0">
                  <a:solidFill>
                    <a:schemeClr val="bg1"/>
                  </a:solidFill>
                  <a:latin typeface="Imprint MT Shadow" panose="04020605060303030202" pitchFamily="82" charset="0"/>
                  <a:cs typeface="Dubai" panose="020B0503030403030204" pitchFamily="34" charset="-78"/>
                </a:endParaRPr>
              </a:p>
            </p:txBody>
          </p:sp>
          <p:sp>
            <p:nvSpPr>
              <p:cNvPr id="7" name="Rectangle 6">
                <a:extLst>
                  <a:ext uri="{FF2B5EF4-FFF2-40B4-BE49-F238E27FC236}">
                    <a16:creationId xmlns:a16="http://schemas.microsoft.com/office/drawing/2014/main" id="{A1FF8CF0-210E-4B2F-B743-DC694BD7E03E}"/>
                  </a:ext>
                </a:extLst>
              </p:cNvPr>
              <p:cNvSpPr/>
              <p:nvPr/>
            </p:nvSpPr>
            <p:spPr>
              <a:xfrm>
                <a:off x="-94927" y="0"/>
                <a:ext cx="11282766"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TextBox 21">
              <a:extLst>
                <a:ext uri="{FF2B5EF4-FFF2-40B4-BE49-F238E27FC236}">
                  <a16:creationId xmlns:a16="http://schemas.microsoft.com/office/drawing/2014/main" id="{B6A1CA57-347F-482A-B1C3-910D2B200467}"/>
                </a:ext>
              </a:extLst>
            </p:cNvPr>
            <p:cNvSpPr txBox="1"/>
            <p:nvPr/>
          </p:nvSpPr>
          <p:spPr>
            <a:xfrm>
              <a:off x="5601014" y="2412175"/>
              <a:ext cx="3704095" cy="861774"/>
            </a:xfrm>
            <a:prstGeom prst="rect">
              <a:avLst/>
            </a:prstGeom>
            <a:grpFill/>
          </p:spPr>
          <p:txBody>
            <a:bodyPr wrap="square" rtlCol="0">
              <a:spAutoFit/>
            </a:bodyPr>
            <a:lstStyle/>
            <a:p>
              <a:endParaRPr lang="en-US" dirty="0"/>
            </a:p>
            <a:p>
              <a:r>
                <a:rPr lang="en-US" sz="3200" dirty="0">
                  <a:latin typeface="Times New Roman" panose="02020603050405020304" pitchFamily="18" charset="0"/>
                  <a:ea typeface="Tahoma" panose="020B0604030504040204" pitchFamily="34" charset="0"/>
                  <a:cs typeface="Times New Roman" panose="02020603050405020304" pitchFamily="18" charset="0"/>
                </a:rPr>
                <a:t> </a:t>
              </a:r>
              <a:r>
                <a:rPr lang="en-US" sz="3200" b="1"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METHODOLOGY</a:t>
              </a:r>
              <a:r>
                <a:rPr lang="en-US" sz="3200" dirty="0">
                  <a:latin typeface="Times New Roman" panose="02020603050405020304" pitchFamily="18" charset="0"/>
                  <a:ea typeface="Tahoma" panose="020B0604030504040204" pitchFamily="34" charset="0"/>
                  <a:cs typeface="Times New Roman" panose="02020603050405020304" pitchFamily="18" charset="0"/>
                </a:rPr>
                <a:t> </a:t>
              </a:r>
              <a:endParaRPr lang="en-US" sz="48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p:txBody>
        </p:sp>
      </p:grpSp>
      <p:grpSp>
        <p:nvGrpSpPr>
          <p:cNvPr id="26" name="Group 25">
            <a:extLst>
              <a:ext uri="{FF2B5EF4-FFF2-40B4-BE49-F238E27FC236}">
                <a16:creationId xmlns:a16="http://schemas.microsoft.com/office/drawing/2014/main" id="{4DCE27CC-02E7-4D68-B858-248F977D2A41}"/>
              </a:ext>
            </a:extLst>
          </p:cNvPr>
          <p:cNvGrpSpPr/>
          <p:nvPr/>
        </p:nvGrpSpPr>
        <p:grpSpPr>
          <a:xfrm>
            <a:off x="-7310322" y="30007"/>
            <a:ext cx="13182776" cy="6858000"/>
            <a:chOff x="-3410119" y="48524"/>
            <a:chExt cx="13182776" cy="6858000"/>
          </a:xfrm>
          <a:solidFill>
            <a:schemeClr val="accent3">
              <a:lumMod val="60000"/>
              <a:lumOff val="40000"/>
            </a:schemeClr>
          </a:solidFill>
        </p:grpSpPr>
        <p:grpSp>
          <p:nvGrpSpPr>
            <p:cNvPr id="12" name="Group 11">
              <a:extLst>
                <a:ext uri="{FF2B5EF4-FFF2-40B4-BE49-F238E27FC236}">
                  <a16:creationId xmlns:a16="http://schemas.microsoft.com/office/drawing/2014/main" id="{02133D4D-5516-475C-B3DC-781B65C96DC3}"/>
                </a:ext>
              </a:extLst>
            </p:cNvPr>
            <p:cNvGrpSpPr/>
            <p:nvPr/>
          </p:nvGrpSpPr>
          <p:grpSpPr>
            <a:xfrm>
              <a:off x="-3410119" y="48524"/>
              <a:ext cx="13182776" cy="6858000"/>
              <a:chOff x="-1136719" y="0"/>
              <a:chExt cx="13182776" cy="6858000"/>
            </a:xfrm>
            <a:grpFill/>
            <a:effectLst>
              <a:outerShdw blurRad="254000" dist="88900" algn="ctr" rotWithShape="0">
                <a:srgbClr val="000000">
                  <a:alpha val="51000"/>
                </a:srgbClr>
              </a:outerShdw>
            </a:effectLst>
          </p:grpSpPr>
          <p:sp>
            <p:nvSpPr>
              <p:cNvPr id="13" name="Rectangle 12">
                <a:extLst>
                  <a:ext uri="{FF2B5EF4-FFF2-40B4-BE49-F238E27FC236}">
                    <a16:creationId xmlns:a16="http://schemas.microsoft.com/office/drawing/2014/main" id="{B2A4D82D-F1A9-4CFD-82B3-32B7773BFFA6}"/>
                  </a:ext>
                </a:extLst>
              </p:cNvPr>
              <p:cNvSpPr/>
              <p:nvPr/>
            </p:nvSpPr>
            <p:spPr>
              <a:xfrm>
                <a:off x="-94927" y="0"/>
                <a:ext cx="11282766"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Top Corners Rounded 13">
                <a:extLst>
                  <a:ext uri="{FF2B5EF4-FFF2-40B4-BE49-F238E27FC236}">
                    <a16:creationId xmlns:a16="http://schemas.microsoft.com/office/drawing/2014/main" id="{8DB40AD7-CD96-467A-9F3E-793DF4C36A11}"/>
                  </a:ext>
                </a:extLst>
              </p:cNvPr>
              <p:cNvSpPr/>
              <p:nvPr/>
            </p:nvSpPr>
            <p:spPr>
              <a:xfrm rot="5400000">
                <a:off x="11067404" y="2368474"/>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5" name="TextBox 14">
                <a:extLst>
                  <a:ext uri="{FF2B5EF4-FFF2-40B4-BE49-F238E27FC236}">
                    <a16:creationId xmlns:a16="http://schemas.microsoft.com/office/drawing/2014/main" id="{F1950FEE-3A4E-4369-89F6-E52FE554892D}"/>
                  </a:ext>
                </a:extLst>
              </p:cNvPr>
              <p:cNvSpPr txBox="1"/>
              <p:nvPr/>
            </p:nvSpPr>
            <p:spPr>
              <a:xfrm>
                <a:off x="11092913" y="2441045"/>
                <a:ext cx="953144" cy="523220"/>
              </a:xfrm>
              <a:prstGeom prst="rect">
                <a:avLst/>
              </a:prstGeom>
              <a:grpFill/>
            </p:spPr>
            <p:txBody>
              <a:bodyPr wrap="square" rtlCol="0">
                <a:spAutoFit/>
              </a:bodyPr>
              <a:lstStyle/>
              <a:p>
                <a:r>
                  <a:rPr lang="en-US" sz="2400" b="1" dirty="0">
                    <a:solidFill>
                      <a:schemeClr val="bg1"/>
                    </a:solidFill>
                    <a:latin typeface="Imprint MT Shadow" panose="04020605060303030202" pitchFamily="82" charset="0"/>
                    <a:cs typeface="Dubai" panose="020B0503030403030204" pitchFamily="34" charset="-78"/>
                  </a:rPr>
                  <a:t>Ch.</a:t>
                </a:r>
                <a:r>
                  <a:rPr lang="en-US" sz="2800" b="1" dirty="0">
                    <a:solidFill>
                      <a:schemeClr val="bg1"/>
                    </a:solidFill>
                    <a:latin typeface="Imprint MT Shadow" panose="04020605060303030202" pitchFamily="82" charset="0"/>
                    <a:cs typeface="Dubai" panose="020B0503030403030204" pitchFamily="34" charset="-78"/>
                  </a:rPr>
                  <a:t>3</a:t>
                </a:r>
                <a:endParaRPr lang="en-US" sz="2400" b="1" dirty="0">
                  <a:solidFill>
                    <a:schemeClr val="bg1"/>
                  </a:solidFill>
                  <a:latin typeface="Imprint MT Shadow" panose="04020605060303030202" pitchFamily="82" charset="0"/>
                  <a:cs typeface="Dubai" panose="020B0503030403030204" pitchFamily="34" charset="-78"/>
                </a:endParaRPr>
              </a:p>
            </p:txBody>
          </p:sp>
          <p:sp>
            <p:nvSpPr>
              <p:cNvPr id="16" name="Rectangle 15">
                <a:extLst>
                  <a:ext uri="{FF2B5EF4-FFF2-40B4-BE49-F238E27FC236}">
                    <a16:creationId xmlns:a16="http://schemas.microsoft.com/office/drawing/2014/main" id="{99BDCC6B-48D6-40E9-9FBB-374CBD023E70}"/>
                  </a:ext>
                </a:extLst>
              </p:cNvPr>
              <p:cNvSpPr/>
              <p:nvPr/>
            </p:nvSpPr>
            <p:spPr>
              <a:xfrm>
                <a:off x="-1136719" y="0"/>
                <a:ext cx="11282766"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a:extLst>
                <a:ext uri="{FF2B5EF4-FFF2-40B4-BE49-F238E27FC236}">
                  <a16:creationId xmlns:a16="http://schemas.microsoft.com/office/drawing/2014/main" id="{FCC91D28-32B9-4108-9D50-45D30D914F11}"/>
                </a:ext>
              </a:extLst>
            </p:cNvPr>
            <p:cNvSpPr txBox="1"/>
            <p:nvPr/>
          </p:nvSpPr>
          <p:spPr>
            <a:xfrm>
              <a:off x="6894865" y="2445238"/>
              <a:ext cx="1734794" cy="584775"/>
            </a:xfrm>
            <a:prstGeom prst="rect">
              <a:avLst/>
            </a:prstGeom>
            <a:grp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REVIT</a:t>
              </a:r>
            </a:p>
          </p:txBody>
        </p:sp>
      </p:grpSp>
      <p:grpSp>
        <p:nvGrpSpPr>
          <p:cNvPr id="41" name="Group 40">
            <a:extLst>
              <a:ext uri="{FF2B5EF4-FFF2-40B4-BE49-F238E27FC236}">
                <a16:creationId xmlns:a16="http://schemas.microsoft.com/office/drawing/2014/main" id="{8BB2F0BA-84FD-4646-818F-2B01DA718FD9}"/>
              </a:ext>
            </a:extLst>
          </p:cNvPr>
          <p:cNvGrpSpPr/>
          <p:nvPr/>
        </p:nvGrpSpPr>
        <p:grpSpPr>
          <a:xfrm>
            <a:off x="-7060976" y="26129"/>
            <a:ext cx="11990768" cy="6858000"/>
            <a:chOff x="-3427915" y="79136"/>
            <a:chExt cx="11990768" cy="6858000"/>
          </a:xfrm>
          <a:solidFill>
            <a:schemeClr val="accent3">
              <a:lumMod val="40000"/>
              <a:lumOff val="60000"/>
            </a:schemeClr>
          </a:solidFill>
        </p:grpSpPr>
        <p:grpSp>
          <p:nvGrpSpPr>
            <p:cNvPr id="17" name="Group 16">
              <a:extLst>
                <a:ext uri="{FF2B5EF4-FFF2-40B4-BE49-F238E27FC236}">
                  <a16:creationId xmlns:a16="http://schemas.microsoft.com/office/drawing/2014/main" id="{4806BA1B-39E0-4040-B1F8-537AB39D9303}"/>
                </a:ext>
              </a:extLst>
            </p:cNvPr>
            <p:cNvGrpSpPr/>
            <p:nvPr/>
          </p:nvGrpSpPr>
          <p:grpSpPr>
            <a:xfrm>
              <a:off x="-3427915" y="79136"/>
              <a:ext cx="11990768" cy="6858000"/>
              <a:chOff x="286719" y="0"/>
              <a:chExt cx="11990768" cy="6858000"/>
            </a:xfrm>
            <a:grpFill/>
            <a:effectLst>
              <a:outerShdw blurRad="254000" dist="88900" algn="ctr" rotWithShape="0">
                <a:srgbClr val="000000">
                  <a:alpha val="51000"/>
                </a:srgbClr>
              </a:outerShdw>
            </a:effectLst>
          </p:grpSpPr>
          <p:sp>
            <p:nvSpPr>
              <p:cNvPr id="18" name="Rectangle 17">
                <a:extLst>
                  <a:ext uri="{FF2B5EF4-FFF2-40B4-BE49-F238E27FC236}">
                    <a16:creationId xmlns:a16="http://schemas.microsoft.com/office/drawing/2014/main" id="{5660D2D8-7F1F-459B-B722-9AE3C480B9E4}"/>
                  </a:ext>
                </a:extLst>
              </p:cNvPr>
              <p:cNvSpPr/>
              <p:nvPr/>
            </p:nvSpPr>
            <p:spPr>
              <a:xfrm>
                <a:off x="286719" y="0"/>
                <a:ext cx="11282766" cy="6858000"/>
              </a:xfrm>
              <a:prstGeom prst="rect">
                <a:avLst/>
              </a:prstGeom>
              <a:grpFill/>
              <a:ln>
                <a:noFill/>
              </a:ln>
              <a:effectLst>
                <a:outerShdw blurRad="254000" dist="88900" algn="ctr" rotWithShape="0">
                  <a:srgbClr val="000000">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Top Corners Rounded 18">
                <a:extLst>
                  <a:ext uri="{FF2B5EF4-FFF2-40B4-BE49-F238E27FC236}">
                    <a16:creationId xmlns:a16="http://schemas.microsoft.com/office/drawing/2014/main" id="{19C01C6F-5AC6-4358-9BE5-6299B840C821}"/>
                  </a:ext>
                </a:extLst>
              </p:cNvPr>
              <p:cNvSpPr/>
              <p:nvPr/>
            </p:nvSpPr>
            <p:spPr>
              <a:xfrm rot="5400000">
                <a:off x="11412982" y="2106863"/>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8DA9D257-4655-46A7-9CE2-2F1ECE4E53C2}"/>
                  </a:ext>
                </a:extLst>
              </p:cNvPr>
              <p:cNvSpPr txBox="1"/>
              <p:nvPr/>
            </p:nvSpPr>
            <p:spPr>
              <a:xfrm>
                <a:off x="11324343" y="2179434"/>
                <a:ext cx="953144" cy="523220"/>
              </a:xfrm>
              <a:prstGeom prst="rect">
                <a:avLst/>
              </a:prstGeom>
              <a:grpFill/>
            </p:spPr>
            <p:txBody>
              <a:bodyPr wrap="square" rtlCol="0">
                <a:spAutoFit/>
              </a:bodyPr>
              <a:lstStyle/>
              <a:p>
                <a:r>
                  <a:rPr lang="en-US" sz="2400" b="1" dirty="0">
                    <a:solidFill>
                      <a:schemeClr val="bg1"/>
                    </a:solidFill>
                    <a:latin typeface="Imprint MT Shadow" panose="04020605060303030202" pitchFamily="82" charset="0"/>
                    <a:cs typeface="Dubai" panose="020B0503030403030204" pitchFamily="34" charset="-78"/>
                  </a:rPr>
                  <a:t>Ch.</a:t>
                </a:r>
                <a:r>
                  <a:rPr lang="en-US" sz="2800" b="1" dirty="0">
                    <a:solidFill>
                      <a:schemeClr val="bg1"/>
                    </a:solidFill>
                    <a:latin typeface="Imprint MT Shadow" panose="04020605060303030202" pitchFamily="82" charset="0"/>
                    <a:cs typeface="Dubai" panose="020B0503030403030204" pitchFamily="34" charset="-78"/>
                  </a:rPr>
                  <a:t>4</a:t>
                </a:r>
                <a:endParaRPr lang="en-US" sz="2400" b="1" dirty="0">
                  <a:solidFill>
                    <a:schemeClr val="bg1"/>
                  </a:solidFill>
                  <a:latin typeface="Imprint MT Shadow" panose="04020605060303030202" pitchFamily="82" charset="0"/>
                  <a:cs typeface="Dubai" panose="020B0503030403030204" pitchFamily="34" charset="-78"/>
                </a:endParaRPr>
              </a:p>
            </p:txBody>
          </p:sp>
        </p:grpSp>
        <p:sp>
          <p:nvSpPr>
            <p:cNvPr id="39" name="TextBox 38">
              <a:extLst>
                <a:ext uri="{FF2B5EF4-FFF2-40B4-BE49-F238E27FC236}">
                  <a16:creationId xmlns:a16="http://schemas.microsoft.com/office/drawing/2014/main" id="{E788F9F3-9CF4-4AA2-8094-C399959C692B}"/>
                </a:ext>
              </a:extLst>
            </p:cNvPr>
            <p:cNvSpPr txBox="1"/>
            <p:nvPr/>
          </p:nvSpPr>
          <p:spPr>
            <a:xfrm>
              <a:off x="4019181" y="1891541"/>
              <a:ext cx="3262116" cy="954107"/>
            </a:xfrm>
            <a:prstGeom prst="rect">
              <a:avLst/>
            </a:prstGeom>
            <a:grpFill/>
          </p:spPr>
          <p:txBody>
            <a:bodyPr wrap="square" rtlCol="0">
              <a:spAutoFit/>
            </a:bodyPr>
            <a:lstStyle/>
            <a:p>
              <a:pPr algn="ctr"/>
              <a:endParaRPr lang="en-US" sz="2000" b="1" dirty="0"/>
            </a:p>
            <a:p>
              <a:pPr algn="ctr"/>
              <a:r>
                <a:rPr lang="en-US" sz="3600" b="1" dirty="0">
                  <a:latin typeface="Times New Roman" panose="02020603050405020304" pitchFamily="18" charset="0"/>
                  <a:cs typeface="Times New Roman" panose="02020603050405020304" pitchFamily="18" charset="0"/>
                </a:rPr>
                <a:t> </a:t>
              </a:r>
              <a:r>
                <a:rPr lang="en-US" sz="3600" b="1" dirty="0">
                  <a:solidFill>
                    <a:schemeClr val="bg1"/>
                  </a:solidFill>
                  <a:latin typeface="Times New Roman" panose="02020603050405020304" pitchFamily="18" charset="0"/>
                  <a:cs typeface="Times New Roman" panose="02020603050405020304" pitchFamily="18" charset="0"/>
                </a:rPr>
                <a:t>LUMION </a:t>
              </a:r>
              <a:endParaRPr lang="en-US" sz="5400" b="1" dirty="0">
                <a:solidFill>
                  <a:schemeClr val="bg1"/>
                </a:solidFill>
                <a:latin typeface="Times New Roman" panose="02020603050405020304" pitchFamily="18" charset="0"/>
                <a:cs typeface="Times New Roman" panose="02020603050405020304" pitchFamily="18" charset="0"/>
              </a:endParaRPr>
            </a:p>
          </p:txBody>
        </p:sp>
      </p:grpSp>
      <p:grpSp>
        <p:nvGrpSpPr>
          <p:cNvPr id="44" name="Group 43">
            <a:extLst>
              <a:ext uri="{FF2B5EF4-FFF2-40B4-BE49-F238E27FC236}">
                <a16:creationId xmlns:a16="http://schemas.microsoft.com/office/drawing/2014/main" id="{1E5A2D63-B408-4370-9031-9BE4DB57DE3A}"/>
              </a:ext>
            </a:extLst>
          </p:cNvPr>
          <p:cNvGrpSpPr/>
          <p:nvPr/>
        </p:nvGrpSpPr>
        <p:grpSpPr>
          <a:xfrm>
            <a:off x="-8026014" y="20811"/>
            <a:ext cx="12040680" cy="6858000"/>
            <a:chOff x="-4732187" y="153060"/>
            <a:chExt cx="12040680" cy="6858000"/>
          </a:xfrm>
          <a:solidFill>
            <a:schemeClr val="accent3">
              <a:lumMod val="20000"/>
              <a:lumOff val="80000"/>
            </a:schemeClr>
          </a:solidFill>
        </p:grpSpPr>
        <p:grpSp>
          <p:nvGrpSpPr>
            <p:cNvPr id="27" name="Group 26">
              <a:extLst>
                <a:ext uri="{FF2B5EF4-FFF2-40B4-BE49-F238E27FC236}">
                  <a16:creationId xmlns:a16="http://schemas.microsoft.com/office/drawing/2014/main" id="{C649E7C1-EB0B-48E6-B16E-5B6DA3311A33}"/>
                </a:ext>
              </a:extLst>
            </p:cNvPr>
            <p:cNvGrpSpPr/>
            <p:nvPr/>
          </p:nvGrpSpPr>
          <p:grpSpPr>
            <a:xfrm>
              <a:off x="-4732187" y="153060"/>
              <a:ext cx="12040680" cy="6858000"/>
              <a:chOff x="286719" y="0"/>
              <a:chExt cx="12040680" cy="6858000"/>
            </a:xfrm>
            <a:grpFill/>
            <a:effectLst>
              <a:outerShdw blurRad="254000" dist="88900" algn="ctr" rotWithShape="0">
                <a:srgbClr val="000000">
                  <a:alpha val="51000"/>
                </a:srgbClr>
              </a:outerShdw>
            </a:effectLst>
          </p:grpSpPr>
          <p:sp>
            <p:nvSpPr>
              <p:cNvPr id="28" name="Rectangle 27">
                <a:extLst>
                  <a:ext uri="{FF2B5EF4-FFF2-40B4-BE49-F238E27FC236}">
                    <a16:creationId xmlns:a16="http://schemas.microsoft.com/office/drawing/2014/main" id="{0D08953E-2BC3-42AA-A441-06DB1C37339A}"/>
                  </a:ext>
                </a:extLst>
              </p:cNvPr>
              <p:cNvSpPr/>
              <p:nvPr/>
            </p:nvSpPr>
            <p:spPr>
              <a:xfrm>
                <a:off x="286719" y="0"/>
                <a:ext cx="11282766" cy="6858000"/>
              </a:xfrm>
              <a:prstGeom prst="rect">
                <a:avLst/>
              </a:prstGeom>
              <a:grpFill/>
              <a:ln>
                <a:noFill/>
              </a:ln>
              <a:effectLst>
                <a:outerShdw blurRad="254000" dist="88900" algn="ctr" rotWithShape="0">
                  <a:srgbClr val="000000">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Top Corners Rounded 28">
                <a:extLst>
                  <a:ext uri="{FF2B5EF4-FFF2-40B4-BE49-F238E27FC236}">
                    <a16:creationId xmlns:a16="http://schemas.microsoft.com/office/drawing/2014/main" id="{F9E1D236-60B8-4BEC-9AC2-073A584DA56D}"/>
                  </a:ext>
                </a:extLst>
              </p:cNvPr>
              <p:cNvSpPr/>
              <p:nvPr/>
            </p:nvSpPr>
            <p:spPr>
              <a:xfrm rot="5400000">
                <a:off x="11386300" y="1845251"/>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 name="TextBox 29">
                <a:extLst>
                  <a:ext uri="{FF2B5EF4-FFF2-40B4-BE49-F238E27FC236}">
                    <a16:creationId xmlns:a16="http://schemas.microsoft.com/office/drawing/2014/main" id="{63982F0A-42A3-47CD-9F47-5D0E5E0B9266}"/>
                  </a:ext>
                </a:extLst>
              </p:cNvPr>
              <p:cNvSpPr txBox="1"/>
              <p:nvPr/>
            </p:nvSpPr>
            <p:spPr>
              <a:xfrm>
                <a:off x="11374255" y="1917823"/>
                <a:ext cx="953144" cy="523220"/>
              </a:xfrm>
              <a:prstGeom prst="rect">
                <a:avLst/>
              </a:prstGeom>
              <a:grpFill/>
            </p:spPr>
            <p:txBody>
              <a:bodyPr wrap="square" rtlCol="0">
                <a:spAutoFit/>
              </a:bodyPr>
              <a:lstStyle/>
              <a:p>
                <a:r>
                  <a:rPr lang="en-US" sz="2400" b="1" dirty="0">
                    <a:solidFill>
                      <a:schemeClr val="accent3">
                        <a:lumMod val="75000"/>
                      </a:schemeClr>
                    </a:solidFill>
                    <a:latin typeface="Imprint MT Shadow" panose="04020605060303030202" pitchFamily="82" charset="0"/>
                    <a:cs typeface="Dubai" panose="020B0503030403030204" pitchFamily="34" charset="-78"/>
                  </a:rPr>
                  <a:t>Ch.</a:t>
                </a:r>
                <a:r>
                  <a:rPr lang="en-US" sz="2800" b="1" dirty="0">
                    <a:solidFill>
                      <a:schemeClr val="accent3">
                        <a:lumMod val="75000"/>
                      </a:schemeClr>
                    </a:solidFill>
                    <a:latin typeface="Imprint MT Shadow" panose="04020605060303030202" pitchFamily="82" charset="0"/>
                    <a:cs typeface="Dubai" panose="020B0503030403030204" pitchFamily="34" charset="-78"/>
                  </a:rPr>
                  <a:t>5</a:t>
                </a:r>
                <a:endParaRPr lang="en-US" sz="2400" b="1" dirty="0">
                  <a:solidFill>
                    <a:schemeClr val="accent3">
                      <a:lumMod val="75000"/>
                    </a:schemeClr>
                  </a:solidFill>
                  <a:latin typeface="Imprint MT Shadow" panose="04020605060303030202" pitchFamily="82" charset="0"/>
                  <a:cs typeface="Dubai" panose="020B0503030403030204" pitchFamily="34" charset="-78"/>
                </a:endParaRPr>
              </a:p>
            </p:txBody>
          </p:sp>
        </p:grpSp>
        <p:sp>
          <p:nvSpPr>
            <p:cNvPr id="43" name="TextBox 42">
              <a:extLst>
                <a:ext uri="{FF2B5EF4-FFF2-40B4-BE49-F238E27FC236}">
                  <a16:creationId xmlns:a16="http://schemas.microsoft.com/office/drawing/2014/main" id="{ACA6A353-92B0-4673-9B79-1EA861D4AF50}"/>
                </a:ext>
              </a:extLst>
            </p:cNvPr>
            <p:cNvSpPr txBox="1"/>
            <p:nvPr/>
          </p:nvSpPr>
          <p:spPr>
            <a:xfrm>
              <a:off x="2485170" y="1718622"/>
              <a:ext cx="3704095" cy="923330"/>
            </a:xfrm>
            <a:prstGeom prst="rect">
              <a:avLst/>
            </a:prstGeom>
            <a:grpFill/>
          </p:spPr>
          <p:txBody>
            <a:bodyPr wrap="square" rtlCol="0">
              <a:spAutoFit/>
            </a:bodyPr>
            <a:lstStyle/>
            <a:p>
              <a:endParaRPr lang="en-US" dirty="0"/>
            </a:p>
            <a:p>
              <a:pPr algn="ctr"/>
              <a:r>
                <a:rPr lang="en-US" dirty="0"/>
                <a:t> </a:t>
              </a:r>
              <a:r>
                <a:rPr lang="en-US" sz="3600" b="1" dirty="0">
                  <a:solidFill>
                    <a:schemeClr val="accent3">
                      <a:lumMod val="75000"/>
                    </a:schemeClr>
                  </a:solidFill>
                  <a:latin typeface="Times New Roman" panose="02020603050405020304" pitchFamily="18" charset="0"/>
                  <a:cs typeface="Times New Roman" panose="02020603050405020304" pitchFamily="18" charset="0"/>
                </a:rPr>
                <a:t>PRIMAVERA</a:t>
              </a:r>
              <a:endParaRPr lang="en-US" sz="3200" b="1" dirty="0">
                <a:solidFill>
                  <a:schemeClr val="accent3">
                    <a:lumMod val="75000"/>
                  </a:schemeClr>
                </a:solidFill>
                <a:latin typeface="Times New Roman" panose="02020603050405020304" pitchFamily="18" charset="0"/>
                <a:cs typeface="Times New Roman" panose="02020603050405020304" pitchFamily="18" charset="0"/>
              </a:endParaRPr>
            </a:p>
          </p:txBody>
        </p:sp>
      </p:grpSp>
      <p:grpSp>
        <p:nvGrpSpPr>
          <p:cNvPr id="60" name="Group 59">
            <a:extLst>
              <a:ext uri="{FF2B5EF4-FFF2-40B4-BE49-F238E27FC236}">
                <a16:creationId xmlns:a16="http://schemas.microsoft.com/office/drawing/2014/main" id="{9E7A42CF-36EB-42D0-A42C-BA650AE8F2C4}"/>
              </a:ext>
            </a:extLst>
          </p:cNvPr>
          <p:cNvGrpSpPr/>
          <p:nvPr/>
        </p:nvGrpSpPr>
        <p:grpSpPr>
          <a:xfrm>
            <a:off x="-8960650" y="30007"/>
            <a:ext cx="12000154" cy="6858000"/>
            <a:chOff x="-6394667" y="112595"/>
            <a:chExt cx="12000154" cy="6858000"/>
          </a:xfrm>
          <a:solidFill>
            <a:schemeClr val="accent2">
              <a:lumMod val="20000"/>
              <a:lumOff val="80000"/>
            </a:schemeClr>
          </a:solidFill>
        </p:grpSpPr>
        <p:grpSp>
          <p:nvGrpSpPr>
            <p:cNvPr id="31" name="Group 30">
              <a:extLst>
                <a:ext uri="{FF2B5EF4-FFF2-40B4-BE49-F238E27FC236}">
                  <a16:creationId xmlns:a16="http://schemas.microsoft.com/office/drawing/2014/main" id="{E6EE6D55-AFD0-4366-8F1A-7CE2BBDE7AF6}"/>
                </a:ext>
              </a:extLst>
            </p:cNvPr>
            <p:cNvGrpSpPr/>
            <p:nvPr/>
          </p:nvGrpSpPr>
          <p:grpSpPr>
            <a:xfrm>
              <a:off x="-6394667" y="112595"/>
              <a:ext cx="12000154" cy="6858000"/>
              <a:chOff x="286719" y="0"/>
              <a:chExt cx="12000154" cy="6858000"/>
            </a:xfrm>
            <a:grpFill/>
            <a:effectLst>
              <a:outerShdw blurRad="254000" dist="88900" algn="ctr" rotWithShape="0">
                <a:srgbClr val="000000">
                  <a:alpha val="51000"/>
                </a:srgbClr>
              </a:outerShdw>
            </a:effectLst>
          </p:grpSpPr>
          <p:sp>
            <p:nvSpPr>
              <p:cNvPr id="32" name="Rectangle 31">
                <a:extLst>
                  <a:ext uri="{FF2B5EF4-FFF2-40B4-BE49-F238E27FC236}">
                    <a16:creationId xmlns:a16="http://schemas.microsoft.com/office/drawing/2014/main" id="{2A78119B-24BB-4803-BA05-00464346EDD3}"/>
                  </a:ext>
                </a:extLst>
              </p:cNvPr>
              <p:cNvSpPr/>
              <p:nvPr/>
            </p:nvSpPr>
            <p:spPr>
              <a:xfrm>
                <a:off x="286719" y="0"/>
                <a:ext cx="11282766"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Top Corners Rounded 32">
                <a:extLst>
                  <a:ext uri="{FF2B5EF4-FFF2-40B4-BE49-F238E27FC236}">
                    <a16:creationId xmlns:a16="http://schemas.microsoft.com/office/drawing/2014/main" id="{ACB3E119-E77B-4552-8DCB-A13CC6EF5706}"/>
                  </a:ext>
                </a:extLst>
              </p:cNvPr>
              <p:cNvSpPr/>
              <p:nvPr/>
            </p:nvSpPr>
            <p:spPr>
              <a:xfrm rot="5400000">
                <a:off x="11422368" y="1583641"/>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4" name="TextBox 33">
                <a:extLst>
                  <a:ext uri="{FF2B5EF4-FFF2-40B4-BE49-F238E27FC236}">
                    <a16:creationId xmlns:a16="http://schemas.microsoft.com/office/drawing/2014/main" id="{56EFEBBD-A5B2-491A-94BA-DE8A7EBE9F8E}"/>
                  </a:ext>
                </a:extLst>
              </p:cNvPr>
              <p:cNvSpPr txBox="1"/>
              <p:nvPr/>
            </p:nvSpPr>
            <p:spPr>
              <a:xfrm>
                <a:off x="11333729" y="1656212"/>
                <a:ext cx="953144" cy="523220"/>
              </a:xfrm>
              <a:prstGeom prst="rect">
                <a:avLst/>
              </a:prstGeom>
              <a:grpFill/>
            </p:spPr>
            <p:txBody>
              <a:bodyPr wrap="square" rtlCol="0">
                <a:spAutoFit/>
              </a:bodyPr>
              <a:lstStyle/>
              <a:p>
                <a:r>
                  <a:rPr lang="en-US" sz="2400" b="1" dirty="0">
                    <a:solidFill>
                      <a:schemeClr val="accent3">
                        <a:lumMod val="75000"/>
                      </a:schemeClr>
                    </a:solidFill>
                    <a:latin typeface="Imprint MT Shadow" panose="04020605060303030202" pitchFamily="82" charset="0"/>
                    <a:cs typeface="Dubai" panose="020B0503030403030204" pitchFamily="34" charset="-78"/>
                  </a:rPr>
                  <a:t>Ch.</a:t>
                </a:r>
                <a:r>
                  <a:rPr lang="en-US" sz="2800" b="1" dirty="0">
                    <a:solidFill>
                      <a:schemeClr val="accent3">
                        <a:lumMod val="75000"/>
                      </a:schemeClr>
                    </a:solidFill>
                    <a:latin typeface="Imprint MT Shadow" panose="04020605060303030202" pitchFamily="82" charset="0"/>
                    <a:cs typeface="Dubai" panose="020B0503030403030204" pitchFamily="34" charset="-78"/>
                  </a:rPr>
                  <a:t>6</a:t>
                </a:r>
                <a:endParaRPr lang="en-US" sz="2400" b="1" dirty="0">
                  <a:solidFill>
                    <a:schemeClr val="accent3">
                      <a:lumMod val="75000"/>
                    </a:schemeClr>
                  </a:solidFill>
                  <a:latin typeface="Imprint MT Shadow" panose="04020605060303030202" pitchFamily="82" charset="0"/>
                  <a:cs typeface="Dubai" panose="020B0503030403030204" pitchFamily="34" charset="-78"/>
                </a:endParaRPr>
              </a:p>
            </p:txBody>
          </p:sp>
        </p:grpSp>
        <p:sp>
          <p:nvSpPr>
            <p:cNvPr id="46" name="TextBox 45">
              <a:extLst>
                <a:ext uri="{FF2B5EF4-FFF2-40B4-BE49-F238E27FC236}">
                  <a16:creationId xmlns:a16="http://schemas.microsoft.com/office/drawing/2014/main" id="{4132017C-C4CF-44E0-B1C2-7E7BADA2A829}"/>
                </a:ext>
              </a:extLst>
            </p:cNvPr>
            <p:cNvSpPr txBox="1"/>
            <p:nvPr/>
          </p:nvSpPr>
          <p:spPr>
            <a:xfrm>
              <a:off x="705653" y="1669083"/>
              <a:ext cx="3521569" cy="646331"/>
            </a:xfrm>
            <a:prstGeom prst="rect">
              <a:avLst/>
            </a:prstGeom>
            <a:grpFill/>
          </p:spPr>
          <p:txBody>
            <a:bodyPr wrap="square" rtlCol="0">
              <a:spAutoFit/>
            </a:bodyPr>
            <a:lstStyle/>
            <a:p>
              <a:pPr algn="ctr"/>
              <a:r>
                <a:rPr lang="en-US" sz="3600" b="1" dirty="0">
                  <a:solidFill>
                    <a:schemeClr val="accent3">
                      <a:lumMod val="75000"/>
                    </a:schemeClr>
                  </a:solidFill>
                  <a:latin typeface="Times New Roman" panose="02020603050405020304" pitchFamily="18" charset="0"/>
                  <a:cs typeface="Times New Roman" panose="02020603050405020304" pitchFamily="18" charset="0"/>
                </a:rPr>
                <a:t>NAVISWORKS</a:t>
              </a:r>
              <a:r>
                <a:rPr lang="en-US" sz="1600" dirty="0"/>
                <a:t> </a:t>
              </a:r>
              <a:endParaRPr lang="en-US" sz="2800" dirty="0">
                <a:solidFill>
                  <a:srgbClr val="002060"/>
                </a:solidFill>
                <a:latin typeface="Times New Roman" panose="02020603050405020304" pitchFamily="18" charset="0"/>
                <a:cs typeface="Times New Roman" panose="02020603050405020304" pitchFamily="18" charset="0"/>
              </a:endParaRPr>
            </a:p>
          </p:txBody>
        </p:sp>
      </p:grpSp>
      <p:grpSp>
        <p:nvGrpSpPr>
          <p:cNvPr id="59" name="Group 58">
            <a:extLst>
              <a:ext uri="{FF2B5EF4-FFF2-40B4-BE49-F238E27FC236}">
                <a16:creationId xmlns:a16="http://schemas.microsoft.com/office/drawing/2014/main" id="{C777699C-B77A-4FCC-B5D1-B72E216ED192}"/>
              </a:ext>
            </a:extLst>
          </p:cNvPr>
          <p:cNvGrpSpPr/>
          <p:nvPr/>
        </p:nvGrpSpPr>
        <p:grpSpPr>
          <a:xfrm>
            <a:off x="-9843991" y="28068"/>
            <a:ext cx="12026836" cy="6858000"/>
            <a:chOff x="-7479030" y="-23705"/>
            <a:chExt cx="12026836" cy="6858000"/>
          </a:xfrm>
          <a:solidFill>
            <a:srgbClr val="E7F6FF"/>
          </a:solidFill>
        </p:grpSpPr>
        <p:grpSp>
          <p:nvGrpSpPr>
            <p:cNvPr id="54" name="Group 53">
              <a:extLst>
                <a:ext uri="{FF2B5EF4-FFF2-40B4-BE49-F238E27FC236}">
                  <a16:creationId xmlns:a16="http://schemas.microsoft.com/office/drawing/2014/main" id="{B8A79ACC-AD9F-443F-83E1-4B652A8C17FA}"/>
                </a:ext>
              </a:extLst>
            </p:cNvPr>
            <p:cNvGrpSpPr/>
            <p:nvPr/>
          </p:nvGrpSpPr>
          <p:grpSpPr>
            <a:xfrm>
              <a:off x="-7479030" y="-23705"/>
              <a:ext cx="12026836" cy="6858000"/>
              <a:chOff x="292843" y="-153037"/>
              <a:chExt cx="12026836" cy="6858000"/>
            </a:xfrm>
            <a:grpFill/>
            <a:effectLst>
              <a:outerShdw blurRad="254000" dist="88900" algn="ctr" rotWithShape="0">
                <a:srgbClr val="000000">
                  <a:alpha val="51000"/>
                </a:srgbClr>
              </a:outerShdw>
            </a:effectLst>
          </p:grpSpPr>
          <p:sp>
            <p:nvSpPr>
              <p:cNvPr id="55" name="Rectangle 54">
                <a:extLst>
                  <a:ext uri="{FF2B5EF4-FFF2-40B4-BE49-F238E27FC236}">
                    <a16:creationId xmlns:a16="http://schemas.microsoft.com/office/drawing/2014/main" id="{47BF638E-67F1-4B1C-89AD-0900E504A1E5}"/>
                  </a:ext>
                </a:extLst>
              </p:cNvPr>
              <p:cNvSpPr/>
              <p:nvPr/>
            </p:nvSpPr>
            <p:spPr>
              <a:xfrm>
                <a:off x="292843" y="-153037"/>
                <a:ext cx="11282766"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56" name="Rectangle: Top Corners Rounded 55">
                <a:extLst>
                  <a:ext uri="{FF2B5EF4-FFF2-40B4-BE49-F238E27FC236}">
                    <a16:creationId xmlns:a16="http://schemas.microsoft.com/office/drawing/2014/main" id="{7F78B7BF-35F6-4231-A598-AA23D6BC0AD0}"/>
                  </a:ext>
                </a:extLst>
              </p:cNvPr>
              <p:cNvSpPr/>
              <p:nvPr/>
            </p:nvSpPr>
            <p:spPr>
              <a:xfrm rot="5400000">
                <a:off x="11455174" y="1055162"/>
                <a:ext cx="909234" cy="668364"/>
              </a:xfrm>
              <a:prstGeom prst="round2SameRect">
                <a:avLst>
                  <a:gd name="adj1" fmla="val 24775"/>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7" name="TextBox 56">
                <a:extLst>
                  <a:ext uri="{FF2B5EF4-FFF2-40B4-BE49-F238E27FC236}">
                    <a16:creationId xmlns:a16="http://schemas.microsoft.com/office/drawing/2014/main" id="{6644BBC6-E90A-42B7-A7D8-81A75221BEAC}"/>
                  </a:ext>
                </a:extLst>
              </p:cNvPr>
              <p:cNvSpPr txBox="1"/>
              <p:nvPr/>
            </p:nvSpPr>
            <p:spPr>
              <a:xfrm>
                <a:off x="11366535" y="1127733"/>
                <a:ext cx="953144" cy="523220"/>
              </a:xfrm>
              <a:prstGeom prst="rect">
                <a:avLst/>
              </a:prstGeom>
              <a:grpFill/>
            </p:spPr>
            <p:txBody>
              <a:bodyPr wrap="square" rtlCol="0">
                <a:spAutoFit/>
              </a:bodyPr>
              <a:lstStyle/>
              <a:p>
                <a:r>
                  <a:rPr lang="en-US" sz="2400" b="1" dirty="0">
                    <a:solidFill>
                      <a:schemeClr val="accent3">
                        <a:lumMod val="75000"/>
                      </a:schemeClr>
                    </a:solidFill>
                    <a:latin typeface="Imprint MT Shadow" panose="04020605060303030202" pitchFamily="82" charset="0"/>
                    <a:cs typeface="Dubai" panose="020B0503030403030204" pitchFamily="34" charset="-78"/>
                  </a:rPr>
                  <a:t>Ch.</a:t>
                </a:r>
                <a:r>
                  <a:rPr lang="en-US" sz="2800" b="1" dirty="0">
                    <a:solidFill>
                      <a:schemeClr val="accent3">
                        <a:lumMod val="75000"/>
                      </a:schemeClr>
                    </a:solidFill>
                    <a:latin typeface="Imprint MT Shadow" panose="04020605060303030202" pitchFamily="82" charset="0"/>
                    <a:cs typeface="Dubai" panose="020B0503030403030204" pitchFamily="34" charset="-78"/>
                  </a:rPr>
                  <a:t>7</a:t>
                </a:r>
                <a:endParaRPr lang="en-US" sz="2400" b="1" dirty="0">
                  <a:solidFill>
                    <a:schemeClr val="accent3">
                      <a:lumMod val="75000"/>
                    </a:schemeClr>
                  </a:solidFill>
                  <a:latin typeface="Imprint MT Shadow" panose="04020605060303030202" pitchFamily="82" charset="0"/>
                  <a:cs typeface="Dubai" panose="020B0503030403030204" pitchFamily="34" charset="-78"/>
                </a:endParaRPr>
              </a:p>
            </p:txBody>
          </p:sp>
        </p:grpSp>
        <p:sp>
          <p:nvSpPr>
            <p:cNvPr id="58" name="TextBox 57">
              <a:extLst>
                <a:ext uri="{FF2B5EF4-FFF2-40B4-BE49-F238E27FC236}">
                  <a16:creationId xmlns:a16="http://schemas.microsoft.com/office/drawing/2014/main" id="{6C27771D-540B-4C61-90B4-C5BE3895D28A}"/>
                </a:ext>
              </a:extLst>
            </p:cNvPr>
            <p:cNvSpPr txBox="1"/>
            <p:nvPr/>
          </p:nvSpPr>
          <p:spPr>
            <a:xfrm>
              <a:off x="-2007565" y="1185763"/>
              <a:ext cx="5340327" cy="646331"/>
            </a:xfrm>
            <a:prstGeom prst="rect">
              <a:avLst/>
            </a:prstGeom>
            <a:grpFill/>
          </p:spPr>
          <p:txBody>
            <a:bodyPr wrap="square" rtlCol="0">
              <a:spAutoFit/>
            </a:bodyPr>
            <a:lstStyle/>
            <a:p>
              <a:pPr algn="ctr"/>
              <a:r>
                <a:rPr lang="en-US" sz="3600" b="1" dirty="0">
                  <a:solidFill>
                    <a:schemeClr val="accent3">
                      <a:lumMod val="75000"/>
                    </a:schemeClr>
                  </a:solidFill>
                  <a:latin typeface="Times New Roman" panose="02020603050405020304" pitchFamily="18" charset="0"/>
                  <a:cs typeface="Times New Roman" panose="02020603050405020304" pitchFamily="18" charset="0"/>
                </a:rPr>
                <a:t>RECOMMENDATIONS</a:t>
              </a:r>
              <a:r>
                <a:rPr lang="en-US" sz="2400" dirty="0">
                  <a:solidFill>
                    <a:schemeClr val="accent3">
                      <a:lumMod val="75000"/>
                    </a:schemeClr>
                  </a:solidFill>
                  <a:latin typeface="Times New Roman" panose="02020603050405020304" pitchFamily="18" charset="0"/>
                  <a:cs typeface="Times New Roman" panose="02020603050405020304" pitchFamily="18" charset="0"/>
                </a:rPr>
                <a:t> </a:t>
              </a:r>
              <a:endParaRPr lang="en-US" sz="4400" b="1" dirty="0">
                <a:solidFill>
                  <a:schemeClr val="accent3">
                    <a:lumMod val="75000"/>
                  </a:schemeClr>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400576194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12252 0.00301 L 0.37252 0.00301 " pathEditMode="relative" rAng="0" ptsTypes="AA">
                                      <p:cBhvr>
                                        <p:cTn id="6" dur="3000" fill="hold"/>
                                        <p:tgtEl>
                                          <p:spTgt spid="21"/>
                                        </p:tgtEl>
                                        <p:attrNameLst>
                                          <p:attrName>ppt_x</p:attrName>
                                          <p:attrName>ppt_y</p:attrName>
                                        </p:attrNameLst>
                                      </p:cBhvr>
                                      <p:rCtr x="12500" y="0"/>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2435 0.00277 L 0.37435 0.00277 " pathEditMode="relative" rAng="0" ptsTypes="AA">
                                      <p:cBhvr>
                                        <p:cTn id="10" dur="3000" fill="hold"/>
                                        <p:tgtEl>
                                          <p:spTgt spid="24"/>
                                        </p:tgtEl>
                                        <p:attrNameLst>
                                          <p:attrName>ppt_x</p:attrName>
                                          <p:attrName>ppt_y</p:attrName>
                                        </p:attrNameLst>
                                      </p:cBhvr>
                                      <p:rCtr x="12500" y="0"/>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0.09375 -0.00093 L 0.39206 0.0081 " pathEditMode="relative" rAng="0" ptsTypes="AA">
                                      <p:cBhvr>
                                        <p:cTn id="14" dur="3000" fill="hold"/>
                                        <p:tgtEl>
                                          <p:spTgt spid="26"/>
                                        </p:tgtEl>
                                        <p:attrNameLst>
                                          <p:attrName>ppt_x</p:attrName>
                                          <p:attrName>ppt_y</p:attrName>
                                        </p:attrNameLst>
                                      </p:cBhvr>
                                      <p:rCtr x="14909" y="440"/>
                                    </p:animMotion>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0.09661 0.00602 L 0.39414 0.00301 " pathEditMode="relative" rAng="0" ptsTypes="AA">
                                      <p:cBhvr>
                                        <p:cTn id="18" dur="3000" fill="hold"/>
                                        <p:tgtEl>
                                          <p:spTgt spid="41"/>
                                        </p:tgtEl>
                                        <p:attrNameLst>
                                          <p:attrName>ppt_x</p:attrName>
                                          <p:attrName>ppt_y</p:attrName>
                                        </p:attrNameLst>
                                      </p:cBhvr>
                                      <p:rCtr x="14870" y="-162"/>
                                    </p:animMotion>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nodeType="clickEffect">
                                  <p:stCondLst>
                                    <p:cond delay="0"/>
                                  </p:stCondLst>
                                  <p:childTnLst>
                                    <p:animMotion origin="layout" path="M 0.06471 0.00208 L 0.40703 0.0044 " pathEditMode="relative" rAng="0" ptsTypes="AA">
                                      <p:cBhvr>
                                        <p:cTn id="22" dur="3000" fill="hold"/>
                                        <p:tgtEl>
                                          <p:spTgt spid="44"/>
                                        </p:tgtEl>
                                        <p:attrNameLst>
                                          <p:attrName>ppt_x</p:attrName>
                                          <p:attrName>ppt_y</p:attrName>
                                        </p:attrNameLst>
                                      </p:cBhvr>
                                      <p:rCtr x="17109" y="116"/>
                                    </p:animMotion>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0.15313 0.00555 L 0.40313 0.00555 " pathEditMode="relative" rAng="0" ptsTypes="AA">
                                      <p:cBhvr>
                                        <p:cTn id="26" dur="3000" fill="hold"/>
                                        <p:tgtEl>
                                          <p:spTgt spid="60"/>
                                        </p:tgtEl>
                                        <p:attrNameLst>
                                          <p:attrName>ppt_x</p:attrName>
                                          <p:attrName>ppt_y</p:attrName>
                                        </p:attrNameLst>
                                      </p:cBhvr>
                                      <p:rCtr x="12500" y="0"/>
                                    </p:animMotion>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0.12773 0.01828 L 0.37773 0.01828 " pathEditMode="relative" rAng="0" ptsTypes="AA">
                                      <p:cBhvr>
                                        <p:cTn id="30" dur="3000" fill="hold"/>
                                        <p:tgtEl>
                                          <p:spTgt spid="59"/>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E2A651-EB4C-4EDB-A077-3E1BA8EEFB21}"/>
              </a:ext>
            </a:extLst>
          </p:cNvPr>
          <p:cNvSpPr>
            <a:spLocks noGrp="1"/>
          </p:cNvSpPr>
          <p:nvPr>
            <p:ph idx="1"/>
          </p:nvPr>
        </p:nvSpPr>
        <p:spPr>
          <a:xfrm>
            <a:off x="559294" y="0"/>
            <a:ext cx="11632706" cy="7158038"/>
          </a:xfrm>
        </p:spPr>
        <p:txBody>
          <a:bodyPr>
            <a:normAutofit/>
          </a:bodyPr>
          <a:lstStyle/>
          <a:p>
            <a:pPr marL="0" indent="0">
              <a:buNone/>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a:buFont typeface="Wingdings" panose="05000000000000000000" pitchFamily="2" charset="2"/>
              <a:buChar char="q"/>
            </a:pPr>
            <a:endParaRPr lang="en-US" b="1" dirty="0"/>
          </a:p>
          <a:p>
            <a:pPr marL="0" indent="0" algn="ctr">
              <a:buNone/>
            </a:pPr>
            <a:endParaRPr lang="en-US" b="1" dirty="0"/>
          </a:p>
          <a:p>
            <a:pPr marL="0" indent="0" algn="ctr">
              <a:buNone/>
            </a:pPr>
            <a:endParaRPr lang="en-US" sz="2100" b="1" dirty="0">
              <a:latin typeface="+mn-lt"/>
              <a:ea typeface="+mn-ea"/>
              <a:cs typeface="+mn-cs"/>
            </a:endParaRPr>
          </a:p>
          <a:p>
            <a:pPr marL="0" indent="0" algn="ctr">
              <a:buNone/>
            </a:pPr>
            <a:r>
              <a:rPr lang="en-US" sz="1900" b="1" dirty="0">
                <a:solidFill>
                  <a:schemeClr val="tx1"/>
                </a:solidFill>
                <a:latin typeface="Times New Roman" panose="02020603050405020304" pitchFamily="18" charset="0"/>
                <a:cs typeface="Times New Roman" panose="02020603050405020304" pitchFamily="18" charset="0"/>
              </a:rPr>
              <a:t>Figure: Combined Footing Reinforcement </a:t>
            </a:r>
          </a:p>
          <a:p>
            <a:pPr>
              <a:buFont typeface="Wingdings" panose="05000000000000000000" pitchFamily="2" charset="2"/>
              <a:buChar char="q"/>
            </a:pPr>
            <a:endParaRPr lang="en-US" sz="2100" dirty="0">
              <a:latin typeface="+mn-lt"/>
              <a:ea typeface="+mn-ea"/>
              <a:cs typeface="+mn-cs"/>
            </a:endParaRPr>
          </a:p>
          <a:p>
            <a:pPr>
              <a:buFont typeface="Wingdings" panose="05000000000000000000" pitchFamily="2" charset="2"/>
              <a:buChar char="q"/>
            </a:pPr>
            <a:endParaRPr lang="en-US" dirty="0"/>
          </a:p>
          <a:p>
            <a:pPr marL="0" indent="0">
              <a:buNone/>
            </a:pPr>
            <a:endParaRPr lang="en-US" dirty="0"/>
          </a:p>
          <a:p>
            <a:pPr marL="0" indent="0">
              <a:buNone/>
            </a:pPr>
            <a:endParaRPr lang="en-US" dirty="0"/>
          </a:p>
        </p:txBody>
      </p:sp>
      <p:pic>
        <p:nvPicPr>
          <p:cNvPr id="7" name="Picture 6" descr="https://scontent.fjrs11-1.fna.fbcdn.net/v/t1.15752-9/128471936_1104336099982558_6934958527479964231_n.png?_nc_cat=109&amp;ccb=2&amp;_nc_sid=ae9488&amp;_nc_ohc=QCEYD_LUfQQAX9vfjsx&amp;_nc_ht=scontent.fjrs11-1.fna&amp;oh=2bc20e00dec9f1a64a11cacc70e1071b&amp;oe=5FE7C7FC"/>
          <p:cNvPicPr/>
          <p:nvPr/>
        </p:nvPicPr>
        <p:blipFill>
          <a:blip r:embed="rId2">
            <a:extLst>
              <a:ext uri="{28A0092B-C50C-407E-A947-70E740481C1C}">
                <a14:useLocalDpi xmlns:a14="http://schemas.microsoft.com/office/drawing/2010/main" val="0"/>
              </a:ext>
            </a:extLst>
          </a:blip>
          <a:srcRect/>
          <a:stretch>
            <a:fillRect/>
          </a:stretch>
        </p:blipFill>
        <p:spPr bwMode="auto">
          <a:xfrm>
            <a:off x="0" y="1257301"/>
            <a:ext cx="6076314" cy="4711698"/>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076314" y="1257301"/>
            <a:ext cx="6115686" cy="4711699"/>
          </a:xfrm>
          <a:prstGeom prst="rect">
            <a:avLst/>
          </a:prstGeom>
        </p:spPr>
      </p:pic>
      <p:sp>
        <p:nvSpPr>
          <p:cNvPr id="5" name="TextBox 4">
            <a:extLst>
              <a:ext uri="{FF2B5EF4-FFF2-40B4-BE49-F238E27FC236}">
                <a16:creationId xmlns:a16="http://schemas.microsoft.com/office/drawing/2014/main" id="{3DD36F27-724E-4C51-AC33-F367D198F997}"/>
              </a:ext>
            </a:extLst>
          </p:cNvPr>
          <p:cNvSpPr txBox="1"/>
          <p:nvPr/>
        </p:nvSpPr>
        <p:spPr>
          <a:xfrm>
            <a:off x="1700213" y="772671"/>
            <a:ext cx="10672762" cy="461665"/>
          </a:xfrm>
          <a:prstGeom prst="rect">
            <a:avLst/>
          </a:prstGeom>
          <a:noFill/>
        </p:spPr>
        <p:txBody>
          <a:bodyPr wrap="square" rtlCol="1">
            <a:spAutoFit/>
          </a:bodyPr>
          <a:lstStyle/>
          <a:p>
            <a:r>
              <a:rPr lang="en-US" sz="2400" b="1" dirty="0">
                <a:latin typeface="Times New Roman" panose="02020603050405020304" pitchFamily="18" charset="0"/>
                <a:cs typeface="Times New Roman" panose="02020603050405020304" pitchFamily="18" charset="0"/>
              </a:rPr>
              <a:t>Footings: Four types (single, combined, mat and wall footing) </a:t>
            </a:r>
            <a:endParaRPr lang="ar-JO" sz="2400" dirty="0"/>
          </a:p>
        </p:txBody>
      </p:sp>
      <p:sp>
        <p:nvSpPr>
          <p:cNvPr id="6" name="TextBox 5">
            <a:extLst>
              <a:ext uri="{FF2B5EF4-FFF2-40B4-BE49-F238E27FC236}">
                <a16:creationId xmlns:a16="http://schemas.microsoft.com/office/drawing/2014/main" id="{E5E5FB83-A837-44E4-8905-3FC2A06627F2}"/>
              </a:ext>
            </a:extLst>
          </p:cNvPr>
          <p:cNvSpPr txBox="1"/>
          <p:nvPr/>
        </p:nvSpPr>
        <p:spPr>
          <a:xfrm>
            <a:off x="1557338" y="209334"/>
            <a:ext cx="6143625"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Elements Definition and modelling</a:t>
            </a:r>
          </a:p>
        </p:txBody>
      </p:sp>
    </p:spTree>
    <p:extLst>
      <p:ext uri="{BB962C8B-B14F-4D97-AF65-F5344CB8AC3E}">
        <p14:creationId xmlns:p14="http://schemas.microsoft.com/office/powerpoint/2010/main" val="1120553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311150" y="2093276"/>
            <a:ext cx="4545012" cy="1621474"/>
          </a:xfrm>
          <a:prstGeom prst="rect">
            <a:avLst/>
          </a:prstGeom>
        </p:spPr>
      </p:pic>
      <p:pic>
        <p:nvPicPr>
          <p:cNvPr id="5" name="Picture 4"/>
          <p:cNvPicPr/>
          <p:nvPr/>
        </p:nvPicPr>
        <p:blipFill>
          <a:blip r:embed="rId3"/>
          <a:stretch>
            <a:fillRect/>
          </a:stretch>
        </p:blipFill>
        <p:spPr>
          <a:xfrm>
            <a:off x="5167312" y="1737794"/>
            <a:ext cx="7024688" cy="5120206"/>
          </a:xfrm>
          <a:prstGeom prst="rect">
            <a:avLst/>
          </a:prstGeom>
        </p:spPr>
      </p:pic>
      <p:sp>
        <p:nvSpPr>
          <p:cNvPr id="6" name="Rectangle 5">
            <a:extLst>
              <a:ext uri="{FF2B5EF4-FFF2-40B4-BE49-F238E27FC236}">
                <a16:creationId xmlns:a16="http://schemas.microsoft.com/office/drawing/2014/main" id="{17EAADAA-60B7-4C98-A490-3D17204B871C}"/>
              </a:ext>
            </a:extLst>
          </p:cNvPr>
          <p:cNvSpPr>
            <a:spLocks noChangeArrowheads="1"/>
          </p:cNvSpPr>
          <p:nvPr/>
        </p:nvSpPr>
        <p:spPr bwMode="auto">
          <a:xfrm>
            <a:off x="715793" y="1737794"/>
            <a:ext cx="3513269" cy="355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lnSpc>
                <a:spcPct val="90000"/>
              </a:lnSpc>
              <a:spcBef>
                <a:spcPts val="1000"/>
              </a:spcBef>
              <a:buClr>
                <a:schemeClr val="bg2">
                  <a:lumMod val="40000"/>
                  <a:lumOff val="60000"/>
                </a:schemeClr>
              </a:buClr>
              <a:buSzPct val="80000"/>
            </a:pPr>
            <a:r>
              <a:rPr lang="en-US" sz="1900" b="1" dirty="0">
                <a:latin typeface="Times New Roman" panose="02020603050405020304" pitchFamily="18" charset="0"/>
                <a:cs typeface="Times New Roman" panose="02020603050405020304" pitchFamily="18" charset="0"/>
              </a:rPr>
              <a:t>Table: Substructure Quantities </a:t>
            </a:r>
          </a:p>
        </p:txBody>
      </p:sp>
      <p:sp>
        <p:nvSpPr>
          <p:cNvPr id="7" name="Rectangle 6">
            <a:extLst>
              <a:ext uri="{FF2B5EF4-FFF2-40B4-BE49-F238E27FC236}">
                <a16:creationId xmlns:a16="http://schemas.microsoft.com/office/drawing/2014/main" id="{42A226CC-AFD4-4756-9561-5C056D1F78AE}"/>
              </a:ext>
            </a:extLst>
          </p:cNvPr>
          <p:cNvSpPr>
            <a:spLocks noChangeArrowheads="1"/>
          </p:cNvSpPr>
          <p:nvPr/>
        </p:nvSpPr>
        <p:spPr bwMode="auto">
          <a:xfrm>
            <a:off x="6776507" y="1352031"/>
            <a:ext cx="3806298" cy="355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lnSpc>
                <a:spcPct val="90000"/>
              </a:lnSpc>
              <a:spcBef>
                <a:spcPts val="1000"/>
              </a:spcBef>
              <a:buClr>
                <a:schemeClr val="bg2">
                  <a:lumMod val="40000"/>
                  <a:lumOff val="60000"/>
                </a:schemeClr>
              </a:buClr>
              <a:buSzPct val="80000"/>
            </a:pPr>
            <a:r>
              <a:rPr lang="en-US" sz="1900" b="1" dirty="0">
                <a:latin typeface="Times New Roman" panose="02020603050405020304" pitchFamily="18" charset="0"/>
                <a:cs typeface="Times New Roman" panose="02020603050405020304" pitchFamily="18" charset="0"/>
              </a:rPr>
              <a:t>Table:  Superstructure  Quantities </a:t>
            </a:r>
          </a:p>
        </p:txBody>
      </p:sp>
      <p:sp>
        <p:nvSpPr>
          <p:cNvPr id="8" name="TextBox 7">
            <a:extLst>
              <a:ext uri="{FF2B5EF4-FFF2-40B4-BE49-F238E27FC236}">
                <a16:creationId xmlns:a16="http://schemas.microsoft.com/office/drawing/2014/main" id="{708FE1F0-3EA6-4195-8008-438C7356262B}"/>
              </a:ext>
            </a:extLst>
          </p:cNvPr>
          <p:cNvSpPr txBox="1"/>
          <p:nvPr/>
        </p:nvSpPr>
        <p:spPr>
          <a:xfrm>
            <a:off x="1886829" y="572646"/>
            <a:ext cx="4323471" cy="58477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Quantity Survey</a:t>
            </a:r>
            <a:endParaRPr lang="ar-JO" sz="3200" dirty="0"/>
          </a:p>
        </p:txBody>
      </p:sp>
    </p:spTree>
    <p:extLst>
      <p:ext uri="{BB962C8B-B14F-4D97-AF65-F5344CB8AC3E}">
        <p14:creationId xmlns:p14="http://schemas.microsoft.com/office/powerpoint/2010/main" val="310451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6C81DE5-5038-4972-ACE9-461EEEF5E5A8}"/>
                  </a:ext>
                </a:extLst>
              </p:cNvPr>
              <p:cNvSpPr>
                <a:spLocks noGrp="1"/>
              </p:cNvSpPr>
              <p:nvPr>
                <p:ph idx="1"/>
              </p:nvPr>
            </p:nvSpPr>
            <p:spPr>
              <a:xfrm>
                <a:off x="2143124" y="800100"/>
                <a:ext cx="10563225" cy="6057900"/>
              </a:xfrm>
            </p:spPr>
            <p:txBody>
              <a:bodyPr>
                <a:normAutofit fontScale="55000" lnSpcReduction="20000"/>
              </a:bodyPr>
              <a:lstStyle/>
              <a:p>
                <a:pPr marL="0" indent="0" algn="l" rtl="0">
                  <a:buNone/>
                </a:pPr>
                <a:r>
                  <a:rPr lang="en-US" sz="3600" b="1" dirty="0">
                    <a:solidFill>
                      <a:schemeClr val="tx1"/>
                    </a:solidFill>
                    <a:latin typeface="Times New Roman" panose="02020603050405020304" pitchFamily="18" charset="0"/>
                    <a:cs typeface="Times New Roman" panose="02020603050405020304" pitchFamily="18" charset="0"/>
                  </a:rPr>
                  <a:t>Combined Footing</a:t>
                </a:r>
              </a:p>
              <a:p>
                <a:pPr lvl="0" algn="l" rtl="0"/>
                <a:r>
                  <a:rPr lang="en-US" sz="2900" b="1" dirty="0">
                    <a:solidFill>
                      <a:schemeClr val="tx1"/>
                    </a:solidFill>
                    <a:latin typeface="Times New Roman" panose="02020603050405020304" pitchFamily="18" charset="0"/>
                    <a:cs typeface="Times New Roman" panose="02020603050405020304" pitchFamily="18" charset="0"/>
                  </a:rPr>
                  <a:t>Concrete</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Dimension is 2.8 x 5.5 x .6</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The volume of concrete = 2.8 x 5.5 x .6 = 9.24 </a:t>
                </a:r>
                <a14:m>
                  <m:oMath xmlns:m="http://schemas.openxmlformats.org/officeDocument/2006/math">
                    <m:sSup>
                      <m:sSupPr>
                        <m:ctrlPr>
                          <a:rPr lang="en-US" sz="2800" i="1" smtClean="0">
                            <a:solidFill>
                              <a:schemeClr val="tx1"/>
                            </a:solidFill>
                            <a:latin typeface="Cambria Math" panose="02040503050406030204" pitchFamily="18" charset="0"/>
                            <a:cs typeface="Times New Roman" panose="02020603050405020304" pitchFamily="18" charset="0"/>
                          </a:rPr>
                        </m:ctrlPr>
                      </m:sSupPr>
                      <m:e>
                        <m:r>
                          <m:rPr>
                            <m:sty m:val="p"/>
                          </m:rPr>
                          <a:rPr lang="en-US" sz="2800">
                            <a:solidFill>
                              <a:schemeClr val="tx1"/>
                            </a:solidFill>
                            <a:latin typeface="Cambria Math" panose="02040503050406030204" pitchFamily="18" charset="0"/>
                            <a:cs typeface="Times New Roman" panose="02020603050405020304" pitchFamily="18" charset="0"/>
                          </a:rPr>
                          <m:t>m</m:t>
                        </m:r>
                      </m:e>
                      <m:sup>
                        <m:r>
                          <a:rPr lang="en-US" sz="2800" b="0" i="0" smtClean="0">
                            <a:solidFill>
                              <a:schemeClr val="tx1"/>
                            </a:solidFill>
                            <a:latin typeface="Cambria Math" panose="02040503050406030204" pitchFamily="18" charset="0"/>
                            <a:cs typeface="Times New Roman" panose="02020603050405020304" pitchFamily="18" charset="0"/>
                          </a:rPr>
                          <m:t>3</m:t>
                        </m:r>
                      </m:sup>
                    </m:sSup>
                  </m:oMath>
                </a14:m>
                <a:endParaRPr lang="en-US" sz="2900" dirty="0">
                  <a:solidFill>
                    <a:schemeClr val="tx1"/>
                  </a:solidFill>
                  <a:latin typeface="Times New Roman" panose="02020603050405020304" pitchFamily="18" charset="0"/>
                  <a:cs typeface="Times New Roman" panose="02020603050405020304" pitchFamily="18" charset="0"/>
                </a:endParaRP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Concrete volume from Revit = 9.24 </a:t>
                </a:r>
                <a14:m>
                  <m:oMath xmlns:m="http://schemas.openxmlformats.org/officeDocument/2006/math">
                    <m:sSup>
                      <m:sSupPr>
                        <m:ctrlPr>
                          <a:rPr lang="en-US" sz="2900" i="1" smtClean="0">
                            <a:solidFill>
                              <a:schemeClr val="tx1"/>
                            </a:solidFill>
                            <a:latin typeface="Cambria Math" panose="02040503050406030204" pitchFamily="18" charset="0"/>
                            <a:cs typeface="Times New Roman" panose="02020603050405020304" pitchFamily="18" charset="0"/>
                          </a:rPr>
                        </m:ctrlPr>
                      </m:sSupPr>
                      <m:e>
                        <m:r>
                          <m:rPr>
                            <m:sty m:val="p"/>
                          </m:rPr>
                          <a:rPr lang="en-US" sz="2900">
                            <a:solidFill>
                              <a:schemeClr val="tx1"/>
                            </a:solidFill>
                            <a:latin typeface="Cambria Math" panose="02040503050406030204" pitchFamily="18" charset="0"/>
                            <a:cs typeface="Times New Roman" panose="02020603050405020304" pitchFamily="18" charset="0"/>
                          </a:rPr>
                          <m:t>m</m:t>
                        </m:r>
                      </m:e>
                      <m:sup>
                        <m:r>
                          <a:rPr lang="en-US" sz="2900" b="0" i="0" smtClean="0">
                            <a:solidFill>
                              <a:schemeClr val="tx1"/>
                            </a:solidFill>
                            <a:latin typeface="Cambria Math" panose="02040503050406030204" pitchFamily="18" charset="0"/>
                            <a:cs typeface="Times New Roman" panose="02020603050405020304" pitchFamily="18" charset="0"/>
                          </a:rPr>
                          <m:t>3</m:t>
                        </m:r>
                      </m:sup>
                    </m:sSup>
                  </m:oMath>
                </a14:m>
                <a:r>
                  <a:rPr lang="en-US" sz="2900" dirty="0">
                    <a:solidFill>
                      <a:schemeClr val="tx1"/>
                    </a:solidFill>
                    <a:latin typeface="Times New Roman" panose="02020603050405020304" pitchFamily="18" charset="0"/>
                    <a:cs typeface="Times New Roman" panose="02020603050405020304" pitchFamily="18" charset="0"/>
                  </a:rPr>
                  <a:t> so OK</a:t>
                </a:r>
              </a:p>
              <a:p>
                <a:pPr lvl="0" algn="l" rtl="0"/>
                <a:r>
                  <a:rPr lang="en-US" sz="2900" b="1" dirty="0">
                    <a:solidFill>
                      <a:schemeClr val="tx1"/>
                    </a:solidFill>
                    <a:latin typeface="Times New Roman" panose="02020603050405020304" pitchFamily="18" charset="0"/>
                    <a:cs typeface="Times New Roman" panose="02020603050405020304" pitchFamily="18" charset="0"/>
                  </a:rPr>
                  <a:t>Steel</a:t>
                </a:r>
              </a:p>
              <a:p>
                <a:pPr marL="0" lvl="0" indent="0" algn="l" rtl="0">
                  <a:buNone/>
                </a:pPr>
                <a:r>
                  <a:rPr lang="en-US" sz="2900" dirty="0">
                    <a:solidFill>
                      <a:schemeClr val="tx1"/>
                    </a:solidFill>
                    <a:latin typeface="Times New Roman" panose="02020603050405020304" pitchFamily="18" charset="0"/>
                    <a:cs typeface="Times New Roman" panose="02020603050405020304" pitchFamily="18" charset="0"/>
                  </a:rPr>
                  <a:t>      Bottom Reinforcement</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44Ø14/ Length = 3.15 m</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22Ø14/ Length = 5.85 m </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Weight =</a:t>
                </a:r>
                <a14:m>
                  <m:oMath xmlns:m="http://schemas.openxmlformats.org/officeDocument/2006/math">
                    <m:r>
                      <a:rPr lang="en-US" sz="2900">
                        <a:solidFill>
                          <a:schemeClr val="tx1"/>
                        </a:solidFill>
                        <a:latin typeface="Cambria Math" panose="02040503050406030204" pitchFamily="18" charset="0"/>
                      </a:rPr>
                      <m:t> </m:t>
                    </m:r>
                    <m:f>
                      <m:fPr>
                        <m:ctrlPr>
                          <a:rPr lang="en-US" sz="2900" i="1">
                            <a:solidFill>
                              <a:schemeClr val="tx1"/>
                            </a:solidFill>
                            <a:latin typeface="Cambria Math" panose="02040503050406030204" pitchFamily="18" charset="0"/>
                          </a:rPr>
                        </m:ctrlPr>
                      </m:fPr>
                      <m:num>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𝑜𝑓</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𝐵𝑎𝑟𝑠</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𝐷</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𝑙𝑒𝑛𝑔𝑡</m:t>
                        </m:r>
                        <m:r>
                          <a:rPr lang="en-US" sz="2900">
                            <a:solidFill>
                              <a:schemeClr val="tx1"/>
                            </a:solidFill>
                            <a:latin typeface="Cambria Math" panose="02040503050406030204" pitchFamily="18" charset="0"/>
                          </a:rPr>
                          <m:t>h</m:t>
                        </m:r>
                      </m:num>
                      <m:den>
                        <m:r>
                          <a:rPr lang="en-US" sz="2900">
                            <a:solidFill>
                              <a:schemeClr val="tx1"/>
                            </a:solidFill>
                            <a:latin typeface="Cambria Math" panose="02040503050406030204" pitchFamily="18" charset="0"/>
                          </a:rPr>
                          <m:t>162</m:t>
                        </m:r>
                      </m:den>
                    </m:f>
                    <m:r>
                      <a:rPr lang="en-US" sz="2900">
                        <a:solidFill>
                          <a:schemeClr val="tx1"/>
                        </a:solidFill>
                        <a:latin typeface="Cambria Math" panose="02040503050406030204" pitchFamily="18" charset="0"/>
                      </a:rPr>
                      <m:t> </m:t>
                    </m:r>
                  </m:oMath>
                </a14:m>
                <a:r>
                  <a:rPr lang="en-US" sz="29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r>
                      <a:rPr lang="en-US" sz="2900">
                        <a:solidFill>
                          <a:schemeClr val="tx1"/>
                        </a:solidFill>
                        <a:latin typeface="Cambria Math" panose="02040503050406030204" pitchFamily="18" charset="0"/>
                      </a:rPr>
                      <m:t> </m:t>
                    </m:r>
                    <m:f>
                      <m:fPr>
                        <m:ctrlPr>
                          <a:rPr lang="en-US" sz="2900" i="1">
                            <a:solidFill>
                              <a:schemeClr val="tx1"/>
                            </a:solidFill>
                            <a:latin typeface="Cambria Math" panose="02040503050406030204" pitchFamily="18" charset="0"/>
                          </a:rPr>
                        </m:ctrlPr>
                      </m:fPr>
                      <m:num>
                        <m:r>
                          <a:rPr lang="en-US" sz="2900">
                            <a:solidFill>
                              <a:schemeClr val="tx1"/>
                            </a:solidFill>
                            <a:latin typeface="Cambria Math" panose="02040503050406030204" pitchFamily="18" charset="0"/>
                          </a:rPr>
                          <m:t>44</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14</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3</m:t>
                        </m:r>
                        <m:r>
                          <a:rPr lang="en-US" sz="2900">
                            <a:solidFill>
                              <a:schemeClr val="tx1"/>
                            </a:solidFill>
                            <a:latin typeface="Cambria Math" panose="02040503050406030204" pitchFamily="18" charset="0"/>
                          </a:rPr>
                          <m:t>.</m:t>
                        </m:r>
                        <m:r>
                          <a:rPr lang="en-US" sz="2900">
                            <a:solidFill>
                              <a:schemeClr val="tx1"/>
                            </a:solidFill>
                            <a:latin typeface="Cambria Math" panose="02040503050406030204" pitchFamily="18" charset="0"/>
                          </a:rPr>
                          <m:t>15</m:t>
                        </m:r>
                      </m:num>
                      <m:den>
                        <m:r>
                          <a:rPr lang="en-US" sz="2900">
                            <a:solidFill>
                              <a:schemeClr val="tx1"/>
                            </a:solidFill>
                            <a:latin typeface="Cambria Math" panose="02040503050406030204" pitchFamily="18" charset="0"/>
                          </a:rPr>
                          <m:t>162</m:t>
                        </m:r>
                      </m:den>
                    </m:f>
                    <m:r>
                      <a:rPr lang="en-US" sz="2900">
                        <a:solidFill>
                          <a:schemeClr val="tx1"/>
                        </a:solidFill>
                        <a:latin typeface="Cambria Math" panose="02040503050406030204" pitchFamily="18" charset="0"/>
                      </a:rPr>
                      <m:t> </m:t>
                    </m:r>
                  </m:oMath>
                </a14:m>
                <a:r>
                  <a:rPr lang="en-US" sz="29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900" i="1">
                            <a:solidFill>
                              <a:schemeClr val="tx1"/>
                            </a:solidFill>
                            <a:latin typeface="Cambria Math" panose="02040503050406030204" pitchFamily="18" charset="0"/>
                          </a:rPr>
                        </m:ctrlPr>
                      </m:fPr>
                      <m:num>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22</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14</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5</m:t>
                        </m:r>
                        <m:r>
                          <a:rPr lang="en-US" sz="2900">
                            <a:solidFill>
                              <a:schemeClr val="tx1"/>
                            </a:solidFill>
                            <a:latin typeface="Cambria Math" panose="02040503050406030204" pitchFamily="18" charset="0"/>
                          </a:rPr>
                          <m:t>.</m:t>
                        </m:r>
                        <m:r>
                          <a:rPr lang="en-US" sz="2900">
                            <a:solidFill>
                              <a:schemeClr val="tx1"/>
                            </a:solidFill>
                            <a:latin typeface="Cambria Math" panose="02040503050406030204" pitchFamily="18" charset="0"/>
                          </a:rPr>
                          <m:t>85</m:t>
                        </m:r>
                      </m:num>
                      <m:den>
                        <m:r>
                          <a:rPr lang="en-US" sz="2900">
                            <a:solidFill>
                              <a:schemeClr val="tx1"/>
                            </a:solidFill>
                            <a:latin typeface="Cambria Math" panose="02040503050406030204" pitchFamily="18" charset="0"/>
                          </a:rPr>
                          <m:t>162</m:t>
                        </m:r>
                      </m:den>
                    </m:f>
                    <m:r>
                      <a:rPr lang="en-US" sz="2900">
                        <a:solidFill>
                          <a:schemeClr val="tx1"/>
                        </a:solidFill>
                        <a:latin typeface="Cambria Math" panose="02040503050406030204" pitchFamily="18" charset="0"/>
                      </a:rPr>
                      <m:t> </m:t>
                    </m:r>
                  </m:oMath>
                </a14:m>
                <a:r>
                  <a:rPr lang="en-US" sz="2900" dirty="0">
                    <a:solidFill>
                      <a:schemeClr val="tx1"/>
                    </a:solidFill>
                    <a:latin typeface="Times New Roman" panose="02020603050405020304" pitchFamily="18" charset="0"/>
                    <a:cs typeface="Times New Roman" panose="02020603050405020304" pitchFamily="18" charset="0"/>
                  </a:rPr>
                  <a:t>= 323.4 Kg</a:t>
                </a:r>
              </a:p>
              <a:p>
                <a:pPr marL="0" lvl="0" indent="0" algn="l" rtl="0">
                  <a:buNone/>
                </a:pPr>
                <a:r>
                  <a:rPr lang="en-US" sz="2900" dirty="0">
                    <a:solidFill>
                      <a:schemeClr val="tx1"/>
                    </a:solidFill>
                    <a:latin typeface="Times New Roman" panose="02020603050405020304" pitchFamily="18" charset="0"/>
                    <a:cs typeface="Times New Roman" panose="02020603050405020304" pitchFamily="18" charset="0"/>
                  </a:rPr>
                  <a:t>     Top Reinforcement</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38Ø14/ Length = 3.15 m</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22Ø14/ Length = 5.85 m</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Weight =</a:t>
                </a:r>
                <a14:m>
                  <m:oMath xmlns:m="http://schemas.openxmlformats.org/officeDocument/2006/math">
                    <m:r>
                      <a:rPr lang="en-US" sz="2900">
                        <a:solidFill>
                          <a:schemeClr val="tx1"/>
                        </a:solidFill>
                        <a:latin typeface="Cambria Math" panose="02040503050406030204" pitchFamily="18" charset="0"/>
                      </a:rPr>
                      <m:t> </m:t>
                    </m:r>
                    <m:f>
                      <m:fPr>
                        <m:ctrlPr>
                          <a:rPr lang="en-US" sz="2900" i="1">
                            <a:solidFill>
                              <a:schemeClr val="tx1"/>
                            </a:solidFill>
                            <a:latin typeface="Cambria Math" panose="02040503050406030204" pitchFamily="18" charset="0"/>
                          </a:rPr>
                        </m:ctrlPr>
                      </m:fPr>
                      <m:num>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𝑜𝑓</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𝐵𝑎𝑟𝑠</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𝐷</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𝑙𝑒𝑛𝑔𝑡</m:t>
                        </m:r>
                        <m:r>
                          <a:rPr lang="en-US" sz="2900">
                            <a:solidFill>
                              <a:schemeClr val="tx1"/>
                            </a:solidFill>
                            <a:latin typeface="Cambria Math" panose="02040503050406030204" pitchFamily="18" charset="0"/>
                          </a:rPr>
                          <m:t>h</m:t>
                        </m:r>
                      </m:num>
                      <m:den>
                        <m:r>
                          <a:rPr lang="en-US" sz="2900">
                            <a:solidFill>
                              <a:schemeClr val="tx1"/>
                            </a:solidFill>
                            <a:latin typeface="Cambria Math" panose="02040503050406030204" pitchFamily="18" charset="0"/>
                          </a:rPr>
                          <m:t>162</m:t>
                        </m:r>
                      </m:den>
                    </m:f>
                    <m:r>
                      <a:rPr lang="en-US" sz="2900">
                        <a:solidFill>
                          <a:schemeClr val="tx1"/>
                        </a:solidFill>
                        <a:latin typeface="Cambria Math" panose="02040503050406030204" pitchFamily="18" charset="0"/>
                      </a:rPr>
                      <m:t> </m:t>
                    </m:r>
                  </m:oMath>
                </a14:m>
                <a:r>
                  <a:rPr lang="en-US" sz="29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r>
                      <a:rPr lang="en-US" sz="2900">
                        <a:solidFill>
                          <a:schemeClr val="tx1"/>
                        </a:solidFill>
                        <a:latin typeface="Cambria Math" panose="02040503050406030204" pitchFamily="18" charset="0"/>
                      </a:rPr>
                      <m:t> </m:t>
                    </m:r>
                    <m:f>
                      <m:fPr>
                        <m:ctrlPr>
                          <a:rPr lang="en-US" sz="2900" i="1">
                            <a:solidFill>
                              <a:schemeClr val="tx1"/>
                            </a:solidFill>
                            <a:latin typeface="Cambria Math" panose="02040503050406030204" pitchFamily="18" charset="0"/>
                          </a:rPr>
                        </m:ctrlPr>
                      </m:fPr>
                      <m:num>
                        <m:r>
                          <a:rPr lang="en-US" sz="2900">
                            <a:solidFill>
                              <a:schemeClr val="tx1"/>
                            </a:solidFill>
                            <a:latin typeface="Cambria Math" panose="02040503050406030204" pitchFamily="18" charset="0"/>
                          </a:rPr>
                          <m:t>38</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14</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3</m:t>
                        </m:r>
                        <m:r>
                          <a:rPr lang="en-US" sz="2900">
                            <a:solidFill>
                              <a:schemeClr val="tx1"/>
                            </a:solidFill>
                            <a:latin typeface="Cambria Math" panose="02040503050406030204" pitchFamily="18" charset="0"/>
                          </a:rPr>
                          <m:t>.</m:t>
                        </m:r>
                        <m:r>
                          <a:rPr lang="en-US" sz="2900">
                            <a:solidFill>
                              <a:schemeClr val="tx1"/>
                            </a:solidFill>
                            <a:latin typeface="Cambria Math" panose="02040503050406030204" pitchFamily="18" charset="0"/>
                          </a:rPr>
                          <m:t>15</m:t>
                        </m:r>
                      </m:num>
                      <m:den>
                        <m:r>
                          <a:rPr lang="en-US" sz="2900">
                            <a:solidFill>
                              <a:schemeClr val="tx1"/>
                            </a:solidFill>
                            <a:latin typeface="Cambria Math" panose="02040503050406030204" pitchFamily="18" charset="0"/>
                          </a:rPr>
                          <m:t>162</m:t>
                        </m:r>
                      </m:den>
                    </m:f>
                  </m:oMath>
                </a14:m>
                <a:r>
                  <a:rPr lang="en-US" sz="29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US" sz="2900" i="1">
                            <a:solidFill>
                              <a:schemeClr val="tx1"/>
                            </a:solidFill>
                            <a:latin typeface="Cambria Math" panose="02040503050406030204" pitchFamily="18" charset="0"/>
                          </a:rPr>
                        </m:ctrlPr>
                      </m:fPr>
                      <m:num>
                        <m:sSup>
                          <m:sSupPr>
                            <m:ctrlPr>
                              <a:rPr lang="en-US" sz="2900" i="1">
                                <a:solidFill>
                                  <a:schemeClr val="tx1"/>
                                </a:solidFill>
                                <a:latin typeface="Cambria Math" panose="02040503050406030204" pitchFamily="18" charset="0"/>
                              </a:rPr>
                            </m:ctrlPr>
                          </m:sSupPr>
                          <m:e>
                            <m:r>
                              <a:rPr lang="en-US" sz="2900">
                                <a:solidFill>
                                  <a:schemeClr val="tx1"/>
                                </a:solidFill>
                                <a:latin typeface="Cambria Math" panose="02040503050406030204" pitchFamily="18" charset="0"/>
                              </a:rPr>
                              <m:t>22</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14</m:t>
                            </m:r>
                          </m:e>
                          <m:sup>
                            <m:r>
                              <a:rPr lang="en-US" sz="2900">
                                <a:solidFill>
                                  <a:schemeClr val="tx1"/>
                                </a:solidFill>
                                <a:latin typeface="Cambria Math" panose="02040503050406030204" pitchFamily="18" charset="0"/>
                              </a:rPr>
                              <m:t>2</m:t>
                            </m:r>
                          </m:sup>
                        </m:sSup>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𝑥</m:t>
                        </m:r>
                        <m:r>
                          <a:rPr lang="en-US" sz="2900">
                            <a:solidFill>
                              <a:schemeClr val="tx1"/>
                            </a:solidFill>
                            <a:latin typeface="Cambria Math" panose="02040503050406030204" pitchFamily="18" charset="0"/>
                          </a:rPr>
                          <m:t> </m:t>
                        </m:r>
                        <m:r>
                          <a:rPr lang="en-US" sz="2900">
                            <a:solidFill>
                              <a:schemeClr val="tx1"/>
                            </a:solidFill>
                            <a:latin typeface="Cambria Math" panose="02040503050406030204" pitchFamily="18" charset="0"/>
                          </a:rPr>
                          <m:t>5</m:t>
                        </m:r>
                        <m:r>
                          <a:rPr lang="en-US" sz="2900">
                            <a:solidFill>
                              <a:schemeClr val="tx1"/>
                            </a:solidFill>
                            <a:latin typeface="Cambria Math" panose="02040503050406030204" pitchFamily="18" charset="0"/>
                          </a:rPr>
                          <m:t>.</m:t>
                        </m:r>
                        <m:r>
                          <a:rPr lang="en-US" sz="2900">
                            <a:solidFill>
                              <a:schemeClr val="tx1"/>
                            </a:solidFill>
                            <a:latin typeface="Cambria Math" panose="02040503050406030204" pitchFamily="18" charset="0"/>
                          </a:rPr>
                          <m:t>85</m:t>
                        </m:r>
                      </m:num>
                      <m:den>
                        <m:r>
                          <a:rPr lang="en-US" sz="2900">
                            <a:solidFill>
                              <a:schemeClr val="tx1"/>
                            </a:solidFill>
                            <a:latin typeface="Cambria Math" panose="02040503050406030204" pitchFamily="18" charset="0"/>
                          </a:rPr>
                          <m:t>162</m:t>
                        </m:r>
                      </m:den>
                    </m:f>
                    <m:r>
                      <a:rPr lang="en-US" sz="2900">
                        <a:solidFill>
                          <a:schemeClr val="tx1"/>
                        </a:solidFill>
                        <a:latin typeface="Cambria Math" panose="02040503050406030204" pitchFamily="18" charset="0"/>
                      </a:rPr>
                      <m:t> </m:t>
                    </m:r>
                  </m:oMath>
                </a14:m>
                <a:r>
                  <a:rPr lang="en-US" sz="2900" dirty="0">
                    <a:solidFill>
                      <a:schemeClr val="tx1"/>
                    </a:solidFill>
                    <a:latin typeface="Times New Roman" panose="02020603050405020304" pitchFamily="18" charset="0"/>
                    <a:cs typeface="Times New Roman" panose="02020603050405020304" pitchFamily="18" charset="0"/>
                  </a:rPr>
                  <a:t>=300.53 Kg</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Total Weight = 624 Kg</a:t>
                </a:r>
              </a:p>
              <a:p>
                <a:pPr marL="0" indent="0" algn="l" rtl="0">
                  <a:buNone/>
                </a:pPr>
                <a:r>
                  <a:rPr lang="en-US" sz="2900" dirty="0">
                    <a:solidFill>
                      <a:schemeClr val="tx1"/>
                    </a:solidFill>
                    <a:latin typeface="Times New Roman" panose="02020603050405020304" pitchFamily="18" charset="0"/>
                    <a:cs typeface="Times New Roman" panose="02020603050405020304" pitchFamily="18" charset="0"/>
                  </a:rPr>
                  <a:t>Steel weight from Revit = 626 Kg </a:t>
                </a:r>
              </a:p>
              <a:p>
                <a:pPr algn="l" rtl="0"/>
                <a:r>
                  <a:rPr lang="en-US" sz="2900" b="1" dirty="0">
                    <a:solidFill>
                      <a:schemeClr val="tx1"/>
                    </a:solidFill>
                    <a:latin typeface="Times New Roman" panose="02020603050405020304" pitchFamily="18" charset="0"/>
                    <a:cs typeface="Times New Roman" panose="02020603050405020304" pitchFamily="18" charset="0"/>
                  </a:rPr>
                  <a:t>%Error= </a:t>
                </a:r>
                <a:r>
                  <a:rPr lang="en-US" sz="2900" dirty="0">
                    <a:solidFill>
                      <a:schemeClr val="tx1"/>
                    </a:solidFill>
                    <a:latin typeface="Times New Roman" panose="02020603050405020304" pitchFamily="18" charset="0"/>
                    <a:cs typeface="Times New Roman" panose="02020603050405020304" pitchFamily="18" charset="0"/>
                  </a:rPr>
                  <a:t>0.32% so OK</a:t>
                </a:r>
                <a:br>
                  <a:rPr lang="en-US" sz="2900" dirty="0">
                    <a:solidFill>
                      <a:schemeClr val="tx1"/>
                    </a:solidFill>
                    <a:latin typeface="Times New Roman" panose="02020603050405020304" pitchFamily="18" charset="0"/>
                    <a:cs typeface="Times New Roman" panose="02020603050405020304" pitchFamily="18" charset="0"/>
                  </a:rPr>
                </a:br>
                <a:endParaRPr lang="en-US" sz="29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None/>
                </a:pPr>
                <a:endParaRPr lang="en-US" dirty="0"/>
              </a:p>
              <a:p>
                <a:pPr marL="400050" lvl="1" indent="0" algn="l" rtl="0">
                  <a:lnSpc>
                    <a:spcPct val="150000"/>
                  </a:lnSpc>
                  <a:buNone/>
                </a:pPr>
                <a:endParaRPr lang="en-US" dirty="0"/>
              </a:p>
              <a:p>
                <a:pPr marL="0" indent="0" algn="l" rtl="0">
                  <a:buNone/>
                </a:pPr>
                <a:endParaRPr lang="en-US" dirty="0"/>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26C81DE5-5038-4972-ACE9-461EEEF5E5A8}"/>
                  </a:ext>
                </a:extLst>
              </p:cNvPr>
              <p:cNvSpPr>
                <a:spLocks noGrp="1" noRot="1" noChangeAspect="1" noMove="1" noResize="1" noEditPoints="1" noAdjustHandles="1" noChangeArrowheads="1" noChangeShapeType="1" noTextEdit="1"/>
              </p:cNvSpPr>
              <p:nvPr>
                <p:ph idx="1"/>
              </p:nvPr>
            </p:nvSpPr>
            <p:spPr>
              <a:xfrm>
                <a:off x="2143124" y="800100"/>
                <a:ext cx="10563225" cy="6057900"/>
              </a:xfrm>
              <a:blipFill>
                <a:blip r:embed="rId2"/>
                <a:stretch>
                  <a:fillRect l="-635" t="-1509"/>
                </a:stretch>
              </a:blipFill>
            </p:spPr>
            <p:txBody>
              <a:bodyPr/>
              <a:lstStyle/>
              <a:p>
                <a:r>
                  <a:rPr lang="ar-JO">
                    <a:noFill/>
                  </a:rPr>
                  <a:t> </a:t>
                </a:r>
              </a:p>
            </p:txBody>
          </p:sp>
        </mc:Fallback>
      </mc:AlternateContent>
      <p:sp>
        <p:nvSpPr>
          <p:cNvPr id="4" name="TextBox 3">
            <a:extLst>
              <a:ext uri="{FF2B5EF4-FFF2-40B4-BE49-F238E27FC236}">
                <a16:creationId xmlns:a16="http://schemas.microsoft.com/office/drawing/2014/main" id="{7FA72FFF-5E2E-41D7-B48B-C07E7CD43C55}"/>
              </a:ext>
            </a:extLst>
          </p:cNvPr>
          <p:cNvSpPr txBox="1"/>
          <p:nvPr/>
        </p:nvSpPr>
        <p:spPr>
          <a:xfrm>
            <a:off x="1772529" y="158309"/>
            <a:ext cx="4323471"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Verification</a:t>
            </a:r>
            <a:endParaRPr lang="ar-JO" sz="2400" dirty="0"/>
          </a:p>
        </p:txBody>
      </p:sp>
    </p:spTree>
    <p:extLst>
      <p:ext uri="{BB962C8B-B14F-4D97-AF65-F5344CB8AC3E}">
        <p14:creationId xmlns:p14="http://schemas.microsoft.com/office/powerpoint/2010/main" val="713906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B864BCD-38DF-804E-9A4C-4FA689CFD9FC}"/>
                  </a:ext>
                </a:extLst>
              </p:cNvPr>
              <p:cNvSpPr>
                <a:spLocks noGrp="1"/>
              </p:cNvSpPr>
              <p:nvPr>
                <p:ph idx="1"/>
              </p:nvPr>
            </p:nvSpPr>
            <p:spPr>
              <a:xfrm>
                <a:off x="1671638" y="1285875"/>
                <a:ext cx="9647237" cy="5053972"/>
              </a:xfrm>
            </p:spPr>
            <p:txBody>
              <a:bodyPr>
                <a:normAutofit/>
              </a:bodyPr>
              <a:lstStyle/>
              <a:p>
                <a:pPr algn="l" rtl="0"/>
                <a:r>
                  <a:rPr lang="en-US" sz="2400" b="1" dirty="0">
                    <a:latin typeface="Times New Roman" panose="02020603050405020304" pitchFamily="18" charset="0"/>
                    <a:cs typeface="Times New Roman" panose="02020603050405020304" pitchFamily="18" charset="0"/>
                  </a:rPr>
                  <a:t>Concrete</a:t>
                </a:r>
              </a:p>
              <a:p>
                <a:pPr marL="0" indent="0" algn="l" rtl="0">
                  <a:buNone/>
                </a:pPr>
                <a:r>
                  <a:rPr lang="en-US" sz="2400" dirty="0">
                    <a:latin typeface="Times New Roman" panose="02020603050405020304" pitchFamily="18" charset="0"/>
                    <a:cs typeface="Times New Roman" panose="02020603050405020304" pitchFamily="18" charset="0"/>
                  </a:rPr>
                  <a:t>Actual amount of concrete for all footings= 250 </a:t>
                </a:r>
                <a14:m>
                  <m:oMath xmlns:m="http://schemas.openxmlformats.org/officeDocument/2006/math">
                    <m:sSup>
                      <m:sSupPr>
                        <m:ctrlPr>
                          <a:rPr lang="en-US" sz="2400" i="1">
                            <a:latin typeface="Cambria Math" panose="02040503050406030204" pitchFamily="18" charset="0"/>
                            <a:cs typeface="Times New Roman" panose="02020603050405020304" pitchFamily="18" charset="0"/>
                          </a:rPr>
                        </m:ctrlPr>
                      </m:sSupPr>
                      <m:e>
                        <m:r>
                          <m:rPr>
                            <m:sty m:val="p"/>
                          </m:rPr>
                          <a:rPr lang="en-US" sz="2400">
                            <a:latin typeface="Cambria Math" panose="02040503050406030204" pitchFamily="18" charset="0"/>
                            <a:cs typeface="Times New Roman" panose="02020603050405020304" pitchFamily="18" charset="0"/>
                          </a:rPr>
                          <m:t>m</m:t>
                        </m:r>
                      </m:e>
                      <m:sup>
                        <m:r>
                          <a:rPr lang="en-US" sz="2400">
                            <a:latin typeface="Cambria Math" panose="02040503050406030204" pitchFamily="18" charset="0"/>
                            <a:cs typeface="Times New Roman" panose="02020603050405020304" pitchFamily="18" charset="0"/>
                          </a:rPr>
                          <m:t>3</m:t>
                        </m:r>
                      </m:sup>
                    </m:sSup>
                  </m:oMath>
                </a14:m>
                <a:r>
                  <a:rPr lang="en-US" sz="2400" dirty="0">
                    <a:latin typeface="Times New Roman" panose="02020603050405020304" pitchFamily="18" charset="0"/>
                    <a:cs typeface="Times New Roman" panose="02020603050405020304" pitchFamily="18" charset="0"/>
                  </a:rPr>
                  <a:t> </a:t>
                </a:r>
              </a:p>
              <a:p>
                <a:pPr marL="0" indent="0" algn="l" rtl="0">
                  <a:buNone/>
                </a:pPr>
                <a:r>
                  <a:rPr lang="en-US" sz="2400" dirty="0">
                    <a:latin typeface="Times New Roman" panose="02020603050405020304" pitchFamily="18" charset="0"/>
                    <a:cs typeface="Times New Roman" panose="02020603050405020304" pitchFamily="18" charset="0"/>
                  </a:rPr>
                  <a:t>Amount of concrete for all footings from Revit= 245</a:t>
                </a:r>
                <a14:m>
                  <m:oMath xmlns:m="http://schemas.openxmlformats.org/officeDocument/2006/math">
                    <m:sSup>
                      <m:sSupPr>
                        <m:ctrlPr>
                          <a:rPr lang="en-US" sz="2400" i="1">
                            <a:latin typeface="Cambria Math" panose="02040503050406030204" pitchFamily="18" charset="0"/>
                            <a:cs typeface="Times New Roman" panose="02020603050405020304" pitchFamily="18" charset="0"/>
                          </a:rPr>
                        </m:ctrlPr>
                      </m:sSupPr>
                      <m:e>
                        <m:r>
                          <a:rPr lang="en-US" sz="2400" b="0" i="0" smtClean="0">
                            <a:latin typeface="Cambria Math" panose="02040503050406030204" pitchFamily="18" charset="0"/>
                            <a:cs typeface="Times New Roman" panose="02020603050405020304" pitchFamily="18" charset="0"/>
                          </a:rPr>
                          <m:t> </m:t>
                        </m:r>
                        <m:r>
                          <m:rPr>
                            <m:sty m:val="p"/>
                          </m:rPr>
                          <a:rPr lang="en-US" sz="2400">
                            <a:latin typeface="Cambria Math" panose="02040503050406030204" pitchFamily="18" charset="0"/>
                            <a:cs typeface="Times New Roman" panose="02020603050405020304" pitchFamily="18" charset="0"/>
                          </a:rPr>
                          <m:t>m</m:t>
                        </m:r>
                      </m:e>
                      <m:sup>
                        <m:r>
                          <a:rPr lang="en-US" sz="2400">
                            <a:latin typeface="Cambria Math" panose="02040503050406030204" pitchFamily="18" charset="0"/>
                            <a:cs typeface="Times New Roman" panose="02020603050405020304" pitchFamily="18" charset="0"/>
                          </a:rPr>
                          <m:t>3</m:t>
                        </m:r>
                      </m:sup>
                    </m:sSup>
                  </m:oMath>
                </a14:m>
                <a:r>
                  <a:rPr lang="en-US" sz="2400" dirty="0">
                    <a:latin typeface="Times New Roman" panose="02020603050405020304" pitchFamily="18" charset="0"/>
                    <a:cs typeface="Times New Roman" panose="02020603050405020304" pitchFamily="18" charset="0"/>
                  </a:rPr>
                  <a:t> </a:t>
                </a:r>
              </a:p>
              <a:p>
                <a:pPr algn="l" rtl="0"/>
                <a:r>
                  <a:rPr lang="en-US" sz="2400" b="1" dirty="0">
                    <a:latin typeface="Times New Roman" panose="02020603050405020304" pitchFamily="18" charset="0"/>
                    <a:cs typeface="Times New Roman" panose="02020603050405020304" pitchFamily="18" charset="0"/>
                  </a:rPr>
                  <a:t>Steel</a:t>
                </a:r>
              </a:p>
              <a:p>
                <a:pPr marL="0" indent="0" algn="l" rtl="0">
                  <a:buNone/>
                </a:pPr>
                <a:r>
                  <a:rPr lang="en-US" sz="2400" dirty="0">
                    <a:latin typeface="Times New Roman" panose="02020603050405020304" pitchFamily="18" charset="0"/>
                    <a:cs typeface="Times New Roman" panose="02020603050405020304" pitchFamily="18" charset="0"/>
                  </a:rPr>
                  <a:t>Actual amount of steel for all footings= 12.800Ton</a:t>
                </a:r>
              </a:p>
              <a:p>
                <a:pPr marL="0" indent="0" algn="l" rtl="0">
                  <a:buNone/>
                </a:pPr>
                <a:r>
                  <a:rPr lang="en-US" sz="2400" dirty="0">
                    <a:latin typeface="Times New Roman" panose="02020603050405020304" pitchFamily="18" charset="0"/>
                    <a:cs typeface="Times New Roman" panose="02020603050405020304" pitchFamily="18" charset="0"/>
                  </a:rPr>
                  <a:t>Amount of steel for all footings from Revit= 12.653Ton</a:t>
                </a:r>
              </a:p>
            </p:txBody>
          </p:sp>
        </mc:Choice>
        <mc:Fallback>
          <p:sp>
            <p:nvSpPr>
              <p:cNvPr id="3" name="Content Placeholder 2">
                <a:extLst>
                  <a:ext uri="{FF2B5EF4-FFF2-40B4-BE49-F238E27FC236}">
                    <a16:creationId xmlns:a16="http://schemas.microsoft.com/office/drawing/2014/main" id="{BB864BCD-38DF-804E-9A4C-4FA689CFD9FC}"/>
                  </a:ext>
                </a:extLst>
              </p:cNvPr>
              <p:cNvSpPr>
                <a:spLocks noGrp="1" noRot="1" noChangeAspect="1" noMove="1" noResize="1" noEditPoints="1" noAdjustHandles="1" noChangeArrowheads="1" noChangeShapeType="1" noTextEdit="1"/>
              </p:cNvSpPr>
              <p:nvPr>
                <p:ph idx="1"/>
              </p:nvPr>
            </p:nvSpPr>
            <p:spPr>
              <a:xfrm>
                <a:off x="1671638" y="1285875"/>
                <a:ext cx="9647237" cy="5053972"/>
              </a:xfrm>
              <a:blipFill>
                <a:blip r:embed="rId2"/>
                <a:stretch>
                  <a:fillRect l="-948" t="-965"/>
                </a:stretch>
              </a:blipFill>
            </p:spPr>
            <p:txBody>
              <a:bodyPr/>
              <a:lstStyle/>
              <a:p>
                <a:r>
                  <a:rPr lang="ar-JO">
                    <a:noFill/>
                  </a:rPr>
                  <a:t> </a:t>
                </a:r>
              </a:p>
            </p:txBody>
          </p:sp>
        </mc:Fallback>
      </mc:AlternateContent>
      <p:sp>
        <p:nvSpPr>
          <p:cNvPr id="4" name="TextBox 3">
            <a:extLst>
              <a:ext uri="{FF2B5EF4-FFF2-40B4-BE49-F238E27FC236}">
                <a16:creationId xmlns:a16="http://schemas.microsoft.com/office/drawing/2014/main" id="{9C37FC78-3C32-4731-B59D-0BDBCBB20808}"/>
              </a:ext>
            </a:extLst>
          </p:cNvPr>
          <p:cNvSpPr txBox="1"/>
          <p:nvPr/>
        </p:nvSpPr>
        <p:spPr>
          <a:xfrm>
            <a:off x="1671638" y="701234"/>
            <a:ext cx="4323471" cy="523220"/>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Comparison</a:t>
            </a:r>
            <a:endParaRPr lang="ar-JO" sz="2800" dirty="0"/>
          </a:p>
        </p:txBody>
      </p:sp>
    </p:spTree>
    <p:extLst>
      <p:ext uri="{BB962C8B-B14F-4D97-AF65-F5344CB8AC3E}">
        <p14:creationId xmlns:p14="http://schemas.microsoft.com/office/powerpoint/2010/main" val="1243152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243443-B3C0-4A5F-84AB-FFF9835B2361}"/>
              </a:ext>
            </a:extLst>
          </p:cNvPr>
          <p:cNvSpPr>
            <a:spLocks noGrp="1"/>
          </p:cNvSpPr>
          <p:nvPr>
            <p:ph idx="1"/>
          </p:nvPr>
        </p:nvSpPr>
        <p:spPr>
          <a:xfrm>
            <a:off x="408374" y="310718"/>
            <a:ext cx="11684888" cy="6205992"/>
          </a:xfrm>
        </p:spPr>
        <p:txBody>
          <a:bodyPr>
            <a:normAutofit/>
          </a:bodyPr>
          <a:lstStyle/>
          <a:p>
            <a:pPr marL="0" indent="0">
              <a:buNone/>
            </a:pPr>
            <a:endParaRPr lang="en-US" dirty="0"/>
          </a:p>
          <a:p>
            <a:pPr marL="0"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lgn="l">
              <a:buNone/>
            </a:pPr>
            <a:r>
              <a:rPr lang="en-US" dirty="0"/>
              <a:t>                          </a:t>
            </a:r>
          </a:p>
          <a:p>
            <a:pPr marL="0" indent="0" algn="l">
              <a:buNone/>
            </a:pPr>
            <a:r>
              <a:rPr lang="en-US" sz="1900" b="1" dirty="0">
                <a:solidFill>
                  <a:schemeClr val="tx1"/>
                </a:solidFill>
                <a:latin typeface="Times New Roman" panose="02020603050405020304" pitchFamily="18" charset="0"/>
                <a:cs typeface="Times New Roman" panose="02020603050405020304" pitchFamily="18" charset="0"/>
              </a:rPr>
              <a:t>                            </a:t>
            </a:r>
          </a:p>
          <a:p>
            <a:pPr marL="0" indent="0" algn="l">
              <a:buNone/>
            </a:pPr>
            <a:r>
              <a:rPr lang="en-US" sz="1900" b="1" dirty="0">
                <a:solidFill>
                  <a:schemeClr val="tx1"/>
                </a:solidFill>
                <a:latin typeface="Times New Roman" panose="02020603050405020304" pitchFamily="18" charset="0"/>
                <a:cs typeface="Times New Roman" panose="02020603050405020304" pitchFamily="18" charset="0"/>
              </a:rPr>
              <a:t>                             Figure: Parking Floor                                                                  Figure: Lower Floor</a:t>
            </a:r>
          </a:p>
          <a:p>
            <a:pPr marL="0"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58" y="1500188"/>
            <a:ext cx="6437018" cy="4443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2875" y="1500188"/>
            <a:ext cx="5659125" cy="4443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B034FF62-1214-4981-9715-040281517BE8}"/>
              </a:ext>
            </a:extLst>
          </p:cNvPr>
          <p:cNvSpPr txBox="1"/>
          <p:nvPr/>
        </p:nvSpPr>
        <p:spPr>
          <a:xfrm>
            <a:off x="1772529" y="772671"/>
            <a:ext cx="4871159" cy="1200329"/>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Defined data and inputs</a:t>
            </a:r>
          </a:p>
          <a:p>
            <a:endParaRPr lang="en-US" sz="2400" dirty="0"/>
          </a:p>
          <a:p>
            <a:pPr marL="285750" indent="-285750">
              <a:buFont typeface="Wingdings" panose="05000000000000000000" pitchFamily="2" charset="2"/>
              <a:buChar char="q"/>
            </a:pPr>
            <a:endParaRPr lang="ar-JO" sz="2400" dirty="0"/>
          </a:p>
        </p:txBody>
      </p:sp>
      <p:sp>
        <p:nvSpPr>
          <p:cNvPr id="6" name="Title 1">
            <a:extLst>
              <a:ext uri="{FF2B5EF4-FFF2-40B4-BE49-F238E27FC236}">
                <a16:creationId xmlns:a16="http://schemas.microsoft.com/office/drawing/2014/main" id="{5AB97DB1-0780-48E5-B58F-F2513FB27B6D}"/>
              </a:ext>
            </a:extLst>
          </p:cNvPr>
          <p:cNvSpPr>
            <a:spLocks noGrp="1"/>
          </p:cNvSpPr>
          <p:nvPr>
            <p:ph type="title"/>
          </p:nvPr>
        </p:nvSpPr>
        <p:spPr>
          <a:xfrm>
            <a:off x="1772529" y="73865"/>
            <a:ext cx="9594166" cy="698806"/>
          </a:xfrm>
        </p:spPr>
        <p:txBody>
          <a:bodyPr>
            <a:normAutofit fontScale="90000"/>
          </a:bodyPr>
          <a:lstStyle/>
          <a:p>
            <a:pPr algn="ctr" rtl="0"/>
            <a:r>
              <a:rPr lang="en-US" sz="3900" b="1" dirty="0">
                <a:solidFill>
                  <a:schemeClr val="tx1"/>
                </a:solidFill>
                <a:latin typeface="Times New Roman" panose="02020603050405020304" pitchFamily="18" charset="0"/>
                <a:cs typeface="Times New Roman" panose="02020603050405020304" pitchFamily="18" charset="0"/>
              </a:rPr>
              <a:t>Architectural Model</a:t>
            </a:r>
            <a:br>
              <a:rPr lang="en-US" sz="39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ar-JO" dirty="0"/>
            </a:br>
            <a:br>
              <a:rPr lang="en-US" dirty="0"/>
            </a:br>
            <a:endParaRPr lang="ar-JO" dirty="0"/>
          </a:p>
        </p:txBody>
      </p:sp>
    </p:spTree>
    <p:extLst>
      <p:ext uri="{BB962C8B-B14F-4D97-AF65-F5344CB8AC3E}">
        <p14:creationId xmlns:p14="http://schemas.microsoft.com/office/powerpoint/2010/main" val="3200925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00" y="1314450"/>
            <a:ext cx="6315321" cy="410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9721" y="1314450"/>
            <a:ext cx="5747879"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275008" y="5219997"/>
            <a:ext cx="9762186" cy="661720"/>
          </a:xfrm>
          <a:prstGeom prst="rect">
            <a:avLst/>
          </a:prstGeom>
        </p:spPr>
        <p:txBody>
          <a:bodyPr wrap="square">
            <a:spAutoFit/>
          </a:bodyPr>
          <a:lstStyle/>
          <a:p>
            <a:r>
              <a:rPr lang="en-US" dirty="0"/>
              <a:t>   </a:t>
            </a:r>
          </a:p>
          <a:p>
            <a:r>
              <a:rPr lang="en-US" sz="1900" b="1" dirty="0">
                <a:latin typeface="Times New Roman" panose="02020603050405020304" pitchFamily="18" charset="0"/>
                <a:cs typeface="Times New Roman" panose="02020603050405020304" pitchFamily="18" charset="0"/>
              </a:rPr>
              <a:t>Figure: Ground Floor up to Fifth Floor                            Figure: Sixth and Seventh Floor</a:t>
            </a:r>
          </a:p>
        </p:txBody>
      </p:sp>
    </p:spTree>
    <p:extLst>
      <p:ext uri="{BB962C8B-B14F-4D97-AF65-F5344CB8AC3E}">
        <p14:creationId xmlns:p14="http://schemas.microsoft.com/office/powerpoint/2010/main" val="2354518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4F4FD1-8C83-42CE-B40B-CBC9EAD470D2}"/>
              </a:ext>
            </a:extLst>
          </p:cNvPr>
          <p:cNvSpPr>
            <a:spLocks noGrp="1"/>
          </p:cNvSpPr>
          <p:nvPr>
            <p:ph idx="1"/>
          </p:nvPr>
        </p:nvSpPr>
        <p:spPr>
          <a:xfrm>
            <a:off x="337352" y="266330"/>
            <a:ext cx="11496582" cy="6338656"/>
          </a:xfrm>
        </p:spPr>
        <p:txBody>
          <a:bodyPr>
            <a:normAutofit lnSpcReduction="10000"/>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a:t>
            </a:r>
          </a:p>
          <a:p>
            <a:pPr marL="0" indent="0">
              <a:buNone/>
            </a:pPr>
            <a:endParaRPr lang="en-US" dirty="0"/>
          </a:p>
          <a:p>
            <a:pPr marL="0" indent="0" algn="l" rtl="0">
              <a:buNone/>
            </a:pPr>
            <a:r>
              <a:rPr lang="en-US" dirty="0"/>
              <a:t>                                                </a:t>
            </a:r>
            <a:r>
              <a:rPr lang="en-US" sz="1900" b="1" dirty="0">
                <a:solidFill>
                  <a:schemeClr val="tx1"/>
                </a:solidFill>
                <a:latin typeface="Times New Roman" panose="02020603050405020304" pitchFamily="18" charset="0"/>
                <a:cs typeface="Times New Roman" panose="02020603050405020304" pitchFamily="18" charset="0"/>
              </a:rPr>
              <a:t>Figure </a:t>
            </a:r>
            <a:r>
              <a:rPr lang="ar-SA" sz="1900" b="1" dirty="0">
                <a:solidFill>
                  <a:schemeClr val="tx1"/>
                </a:solidFill>
                <a:latin typeface="Times New Roman" panose="02020603050405020304" pitchFamily="18" charset="0"/>
                <a:cs typeface="Times New Roman" panose="02020603050405020304" pitchFamily="18" charset="0"/>
              </a:rPr>
              <a:t>‎</a:t>
            </a:r>
            <a:r>
              <a:rPr lang="en-US" sz="1900" b="1" dirty="0">
                <a:solidFill>
                  <a:schemeClr val="tx1"/>
                </a:solidFill>
                <a:latin typeface="Times New Roman" panose="02020603050405020304" pitchFamily="18" charset="0"/>
                <a:cs typeface="Times New Roman" panose="02020603050405020304" pitchFamily="18" charset="0"/>
              </a:rPr>
              <a:t>: Composition of Tobza Yellow Exterior Wall</a:t>
            </a:r>
          </a:p>
          <a:p>
            <a:pPr marL="0" indent="0">
              <a:buNone/>
            </a:pPr>
            <a:endParaRPr lang="en-US" dirty="0"/>
          </a:p>
        </p:txBody>
      </p:sp>
      <p:pic>
        <p:nvPicPr>
          <p:cNvPr id="5" name="Picture 4" descr="https://scontent.fjrs11-1.fna.fbcdn.net/v/t1.15752-9/127483210_365583298068031_1527594327711652737_n.png?_nc_cat=104&amp;ccb=2&amp;_nc_sid=ae9488&amp;_nc_ohc=z5QJaUaSe90AX8D1EDQ&amp;_nc_ht=scontent.fjrs11-1.fna&amp;oh=b797950351ad82877f250c90c1eec60e&amp;oe=5FE478BB"/>
          <p:cNvPicPr/>
          <p:nvPr/>
        </p:nvPicPr>
        <p:blipFill>
          <a:blip r:embed="rId2">
            <a:extLst>
              <a:ext uri="{28A0092B-C50C-407E-A947-70E740481C1C}">
                <a14:useLocalDpi xmlns:a14="http://schemas.microsoft.com/office/drawing/2010/main" val="0"/>
              </a:ext>
            </a:extLst>
          </a:blip>
          <a:srcRect/>
          <a:stretch>
            <a:fillRect/>
          </a:stretch>
        </p:blipFill>
        <p:spPr bwMode="auto">
          <a:xfrm>
            <a:off x="-10357" y="700089"/>
            <a:ext cx="6096000" cy="5457821"/>
          </a:xfrm>
          <a:prstGeom prst="rect">
            <a:avLst/>
          </a:prstGeom>
          <a:noFill/>
          <a:ln>
            <a:noFill/>
          </a:ln>
        </p:spPr>
      </p:pic>
      <p:pic>
        <p:nvPicPr>
          <p:cNvPr id="7" name="Picture 6" descr="https://scontent.fjrs11-1.fna.fbcdn.net/v/t1.15752-9/127516900_5256962050984256_1743727089591343119_n.png?_nc_cat=111&amp;ccb=2&amp;_nc_sid=ae9488&amp;_nc_ohc=UUSWXq-sCV0AX-c3OJn&amp;_nc_ht=scontent.fjrs11-1.fna&amp;oh=178a83590b28c2b488175b8dc72e4886&amp;oe=5FE5AD80"/>
          <p:cNvPicPr/>
          <p:nvPr/>
        </p:nvPicPr>
        <p:blipFill>
          <a:blip r:embed="rId3">
            <a:extLst>
              <a:ext uri="{28A0092B-C50C-407E-A947-70E740481C1C}">
                <a14:useLocalDpi xmlns:a14="http://schemas.microsoft.com/office/drawing/2010/main" val="0"/>
              </a:ext>
            </a:extLst>
          </a:blip>
          <a:srcRect/>
          <a:stretch>
            <a:fillRect/>
          </a:stretch>
        </p:blipFill>
        <p:spPr bwMode="auto">
          <a:xfrm>
            <a:off x="6096000" y="857250"/>
            <a:ext cx="6096000" cy="5300660"/>
          </a:xfrm>
          <a:prstGeom prst="rect">
            <a:avLst/>
          </a:prstGeom>
          <a:noFill/>
          <a:ln>
            <a:noFill/>
          </a:ln>
        </p:spPr>
      </p:pic>
      <p:sp>
        <p:nvSpPr>
          <p:cNvPr id="6" name="TextBox 5">
            <a:extLst>
              <a:ext uri="{FF2B5EF4-FFF2-40B4-BE49-F238E27FC236}">
                <a16:creationId xmlns:a16="http://schemas.microsoft.com/office/drawing/2014/main" id="{2D51A1DF-FA5B-422D-9302-D5250C7A621B}"/>
              </a:ext>
            </a:extLst>
          </p:cNvPr>
          <p:cNvSpPr txBox="1"/>
          <p:nvPr/>
        </p:nvSpPr>
        <p:spPr>
          <a:xfrm>
            <a:off x="200025" y="138895"/>
            <a:ext cx="11991975" cy="800219"/>
          </a:xfrm>
          <a:prstGeom prst="rect">
            <a:avLst/>
          </a:prstGeom>
          <a:noFill/>
        </p:spPr>
        <p:txBody>
          <a:bodyPr wrap="square" rtlCol="1">
            <a:spAutoFit/>
          </a:bodyPr>
          <a:lstStyle/>
          <a:p>
            <a:r>
              <a:rPr lang="en-US" sz="2200" b="1" dirty="0">
                <a:latin typeface="Times New Roman" panose="02020603050405020304" pitchFamily="18" charset="0"/>
                <a:cs typeface="Times New Roman" panose="02020603050405020304" pitchFamily="18" charset="0"/>
              </a:rPr>
              <a:t>Walls: Different types of walls were used in this project namely exterior, interior, and curtain walls</a:t>
            </a:r>
          </a:p>
          <a:p>
            <a:endParaRPr lang="ar-JO"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3452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069EAB-1481-424B-819D-652C83622DD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14363" y="542926"/>
            <a:ext cx="5686426" cy="5486400"/>
          </a:xfrm>
          <a:prstGeom prst="rect">
            <a:avLst/>
          </a:prstGeom>
          <a:noFill/>
          <a:ln>
            <a:noFill/>
          </a:ln>
        </p:spPr>
      </p:pic>
      <p:pic>
        <p:nvPicPr>
          <p:cNvPr id="5" name="Picture 4">
            <a:extLst>
              <a:ext uri="{FF2B5EF4-FFF2-40B4-BE49-F238E27FC236}">
                <a16:creationId xmlns:a16="http://schemas.microsoft.com/office/drawing/2014/main" id="{552F3534-3F36-46CC-8EAE-815143A6597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43725" y="542926"/>
            <a:ext cx="4772025" cy="5486399"/>
          </a:xfrm>
          <a:prstGeom prst="rect">
            <a:avLst/>
          </a:prstGeom>
          <a:noFill/>
          <a:ln>
            <a:noFill/>
          </a:ln>
        </p:spPr>
      </p:pic>
      <p:sp>
        <p:nvSpPr>
          <p:cNvPr id="9" name="TextBox 8">
            <a:extLst>
              <a:ext uri="{FF2B5EF4-FFF2-40B4-BE49-F238E27FC236}">
                <a16:creationId xmlns:a16="http://schemas.microsoft.com/office/drawing/2014/main" id="{9F5F122E-9273-4F6F-9A66-6304BEB1B921}"/>
              </a:ext>
            </a:extLst>
          </p:cNvPr>
          <p:cNvSpPr txBox="1"/>
          <p:nvPr/>
        </p:nvSpPr>
        <p:spPr>
          <a:xfrm>
            <a:off x="1100455" y="6223278"/>
            <a:ext cx="6093618" cy="369332"/>
          </a:xfrm>
          <a:prstGeom prst="rect">
            <a:avLst/>
          </a:prstGeom>
          <a:noFill/>
        </p:spPr>
        <p:txBody>
          <a:bodyPr wrap="square">
            <a:spAutoFit/>
          </a:bodyPr>
          <a:lstStyle/>
          <a:p>
            <a:r>
              <a:rPr lang="en-US" dirty="0"/>
              <a:t> </a:t>
            </a:r>
            <a:r>
              <a:rPr lang="en-US" sz="1800" b="1" dirty="0">
                <a:solidFill>
                  <a:schemeClr val="tx1"/>
                </a:solidFill>
                <a:latin typeface="Times New Roman" panose="02020603050405020304" pitchFamily="18" charset="0"/>
                <a:cs typeface="Times New Roman" panose="02020603050405020304" pitchFamily="18" charset="0"/>
              </a:rPr>
              <a:t>Figure </a:t>
            </a:r>
            <a:r>
              <a:rPr lang="ar-SA" sz="1800" b="1" dirty="0">
                <a:solidFill>
                  <a:schemeClr val="tx1"/>
                </a:solidFill>
                <a:latin typeface="Times New Roman" panose="02020603050405020304" pitchFamily="18" charset="0"/>
                <a:cs typeface="Times New Roman" panose="02020603050405020304" pitchFamily="18" charset="0"/>
              </a:rPr>
              <a:t>‎</a:t>
            </a:r>
            <a:r>
              <a:rPr lang="en-US" sz="1800" b="1" dirty="0">
                <a:solidFill>
                  <a:schemeClr val="tx1"/>
                </a:solidFill>
                <a:latin typeface="Times New Roman" panose="02020603050405020304" pitchFamily="18" charset="0"/>
                <a:cs typeface="Times New Roman" panose="02020603050405020304" pitchFamily="18" charset="0"/>
              </a:rPr>
              <a:t>: Composition of </a:t>
            </a:r>
            <a:r>
              <a:rPr lang="en-US" b="1" dirty="0">
                <a:latin typeface="Times New Roman" panose="02020603050405020304" pitchFamily="18" charset="0"/>
                <a:cs typeface="Times New Roman" panose="02020603050405020304" pitchFamily="18" charset="0"/>
              </a:rPr>
              <a:t>Interior</a:t>
            </a:r>
            <a:r>
              <a:rPr lang="en-US" sz="1800" b="1" dirty="0">
                <a:solidFill>
                  <a:schemeClr val="tx1"/>
                </a:solidFill>
                <a:latin typeface="Times New Roman" panose="02020603050405020304" pitchFamily="18" charset="0"/>
                <a:cs typeface="Times New Roman" panose="02020603050405020304" pitchFamily="18" charset="0"/>
              </a:rPr>
              <a:t> Wall</a:t>
            </a:r>
            <a:endParaRPr lang="ar-JO" dirty="0"/>
          </a:p>
        </p:txBody>
      </p:sp>
      <p:sp>
        <p:nvSpPr>
          <p:cNvPr id="10" name="TextBox 9">
            <a:extLst>
              <a:ext uri="{FF2B5EF4-FFF2-40B4-BE49-F238E27FC236}">
                <a16:creationId xmlns:a16="http://schemas.microsoft.com/office/drawing/2014/main" id="{F0C8E3B7-472C-4D5C-BBCE-8856E904E629}"/>
              </a:ext>
            </a:extLst>
          </p:cNvPr>
          <p:cNvSpPr txBox="1"/>
          <p:nvPr/>
        </p:nvSpPr>
        <p:spPr>
          <a:xfrm>
            <a:off x="8044736" y="6223278"/>
            <a:ext cx="6093618" cy="369332"/>
          </a:xfrm>
          <a:prstGeom prst="rect">
            <a:avLst/>
          </a:prstGeom>
          <a:noFill/>
        </p:spPr>
        <p:txBody>
          <a:bodyPr wrap="square">
            <a:spAutoFit/>
          </a:bodyPr>
          <a:lstStyle/>
          <a:p>
            <a:r>
              <a:rPr lang="en-US" dirty="0"/>
              <a:t> </a:t>
            </a:r>
            <a:r>
              <a:rPr lang="en-US" sz="1800" b="1" dirty="0">
                <a:solidFill>
                  <a:schemeClr val="tx1"/>
                </a:solidFill>
                <a:latin typeface="Times New Roman" panose="02020603050405020304" pitchFamily="18" charset="0"/>
                <a:cs typeface="Times New Roman" panose="02020603050405020304" pitchFamily="18" charset="0"/>
              </a:rPr>
              <a:t>Figure </a:t>
            </a:r>
            <a:r>
              <a:rPr lang="ar-SA" sz="1800" b="1" dirty="0">
                <a:solidFill>
                  <a:schemeClr val="tx1"/>
                </a:solidFill>
                <a:latin typeface="Times New Roman" panose="02020603050405020304" pitchFamily="18" charset="0"/>
                <a:cs typeface="Times New Roman" panose="02020603050405020304" pitchFamily="18" charset="0"/>
              </a:rPr>
              <a:t>‎</a:t>
            </a:r>
            <a:r>
              <a:rPr lang="en-US" sz="1800" b="1" dirty="0">
                <a:solidFill>
                  <a:schemeClr val="tx1"/>
                </a:solidFill>
                <a:latin typeface="Times New Roman" panose="02020603050405020304" pitchFamily="18" charset="0"/>
                <a:cs typeface="Times New Roman" panose="02020603050405020304" pitchFamily="18" charset="0"/>
              </a:rPr>
              <a:t>: Curtain Wall</a:t>
            </a:r>
            <a:endParaRPr lang="ar-JO" dirty="0"/>
          </a:p>
        </p:txBody>
      </p:sp>
    </p:spTree>
    <p:extLst>
      <p:ext uri="{BB962C8B-B14F-4D97-AF65-F5344CB8AC3E}">
        <p14:creationId xmlns:p14="http://schemas.microsoft.com/office/powerpoint/2010/main" val="3241634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stretch>
            <a:fillRect/>
          </a:stretch>
        </p:blipFill>
        <p:spPr>
          <a:xfrm>
            <a:off x="1" y="1714500"/>
            <a:ext cx="12191999" cy="5143499"/>
          </a:xfrm>
          <a:prstGeom prst="rect">
            <a:avLst/>
          </a:prstGeom>
        </p:spPr>
      </p:pic>
      <p:sp>
        <p:nvSpPr>
          <p:cNvPr id="4" name="TextBox 3">
            <a:extLst>
              <a:ext uri="{FF2B5EF4-FFF2-40B4-BE49-F238E27FC236}">
                <a16:creationId xmlns:a16="http://schemas.microsoft.com/office/drawing/2014/main" id="{0B81F90D-4ED3-46A3-97CE-D9188439ACE2}"/>
              </a:ext>
            </a:extLst>
          </p:cNvPr>
          <p:cNvSpPr txBox="1"/>
          <p:nvPr/>
        </p:nvSpPr>
        <p:spPr>
          <a:xfrm>
            <a:off x="1843966" y="658057"/>
            <a:ext cx="4323471" cy="523220"/>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Quantity Survey</a:t>
            </a:r>
            <a:endParaRPr lang="ar-JO" sz="2800" dirty="0"/>
          </a:p>
        </p:txBody>
      </p:sp>
      <p:sp>
        <p:nvSpPr>
          <p:cNvPr id="5" name="Rectangle 4">
            <a:extLst>
              <a:ext uri="{FF2B5EF4-FFF2-40B4-BE49-F238E27FC236}">
                <a16:creationId xmlns:a16="http://schemas.microsoft.com/office/drawing/2014/main" id="{4F7B8B0D-D2C2-4758-9066-54434E9CF0BD}"/>
              </a:ext>
            </a:extLst>
          </p:cNvPr>
          <p:cNvSpPr>
            <a:spLocks noChangeArrowheads="1"/>
          </p:cNvSpPr>
          <p:nvPr/>
        </p:nvSpPr>
        <p:spPr bwMode="auto">
          <a:xfrm>
            <a:off x="4271074" y="1359018"/>
            <a:ext cx="3432157" cy="355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lnSpc>
                <a:spcPct val="90000"/>
              </a:lnSpc>
              <a:spcBef>
                <a:spcPts val="1000"/>
              </a:spcBef>
              <a:buClr>
                <a:schemeClr val="bg2">
                  <a:lumMod val="40000"/>
                  <a:lumOff val="60000"/>
                </a:schemeClr>
              </a:buClr>
              <a:buSzPct val="80000"/>
            </a:pPr>
            <a:r>
              <a:rPr lang="en-US" sz="1900" b="1" dirty="0">
                <a:latin typeface="Times New Roman" panose="02020603050405020304" pitchFamily="18" charset="0"/>
                <a:cs typeface="Times New Roman" panose="02020603050405020304" pitchFamily="18" charset="0"/>
              </a:rPr>
              <a:t>Table: Architectural Quantities</a:t>
            </a:r>
          </a:p>
        </p:txBody>
      </p:sp>
    </p:spTree>
    <p:extLst>
      <p:ext uri="{BB962C8B-B14F-4D97-AF65-F5344CB8AC3E}">
        <p14:creationId xmlns:p14="http://schemas.microsoft.com/office/powerpoint/2010/main" val="4186730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6C81DE5-5038-4972-ACE9-461EEEF5E5A8}"/>
                  </a:ext>
                </a:extLst>
              </p:cNvPr>
              <p:cNvSpPr>
                <a:spLocks noGrp="1"/>
              </p:cNvSpPr>
              <p:nvPr>
                <p:ph idx="1"/>
              </p:nvPr>
            </p:nvSpPr>
            <p:spPr>
              <a:xfrm>
                <a:off x="1662621" y="1390329"/>
                <a:ext cx="10529379" cy="6053460"/>
              </a:xfrm>
            </p:spPr>
            <p:txBody>
              <a:bodyPr>
                <a:normAutofit/>
              </a:bodyPr>
              <a:lstStyle/>
              <a:p>
                <a:pPr algn="l" rtl="0"/>
                <a:r>
                  <a:rPr lang="en-US" sz="2400" b="1" dirty="0">
                    <a:solidFill>
                      <a:schemeClr val="tx1"/>
                    </a:solidFill>
                    <a:latin typeface="Times New Roman" panose="02020603050405020304" pitchFamily="18" charset="0"/>
                    <a:cs typeface="Times New Roman" panose="02020603050405020304" pitchFamily="18" charset="0"/>
                  </a:rPr>
                  <a:t>Stone</a:t>
                </a:r>
                <a:r>
                  <a:rPr lang="en-US" sz="2400" b="1" dirty="0"/>
                  <a:t> </a:t>
                </a:r>
                <a:r>
                  <a:rPr lang="en-US" sz="2400" b="1" dirty="0">
                    <a:solidFill>
                      <a:schemeClr val="tx1"/>
                    </a:solidFill>
                    <a:latin typeface="Times New Roman" panose="02020603050405020304" pitchFamily="18" charset="0"/>
                    <a:cs typeface="Times New Roman" panose="02020603050405020304" pitchFamily="18" charset="0"/>
                  </a:rPr>
                  <a:t>(Brushed Gray) in First Floor</a:t>
                </a:r>
              </a:p>
              <a:p>
                <a:pPr marL="0" indent="0" algn="l" rtl="0">
                  <a:buNone/>
                </a:pPr>
                <a:r>
                  <a:rPr lang="en-US" sz="2200" dirty="0">
                    <a:solidFill>
                      <a:schemeClr val="tx1"/>
                    </a:solidFill>
                    <a:latin typeface="Times New Roman" panose="02020603050405020304" pitchFamily="18" charset="0"/>
                    <a:cs typeface="Times New Roman" panose="02020603050405020304" pitchFamily="18" charset="0"/>
                  </a:rPr>
                  <a:t>Front facade = 12.66 </a:t>
                </a:r>
                <a14:m>
                  <m:oMath xmlns:m="http://schemas.openxmlformats.org/officeDocument/2006/math">
                    <m:sSup>
                      <m:sSupPr>
                        <m:ctrlPr>
                          <a:rPr lang="en-US" sz="2200" i="1" smtClean="0">
                            <a:solidFill>
                              <a:schemeClr val="tx1"/>
                            </a:solidFill>
                            <a:latin typeface="Cambria Math" panose="02040503050406030204" pitchFamily="18" charset="0"/>
                            <a:cs typeface="Times New Roman" panose="02020603050405020304" pitchFamily="18" charset="0"/>
                          </a:rPr>
                        </m:ctrlPr>
                      </m:sSupPr>
                      <m:e>
                        <m:r>
                          <m:rPr>
                            <m:sty m:val="p"/>
                          </m:rPr>
                          <a:rPr lang="en-US" sz="2200">
                            <a:solidFill>
                              <a:schemeClr val="tx1"/>
                            </a:solidFill>
                            <a:latin typeface="Cambria Math" panose="02040503050406030204" pitchFamily="18" charset="0"/>
                            <a:cs typeface="Times New Roman" panose="02020603050405020304" pitchFamily="18" charset="0"/>
                          </a:rPr>
                          <m:t>m</m:t>
                        </m:r>
                      </m:e>
                      <m:sup>
                        <m:r>
                          <a:rPr lang="en-US" sz="2200">
                            <a:solidFill>
                              <a:schemeClr val="tx1"/>
                            </a:solidFill>
                            <a:latin typeface="Cambria Math" panose="02040503050406030204" pitchFamily="18" charset="0"/>
                            <a:cs typeface="Times New Roman" panose="02020603050405020304" pitchFamily="18" charset="0"/>
                          </a:rPr>
                          <m:t>2</m:t>
                        </m:r>
                      </m:sup>
                    </m:sSup>
                  </m:oMath>
                </a14:m>
                <a:r>
                  <a:rPr lang="en-US" sz="2200" dirty="0">
                    <a:solidFill>
                      <a:schemeClr val="tx1"/>
                    </a:solidFill>
                    <a:latin typeface="Times New Roman" panose="02020603050405020304" pitchFamily="18" charset="0"/>
                    <a:cs typeface="Times New Roman" panose="02020603050405020304" pitchFamily="18" charset="0"/>
                  </a:rPr>
                  <a:t> </a:t>
                </a:r>
              </a:p>
              <a:p>
                <a:pPr marL="0" indent="0" algn="l" rtl="0">
                  <a:buNone/>
                </a:pPr>
                <a:r>
                  <a:rPr lang="en-US" sz="2200" dirty="0">
                    <a:solidFill>
                      <a:schemeClr val="tx1"/>
                    </a:solidFill>
                    <a:latin typeface="Times New Roman" panose="02020603050405020304" pitchFamily="18" charset="0"/>
                    <a:cs typeface="Times New Roman" panose="02020603050405020304" pitchFamily="18" charset="0"/>
                  </a:rPr>
                  <a:t>Side facades = 22.7 and 22.6 </a:t>
                </a:r>
                <a14:m>
                  <m:oMath xmlns:m="http://schemas.openxmlformats.org/officeDocument/2006/math">
                    <m:sSup>
                      <m:sSupPr>
                        <m:ctrlPr>
                          <a:rPr lang="en-US" sz="2200" i="1" smtClean="0">
                            <a:solidFill>
                              <a:schemeClr val="tx1"/>
                            </a:solidFill>
                            <a:latin typeface="Cambria Math" panose="02040503050406030204" pitchFamily="18" charset="0"/>
                            <a:cs typeface="Times New Roman" panose="02020603050405020304" pitchFamily="18" charset="0"/>
                          </a:rPr>
                        </m:ctrlPr>
                      </m:sSupPr>
                      <m:e>
                        <m:r>
                          <m:rPr>
                            <m:sty m:val="p"/>
                          </m:rPr>
                          <a:rPr lang="en-US" sz="2200">
                            <a:solidFill>
                              <a:schemeClr val="tx1"/>
                            </a:solidFill>
                            <a:latin typeface="Cambria Math" panose="02040503050406030204" pitchFamily="18" charset="0"/>
                            <a:cs typeface="Times New Roman" panose="02020603050405020304" pitchFamily="18" charset="0"/>
                          </a:rPr>
                          <m:t>m</m:t>
                        </m:r>
                      </m:e>
                      <m:sup>
                        <m:r>
                          <a:rPr lang="en-US" sz="2200">
                            <a:solidFill>
                              <a:schemeClr val="tx1"/>
                            </a:solidFill>
                            <a:latin typeface="Cambria Math" panose="02040503050406030204" pitchFamily="18" charset="0"/>
                            <a:cs typeface="Times New Roman" panose="02020603050405020304" pitchFamily="18" charset="0"/>
                          </a:rPr>
                          <m:t>2</m:t>
                        </m:r>
                      </m:sup>
                    </m:sSup>
                  </m:oMath>
                </a14:m>
                <a:r>
                  <a:rPr lang="en-US" sz="2200" dirty="0">
                    <a:solidFill>
                      <a:schemeClr val="tx1"/>
                    </a:solidFill>
                    <a:latin typeface="Times New Roman" panose="02020603050405020304" pitchFamily="18" charset="0"/>
                    <a:cs typeface="Times New Roman" panose="02020603050405020304" pitchFamily="18" charset="0"/>
                  </a:rPr>
                  <a:t> </a:t>
                </a:r>
              </a:p>
              <a:p>
                <a:pPr marL="0" indent="0" algn="l" rtl="0">
                  <a:buNone/>
                </a:pPr>
                <a:r>
                  <a:rPr lang="en-US" sz="2200" dirty="0">
                    <a:solidFill>
                      <a:schemeClr val="tx1"/>
                    </a:solidFill>
                    <a:latin typeface="Times New Roman" panose="02020603050405020304" pitchFamily="18" charset="0"/>
                    <a:cs typeface="Times New Roman" panose="02020603050405020304" pitchFamily="18" charset="0"/>
                  </a:rPr>
                  <a:t>Back facade = 12.6 </a:t>
                </a:r>
                <a14:m>
                  <m:oMath xmlns:m="http://schemas.openxmlformats.org/officeDocument/2006/math">
                    <m:sSup>
                      <m:sSupPr>
                        <m:ctrlPr>
                          <a:rPr lang="en-US" sz="2200" i="1" smtClean="0">
                            <a:solidFill>
                              <a:schemeClr val="tx1"/>
                            </a:solidFill>
                            <a:latin typeface="Cambria Math" panose="02040503050406030204" pitchFamily="18" charset="0"/>
                            <a:cs typeface="Times New Roman" panose="02020603050405020304" pitchFamily="18" charset="0"/>
                          </a:rPr>
                        </m:ctrlPr>
                      </m:sSupPr>
                      <m:e>
                        <m:r>
                          <m:rPr>
                            <m:sty m:val="p"/>
                          </m:rPr>
                          <a:rPr lang="en-US" sz="2200">
                            <a:solidFill>
                              <a:schemeClr val="tx1"/>
                            </a:solidFill>
                            <a:latin typeface="Cambria Math" panose="02040503050406030204" pitchFamily="18" charset="0"/>
                            <a:cs typeface="Times New Roman" panose="02020603050405020304" pitchFamily="18" charset="0"/>
                          </a:rPr>
                          <m:t>m</m:t>
                        </m:r>
                      </m:e>
                      <m:sup>
                        <m:r>
                          <a:rPr lang="en-US" sz="2200">
                            <a:solidFill>
                              <a:schemeClr val="tx1"/>
                            </a:solidFill>
                            <a:latin typeface="Cambria Math" panose="02040503050406030204" pitchFamily="18" charset="0"/>
                            <a:cs typeface="Times New Roman" panose="02020603050405020304" pitchFamily="18" charset="0"/>
                          </a:rPr>
                          <m:t>2</m:t>
                        </m:r>
                      </m:sup>
                    </m:sSup>
                  </m:oMath>
                </a14:m>
                <a:r>
                  <a:rPr lang="en-US" sz="2200" dirty="0">
                    <a:solidFill>
                      <a:schemeClr val="tx1"/>
                    </a:solidFill>
                    <a:latin typeface="Times New Roman" panose="02020603050405020304" pitchFamily="18" charset="0"/>
                    <a:cs typeface="Times New Roman" panose="02020603050405020304" pitchFamily="18" charset="0"/>
                  </a:rPr>
                  <a:t> </a:t>
                </a:r>
              </a:p>
              <a:p>
                <a:pPr marL="0" indent="0" algn="l" rtl="0">
                  <a:buNone/>
                </a:pPr>
                <a:r>
                  <a:rPr lang="en-US" sz="2200" b="1" dirty="0">
                    <a:solidFill>
                      <a:srgbClr val="C00000"/>
                    </a:solidFill>
                    <a:latin typeface="Times New Roman" panose="02020603050405020304" pitchFamily="18" charset="0"/>
                    <a:cs typeface="Times New Roman" panose="02020603050405020304" pitchFamily="18" charset="0"/>
                  </a:rPr>
                  <a:t>Stone area = 70.56 </a:t>
                </a:r>
                <a14:m>
                  <m:oMath xmlns:m="http://schemas.openxmlformats.org/officeDocument/2006/math">
                    <m:sSup>
                      <m:sSupPr>
                        <m:ctrlPr>
                          <a:rPr lang="en-US" sz="2200" b="1" i="1" smtClean="0">
                            <a:solidFill>
                              <a:srgbClr val="C00000"/>
                            </a:solidFill>
                            <a:latin typeface="Cambria Math" panose="02040503050406030204" pitchFamily="18" charset="0"/>
                            <a:cs typeface="Times New Roman" panose="02020603050405020304" pitchFamily="18" charset="0"/>
                          </a:rPr>
                        </m:ctrlPr>
                      </m:sSupPr>
                      <m:e>
                        <m:r>
                          <a:rPr lang="en-US" sz="2200" b="1" i="0">
                            <a:solidFill>
                              <a:srgbClr val="C00000"/>
                            </a:solidFill>
                            <a:latin typeface="Cambria Math" panose="02040503050406030204" pitchFamily="18" charset="0"/>
                            <a:cs typeface="Times New Roman" panose="02020603050405020304" pitchFamily="18" charset="0"/>
                          </a:rPr>
                          <m:t>𝐦</m:t>
                        </m:r>
                      </m:e>
                      <m:sup>
                        <m:r>
                          <a:rPr lang="en-US" sz="2200" b="1" i="0">
                            <a:solidFill>
                              <a:srgbClr val="C00000"/>
                            </a:solidFill>
                            <a:latin typeface="Cambria Math" panose="02040503050406030204" pitchFamily="18" charset="0"/>
                            <a:cs typeface="Times New Roman" panose="02020603050405020304" pitchFamily="18" charset="0"/>
                          </a:rPr>
                          <m:t>𝟐</m:t>
                        </m:r>
                      </m:sup>
                    </m:sSup>
                  </m:oMath>
                </a14:m>
                <a:r>
                  <a:rPr lang="en-US" sz="2200" b="1" dirty="0">
                    <a:solidFill>
                      <a:srgbClr val="C00000"/>
                    </a:solidFill>
                    <a:latin typeface="Times New Roman" panose="02020603050405020304" pitchFamily="18" charset="0"/>
                    <a:cs typeface="Times New Roman" panose="02020603050405020304" pitchFamily="18" charset="0"/>
                  </a:rPr>
                  <a:t> </a:t>
                </a:r>
              </a:p>
              <a:p>
                <a:pPr marL="0" indent="0" algn="l" rtl="0">
                  <a:buNone/>
                </a:pPr>
                <a:r>
                  <a:rPr lang="en-US" sz="2200" b="1" dirty="0">
                    <a:solidFill>
                      <a:srgbClr val="C00000"/>
                    </a:solidFill>
                    <a:latin typeface="Times New Roman" panose="02020603050405020304" pitchFamily="18" charset="0"/>
                    <a:cs typeface="Times New Roman" panose="02020603050405020304" pitchFamily="18" charset="0"/>
                  </a:rPr>
                  <a:t>Stone area from Revit = 70.34 </a:t>
                </a:r>
                <a14:m>
                  <m:oMath xmlns:m="http://schemas.openxmlformats.org/officeDocument/2006/math">
                    <m:sSup>
                      <m:sSupPr>
                        <m:ctrlPr>
                          <a:rPr lang="en-US" sz="2200" b="1" i="1" smtClean="0">
                            <a:solidFill>
                              <a:srgbClr val="C00000"/>
                            </a:solidFill>
                            <a:latin typeface="Cambria Math" panose="02040503050406030204" pitchFamily="18" charset="0"/>
                            <a:cs typeface="Times New Roman" panose="02020603050405020304" pitchFamily="18" charset="0"/>
                          </a:rPr>
                        </m:ctrlPr>
                      </m:sSupPr>
                      <m:e>
                        <m:r>
                          <a:rPr lang="en-US" sz="2200" b="1" i="0">
                            <a:solidFill>
                              <a:srgbClr val="C00000"/>
                            </a:solidFill>
                            <a:latin typeface="Cambria Math" panose="02040503050406030204" pitchFamily="18" charset="0"/>
                            <a:cs typeface="Times New Roman" panose="02020603050405020304" pitchFamily="18" charset="0"/>
                          </a:rPr>
                          <m:t>𝐦</m:t>
                        </m:r>
                      </m:e>
                      <m:sup>
                        <m:r>
                          <a:rPr lang="en-US" sz="2200" b="1" i="0">
                            <a:solidFill>
                              <a:srgbClr val="C00000"/>
                            </a:solidFill>
                            <a:latin typeface="Cambria Math" panose="02040503050406030204" pitchFamily="18" charset="0"/>
                            <a:cs typeface="Times New Roman" panose="02020603050405020304" pitchFamily="18" charset="0"/>
                          </a:rPr>
                          <m:t>𝟐</m:t>
                        </m:r>
                      </m:sup>
                    </m:sSup>
                  </m:oMath>
                </a14:m>
                <a:r>
                  <a:rPr lang="en-US" sz="2200" b="1" dirty="0">
                    <a:solidFill>
                      <a:srgbClr val="C00000"/>
                    </a:solidFill>
                    <a:latin typeface="Times New Roman" panose="02020603050405020304" pitchFamily="18" charset="0"/>
                    <a:cs typeface="Times New Roman" panose="02020603050405020304" pitchFamily="18" charset="0"/>
                  </a:rPr>
                  <a:t> so OK</a:t>
                </a:r>
              </a:p>
              <a:p>
                <a:pPr marL="0" indent="0" algn="l" rtl="0">
                  <a:buNone/>
                </a:pPr>
                <a:endParaRPr lang="en-US" sz="2200" b="1" dirty="0">
                  <a:solidFill>
                    <a:srgbClr val="C00000"/>
                  </a:solidFill>
                </a:endParaRPr>
              </a:p>
              <a:p>
                <a:pPr marL="0" indent="0" algn="l" rtl="0">
                  <a:buNone/>
                </a:pPr>
                <a:endParaRPr lang="en-US" sz="2200" b="1" dirty="0">
                  <a:solidFill>
                    <a:srgbClr val="C00000"/>
                  </a:solidFill>
                  <a:latin typeface="Times New Roman" panose="02020603050405020304" pitchFamily="18" charset="0"/>
                  <a:cs typeface="Times New Roman" panose="02020603050405020304" pitchFamily="18" charset="0"/>
                </a:endParaRPr>
              </a:p>
              <a:p>
                <a:pPr marL="0" indent="0" algn="l" rtl="0">
                  <a:buNone/>
                </a:pPr>
                <a:r>
                  <a:rPr lang="en-US" sz="2200" dirty="0">
                    <a:solidFill>
                      <a:schemeClr val="tx1"/>
                    </a:solidFill>
                    <a:latin typeface="Times New Roman" panose="02020603050405020304" pitchFamily="18" charset="0"/>
                    <a:cs typeface="Times New Roman" panose="02020603050405020304" pitchFamily="18" charset="0"/>
                  </a:rPr>
                  <a:t>Actual value of all stones for 1F floor =260 </a:t>
                </a:r>
                <a14:m>
                  <m:oMath xmlns:m="http://schemas.openxmlformats.org/officeDocument/2006/math">
                    <m:sSup>
                      <m:sSupPr>
                        <m:ctrlPr>
                          <a:rPr lang="en-US" sz="2200" i="1" smtClean="0">
                            <a:solidFill>
                              <a:schemeClr val="tx1"/>
                            </a:solidFill>
                            <a:latin typeface="Cambria Math" panose="02040503050406030204" pitchFamily="18" charset="0"/>
                            <a:cs typeface="Times New Roman" panose="02020603050405020304" pitchFamily="18" charset="0"/>
                          </a:rPr>
                        </m:ctrlPr>
                      </m:sSupPr>
                      <m:e>
                        <m:r>
                          <m:rPr>
                            <m:sty m:val="p"/>
                          </m:rPr>
                          <a:rPr lang="en-US" sz="2200">
                            <a:solidFill>
                              <a:schemeClr val="tx1"/>
                            </a:solidFill>
                            <a:latin typeface="Cambria Math" panose="02040503050406030204" pitchFamily="18" charset="0"/>
                            <a:cs typeface="Times New Roman" panose="02020603050405020304" pitchFamily="18" charset="0"/>
                          </a:rPr>
                          <m:t>m</m:t>
                        </m:r>
                      </m:e>
                      <m:sup>
                        <m:r>
                          <a:rPr lang="en-US" sz="2200">
                            <a:solidFill>
                              <a:schemeClr val="tx1"/>
                            </a:solidFill>
                            <a:latin typeface="Cambria Math" panose="02040503050406030204" pitchFamily="18" charset="0"/>
                            <a:cs typeface="Times New Roman" panose="02020603050405020304" pitchFamily="18" charset="0"/>
                          </a:rPr>
                          <m:t>2</m:t>
                        </m:r>
                      </m:sup>
                    </m:sSup>
                  </m:oMath>
                </a14:m>
                <a:r>
                  <a:rPr lang="en-US" sz="2200" dirty="0">
                    <a:solidFill>
                      <a:schemeClr val="tx1"/>
                    </a:solidFill>
                    <a:latin typeface="Times New Roman" panose="02020603050405020304" pitchFamily="18" charset="0"/>
                    <a:cs typeface="Times New Roman" panose="02020603050405020304" pitchFamily="18" charset="0"/>
                  </a:rPr>
                  <a:t> </a:t>
                </a:r>
              </a:p>
              <a:p>
                <a:pPr marL="0" indent="0" algn="l" rtl="0">
                  <a:buNone/>
                </a:pPr>
                <a:r>
                  <a:rPr lang="en-US" sz="2200" dirty="0">
                    <a:solidFill>
                      <a:schemeClr val="tx1"/>
                    </a:solidFill>
                    <a:latin typeface="Times New Roman" panose="02020603050405020304" pitchFamily="18" charset="0"/>
                    <a:cs typeface="Times New Roman" panose="02020603050405020304" pitchFamily="18" charset="0"/>
                  </a:rPr>
                  <a:t>From Revit = 262.29 </a:t>
                </a:r>
                <a14:m>
                  <m:oMath xmlns:m="http://schemas.openxmlformats.org/officeDocument/2006/math">
                    <m:sSup>
                      <m:sSupPr>
                        <m:ctrlPr>
                          <a:rPr lang="en-US" sz="2200" i="1" smtClean="0">
                            <a:solidFill>
                              <a:schemeClr val="tx1"/>
                            </a:solidFill>
                            <a:latin typeface="Cambria Math" panose="02040503050406030204" pitchFamily="18" charset="0"/>
                            <a:cs typeface="Times New Roman" panose="02020603050405020304" pitchFamily="18" charset="0"/>
                          </a:rPr>
                        </m:ctrlPr>
                      </m:sSupPr>
                      <m:e>
                        <m:r>
                          <m:rPr>
                            <m:sty m:val="p"/>
                          </m:rPr>
                          <a:rPr lang="en-US" sz="2200">
                            <a:solidFill>
                              <a:schemeClr val="tx1"/>
                            </a:solidFill>
                            <a:latin typeface="Cambria Math" panose="02040503050406030204" pitchFamily="18" charset="0"/>
                            <a:cs typeface="Times New Roman" panose="02020603050405020304" pitchFamily="18" charset="0"/>
                          </a:rPr>
                          <m:t>m</m:t>
                        </m:r>
                      </m:e>
                      <m:sup>
                        <m:r>
                          <a:rPr lang="en-US" sz="2200">
                            <a:solidFill>
                              <a:schemeClr val="tx1"/>
                            </a:solidFill>
                            <a:latin typeface="Cambria Math" panose="02040503050406030204" pitchFamily="18" charset="0"/>
                            <a:cs typeface="Times New Roman" panose="02020603050405020304" pitchFamily="18" charset="0"/>
                          </a:rPr>
                          <m:t>2</m:t>
                        </m:r>
                      </m:sup>
                    </m:sSup>
                  </m:oMath>
                </a14:m>
                <a:r>
                  <a:rPr lang="en-US" sz="2200" dirty="0">
                    <a:solidFill>
                      <a:schemeClr val="tx1"/>
                    </a:solidFill>
                    <a:latin typeface="Times New Roman" panose="02020603050405020304" pitchFamily="18" charset="0"/>
                    <a:cs typeface="Times New Roman" panose="02020603050405020304" pitchFamily="18" charset="0"/>
                  </a:rPr>
                  <a:t> </a:t>
                </a:r>
              </a:p>
              <a:p>
                <a:pPr marL="400050" lvl="1" indent="0" algn="l" rtl="0">
                  <a:lnSpc>
                    <a:spcPct val="150000"/>
                  </a:lnSpc>
                  <a:buNone/>
                </a:pPr>
                <a:endParaRPr lang="en-US" dirty="0"/>
              </a:p>
              <a:p>
                <a:pPr marL="400050" lvl="1" indent="0" algn="l" rtl="0">
                  <a:lnSpc>
                    <a:spcPct val="150000"/>
                  </a:lnSpc>
                  <a:buNone/>
                </a:pPr>
                <a:endParaRPr lang="en-US" dirty="0"/>
              </a:p>
              <a:p>
                <a:pPr marL="0" indent="0" algn="l" rtl="0">
                  <a:buNone/>
                </a:pPr>
                <a:endParaRPr lang="en-US" dirty="0"/>
              </a:p>
              <a:p>
                <a:pPr marL="0" indent="0" algn="l" rtl="0">
                  <a:buNone/>
                </a:pPr>
                <a:endParaRPr lang="en-US" dirty="0"/>
              </a:p>
            </p:txBody>
          </p:sp>
        </mc:Choice>
        <mc:Fallback>
          <p:sp>
            <p:nvSpPr>
              <p:cNvPr id="3" name="Content Placeholder 2">
                <a:extLst>
                  <a:ext uri="{FF2B5EF4-FFF2-40B4-BE49-F238E27FC236}">
                    <a16:creationId xmlns:a16="http://schemas.microsoft.com/office/drawing/2014/main" id="{26C81DE5-5038-4972-ACE9-461EEEF5E5A8}"/>
                  </a:ext>
                </a:extLst>
              </p:cNvPr>
              <p:cNvSpPr>
                <a:spLocks noGrp="1" noRot="1" noChangeAspect="1" noMove="1" noResize="1" noEditPoints="1" noAdjustHandles="1" noChangeArrowheads="1" noChangeShapeType="1" noTextEdit="1"/>
              </p:cNvSpPr>
              <p:nvPr>
                <p:ph idx="1"/>
              </p:nvPr>
            </p:nvSpPr>
            <p:spPr>
              <a:xfrm>
                <a:off x="1662621" y="1390329"/>
                <a:ext cx="10529379" cy="6053460"/>
              </a:xfrm>
              <a:blipFill>
                <a:blip r:embed="rId2"/>
                <a:stretch>
                  <a:fillRect l="-811" t="-806"/>
                </a:stretch>
              </a:blipFill>
            </p:spPr>
            <p:txBody>
              <a:bodyPr/>
              <a:lstStyle/>
              <a:p>
                <a:r>
                  <a:rPr lang="ar-JO">
                    <a:noFill/>
                  </a:rPr>
                  <a:t> </a:t>
                </a:r>
              </a:p>
            </p:txBody>
          </p:sp>
        </mc:Fallback>
      </mc:AlternateContent>
      <p:sp>
        <p:nvSpPr>
          <p:cNvPr id="4" name="TextBox 3">
            <a:extLst>
              <a:ext uri="{FF2B5EF4-FFF2-40B4-BE49-F238E27FC236}">
                <a16:creationId xmlns:a16="http://schemas.microsoft.com/office/drawing/2014/main" id="{69DBDA4F-CD59-4138-A16E-777EFE926097}"/>
              </a:ext>
            </a:extLst>
          </p:cNvPr>
          <p:cNvSpPr txBox="1"/>
          <p:nvPr/>
        </p:nvSpPr>
        <p:spPr>
          <a:xfrm>
            <a:off x="2048383" y="744096"/>
            <a:ext cx="4323471"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Verification</a:t>
            </a:r>
            <a:endParaRPr lang="ar-JO" sz="2400" dirty="0"/>
          </a:p>
        </p:txBody>
      </p:sp>
      <p:sp>
        <p:nvSpPr>
          <p:cNvPr id="5" name="TextBox 4">
            <a:extLst>
              <a:ext uri="{FF2B5EF4-FFF2-40B4-BE49-F238E27FC236}">
                <a16:creationId xmlns:a16="http://schemas.microsoft.com/office/drawing/2014/main" id="{4206ADD0-A709-40D1-ACF3-7716D98DF14F}"/>
              </a:ext>
            </a:extLst>
          </p:cNvPr>
          <p:cNvSpPr txBox="1"/>
          <p:nvPr/>
        </p:nvSpPr>
        <p:spPr>
          <a:xfrm>
            <a:off x="2048382" y="4417059"/>
            <a:ext cx="4323471"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Comparison</a:t>
            </a:r>
            <a:endParaRPr lang="ar-JO" sz="2400" dirty="0"/>
          </a:p>
        </p:txBody>
      </p:sp>
    </p:spTree>
    <p:extLst>
      <p:ext uri="{BB962C8B-B14F-4D97-AF65-F5344CB8AC3E}">
        <p14:creationId xmlns:p14="http://schemas.microsoft.com/office/powerpoint/2010/main" val="533237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0CD48-88C5-44BE-B413-FB5CF61F87B5}"/>
              </a:ext>
            </a:extLst>
          </p:cNvPr>
          <p:cNvSpPr>
            <a:spLocks noGrp="1"/>
          </p:cNvSpPr>
          <p:nvPr>
            <p:ph type="title"/>
          </p:nvPr>
        </p:nvSpPr>
        <p:spPr>
          <a:xfrm>
            <a:off x="1912132" y="131741"/>
            <a:ext cx="8911687" cy="1280890"/>
          </a:xfrm>
        </p:spPr>
        <p:txBody>
          <a:bodyPr>
            <a:normAutofit fontScale="90000"/>
          </a:bodyPr>
          <a:lstStyle/>
          <a:p>
            <a:r>
              <a:rPr lang="en-US" sz="3600" b="1" dirty="0">
                <a:solidFill>
                  <a:schemeClr val="tx1"/>
                </a:solidFill>
                <a:latin typeface="Times New Roman" panose="02020603050405020304" pitchFamily="18" charset="0"/>
                <a:cs typeface="Times New Roman" panose="02020603050405020304" pitchFamily="18" charset="0"/>
              </a:rPr>
              <a:t>                                 </a:t>
            </a:r>
            <a:r>
              <a:rPr lang="en-US" sz="3900" b="1" dirty="0">
                <a:solidFill>
                  <a:schemeClr val="tx1"/>
                </a:solidFill>
                <a:latin typeface="Times New Roman" panose="02020603050405020304" pitchFamily="18" charset="0"/>
                <a:cs typeface="Times New Roman" panose="02020603050405020304" pitchFamily="18" charset="0"/>
              </a:rPr>
              <a:t>INTRODUCTION</a:t>
            </a:r>
            <a:br>
              <a:rPr lang="en-US" sz="3600" b="1" dirty="0">
                <a:solidFill>
                  <a:schemeClr val="tx1"/>
                </a:solidFill>
                <a:latin typeface="Times New Roman" panose="02020603050405020304" pitchFamily="18" charset="0"/>
                <a:cs typeface="Times New Roman" panose="02020603050405020304" pitchFamily="18" charset="0"/>
              </a:rPr>
            </a:br>
            <a:r>
              <a:rPr lang="en-US" sz="3600" b="1" dirty="0">
                <a:solidFill>
                  <a:schemeClr val="tx1"/>
                </a:solidFill>
                <a:latin typeface="Times New Roman" panose="02020603050405020304" pitchFamily="18" charset="0"/>
                <a:cs typeface="Times New Roman" panose="02020603050405020304" pitchFamily="18" charset="0"/>
              </a:rPr>
              <a:t>General</a:t>
            </a:r>
            <a:r>
              <a:rPr lang="en-US" sz="3600" b="1" dirty="0"/>
              <a:t> </a:t>
            </a:r>
            <a:r>
              <a:rPr lang="en-US" sz="3600" b="1" dirty="0">
                <a:solidFill>
                  <a:schemeClr val="tx1"/>
                </a:solidFill>
                <a:latin typeface="Times New Roman" panose="02020603050405020304" pitchFamily="18" charset="0"/>
                <a:cs typeface="Times New Roman" panose="02020603050405020304" pitchFamily="18" charset="0"/>
              </a:rPr>
              <a:t>Background</a:t>
            </a:r>
            <a:br>
              <a:rPr lang="en-US" sz="3600" b="1" dirty="0">
                <a:solidFill>
                  <a:schemeClr val="tx1"/>
                </a:solidFill>
                <a:latin typeface="Times New Roman" panose="02020603050405020304" pitchFamily="18" charset="0"/>
                <a:cs typeface="Times New Roman" panose="02020603050405020304" pitchFamily="18" charset="0"/>
              </a:rPr>
            </a:br>
            <a:br>
              <a:rPr lang="ar-JO" dirty="0"/>
            </a:br>
            <a:br>
              <a:rPr lang="en-US" dirty="0"/>
            </a:br>
            <a:endParaRPr lang="ar-JO" dirty="0"/>
          </a:p>
        </p:txBody>
      </p:sp>
      <p:sp>
        <p:nvSpPr>
          <p:cNvPr id="3" name="Content Placeholder 2">
            <a:extLst>
              <a:ext uri="{FF2B5EF4-FFF2-40B4-BE49-F238E27FC236}">
                <a16:creationId xmlns:a16="http://schemas.microsoft.com/office/drawing/2014/main" id="{45A20ECC-784C-4681-8C14-7BD599EC79EB}"/>
              </a:ext>
            </a:extLst>
          </p:cNvPr>
          <p:cNvSpPr>
            <a:spLocks noGrp="1"/>
          </p:cNvSpPr>
          <p:nvPr>
            <p:ph idx="1"/>
          </p:nvPr>
        </p:nvSpPr>
        <p:spPr>
          <a:xfrm>
            <a:off x="998806" y="1412631"/>
            <a:ext cx="11000936" cy="5086643"/>
          </a:xfrm>
        </p:spPr>
        <p:txBody>
          <a:bodyPr>
            <a:noAutofit/>
          </a:bodyPr>
          <a:lstStyle/>
          <a:p>
            <a:pPr algn="just" rtl="0"/>
            <a:r>
              <a:rPr lang="en-US" sz="3000" dirty="0">
                <a:solidFill>
                  <a:schemeClr val="tx1"/>
                </a:solidFill>
                <a:latin typeface="Times New Roman" panose="02020603050405020304" pitchFamily="18" charset="0"/>
                <a:cs typeface="Times New Roman" panose="02020603050405020304" pitchFamily="18" charset="0"/>
              </a:rPr>
              <a:t>Management is a set of principles relating to the functions of planning, organizing, directing, and controlling.</a:t>
            </a:r>
          </a:p>
          <a:p>
            <a:pPr algn="just" rtl="0"/>
            <a:r>
              <a:rPr lang="en-US" sz="3000" dirty="0">
                <a:solidFill>
                  <a:schemeClr val="tx1"/>
                </a:solidFill>
                <a:latin typeface="Times New Roman" panose="02020603050405020304" pitchFamily="18" charset="0"/>
                <a:cs typeface="Times New Roman" panose="02020603050405020304" pitchFamily="18" charset="0"/>
              </a:rPr>
              <a:t>Engineering management is the application of management practice to engineering practice. </a:t>
            </a:r>
          </a:p>
          <a:p>
            <a:pPr algn="just" rtl="0"/>
            <a:r>
              <a:rPr lang="en-US" sz="3000" dirty="0">
                <a:solidFill>
                  <a:schemeClr val="tx1"/>
                </a:solidFill>
                <a:latin typeface="Times New Roman" panose="02020603050405020304" pitchFamily="18" charset="0"/>
                <a:cs typeface="Times New Roman" panose="02020603050405020304" pitchFamily="18" charset="0"/>
              </a:rPr>
              <a:t>Building Information Modeling (BIM), which is an intelligent 3D model-based process, gives architecture, engineering, and construction professionals the insight and tools to plan, design, build and manage buildings and infrastructure more efficiently.</a:t>
            </a:r>
            <a:endParaRPr lang="ar-JO" sz="3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1030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08B9B6B-78F8-4414-8918-476D84BC43D0}"/>
              </a:ext>
            </a:extLst>
          </p:cNvPr>
          <p:cNvPicPr/>
          <p:nvPr/>
        </p:nvPicPr>
        <p:blipFill>
          <a:blip r:embed="rId2"/>
          <a:stretch>
            <a:fillRect/>
          </a:stretch>
        </p:blipFill>
        <p:spPr>
          <a:xfrm>
            <a:off x="1228299" y="1473958"/>
            <a:ext cx="10126638" cy="5384042"/>
          </a:xfrm>
          <a:prstGeom prst="rect">
            <a:avLst/>
          </a:prstGeom>
        </p:spPr>
      </p:pic>
      <p:sp>
        <p:nvSpPr>
          <p:cNvPr id="5" name="TextBox 4">
            <a:extLst>
              <a:ext uri="{FF2B5EF4-FFF2-40B4-BE49-F238E27FC236}">
                <a16:creationId xmlns:a16="http://schemas.microsoft.com/office/drawing/2014/main" id="{1325EA26-8867-4660-AA31-D8B9BB750658}"/>
              </a:ext>
            </a:extLst>
          </p:cNvPr>
          <p:cNvSpPr txBox="1"/>
          <p:nvPr/>
        </p:nvSpPr>
        <p:spPr>
          <a:xfrm>
            <a:off x="3698543" y="1089237"/>
            <a:ext cx="716507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Table: </a:t>
            </a:r>
            <a:r>
              <a:rPr lang="en-US" sz="1800" b="1" dirty="0">
                <a:effectLst/>
                <a:latin typeface="Times New Roman" panose="02020603050405020304" pitchFamily="18" charset="0"/>
                <a:ea typeface="Calibri" panose="020F0502020204030204" pitchFamily="34" charset="0"/>
                <a:cs typeface="Arial" panose="020B0604020202020204" pitchFamily="34" charset="0"/>
              </a:rPr>
              <a:t>Comparison Between BOQ and Calculated Results</a:t>
            </a:r>
            <a:endParaRPr lang="ar-JO" sz="1900" b="1" dirty="0">
              <a:latin typeface="Times New Roman" panose="02020603050405020304" pitchFamily="18" charset="0"/>
              <a:cs typeface="Times New Roman" panose="02020603050405020304" pitchFamily="18" charset="0"/>
            </a:endParaRPr>
          </a:p>
        </p:txBody>
      </p:sp>
      <p:sp>
        <p:nvSpPr>
          <p:cNvPr id="6" name="Content Placeholder 2">
            <a:extLst>
              <a:ext uri="{FF2B5EF4-FFF2-40B4-BE49-F238E27FC236}">
                <a16:creationId xmlns:a16="http://schemas.microsoft.com/office/drawing/2014/main" id="{DA7A4B30-3DFD-428A-882E-05301EAC0532}"/>
              </a:ext>
            </a:extLst>
          </p:cNvPr>
          <p:cNvSpPr>
            <a:spLocks noGrp="1"/>
          </p:cNvSpPr>
          <p:nvPr>
            <p:ph idx="1"/>
          </p:nvPr>
        </p:nvSpPr>
        <p:spPr>
          <a:xfrm>
            <a:off x="163773" y="1"/>
            <a:ext cx="12028227" cy="957262"/>
          </a:xfrm>
        </p:spPr>
        <p:txBody>
          <a:bodyPr>
            <a:normAutofit fontScale="25000" lnSpcReduction="20000"/>
          </a:bodyPr>
          <a:lstStyle/>
          <a:p>
            <a:pPr marL="0" indent="0" algn="just" rtl="0">
              <a:buNone/>
            </a:pPr>
            <a:r>
              <a:rPr lang="en-US" sz="8000" b="1" dirty="0">
                <a:solidFill>
                  <a:schemeClr val="tx1"/>
                </a:solidFill>
                <a:latin typeface="Times New Roman" panose="02020603050405020304" pitchFamily="18" charset="0"/>
                <a:ea typeface="Calibri" panose="020F0502020204030204" pitchFamily="34" charset="0"/>
              </a:rPr>
              <a:t>A</a:t>
            </a:r>
            <a:r>
              <a:rPr lang="en-US" sz="8000" b="1" dirty="0">
                <a:solidFill>
                  <a:schemeClr val="tx1"/>
                </a:solidFill>
                <a:effectLst/>
                <a:latin typeface="Times New Roman" panose="02020603050405020304" pitchFamily="18" charset="0"/>
                <a:ea typeface="Calibri" panose="020F0502020204030204" pitchFamily="34" charset="0"/>
              </a:rPr>
              <a:t> comparison was done between the estimated quantities from the Revit and the ones provided in the contractor’s BOQ.</a:t>
            </a:r>
            <a:endParaRPr lang="en-US" sz="8000" b="1" dirty="0">
              <a:solidFill>
                <a:schemeClr val="tx1"/>
              </a:solidFill>
              <a:latin typeface="Times New Roman" panose="02020603050405020304" pitchFamily="18" charset="0"/>
              <a:cs typeface="Times New Roman" panose="02020603050405020304" pitchFamily="18" charset="0"/>
            </a:endParaRPr>
          </a:p>
          <a:p>
            <a:pPr marL="0" indent="0" algn="just" rtl="0">
              <a:lnSpc>
                <a:spcPct val="9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lgn="l" rtl="0">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None/>
            </a:pPr>
            <a:endParaRPr lang="en-US" dirty="0"/>
          </a:p>
          <a:p>
            <a:pPr marL="400050" lvl="1" indent="0" algn="l" rtl="0">
              <a:lnSpc>
                <a:spcPct val="150000"/>
              </a:lnSpc>
              <a:buNone/>
            </a:pPr>
            <a:endParaRPr lang="en-US" dirty="0"/>
          </a:p>
          <a:p>
            <a:pPr marL="0" indent="0" algn="l" rtl="0">
              <a:buNone/>
            </a:pPr>
            <a:endParaRPr lang="en-US" dirty="0"/>
          </a:p>
          <a:p>
            <a:pPr marL="0" indent="0" algn="l" rtl="0">
              <a:buNone/>
            </a:pPr>
            <a:endParaRPr lang="en-US" dirty="0"/>
          </a:p>
        </p:txBody>
      </p:sp>
    </p:spTree>
    <p:extLst>
      <p:ext uri="{BB962C8B-B14F-4D97-AF65-F5344CB8AC3E}">
        <p14:creationId xmlns:p14="http://schemas.microsoft.com/office/powerpoint/2010/main" val="798779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o description available."/>
          <p:cNvPicPr/>
          <p:nvPr/>
        </p:nvPicPr>
        <p:blipFill>
          <a:blip r:embed="rId2">
            <a:extLst>
              <a:ext uri="{28A0092B-C50C-407E-A947-70E740481C1C}">
                <a14:useLocalDpi xmlns:a14="http://schemas.microsoft.com/office/drawing/2010/main" val="0"/>
              </a:ext>
            </a:extLst>
          </a:blip>
          <a:srcRect/>
          <a:stretch>
            <a:fillRect/>
          </a:stretch>
        </p:blipFill>
        <p:spPr bwMode="auto">
          <a:xfrm>
            <a:off x="3221038" y="147936"/>
            <a:ext cx="5749924" cy="6177407"/>
          </a:xfrm>
          <a:prstGeom prst="rect">
            <a:avLst/>
          </a:prstGeom>
          <a:noFill/>
          <a:ln>
            <a:noFill/>
          </a:ln>
        </p:spPr>
      </p:pic>
      <p:sp>
        <p:nvSpPr>
          <p:cNvPr id="4" name="TextBox 3">
            <a:extLst>
              <a:ext uri="{FF2B5EF4-FFF2-40B4-BE49-F238E27FC236}">
                <a16:creationId xmlns:a16="http://schemas.microsoft.com/office/drawing/2014/main" id="{9FE670A4-29E4-4653-AB82-570F93540FDE}"/>
              </a:ext>
            </a:extLst>
          </p:cNvPr>
          <p:cNvSpPr txBox="1"/>
          <p:nvPr/>
        </p:nvSpPr>
        <p:spPr>
          <a:xfrm>
            <a:off x="1772529" y="147936"/>
            <a:ext cx="4323471"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3D-Models</a:t>
            </a:r>
            <a:endParaRPr lang="ar-JO" sz="2400" dirty="0"/>
          </a:p>
        </p:txBody>
      </p:sp>
      <p:sp>
        <p:nvSpPr>
          <p:cNvPr id="2" name="TextBox 1">
            <a:extLst>
              <a:ext uri="{FF2B5EF4-FFF2-40B4-BE49-F238E27FC236}">
                <a16:creationId xmlns:a16="http://schemas.microsoft.com/office/drawing/2014/main" id="{7BEFAAA8-BC8D-4D1A-8FB6-374728BE2A77}"/>
              </a:ext>
            </a:extLst>
          </p:cNvPr>
          <p:cNvSpPr txBox="1"/>
          <p:nvPr/>
        </p:nvSpPr>
        <p:spPr>
          <a:xfrm>
            <a:off x="4529138" y="6325343"/>
            <a:ext cx="3500438"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Structural Model</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245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404818" y="600074"/>
            <a:ext cx="6310682" cy="5657851"/>
          </a:xfrm>
          <a:prstGeom prst="rect">
            <a:avLst/>
          </a:prstGeom>
        </p:spPr>
      </p:pic>
      <p:sp>
        <p:nvSpPr>
          <p:cNvPr id="4" name="TextBox 3">
            <a:extLst>
              <a:ext uri="{FF2B5EF4-FFF2-40B4-BE49-F238E27FC236}">
                <a16:creationId xmlns:a16="http://schemas.microsoft.com/office/drawing/2014/main" id="{A646C2BF-9615-41E5-975F-9A0216550BEC}"/>
              </a:ext>
            </a:extLst>
          </p:cNvPr>
          <p:cNvSpPr txBox="1"/>
          <p:nvPr/>
        </p:nvSpPr>
        <p:spPr>
          <a:xfrm>
            <a:off x="5000626" y="6234111"/>
            <a:ext cx="3500438"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Architectural Model</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03766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2E6D9B9-A053-4038-BBE2-D97A3FDBF533}"/>
              </a:ext>
            </a:extLst>
          </p:cNvPr>
          <p:cNvSpPr/>
          <p:nvPr/>
        </p:nvSpPr>
        <p:spPr>
          <a:xfrm>
            <a:off x="1143888" y="1477108"/>
            <a:ext cx="10599937" cy="3749744"/>
          </a:xfrm>
          <a:prstGeom prst="rect">
            <a:avLst/>
          </a:prstGeom>
        </p:spPr>
        <p:txBody>
          <a:bodyPr wrap="square">
            <a:spAutoFit/>
          </a:bodyPr>
          <a:lstStyle/>
          <a:p>
            <a:pPr marL="342900" lvl="0" indent="-342900" algn="just">
              <a:spcBef>
                <a:spcPts val="1000"/>
              </a:spcBef>
              <a:buClr>
                <a:prstClr val="black">
                  <a:lumMod val="85000"/>
                  <a:lumOff val="15000"/>
                </a:prstClr>
              </a:buClr>
              <a:buSzPct val="100000"/>
              <a:buFont typeface="Wingdings 3" charset="2"/>
              <a:buChar char=""/>
            </a:pPr>
            <a:r>
              <a:rPr lang="en-US" sz="2800" b="1" dirty="0">
                <a:solidFill>
                  <a:prstClr val="black"/>
                </a:solidFill>
                <a:latin typeface="Times New Roman" panose="02020603050405020304" pitchFamily="18" charset="0"/>
                <a:cs typeface="Times New Roman" panose="02020603050405020304" pitchFamily="18" charset="0"/>
              </a:rPr>
              <a:t>Definition</a:t>
            </a:r>
            <a:r>
              <a:rPr lang="en-US" sz="2800" dirty="0">
                <a:solidFill>
                  <a:prstClr val="black"/>
                </a:solidFill>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a:p>
            <a:pPr algn="just">
              <a:spcBef>
                <a:spcPts val="1000"/>
              </a:spcBef>
              <a:buClr>
                <a:srgbClr val="C00000"/>
              </a:buClr>
              <a:buSzPct val="100000"/>
              <a:buFont typeface="Wingdings 3" charset="2"/>
            </a:pPr>
            <a:r>
              <a:rPr lang="en-US" sz="2800" dirty="0">
                <a:latin typeface="Times New Roman" panose="02020603050405020304" pitchFamily="18" charset="0"/>
                <a:cs typeface="Times New Roman" panose="02020603050405020304" pitchFamily="18" charset="0"/>
              </a:rPr>
              <a:t>It is an architectural rendering software that makes it easy to transfer how your projects translate into real-life experiences and emotions. </a:t>
            </a:r>
            <a:endParaRPr lang="en-US" sz="2800" b="1" dirty="0">
              <a:latin typeface="Times New Roman" panose="02020603050405020304" pitchFamily="18" charset="0"/>
              <a:cs typeface="Times New Roman" panose="02020603050405020304" pitchFamily="18" charset="0"/>
            </a:endParaRPr>
          </a:p>
          <a:p>
            <a:pPr marL="342900" lvl="0" indent="-342900" algn="just">
              <a:spcBef>
                <a:spcPts val="1000"/>
              </a:spcBef>
              <a:buClr>
                <a:prstClr val="black">
                  <a:lumMod val="85000"/>
                  <a:lumOff val="15000"/>
                </a:prstClr>
              </a:buClr>
              <a:buSzPct val="100000"/>
              <a:buFont typeface="Wingdings 3" charset="2"/>
              <a:buChar char=""/>
            </a:pPr>
            <a:r>
              <a:rPr lang="en-US" sz="2800" b="1" dirty="0">
                <a:solidFill>
                  <a:prstClr val="black"/>
                </a:solidFill>
                <a:latin typeface="Times New Roman" panose="02020603050405020304" pitchFamily="18" charset="0"/>
                <a:cs typeface="Times New Roman" panose="02020603050405020304" pitchFamily="18" charset="0"/>
              </a:rPr>
              <a:t>Benefits</a:t>
            </a:r>
          </a:p>
          <a:p>
            <a:pPr algn="just">
              <a:spcBef>
                <a:spcPts val="1000"/>
              </a:spcBef>
              <a:buClr>
                <a:srgbClr val="C00000"/>
              </a:buClr>
              <a:buSzPct val="100000"/>
            </a:pPr>
            <a:r>
              <a:rPr lang="en-US" sz="2800" dirty="0">
                <a:latin typeface="Times New Roman" panose="02020603050405020304" pitchFamily="18" charset="0"/>
                <a:cs typeface="Times New Roman" panose="02020603050405020304" pitchFamily="18" charset="0"/>
              </a:rPr>
              <a:t>1. Show beauty and personality in the project </a:t>
            </a:r>
          </a:p>
          <a:p>
            <a:pPr algn="just">
              <a:spcBef>
                <a:spcPts val="1000"/>
              </a:spcBef>
              <a:buClr>
                <a:srgbClr val="C00000"/>
              </a:buClr>
              <a:buSzPct val="100000"/>
            </a:pPr>
            <a:r>
              <a:rPr lang="en-US" sz="2800" dirty="0">
                <a:latin typeface="Times New Roman" panose="02020603050405020304" pitchFamily="18" charset="0"/>
                <a:cs typeface="Times New Roman" panose="02020603050405020304" pitchFamily="18" charset="0"/>
              </a:rPr>
              <a:t>2. Make the design experience visible for everyone to see </a:t>
            </a:r>
          </a:p>
          <a:p>
            <a:pPr algn="just">
              <a:spcBef>
                <a:spcPts val="1000"/>
              </a:spcBef>
              <a:buClr>
                <a:srgbClr val="C00000"/>
              </a:buClr>
              <a:buSzPct val="100000"/>
            </a:pPr>
            <a:r>
              <a:rPr lang="en-US" sz="2800" dirty="0">
                <a:latin typeface="Times New Roman" panose="02020603050405020304" pitchFamily="18" charset="0"/>
                <a:cs typeface="Times New Roman" panose="02020603050405020304" pitchFamily="18" charset="0"/>
              </a:rPr>
              <a:t>3. Encourage the craft and inspire the vision</a:t>
            </a:r>
          </a:p>
        </p:txBody>
      </p:sp>
      <p:sp>
        <p:nvSpPr>
          <p:cNvPr id="4" name="Title 1">
            <a:extLst>
              <a:ext uri="{FF2B5EF4-FFF2-40B4-BE49-F238E27FC236}">
                <a16:creationId xmlns:a16="http://schemas.microsoft.com/office/drawing/2014/main" id="{C5D7D0AD-3654-425C-8F37-0227E2039E7D}"/>
              </a:ext>
            </a:extLst>
          </p:cNvPr>
          <p:cNvSpPr txBox="1">
            <a:spLocks/>
          </p:cNvSpPr>
          <p:nvPr/>
        </p:nvSpPr>
        <p:spPr>
          <a:xfrm>
            <a:off x="1988014" y="595974"/>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LUMION</a:t>
            </a:r>
            <a:endParaRPr lang="en-US" dirty="0"/>
          </a:p>
        </p:txBody>
      </p:sp>
    </p:spTree>
    <p:extLst>
      <p:ext uri="{BB962C8B-B14F-4D97-AF65-F5344CB8AC3E}">
        <p14:creationId xmlns:p14="http://schemas.microsoft.com/office/powerpoint/2010/main" val="3775503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07983" y="5773190"/>
            <a:ext cx="3035867"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Figure: Lumion Render 1 </a:t>
            </a:r>
          </a:p>
        </p:txBody>
      </p:sp>
      <p:pic>
        <p:nvPicPr>
          <p:cNvPr id="7" name="Picture 6" descr="https://scontent.fjrs11-1.fna.fbcdn.net/v/t1.15752-9/130412457_991509258006030_1040183195725140012_n.jpg?_nc_cat=106&amp;ccb=2&amp;_nc_sid=ae9488&amp;_nc_ohc=xnqENnPmyuIAX9zMhUt&amp;_nc_ht=scontent.fjrs11-1.fna&amp;oh=f2b3c7d26b94e6c739940ffa0a212ee8&amp;oe=5FF5DA7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00089"/>
            <a:ext cx="6243638" cy="4957761"/>
          </a:xfrm>
          <a:prstGeom prst="rect">
            <a:avLst/>
          </a:prstGeom>
          <a:noFill/>
          <a:ln>
            <a:noFill/>
          </a:ln>
        </p:spPr>
      </p:pic>
      <p:pic>
        <p:nvPicPr>
          <p:cNvPr id="5" name="Picture 4" descr="https://scontent.fjrs11-1.fna.fbcdn.net/v/t1.15752-9/130272921_373945027037532_3667572260510786552_n.jpg?_nc_cat=109&amp;ccb=2&amp;_nc_sid=ae9488&amp;_nc_ohc=SfwXEQo3QBkAX9DdCIN&amp;_nc_ht=scontent.fjrs11-1.fna&amp;oh=ab5a59525a06760da92e07c3745d45bd&amp;oe=5FF34E35">
            <a:extLst>
              <a:ext uri="{FF2B5EF4-FFF2-40B4-BE49-F238E27FC236}">
                <a16:creationId xmlns:a16="http://schemas.microsoft.com/office/drawing/2014/main" id="{E2136B68-1395-483E-8B75-CD629A58C7E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3638" y="700089"/>
            <a:ext cx="5948362" cy="4957761"/>
          </a:xfrm>
          <a:prstGeom prst="rect">
            <a:avLst/>
          </a:prstGeom>
          <a:noFill/>
          <a:ln>
            <a:noFill/>
          </a:ln>
        </p:spPr>
      </p:pic>
    </p:spTree>
    <p:extLst>
      <p:ext uri="{BB962C8B-B14F-4D97-AF65-F5344CB8AC3E}">
        <p14:creationId xmlns:p14="http://schemas.microsoft.com/office/powerpoint/2010/main" val="231519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23482" y="6240464"/>
            <a:ext cx="3106081"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Figure: Lumion Render 2</a:t>
            </a:r>
          </a:p>
        </p:txBody>
      </p:sp>
      <p:pic>
        <p:nvPicPr>
          <p:cNvPr id="5" name="Picture 4">
            <a:extLst>
              <a:ext uri="{FF2B5EF4-FFF2-40B4-BE49-F238E27FC236}">
                <a16:creationId xmlns:a16="http://schemas.microsoft.com/office/drawing/2014/main" id="{3D99602A-CF27-4E1E-BAA1-398F209926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4206"/>
            <a:ext cx="6370662" cy="5360832"/>
          </a:xfrm>
          <a:prstGeom prst="rect">
            <a:avLst/>
          </a:prstGeom>
        </p:spPr>
      </p:pic>
      <p:pic>
        <p:nvPicPr>
          <p:cNvPr id="7" name="Picture 6">
            <a:extLst>
              <a:ext uri="{FF2B5EF4-FFF2-40B4-BE49-F238E27FC236}">
                <a16:creationId xmlns:a16="http://schemas.microsoft.com/office/drawing/2014/main" id="{55972FCD-A07D-44E3-8611-F8408186C2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662" y="654206"/>
            <a:ext cx="5821338" cy="5360832"/>
          </a:xfrm>
          <a:prstGeom prst="rect">
            <a:avLst/>
          </a:prstGeom>
        </p:spPr>
      </p:pic>
    </p:spTree>
    <p:extLst>
      <p:ext uri="{BB962C8B-B14F-4D97-AF65-F5344CB8AC3E}">
        <p14:creationId xmlns:p14="http://schemas.microsoft.com/office/powerpoint/2010/main" val="623678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AB80D5-DE23-4091-A866-0BF62C18D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0074"/>
            <a:ext cx="6158324" cy="5472113"/>
          </a:xfrm>
          <a:prstGeom prst="rect">
            <a:avLst/>
          </a:prstGeom>
        </p:spPr>
      </p:pic>
      <p:pic>
        <p:nvPicPr>
          <p:cNvPr id="7" name="Picture 6">
            <a:extLst>
              <a:ext uri="{FF2B5EF4-FFF2-40B4-BE49-F238E27FC236}">
                <a16:creationId xmlns:a16="http://schemas.microsoft.com/office/drawing/2014/main" id="{BC097D4D-900E-4BC1-B810-BEE23DC090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8324" y="600075"/>
            <a:ext cx="6033676" cy="5472112"/>
          </a:xfrm>
          <a:prstGeom prst="rect">
            <a:avLst/>
          </a:prstGeom>
        </p:spPr>
      </p:pic>
      <p:sp>
        <p:nvSpPr>
          <p:cNvPr id="8" name="Rectangle 7">
            <a:extLst>
              <a:ext uri="{FF2B5EF4-FFF2-40B4-BE49-F238E27FC236}">
                <a16:creationId xmlns:a16="http://schemas.microsoft.com/office/drawing/2014/main" id="{D59B6106-957A-4579-9B02-DDD0E7CB698E}"/>
              </a:ext>
            </a:extLst>
          </p:cNvPr>
          <p:cNvSpPr/>
          <p:nvPr/>
        </p:nvSpPr>
        <p:spPr>
          <a:xfrm>
            <a:off x="4823482" y="6240464"/>
            <a:ext cx="3106081"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Figure: Lumion Render 3</a:t>
            </a:r>
          </a:p>
        </p:txBody>
      </p:sp>
    </p:spTree>
    <p:extLst>
      <p:ext uri="{BB962C8B-B14F-4D97-AF65-F5344CB8AC3E}">
        <p14:creationId xmlns:p14="http://schemas.microsoft.com/office/powerpoint/2010/main" val="2771886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4769952-BF33-4838-9569-58BB151BA80C}"/>
              </a:ext>
            </a:extLst>
          </p:cNvPr>
          <p:cNvSpPr>
            <a:spLocks noGrp="1"/>
          </p:cNvSpPr>
          <p:nvPr>
            <p:ph idx="1"/>
          </p:nvPr>
        </p:nvSpPr>
        <p:spPr>
          <a:xfrm>
            <a:off x="1384663" y="1267098"/>
            <a:ext cx="9166360" cy="5022948"/>
          </a:xfrm>
        </p:spPr>
        <p:txBody>
          <a:bodyPr/>
          <a:lstStyle/>
          <a:p>
            <a:endParaRPr lang="en-US" dirty="0"/>
          </a:p>
        </p:txBody>
      </p:sp>
      <p:sp>
        <p:nvSpPr>
          <p:cNvPr id="4" name="Title 1">
            <a:extLst>
              <a:ext uri="{FF2B5EF4-FFF2-40B4-BE49-F238E27FC236}">
                <a16:creationId xmlns:a16="http://schemas.microsoft.com/office/drawing/2014/main" id="{A841951A-7246-4DEA-8EA2-311A8EDF7DCE}"/>
              </a:ext>
            </a:extLst>
          </p:cNvPr>
          <p:cNvSpPr txBox="1">
            <a:spLocks/>
          </p:cNvSpPr>
          <p:nvPr/>
        </p:nvSpPr>
        <p:spPr>
          <a:xfrm>
            <a:off x="1772529" y="0"/>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Video</a:t>
            </a:r>
            <a:endParaRPr lang="en-US" dirty="0"/>
          </a:p>
        </p:txBody>
      </p:sp>
    </p:spTree>
    <p:extLst>
      <p:ext uri="{BB962C8B-B14F-4D97-AF65-F5344CB8AC3E}">
        <p14:creationId xmlns:p14="http://schemas.microsoft.com/office/powerpoint/2010/main" val="35107119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D0FE2B-E7CA-4A18-AE7C-747E1EEC47DE}"/>
              </a:ext>
            </a:extLst>
          </p:cNvPr>
          <p:cNvSpPr>
            <a:spLocks noGrp="1"/>
          </p:cNvSpPr>
          <p:nvPr>
            <p:ph idx="1"/>
          </p:nvPr>
        </p:nvSpPr>
        <p:spPr>
          <a:xfrm>
            <a:off x="897135" y="1398544"/>
            <a:ext cx="11093444" cy="4863482"/>
          </a:xfrm>
        </p:spPr>
        <p:txBody>
          <a:bodyPr>
            <a:normAutofit/>
          </a:bodyPr>
          <a:lstStyle/>
          <a:p>
            <a:pPr algn="just" rtl="0">
              <a:buClr>
                <a:schemeClr val="tx1">
                  <a:lumMod val="85000"/>
                  <a:lumOff val="15000"/>
                </a:schemeClr>
              </a:buClr>
              <a:buSzPct val="100000"/>
            </a:pPr>
            <a:r>
              <a:rPr lang="en-US" sz="2800" b="1" dirty="0">
                <a:solidFill>
                  <a:schemeClr val="tx1"/>
                </a:solidFill>
                <a:latin typeface="Times New Roman" panose="02020603050405020304" pitchFamily="18" charset="0"/>
                <a:cs typeface="Times New Roman" panose="02020603050405020304" pitchFamily="18" charset="0"/>
              </a:rPr>
              <a:t>Definition</a:t>
            </a:r>
            <a:r>
              <a:rPr lang="en-US" sz="2800" dirty="0">
                <a:solidFill>
                  <a:schemeClr val="tx1"/>
                </a:solidFill>
                <a:latin typeface="Times New Roman" panose="02020603050405020304" pitchFamily="18" charset="0"/>
                <a:cs typeface="Times New Roman" panose="02020603050405020304" pitchFamily="18" charset="0"/>
              </a:rPr>
              <a:t> </a:t>
            </a:r>
          </a:p>
          <a:p>
            <a:pPr marL="0" indent="0" algn="just" rtl="0">
              <a:buClr>
                <a:schemeClr val="tx1">
                  <a:lumMod val="85000"/>
                  <a:lumOff val="15000"/>
                </a:schemeClr>
              </a:buClr>
              <a:buSzPct val="100000"/>
              <a:buNone/>
            </a:pPr>
            <a:r>
              <a:rPr lang="en-US" sz="2800" dirty="0">
                <a:solidFill>
                  <a:schemeClr val="tx1"/>
                </a:solidFill>
                <a:latin typeface="Times New Roman" panose="02020603050405020304" pitchFamily="18" charset="0"/>
                <a:cs typeface="Times New Roman" panose="02020603050405020304" pitchFamily="18" charset="0"/>
              </a:rPr>
              <a:t>It is one of the most useful and effective project management software available on the market. The entire project life cycle, be it simple or complex, can be planned, managed, controlled, and monitored using this software as it provides various basic tools. </a:t>
            </a:r>
          </a:p>
          <a:p>
            <a:pPr algn="just" rtl="0">
              <a:buClr>
                <a:schemeClr val="tx1">
                  <a:lumMod val="85000"/>
                  <a:lumOff val="15000"/>
                </a:schemeClr>
              </a:buClr>
              <a:buSzPct val="100000"/>
            </a:pPr>
            <a:r>
              <a:rPr lang="en-US" sz="2800" b="1" dirty="0">
                <a:solidFill>
                  <a:schemeClr val="tx1"/>
                </a:solidFill>
                <a:latin typeface="Times New Roman" panose="02020603050405020304" pitchFamily="18" charset="0"/>
                <a:cs typeface="Times New Roman" panose="02020603050405020304" pitchFamily="18" charset="0"/>
              </a:rPr>
              <a:t>Objective</a:t>
            </a:r>
            <a:endParaRPr lang="en-US" sz="2800" dirty="0">
              <a:solidFill>
                <a:schemeClr val="tx1"/>
              </a:solidFill>
              <a:latin typeface="Times New Roman" panose="02020603050405020304" pitchFamily="18" charset="0"/>
              <a:cs typeface="Times New Roman" panose="02020603050405020304" pitchFamily="18" charset="0"/>
            </a:endParaRPr>
          </a:p>
          <a:p>
            <a:pPr marL="0" indent="0" algn="just" rtl="0">
              <a:buNone/>
            </a:pPr>
            <a:r>
              <a:rPr lang="en-US" sz="2800" dirty="0">
                <a:solidFill>
                  <a:schemeClr val="tx1"/>
                </a:solidFill>
                <a:latin typeface="Times New Roman" panose="02020603050405020304" pitchFamily="18" charset="0"/>
                <a:cs typeface="Times New Roman" panose="02020603050405020304" pitchFamily="18" charset="0"/>
              </a:rPr>
              <a:t>It was used for time scheduling and estimating only the total direct budgeted cost.</a:t>
            </a:r>
            <a:endParaRPr lang="en-US" dirty="0"/>
          </a:p>
        </p:txBody>
      </p:sp>
      <p:sp>
        <p:nvSpPr>
          <p:cNvPr id="4" name="Title 1">
            <a:extLst>
              <a:ext uri="{FF2B5EF4-FFF2-40B4-BE49-F238E27FC236}">
                <a16:creationId xmlns:a16="http://schemas.microsoft.com/office/drawing/2014/main" id="{32015AE4-9924-4AB1-8DED-281F5D90BA16}"/>
              </a:ext>
            </a:extLst>
          </p:cNvPr>
          <p:cNvSpPr txBox="1">
            <a:spLocks/>
          </p:cNvSpPr>
          <p:nvPr/>
        </p:nvSpPr>
        <p:spPr>
          <a:xfrm>
            <a:off x="1988014" y="595974"/>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PRIMAVERA</a:t>
            </a:r>
            <a:endParaRPr lang="en-US" dirty="0"/>
          </a:p>
        </p:txBody>
      </p:sp>
    </p:spTree>
    <p:extLst>
      <p:ext uri="{BB962C8B-B14F-4D97-AF65-F5344CB8AC3E}">
        <p14:creationId xmlns:p14="http://schemas.microsoft.com/office/powerpoint/2010/main" val="446125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2195385-C099-4D19-BB27-E4BA3873FF97}"/>
              </a:ext>
            </a:extLst>
          </p:cNvPr>
          <p:cNvSpPr txBox="1">
            <a:spLocks/>
          </p:cNvSpPr>
          <p:nvPr/>
        </p:nvSpPr>
        <p:spPr>
          <a:xfrm>
            <a:off x="1772529" y="0"/>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Input Data</a:t>
            </a:r>
            <a:endParaRPr lang="en-US" dirty="0"/>
          </a:p>
        </p:txBody>
      </p:sp>
      <p:sp>
        <p:nvSpPr>
          <p:cNvPr id="8" name="Content Placeholder 2">
            <a:extLst>
              <a:ext uri="{FF2B5EF4-FFF2-40B4-BE49-F238E27FC236}">
                <a16:creationId xmlns:a16="http://schemas.microsoft.com/office/drawing/2014/main" id="{2706E73F-35E8-4590-9DCE-3263008FA5AA}"/>
              </a:ext>
            </a:extLst>
          </p:cNvPr>
          <p:cNvSpPr>
            <a:spLocks noGrp="1"/>
          </p:cNvSpPr>
          <p:nvPr>
            <p:ph idx="1"/>
          </p:nvPr>
        </p:nvSpPr>
        <p:spPr>
          <a:xfrm>
            <a:off x="1657350" y="785813"/>
            <a:ext cx="10534650" cy="6072187"/>
          </a:xfrm>
        </p:spPr>
        <p:txBody>
          <a:bodyPr>
            <a:normAutofit/>
          </a:bodyPr>
          <a:lstStyle/>
          <a:p>
            <a:pPr algn="l" rtl="0">
              <a:buFont typeface="Wingdings" panose="05000000000000000000" pitchFamily="2" charset="2"/>
              <a:buChar char="q"/>
            </a:pPr>
            <a:r>
              <a:rPr lang="en-US" sz="2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Enterprise Project Structure (EPS)</a:t>
            </a:r>
            <a:endParaRPr lang="en-US" sz="1900" b="1" dirty="0">
              <a:solidFill>
                <a:schemeClr val="tx1"/>
              </a:solidFill>
              <a:latin typeface="Times New Roman" panose="02020603050405020304" pitchFamily="18" charset="0"/>
              <a:cs typeface="Times New Roman" panose="02020603050405020304" pitchFamily="18" charset="0"/>
            </a:endParaRPr>
          </a:p>
          <a:p>
            <a:pPr marL="0" indent="0" algn="l" rtl="0">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buFont typeface="Wingdings" panose="05000000000000000000" pitchFamily="2" charset="2"/>
              <a:buChar char="q"/>
            </a:pPr>
            <a:r>
              <a:rPr lang="en-US" sz="2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Organizational Breakdown Structure (OBS)</a:t>
            </a:r>
            <a:endParaRPr lang="en-US" sz="2200" b="1" dirty="0">
              <a:solidFill>
                <a:schemeClr val="tx1"/>
              </a:solidFill>
              <a:latin typeface="Times New Roman" panose="02020603050405020304" pitchFamily="18" charset="0"/>
              <a:cs typeface="Times New Roman" panose="02020603050405020304" pitchFamily="18" charset="0"/>
            </a:endParaRPr>
          </a:p>
          <a:p>
            <a:pPr marL="0" lvl="0" indent="0" algn="l" rtl="0">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None/>
            </a:pPr>
            <a:endParaRPr lang="en-US" dirty="0"/>
          </a:p>
          <a:p>
            <a:pPr marL="400050" lvl="1" indent="0" algn="l" rtl="0">
              <a:lnSpc>
                <a:spcPct val="150000"/>
              </a:lnSpc>
              <a:buNone/>
            </a:pPr>
            <a:endParaRPr lang="en-US" dirty="0"/>
          </a:p>
          <a:p>
            <a:pPr marL="0" indent="0" algn="l" rtl="0">
              <a:buNone/>
            </a:pPr>
            <a:endParaRPr lang="en-US" dirty="0"/>
          </a:p>
          <a:p>
            <a:pPr marL="0" indent="0" algn="l" rtl="0">
              <a:buNone/>
            </a:pPr>
            <a:endParaRPr lang="en-US" dirty="0"/>
          </a:p>
        </p:txBody>
      </p:sp>
      <p:pic>
        <p:nvPicPr>
          <p:cNvPr id="9" name="Picture 8">
            <a:extLst>
              <a:ext uri="{FF2B5EF4-FFF2-40B4-BE49-F238E27FC236}">
                <a16:creationId xmlns:a16="http://schemas.microsoft.com/office/drawing/2014/main" id="{C3D9A232-BB1C-4A6B-8328-913000DFF6A7}"/>
              </a:ext>
            </a:extLst>
          </p:cNvPr>
          <p:cNvPicPr/>
          <p:nvPr/>
        </p:nvPicPr>
        <p:blipFill>
          <a:blip r:embed="rId2">
            <a:extLst>
              <a:ext uri="{28A0092B-C50C-407E-A947-70E740481C1C}">
                <a14:useLocalDpi xmlns:a14="http://schemas.microsoft.com/office/drawing/2010/main" val="0"/>
              </a:ext>
            </a:extLst>
          </a:blip>
          <a:stretch>
            <a:fillRect/>
          </a:stretch>
        </p:blipFill>
        <p:spPr>
          <a:xfrm>
            <a:off x="4081781" y="1252610"/>
            <a:ext cx="5233670" cy="1659624"/>
          </a:xfrm>
          <a:prstGeom prst="rect">
            <a:avLst/>
          </a:prstGeom>
        </p:spPr>
      </p:pic>
      <p:pic>
        <p:nvPicPr>
          <p:cNvPr id="10" name="Picture 9">
            <a:extLst>
              <a:ext uri="{FF2B5EF4-FFF2-40B4-BE49-F238E27FC236}">
                <a16:creationId xmlns:a16="http://schemas.microsoft.com/office/drawing/2014/main" id="{077C8F37-6EAA-4A70-A353-57E57D83D03A}"/>
              </a:ext>
            </a:extLst>
          </p:cNvPr>
          <p:cNvPicPr/>
          <p:nvPr/>
        </p:nvPicPr>
        <p:blipFill rotWithShape="1">
          <a:blip r:embed="rId3">
            <a:extLst>
              <a:ext uri="{28A0092B-C50C-407E-A947-70E740481C1C}">
                <a14:useLocalDpi xmlns:a14="http://schemas.microsoft.com/office/drawing/2010/main" val="0"/>
              </a:ext>
            </a:extLst>
          </a:blip>
          <a:srcRect b="7438"/>
          <a:stretch/>
        </p:blipFill>
        <p:spPr bwMode="auto">
          <a:xfrm>
            <a:off x="4081780" y="4300465"/>
            <a:ext cx="5233669" cy="1659624"/>
          </a:xfrm>
          <a:prstGeom prst="rect">
            <a:avLst/>
          </a:prstGeom>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FE9DDF7F-4C8B-44C9-AC7B-8DD0978457A1}"/>
              </a:ext>
            </a:extLst>
          </p:cNvPr>
          <p:cNvSpPr txBox="1"/>
          <p:nvPr/>
        </p:nvSpPr>
        <p:spPr>
          <a:xfrm>
            <a:off x="5900738" y="6072187"/>
            <a:ext cx="2774156"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OBS</a:t>
            </a:r>
            <a:endParaRPr lang="ar-JO" sz="1900" b="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28440E01-D7C6-4CA5-956C-1FB12FC9181C}"/>
              </a:ext>
            </a:extLst>
          </p:cNvPr>
          <p:cNvSpPr txBox="1"/>
          <p:nvPr/>
        </p:nvSpPr>
        <p:spPr>
          <a:xfrm>
            <a:off x="5900738" y="2957830"/>
            <a:ext cx="2774156"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EPS</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1550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EFBEF07-267B-42A2-8B5E-BB77B7BF0ED4}"/>
                  </a:ext>
                </a:extLst>
              </p:cNvPr>
              <p:cNvSpPr>
                <a:spLocks noGrp="1"/>
              </p:cNvSpPr>
              <p:nvPr>
                <p:ph idx="1"/>
              </p:nvPr>
            </p:nvSpPr>
            <p:spPr>
              <a:xfrm>
                <a:off x="872198" y="1688124"/>
                <a:ext cx="11057205" cy="4560276"/>
              </a:xfrm>
            </p:spPr>
            <p:txBody>
              <a:bodyPr>
                <a:normAutofit/>
              </a:bodyPr>
              <a:lstStyle/>
              <a:p>
                <a:pPr algn="just" rtl="0"/>
                <a:r>
                  <a:rPr lang="en-US" sz="3000" b="1" dirty="0">
                    <a:solidFill>
                      <a:schemeClr val="tx1"/>
                    </a:solidFill>
                    <a:latin typeface="Times New Roman" panose="02020603050405020304" pitchFamily="18" charset="0"/>
                    <a:cs typeface="Times New Roman" panose="02020603050405020304" pitchFamily="18" charset="0"/>
                  </a:rPr>
                  <a:t>Location</a:t>
                </a:r>
                <a:r>
                  <a:rPr lang="en-US" sz="3000" dirty="0">
                    <a:solidFill>
                      <a:schemeClr val="tx1"/>
                    </a:solidFill>
                    <a:latin typeface="Times New Roman" panose="02020603050405020304" pitchFamily="18" charset="0"/>
                    <a:cs typeface="Times New Roman" panose="02020603050405020304" pitchFamily="18" charset="0"/>
                  </a:rPr>
                  <a:t>: in the eighth basin, sixth neighborhood in Rawabi city in Ramallah.</a:t>
                </a:r>
              </a:p>
              <a:p>
                <a:pPr algn="just" rtl="0"/>
                <a:r>
                  <a:rPr lang="en-US" sz="3000" b="1" dirty="0">
                    <a:solidFill>
                      <a:schemeClr val="tx1"/>
                    </a:solidFill>
                    <a:latin typeface="Times New Roman" panose="02020603050405020304" pitchFamily="18" charset="0"/>
                    <a:cs typeface="Times New Roman" panose="02020603050405020304" pitchFamily="18" charset="0"/>
                  </a:rPr>
                  <a:t>Construction</a:t>
                </a:r>
                <a:r>
                  <a:rPr lang="en-US" sz="3000" dirty="0">
                    <a:solidFill>
                      <a:schemeClr val="tx1"/>
                    </a:solidFill>
                    <a:latin typeface="Times New Roman" panose="02020603050405020304" pitchFamily="18" charset="0"/>
                    <a:cs typeface="Times New Roman" panose="02020603050405020304" pitchFamily="18" charset="0"/>
                  </a:rPr>
                  <a:t> </a:t>
                </a:r>
                <a:r>
                  <a:rPr lang="en-US" sz="3000" b="1" dirty="0">
                    <a:solidFill>
                      <a:schemeClr val="tx1"/>
                    </a:solidFill>
                    <a:latin typeface="Times New Roman" panose="02020603050405020304" pitchFamily="18" charset="0"/>
                    <a:cs typeface="Times New Roman" panose="02020603050405020304" pitchFamily="18" charset="0"/>
                  </a:rPr>
                  <a:t>Area</a:t>
                </a:r>
                <a:r>
                  <a:rPr lang="en-US" sz="3000" dirty="0">
                    <a:solidFill>
                      <a:schemeClr val="tx1"/>
                    </a:solidFill>
                    <a:latin typeface="Times New Roman" panose="02020603050405020304" pitchFamily="18" charset="0"/>
                    <a:cs typeface="Times New Roman" panose="02020603050405020304" pitchFamily="18" charset="0"/>
                  </a:rPr>
                  <a:t>: 10 floors, the total area is 5385</a:t>
                </a:r>
                <a14:m>
                  <m:oMath xmlns:m="http://schemas.openxmlformats.org/officeDocument/2006/math">
                    <m:sSup>
                      <m:sSupPr>
                        <m:ctrlPr>
                          <a:rPr lang="en-US" sz="3000" i="1" smtClean="0">
                            <a:solidFill>
                              <a:schemeClr val="tx1"/>
                            </a:solidFill>
                            <a:latin typeface="Cambria Math" panose="02040503050406030204" pitchFamily="18" charset="0"/>
                            <a:cs typeface="Times New Roman" panose="02020603050405020304" pitchFamily="18" charset="0"/>
                          </a:rPr>
                        </m:ctrlPr>
                      </m:sSupPr>
                      <m:e>
                        <m:r>
                          <m:rPr>
                            <m:sty m:val="p"/>
                          </m:rPr>
                          <a:rPr lang="en-US" sz="3000" b="0" i="0" smtClean="0">
                            <a:solidFill>
                              <a:schemeClr val="tx1"/>
                            </a:solidFill>
                            <a:latin typeface="Cambria Math" panose="02040503050406030204" pitchFamily="18" charset="0"/>
                            <a:cs typeface="Times New Roman" panose="02020603050405020304" pitchFamily="18" charset="0"/>
                          </a:rPr>
                          <m:t>m</m:t>
                        </m:r>
                      </m:e>
                      <m:sup>
                        <m:r>
                          <a:rPr lang="en-US" sz="3000" i="0" smtClean="0">
                            <a:solidFill>
                              <a:schemeClr val="tx1"/>
                            </a:solidFill>
                            <a:latin typeface="Cambria Math" panose="02040503050406030204" pitchFamily="18" charset="0"/>
                            <a:cs typeface="Times New Roman" panose="02020603050405020304" pitchFamily="18" charset="0"/>
                          </a:rPr>
                          <m:t>2</m:t>
                        </m:r>
                      </m:sup>
                    </m:sSup>
                  </m:oMath>
                </a14:m>
                <a:r>
                  <a:rPr lang="en-US" sz="3000" dirty="0">
                    <a:solidFill>
                      <a:schemeClr val="tx1"/>
                    </a:solidFill>
                    <a:latin typeface="Times New Roman" panose="02020603050405020304" pitchFamily="18" charset="0"/>
                    <a:cs typeface="Times New Roman" panose="02020603050405020304" pitchFamily="18" charset="0"/>
                  </a:rPr>
                  <a:t>, which includes about 527 </a:t>
                </a:r>
                <a14:m>
                  <m:oMath xmlns:m="http://schemas.openxmlformats.org/officeDocument/2006/math">
                    <m:sSup>
                      <m:sSupPr>
                        <m:ctrlPr>
                          <a:rPr lang="en-US" sz="3000" i="1">
                            <a:solidFill>
                              <a:schemeClr val="tx1"/>
                            </a:solidFill>
                            <a:latin typeface="Cambria Math" panose="02040503050406030204" pitchFamily="18" charset="0"/>
                            <a:cs typeface="Times New Roman" panose="02020603050405020304" pitchFamily="18" charset="0"/>
                          </a:rPr>
                        </m:ctrlPr>
                      </m:sSupPr>
                      <m:e>
                        <m:r>
                          <m:rPr>
                            <m:sty m:val="p"/>
                          </m:rPr>
                          <a:rPr lang="en-US" sz="3000">
                            <a:solidFill>
                              <a:schemeClr val="tx1"/>
                            </a:solidFill>
                            <a:latin typeface="Cambria Math" panose="02040503050406030204" pitchFamily="18" charset="0"/>
                            <a:cs typeface="Times New Roman" panose="02020603050405020304" pitchFamily="18" charset="0"/>
                          </a:rPr>
                          <m:t>m</m:t>
                        </m:r>
                      </m:e>
                      <m:sup>
                        <m:r>
                          <a:rPr lang="en-US" sz="3000">
                            <a:solidFill>
                              <a:schemeClr val="tx1"/>
                            </a:solidFill>
                            <a:latin typeface="Cambria Math" panose="02040503050406030204" pitchFamily="18" charset="0"/>
                            <a:cs typeface="Times New Roman" panose="02020603050405020304" pitchFamily="18" charset="0"/>
                          </a:rPr>
                          <m:t>2</m:t>
                        </m:r>
                      </m:sup>
                    </m:sSup>
                  </m:oMath>
                </a14:m>
                <a:r>
                  <a:rPr lang="en-US" sz="3000" dirty="0">
                    <a:solidFill>
                      <a:schemeClr val="tx1"/>
                    </a:solidFill>
                    <a:latin typeface="Times New Roman" panose="02020603050405020304" pitchFamily="18" charset="0"/>
                    <a:cs typeface="Times New Roman" panose="02020603050405020304" pitchFamily="18" charset="0"/>
                  </a:rPr>
                  <a:t> for the parking and 532 </a:t>
                </a:r>
                <a14:m>
                  <m:oMath xmlns:m="http://schemas.openxmlformats.org/officeDocument/2006/math">
                    <m:sSup>
                      <m:sSupPr>
                        <m:ctrlPr>
                          <a:rPr lang="en-US" sz="3000" i="1">
                            <a:solidFill>
                              <a:schemeClr val="tx1"/>
                            </a:solidFill>
                            <a:latin typeface="Cambria Math" panose="02040503050406030204" pitchFamily="18" charset="0"/>
                            <a:cs typeface="Times New Roman" panose="02020603050405020304" pitchFamily="18" charset="0"/>
                          </a:rPr>
                        </m:ctrlPr>
                      </m:sSupPr>
                      <m:e>
                        <m:r>
                          <m:rPr>
                            <m:sty m:val="p"/>
                          </m:rPr>
                          <a:rPr lang="en-US" sz="3000">
                            <a:solidFill>
                              <a:schemeClr val="tx1"/>
                            </a:solidFill>
                            <a:latin typeface="Cambria Math" panose="02040503050406030204" pitchFamily="18" charset="0"/>
                            <a:cs typeface="Times New Roman" panose="02020603050405020304" pitchFamily="18" charset="0"/>
                          </a:rPr>
                          <m:t>m</m:t>
                        </m:r>
                      </m:e>
                      <m:sup>
                        <m:r>
                          <a:rPr lang="en-US" sz="3000">
                            <a:solidFill>
                              <a:schemeClr val="tx1"/>
                            </a:solidFill>
                            <a:latin typeface="Cambria Math" panose="02040503050406030204" pitchFamily="18" charset="0"/>
                            <a:cs typeface="Times New Roman" panose="02020603050405020304" pitchFamily="18" charset="0"/>
                          </a:rPr>
                          <m:t>2</m:t>
                        </m:r>
                      </m:sup>
                    </m:sSup>
                  </m:oMath>
                </a14:m>
                <a:r>
                  <a:rPr lang="en-US" sz="3000" dirty="0">
                    <a:solidFill>
                      <a:schemeClr val="tx1"/>
                    </a:solidFill>
                    <a:latin typeface="Times New Roman" panose="02020603050405020304" pitchFamily="18" charset="0"/>
                    <a:cs typeface="Times New Roman" panose="02020603050405020304" pitchFamily="18" charset="0"/>
                  </a:rPr>
                  <a:t> for the remaining floors.</a:t>
                </a:r>
              </a:p>
            </p:txBody>
          </p:sp>
        </mc:Choice>
        <mc:Fallback xmlns="">
          <p:sp>
            <p:nvSpPr>
              <p:cNvPr id="3" name="Content Placeholder 2">
                <a:extLst>
                  <a:ext uri="{FF2B5EF4-FFF2-40B4-BE49-F238E27FC236}">
                    <a16:creationId xmlns:a16="http://schemas.microsoft.com/office/drawing/2014/main" id="{DEFBEF07-267B-42A2-8B5E-BB77B7BF0ED4}"/>
                  </a:ext>
                </a:extLst>
              </p:cNvPr>
              <p:cNvSpPr>
                <a:spLocks noGrp="1" noRot="1" noChangeAspect="1" noMove="1" noResize="1" noEditPoints="1" noAdjustHandles="1" noChangeArrowheads="1" noChangeShapeType="1" noTextEdit="1"/>
              </p:cNvSpPr>
              <p:nvPr>
                <p:ph idx="1"/>
              </p:nvPr>
            </p:nvSpPr>
            <p:spPr>
              <a:xfrm>
                <a:off x="872198" y="1688124"/>
                <a:ext cx="11057205" cy="4560276"/>
              </a:xfrm>
              <a:blipFill>
                <a:blip r:embed="rId2"/>
                <a:stretch>
                  <a:fillRect l="-1158" t="-1738" r="-1323"/>
                </a:stretch>
              </a:blipFill>
            </p:spPr>
            <p:txBody>
              <a:bodyPr/>
              <a:lstStyle/>
              <a:p>
                <a:r>
                  <a:rPr lang="ar-JO">
                    <a:noFill/>
                  </a:rPr>
                  <a:t> </a:t>
                </a:r>
              </a:p>
            </p:txBody>
          </p:sp>
        </mc:Fallback>
      </mc:AlternateContent>
      <p:sp>
        <p:nvSpPr>
          <p:cNvPr id="4" name="Title 1">
            <a:extLst>
              <a:ext uri="{FF2B5EF4-FFF2-40B4-BE49-F238E27FC236}">
                <a16:creationId xmlns:a16="http://schemas.microsoft.com/office/drawing/2014/main" id="{BC7FBC53-6393-46EC-B790-40094C32525F}"/>
              </a:ext>
            </a:extLst>
          </p:cNvPr>
          <p:cNvSpPr>
            <a:spLocks noGrp="1"/>
          </p:cNvSpPr>
          <p:nvPr>
            <p:ph type="title"/>
          </p:nvPr>
        </p:nvSpPr>
        <p:spPr>
          <a:xfrm>
            <a:off x="1944956" y="609600"/>
            <a:ext cx="8911687" cy="881134"/>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Case Study Information</a:t>
            </a:r>
            <a:endParaRPr lang="en-US" dirty="0"/>
          </a:p>
        </p:txBody>
      </p:sp>
    </p:spTree>
    <p:extLst>
      <p:ext uri="{BB962C8B-B14F-4D97-AF65-F5344CB8AC3E}">
        <p14:creationId xmlns:p14="http://schemas.microsoft.com/office/powerpoint/2010/main" val="3170432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F9137B44-BF20-4518-8A07-7922B4CBE68D}"/>
              </a:ext>
            </a:extLst>
          </p:cNvPr>
          <p:cNvSpPr>
            <a:spLocks noGrp="1"/>
          </p:cNvSpPr>
          <p:nvPr>
            <p:ph idx="1"/>
          </p:nvPr>
        </p:nvSpPr>
        <p:spPr>
          <a:xfrm>
            <a:off x="1657350" y="785813"/>
            <a:ext cx="10534650" cy="6072187"/>
          </a:xfrm>
        </p:spPr>
        <p:txBody>
          <a:bodyPr>
            <a:normAutofit/>
          </a:bodyPr>
          <a:lstStyle/>
          <a:p>
            <a:pPr algn="l" rtl="0">
              <a:buFont typeface="Wingdings" panose="05000000000000000000" pitchFamily="2" charset="2"/>
              <a:buChar char="q"/>
            </a:pPr>
            <a:r>
              <a:rPr lang="en-US" sz="2200" b="1" dirty="0">
                <a:solidFill>
                  <a:schemeClr val="tx1"/>
                </a:solidFill>
                <a:latin typeface="Times New Roman" panose="02020603050405020304" pitchFamily="18" charset="0"/>
                <a:cs typeface="Times New Roman" panose="02020603050405020304" pitchFamily="18" charset="0"/>
              </a:rPr>
              <a:t>Calendar</a:t>
            </a:r>
            <a:endParaRPr lang="en-US" sz="1900" b="1" dirty="0">
              <a:solidFill>
                <a:schemeClr val="tx1"/>
              </a:solidFill>
              <a:latin typeface="Times New Roman" panose="02020603050405020304" pitchFamily="18" charset="0"/>
              <a:cs typeface="Times New Roman" panose="02020603050405020304" pitchFamily="18" charset="0"/>
            </a:endParaRPr>
          </a:p>
          <a:p>
            <a:pPr marL="0" indent="0" algn="l" rtl="0">
              <a:buNone/>
            </a:pPr>
            <a:r>
              <a:rPr lang="en-US" sz="2100" dirty="0">
                <a:solidFill>
                  <a:schemeClr val="tx1"/>
                </a:solidFill>
                <a:latin typeface="Times New Roman" panose="02020603050405020304" pitchFamily="18" charset="0"/>
                <a:cs typeface="Times New Roman" panose="02020603050405020304" pitchFamily="18" charset="0"/>
              </a:rPr>
              <a:t>Six days of work a week with 8 work hours/day. Friday is always a holiday, in addition to the official holidays in Palestine during the project duration.</a:t>
            </a: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lgn="l" rtl="0">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None/>
            </a:pPr>
            <a:endParaRPr lang="en-US" dirty="0"/>
          </a:p>
          <a:p>
            <a:pPr marL="400050" lvl="1" indent="0" algn="l" rtl="0">
              <a:lnSpc>
                <a:spcPct val="150000"/>
              </a:lnSpc>
              <a:buNone/>
            </a:pPr>
            <a:endParaRPr lang="en-US" dirty="0"/>
          </a:p>
          <a:p>
            <a:pPr marL="0" indent="0" algn="l" rtl="0">
              <a:buNone/>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A341E033-CAEA-4B67-8210-A57C8A532F54}"/>
              </a:ext>
            </a:extLst>
          </p:cNvPr>
          <p:cNvPicPr/>
          <p:nvPr/>
        </p:nvPicPr>
        <p:blipFill>
          <a:blip r:embed="rId2">
            <a:extLst>
              <a:ext uri="{28A0092B-C50C-407E-A947-70E740481C1C}">
                <a14:useLocalDpi xmlns:a14="http://schemas.microsoft.com/office/drawing/2010/main" val="0"/>
              </a:ext>
            </a:extLst>
          </a:blip>
          <a:stretch>
            <a:fillRect/>
          </a:stretch>
        </p:blipFill>
        <p:spPr>
          <a:xfrm>
            <a:off x="2314575" y="2100264"/>
            <a:ext cx="8629650" cy="4071936"/>
          </a:xfrm>
          <a:prstGeom prst="rect">
            <a:avLst/>
          </a:prstGeom>
        </p:spPr>
      </p:pic>
      <p:sp>
        <p:nvSpPr>
          <p:cNvPr id="6" name="TextBox 5">
            <a:extLst>
              <a:ext uri="{FF2B5EF4-FFF2-40B4-BE49-F238E27FC236}">
                <a16:creationId xmlns:a16="http://schemas.microsoft.com/office/drawing/2014/main" id="{9624E21A-5165-4B7A-AF13-9F32D07BC65F}"/>
              </a:ext>
            </a:extLst>
          </p:cNvPr>
          <p:cNvSpPr txBox="1"/>
          <p:nvPr/>
        </p:nvSpPr>
        <p:spPr>
          <a:xfrm>
            <a:off x="5686425" y="6200774"/>
            <a:ext cx="2774156"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Calendar</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5702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9871076A-7578-4EB9-82FE-DA3274ED52BB}"/>
              </a:ext>
            </a:extLst>
          </p:cNvPr>
          <p:cNvSpPr txBox="1">
            <a:spLocks/>
          </p:cNvSpPr>
          <p:nvPr/>
        </p:nvSpPr>
        <p:spPr>
          <a:xfrm>
            <a:off x="1657350" y="785813"/>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200" b="1" dirty="0">
                <a:solidFill>
                  <a:schemeClr val="tx1"/>
                </a:solidFill>
                <a:latin typeface="Times New Roman" panose="02020603050405020304" pitchFamily="18" charset="0"/>
                <a:cs typeface="Times New Roman" panose="02020603050405020304" pitchFamily="18" charset="0"/>
              </a:rPr>
              <a:t>Work Breakdown Structure (WBS)</a:t>
            </a:r>
            <a:endParaRPr lang="en-US" sz="19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pic>
        <p:nvPicPr>
          <p:cNvPr id="7" name="Picture 6">
            <a:extLst>
              <a:ext uri="{FF2B5EF4-FFF2-40B4-BE49-F238E27FC236}">
                <a16:creationId xmlns:a16="http://schemas.microsoft.com/office/drawing/2014/main" id="{88952D22-F5A8-4B12-8FB9-1948B560E6F1}"/>
              </a:ext>
            </a:extLst>
          </p:cNvPr>
          <p:cNvPicPr/>
          <p:nvPr/>
        </p:nvPicPr>
        <p:blipFill>
          <a:blip r:embed="rId2">
            <a:extLst>
              <a:ext uri="{28A0092B-C50C-407E-A947-70E740481C1C}">
                <a14:useLocalDpi xmlns:a14="http://schemas.microsoft.com/office/drawing/2010/main" val="0"/>
              </a:ext>
            </a:extLst>
          </a:blip>
          <a:stretch>
            <a:fillRect/>
          </a:stretch>
        </p:blipFill>
        <p:spPr>
          <a:xfrm>
            <a:off x="2143125" y="1257300"/>
            <a:ext cx="9229725" cy="5057775"/>
          </a:xfrm>
          <a:prstGeom prst="rect">
            <a:avLst/>
          </a:prstGeom>
        </p:spPr>
      </p:pic>
      <p:sp>
        <p:nvSpPr>
          <p:cNvPr id="8" name="TextBox 7">
            <a:extLst>
              <a:ext uri="{FF2B5EF4-FFF2-40B4-BE49-F238E27FC236}">
                <a16:creationId xmlns:a16="http://schemas.microsoft.com/office/drawing/2014/main" id="{05A817CF-7252-4139-AC73-E15202E94E7C}"/>
              </a:ext>
            </a:extLst>
          </p:cNvPr>
          <p:cNvSpPr txBox="1"/>
          <p:nvPr/>
        </p:nvSpPr>
        <p:spPr>
          <a:xfrm>
            <a:off x="5537597" y="6279877"/>
            <a:ext cx="2774156"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WBS</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85062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95B04414-55BF-45F6-97E8-10D33E76A1E6}"/>
              </a:ext>
            </a:extLst>
          </p:cNvPr>
          <p:cNvSpPr txBox="1">
            <a:spLocks/>
          </p:cNvSpPr>
          <p:nvPr/>
        </p:nvSpPr>
        <p:spPr>
          <a:xfrm>
            <a:off x="1657349" y="685800"/>
            <a:ext cx="10534651" cy="5929313"/>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200" b="1" dirty="0">
                <a:solidFill>
                  <a:schemeClr val="tx1"/>
                </a:solidFill>
                <a:latin typeface="Times New Roman" panose="02020603050405020304" pitchFamily="18" charset="0"/>
                <a:cs typeface="Times New Roman" panose="02020603050405020304" pitchFamily="18" charset="0"/>
              </a:rPr>
              <a:t>Activities’ Name and Relationships</a:t>
            </a:r>
            <a:endParaRPr lang="en-US" sz="19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pic>
        <p:nvPicPr>
          <p:cNvPr id="7" name="Picture 6">
            <a:extLst>
              <a:ext uri="{FF2B5EF4-FFF2-40B4-BE49-F238E27FC236}">
                <a16:creationId xmlns:a16="http://schemas.microsoft.com/office/drawing/2014/main" id="{010E4423-198E-4E63-828A-43AE30874478}"/>
              </a:ext>
            </a:extLst>
          </p:cNvPr>
          <p:cNvPicPr/>
          <p:nvPr/>
        </p:nvPicPr>
        <p:blipFill>
          <a:blip r:embed="rId2">
            <a:extLst>
              <a:ext uri="{28A0092B-C50C-407E-A947-70E740481C1C}">
                <a14:useLocalDpi xmlns:a14="http://schemas.microsoft.com/office/drawing/2010/main" val="0"/>
              </a:ext>
            </a:extLst>
          </a:blip>
          <a:stretch>
            <a:fillRect/>
          </a:stretch>
        </p:blipFill>
        <p:spPr>
          <a:xfrm>
            <a:off x="0" y="1728788"/>
            <a:ext cx="12191999" cy="5129212"/>
          </a:xfrm>
          <a:prstGeom prst="rect">
            <a:avLst/>
          </a:prstGeom>
        </p:spPr>
      </p:pic>
      <p:sp>
        <p:nvSpPr>
          <p:cNvPr id="8" name="TextBox 7">
            <a:extLst>
              <a:ext uri="{FF2B5EF4-FFF2-40B4-BE49-F238E27FC236}">
                <a16:creationId xmlns:a16="http://schemas.microsoft.com/office/drawing/2014/main" id="{A487DC77-86A1-4C8F-B633-4B145AC9834A}"/>
              </a:ext>
            </a:extLst>
          </p:cNvPr>
          <p:cNvSpPr txBox="1"/>
          <p:nvPr/>
        </p:nvSpPr>
        <p:spPr>
          <a:xfrm>
            <a:off x="3980257" y="1344067"/>
            <a:ext cx="499705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Table: Activities’ Name and Relationships</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34942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2B978097-1716-4638-AB29-8DF9AF98DAAE}"/>
                  </a:ext>
                </a:extLst>
              </p:cNvPr>
              <p:cNvSpPr txBox="1">
                <a:spLocks/>
              </p:cNvSpPr>
              <p:nvPr/>
            </p:nvSpPr>
            <p:spPr>
              <a:xfrm>
                <a:off x="1657350" y="271463"/>
                <a:ext cx="10534650" cy="619363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200" b="1" dirty="0">
                    <a:solidFill>
                      <a:schemeClr val="tx1"/>
                    </a:solidFill>
                    <a:latin typeface="Times New Roman" panose="02020603050405020304" pitchFamily="18" charset="0"/>
                    <a:cs typeface="Times New Roman" panose="02020603050405020304" pitchFamily="18" charset="0"/>
                  </a:rPr>
                  <a:t>Original Duration</a:t>
                </a:r>
                <a:endParaRPr lang="en-US" sz="1900" b="1"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Duration = </a:t>
                </a:r>
                <a14:m>
                  <m:oMath xmlns:m="http://schemas.openxmlformats.org/officeDocument/2006/math">
                    <m:f>
                      <m:fPr>
                        <m:ctrlPr>
                          <a:rPr lang="en-US" sz="1800" i="1">
                            <a:effectLst/>
                            <a:latin typeface="Cambria Math" panose="02040503050406030204" pitchFamily="18" charset="0"/>
                            <a:ea typeface="Calibri" panose="020F0502020204030204" pitchFamily="34" charset="0"/>
                            <a:cs typeface="Arial" panose="020B0604020202020204" pitchFamily="34" charset="0"/>
                          </a:rPr>
                        </m:ctrlPr>
                      </m:fPr>
                      <m:num>
                        <m:r>
                          <a:rPr lang="en-US" sz="1800" i="1" smtClean="0">
                            <a:effectLst/>
                            <a:latin typeface="Cambria Math" panose="02040503050406030204" pitchFamily="18" charset="0"/>
                            <a:ea typeface="Calibri" panose="020F0502020204030204" pitchFamily="34" charset="0"/>
                            <a:cs typeface="Arial" panose="020B0604020202020204" pitchFamily="34" charset="0"/>
                          </a:rPr>
                          <m:t>𝑄𝑢𝑎𝑛𝑡𝑖𝑡𝑦</m:t>
                        </m:r>
                      </m:num>
                      <m:den>
                        <m:r>
                          <a:rPr lang="en-US" sz="1800" i="1" smtClean="0">
                            <a:effectLst/>
                            <a:latin typeface="Cambria Math" panose="02040503050406030204" pitchFamily="18" charset="0"/>
                            <a:ea typeface="Calibri" panose="020F0502020204030204" pitchFamily="34" charset="0"/>
                            <a:cs typeface="Arial" panose="020B0604020202020204" pitchFamily="34" charset="0"/>
                          </a:rPr>
                          <m:t>𝑃𝑟𝑜𝑑𝑢𝑐𝑡𝑖𝑣𝑖𝑡𝑦</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𝑟𝑎𝑡𝑒</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𝑓𝑜𝑟</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𝑜𝑛𝑒</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𝑐𝑟𝑒𝑤</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𝑥</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𝑁𝑢𝑚𝑏𝑒𝑟</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𝑜𝑓</m:t>
                        </m:r>
                        <m:r>
                          <a:rPr lang="en-US" sz="1800" i="1" smtClean="0">
                            <a:effectLst/>
                            <a:latin typeface="Cambria Math" panose="02040503050406030204" pitchFamily="18" charset="0"/>
                            <a:ea typeface="Calibri" panose="020F0502020204030204" pitchFamily="34" charset="0"/>
                            <a:cs typeface="Arial" panose="020B0604020202020204" pitchFamily="34" charset="0"/>
                          </a:rPr>
                          <m:t> </m:t>
                        </m:r>
                        <m:r>
                          <a:rPr lang="en-US" sz="1800" i="1" smtClean="0">
                            <a:effectLst/>
                            <a:latin typeface="Cambria Math" panose="02040503050406030204" pitchFamily="18" charset="0"/>
                            <a:ea typeface="Calibri" panose="020F0502020204030204" pitchFamily="34" charset="0"/>
                            <a:cs typeface="Arial" panose="020B0604020202020204" pitchFamily="34" charset="0"/>
                          </a:rPr>
                          <m:t>𝑐𝑟𝑒𝑤𝑠</m:t>
                        </m:r>
                      </m:den>
                    </m:f>
                  </m:oMath>
                </a14:m>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lnSpc>
                    <a:spcPct val="90000"/>
                  </a:lnSpc>
                  <a:buNone/>
                </a:pPr>
                <a:r>
                  <a:rPr lang="en-US" dirty="0">
                    <a:latin typeface="Times New Roman" panose="02020603050405020304" pitchFamily="18" charset="0"/>
                    <a:ea typeface="Calibri" panose="020F0502020204030204" pitchFamily="34" charset="0"/>
                    <a:cs typeface="Arial" panose="020B0604020202020204" pitchFamily="34" charset="0"/>
                  </a:rPr>
                  <a:t>T</a:t>
                </a:r>
                <a:r>
                  <a:rPr lang="en-US" sz="1800" dirty="0">
                    <a:effectLst/>
                    <a:latin typeface="Times New Roman" panose="02020603050405020304" pitchFamily="18" charset="0"/>
                    <a:ea typeface="Calibri" panose="020F0502020204030204" pitchFamily="34" charset="0"/>
                    <a:cs typeface="Arial" panose="020B0604020202020204" pitchFamily="34" charset="0"/>
                  </a:rPr>
                  <a:t>he original duration for each activity was taken from the contracting company directly based on its experience. </a:t>
                </a: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algn="l" rtl="0"/>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mc:Choice>
        <mc:Fallback xmlns="">
          <p:sp>
            <p:nvSpPr>
              <p:cNvPr id="5" name="Content Placeholder 2">
                <a:extLst>
                  <a:ext uri="{FF2B5EF4-FFF2-40B4-BE49-F238E27FC236}">
                    <a16:creationId xmlns:a16="http://schemas.microsoft.com/office/drawing/2014/main" id="{2B978097-1716-4638-AB29-8DF9AF98DAAE}"/>
                  </a:ext>
                </a:extLst>
              </p:cNvPr>
              <p:cNvSpPr txBox="1">
                <a:spLocks noRot="1" noChangeAspect="1" noMove="1" noResize="1" noEditPoints="1" noAdjustHandles="1" noChangeArrowheads="1" noChangeShapeType="1" noTextEdit="1"/>
              </p:cNvSpPr>
              <p:nvPr/>
            </p:nvSpPr>
            <p:spPr>
              <a:xfrm>
                <a:off x="1657350" y="271463"/>
                <a:ext cx="10534650" cy="6193630"/>
              </a:xfrm>
              <a:prstGeom prst="rect">
                <a:avLst/>
              </a:prstGeom>
              <a:blipFill>
                <a:blip r:embed="rId2"/>
                <a:stretch>
                  <a:fillRect l="-637" t="-689" r="-231"/>
                </a:stretch>
              </a:blipFill>
            </p:spPr>
            <p:txBody>
              <a:bodyPr/>
              <a:lstStyle/>
              <a:p>
                <a:r>
                  <a:rPr lang="ar-JO">
                    <a:noFill/>
                  </a:rPr>
                  <a:t> </a:t>
                </a:r>
              </a:p>
            </p:txBody>
          </p:sp>
        </mc:Fallback>
      </mc:AlternateContent>
      <p:pic>
        <p:nvPicPr>
          <p:cNvPr id="7" name="Picture 6">
            <a:extLst>
              <a:ext uri="{FF2B5EF4-FFF2-40B4-BE49-F238E27FC236}">
                <a16:creationId xmlns:a16="http://schemas.microsoft.com/office/drawing/2014/main" id="{4E9E6CC7-ED5E-4403-B7B0-6FCE707F4CEC}"/>
              </a:ext>
            </a:extLst>
          </p:cNvPr>
          <p:cNvPicPr/>
          <p:nvPr/>
        </p:nvPicPr>
        <p:blipFill rotWithShape="1">
          <a:blip r:embed="rId3">
            <a:extLst>
              <a:ext uri="{28A0092B-C50C-407E-A947-70E740481C1C}">
                <a14:useLocalDpi xmlns:a14="http://schemas.microsoft.com/office/drawing/2010/main" val="0"/>
              </a:ext>
            </a:extLst>
          </a:blip>
          <a:srcRect t="11664"/>
          <a:stretch/>
        </p:blipFill>
        <p:spPr bwMode="auto">
          <a:xfrm>
            <a:off x="1657350" y="2100263"/>
            <a:ext cx="9648825" cy="4757737"/>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E197B996-4BEE-4D1A-9F03-0CFB25979656}"/>
              </a:ext>
            </a:extLst>
          </p:cNvPr>
          <p:cNvSpPr txBox="1"/>
          <p:nvPr/>
        </p:nvSpPr>
        <p:spPr>
          <a:xfrm>
            <a:off x="4986534" y="1715542"/>
            <a:ext cx="499705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Table: Original Duration</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759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BD89653-4272-4C61-B6A2-59AED34BC9DF}"/>
              </a:ext>
            </a:extLst>
          </p:cNvPr>
          <p:cNvPicPr/>
          <p:nvPr/>
        </p:nvPicPr>
        <p:blipFill>
          <a:blip r:embed="rId2">
            <a:extLst>
              <a:ext uri="{28A0092B-C50C-407E-A947-70E740481C1C}">
                <a14:useLocalDpi xmlns:a14="http://schemas.microsoft.com/office/drawing/2010/main" val="0"/>
              </a:ext>
            </a:extLst>
          </a:blip>
          <a:stretch>
            <a:fillRect/>
          </a:stretch>
        </p:blipFill>
        <p:spPr>
          <a:xfrm>
            <a:off x="1572341" y="1678675"/>
            <a:ext cx="9455050" cy="5179325"/>
          </a:xfrm>
          <a:prstGeom prst="rect">
            <a:avLst/>
          </a:prstGeom>
        </p:spPr>
      </p:pic>
      <p:sp>
        <p:nvSpPr>
          <p:cNvPr id="7" name="TextBox 6">
            <a:extLst>
              <a:ext uri="{FF2B5EF4-FFF2-40B4-BE49-F238E27FC236}">
                <a16:creationId xmlns:a16="http://schemas.microsoft.com/office/drawing/2014/main" id="{40B370E6-91B5-45D3-A540-EFC1C2998690}"/>
              </a:ext>
            </a:extLst>
          </p:cNvPr>
          <p:cNvSpPr txBox="1"/>
          <p:nvPr/>
        </p:nvSpPr>
        <p:spPr>
          <a:xfrm>
            <a:off x="4530757" y="1293954"/>
            <a:ext cx="499705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Table: Resources of the Project</a:t>
            </a:r>
            <a:endParaRPr lang="ar-JO" sz="1900" b="1" dirty="0">
              <a:latin typeface="Times New Roman" panose="02020603050405020304" pitchFamily="18" charset="0"/>
              <a:cs typeface="Times New Roman" panose="02020603050405020304" pitchFamily="18" charset="0"/>
            </a:endParaRPr>
          </a:p>
        </p:txBody>
      </p:sp>
      <p:sp>
        <p:nvSpPr>
          <p:cNvPr id="9" name="Content Placeholder 2">
            <a:extLst>
              <a:ext uri="{FF2B5EF4-FFF2-40B4-BE49-F238E27FC236}">
                <a16:creationId xmlns:a16="http://schemas.microsoft.com/office/drawing/2014/main" id="{8A4F6515-6306-4FCE-8F46-2161A5B6800C}"/>
              </a:ext>
            </a:extLst>
          </p:cNvPr>
          <p:cNvSpPr txBox="1">
            <a:spLocks/>
          </p:cNvSpPr>
          <p:nvPr/>
        </p:nvSpPr>
        <p:spPr>
          <a:xfrm>
            <a:off x="1657350" y="690279"/>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Resources</a:t>
            </a: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spTree>
    <p:extLst>
      <p:ext uri="{BB962C8B-B14F-4D97-AF65-F5344CB8AC3E}">
        <p14:creationId xmlns:p14="http://schemas.microsoft.com/office/powerpoint/2010/main" val="1815534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0138129-3A15-4ABB-A578-9954B688CC92}"/>
              </a:ext>
            </a:extLst>
          </p:cNvPr>
          <p:cNvSpPr txBox="1">
            <a:spLocks/>
          </p:cNvSpPr>
          <p:nvPr/>
        </p:nvSpPr>
        <p:spPr>
          <a:xfrm>
            <a:off x="1657350" y="676631"/>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Quantities</a:t>
            </a: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pic>
        <p:nvPicPr>
          <p:cNvPr id="7" name="Picture 6">
            <a:extLst>
              <a:ext uri="{FF2B5EF4-FFF2-40B4-BE49-F238E27FC236}">
                <a16:creationId xmlns:a16="http://schemas.microsoft.com/office/drawing/2014/main" id="{0F1D2C8B-6FDD-43A4-8377-673BEC869356}"/>
              </a:ext>
            </a:extLst>
          </p:cNvPr>
          <p:cNvPicPr/>
          <p:nvPr/>
        </p:nvPicPr>
        <p:blipFill>
          <a:blip r:embed="rId2">
            <a:extLst>
              <a:ext uri="{28A0092B-C50C-407E-A947-70E740481C1C}">
                <a14:useLocalDpi xmlns:a14="http://schemas.microsoft.com/office/drawing/2010/main" val="0"/>
              </a:ext>
            </a:extLst>
          </a:blip>
          <a:stretch>
            <a:fillRect/>
          </a:stretch>
        </p:blipFill>
        <p:spPr>
          <a:xfrm>
            <a:off x="1201002" y="1569493"/>
            <a:ext cx="9812741" cy="5288507"/>
          </a:xfrm>
          <a:prstGeom prst="rect">
            <a:avLst/>
          </a:prstGeom>
        </p:spPr>
      </p:pic>
      <p:sp>
        <p:nvSpPr>
          <p:cNvPr id="8" name="TextBox 7">
            <a:extLst>
              <a:ext uri="{FF2B5EF4-FFF2-40B4-BE49-F238E27FC236}">
                <a16:creationId xmlns:a16="http://schemas.microsoft.com/office/drawing/2014/main" id="{8DB968D6-8C32-4F5C-BC54-012BDC387C3C}"/>
              </a:ext>
            </a:extLst>
          </p:cNvPr>
          <p:cNvSpPr txBox="1"/>
          <p:nvPr/>
        </p:nvSpPr>
        <p:spPr>
          <a:xfrm>
            <a:off x="4107289" y="1184772"/>
            <a:ext cx="499705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Table: Quantities Required for Each Activity</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1896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57EAA3B-F0B2-46CD-BA89-526D89E28337}"/>
              </a:ext>
            </a:extLst>
          </p:cNvPr>
          <p:cNvSpPr txBox="1">
            <a:spLocks/>
          </p:cNvSpPr>
          <p:nvPr/>
        </p:nvSpPr>
        <p:spPr>
          <a:xfrm>
            <a:off x="1772529" y="0"/>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Output Data</a:t>
            </a:r>
            <a:endParaRPr lang="en-US" dirty="0"/>
          </a:p>
        </p:txBody>
      </p:sp>
      <p:sp>
        <p:nvSpPr>
          <p:cNvPr id="7" name="Content Placeholder 2">
            <a:extLst>
              <a:ext uri="{FF2B5EF4-FFF2-40B4-BE49-F238E27FC236}">
                <a16:creationId xmlns:a16="http://schemas.microsoft.com/office/drawing/2014/main" id="{19555734-07C7-4417-89EA-5B170F6AA357}"/>
              </a:ext>
            </a:extLst>
          </p:cNvPr>
          <p:cNvSpPr txBox="1">
            <a:spLocks/>
          </p:cNvSpPr>
          <p:nvPr/>
        </p:nvSpPr>
        <p:spPr>
          <a:xfrm>
            <a:off x="1657350" y="690279"/>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200" b="1" dirty="0">
                <a:solidFill>
                  <a:schemeClr val="tx1"/>
                </a:solidFill>
                <a:latin typeface="Times New Roman" panose="02020603050405020304" pitchFamily="18" charset="0"/>
                <a:cs typeface="Times New Roman" panose="02020603050405020304" pitchFamily="18" charset="0"/>
              </a:rPr>
              <a:t>Time Scheduling</a:t>
            </a:r>
          </a:p>
          <a:p>
            <a:pPr marL="0" indent="0" algn="l" rtl="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project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started on 30</a:t>
            </a:r>
            <a:r>
              <a:rPr lang="en-US" sz="18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/Aug/2020 and will finish on 19</a:t>
            </a:r>
            <a:r>
              <a:rPr lang="en-US" sz="18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/Dec/2021 with calendar duration of 477 days and working duration of 397 days.</a:t>
            </a:r>
          </a:p>
          <a:p>
            <a:pPr algn="l" rtl="0">
              <a:buFont typeface="Wingdings" panose="05000000000000000000" pitchFamily="2" charset="2"/>
              <a:buChar char="Ø"/>
            </a:pPr>
            <a:r>
              <a:rPr lang="en-US" sz="2200" b="1" dirty="0">
                <a:solidFill>
                  <a:schemeClr val="tx1"/>
                </a:solidFill>
                <a:latin typeface="Times New Roman" panose="02020603050405020304" pitchFamily="18" charset="0"/>
                <a:cs typeface="Times New Roman" panose="02020603050405020304" pitchFamily="18" charset="0"/>
              </a:rPr>
              <a:t>Gantt Chart</a:t>
            </a:r>
          </a:p>
          <a:p>
            <a:pPr marL="0" indent="0" algn="l" rtl="0">
              <a:buNone/>
            </a:pPr>
            <a:endParaRPr lang="en-US" sz="22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r>
              <a:rPr lang="en-US" sz="2400" b="1" dirty="0">
                <a:solidFill>
                  <a:schemeClr val="tx1"/>
                </a:solidFill>
                <a:latin typeface="Times New Roman" panose="02020603050405020304" pitchFamily="18" charset="0"/>
                <a:cs typeface="Times New Roman" panose="02020603050405020304" pitchFamily="18" charset="0"/>
              </a:rPr>
              <a:t> </a:t>
            </a:r>
          </a:p>
          <a:p>
            <a:pPr algn="l" rtl="0">
              <a:buFont typeface="Wingdings" panose="05000000000000000000" pitchFamily="2" charset="2"/>
              <a:buChar char="q"/>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pic>
        <p:nvPicPr>
          <p:cNvPr id="8" name="Picture 7">
            <a:extLst>
              <a:ext uri="{FF2B5EF4-FFF2-40B4-BE49-F238E27FC236}">
                <a16:creationId xmlns:a16="http://schemas.microsoft.com/office/drawing/2014/main" id="{4FEF0A12-869D-44A5-9929-5269287CF259}"/>
              </a:ext>
            </a:extLst>
          </p:cNvPr>
          <p:cNvPicPr/>
          <p:nvPr/>
        </p:nvPicPr>
        <p:blipFill>
          <a:blip r:embed="rId2">
            <a:extLst>
              <a:ext uri="{28A0092B-C50C-407E-A947-70E740481C1C}">
                <a14:useLocalDpi xmlns:a14="http://schemas.microsoft.com/office/drawing/2010/main" val="0"/>
              </a:ext>
            </a:extLst>
          </a:blip>
          <a:stretch>
            <a:fillRect/>
          </a:stretch>
        </p:blipFill>
        <p:spPr>
          <a:xfrm>
            <a:off x="1" y="2224585"/>
            <a:ext cx="12192000" cy="4094327"/>
          </a:xfrm>
          <a:prstGeom prst="rect">
            <a:avLst/>
          </a:prstGeom>
        </p:spPr>
      </p:pic>
      <p:sp>
        <p:nvSpPr>
          <p:cNvPr id="9" name="TextBox 8">
            <a:extLst>
              <a:ext uri="{FF2B5EF4-FFF2-40B4-BE49-F238E27FC236}">
                <a16:creationId xmlns:a16="http://schemas.microsoft.com/office/drawing/2014/main" id="{206D911D-1A34-4484-9279-FBDAFFE34BB3}"/>
              </a:ext>
            </a:extLst>
          </p:cNvPr>
          <p:cNvSpPr txBox="1"/>
          <p:nvPr/>
        </p:nvSpPr>
        <p:spPr>
          <a:xfrm>
            <a:off x="4841294" y="6318912"/>
            <a:ext cx="2774156"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Gantt Chart</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96679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B3E584-08A8-46C8-BE13-68F23BCF3D4D}"/>
              </a:ext>
            </a:extLst>
          </p:cNvPr>
          <p:cNvPicPr/>
          <p:nvPr/>
        </p:nvPicPr>
        <p:blipFill>
          <a:blip r:embed="rId2">
            <a:extLst>
              <a:ext uri="{28A0092B-C50C-407E-A947-70E740481C1C}">
                <a14:useLocalDpi xmlns:a14="http://schemas.microsoft.com/office/drawing/2010/main" val="0"/>
              </a:ext>
            </a:extLst>
          </a:blip>
          <a:stretch>
            <a:fillRect/>
          </a:stretch>
        </p:blipFill>
        <p:spPr>
          <a:xfrm>
            <a:off x="0" y="1310185"/>
            <a:ext cx="12191999" cy="5090152"/>
          </a:xfrm>
          <a:prstGeom prst="rect">
            <a:avLst/>
          </a:prstGeom>
        </p:spPr>
      </p:pic>
      <p:sp>
        <p:nvSpPr>
          <p:cNvPr id="7" name="Content Placeholder 2">
            <a:extLst>
              <a:ext uri="{FF2B5EF4-FFF2-40B4-BE49-F238E27FC236}">
                <a16:creationId xmlns:a16="http://schemas.microsoft.com/office/drawing/2014/main" id="{26892C4C-E69D-4509-992F-2C747815525F}"/>
              </a:ext>
            </a:extLst>
          </p:cNvPr>
          <p:cNvSpPr txBox="1">
            <a:spLocks/>
          </p:cNvSpPr>
          <p:nvPr/>
        </p:nvSpPr>
        <p:spPr>
          <a:xfrm>
            <a:off x="1657350" y="690279"/>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Ø"/>
            </a:pPr>
            <a:r>
              <a:rPr lang="en-US" sz="2400" b="1" dirty="0">
                <a:solidFill>
                  <a:schemeClr val="tx1"/>
                </a:solidFill>
                <a:latin typeface="Times New Roman" panose="02020603050405020304" pitchFamily="18" charset="0"/>
                <a:cs typeface="Times New Roman" panose="02020603050405020304" pitchFamily="18" charset="0"/>
              </a:rPr>
              <a:t>Critical Activities </a:t>
            </a:r>
          </a:p>
          <a:p>
            <a:pPr marL="0" indent="0" algn="l" rtl="0">
              <a:buNone/>
            </a:pPr>
            <a:endParaRPr lang="en-US" sz="22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r>
              <a:rPr lang="en-US" sz="2400" b="1" dirty="0">
                <a:solidFill>
                  <a:schemeClr val="tx1"/>
                </a:solidFill>
                <a:latin typeface="Times New Roman" panose="02020603050405020304" pitchFamily="18" charset="0"/>
                <a:cs typeface="Times New Roman" panose="02020603050405020304" pitchFamily="18" charset="0"/>
              </a:rPr>
              <a:t> </a:t>
            </a:r>
          </a:p>
          <a:p>
            <a:pPr algn="l" rtl="0">
              <a:buFont typeface="Wingdings" panose="05000000000000000000" pitchFamily="2" charset="2"/>
              <a:buChar char="q"/>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sp>
        <p:nvSpPr>
          <p:cNvPr id="8" name="TextBox 7">
            <a:extLst>
              <a:ext uri="{FF2B5EF4-FFF2-40B4-BE49-F238E27FC236}">
                <a16:creationId xmlns:a16="http://schemas.microsoft.com/office/drawing/2014/main" id="{DFA01882-8C78-4C5E-A99C-B8BCCCFBC4A5}"/>
              </a:ext>
            </a:extLst>
          </p:cNvPr>
          <p:cNvSpPr txBox="1"/>
          <p:nvPr/>
        </p:nvSpPr>
        <p:spPr>
          <a:xfrm>
            <a:off x="4841293" y="6400337"/>
            <a:ext cx="3088055"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Critical Activities</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9620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AC91D25-6B67-457E-8A41-817914F45983}"/>
              </a:ext>
            </a:extLst>
          </p:cNvPr>
          <p:cNvSpPr txBox="1">
            <a:spLocks/>
          </p:cNvSpPr>
          <p:nvPr/>
        </p:nvSpPr>
        <p:spPr>
          <a:xfrm>
            <a:off x="1657350" y="0"/>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Cost Estimating </a:t>
            </a:r>
          </a:p>
          <a:p>
            <a:pPr algn="l" rtl="0"/>
            <a:r>
              <a:rPr lang="en-US" dirty="0">
                <a:solidFill>
                  <a:schemeClr val="tx1"/>
                </a:solidFill>
                <a:latin typeface="Times New Roman" panose="02020603050405020304" pitchFamily="18" charset="0"/>
                <a:ea typeface="Calibri" panose="020F0502020204030204" pitchFamily="34" charset="0"/>
                <a:cs typeface="Arial" panose="020B0604020202020204" pitchFamily="34" charset="0"/>
              </a:rPr>
              <a:t>O</a:t>
            </a: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nly the total direct cost is calculated by multiplying the standard rate of each resource by the corresponding quantity and then importing them into Primavera through the cost loading resource.</a:t>
            </a:r>
          </a:p>
          <a:p>
            <a:pPr marL="0" indent="0" algn="l" rtl="0">
              <a:buNone/>
            </a:pPr>
            <a:endPar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endParaRPr lang="en-US" sz="2200" b="1" dirty="0">
              <a:solidFill>
                <a:schemeClr val="tx1"/>
              </a:solidFill>
              <a:latin typeface="Times New Roman" panose="02020603050405020304" pitchFamily="18" charset="0"/>
              <a:cs typeface="Times New Roman" panose="02020603050405020304" pitchFamily="18" charset="0"/>
            </a:endParaRPr>
          </a:p>
          <a:p>
            <a:pPr algn="l" rtl="0"/>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The total direct cost is equal to 5,975,920</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ar-SA"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r>
              <a:rPr lang="he-IL"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endPar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endParaRPr lang="en-US" sz="2000" b="1" dirty="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q"/>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pic>
        <p:nvPicPr>
          <p:cNvPr id="7" name="Picture 6">
            <a:extLst>
              <a:ext uri="{FF2B5EF4-FFF2-40B4-BE49-F238E27FC236}">
                <a16:creationId xmlns:a16="http://schemas.microsoft.com/office/drawing/2014/main" id="{8887E8F7-82A4-4B3E-A9FB-83B8DF5C2A69}"/>
              </a:ext>
            </a:extLst>
          </p:cNvPr>
          <p:cNvPicPr/>
          <p:nvPr/>
        </p:nvPicPr>
        <p:blipFill>
          <a:blip r:embed="rId2">
            <a:extLst>
              <a:ext uri="{28A0092B-C50C-407E-A947-70E740481C1C}">
                <a14:useLocalDpi xmlns:a14="http://schemas.microsoft.com/office/drawing/2010/main" val="0"/>
              </a:ext>
            </a:extLst>
          </a:blip>
          <a:stretch>
            <a:fillRect/>
          </a:stretch>
        </p:blipFill>
        <p:spPr>
          <a:xfrm>
            <a:off x="3234520" y="1193384"/>
            <a:ext cx="6059605" cy="457486"/>
          </a:xfrm>
          <a:prstGeom prst="rect">
            <a:avLst/>
          </a:prstGeom>
        </p:spPr>
      </p:pic>
      <p:sp>
        <p:nvSpPr>
          <p:cNvPr id="8" name="TextBox 7">
            <a:extLst>
              <a:ext uri="{FF2B5EF4-FFF2-40B4-BE49-F238E27FC236}">
                <a16:creationId xmlns:a16="http://schemas.microsoft.com/office/drawing/2014/main" id="{D1570811-B932-40AC-82D2-33C095022289}"/>
              </a:ext>
            </a:extLst>
          </p:cNvPr>
          <p:cNvSpPr txBox="1"/>
          <p:nvPr/>
        </p:nvSpPr>
        <p:spPr>
          <a:xfrm>
            <a:off x="4654331" y="1614487"/>
            <a:ext cx="3766338"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Cost Loading Resource</a:t>
            </a:r>
            <a:endParaRPr lang="ar-JO" sz="1900" b="1"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2F36E350-2502-4F8F-80DE-70134B25D0E1}"/>
              </a:ext>
            </a:extLst>
          </p:cNvPr>
          <p:cNvSpPr txBox="1"/>
          <p:nvPr/>
        </p:nvSpPr>
        <p:spPr>
          <a:xfrm>
            <a:off x="5041506" y="6445984"/>
            <a:ext cx="3766338"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Direct Budgeted Cost</a:t>
            </a:r>
            <a:endParaRPr lang="ar-JO" sz="19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4E0643F1-B9B5-4B91-9439-E169B5D5F993}"/>
              </a:ext>
            </a:extLst>
          </p:cNvPr>
          <p:cNvPicPr>
            <a:picLocks noChangeAspect="1"/>
          </p:cNvPicPr>
          <p:nvPr/>
        </p:nvPicPr>
        <p:blipFill>
          <a:blip r:embed="rId3"/>
          <a:stretch>
            <a:fillRect/>
          </a:stretch>
        </p:blipFill>
        <p:spPr>
          <a:xfrm>
            <a:off x="1228725" y="2373005"/>
            <a:ext cx="10058400" cy="4072979"/>
          </a:xfrm>
          <a:prstGeom prst="rect">
            <a:avLst/>
          </a:prstGeom>
        </p:spPr>
      </p:pic>
    </p:spTree>
    <p:extLst>
      <p:ext uri="{BB962C8B-B14F-4D97-AF65-F5344CB8AC3E}">
        <p14:creationId xmlns:p14="http://schemas.microsoft.com/office/powerpoint/2010/main" val="28472342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FCAB80-5906-4747-8DC3-994AD2AA3B7C}"/>
              </a:ext>
            </a:extLst>
          </p:cNvPr>
          <p:cNvPicPr/>
          <p:nvPr/>
        </p:nvPicPr>
        <p:blipFill>
          <a:blip r:embed="rId2">
            <a:extLst>
              <a:ext uri="{28A0092B-C50C-407E-A947-70E740481C1C}">
                <a14:useLocalDpi xmlns:a14="http://schemas.microsoft.com/office/drawing/2010/main" val="0"/>
              </a:ext>
            </a:extLst>
          </a:blip>
          <a:stretch>
            <a:fillRect/>
          </a:stretch>
        </p:blipFill>
        <p:spPr>
          <a:xfrm>
            <a:off x="1" y="1282890"/>
            <a:ext cx="12192000" cy="4995080"/>
          </a:xfrm>
          <a:prstGeom prst="rect">
            <a:avLst/>
          </a:prstGeom>
        </p:spPr>
      </p:pic>
      <p:sp>
        <p:nvSpPr>
          <p:cNvPr id="3" name="Content Placeholder 2">
            <a:extLst>
              <a:ext uri="{FF2B5EF4-FFF2-40B4-BE49-F238E27FC236}">
                <a16:creationId xmlns:a16="http://schemas.microsoft.com/office/drawing/2014/main" id="{E7A000A9-5295-4C0B-835D-B582FCC03AF7}"/>
              </a:ext>
            </a:extLst>
          </p:cNvPr>
          <p:cNvSpPr txBox="1">
            <a:spLocks/>
          </p:cNvSpPr>
          <p:nvPr/>
        </p:nvSpPr>
        <p:spPr>
          <a:xfrm>
            <a:off x="1657350" y="690279"/>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Ø"/>
            </a:pPr>
            <a:r>
              <a:rPr lang="en-US" sz="2400" b="1" dirty="0">
                <a:solidFill>
                  <a:schemeClr val="tx1"/>
                </a:solidFill>
                <a:latin typeface="Times New Roman" panose="02020603050405020304" pitchFamily="18" charset="0"/>
                <a:cs typeface="Times New Roman" panose="02020603050405020304" pitchFamily="18" charset="0"/>
              </a:rPr>
              <a:t>S-Curve</a:t>
            </a:r>
          </a:p>
          <a:p>
            <a:pPr marL="0" indent="0" algn="l" rtl="0">
              <a:buNone/>
            </a:pPr>
            <a:endParaRPr lang="en-US" sz="22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r>
              <a:rPr lang="en-US" sz="2400" b="1" dirty="0">
                <a:solidFill>
                  <a:schemeClr val="tx1"/>
                </a:solidFill>
                <a:latin typeface="Times New Roman" panose="02020603050405020304" pitchFamily="18" charset="0"/>
                <a:cs typeface="Times New Roman" panose="02020603050405020304" pitchFamily="18" charset="0"/>
              </a:rPr>
              <a:t> </a:t>
            </a:r>
          </a:p>
          <a:p>
            <a:pPr algn="l" rtl="0">
              <a:buFont typeface="Wingdings" panose="05000000000000000000" pitchFamily="2" charset="2"/>
              <a:buChar char="q"/>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sp>
        <p:nvSpPr>
          <p:cNvPr id="4" name="TextBox 3">
            <a:extLst>
              <a:ext uri="{FF2B5EF4-FFF2-40B4-BE49-F238E27FC236}">
                <a16:creationId xmlns:a16="http://schemas.microsoft.com/office/drawing/2014/main" id="{865424B1-489E-4732-9F96-D4948CB99137}"/>
              </a:ext>
            </a:extLst>
          </p:cNvPr>
          <p:cNvSpPr txBox="1"/>
          <p:nvPr/>
        </p:nvSpPr>
        <p:spPr>
          <a:xfrm>
            <a:off x="3534770" y="6327857"/>
            <a:ext cx="5909481" cy="384721"/>
          </a:xfrm>
          <a:prstGeom prst="rect">
            <a:avLst/>
          </a:prstGeom>
          <a:noFill/>
        </p:spPr>
        <p:txBody>
          <a:bodyPr wrap="square" rtlCol="1">
            <a:spAutoFit/>
          </a:bodyPr>
          <a:lstStyle/>
          <a:p>
            <a:r>
              <a:rPr lang="en-US" sz="1900" b="1" dirty="0">
                <a:latin typeface="Times New Roman" panose="02020603050405020304" pitchFamily="18" charset="0"/>
                <a:cs typeface="Times New Roman" panose="02020603050405020304" pitchFamily="18" charset="0"/>
              </a:rPr>
              <a:t>Figure: S-Curve for the Total Direct Budgeted Cost</a:t>
            </a:r>
            <a:endParaRPr lang="ar-JO"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2789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8012" y="611580"/>
            <a:ext cx="8911687" cy="879595"/>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Objectives</a:t>
            </a:r>
            <a:endParaRPr lang="en-US" dirty="0"/>
          </a:p>
        </p:txBody>
      </p:sp>
      <p:sp>
        <p:nvSpPr>
          <p:cNvPr id="3" name="Content Placeholder 2"/>
          <p:cNvSpPr>
            <a:spLocks noGrp="1"/>
          </p:cNvSpPr>
          <p:nvPr>
            <p:ph idx="1"/>
          </p:nvPr>
        </p:nvSpPr>
        <p:spPr>
          <a:xfrm>
            <a:off x="985592" y="1364567"/>
            <a:ext cx="10916529" cy="4686445"/>
          </a:xfrm>
        </p:spPr>
        <p:txBody>
          <a:bodyPr>
            <a:normAutofit/>
          </a:bodyPr>
          <a:lstStyle/>
          <a:p>
            <a:pPr algn="just" rtl="0"/>
            <a:r>
              <a:rPr lang="en-US" sz="3200" dirty="0">
                <a:solidFill>
                  <a:schemeClr val="tx1"/>
                </a:solidFill>
                <a:latin typeface="Times New Roman" panose="02020603050405020304" pitchFamily="18" charset="0"/>
                <a:cs typeface="Times New Roman" panose="02020603050405020304" pitchFamily="18" charset="0"/>
              </a:rPr>
              <a:t>Calculating the project quantities using Revit software and confirm results with manual ones, then compare them with the contractor’s Bill Of Quantity (BOQ). </a:t>
            </a:r>
          </a:p>
          <a:p>
            <a:pPr algn="just" rtl="0"/>
            <a:r>
              <a:rPr lang="en-US" sz="3200" dirty="0">
                <a:solidFill>
                  <a:schemeClr val="tx1"/>
                </a:solidFill>
                <a:latin typeface="Times New Roman" panose="02020603050405020304" pitchFamily="18" charset="0"/>
                <a:cs typeface="Times New Roman" panose="02020603050405020304" pitchFamily="18" charset="0"/>
              </a:rPr>
              <a:t>Estimate the cost and time for the project using Primavera software. </a:t>
            </a:r>
          </a:p>
          <a:p>
            <a:pPr algn="just" rtl="0"/>
            <a:r>
              <a:rPr lang="en-US" sz="3200" dirty="0">
                <a:solidFill>
                  <a:schemeClr val="tx1"/>
                </a:solidFill>
                <a:latin typeface="Times New Roman" panose="02020603050405020304" pitchFamily="18" charset="0"/>
                <a:cs typeface="Times New Roman" panose="02020603050405020304" pitchFamily="18" charset="0"/>
              </a:rPr>
              <a:t>Correlate the 3D model with time and cost to make the 5D model using Navisworks software.</a:t>
            </a:r>
          </a:p>
        </p:txBody>
      </p:sp>
    </p:spTree>
    <p:extLst>
      <p:ext uri="{BB962C8B-B14F-4D97-AF65-F5344CB8AC3E}">
        <p14:creationId xmlns:p14="http://schemas.microsoft.com/office/powerpoint/2010/main" val="11157046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31BB00-4B7E-407B-84F5-FC01D95C313D}"/>
              </a:ext>
            </a:extLst>
          </p:cNvPr>
          <p:cNvSpPr txBox="1"/>
          <p:nvPr/>
        </p:nvSpPr>
        <p:spPr>
          <a:xfrm>
            <a:off x="1487606" y="1269241"/>
            <a:ext cx="10604310" cy="4730269"/>
          </a:xfrm>
          <a:prstGeom prst="rect">
            <a:avLst/>
          </a:prstGeom>
          <a:noFill/>
        </p:spPr>
        <p:txBody>
          <a:bodyPr wrap="square">
            <a:spAutoFit/>
          </a:bodyPr>
          <a:lstStyle/>
          <a:p>
            <a:pPr algn="just">
              <a:lnSpc>
                <a:spcPct val="150000"/>
              </a:lnSpc>
              <a:spcAft>
                <a:spcPts val="100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The job overhead was assumed to be 10% of the direct costs, the operating overhead 5%</a:t>
            </a:r>
            <a:r>
              <a:rPr lang="en-US" sz="22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200" dirty="0">
                <a:effectLst/>
                <a:latin typeface="Times New Roman" panose="02020603050405020304" pitchFamily="18" charset="0"/>
                <a:ea typeface="Calibri" panose="020F0502020204030204" pitchFamily="34" charset="0"/>
                <a:cs typeface="Arial" panose="020B0604020202020204" pitchFamily="34" charset="0"/>
              </a:rPr>
              <a:t>from the direct costs and job overhead, and the profit 15% of the total cost.</a:t>
            </a: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Direct Cost = 5,975,920</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Job Overhead = 10% Direct cost = 597,592</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Operating Overhead = 5%</a:t>
            </a:r>
            <a:r>
              <a:rPr lang="en-US" sz="22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200" dirty="0">
                <a:effectLst/>
                <a:latin typeface="Times New Roman" panose="02020603050405020304" pitchFamily="18" charset="0"/>
                <a:ea typeface="Calibri" panose="020F0502020204030204" pitchFamily="34" charset="0"/>
                <a:cs typeface="Arial" panose="020B0604020202020204" pitchFamily="34" charset="0"/>
              </a:rPr>
              <a:t>(Direct cost + Job Overhead) = 328,676</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Indirect Cost = Job Overhead + Operating Overhead = 926,268</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Total Cost = Direct Cost + Indirect Cost = 6,902,188</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Profit = 15% Total Cost = 1,035,329</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just">
              <a:lnSpc>
                <a:spcPct val="150000"/>
              </a:lnSpc>
              <a:spcAft>
                <a:spcPts val="1000"/>
              </a:spcAft>
              <a:buFont typeface="Symbol" panose="05050102010706020507" pitchFamily="18" charset="2"/>
              <a:buChar char=""/>
            </a:pPr>
            <a:r>
              <a:rPr lang="en-US" sz="2200" dirty="0">
                <a:effectLst/>
                <a:latin typeface="Times New Roman" panose="02020603050405020304" pitchFamily="18" charset="0"/>
                <a:ea typeface="Calibri" panose="020F0502020204030204" pitchFamily="34" charset="0"/>
                <a:cs typeface="Arial" panose="020B0604020202020204" pitchFamily="34" charset="0"/>
              </a:rPr>
              <a:t>So, the Price = Total Cost + Profit = 7,937,517</a:t>
            </a:r>
            <a:r>
              <a:rPr lang="he-IL" sz="2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86AA2C03-0532-4D77-BB00-E5ACB57D531A}"/>
              </a:ext>
            </a:extLst>
          </p:cNvPr>
          <p:cNvSpPr txBox="1">
            <a:spLocks/>
          </p:cNvSpPr>
          <p:nvPr/>
        </p:nvSpPr>
        <p:spPr>
          <a:xfrm>
            <a:off x="1657350" y="690279"/>
            <a:ext cx="10534650" cy="6072187"/>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buFont typeface="Wingdings" panose="05000000000000000000" pitchFamily="2" charset="2"/>
              <a:buChar char="Ø"/>
            </a:pPr>
            <a:r>
              <a:rPr lang="en-US" sz="2800" b="1" dirty="0">
                <a:solidFill>
                  <a:schemeClr val="tx1"/>
                </a:solidFill>
                <a:latin typeface="Times New Roman" panose="02020603050405020304" pitchFamily="18" charset="0"/>
                <a:cs typeface="Times New Roman" panose="02020603050405020304" pitchFamily="18" charset="0"/>
              </a:rPr>
              <a:t>Price</a:t>
            </a:r>
          </a:p>
          <a:p>
            <a:pPr marL="0" indent="0" algn="l" rtl="0">
              <a:buNone/>
            </a:pPr>
            <a:endParaRPr lang="en-US" sz="22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indent="0" algn="l" rtl="0">
              <a:buNone/>
            </a:pPr>
            <a:r>
              <a:rPr lang="en-US" sz="2400" b="1" dirty="0">
                <a:solidFill>
                  <a:schemeClr val="tx1"/>
                </a:solidFill>
                <a:latin typeface="Times New Roman" panose="02020603050405020304" pitchFamily="18" charset="0"/>
                <a:cs typeface="Times New Roman" panose="02020603050405020304" pitchFamily="18" charset="0"/>
              </a:rPr>
              <a:t> </a:t>
            </a:r>
          </a:p>
          <a:p>
            <a:pPr algn="l" rtl="0">
              <a:buFont typeface="Wingdings" panose="05000000000000000000" pitchFamily="2" charset="2"/>
              <a:buChar char="q"/>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lgn="l" rtl="0">
              <a:buNone/>
            </a:pPr>
            <a:endParaRPr lang="en-US" sz="2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l" rtl="0">
              <a:buFont typeface="Wingdings 3" charset="2"/>
              <a:buNone/>
            </a:pPr>
            <a:r>
              <a:rPr lang="en-US" sz="2100" b="1" dirty="0">
                <a:solidFill>
                  <a:schemeClr val="tx1"/>
                </a:solidFill>
                <a:latin typeface="Times New Roman" panose="02020603050405020304" pitchFamily="18" charset="0"/>
                <a:cs typeface="Times New Roman" panose="02020603050405020304" pitchFamily="18" charset="0"/>
              </a:rPr>
              <a:t>                                                     </a:t>
            </a: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marL="0" indent="0" algn="l" rtl="0">
              <a:lnSpc>
                <a:spcPct val="90000"/>
              </a:lnSpc>
              <a:buFont typeface="Wingdings 3" charset="2"/>
              <a:buNone/>
            </a:pPr>
            <a:endParaRPr lang="en-US" sz="2100" dirty="0">
              <a:solidFill>
                <a:schemeClr val="tx1"/>
              </a:solidFill>
              <a:latin typeface="Times New Roman" panose="02020603050405020304" pitchFamily="18" charset="0"/>
              <a:cs typeface="Times New Roman" panose="02020603050405020304" pitchFamily="18" charset="0"/>
            </a:endParaRPr>
          </a:p>
          <a:p>
            <a:pPr algn="l" rtl="0"/>
            <a:endParaRPr lang="en-US" dirty="0"/>
          </a:p>
          <a:p>
            <a:pPr marL="400050" lvl="1" indent="0" algn="l" rtl="0">
              <a:lnSpc>
                <a:spcPct val="150000"/>
              </a:lnSpc>
              <a:buFont typeface="Wingdings 3" charset="2"/>
              <a:buNone/>
            </a:pPr>
            <a:endParaRPr lang="en-US" dirty="0"/>
          </a:p>
          <a:p>
            <a:pPr marL="400050" lvl="1" indent="0" algn="l" rtl="0">
              <a:lnSpc>
                <a:spcPct val="150000"/>
              </a:lnSpc>
              <a:buFont typeface="Wingdings 3" charset="2"/>
              <a:buNone/>
            </a:pPr>
            <a:endParaRPr lang="en-US" dirty="0"/>
          </a:p>
          <a:p>
            <a:pPr marL="0" indent="0" algn="l" rtl="0">
              <a:buFont typeface="Wingdings 3" charset="2"/>
              <a:buNone/>
            </a:pPr>
            <a:endParaRPr lang="en-US" dirty="0"/>
          </a:p>
          <a:p>
            <a:pPr marL="0" indent="0" algn="l" rtl="0">
              <a:buFont typeface="Wingdings 3" charset="2"/>
              <a:buNone/>
            </a:pPr>
            <a:endParaRPr lang="en-US" dirty="0"/>
          </a:p>
        </p:txBody>
      </p:sp>
    </p:spTree>
    <p:extLst>
      <p:ext uri="{BB962C8B-B14F-4D97-AF65-F5344CB8AC3E}">
        <p14:creationId xmlns:p14="http://schemas.microsoft.com/office/powerpoint/2010/main" val="31015023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2E6D9B9-A053-4038-BBE2-D97A3FDBF533}"/>
              </a:ext>
            </a:extLst>
          </p:cNvPr>
          <p:cNvSpPr/>
          <p:nvPr/>
        </p:nvSpPr>
        <p:spPr>
          <a:xfrm>
            <a:off x="961979" y="1477108"/>
            <a:ext cx="10599937" cy="3749744"/>
          </a:xfrm>
          <a:prstGeom prst="rect">
            <a:avLst/>
          </a:prstGeom>
        </p:spPr>
        <p:txBody>
          <a:bodyPr wrap="square">
            <a:spAutoFit/>
          </a:bodyPr>
          <a:lstStyle/>
          <a:p>
            <a:pPr marL="342900" lvl="0" indent="-342900" algn="just">
              <a:spcBef>
                <a:spcPts val="1000"/>
              </a:spcBef>
              <a:buClr>
                <a:prstClr val="black">
                  <a:lumMod val="85000"/>
                  <a:lumOff val="15000"/>
                </a:prstClr>
              </a:buClr>
              <a:buSzPct val="100000"/>
              <a:buFont typeface="Wingdings 3" charset="2"/>
              <a:buChar char=""/>
            </a:pPr>
            <a:r>
              <a:rPr lang="en-US" sz="2800" b="1" dirty="0">
                <a:solidFill>
                  <a:prstClr val="black"/>
                </a:solidFill>
                <a:latin typeface="Times New Roman" panose="02020603050405020304" pitchFamily="18" charset="0"/>
                <a:cs typeface="Times New Roman" panose="02020603050405020304" pitchFamily="18" charset="0"/>
              </a:rPr>
              <a:t>Definition</a:t>
            </a:r>
            <a:r>
              <a:rPr lang="en-US" sz="2800" dirty="0">
                <a:solidFill>
                  <a:prstClr val="black"/>
                </a:solidFill>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a:p>
            <a:pPr algn="just">
              <a:spcBef>
                <a:spcPts val="1000"/>
              </a:spcBef>
              <a:buClr>
                <a:srgbClr val="C00000"/>
              </a:buClr>
              <a:buSzPct val="100000"/>
              <a:buFont typeface="Wingdings 3" charset="2"/>
            </a:pPr>
            <a:r>
              <a:rPr lang="en-US" sz="2800" dirty="0">
                <a:latin typeface="Times New Roman" panose="02020603050405020304" pitchFamily="18" charset="0"/>
                <a:cs typeface="Times New Roman" panose="02020603050405020304" pitchFamily="18" charset="0"/>
              </a:rPr>
              <a:t>It is a 3D design review package for Microsoft Windows, and it is primarily used in the construction industries to supplement 3D design</a:t>
            </a:r>
            <a:endParaRPr lang="en-US" sz="2800" b="1" dirty="0">
              <a:latin typeface="Times New Roman" panose="02020603050405020304" pitchFamily="18" charset="0"/>
              <a:cs typeface="Times New Roman" panose="02020603050405020304" pitchFamily="18" charset="0"/>
            </a:endParaRPr>
          </a:p>
          <a:p>
            <a:pPr marL="342900" indent="-342900" algn="just">
              <a:spcBef>
                <a:spcPts val="1000"/>
              </a:spcBef>
              <a:buClr>
                <a:prstClr val="black">
                  <a:lumMod val="85000"/>
                  <a:lumOff val="15000"/>
                </a:prstClr>
              </a:buClr>
              <a:buSzPct val="100000"/>
              <a:buFont typeface="Wingdings 3" charset="2"/>
              <a:buChar char=""/>
            </a:pPr>
            <a:r>
              <a:rPr lang="en-US" sz="2800" b="1" dirty="0">
                <a:solidFill>
                  <a:prstClr val="black"/>
                </a:solidFill>
                <a:latin typeface="Times New Roman" panose="02020603050405020304" pitchFamily="18" charset="0"/>
                <a:cs typeface="Times New Roman" panose="02020603050405020304" pitchFamily="18" charset="0"/>
              </a:rPr>
              <a:t>Benefits</a:t>
            </a:r>
          </a:p>
          <a:p>
            <a:pPr algn="just">
              <a:spcBef>
                <a:spcPts val="1000"/>
              </a:spcBef>
              <a:buClr>
                <a:srgbClr val="C00000"/>
              </a:buClr>
              <a:buSzPct val="100000"/>
              <a:buFont typeface="Wingdings 3" charset="2"/>
            </a:pPr>
            <a:r>
              <a:rPr lang="en-US" sz="2800" dirty="0">
                <a:latin typeface="Times New Roman" panose="02020603050405020304" pitchFamily="18" charset="0"/>
                <a:cs typeface="Times New Roman" panose="02020603050405020304" pitchFamily="18" charset="0"/>
              </a:rPr>
              <a:t>1. Control project outcomes</a:t>
            </a:r>
          </a:p>
          <a:p>
            <a:pPr algn="just">
              <a:spcBef>
                <a:spcPts val="1000"/>
              </a:spcBef>
              <a:buClr>
                <a:srgbClr val="C00000"/>
              </a:buClr>
              <a:buSzPct val="100000"/>
              <a:buFont typeface="Wingdings 3" charset="2"/>
            </a:pPr>
            <a:r>
              <a:rPr lang="en-US" sz="2800" dirty="0">
                <a:latin typeface="Times New Roman" panose="02020603050405020304" pitchFamily="18" charset="0"/>
                <a:cs typeface="Times New Roman" panose="02020603050405020304" pitchFamily="18" charset="0"/>
              </a:rPr>
              <a:t>2. Resolve conflicts</a:t>
            </a:r>
          </a:p>
          <a:p>
            <a:pPr algn="just">
              <a:spcBef>
                <a:spcPts val="1000"/>
              </a:spcBef>
              <a:buClr>
                <a:srgbClr val="C00000"/>
              </a:buClr>
              <a:buSzPct val="100000"/>
              <a:buFont typeface="Wingdings 3" charset="2"/>
            </a:pPr>
            <a:r>
              <a:rPr lang="en-US" sz="2800" dirty="0">
                <a:latin typeface="Times New Roman" panose="02020603050405020304" pitchFamily="18" charset="0"/>
                <a:cs typeface="Times New Roman" panose="02020603050405020304" pitchFamily="18" charset="0"/>
              </a:rPr>
              <a:t>3. Help in planning projects before construction </a:t>
            </a:r>
          </a:p>
        </p:txBody>
      </p:sp>
      <p:sp>
        <p:nvSpPr>
          <p:cNvPr id="4" name="Title 1">
            <a:extLst>
              <a:ext uri="{FF2B5EF4-FFF2-40B4-BE49-F238E27FC236}">
                <a16:creationId xmlns:a16="http://schemas.microsoft.com/office/drawing/2014/main" id="{94DEF736-19D9-4DE0-BE51-CF2FFD9CF0FA}"/>
              </a:ext>
            </a:extLst>
          </p:cNvPr>
          <p:cNvSpPr txBox="1">
            <a:spLocks/>
          </p:cNvSpPr>
          <p:nvPr/>
        </p:nvSpPr>
        <p:spPr>
          <a:xfrm>
            <a:off x="1988014" y="595974"/>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NAVISWORKS</a:t>
            </a:r>
            <a:endParaRPr lang="en-US" dirty="0"/>
          </a:p>
        </p:txBody>
      </p:sp>
    </p:spTree>
    <p:extLst>
      <p:ext uri="{BB962C8B-B14F-4D97-AF65-F5344CB8AC3E}">
        <p14:creationId xmlns:p14="http://schemas.microsoft.com/office/powerpoint/2010/main" val="7068907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CB6306-FF88-442A-A2F5-DC275E33A6EA}"/>
              </a:ext>
            </a:extLst>
          </p:cNvPr>
          <p:cNvSpPr>
            <a:spLocks noGrp="1"/>
          </p:cNvSpPr>
          <p:nvPr>
            <p:ph idx="1"/>
          </p:nvPr>
        </p:nvSpPr>
        <p:spPr>
          <a:xfrm>
            <a:off x="452762" y="781705"/>
            <a:ext cx="11160118" cy="5734504"/>
          </a:xfrm>
        </p:spPr>
        <p:txBody>
          <a:bodyPr/>
          <a:lstStyle/>
          <a:p>
            <a:pPr marL="0" indent="0">
              <a:buNone/>
            </a:pPr>
            <a:endParaRPr lang="en-US" dirty="0"/>
          </a:p>
          <a:p>
            <a:pPr algn="l">
              <a:buFont typeface="Arial" panose="020B0604020202020204" pitchFamily="34" charset="0"/>
              <a:buChar char="•"/>
            </a:pPr>
            <a:endParaRPr lang="en-US" dirty="0"/>
          </a:p>
        </p:txBody>
      </p:sp>
      <p:pic>
        <p:nvPicPr>
          <p:cNvPr id="5" name="Picture 4" descr="https://scontent.fjrs11-1.fna.fbcdn.net/v/t1.15752-9/130971302_208348167528938_2083248127209805658_n.png?_nc_cat=100&amp;ccb=2&amp;_nc_sid=ae9488&amp;_nc_ohc=3GPQnMWd-WIAX--4KDa&amp;_nc_ht=scontent.fjrs11-1.fna&amp;oh=05f9dfc551812da7b3c80b8645469282&amp;oe=5FFC1A35"/>
          <p:cNvPicPr/>
          <p:nvPr/>
        </p:nvPicPr>
        <p:blipFill>
          <a:blip r:embed="rId2">
            <a:extLst>
              <a:ext uri="{28A0092B-C50C-407E-A947-70E740481C1C}">
                <a14:useLocalDpi xmlns:a14="http://schemas.microsoft.com/office/drawing/2010/main" val="0"/>
              </a:ext>
            </a:extLst>
          </a:blip>
          <a:srcRect/>
          <a:stretch>
            <a:fillRect/>
          </a:stretch>
        </p:blipFill>
        <p:spPr bwMode="auto">
          <a:xfrm>
            <a:off x="1188721" y="1867989"/>
            <a:ext cx="9862456" cy="4153988"/>
          </a:xfrm>
          <a:prstGeom prst="rect">
            <a:avLst/>
          </a:prstGeom>
          <a:noFill/>
          <a:ln>
            <a:noFill/>
          </a:ln>
        </p:spPr>
      </p:pic>
      <p:sp>
        <p:nvSpPr>
          <p:cNvPr id="2" name="Rectangle 1"/>
          <p:cNvSpPr/>
          <p:nvPr/>
        </p:nvSpPr>
        <p:spPr>
          <a:xfrm>
            <a:off x="4086990" y="6119324"/>
            <a:ext cx="5788530"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Figure: Exporting NWC Files from Revit</a:t>
            </a:r>
          </a:p>
        </p:txBody>
      </p:sp>
      <p:sp>
        <p:nvSpPr>
          <p:cNvPr id="7" name="Rectangle 6"/>
          <p:cNvSpPr/>
          <p:nvPr/>
        </p:nvSpPr>
        <p:spPr>
          <a:xfrm>
            <a:off x="4965114" y="135374"/>
            <a:ext cx="2493777" cy="646331"/>
          </a:xfrm>
          <a:prstGeom prst="rect">
            <a:avLst/>
          </a:prstGeom>
        </p:spPr>
        <p:txBody>
          <a:bodyPr wrap="square">
            <a:spAutoFit/>
          </a:bodyPr>
          <a:lstStyle/>
          <a:p>
            <a:pPr algn="ctr"/>
            <a:r>
              <a:rPr lang="en-US" sz="3600" b="1" dirty="0">
                <a:latin typeface="Times New Roman" panose="02020603050405020304" pitchFamily="18" charset="0"/>
                <a:cs typeface="Times New Roman" panose="02020603050405020304" pitchFamily="18" charset="0"/>
              </a:rPr>
              <a:t>Input Data</a:t>
            </a:r>
            <a:endParaRPr lang="en-US" sz="3600" dirty="0"/>
          </a:p>
        </p:txBody>
      </p:sp>
      <p:sp>
        <p:nvSpPr>
          <p:cNvPr id="4" name="Rectangle 3"/>
          <p:cNvSpPr/>
          <p:nvPr/>
        </p:nvSpPr>
        <p:spPr>
          <a:xfrm>
            <a:off x="1714084" y="799513"/>
            <a:ext cx="3014670" cy="430887"/>
          </a:xfrm>
          <a:prstGeom prst="rect">
            <a:avLst/>
          </a:prstGeom>
        </p:spPr>
        <p:txBody>
          <a:bodyPr wrap="square">
            <a:spAutoFit/>
          </a:bodyPr>
          <a:lstStyle/>
          <a:p>
            <a:pPr>
              <a:buFont typeface="Wingdings" panose="05000000000000000000" pitchFamily="2" charset="2"/>
              <a:buChar char="q"/>
            </a:pPr>
            <a:r>
              <a:rPr lang="en-US" sz="2200" b="1" dirty="0">
                <a:latin typeface="Times New Roman" panose="02020603050405020304" pitchFamily="18" charset="0"/>
                <a:cs typeface="Times New Roman" panose="02020603050405020304" pitchFamily="18" charset="0"/>
              </a:rPr>
              <a:t>Time Linear</a:t>
            </a:r>
          </a:p>
        </p:txBody>
      </p:sp>
      <p:sp>
        <p:nvSpPr>
          <p:cNvPr id="6" name="Rectangle 5"/>
          <p:cNvSpPr/>
          <p:nvPr/>
        </p:nvSpPr>
        <p:spPr>
          <a:xfrm>
            <a:off x="1563762" y="1344769"/>
            <a:ext cx="8474949" cy="400110"/>
          </a:xfrm>
          <a:prstGeom prst="rect">
            <a:avLst/>
          </a:prstGeom>
        </p:spPr>
        <p:txBody>
          <a:bodyPr wrap="none">
            <a:spAutoFit/>
          </a:bodyPr>
          <a:lstStyle/>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NoteWorthy Composer (NWC) and Comma Separated Values (CVS) Files</a:t>
            </a:r>
          </a:p>
        </p:txBody>
      </p:sp>
    </p:spTree>
    <p:extLst>
      <p:ext uri="{BB962C8B-B14F-4D97-AF65-F5344CB8AC3E}">
        <p14:creationId xmlns:p14="http://schemas.microsoft.com/office/powerpoint/2010/main" val="27272385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ttps://scontent.fjrs11-1.fna.fbcdn.net/v/t1.15752-9/131326988_216796863277836_4770236553322606376_n.png?_nc_cat=106&amp;ccb=2&amp;_nc_sid=ae9488&amp;_nc_ohc=j2gl-icP14MAX-85JpB&amp;_nc_ht=scontent.fjrs11-1.fna&amp;oh=ab7083b916b769d8f8b1e9fa11a5048d&amp;oe=5FFAAFDC"/>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7325" y="1306108"/>
            <a:ext cx="4514849" cy="5027202"/>
          </a:xfrm>
          <a:prstGeom prst="rect">
            <a:avLst/>
          </a:prstGeom>
          <a:noFill/>
          <a:ln>
            <a:noFill/>
          </a:ln>
        </p:spPr>
      </p:pic>
      <p:pic>
        <p:nvPicPr>
          <p:cNvPr id="6" name="Picture 5" descr="https://scontent.fjrs11-1.fna.fbcdn.net/v/t1.15752-9/130939509_407202993968181_6206851849884001097_n.png?_nc_cat=105&amp;ccb=2&amp;_nc_sid=ae9488&amp;_nc_ohc=x6ZfGuJZhxgAX9MP7oO&amp;_nc_ht=scontent.fjrs11-1.fna&amp;oh=b223407aa247985f1cf8c9e1797ffe0f&amp;oe=5FFA5354"/>
          <p:cNvPicPr/>
          <p:nvPr/>
        </p:nvPicPr>
        <p:blipFill>
          <a:blip r:embed="rId3">
            <a:extLst>
              <a:ext uri="{28A0092B-C50C-407E-A947-70E740481C1C}">
                <a14:useLocalDpi xmlns:a14="http://schemas.microsoft.com/office/drawing/2010/main" val="0"/>
              </a:ext>
            </a:extLst>
          </a:blip>
          <a:srcRect/>
          <a:stretch>
            <a:fillRect/>
          </a:stretch>
        </p:blipFill>
        <p:spPr bwMode="auto">
          <a:xfrm>
            <a:off x="6474958" y="1306108"/>
            <a:ext cx="4514848" cy="5014140"/>
          </a:xfrm>
          <a:prstGeom prst="rect">
            <a:avLst/>
          </a:prstGeom>
          <a:noFill/>
          <a:ln>
            <a:noFill/>
          </a:ln>
        </p:spPr>
      </p:pic>
      <p:sp>
        <p:nvSpPr>
          <p:cNvPr id="3" name="Rectangle 2"/>
          <p:cNvSpPr/>
          <p:nvPr/>
        </p:nvSpPr>
        <p:spPr>
          <a:xfrm>
            <a:off x="2101893" y="6333310"/>
            <a:ext cx="8477795"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     Figure: Architectural Sets                     </a:t>
            </a:r>
            <a:r>
              <a:rPr lang="ar-SA" sz="1900" b="1" dirty="0">
                <a:latin typeface="Times New Roman" panose="02020603050405020304" pitchFamily="18" charset="0"/>
                <a:cs typeface="Times New Roman" panose="02020603050405020304" pitchFamily="18" charset="0"/>
              </a:rPr>
              <a:t>            </a:t>
            </a:r>
            <a:r>
              <a:rPr lang="en-US" sz="1900" b="1" dirty="0">
                <a:latin typeface="Times New Roman" panose="02020603050405020304" pitchFamily="18" charset="0"/>
                <a:cs typeface="Times New Roman" panose="02020603050405020304" pitchFamily="18" charset="0"/>
              </a:rPr>
              <a:t>Figure: Structural Sets</a:t>
            </a:r>
          </a:p>
        </p:txBody>
      </p:sp>
      <p:sp>
        <p:nvSpPr>
          <p:cNvPr id="2" name="Rectangle 1"/>
          <p:cNvSpPr/>
          <p:nvPr/>
        </p:nvSpPr>
        <p:spPr>
          <a:xfrm>
            <a:off x="1624149" y="682861"/>
            <a:ext cx="6096000" cy="430887"/>
          </a:xfrm>
          <a:prstGeom prst="rect">
            <a:avLst/>
          </a:prstGeom>
        </p:spPr>
        <p:txBody>
          <a:bodyPr>
            <a:spAutoFit/>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Architectural and Structural Sets</a:t>
            </a:r>
          </a:p>
        </p:txBody>
      </p:sp>
    </p:spTree>
    <p:extLst>
      <p:ext uri="{BB962C8B-B14F-4D97-AF65-F5344CB8AC3E}">
        <p14:creationId xmlns:p14="http://schemas.microsoft.com/office/powerpoint/2010/main" val="3176437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ttps://scontent.fjrs11-1.fna.fbcdn.net/v/t1.15752-9/130968310_388848135718335_7674247783135878195_n.png?_nc_cat=100&amp;ccb=2&amp;_nc_sid=ae9488&amp;_nc_ohc=bTZICsW6E8kAX9wmgXf&amp;_nc_ht=scontent.fjrs11-1.fna&amp;oh=21fc2dd9ac68dbc2c7987e33d2722628&amp;oe=5FFAC7B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3156" y="1298190"/>
            <a:ext cx="9506993" cy="4891821"/>
          </a:xfrm>
          <a:prstGeom prst="rect">
            <a:avLst/>
          </a:prstGeom>
          <a:noFill/>
          <a:ln>
            <a:noFill/>
          </a:ln>
        </p:spPr>
      </p:pic>
      <p:sp>
        <p:nvSpPr>
          <p:cNvPr id="3" name="Rectangle 2"/>
          <p:cNvSpPr/>
          <p:nvPr/>
        </p:nvSpPr>
        <p:spPr>
          <a:xfrm>
            <a:off x="4107196" y="6190011"/>
            <a:ext cx="3998915" cy="384721"/>
          </a:xfrm>
          <a:prstGeom prst="rect">
            <a:avLst/>
          </a:prstGeom>
        </p:spPr>
        <p:txBody>
          <a:bodyPr wrap="none">
            <a:spAutoFit/>
          </a:bodyPr>
          <a:lstStyle/>
          <a:p>
            <a:r>
              <a:rPr lang="en-US" sz="1900" b="1" dirty="0">
                <a:latin typeface="Times New Roman" panose="02020603050405020304" pitchFamily="18" charset="0"/>
                <a:cs typeface="Times New Roman" panose="02020603050405020304" pitchFamily="18" charset="0"/>
              </a:rPr>
              <a:t>Figure: Sets Attachment to Activities</a:t>
            </a:r>
          </a:p>
        </p:txBody>
      </p:sp>
      <p:sp>
        <p:nvSpPr>
          <p:cNvPr id="7" name="Rectangle 6"/>
          <p:cNvSpPr/>
          <p:nvPr/>
        </p:nvSpPr>
        <p:spPr>
          <a:xfrm>
            <a:off x="1808197" y="717956"/>
            <a:ext cx="6096000" cy="430887"/>
          </a:xfrm>
          <a:prstGeom prst="rect">
            <a:avLst/>
          </a:prstGeom>
        </p:spPr>
        <p:txBody>
          <a:bodyPr>
            <a:spAutoFit/>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Sets Attachment to Activities</a:t>
            </a:r>
          </a:p>
        </p:txBody>
      </p:sp>
    </p:spTree>
    <p:extLst>
      <p:ext uri="{BB962C8B-B14F-4D97-AF65-F5344CB8AC3E}">
        <p14:creationId xmlns:p14="http://schemas.microsoft.com/office/powerpoint/2010/main" val="22470784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4769952-BF33-4838-9569-58BB151BA80C}"/>
              </a:ext>
            </a:extLst>
          </p:cNvPr>
          <p:cNvSpPr>
            <a:spLocks noGrp="1"/>
          </p:cNvSpPr>
          <p:nvPr>
            <p:ph idx="1"/>
          </p:nvPr>
        </p:nvSpPr>
        <p:spPr>
          <a:xfrm>
            <a:off x="1384663" y="1267098"/>
            <a:ext cx="9166360" cy="5022948"/>
          </a:xfrm>
        </p:spPr>
        <p:txBody>
          <a:bodyPr/>
          <a:lstStyle/>
          <a:p>
            <a:endParaRPr lang="en-US" dirty="0"/>
          </a:p>
        </p:txBody>
      </p:sp>
      <p:sp>
        <p:nvSpPr>
          <p:cNvPr id="4" name="Title 1">
            <a:extLst>
              <a:ext uri="{FF2B5EF4-FFF2-40B4-BE49-F238E27FC236}">
                <a16:creationId xmlns:a16="http://schemas.microsoft.com/office/drawing/2014/main" id="{A841951A-7246-4DEA-8EA2-311A8EDF7DCE}"/>
              </a:ext>
            </a:extLst>
          </p:cNvPr>
          <p:cNvSpPr txBox="1">
            <a:spLocks/>
          </p:cNvSpPr>
          <p:nvPr/>
        </p:nvSpPr>
        <p:spPr>
          <a:xfrm>
            <a:off x="1772529" y="0"/>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Video</a:t>
            </a:r>
            <a:endParaRPr lang="en-US" dirty="0"/>
          </a:p>
        </p:txBody>
      </p:sp>
    </p:spTree>
    <p:extLst>
      <p:ext uri="{BB962C8B-B14F-4D97-AF65-F5344CB8AC3E}">
        <p14:creationId xmlns:p14="http://schemas.microsoft.com/office/powerpoint/2010/main" val="2975887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D75EE24-8C70-4A65-B408-2ABA5092F0CF}"/>
              </a:ext>
            </a:extLst>
          </p:cNvPr>
          <p:cNvSpPr txBox="1">
            <a:spLocks/>
          </p:cNvSpPr>
          <p:nvPr/>
        </p:nvSpPr>
        <p:spPr>
          <a:xfrm>
            <a:off x="1988014" y="595974"/>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RECOMENDATIONS</a:t>
            </a:r>
            <a:endParaRPr lang="en-US" dirty="0"/>
          </a:p>
        </p:txBody>
      </p:sp>
      <p:sp>
        <p:nvSpPr>
          <p:cNvPr id="7" name="Content Placeholder 2">
            <a:extLst>
              <a:ext uri="{FF2B5EF4-FFF2-40B4-BE49-F238E27FC236}">
                <a16:creationId xmlns:a16="http://schemas.microsoft.com/office/drawing/2014/main" id="{4812AF47-2D62-4CEA-93A8-58536BE0A604}"/>
              </a:ext>
            </a:extLst>
          </p:cNvPr>
          <p:cNvSpPr>
            <a:spLocks noGrp="1"/>
          </p:cNvSpPr>
          <p:nvPr>
            <p:ph idx="1"/>
          </p:nvPr>
        </p:nvSpPr>
        <p:spPr>
          <a:xfrm>
            <a:off x="985592" y="1364567"/>
            <a:ext cx="10916529" cy="4686445"/>
          </a:xfrm>
        </p:spPr>
        <p:txBody>
          <a:bodyPr>
            <a:noAutofit/>
          </a:bodyPr>
          <a:lstStyle/>
          <a:p>
            <a:pPr algn="just" rtl="0">
              <a:lnSpc>
                <a:spcPct val="150000"/>
              </a:lnSpc>
            </a:pPr>
            <a:r>
              <a:rPr lang="en-US"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Using BIM in an integrated manner is very important in the management construction sector because it reflects reality in different aspects such as cost and time in particular.</a:t>
            </a:r>
            <a:endParaRPr lang="en-US" sz="2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algn="just" rtl="0">
              <a:lnSpc>
                <a:spcPct val="150000"/>
              </a:lnSpc>
              <a:spcAft>
                <a:spcPts val="1000"/>
              </a:spcAft>
            </a:pPr>
            <a:r>
              <a:rPr lang="en-US" sz="2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Take the electrical and mechanical plans into consideration to achieve the best results.</a:t>
            </a:r>
            <a:endParaRPr lang="en-US" sz="2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1889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D62B64-EFDC-4672-AC3A-447903BA1375}"/>
              </a:ext>
            </a:extLst>
          </p:cNvPr>
          <p:cNvSpPr>
            <a:spLocks noGrp="1"/>
          </p:cNvSpPr>
          <p:nvPr>
            <p:ph idx="1"/>
          </p:nvPr>
        </p:nvSpPr>
        <p:spPr>
          <a:xfrm>
            <a:off x="568172" y="310718"/>
            <a:ext cx="11623828" cy="6441774"/>
          </a:xfrm>
        </p:spPr>
        <p:txBody>
          <a:bodyPr>
            <a:normAutofit/>
          </a:bodyPr>
          <a:lstStyle/>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marL="0" indent="0">
              <a:buNone/>
            </a:pPr>
            <a:endParaRPr lang="en-US" dirty="0"/>
          </a:p>
          <a:p>
            <a:pPr marL="0" indent="0" algn="ctr">
              <a:buNone/>
            </a:pPr>
            <a:r>
              <a:rPr lang="en-US" dirty="0"/>
              <a:t>       </a:t>
            </a:r>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2000" b="1" dirty="0">
                <a:solidFill>
                  <a:schemeClr val="tx1"/>
                </a:solidFill>
                <a:latin typeface="Times New Roman" panose="02020603050405020304" pitchFamily="18" charset="0"/>
                <a:cs typeface="Times New Roman" panose="02020603050405020304" pitchFamily="18" charset="0"/>
              </a:rPr>
              <a:t>Figure</a:t>
            </a:r>
            <a:r>
              <a:rPr lang="en-US" sz="2000" b="1" dirty="0"/>
              <a:t>: </a:t>
            </a:r>
            <a:r>
              <a:rPr lang="en-US" sz="2000" b="1" dirty="0">
                <a:solidFill>
                  <a:schemeClr val="tx1"/>
                </a:solidFill>
                <a:latin typeface="Times New Roman" panose="02020603050405020304" pitchFamily="18" charset="0"/>
                <a:cs typeface="Times New Roman" panose="02020603050405020304" pitchFamily="18" charset="0"/>
              </a:rPr>
              <a:t>Methodology Flow Chart</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8556" y="1692794"/>
            <a:ext cx="9254590" cy="4159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a:extLst>
              <a:ext uri="{FF2B5EF4-FFF2-40B4-BE49-F238E27FC236}">
                <a16:creationId xmlns:a16="http://schemas.microsoft.com/office/drawing/2014/main" id="{14E24147-6B9F-4DA7-AE2E-403DFD919386}"/>
              </a:ext>
            </a:extLst>
          </p:cNvPr>
          <p:cNvSpPr>
            <a:spLocks noGrp="1"/>
          </p:cNvSpPr>
          <p:nvPr>
            <p:ph type="title"/>
          </p:nvPr>
        </p:nvSpPr>
        <p:spPr>
          <a:xfrm>
            <a:off x="1988014" y="595974"/>
            <a:ext cx="8911687" cy="881134"/>
          </a:xfrm>
        </p:spPr>
        <p:txBody>
          <a:bodyPr>
            <a:normAutofit/>
          </a:bodyPr>
          <a:lstStyle/>
          <a:p>
            <a:pPr algn="ctr"/>
            <a:r>
              <a:rPr lang="en-US" b="1" dirty="0">
                <a:solidFill>
                  <a:schemeClr val="tx1"/>
                </a:solidFill>
                <a:latin typeface="Times New Roman" panose="02020603050405020304" pitchFamily="18" charset="0"/>
                <a:cs typeface="Times New Roman" panose="02020603050405020304" pitchFamily="18" charset="0"/>
              </a:rPr>
              <a:t>METHODOLOGY</a:t>
            </a:r>
            <a:endParaRPr lang="en-US" dirty="0"/>
          </a:p>
        </p:txBody>
      </p:sp>
    </p:spTree>
    <p:extLst>
      <p:ext uri="{BB962C8B-B14F-4D97-AF65-F5344CB8AC3E}">
        <p14:creationId xmlns:p14="http://schemas.microsoft.com/office/powerpoint/2010/main" val="2761986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08DBC7-7FD3-4655-A363-AEAFB804A932}"/>
              </a:ext>
            </a:extLst>
          </p:cNvPr>
          <p:cNvSpPr>
            <a:spLocks noGrp="1"/>
          </p:cNvSpPr>
          <p:nvPr>
            <p:ph idx="1"/>
          </p:nvPr>
        </p:nvSpPr>
        <p:spPr>
          <a:xfrm>
            <a:off x="914400" y="1350498"/>
            <a:ext cx="11099409" cy="5134708"/>
          </a:xfrm>
        </p:spPr>
        <p:txBody>
          <a:bodyPr>
            <a:noAutofit/>
          </a:bodyPr>
          <a:lstStyle/>
          <a:p>
            <a:pPr lvl="0" algn="just" rtl="0"/>
            <a:r>
              <a:rPr lang="en-US" sz="2600" dirty="0">
                <a:solidFill>
                  <a:schemeClr val="tx1"/>
                </a:solidFill>
                <a:latin typeface="Times New Roman" panose="02020603050405020304" pitchFamily="18" charset="0"/>
                <a:cs typeface="Times New Roman" panose="02020603050405020304" pitchFamily="18" charset="0"/>
              </a:rPr>
              <a:t>This project deals with the structural and architectural plans only, but mechanical and electrical data were taken into consideration in the project duration.</a:t>
            </a:r>
          </a:p>
          <a:p>
            <a:pPr lvl="0" algn="just" rtl="0"/>
            <a:r>
              <a:rPr lang="en-US" sz="2600" dirty="0">
                <a:solidFill>
                  <a:schemeClr val="tx1"/>
                </a:solidFill>
                <a:latin typeface="Times New Roman" panose="02020603050405020304" pitchFamily="18" charset="0"/>
                <a:cs typeface="Times New Roman" panose="02020603050405020304" pitchFamily="18" charset="0"/>
              </a:rPr>
              <a:t>The site modeling plan was not available but the amount of excavation was taken directly from BOQ.</a:t>
            </a:r>
          </a:p>
          <a:p>
            <a:pPr lvl="0" algn="just" rtl="0"/>
            <a:r>
              <a:rPr lang="en-US" sz="2600" dirty="0">
                <a:solidFill>
                  <a:schemeClr val="tx1"/>
                </a:solidFill>
                <a:latin typeface="Times New Roman" panose="02020603050405020304" pitchFamily="18" charset="0"/>
                <a:cs typeface="Times New Roman" panose="02020603050405020304" pitchFamily="18" charset="0"/>
              </a:rPr>
              <a:t>The actual price of the project has not been taken because the project is under construction so a comparison of the cost cannot be done.</a:t>
            </a:r>
          </a:p>
          <a:p>
            <a:pPr lvl="0" algn="just" rtl="0"/>
            <a:r>
              <a:rPr lang="en-US" sz="2600" dirty="0">
                <a:solidFill>
                  <a:schemeClr val="tx1"/>
                </a:solidFill>
                <a:latin typeface="Times New Roman" panose="02020603050405020304" pitchFamily="18" charset="0"/>
                <a:cs typeface="Times New Roman" panose="02020603050405020304" pitchFamily="18" charset="0"/>
              </a:rPr>
              <a:t>The exact finish date of the project has not been taken because the project is under construction so a comparison of time cannot be done.</a:t>
            </a:r>
          </a:p>
          <a:p>
            <a:pPr lvl="0" algn="just" rtl="0"/>
            <a:r>
              <a:rPr lang="en-US" sz="2600" dirty="0">
                <a:solidFill>
                  <a:schemeClr val="tx1"/>
                </a:solidFill>
                <a:latin typeface="Times New Roman" panose="02020603050405020304" pitchFamily="18" charset="0"/>
                <a:cs typeface="Times New Roman" panose="02020603050405020304" pitchFamily="18" charset="0"/>
              </a:rPr>
              <a:t>Details of wall tiling in the kitchens and bathrooms were not viewed in plans.</a:t>
            </a:r>
          </a:p>
        </p:txBody>
      </p:sp>
      <p:sp>
        <p:nvSpPr>
          <p:cNvPr id="4" name="Title 1">
            <a:extLst>
              <a:ext uri="{FF2B5EF4-FFF2-40B4-BE49-F238E27FC236}">
                <a16:creationId xmlns:a16="http://schemas.microsoft.com/office/drawing/2014/main" id="{6A46AADB-4359-4936-8E21-EAFF2B35E692}"/>
              </a:ext>
            </a:extLst>
          </p:cNvPr>
          <p:cNvSpPr txBox="1">
            <a:spLocks/>
          </p:cNvSpPr>
          <p:nvPr/>
        </p:nvSpPr>
        <p:spPr>
          <a:xfrm>
            <a:off x="1988014" y="595974"/>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b="1" dirty="0">
                <a:solidFill>
                  <a:schemeClr val="tx1"/>
                </a:solidFill>
                <a:latin typeface="Times New Roman" panose="02020603050405020304" pitchFamily="18" charset="0"/>
                <a:cs typeface="Times New Roman" panose="02020603050405020304" pitchFamily="18" charset="0"/>
              </a:rPr>
              <a:t>Limitations</a:t>
            </a:r>
            <a:endParaRPr lang="en-US" dirty="0"/>
          </a:p>
        </p:txBody>
      </p:sp>
    </p:spTree>
    <p:extLst>
      <p:ext uri="{BB962C8B-B14F-4D97-AF65-F5344CB8AC3E}">
        <p14:creationId xmlns:p14="http://schemas.microsoft.com/office/powerpoint/2010/main" val="2881768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D0FE2B-E7CA-4A18-AE7C-747E1EEC47DE}"/>
              </a:ext>
            </a:extLst>
          </p:cNvPr>
          <p:cNvSpPr>
            <a:spLocks noGrp="1"/>
          </p:cNvSpPr>
          <p:nvPr>
            <p:ph idx="1"/>
          </p:nvPr>
        </p:nvSpPr>
        <p:spPr>
          <a:xfrm>
            <a:off x="1697235" y="784180"/>
            <a:ext cx="9202465" cy="5402307"/>
          </a:xfrm>
        </p:spPr>
        <p:txBody>
          <a:bodyPr>
            <a:normAutofit/>
          </a:bodyPr>
          <a:lstStyle/>
          <a:p>
            <a:pPr algn="just" rtl="0">
              <a:buClr>
                <a:schemeClr val="tx1">
                  <a:lumMod val="85000"/>
                  <a:lumOff val="15000"/>
                </a:schemeClr>
              </a:buClr>
              <a:buSzPct val="100000"/>
              <a:buFont typeface="Wingdings" panose="05000000000000000000" pitchFamily="2" charset="2"/>
              <a:buChar char="q"/>
            </a:pPr>
            <a:r>
              <a:rPr lang="en-US" sz="2800" b="1" dirty="0">
                <a:solidFill>
                  <a:schemeClr val="tx1"/>
                </a:solidFill>
                <a:latin typeface="Times New Roman" panose="02020603050405020304" pitchFamily="18" charset="0"/>
                <a:cs typeface="Times New Roman" panose="02020603050405020304" pitchFamily="18" charset="0"/>
              </a:rPr>
              <a:t>Definition</a:t>
            </a:r>
            <a:r>
              <a:rPr lang="en-US" sz="2800" dirty="0">
                <a:solidFill>
                  <a:schemeClr val="tx1"/>
                </a:solidFill>
                <a:latin typeface="Times New Roman" panose="02020603050405020304" pitchFamily="18" charset="0"/>
                <a:cs typeface="Times New Roman" panose="02020603050405020304" pitchFamily="18" charset="0"/>
              </a:rPr>
              <a:t> </a:t>
            </a:r>
          </a:p>
          <a:p>
            <a:pPr marL="0" indent="0" algn="just" rtl="0">
              <a:buClr>
                <a:schemeClr val="tx1">
                  <a:lumMod val="85000"/>
                  <a:lumOff val="15000"/>
                </a:schemeClr>
              </a:buClr>
              <a:buSzPct val="100000"/>
              <a:buNone/>
            </a:pPr>
            <a:r>
              <a:rPr lang="en-US" sz="2800" dirty="0">
                <a:solidFill>
                  <a:schemeClr val="tx1"/>
                </a:solidFill>
                <a:latin typeface="Times New Roman" panose="02020603050405020304" pitchFamily="18" charset="0"/>
                <a:cs typeface="Times New Roman" panose="02020603050405020304" pitchFamily="18" charset="0"/>
              </a:rPr>
              <a:t>It is a BIM-based program that is widely used to create a model consisting of information that is identical to reality, the program allows users to design and build a 3D building, annotate the model with 2D drafting elements, and access building information from the building model database. So, it simplifies the process of quantifying and thus estimating the project cost. </a:t>
            </a:r>
          </a:p>
          <a:p>
            <a:pPr marL="0" indent="0">
              <a:buNone/>
            </a:pPr>
            <a:endParaRPr lang="en-US" dirty="0"/>
          </a:p>
        </p:txBody>
      </p:sp>
      <p:sp>
        <p:nvSpPr>
          <p:cNvPr id="4" name="Title 1">
            <a:extLst>
              <a:ext uri="{FF2B5EF4-FFF2-40B4-BE49-F238E27FC236}">
                <a16:creationId xmlns:a16="http://schemas.microsoft.com/office/drawing/2014/main" id="{32015AE4-9924-4AB1-8DED-281F5D90BA16}"/>
              </a:ext>
            </a:extLst>
          </p:cNvPr>
          <p:cNvSpPr txBox="1">
            <a:spLocks/>
          </p:cNvSpPr>
          <p:nvPr/>
        </p:nvSpPr>
        <p:spPr>
          <a:xfrm>
            <a:off x="1988013" y="10186"/>
            <a:ext cx="8911687" cy="881134"/>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en-US" b="1" dirty="0">
                <a:solidFill>
                  <a:schemeClr val="tx1"/>
                </a:solidFill>
                <a:latin typeface="Times New Roman" panose="02020603050405020304" pitchFamily="18" charset="0"/>
                <a:cs typeface="Times New Roman" panose="02020603050405020304" pitchFamily="18" charset="0"/>
              </a:rPr>
              <a:t>REVIT</a:t>
            </a:r>
            <a:endParaRPr lang="en-US" dirty="0"/>
          </a:p>
        </p:txBody>
      </p:sp>
    </p:spTree>
    <p:extLst>
      <p:ext uri="{BB962C8B-B14F-4D97-AF65-F5344CB8AC3E}">
        <p14:creationId xmlns:p14="http://schemas.microsoft.com/office/powerpoint/2010/main" val="2725564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DA9F58-A1AD-44F0-B8BD-E57EEBC263EF}"/>
              </a:ext>
            </a:extLst>
          </p:cNvPr>
          <p:cNvSpPr>
            <a:spLocks noGrp="1"/>
          </p:cNvSpPr>
          <p:nvPr>
            <p:ph idx="1"/>
          </p:nvPr>
        </p:nvSpPr>
        <p:spPr>
          <a:xfrm>
            <a:off x="363984" y="399496"/>
            <a:ext cx="9685869" cy="6458504"/>
          </a:xfrm>
        </p:spPr>
        <p:txBody>
          <a:bodyPr/>
          <a:lstStyle/>
          <a:p>
            <a:pPr marL="0" indent="0">
              <a:buNone/>
            </a:pPr>
            <a:endParaRPr lang="en-US" dirty="0"/>
          </a:p>
          <a:p>
            <a:pPr>
              <a:buFont typeface="Wingdings" panose="05000000000000000000" pitchFamily="2" charset="2"/>
              <a:buChar char="q"/>
            </a:pPr>
            <a:endParaRPr lang="en-US" dirty="0"/>
          </a:p>
          <a:p>
            <a:pPr marL="0" indent="0">
              <a:buNone/>
            </a:pPr>
            <a:r>
              <a:rPr lang="en-US" dirty="0"/>
              <a:t> </a:t>
            </a:r>
          </a:p>
        </p:txBody>
      </p:sp>
      <p:pic>
        <p:nvPicPr>
          <p:cNvPr id="5" name="Picture 4" descr="https://scontent.fjrs11-1.fna.fbcdn.net/v/t1.15752-9/127771205_225941798923251_8659404305089326394_n.png?_nc_cat=105&amp;ccb=2&amp;_nc_sid=ae9488&amp;_nc_ohc=Oo7haM424eQAX8umHQo&amp;_nc_ht=scontent.fjrs11-1.fna&amp;oh=06e8ec0a840a33bb3691018ad6a981b7&amp;oe=5FE4B9AD"/>
          <p:cNvPicPr/>
          <p:nvPr/>
        </p:nvPicPr>
        <p:blipFill>
          <a:blip r:embed="rId2">
            <a:extLst>
              <a:ext uri="{28A0092B-C50C-407E-A947-70E740481C1C}">
                <a14:useLocalDpi xmlns:a14="http://schemas.microsoft.com/office/drawing/2010/main" val="0"/>
              </a:ext>
            </a:extLst>
          </a:blip>
          <a:srcRect/>
          <a:stretch>
            <a:fillRect/>
          </a:stretch>
        </p:blipFill>
        <p:spPr bwMode="auto">
          <a:xfrm>
            <a:off x="1016983" y="1244060"/>
            <a:ext cx="7076158" cy="4856703"/>
          </a:xfrm>
          <a:prstGeom prst="rect">
            <a:avLst/>
          </a:prstGeom>
          <a:noFill/>
          <a:ln>
            <a:noFill/>
          </a:ln>
        </p:spPr>
      </p:pic>
      <p:pic>
        <p:nvPicPr>
          <p:cNvPr id="6" name="Picture 5" descr="https://scontent.fjrs11-1.fna.fbcdn.net/v/t1.15752-9/127816508_522058552083282_9149561398259573997_n.png?_nc_cat=108&amp;ccb=2&amp;_nc_sid=ae9488&amp;_nc_ohc=CpOxOGWwDiUAX-rH1DT&amp;_nc_ht=scontent.fjrs11-1.fna&amp;oh=72b28e8b02f31769fa5fe8896af49499&amp;oe=5FE774DA"/>
          <p:cNvPicPr/>
          <p:nvPr/>
        </p:nvPicPr>
        <p:blipFill>
          <a:blip r:embed="rId3">
            <a:extLst>
              <a:ext uri="{28A0092B-C50C-407E-A947-70E740481C1C}">
                <a14:useLocalDpi xmlns:a14="http://schemas.microsoft.com/office/drawing/2010/main" val="0"/>
              </a:ext>
            </a:extLst>
          </a:blip>
          <a:srcRect/>
          <a:stretch>
            <a:fillRect/>
          </a:stretch>
        </p:blipFill>
        <p:spPr bwMode="auto">
          <a:xfrm>
            <a:off x="8071113" y="924227"/>
            <a:ext cx="2861146" cy="5220877"/>
          </a:xfrm>
          <a:prstGeom prst="rect">
            <a:avLst/>
          </a:prstGeom>
          <a:noFill/>
          <a:ln>
            <a:noFill/>
          </a:ln>
        </p:spPr>
      </p:pic>
      <p:sp>
        <p:nvSpPr>
          <p:cNvPr id="2" name="Rectangle 1"/>
          <p:cNvSpPr/>
          <p:nvPr/>
        </p:nvSpPr>
        <p:spPr>
          <a:xfrm>
            <a:off x="3924136" y="6185804"/>
            <a:ext cx="7442559" cy="384721"/>
          </a:xfrm>
          <a:prstGeom prst="rect">
            <a:avLst/>
          </a:prstGeom>
        </p:spPr>
        <p:txBody>
          <a:bodyPr wrap="square">
            <a:spAutoFit/>
          </a:bodyPr>
          <a:lstStyle/>
          <a:p>
            <a:r>
              <a:rPr lang="en-US" sz="1900" b="1" dirty="0">
                <a:latin typeface="Times New Roman" panose="02020603050405020304" pitchFamily="18" charset="0"/>
                <a:cs typeface="Times New Roman" panose="02020603050405020304" pitchFamily="18" charset="0"/>
              </a:rPr>
              <a:t>Figure: Structural and Architectural Levels</a:t>
            </a:r>
          </a:p>
        </p:txBody>
      </p:sp>
      <p:sp>
        <p:nvSpPr>
          <p:cNvPr id="7" name="TextBox 6">
            <a:extLst>
              <a:ext uri="{FF2B5EF4-FFF2-40B4-BE49-F238E27FC236}">
                <a16:creationId xmlns:a16="http://schemas.microsoft.com/office/drawing/2014/main" id="{1BE31892-B265-4598-A6B7-10D6FB955D1A}"/>
              </a:ext>
            </a:extLst>
          </p:cNvPr>
          <p:cNvSpPr txBox="1"/>
          <p:nvPr/>
        </p:nvSpPr>
        <p:spPr>
          <a:xfrm>
            <a:off x="1772529" y="680140"/>
            <a:ext cx="4323471" cy="523220"/>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Levels</a:t>
            </a:r>
            <a:endParaRPr lang="ar-JO" sz="2800" dirty="0"/>
          </a:p>
        </p:txBody>
      </p:sp>
      <p:sp>
        <p:nvSpPr>
          <p:cNvPr id="9" name="Title 1">
            <a:extLst>
              <a:ext uri="{FF2B5EF4-FFF2-40B4-BE49-F238E27FC236}">
                <a16:creationId xmlns:a16="http://schemas.microsoft.com/office/drawing/2014/main" id="{12EBE095-7F78-4F85-95A5-900792AE1F87}"/>
              </a:ext>
            </a:extLst>
          </p:cNvPr>
          <p:cNvSpPr>
            <a:spLocks noGrp="1"/>
          </p:cNvSpPr>
          <p:nvPr>
            <p:ph type="title"/>
          </p:nvPr>
        </p:nvSpPr>
        <p:spPr>
          <a:xfrm>
            <a:off x="1772529" y="73865"/>
            <a:ext cx="9594166" cy="698806"/>
          </a:xfrm>
        </p:spPr>
        <p:txBody>
          <a:bodyPr>
            <a:normAutofit fontScale="90000"/>
          </a:bodyPr>
          <a:lstStyle/>
          <a:p>
            <a:pPr algn="ctr" rtl="0"/>
            <a:r>
              <a:rPr lang="en-US" sz="3100" b="1" dirty="0">
                <a:solidFill>
                  <a:schemeClr val="tx1"/>
                </a:solidFill>
                <a:latin typeface="Times New Roman" panose="02020603050405020304" pitchFamily="18" charset="0"/>
                <a:cs typeface="Times New Roman" panose="02020603050405020304" pitchFamily="18" charset="0"/>
              </a:rPr>
              <a:t>General Input</a:t>
            </a:r>
            <a:br>
              <a:rPr lang="en-US" sz="39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ar-JO" dirty="0"/>
            </a:br>
            <a:br>
              <a:rPr lang="en-US" dirty="0"/>
            </a:br>
            <a:endParaRPr lang="ar-JO" dirty="0"/>
          </a:p>
        </p:txBody>
      </p:sp>
    </p:spTree>
    <p:extLst>
      <p:ext uri="{BB962C8B-B14F-4D97-AF65-F5344CB8AC3E}">
        <p14:creationId xmlns:p14="http://schemas.microsoft.com/office/powerpoint/2010/main" val="1512946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243443-B3C0-4A5F-84AB-FFF9835B2361}"/>
              </a:ext>
            </a:extLst>
          </p:cNvPr>
          <p:cNvSpPr>
            <a:spLocks noGrp="1"/>
          </p:cNvSpPr>
          <p:nvPr>
            <p:ph idx="1"/>
          </p:nvPr>
        </p:nvSpPr>
        <p:spPr>
          <a:xfrm>
            <a:off x="408374" y="1575581"/>
            <a:ext cx="11684888" cy="5208553"/>
          </a:xfrm>
        </p:spPr>
        <p:txBody>
          <a:bodyPr>
            <a:normAutofit fontScale="92500" lnSpcReduction="10000"/>
          </a:bodyPr>
          <a:lstStyle/>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r>
              <a:rPr lang="en-US" dirty="0"/>
              <a:t>                </a:t>
            </a:r>
          </a:p>
          <a:p>
            <a:pPr marL="0" indent="0">
              <a:buNone/>
            </a:pPr>
            <a:endParaRPr lang="en-US" dirty="0"/>
          </a:p>
          <a:p>
            <a:pPr marL="0" indent="0" algn="ctr">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sz="2000" b="1" dirty="0">
                <a:solidFill>
                  <a:schemeClr val="tx1"/>
                </a:solidFill>
                <a:latin typeface="Times New Roman" panose="02020603050405020304" pitchFamily="18" charset="0"/>
                <a:cs typeface="Times New Roman" panose="02020603050405020304" pitchFamily="18" charset="0"/>
              </a:rPr>
              <a:t> </a:t>
            </a:r>
          </a:p>
          <a:p>
            <a:pPr marL="0" indent="0" algn="ctr">
              <a:buNone/>
            </a:pPr>
            <a:r>
              <a:rPr lang="en-US" sz="2000" b="1" dirty="0">
                <a:solidFill>
                  <a:schemeClr val="tx1"/>
                </a:solidFill>
                <a:latin typeface="Times New Roman" panose="02020603050405020304" pitchFamily="18" charset="0"/>
                <a:cs typeface="Times New Roman" panose="02020603050405020304" pitchFamily="18" charset="0"/>
              </a:rPr>
              <a:t>Figure: Foundation Layout                                                     Figure: Columns and Walls Layout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0755" y="1354755"/>
            <a:ext cx="6051245" cy="4951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54755"/>
            <a:ext cx="6140755" cy="4947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a:extLst>
              <a:ext uri="{FF2B5EF4-FFF2-40B4-BE49-F238E27FC236}">
                <a16:creationId xmlns:a16="http://schemas.microsoft.com/office/drawing/2014/main" id="{4F0ED078-3C6E-4512-BB32-EA41024B74A9}"/>
              </a:ext>
            </a:extLst>
          </p:cNvPr>
          <p:cNvSpPr>
            <a:spLocks noGrp="1"/>
          </p:cNvSpPr>
          <p:nvPr>
            <p:ph type="title"/>
          </p:nvPr>
        </p:nvSpPr>
        <p:spPr>
          <a:xfrm>
            <a:off x="1772529" y="73865"/>
            <a:ext cx="9594166" cy="698806"/>
          </a:xfrm>
        </p:spPr>
        <p:txBody>
          <a:bodyPr>
            <a:normAutofit fontScale="90000"/>
          </a:bodyPr>
          <a:lstStyle/>
          <a:p>
            <a:pPr algn="ctr" rtl="0"/>
            <a:r>
              <a:rPr lang="en-US" sz="3900" b="1" dirty="0">
                <a:solidFill>
                  <a:schemeClr val="tx1"/>
                </a:solidFill>
                <a:latin typeface="Times New Roman" panose="02020603050405020304" pitchFamily="18" charset="0"/>
                <a:cs typeface="Times New Roman" panose="02020603050405020304" pitchFamily="18" charset="0"/>
              </a:rPr>
              <a:t>Structural Model</a:t>
            </a:r>
            <a:br>
              <a:rPr lang="en-US" sz="39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en-US" sz="3600" b="1" dirty="0">
                <a:solidFill>
                  <a:schemeClr val="tx1"/>
                </a:solidFill>
                <a:latin typeface="Times New Roman" panose="02020603050405020304" pitchFamily="18" charset="0"/>
                <a:cs typeface="Times New Roman" panose="02020603050405020304" pitchFamily="18" charset="0"/>
              </a:rPr>
            </a:br>
            <a:br>
              <a:rPr lang="ar-JO" dirty="0"/>
            </a:br>
            <a:br>
              <a:rPr lang="en-US" dirty="0"/>
            </a:br>
            <a:endParaRPr lang="ar-JO" dirty="0"/>
          </a:p>
        </p:txBody>
      </p:sp>
      <p:sp>
        <p:nvSpPr>
          <p:cNvPr id="2" name="TextBox 1">
            <a:extLst>
              <a:ext uri="{FF2B5EF4-FFF2-40B4-BE49-F238E27FC236}">
                <a16:creationId xmlns:a16="http://schemas.microsoft.com/office/drawing/2014/main" id="{7EC0544A-CA10-4AD0-BDF8-6752538DFF88}"/>
              </a:ext>
            </a:extLst>
          </p:cNvPr>
          <p:cNvSpPr txBox="1"/>
          <p:nvPr/>
        </p:nvSpPr>
        <p:spPr>
          <a:xfrm>
            <a:off x="1772529" y="772671"/>
            <a:ext cx="4323471" cy="461665"/>
          </a:xfrm>
          <a:prstGeom prst="rect">
            <a:avLst/>
          </a:prstGeom>
          <a:noFill/>
        </p:spPr>
        <p:txBody>
          <a:bodyPr wrap="square" rtlCol="1">
            <a:spAutoFit/>
          </a:bodyPr>
          <a:lstStyle/>
          <a:p>
            <a:pPr marL="285750" indent="-285750">
              <a:buFont typeface="Wingdings" panose="05000000000000000000" pitchFamily="2" charset="2"/>
              <a:buChar char="q"/>
            </a:pPr>
            <a:r>
              <a:rPr lang="en-US" sz="2400" b="1" dirty="0">
                <a:solidFill>
                  <a:schemeClr val="tx1"/>
                </a:solidFill>
                <a:latin typeface="Times New Roman" panose="02020603050405020304" pitchFamily="18" charset="0"/>
                <a:cs typeface="Times New Roman" panose="02020603050405020304" pitchFamily="18" charset="0"/>
              </a:rPr>
              <a:t> Defined data and inputs</a:t>
            </a:r>
            <a:endParaRPr lang="ar-JO" sz="2400" dirty="0"/>
          </a:p>
        </p:txBody>
      </p:sp>
    </p:spTree>
    <p:extLst>
      <p:ext uri="{BB962C8B-B14F-4D97-AF65-F5344CB8AC3E}">
        <p14:creationId xmlns:p14="http://schemas.microsoft.com/office/powerpoint/2010/main" val="285573902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1954</TotalTime>
  <Words>1477</Words>
  <Application>Microsoft Office PowerPoint</Application>
  <PresentationFormat>Widescreen</PresentationFormat>
  <Paragraphs>407</Paragraphs>
  <Slides>46</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Arial</vt:lpstr>
      <vt:lpstr>Calibri</vt:lpstr>
      <vt:lpstr>Cambria Math</vt:lpstr>
      <vt:lpstr>Century Gothic</vt:lpstr>
      <vt:lpstr>Imprint MT Shadow</vt:lpstr>
      <vt:lpstr>Symbol</vt:lpstr>
      <vt:lpstr>Times New Roman</vt:lpstr>
      <vt:lpstr>Wingdings</vt:lpstr>
      <vt:lpstr>Wingdings 3</vt:lpstr>
      <vt:lpstr>Wisp</vt:lpstr>
      <vt:lpstr>PowerPoint Presentation</vt:lpstr>
      <vt:lpstr>                                 INTRODUCTION General Background   </vt:lpstr>
      <vt:lpstr>Case Study Information</vt:lpstr>
      <vt:lpstr>Objectives</vt:lpstr>
      <vt:lpstr>METHODOLOGY</vt:lpstr>
      <vt:lpstr>PowerPoint Presentation</vt:lpstr>
      <vt:lpstr>PowerPoint Presentation</vt:lpstr>
      <vt:lpstr>General Input     </vt:lpstr>
      <vt:lpstr>Structural Model     </vt:lpstr>
      <vt:lpstr>PowerPoint Presentation</vt:lpstr>
      <vt:lpstr>PowerPoint Presentation</vt:lpstr>
      <vt:lpstr>PowerPoint Presentation</vt:lpstr>
      <vt:lpstr>PowerPoint Presentation</vt:lpstr>
      <vt:lpstr>Architectural Model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MANAGEMENT REALITY IN PALESTINE: MES CASE STUDY</dc:title>
  <dc:creator>muaiad kh</dc:creator>
  <cp:lastModifiedBy>Diana Hindya</cp:lastModifiedBy>
  <cp:revision>310</cp:revision>
  <dcterms:created xsi:type="dcterms:W3CDTF">2020-06-05T13:26:35Z</dcterms:created>
  <dcterms:modified xsi:type="dcterms:W3CDTF">2021-01-06T23:34:03Z</dcterms:modified>
</cp:coreProperties>
</file>