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2"/>
  </p:notesMasterIdLst>
  <p:sldIdLst>
    <p:sldId id="262" r:id="rId2"/>
    <p:sldId id="257" r:id="rId3"/>
    <p:sldId id="303" r:id="rId4"/>
    <p:sldId id="259" r:id="rId5"/>
    <p:sldId id="348" r:id="rId6"/>
    <p:sldId id="273" r:id="rId7"/>
    <p:sldId id="260" r:id="rId8"/>
    <p:sldId id="274" r:id="rId9"/>
    <p:sldId id="275" r:id="rId10"/>
    <p:sldId id="277" r:id="rId11"/>
    <p:sldId id="276" r:id="rId12"/>
    <p:sldId id="278" r:id="rId13"/>
    <p:sldId id="271" r:id="rId14"/>
    <p:sldId id="272" r:id="rId15"/>
    <p:sldId id="269" r:id="rId16"/>
    <p:sldId id="349" r:id="rId17"/>
    <p:sldId id="283" r:id="rId18"/>
    <p:sldId id="270" r:id="rId19"/>
    <p:sldId id="280" r:id="rId20"/>
    <p:sldId id="281" r:id="rId21"/>
    <p:sldId id="282" r:id="rId22"/>
    <p:sldId id="284" r:id="rId23"/>
    <p:sldId id="285" r:id="rId24"/>
    <p:sldId id="286" r:id="rId25"/>
    <p:sldId id="287" r:id="rId26"/>
    <p:sldId id="308" r:id="rId27"/>
    <p:sldId id="309" r:id="rId28"/>
    <p:sldId id="350" r:id="rId29"/>
    <p:sldId id="288" r:id="rId30"/>
    <p:sldId id="289" r:id="rId31"/>
    <p:sldId id="290" r:id="rId32"/>
    <p:sldId id="291" r:id="rId33"/>
    <p:sldId id="300" r:id="rId34"/>
    <p:sldId id="351" r:id="rId35"/>
    <p:sldId id="292" r:id="rId36"/>
    <p:sldId id="304" r:id="rId37"/>
    <p:sldId id="305" r:id="rId38"/>
    <p:sldId id="306" r:id="rId39"/>
    <p:sldId id="293" r:id="rId40"/>
    <p:sldId id="294" r:id="rId41"/>
    <p:sldId id="295" r:id="rId42"/>
    <p:sldId id="310" r:id="rId43"/>
    <p:sldId id="311" r:id="rId44"/>
    <p:sldId id="312" r:id="rId45"/>
    <p:sldId id="313" r:id="rId46"/>
    <p:sldId id="335" r:id="rId47"/>
    <p:sldId id="336" r:id="rId48"/>
    <p:sldId id="337" r:id="rId49"/>
    <p:sldId id="338" r:id="rId50"/>
    <p:sldId id="339" r:id="rId51"/>
    <p:sldId id="340" r:id="rId52"/>
    <p:sldId id="341" r:id="rId53"/>
    <p:sldId id="342" r:id="rId54"/>
    <p:sldId id="343" r:id="rId55"/>
    <p:sldId id="345" r:id="rId56"/>
    <p:sldId id="346" r:id="rId57"/>
    <p:sldId id="347" r:id="rId58"/>
    <p:sldId id="352" r:id="rId59"/>
    <p:sldId id="301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53" r:id="rId80"/>
    <p:sldId id="307" r:id="rId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D9F7"/>
    <a:srgbClr val="CA9DEB"/>
    <a:srgbClr val="3333FF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59" autoAdjust="0"/>
    <p:restoredTop sz="94673" autoAdjust="0"/>
  </p:normalViewPr>
  <p:slideViewPr>
    <p:cSldViewPr>
      <p:cViewPr varScale="1">
        <p:scale>
          <a:sx n="115" d="100"/>
          <a:sy n="115" d="100"/>
        </p:scale>
        <p:origin x="17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7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BF9A00-E56A-4F8E-AD8A-2445F070DEF7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9FFB5A-A410-4139-91CD-29CC8E13E032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endParaRPr lang="en-US" sz="2200" b="1" dirty="0" smtClean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22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Time Period Check </a:t>
          </a:r>
        </a:p>
        <a:p>
          <a:r>
            <a:rPr lang="ar-SA" sz="22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en-US" sz="22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0.889 &lt; 1.081) </a:t>
          </a:r>
        </a:p>
        <a:p>
          <a:endParaRPr lang="en-US" sz="2200" b="1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AFDAF5-C516-4832-9624-382A0E420C36}" type="parTrans" cxnId="{BE00CDC0-C5CB-4350-8F5D-30DD77F6A877}">
      <dgm:prSet/>
      <dgm:spPr/>
      <dgm:t>
        <a:bodyPr/>
        <a:lstStyle/>
        <a:p>
          <a:endParaRPr lang="en-US"/>
        </a:p>
      </dgm:t>
    </dgm:pt>
    <dgm:pt modelId="{C627D95C-8963-4017-909B-2B0DA615C9AA}" type="sibTrans" cxnId="{BE00CDC0-C5CB-4350-8F5D-30DD77F6A877}">
      <dgm:prSet/>
      <dgm:spPr/>
      <dgm:t>
        <a:bodyPr/>
        <a:lstStyle/>
        <a:p>
          <a:endParaRPr lang="en-US"/>
        </a:p>
      </dgm:t>
    </dgm:pt>
    <dgm:pt modelId="{274F168A-C23E-4E7D-BE1A-1A7CF577F76B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Deflection check </a:t>
          </a:r>
        </a:p>
        <a:p>
          <a:r>
            <a:rPr lang="en-US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31 mm &lt; 39.9 mm  </a:t>
          </a:r>
          <a:endParaRPr lang="en-US" sz="2400" b="1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99D0F2-9147-490B-8072-353C984DC52B}" type="parTrans" cxnId="{476AF0B4-DA31-465B-9A44-6CEC9A597450}">
      <dgm:prSet/>
      <dgm:spPr/>
      <dgm:t>
        <a:bodyPr/>
        <a:lstStyle/>
        <a:p>
          <a:endParaRPr lang="en-US"/>
        </a:p>
      </dgm:t>
    </dgm:pt>
    <dgm:pt modelId="{29297C97-0312-4229-91F1-EB723937ECC7}" type="sibTrans" cxnId="{476AF0B4-DA31-465B-9A44-6CEC9A597450}">
      <dgm:prSet/>
      <dgm:spPr/>
      <dgm:t>
        <a:bodyPr/>
        <a:lstStyle/>
        <a:p>
          <a:endParaRPr lang="en-US"/>
        </a:p>
      </dgm:t>
    </dgm:pt>
    <dgm:pt modelId="{E67E8C07-3B3A-4E69-B27A-31D54BC500B4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Modal participating mass ratio check</a:t>
          </a:r>
          <a:endParaRPr lang="ar-SA" sz="2400" b="1" dirty="0" smtClean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.9611 &gt; 0.90 </a:t>
          </a:r>
          <a:endParaRPr lang="ar-SA" sz="2400" b="1" dirty="0" smtClean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ar-SA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r>
            <a:rPr lang="en-US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9907 &gt; 0.90 </a:t>
          </a:r>
          <a:endParaRPr lang="en-US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F121ED55-3F54-4BA5-A57B-C391DB1E9839}" type="parTrans" cxnId="{B08F4C48-8ED7-48A2-98B9-1A5DC1134CF6}">
      <dgm:prSet/>
      <dgm:spPr/>
      <dgm:t>
        <a:bodyPr/>
        <a:lstStyle/>
        <a:p>
          <a:endParaRPr lang="en-US"/>
        </a:p>
      </dgm:t>
    </dgm:pt>
    <dgm:pt modelId="{88B93B3F-388F-4B40-BA07-8D2F42152E90}" type="sibTrans" cxnId="{B08F4C48-8ED7-48A2-98B9-1A5DC1134CF6}">
      <dgm:prSet/>
      <dgm:spPr/>
      <dgm:t>
        <a:bodyPr/>
        <a:lstStyle/>
        <a:p>
          <a:endParaRPr lang="en-US"/>
        </a:p>
      </dgm:t>
    </dgm:pt>
    <dgm:pt modelId="{1F8F4EB8-9396-4262-AF1D-B8E8C0BFE09A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 check </a:t>
          </a:r>
        </a:p>
        <a:p>
          <a:r>
            <a:rPr lang="en-US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3972. kN  &gt; 2138.9 kN  </a:t>
          </a:r>
        </a:p>
        <a:p>
          <a:r>
            <a:rPr lang="en-US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40921 kN &gt; 2138.9 kN </a:t>
          </a:r>
          <a:endParaRPr lang="en-US" sz="2400" b="1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623C27-63E7-4C6B-ACCC-31F28E803E5D}" type="parTrans" cxnId="{0E4A3398-A80F-41F6-BF83-55CEF5F503C7}">
      <dgm:prSet/>
      <dgm:spPr/>
      <dgm:t>
        <a:bodyPr/>
        <a:lstStyle/>
        <a:p>
          <a:endParaRPr lang="en-US"/>
        </a:p>
      </dgm:t>
    </dgm:pt>
    <dgm:pt modelId="{8AAD3366-1FB3-48E4-9204-4937A82CDA25}" type="sibTrans" cxnId="{0E4A3398-A80F-41F6-BF83-55CEF5F503C7}">
      <dgm:prSet/>
      <dgm:spPr/>
      <dgm:t>
        <a:bodyPr/>
        <a:lstStyle/>
        <a:p>
          <a:endParaRPr lang="en-US"/>
        </a:p>
      </dgm:t>
    </dgm:pt>
    <dgm:pt modelId="{B237B750-4826-4129-A163-573DB6DD73AD}" type="pres">
      <dgm:prSet presAssocID="{BDBF9A00-E56A-4F8E-AD8A-2445F070DE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551FC8-CA5A-4773-B346-468E4547E588}" type="pres">
      <dgm:prSet presAssocID="{0C9FFB5A-A410-4139-91CD-29CC8E13E032}" presName="node" presStyleLbl="node1" presStyleIdx="0" presStyleCnt="4" custScaleX="105884" custScaleY="105315" custLinFactNeighborX="-7504" custLinFactNeighborY="50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B3FC5-7562-4B5D-9530-7378726150BB}" type="pres">
      <dgm:prSet presAssocID="{C627D95C-8963-4017-909B-2B0DA615C9AA}" presName="sibTrans" presStyleCnt="0"/>
      <dgm:spPr/>
    </dgm:pt>
    <dgm:pt modelId="{8B7FD9B5-38E2-4A16-870F-AD4CB9BE2ECD}" type="pres">
      <dgm:prSet presAssocID="{274F168A-C23E-4E7D-BE1A-1A7CF577F76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EAA7D7-BE40-4E53-AABE-B293D5ED1B13}" type="pres">
      <dgm:prSet presAssocID="{29297C97-0312-4229-91F1-EB723937ECC7}" presName="sibTrans" presStyleCnt="0"/>
      <dgm:spPr/>
    </dgm:pt>
    <dgm:pt modelId="{FE9EA348-CEE6-4420-AB47-A62195BA639C}" type="pres">
      <dgm:prSet presAssocID="{E67E8C07-3B3A-4E69-B27A-31D54BC500B4}" presName="node" presStyleLbl="node1" presStyleIdx="2" presStyleCnt="4" custScaleX="114268" custScaleY="99805" custLinFactNeighborX="-2220" custLinFactNeighborY="-16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2B50B4-D859-48D8-81C3-63CAEF1ACC24}" type="pres">
      <dgm:prSet presAssocID="{88B93B3F-388F-4B40-BA07-8D2F42152E90}" presName="sibTrans" presStyleCnt="0"/>
      <dgm:spPr/>
    </dgm:pt>
    <dgm:pt modelId="{F21D6463-70BB-47A3-A4B7-3C7F429C406C}" type="pres">
      <dgm:prSet presAssocID="{1F8F4EB8-9396-4262-AF1D-B8E8C0BFE09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8F4C48-8ED7-48A2-98B9-1A5DC1134CF6}" srcId="{BDBF9A00-E56A-4F8E-AD8A-2445F070DEF7}" destId="{E67E8C07-3B3A-4E69-B27A-31D54BC500B4}" srcOrd="2" destOrd="0" parTransId="{F121ED55-3F54-4BA5-A57B-C391DB1E9839}" sibTransId="{88B93B3F-388F-4B40-BA07-8D2F42152E90}"/>
    <dgm:cxn modelId="{8E67F343-5DA5-4B3C-8FA7-4751D403E3A1}" type="presOf" srcId="{0C9FFB5A-A410-4139-91CD-29CC8E13E032}" destId="{B6551FC8-CA5A-4773-B346-468E4547E588}" srcOrd="0" destOrd="0" presId="urn:microsoft.com/office/officeart/2005/8/layout/default#1"/>
    <dgm:cxn modelId="{476AF0B4-DA31-465B-9A44-6CEC9A597450}" srcId="{BDBF9A00-E56A-4F8E-AD8A-2445F070DEF7}" destId="{274F168A-C23E-4E7D-BE1A-1A7CF577F76B}" srcOrd="1" destOrd="0" parTransId="{2499D0F2-9147-490B-8072-353C984DC52B}" sibTransId="{29297C97-0312-4229-91F1-EB723937ECC7}"/>
    <dgm:cxn modelId="{ADF6FDF8-5BA4-4722-BB51-6319B96E8598}" type="presOf" srcId="{1F8F4EB8-9396-4262-AF1D-B8E8C0BFE09A}" destId="{F21D6463-70BB-47A3-A4B7-3C7F429C406C}" srcOrd="0" destOrd="0" presId="urn:microsoft.com/office/officeart/2005/8/layout/default#1"/>
    <dgm:cxn modelId="{BE00CDC0-C5CB-4350-8F5D-30DD77F6A877}" srcId="{BDBF9A00-E56A-4F8E-AD8A-2445F070DEF7}" destId="{0C9FFB5A-A410-4139-91CD-29CC8E13E032}" srcOrd="0" destOrd="0" parTransId="{DFAFDAF5-C516-4832-9624-382A0E420C36}" sibTransId="{C627D95C-8963-4017-909B-2B0DA615C9AA}"/>
    <dgm:cxn modelId="{C828D962-A955-408F-BD0C-77452706BA34}" type="presOf" srcId="{BDBF9A00-E56A-4F8E-AD8A-2445F070DEF7}" destId="{B237B750-4826-4129-A163-573DB6DD73AD}" srcOrd="0" destOrd="0" presId="urn:microsoft.com/office/officeart/2005/8/layout/default#1"/>
    <dgm:cxn modelId="{EAC62F14-293C-4439-9A5A-65DEA810168B}" type="presOf" srcId="{274F168A-C23E-4E7D-BE1A-1A7CF577F76B}" destId="{8B7FD9B5-38E2-4A16-870F-AD4CB9BE2ECD}" srcOrd="0" destOrd="0" presId="urn:microsoft.com/office/officeart/2005/8/layout/default#1"/>
    <dgm:cxn modelId="{A9509EDA-481C-4C69-97C4-D0E2DBC08E65}" type="presOf" srcId="{E67E8C07-3B3A-4E69-B27A-31D54BC500B4}" destId="{FE9EA348-CEE6-4420-AB47-A62195BA639C}" srcOrd="0" destOrd="0" presId="urn:microsoft.com/office/officeart/2005/8/layout/default#1"/>
    <dgm:cxn modelId="{0E4A3398-A80F-41F6-BF83-55CEF5F503C7}" srcId="{BDBF9A00-E56A-4F8E-AD8A-2445F070DEF7}" destId="{1F8F4EB8-9396-4262-AF1D-B8E8C0BFE09A}" srcOrd="3" destOrd="0" parTransId="{05623C27-63E7-4C6B-ACCC-31F28E803E5D}" sibTransId="{8AAD3366-1FB3-48E4-9204-4937A82CDA25}"/>
    <dgm:cxn modelId="{45F1CC99-0E3A-4B1E-BBB6-E826DF9F96E7}" type="presParOf" srcId="{B237B750-4826-4129-A163-573DB6DD73AD}" destId="{B6551FC8-CA5A-4773-B346-468E4547E588}" srcOrd="0" destOrd="0" presId="urn:microsoft.com/office/officeart/2005/8/layout/default#1"/>
    <dgm:cxn modelId="{87806C29-D1FF-409F-A0AB-9C921B5D0015}" type="presParOf" srcId="{B237B750-4826-4129-A163-573DB6DD73AD}" destId="{F9BB3FC5-7562-4B5D-9530-7378726150BB}" srcOrd="1" destOrd="0" presId="urn:microsoft.com/office/officeart/2005/8/layout/default#1"/>
    <dgm:cxn modelId="{EB2D6E5C-7F37-4AE2-9234-D37AB4A264BC}" type="presParOf" srcId="{B237B750-4826-4129-A163-573DB6DD73AD}" destId="{8B7FD9B5-38E2-4A16-870F-AD4CB9BE2ECD}" srcOrd="2" destOrd="0" presId="urn:microsoft.com/office/officeart/2005/8/layout/default#1"/>
    <dgm:cxn modelId="{D153EBF7-6B3F-46BF-A9B3-20A6FA895880}" type="presParOf" srcId="{B237B750-4826-4129-A163-573DB6DD73AD}" destId="{F4EAA7D7-BE40-4E53-AABE-B293D5ED1B13}" srcOrd="3" destOrd="0" presId="urn:microsoft.com/office/officeart/2005/8/layout/default#1"/>
    <dgm:cxn modelId="{951717A5-2A15-4523-A0A2-3E61EC12CB7B}" type="presParOf" srcId="{B237B750-4826-4129-A163-573DB6DD73AD}" destId="{FE9EA348-CEE6-4420-AB47-A62195BA639C}" srcOrd="4" destOrd="0" presId="urn:microsoft.com/office/officeart/2005/8/layout/default#1"/>
    <dgm:cxn modelId="{C88174F4-103B-4D8F-A115-A43278F9624A}" type="presParOf" srcId="{B237B750-4826-4129-A163-573DB6DD73AD}" destId="{DD2B50B4-D859-48D8-81C3-63CAEF1ACC24}" srcOrd="5" destOrd="0" presId="urn:microsoft.com/office/officeart/2005/8/layout/default#1"/>
    <dgm:cxn modelId="{50F9C876-07DA-4639-AC2F-E1F8719B1446}" type="presParOf" srcId="{B237B750-4826-4129-A163-573DB6DD73AD}" destId="{F21D6463-70BB-47A3-A4B7-3C7F429C406C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51FC8-CA5A-4773-B346-468E4547E588}">
      <dsp:nvSpPr>
        <dsp:cNvPr id="0" name=""/>
        <dsp:cNvSpPr/>
      </dsp:nvSpPr>
      <dsp:spPr>
        <a:xfrm>
          <a:off x="37349" y="109017"/>
          <a:ext cx="3766307" cy="224764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b="1" kern="1200" dirty="0" smtClean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Time Period Check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en-US" sz="22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0.889 &lt; 1.081)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b="1" kern="120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349" y="109017"/>
        <a:ext cx="3766307" cy="2247640"/>
      </dsp:txXfrm>
    </dsp:sp>
    <dsp:sp modelId="{8B7FD9B5-38E2-4A16-870F-AD4CB9BE2ECD}">
      <dsp:nvSpPr>
        <dsp:cNvPr id="0" name=""/>
        <dsp:cNvSpPr/>
      </dsp:nvSpPr>
      <dsp:spPr>
        <a:xfrm>
          <a:off x="4426275" y="57700"/>
          <a:ext cx="3557012" cy="2134207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Deflection check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31 mm &lt; 39.9 mm  </a:t>
          </a:r>
          <a:endParaRPr lang="en-US" sz="2400" b="1" kern="120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26275" y="57700"/>
        <a:ext cx="3557012" cy="2134207"/>
      </dsp:txXfrm>
    </dsp:sp>
    <dsp:sp modelId="{FE9EA348-CEE6-4420-AB47-A62195BA639C}">
      <dsp:nvSpPr>
        <dsp:cNvPr id="0" name=""/>
        <dsp:cNvSpPr/>
      </dsp:nvSpPr>
      <dsp:spPr>
        <a:xfrm>
          <a:off x="76191" y="2571491"/>
          <a:ext cx="4064527" cy="2130045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Modal participating mass ratio check</a:t>
          </a:r>
          <a:endParaRPr lang="ar-SA" sz="2400" b="1" kern="1200" dirty="0" smtClean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.9611 &gt; 0.90 </a:t>
          </a:r>
          <a:endParaRPr lang="ar-SA" sz="2400" b="1" kern="1200" dirty="0" smtClean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r>
            <a:rPr lang="en-US" sz="24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9907 &gt; 0.90 </a:t>
          </a:r>
          <a:endParaRPr lang="en-US" sz="24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76191" y="2571491"/>
        <a:ext cx="4064527" cy="2130045"/>
      </dsp:txXfrm>
    </dsp:sp>
    <dsp:sp modelId="{F21D6463-70BB-47A3-A4B7-3C7F429C406C}">
      <dsp:nvSpPr>
        <dsp:cNvPr id="0" name=""/>
        <dsp:cNvSpPr/>
      </dsp:nvSpPr>
      <dsp:spPr>
        <a:xfrm>
          <a:off x="4575385" y="2604326"/>
          <a:ext cx="3557012" cy="2134207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 check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3972. kN  &gt; 2138.9 kN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40921 kN &gt; 2138.9 kN </a:t>
          </a:r>
          <a:endParaRPr lang="en-US" sz="2400" b="1" kern="120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85" y="2604326"/>
        <a:ext cx="3557012" cy="21342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3FC15-469D-473F-9D1B-64FBB4BF5EBC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BF274-A686-4985-87F0-75A05155F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DA25-838F-49DB-8B92-7C6ADBF74B5A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DE065-FB6B-44C2-B117-1A38AB5CCD43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0F42-8BCF-46EB-B7BB-6C3F7DF34C8C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6080-BFE0-46FD-9AE5-D8C47A43AEC6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73140-0BEF-497D-B09F-12C0DA044A24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0636-0D38-41BF-BC21-4C4ACDBC471D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C07B4-DC0D-4CCE-BA0E-7D146D66DC95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F436-1BF2-4801-AD1F-800706FB7957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1CC58-71BD-4872-B3FD-A435E08532FD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8D5-4415-4BC9-AE25-AFFE5449224D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C3CF-EE72-47A5-BB2B-106207CE027E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FF1B4-4971-4BB5-BA2D-0D69A6BC1D57}" type="datetime1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A958D-8FAB-4A40-9E5E-B85D05121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.sl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53.jpeg"/><Relationship Id="rId9" Type="http://schemas.openxmlformats.org/officeDocument/2006/relationships/image" Target="../media/image5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802386" y="2093976"/>
            <a:ext cx="7543800" cy="4422734"/>
          </a:xfrm>
        </p:spPr>
        <p:txBody>
          <a:bodyPr>
            <a:normAutofit fontScale="85000" lnSpcReduction="20000"/>
          </a:bodyPr>
          <a:lstStyle/>
          <a:p>
            <a:endParaRPr lang="ar-SA" dirty="0" smtClean="0"/>
          </a:p>
          <a:p>
            <a:endParaRPr lang="ar-SA" sz="2400" dirty="0"/>
          </a:p>
          <a:p>
            <a:endParaRPr lang="ar-SA" sz="2400" dirty="0" smtClean="0"/>
          </a:p>
          <a:p>
            <a:endParaRPr lang="ar-SA" sz="2400" dirty="0"/>
          </a:p>
          <a:p>
            <a:pPr marL="0" indent="0" algn="ctr">
              <a:buNone/>
            </a:pPr>
            <a:r>
              <a:rPr lang="en-US" sz="3100" b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 of Nablus Specialist Hospital</a:t>
            </a:r>
          </a:p>
          <a:p>
            <a:pPr marL="0" indent="0" algn="ctr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marL="0" indent="0" algn="ctr">
              <a:buNone/>
            </a:pP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Hayat Hassoun</a:t>
            </a:r>
          </a:p>
          <a:p>
            <a:pPr marL="0" indent="0" algn="ctr">
              <a:buNone/>
            </a:pP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Raghad Khalil</a:t>
            </a:r>
          </a:p>
          <a:p>
            <a:pPr marL="0" indent="0" algn="ctr">
              <a:buNone/>
            </a:pP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Yasmeen Surakji</a:t>
            </a:r>
          </a:p>
          <a:p>
            <a:pPr marL="0" indent="0" algn="ctr">
              <a:buNone/>
            </a:pPr>
            <a:endParaRPr lang="en-US" sz="2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</a:t>
            </a: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sz="2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Hasan</a:t>
            </a: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Mathar</a:t>
            </a:r>
            <a:endParaRPr lang="en-US" sz="2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1</a:t>
            </a:fld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5" descr="شعار_الجامعة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990600"/>
            <a:ext cx="24384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4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10</a:t>
            </a:fld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2954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Third floor.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 l="1538" t="3376" r="1538" b="15612"/>
          <a:stretch>
            <a:fillRect/>
          </a:stretch>
        </p:blipFill>
        <p:spPr bwMode="auto">
          <a:xfrm>
            <a:off x="2286000" y="3581400"/>
            <a:ext cx="6400801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4"/>
          <p:cNvSpPr txBox="1"/>
          <p:nvPr/>
        </p:nvSpPr>
        <p:spPr>
          <a:xfrm>
            <a:off x="152400" y="40386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Mezanen floor.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/>
          <a:srcRect l="4930" t="12934" r="3521" b="19112"/>
          <a:stretch>
            <a:fillRect/>
          </a:stretch>
        </p:blipFill>
        <p:spPr bwMode="auto">
          <a:xfrm>
            <a:off x="2209800" y="685800"/>
            <a:ext cx="6477001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11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/>
          <a:srcRect l="2874" t="4834" r="2275" b="15408"/>
          <a:stretch>
            <a:fillRect/>
          </a:stretch>
        </p:blipFill>
        <p:spPr bwMode="auto">
          <a:xfrm>
            <a:off x="1600200" y="914400"/>
            <a:ext cx="7315200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4"/>
          <p:cNvSpPr txBox="1"/>
          <p:nvPr/>
        </p:nvSpPr>
        <p:spPr>
          <a:xfrm>
            <a:off x="152400" y="12192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fourth floor.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/>
          <a:srcRect l="1975" t="5079" r="2222" b="8571"/>
          <a:stretch>
            <a:fillRect/>
          </a:stretch>
        </p:blipFill>
        <p:spPr bwMode="auto">
          <a:xfrm>
            <a:off x="1600200" y="3657600"/>
            <a:ext cx="7315199" cy="2564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4"/>
          <p:cNvSpPr txBox="1"/>
          <p:nvPr/>
        </p:nvSpPr>
        <p:spPr>
          <a:xfrm>
            <a:off x="152400" y="41910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fifth floor.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12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81200"/>
            <a:ext cx="7524750" cy="2914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914400" y="1447800"/>
            <a:ext cx="2140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Duplicate floors (4).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13</a:t>
            </a:fld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09675"/>
            <a:ext cx="7315200" cy="4438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914400" y="609600"/>
            <a:ext cx="1834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West elevation.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14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90600"/>
            <a:ext cx="8220075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914400" y="609600"/>
            <a:ext cx="1778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East elevation.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15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" y="1104900"/>
            <a:ext cx="7600950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914400" y="609600"/>
            <a:ext cx="1471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Section 1-1: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1676400" y="2514600"/>
            <a:ext cx="60742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17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685800" y="914400"/>
            <a:ext cx="2667000" cy="1219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685800" y="4267200"/>
            <a:ext cx="609600" cy="2286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2743200"/>
            <a:ext cx="2372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Thermal Design.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3429000"/>
            <a:ext cx="1454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Daylight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8800" y="4191000"/>
            <a:ext cx="2544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Acoustical design.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685800" y="3581400"/>
            <a:ext cx="609600" cy="2286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685800" y="2895600"/>
            <a:ext cx="609600" cy="2286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10" grpId="0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18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771650"/>
            <a:ext cx="55721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685800"/>
            <a:ext cx="2372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Thermal Design.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533400" y="838200"/>
            <a:ext cx="609600" cy="2286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5600" y="5334000"/>
            <a:ext cx="3022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Figure: 3d model for the hospital.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19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04800" y="457200"/>
            <a:ext cx="3885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Shading in the building in summer day.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صورة 3" descr="21-7 8am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1066800"/>
            <a:ext cx="3124200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1447800" y="3352800"/>
            <a:ext cx="1259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at 8:00 am.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صورة 5" descr="21-7 12pm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724400" y="1066800"/>
            <a:ext cx="3124200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5486400" y="3352800"/>
            <a:ext cx="1386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at 12:00 pm.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صورة 7" descr="12-7 15pm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2819400" y="3886200"/>
            <a:ext cx="2971800" cy="24644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مستطيل 8"/>
          <p:cNvSpPr/>
          <p:nvPr/>
        </p:nvSpPr>
        <p:spPr>
          <a:xfrm>
            <a:off x="3505200" y="6488668"/>
            <a:ext cx="1386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at 15:00 pm.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152400" y="2819400"/>
            <a:ext cx="2667000" cy="12192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Structural  Design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019800" y="1219200"/>
            <a:ext cx="2667000" cy="12192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</a:p>
        </p:txBody>
      </p:sp>
      <p:sp>
        <p:nvSpPr>
          <p:cNvPr id="18" name="Oval 17"/>
          <p:cNvSpPr/>
          <p:nvPr/>
        </p:nvSpPr>
        <p:spPr>
          <a:xfrm>
            <a:off x="6324600" y="2743200"/>
            <a:ext cx="2667000" cy="1219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715000" y="4267200"/>
            <a:ext cx="2667000" cy="1219200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276600" y="5181600"/>
            <a:ext cx="2667000" cy="1219200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609600" y="4343400"/>
            <a:ext cx="2667000" cy="12192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124200" y="533400"/>
            <a:ext cx="2667000" cy="12192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Site Location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71800" y="2667000"/>
            <a:ext cx="3048000" cy="167640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Topics:</a:t>
            </a:r>
            <a:endParaRPr lang="en-US" sz="48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4755623">
            <a:off x="5709051" y="1363900"/>
            <a:ext cx="327092" cy="413891"/>
            <a:chOff x="2131253" y="953859"/>
            <a:chExt cx="327092" cy="413891"/>
          </a:xfrm>
        </p:grpSpPr>
        <p:sp>
          <p:nvSpPr>
            <p:cNvPr id="13" name="Right Arrow 12"/>
            <p:cNvSpPr/>
            <p:nvPr/>
          </p:nvSpPr>
          <p:spPr>
            <a:xfrm rot="19440000">
              <a:off x="2131253" y="953859"/>
              <a:ext cx="327092" cy="41389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ight Arrow 4"/>
            <p:cNvSpPr/>
            <p:nvPr/>
          </p:nvSpPr>
          <p:spPr>
            <a:xfrm rot="19440000">
              <a:off x="2140623" y="1065476"/>
              <a:ext cx="228964" cy="2483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700" kern="1200"/>
            </a:p>
          </p:txBody>
        </p:sp>
      </p:grpSp>
      <p:grpSp>
        <p:nvGrpSpPr>
          <p:cNvPr id="15" name="Group 14"/>
          <p:cNvGrpSpPr/>
          <p:nvPr/>
        </p:nvGrpSpPr>
        <p:grpSpPr>
          <a:xfrm rot="3759517">
            <a:off x="7318213" y="2465605"/>
            <a:ext cx="269777" cy="342565"/>
            <a:chOff x="3566419" y="713883"/>
            <a:chExt cx="269777" cy="342565"/>
          </a:xfrm>
        </p:grpSpPr>
        <p:sp>
          <p:nvSpPr>
            <p:cNvPr id="24" name="Right Arrow 23"/>
            <p:cNvSpPr/>
            <p:nvPr/>
          </p:nvSpPr>
          <p:spPr>
            <a:xfrm rot="1800000">
              <a:off x="3566419" y="713883"/>
              <a:ext cx="269777" cy="34256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ight Arrow 4"/>
            <p:cNvSpPr/>
            <p:nvPr/>
          </p:nvSpPr>
          <p:spPr>
            <a:xfrm rot="1800000">
              <a:off x="3571840" y="762163"/>
              <a:ext cx="188844" cy="205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kern="1200"/>
            </a:p>
          </p:txBody>
        </p:sp>
      </p:grpSp>
      <p:grpSp>
        <p:nvGrpSpPr>
          <p:cNvPr id="26" name="Group 25"/>
          <p:cNvGrpSpPr/>
          <p:nvPr/>
        </p:nvGrpSpPr>
        <p:grpSpPr>
          <a:xfrm rot="3759517">
            <a:off x="7394412" y="3989606"/>
            <a:ext cx="269777" cy="342565"/>
            <a:chOff x="3566419" y="713883"/>
            <a:chExt cx="269777" cy="342565"/>
          </a:xfrm>
        </p:grpSpPr>
        <p:sp>
          <p:nvSpPr>
            <p:cNvPr id="27" name="Right Arrow 26"/>
            <p:cNvSpPr/>
            <p:nvPr/>
          </p:nvSpPr>
          <p:spPr>
            <a:xfrm rot="1800000">
              <a:off x="3566419" y="713883"/>
              <a:ext cx="269777" cy="34256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ight Arrow 4"/>
            <p:cNvSpPr/>
            <p:nvPr/>
          </p:nvSpPr>
          <p:spPr>
            <a:xfrm rot="1800000">
              <a:off x="3571840" y="762163"/>
              <a:ext cx="188844" cy="205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kern="1200"/>
            </a:p>
          </p:txBody>
        </p:sp>
      </p:grpSp>
      <p:grpSp>
        <p:nvGrpSpPr>
          <p:cNvPr id="29" name="Group 28"/>
          <p:cNvGrpSpPr/>
          <p:nvPr/>
        </p:nvGrpSpPr>
        <p:grpSpPr>
          <a:xfrm rot="7362346">
            <a:off x="6101922" y="5444969"/>
            <a:ext cx="269777" cy="342565"/>
            <a:chOff x="3566419" y="713883"/>
            <a:chExt cx="269777" cy="342565"/>
          </a:xfrm>
        </p:grpSpPr>
        <p:sp>
          <p:nvSpPr>
            <p:cNvPr id="30" name="Right Arrow 29"/>
            <p:cNvSpPr/>
            <p:nvPr/>
          </p:nvSpPr>
          <p:spPr>
            <a:xfrm rot="1800000">
              <a:off x="3566419" y="713883"/>
              <a:ext cx="269777" cy="34256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ight Arrow 4"/>
            <p:cNvSpPr/>
            <p:nvPr/>
          </p:nvSpPr>
          <p:spPr>
            <a:xfrm rot="1800000">
              <a:off x="3571840" y="762163"/>
              <a:ext cx="188844" cy="205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kern="1200"/>
            </a:p>
          </p:txBody>
        </p:sp>
      </p:grpSp>
      <p:grpSp>
        <p:nvGrpSpPr>
          <p:cNvPr id="32" name="Group 31"/>
          <p:cNvGrpSpPr/>
          <p:nvPr/>
        </p:nvGrpSpPr>
        <p:grpSpPr>
          <a:xfrm rot="11972750">
            <a:off x="2945131" y="5445458"/>
            <a:ext cx="269777" cy="342565"/>
            <a:chOff x="3566419" y="713883"/>
            <a:chExt cx="269777" cy="342565"/>
          </a:xfrm>
        </p:grpSpPr>
        <p:sp>
          <p:nvSpPr>
            <p:cNvPr id="33" name="Right Arrow 32"/>
            <p:cNvSpPr/>
            <p:nvPr/>
          </p:nvSpPr>
          <p:spPr>
            <a:xfrm rot="1800000">
              <a:off x="3566419" y="713883"/>
              <a:ext cx="269777" cy="34256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ight Arrow 4"/>
            <p:cNvSpPr/>
            <p:nvPr/>
          </p:nvSpPr>
          <p:spPr>
            <a:xfrm rot="1800000">
              <a:off x="3571840" y="762163"/>
              <a:ext cx="188844" cy="205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kern="1200"/>
            </a:p>
          </p:txBody>
        </p:sp>
      </p:grpSp>
      <p:grpSp>
        <p:nvGrpSpPr>
          <p:cNvPr id="35" name="Group 34"/>
          <p:cNvGrpSpPr/>
          <p:nvPr/>
        </p:nvGrpSpPr>
        <p:grpSpPr>
          <a:xfrm rot="14566745">
            <a:off x="1298326" y="4065615"/>
            <a:ext cx="269777" cy="342565"/>
            <a:chOff x="3566419" y="713883"/>
            <a:chExt cx="269777" cy="342565"/>
          </a:xfrm>
        </p:grpSpPr>
        <p:sp>
          <p:nvSpPr>
            <p:cNvPr id="36" name="Right Arrow 35"/>
            <p:cNvSpPr/>
            <p:nvPr/>
          </p:nvSpPr>
          <p:spPr>
            <a:xfrm rot="1800000">
              <a:off x="3566419" y="713883"/>
              <a:ext cx="269777" cy="34256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ight Arrow 4"/>
            <p:cNvSpPr/>
            <p:nvPr/>
          </p:nvSpPr>
          <p:spPr>
            <a:xfrm rot="1800000">
              <a:off x="3571840" y="762163"/>
              <a:ext cx="188844" cy="205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kern="1200"/>
            </a:p>
          </p:txBody>
        </p:sp>
      </p:grpSp>
      <p:grpSp>
        <p:nvGrpSpPr>
          <p:cNvPr id="41" name="Group 40"/>
          <p:cNvGrpSpPr/>
          <p:nvPr/>
        </p:nvGrpSpPr>
        <p:grpSpPr>
          <a:xfrm rot="15723485">
            <a:off x="1120189" y="2500578"/>
            <a:ext cx="269777" cy="342565"/>
            <a:chOff x="3566419" y="713883"/>
            <a:chExt cx="269777" cy="342565"/>
          </a:xfrm>
        </p:grpSpPr>
        <p:sp>
          <p:nvSpPr>
            <p:cNvPr id="42" name="Right Arrow 41"/>
            <p:cNvSpPr/>
            <p:nvPr/>
          </p:nvSpPr>
          <p:spPr>
            <a:xfrm rot="1800000">
              <a:off x="3566419" y="713883"/>
              <a:ext cx="269777" cy="34256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ight Arrow 4"/>
            <p:cNvSpPr/>
            <p:nvPr/>
          </p:nvSpPr>
          <p:spPr>
            <a:xfrm rot="1800000">
              <a:off x="3571840" y="762163"/>
              <a:ext cx="188844" cy="2055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kern="1200"/>
            </a:p>
          </p:txBody>
        </p:sp>
      </p:grpSp>
      <p:sp>
        <p:nvSpPr>
          <p:cNvPr id="38" name="Oval 37"/>
          <p:cNvSpPr/>
          <p:nvPr/>
        </p:nvSpPr>
        <p:spPr>
          <a:xfrm>
            <a:off x="533400" y="1295400"/>
            <a:ext cx="2667000" cy="1219200"/>
          </a:xfrm>
          <a:prstGeom prst="ellipse">
            <a:avLst/>
          </a:prstGeom>
          <a:solidFill>
            <a:srgbClr val="EAD9F7"/>
          </a:solidFill>
          <a:ln>
            <a:solidFill>
              <a:srgbClr val="CA9DEB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Quantity Surveying</a:t>
            </a:r>
            <a:endParaRPr lang="en-US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16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20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04800" y="457200"/>
            <a:ext cx="3721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Shading in the building in winter day.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صورة 3" descr="21-12 8am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1066800"/>
            <a:ext cx="2590800" cy="22358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1447800" y="3429000"/>
            <a:ext cx="1259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at 8:00 am.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صورة 5" descr="21-12 12pm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724400" y="1066800"/>
            <a:ext cx="2662238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5410200" y="3429000"/>
            <a:ext cx="1386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at 12:00 pm.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صورة 7" descr="21-12 15pm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2743200" y="3810000"/>
            <a:ext cx="2786063" cy="24964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مستطيل 8"/>
          <p:cNvSpPr/>
          <p:nvPr/>
        </p:nvSpPr>
        <p:spPr>
          <a:xfrm>
            <a:off x="3429000" y="6324600"/>
            <a:ext cx="1386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at 15:00 pm.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21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صورة 2" descr="external wall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114800" y="838200"/>
            <a:ext cx="2743200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04800" y="838200"/>
            <a:ext cx="3657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U value for  external walls = 0.41.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57200" y="304800"/>
            <a:ext cx="3125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Layers of external walls &amp; slab.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صورة 5" descr="slab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114800" y="3581400"/>
            <a:ext cx="2737338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304800" y="3352800"/>
            <a:ext cx="20316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U value for slab=1.34.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685800" y="457200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Energy per conditioned building area.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362200" y="1295400"/>
          <a:ext cx="4064000" cy="1656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Energy</a:t>
                      </a:r>
                      <a:r>
                        <a:rPr lang="en-US" baseline="0" dirty="0" smtClean="0"/>
                        <a:t> per total building area (KWh/m^2)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site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561.95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source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1157.5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685800" y="3581400"/>
            <a:ext cx="329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Heating and cooling for building.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2438400" y="4419600"/>
          <a:ext cx="4064000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Heating (KWh)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cooling</a:t>
                      </a:r>
                    </a:p>
                    <a:p>
                      <a:r>
                        <a:rPr lang="en-US" dirty="0" smtClean="0"/>
                        <a:t>(KWh)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30784.13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267750.37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4953000" y="5105400"/>
            <a:ext cx="365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Figure: Day lighting for clinic.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831177"/>
              </p:ext>
            </p:extLst>
          </p:nvPr>
        </p:nvGraphicFramePr>
        <p:xfrm>
          <a:off x="533400" y="1752600"/>
          <a:ext cx="3810000" cy="3047998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8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DF</a:t>
                      </a:r>
                      <a:endParaRPr lang="en-US" b="1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Room</a:t>
                      </a:r>
                      <a:endParaRPr lang="en-US" b="1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8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2.1</a:t>
                      </a:r>
                      <a:endParaRPr lang="en-US" b="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Bedroom </a:t>
                      </a:r>
                      <a:endParaRPr lang="en-US" b="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8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r>
                        <a:rPr lang="en-US" dirty="0"/>
                        <a:t>4</a:t>
                      </a:r>
                      <a:endParaRPr lang="en-US" b="0" dirty="0" smtClean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Finance</a:t>
                      </a:r>
                      <a:r>
                        <a:rPr lang="en-US" baseline="0" dirty="0" smtClean="0"/>
                        <a:t> manager</a:t>
                      </a:r>
                      <a:endParaRPr lang="en-US" b="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276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</a:t>
                      </a:r>
                      <a:endParaRPr lang="en-US" b="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Doctor</a:t>
                      </a:r>
                      <a:r>
                        <a:rPr lang="en-US" baseline="0" dirty="0" smtClean="0"/>
                        <a:t> room</a:t>
                      </a:r>
                      <a:endParaRPr lang="en-US" b="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8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</a:t>
                      </a:r>
                      <a:endParaRPr lang="en-US" b="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clinic</a:t>
                      </a:r>
                      <a:endParaRPr lang="en-US" b="0" dirty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 b="7752"/>
          <a:stretch>
            <a:fillRect/>
          </a:stretch>
        </p:blipFill>
        <p:spPr bwMode="auto">
          <a:xfrm>
            <a:off x="5105400" y="1600200"/>
            <a:ext cx="3048000" cy="3206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مستطيل 8"/>
          <p:cNvSpPr/>
          <p:nvPr/>
        </p:nvSpPr>
        <p:spPr>
          <a:xfrm>
            <a:off x="914400" y="5029200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Table: Day lighting for different spaces.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609600"/>
            <a:ext cx="1454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Daylight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609600" y="762000"/>
            <a:ext cx="609600" cy="2286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" y="381000"/>
            <a:ext cx="2590800" cy="381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4" name="Picture 3" descr="3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343400" y="2743200"/>
            <a:ext cx="4494439" cy="29296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28600" y="914400"/>
            <a:ext cx="3200400" cy="381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i="0" u="none" strike="noStrike" kern="1200" cap="none" spc="0" normalizeH="0" baseline="0" noProof="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343400" y="5943600"/>
            <a:ext cx="4267200" cy="381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Figure: A 3d model from Ecotect for the bedroom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9" name="مستطيل 3"/>
          <p:cNvSpPr/>
          <p:nvPr/>
        </p:nvSpPr>
        <p:spPr>
          <a:xfrm>
            <a:off x="304800" y="1524000"/>
            <a:ext cx="5562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 patient room is selected as a sample of calculation.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Calculated parameters: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1- Reverberation Time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2- STC value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3- IIC value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381000" y="762000"/>
            <a:ext cx="609600" cy="2286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0" y="685800"/>
            <a:ext cx="2544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Acoustical design.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" name="Picture 2" descr="ggtr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1447800"/>
            <a:ext cx="4031310" cy="3886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04800" y="762000"/>
            <a:ext cx="3962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1- Reverberation Time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Using Ecotect software program, the calculated value is 0.49 and the recommended is ( 0.4 – 0.7 )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26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057400"/>
            <a:ext cx="4114800" cy="3657600"/>
          </a:xfrm>
          <a:prstGeom prst="rect">
            <a:avLst/>
          </a:prstGeom>
        </p:spPr>
      </p:pic>
      <p:sp>
        <p:nvSpPr>
          <p:cNvPr id="10" name="مستطيل 3"/>
          <p:cNvSpPr/>
          <p:nvPr/>
        </p:nvSpPr>
        <p:spPr>
          <a:xfrm>
            <a:off x="1066800" y="5867400"/>
            <a:ext cx="3048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STC for exterior wall</a:t>
            </a:r>
            <a:endParaRPr lang="en-US" sz="1400" dirty="0"/>
          </a:p>
        </p:txBody>
      </p:sp>
      <p:sp>
        <p:nvSpPr>
          <p:cNvPr id="11" name="مستطيل 3"/>
          <p:cNvSpPr/>
          <p:nvPr/>
        </p:nvSpPr>
        <p:spPr>
          <a:xfrm>
            <a:off x="5486400" y="5638800"/>
            <a:ext cx="3048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STC for bedroom with waiting area</a:t>
            </a:r>
            <a:endParaRPr lang="en-US" sz="1400" dirty="0"/>
          </a:p>
        </p:txBody>
      </p:sp>
      <p:pic>
        <p:nvPicPr>
          <p:cNvPr id="12" name="Picture 11" descr="داخل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133600"/>
            <a:ext cx="4145640" cy="3619814"/>
          </a:xfrm>
          <a:prstGeom prst="rect">
            <a:avLst/>
          </a:prstGeom>
        </p:spPr>
      </p:pic>
      <p:sp>
        <p:nvSpPr>
          <p:cNvPr id="13" name="مستطيل 3"/>
          <p:cNvSpPr/>
          <p:nvPr/>
        </p:nvSpPr>
        <p:spPr>
          <a:xfrm>
            <a:off x="685800" y="1371600"/>
            <a:ext cx="3429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recommended value is 45 for the exterior wall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مستطيل 3"/>
          <p:cNvSpPr/>
          <p:nvPr/>
        </p:nvSpPr>
        <p:spPr>
          <a:xfrm>
            <a:off x="4953000" y="1447800"/>
            <a:ext cx="3962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recommended value is 50 for patient room with adjacent waiting area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62000" y="609600"/>
            <a:ext cx="1329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2- STC value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62000" y="838200"/>
            <a:ext cx="1236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3- IIC value</a:t>
            </a:r>
            <a:endParaRPr lang="en-US" dirty="0"/>
          </a:p>
        </p:txBody>
      </p:sp>
      <p:pic>
        <p:nvPicPr>
          <p:cNvPr id="4" name="Picture 3" descr="ii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371600"/>
            <a:ext cx="5136325" cy="4450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2286000" y="2667000"/>
            <a:ext cx="51587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33400" y="838200"/>
            <a:ext cx="2667000" cy="1219200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685800" y="4267200"/>
            <a:ext cx="609600" cy="228600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2743200"/>
            <a:ext cx="2492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Drainage System.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3429000"/>
            <a:ext cx="2080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 System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4191000"/>
            <a:ext cx="2147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HVAC System.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685800" y="3581400"/>
            <a:ext cx="609600" cy="228600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685800" y="2895600"/>
            <a:ext cx="609600" cy="228600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04800" y="533400"/>
            <a:ext cx="2667000" cy="1219200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Site Location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23146312_1566542200105876_1193652975_n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371600" y="2133600"/>
            <a:ext cx="6781800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048000" y="5638800"/>
            <a:ext cx="3424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Figure: Nablus Specialist hospital  site.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 b="1304"/>
          <a:stretch>
            <a:fillRect/>
          </a:stretch>
        </p:blipFill>
        <p:spPr bwMode="auto">
          <a:xfrm>
            <a:off x="4876800" y="2057400"/>
            <a:ext cx="3486150" cy="32432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5029200" y="5867400"/>
            <a:ext cx="3521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Figure: Drainage system for zone 9.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371600"/>
            <a:ext cx="2552700" cy="4467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838200" y="5943600"/>
            <a:ext cx="3521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Figure: Drainage system for zone 9.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533400"/>
            <a:ext cx="2492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Drainage System.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hevron 8"/>
          <p:cNvSpPr/>
          <p:nvPr/>
        </p:nvSpPr>
        <p:spPr>
          <a:xfrm>
            <a:off x="381000" y="685800"/>
            <a:ext cx="609600" cy="228600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 r="3342"/>
          <a:stretch>
            <a:fillRect/>
          </a:stretch>
        </p:blipFill>
        <p:spPr bwMode="auto">
          <a:xfrm>
            <a:off x="5029200" y="2362200"/>
            <a:ext cx="3581400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3048000" y="5943600"/>
            <a:ext cx="3426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Figure: Water distribution system.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362200"/>
            <a:ext cx="2943225" cy="3315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1143000" y="838200"/>
            <a:ext cx="1972078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-Water source.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-Number of tank.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-Storm water.</a:t>
            </a:r>
          </a:p>
          <a:p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381000"/>
            <a:ext cx="2080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 System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28600" y="533400"/>
            <a:ext cx="609600" cy="228600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19200" y="1143000"/>
            <a:ext cx="7086600" cy="44046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Using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VRF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system.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Main components of centralized system are: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Outdoor unit.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Inside unit (fan coil)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Collectors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Ducts.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Diffusers.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Grills.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81000" y="609600"/>
            <a:ext cx="609600" cy="228600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533400"/>
            <a:ext cx="2147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HVAC System.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362200"/>
            <a:ext cx="798195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1981200" y="586740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Distribution of VRF system in third floor   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533400"/>
            <a:ext cx="1790700" cy="1558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2362200" y="2590800"/>
            <a:ext cx="47981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85800" y="914400"/>
            <a:ext cx="2667000" cy="1219200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743200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Artificial Lighting. 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685800" y="2895600"/>
            <a:ext cx="609600" cy="228600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3352800"/>
            <a:ext cx="1253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Sockets.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685800" y="3505200"/>
            <a:ext cx="609600" cy="228600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600" y="4038600"/>
            <a:ext cx="4104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Cameras and sound speakers.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685800" y="4191000"/>
            <a:ext cx="609600" cy="228600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752600"/>
          <a:ext cx="2438400" cy="40385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0093">
                <a:tc>
                  <a:txBody>
                    <a:bodyPr/>
                    <a:lstStyle/>
                    <a:p>
                      <a:r>
                        <a:rPr lang="en-US" dirty="0" smtClean="0"/>
                        <a:t>Luminarie type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95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LED (ceiling recessed)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95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LED (spot light)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9502">
                <a:tc>
                  <a:txBody>
                    <a:bodyPr/>
                    <a:lstStyle/>
                    <a:p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Fluorescent</a:t>
                      </a:r>
                      <a:r>
                        <a:rPr lang="en-US" baseline="0" dirty="0" smtClean="0"/>
                        <a:t> (ceiling mounted)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828800"/>
            <a:ext cx="434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200400"/>
            <a:ext cx="434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1" y="4572000"/>
            <a:ext cx="434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مستطيل 3"/>
          <p:cNvSpPr/>
          <p:nvPr/>
        </p:nvSpPr>
        <p:spPr>
          <a:xfrm>
            <a:off x="4648200" y="5943600"/>
            <a:ext cx="342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Luminaries shape 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ستطيل 3"/>
          <p:cNvSpPr/>
          <p:nvPr/>
        </p:nvSpPr>
        <p:spPr>
          <a:xfrm>
            <a:off x="152400" y="5867400"/>
            <a:ext cx="342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Table: Types of luminaries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457200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Artificial Lighting. 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533400" y="609600"/>
            <a:ext cx="609600" cy="228600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مستطيل 3"/>
          <p:cNvSpPr/>
          <p:nvPr/>
        </p:nvSpPr>
        <p:spPr>
          <a:xfrm>
            <a:off x="381000" y="11430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Dialux.evo software program was used.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37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685800"/>
          <a:ext cx="8077202" cy="5141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19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8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38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38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38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38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103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Space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Lux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Standard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Lux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calculated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Glare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Standard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Glare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calculated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Uniformity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Standard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Uniformity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calculated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0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Bedroom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0.65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0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Clinic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0.64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0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Emergency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587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0.71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0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Intensive care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0.63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0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Operation</a:t>
                      </a:r>
                      <a:r>
                        <a:rPr lang="en-US" sz="1200" baseline="0" dirty="0" smtClean="0"/>
                        <a:t> room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1053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10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Waiting area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0.65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10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Corridor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283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0.53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10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Stair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0.76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10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Office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559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0.75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10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Garage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609600" y="59436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Table: Simulation results for the selected spaces. 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3" name="Picture 2" descr="3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" y="1371600"/>
            <a:ext cx="4423655" cy="4114800"/>
          </a:xfrm>
          <a:prstGeom prst="rect">
            <a:avLst/>
          </a:prstGeom>
        </p:spPr>
      </p:pic>
      <p:pic>
        <p:nvPicPr>
          <p:cNvPr id="4" name="Picture 3" descr="3d model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724400" y="1295400"/>
            <a:ext cx="4191000" cy="4268470"/>
          </a:xfrm>
          <a:prstGeom prst="rect">
            <a:avLst/>
          </a:prstGeom>
        </p:spPr>
      </p:pic>
      <p:sp>
        <p:nvSpPr>
          <p:cNvPr id="5" name="مستطيل 3"/>
          <p:cNvSpPr/>
          <p:nvPr/>
        </p:nvSpPr>
        <p:spPr>
          <a:xfrm>
            <a:off x="152400" y="57912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3D model for patient room from Dialux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3"/>
          <p:cNvSpPr/>
          <p:nvPr/>
        </p:nvSpPr>
        <p:spPr>
          <a:xfrm>
            <a:off x="4724400" y="57912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3D model for Emergency room from Dialux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3" name="Picture 2" descr="3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19200" y="1143000"/>
            <a:ext cx="5943600" cy="434467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752600" y="5562600"/>
            <a:ext cx="441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3D model for office from Dialux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4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914400" y="1600200"/>
          <a:ext cx="7543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شريحة" r:id="rId3" imgW="3814593" imgH="2860695" progId="PowerPoint.Slide.12">
                  <p:embed/>
                </p:oleObj>
              </mc:Choice>
              <mc:Fallback>
                <p:oleObj name="شريحة" r:id="rId3" imgW="3814593" imgH="2860695" progId="PowerPoint.Slide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7543800" cy="472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43000" y="6096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Adjacent Buildings</a:t>
            </a:r>
            <a:endParaRPr lang="en-US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381000" y="685800"/>
            <a:ext cx="484632" cy="381000"/>
          </a:xfrm>
          <a:prstGeom prst="chevr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3" name="Picture 2" descr="3d 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62000" y="609600"/>
            <a:ext cx="7391400" cy="48768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752600" y="5562600"/>
            <a:ext cx="441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3D model for Garage from Dialux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524000"/>
            <a:ext cx="7867650" cy="2787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3"/>
          <p:cNvSpPr/>
          <p:nvPr/>
        </p:nvSpPr>
        <p:spPr>
          <a:xfrm>
            <a:off x="2057400" y="4495800"/>
            <a:ext cx="441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Luminaries distribution in the third floor.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81200"/>
            <a:ext cx="796290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2133600" y="5029200"/>
            <a:ext cx="441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Luminaries distribution in the fifth floor.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895600"/>
            <a:ext cx="8451850" cy="2889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2286000" y="5867400"/>
            <a:ext cx="487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Sockets distribution in the fifth floor.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762000"/>
            <a:ext cx="1253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Sockets.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57200" y="914400"/>
            <a:ext cx="609600" cy="228600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228600"/>
            <a:ext cx="24955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438400"/>
            <a:ext cx="8153400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600200" y="685800"/>
            <a:ext cx="4104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Cameras and sound speakers.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533400" y="838200"/>
            <a:ext cx="609600" cy="228600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مستطيل 3"/>
          <p:cNvSpPr/>
          <p:nvPr/>
        </p:nvSpPr>
        <p:spPr>
          <a:xfrm>
            <a:off x="2057400" y="5410200"/>
            <a:ext cx="487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Cameras and sound speakers distribution in the ground floor. 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228600"/>
            <a:ext cx="2362200" cy="20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2362200" y="2590800"/>
            <a:ext cx="54891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Safety &amp; fire Design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7696200" cy="788304"/>
          </a:xfrm>
        </p:spPr>
        <p:txBody>
          <a:bodyPr>
            <a:noAutofit/>
          </a:bodyPr>
          <a:lstStyle/>
          <a:p>
            <a:pPr marL="0" indent="0" algn="l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Types of safety system used in building:</a:t>
            </a:r>
            <a:endParaRPr lang="en-US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2133600"/>
            <a:ext cx="4924697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Detectors (smoke, heat and flame).</a:t>
            </a:r>
          </a:p>
          <a:p>
            <a:pPr marL="342900" indent="-342900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Fire extinguishers.</a:t>
            </a:r>
          </a:p>
          <a:p>
            <a:pPr marL="342900" indent="-342900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Hose station.</a:t>
            </a:r>
          </a:p>
          <a:p>
            <a:pPr marL="342900" indent="-342900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Manual call point/Break Glass.</a:t>
            </a:r>
          </a:p>
          <a:p>
            <a:pPr marL="342900" indent="-342900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Water Sprinklers.</a:t>
            </a:r>
          </a:p>
          <a:p>
            <a:pPr marL="342900" indent="-342900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Internal/External siren with flasher.</a:t>
            </a:r>
          </a:p>
          <a:p>
            <a:pPr marL="342900" indent="-342900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FM-200 fire suppression.</a:t>
            </a:r>
          </a:p>
          <a:p>
            <a:pPr marL="342900" indent="-342900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Emergency exit signs.</a:t>
            </a:r>
          </a:p>
          <a:p>
            <a:pPr marL="342900" indent="-342900"/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/>
            <a:endParaRPr lang="ar-SA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914400" y="37338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914400" y="25908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914400" y="28194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914400" y="31242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914400" y="34290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914400" y="22860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914400" y="40386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Chevron 21"/>
          <p:cNvSpPr/>
          <p:nvPr/>
        </p:nvSpPr>
        <p:spPr>
          <a:xfrm>
            <a:off x="914400" y="43434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784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6" name="صورة 0" descr="smoke detector.jpe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885" y="1338717"/>
            <a:ext cx="1607344" cy="2143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3" descr="extingputer.jpeg"/>
          <p:cNvPicPr/>
          <p:nvPr/>
        </p:nvPicPr>
        <p:blipFill>
          <a:blip r:embed="rId3"/>
          <a:srcRect t="9066" b="3330"/>
          <a:stretch>
            <a:fillRect/>
          </a:stretch>
        </p:blipFill>
        <p:spPr>
          <a:xfrm>
            <a:off x="2741057" y="1306286"/>
            <a:ext cx="1878806" cy="2194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4" descr="hosestation.jpeg"/>
          <p:cNvPicPr/>
          <p:nvPr/>
        </p:nvPicPr>
        <p:blipFill>
          <a:blip r:embed="rId4"/>
          <a:srcRect t="9121"/>
          <a:stretch>
            <a:fillRect/>
          </a:stretch>
        </p:blipFill>
        <p:spPr>
          <a:xfrm>
            <a:off x="5103699" y="1293224"/>
            <a:ext cx="1385888" cy="22506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5" descr="fire alarm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6821968" y="1240972"/>
            <a:ext cx="2024963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sprin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702334" y="4187734"/>
            <a:ext cx="1763078" cy="190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9" descr="external serin.png"/>
          <p:cNvPicPr/>
          <p:nvPr/>
        </p:nvPicPr>
        <p:blipFill>
          <a:blip r:embed="rId7"/>
          <a:srcRect t="10000" b="25714"/>
          <a:stretch>
            <a:fillRect/>
          </a:stretch>
        </p:blipFill>
        <p:spPr>
          <a:xfrm>
            <a:off x="2782388" y="4114801"/>
            <a:ext cx="2286000" cy="1959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21" descr="internal serin.jpg"/>
          <p:cNvPicPr/>
          <p:nvPr/>
        </p:nvPicPr>
        <p:blipFill>
          <a:blip r:embed="rId8"/>
          <a:srcRect l="19435" t="13522" r="13987" b="14319"/>
          <a:stretch>
            <a:fillRect/>
          </a:stretch>
        </p:blipFill>
        <p:spPr>
          <a:xfrm>
            <a:off x="7151915" y="3918857"/>
            <a:ext cx="1636123" cy="23643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صورة 1" descr="E1209-emergency-exit-left-arrow.png"/>
          <p:cNvPicPr/>
          <p:nvPr/>
        </p:nvPicPr>
        <p:blipFill>
          <a:blip r:embed="rId9"/>
          <a:srcRect l="10635" t="6304" r="4603" b="4137"/>
          <a:stretch>
            <a:fillRect/>
          </a:stretch>
        </p:blipFill>
        <p:spPr>
          <a:xfrm>
            <a:off x="5261066" y="4258492"/>
            <a:ext cx="1743892" cy="16197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6" name="صورة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00200"/>
            <a:ext cx="4648200" cy="3778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hevron 6"/>
          <p:cNvSpPr/>
          <p:nvPr/>
        </p:nvSpPr>
        <p:spPr>
          <a:xfrm>
            <a:off x="609600" y="9906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7800" y="838200"/>
            <a:ext cx="54227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Detectors (smoke, heat and flame).</a:t>
            </a:r>
          </a:p>
        </p:txBody>
      </p:sp>
      <p:sp>
        <p:nvSpPr>
          <p:cNvPr id="10" name="مستطيل 3"/>
          <p:cNvSpPr/>
          <p:nvPr/>
        </p:nvSpPr>
        <p:spPr>
          <a:xfrm>
            <a:off x="1524000" y="586740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The distribution of smoke detectors. 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676400"/>
            <a:ext cx="2023667" cy="4488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6" name="صورة 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609600"/>
            <a:ext cx="5105400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3"/>
          <p:cNvSpPr/>
          <p:nvPr/>
        </p:nvSpPr>
        <p:spPr>
          <a:xfrm>
            <a:off x="1905000" y="57150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The distribution of heat detectors. 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609600"/>
            <a:ext cx="2155371" cy="45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1752600" y="2514600"/>
            <a:ext cx="56590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6" name="صورة 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304800"/>
            <a:ext cx="4876800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3"/>
          <p:cNvSpPr/>
          <p:nvPr/>
        </p:nvSpPr>
        <p:spPr>
          <a:xfrm>
            <a:off x="1905000" y="57150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The distribution of flame detectors. 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304800"/>
            <a:ext cx="1965267" cy="4580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6" name="صورة 22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600200"/>
            <a:ext cx="3733800" cy="3886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447800" y="762000"/>
            <a:ext cx="2900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Fire extinguishers.</a:t>
            </a:r>
          </a:p>
        </p:txBody>
      </p:sp>
      <p:sp>
        <p:nvSpPr>
          <p:cNvPr id="9" name="Chevron 8"/>
          <p:cNvSpPr/>
          <p:nvPr/>
        </p:nvSpPr>
        <p:spPr>
          <a:xfrm>
            <a:off x="609600" y="9906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مستطيل 3"/>
          <p:cNvSpPr/>
          <p:nvPr/>
        </p:nvSpPr>
        <p:spPr>
          <a:xfrm>
            <a:off x="1905000" y="571500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The distribution of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Fire extinguishers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914400"/>
            <a:ext cx="2743200" cy="4853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6" name="صورة 25"/>
          <p:cNvPicPr>
            <a:picLocks noGrp="1"/>
          </p:cNvPicPr>
          <p:nvPr>
            <p:ph idx="1"/>
          </p:nvPr>
        </p:nvPicPr>
        <p:blipFill>
          <a:blip r:embed="rId2"/>
          <a:srcRect b="2268"/>
          <a:stretch>
            <a:fillRect/>
          </a:stretch>
        </p:blipFill>
        <p:spPr bwMode="auto">
          <a:xfrm>
            <a:off x="3200400" y="1524000"/>
            <a:ext cx="3168464" cy="4214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447800" y="762000"/>
            <a:ext cx="2168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Hose Station.</a:t>
            </a:r>
          </a:p>
        </p:txBody>
      </p:sp>
      <p:sp>
        <p:nvSpPr>
          <p:cNvPr id="8" name="Chevron 7"/>
          <p:cNvSpPr/>
          <p:nvPr/>
        </p:nvSpPr>
        <p:spPr>
          <a:xfrm>
            <a:off x="609600" y="9906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مستطيل 3"/>
          <p:cNvSpPr/>
          <p:nvPr/>
        </p:nvSpPr>
        <p:spPr>
          <a:xfrm>
            <a:off x="1905000" y="594360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The distribution of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Hose Station.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990600"/>
            <a:ext cx="2362200" cy="3644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6" name="صورة 1"/>
          <p:cNvPicPr>
            <a:picLocks noGrp="1"/>
          </p:cNvPicPr>
          <p:nvPr>
            <p:ph idx="1"/>
          </p:nvPr>
        </p:nvPicPr>
        <p:blipFill>
          <a:blip r:embed="rId2"/>
          <a:srcRect l="50182" t="35699"/>
          <a:stretch>
            <a:fillRect/>
          </a:stretch>
        </p:blipFill>
        <p:spPr bwMode="auto">
          <a:xfrm>
            <a:off x="2057400" y="1752600"/>
            <a:ext cx="4495800" cy="3916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447800" y="762000"/>
            <a:ext cx="35398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sz="2800" b="1" dirty="0" smtClean="0"/>
              <a:t>call point/ break glass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8" name="Chevron 7"/>
          <p:cNvSpPr/>
          <p:nvPr/>
        </p:nvSpPr>
        <p:spPr>
          <a:xfrm>
            <a:off x="609600" y="9906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مستطيل 3"/>
          <p:cNvSpPr/>
          <p:nvPr/>
        </p:nvSpPr>
        <p:spPr>
          <a:xfrm>
            <a:off x="1905000" y="594360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The distribution of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call point.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066800"/>
            <a:ext cx="2678231" cy="53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47800" y="762000"/>
            <a:ext cx="2759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sz="2800" b="1" dirty="0" smtClean="0"/>
              <a:t>Water Sprinklers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9" name="Chevron 8"/>
          <p:cNvSpPr/>
          <p:nvPr/>
        </p:nvSpPr>
        <p:spPr>
          <a:xfrm>
            <a:off x="609600" y="990600"/>
            <a:ext cx="609600" cy="152400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مستطيل 3"/>
          <p:cNvSpPr/>
          <p:nvPr/>
        </p:nvSpPr>
        <p:spPr>
          <a:xfrm>
            <a:off x="1600200" y="548640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The distribution water sprinklers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667000"/>
            <a:ext cx="7362497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600200"/>
            <a:ext cx="2276475" cy="6536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6" name="صورة 28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24000"/>
            <a:ext cx="5410200" cy="449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3"/>
          <p:cNvSpPr/>
          <p:nvPr/>
        </p:nvSpPr>
        <p:spPr>
          <a:xfrm>
            <a:off x="1600200" y="609600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Emergency exit signs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838200"/>
            <a:ext cx="2384969" cy="5333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6" name="صورة 3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432331"/>
            <a:ext cx="7391400" cy="43153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3"/>
          <p:cNvSpPr/>
          <p:nvPr/>
        </p:nvSpPr>
        <p:spPr>
          <a:xfrm>
            <a:off x="1752600" y="594360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Evacuation for the fourth floor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6" name="صورة 3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7848600" cy="434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3"/>
          <p:cNvSpPr/>
          <p:nvPr/>
        </p:nvSpPr>
        <p:spPr>
          <a:xfrm>
            <a:off x="1600200" y="556260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Evacuation for the first floor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2133600" y="2514600"/>
            <a:ext cx="50064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Structural  Design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28600" y="228600"/>
            <a:ext cx="2667000" cy="12192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Structural  Design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905000"/>
            <a:ext cx="5560194" cy="779687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Codes and Standards: </a:t>
            </a:r>
            <a:b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-381000" y="2514600"/>
            <a:ext cx="8153399" cy="37776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238250" marR="0" lvl="0" indent="-285750" algn="just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ACI -318-14 for reinforced concrete structural design.</a:t>
            </a:r>
          </a:p>
          <a:p>
            <a:pPr marL="1238250" marR="0" lvl="0" indent="-285750" algn="just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UBC -97 for earthquake design.</a:t>
            </a:r>
          </a:p>
          <a:p>
            <a:pPr marL="1238250" marR="0" lvl="0" indent="-285750" algn="just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ASCE for load combinations</a:t>
            </a:r>
          </a:p>
          <a:p>
            <a:pPr marL="1238250" marR="0" lvl="0" indent="-285750" algn="just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For the design of the structure and its elements ETABS , SAP, SAFE and hand calculations were used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6</a:t>
            </a:fld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85800" y="2133600"/>
            <a:ext cx="5105400" cy="76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Total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area for the hospital is 11814.54m^2.</a:t>
            </a:r>
            <a:b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lang="en-US" sz="2000" b="1" strike="sngStrike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strike="sngStrike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Total number of floors is 13 floors.</a:t>
            </a:r>
            <a:b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4"/>
          <p:cNvSpPr/>
          <p:nvPr/>
        </p:nvSpPr>
        <p:spPr>
          <a:xfrm>
            <a:off x="381000" y="381000"/>
            <a:ext cx="3048000" cy="13716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94" y="633495"/>
            <a:ext cx="6683765" cy="128089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data: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14385"/>
            <a:ext cx="7085141" cy="3777622"/>
          </a:xfrm>
        </p:spPr>
        <p:txBody>
          <a:bodyPr/>
          <a:lstStyle/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strength, </a:t>
            </a:r>
            <a:r>
              <a:rPr lang="en-US" sz="24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30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400" i="1" baseline="-25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28 MPa for slabs and other elements.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Steel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yield strength </a:t>
            </a:r>
            <a:r>
              <a:rPr lang="en-US" sz="24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-25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 i="1" baseline="-25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420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MPa.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Bearing capacity for soil =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(120) ( 350_400) 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2400" baseline="30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33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6683765" cy="779687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data:</a:t>
            </a:r>
            <a:endParaRPr lang="en-US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09600" y="1524000"/>
            <a:ext cx="6400800" cy="4692203"/>
          </a:xfrm>
        </p:spPr>
        <p:txBody>
          <a:bodyPr>
            <a:noAutofit/>
          </a:bodyPr>
          <a:lstStyle/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city of structure is Nablus.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seismic zone factor.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Z = 0.2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soil profile is type Sc.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acceleration seismic coefficient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 = 0.16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velocity seismic coefficient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0.16</a:t>
            </a: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Seismic importance factor is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1.25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2382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structural design type is intermediate, R=5.5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533400"/>
            <a:ext cx="2392613" cy="564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2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4805" y="644895"/>
            <a:ext cx="6683765" cy="65089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Sections 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Dimensions: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241551"/>
              </p:ext>
            </p:extLst>
          </p:nvPr>
        </p:nvGraphicFramePr>
        <p:xfrm>
          <a:off x="990600" y="2057400"/>
          <a:ext cx="6296083" cy="230573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50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51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933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Structural Element</a:t>
                      </a:r>
                      <a:r>
                        <a:rPr lang="en-US" baseline="0" dirty="0" smtClean="0"/>
                        <a:t>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Dimensions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63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U-boot  Slab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r>
                        <a:rPr lang="en-US" baseline="0" dirty="0" smtClean="0"/>
                        <a:t>cm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36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Columns</a:t>
                      </a:r>
                      <a:r>
                        <a:rPr lang="en-US" baseline="0" dirty="0" smtClean="0"/>
                        <a:t>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(60X150)</a:t>
                      </a:r>
                      <a:r>
                        <a:rPr lang="en-US" baseline="0" dirty="0" smtClean="0"/>
                        <a:t> , ( 90X200 ) , ( 150X250)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9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Beams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(80 X 90 ) </a:t>
                      </a:r>
                      <a:endParaRPr lang="en-US" dirty="0">
                        <a:solidFill>
                          <a:srgbClr val="00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مستطيل 3"/>
          <p:cNvSpPr/>
          <p:nvPr/>
        </p:nvSpPr>
        <p:spPr>
          <a:xfrm>
            <a:off x="1676400" y="4572000"/>
            <a:ext cx="464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Table: Structural elements dimensions. 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71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4426300" cy="770302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Modeling:</a:t>
            </a:r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914400"/>
            <a:ext cx="3389811" cy="465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3"/>
          <p:cNvSpPr/>
          <p:nvPr/>
        </p:nvSpPr>
        <p:spPr>
          <a:xfrm>
            <a:off x="1905000" y="5638800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Figure: A 3d model from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software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4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6683765" cy="766808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model:</a:t>
            </a:r>
            <a:endParaRPr lang="en-US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781" y="1840403"/>
            <a:ext cx="6686550" cy="2306595"/>
          </a:xfrm>
        </p:spPr>
        <p:txBody>
          <a:bodyPr>
            <a:normAutofit/>
          </a:bodyPr>
          <a:lstStyle/>
          <a:p>
            <a:pPr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96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6683765" cy="702414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9478" y="1952353"/>
            <a:ext cx="2793206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8137" y="2046380"/>
            <a:ext cx="2850356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0226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6302765" cy="90057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126074"/>
              </p:ext>
            </p:extLst>
          </p:nvPr>
        </p:nvGraphicFramePr>
        <p:xfrm>
          <a:off x="1676400" y="1905000"/>
          <a:ext cx="5102986" cy="374693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215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8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3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30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19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6357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Load Case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ETABS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Manual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Error %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Status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65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KN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Dead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74274.75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73945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.4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ok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6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Live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19950.29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19300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ok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6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SID</a:t>
                      </a:r>
                      <a:endParaRPr lang="en-US" sz="20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17959.05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17370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ok</a:t>
                      </a:r>
                      <a:endParaRPr lang="en-US" sz="2000" b="0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مستطيل 3"/>
          <p:cNvSpPr/>
          <p:nvPr/>
        </p:nvSpPr>
        <p:spPr>
          <a:xfrm>
            <a:off x="1981200" y="5715000"/>
            <a:ext cx="464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Table: equilibrium check . 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7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633495"/>
            <a:ext cx="7534828" cy="73166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checks: </a:t>
            </a:r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67</a:t>
            </a:fld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512358523"/>
              </p:ext>
            </p:extLst>
          </p:nvPr>
        </p:nvGraphicFramePr>
        <p:xfrm>
          <a:off x="502276" y="1390919"/>
          <a:ext cx="8287556" cy="4739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928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5616965" cy="766808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Slab and beams :</a:t>
            </a:r>
            <a:endParaRPr lang="en-US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116580" y="464820"/>
            <a:ext cx="260604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816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629400" cy="96043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:</a:t>
            </a:r>
            <a:endParaRPr lang="ar-SA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69</a:t>
            </a:fld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288204" y="597998"/>
            <a:ext cx="2719991" cy="59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7</a:t>
            </a:fld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28600" y="1295400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Basement 3</a:t>
            </a:r>
            <a:b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 l="1262" t="9169" r="2244" b="15186"/>
          <a:stretch>
            <a:fillRect/>
          </a:stretch>
        </p:blipFill>
        <p:spPr bwMode="auto">
          <a:xfrm>
            <a:off x="2286000" y="685800"/>
            <a:ext cx="65532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 l="2384" t="9169" r="2244" b="15186"/>
          <a:stretch>
            <a:fillRect/>
          </a:stretch>
        </p:blipFill>
        <p:spPr bwMode="auto">
          <a:xfrm>
            <a:off x="2362200" y="3657600"/>
            <a:ext cx="64770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4"/>
          <p:cNvSpPr txBox="1"/>
          <p:nvPr/>
        </p:nvSpPr>
        <p:spPr>
          <a:xfrm>
            <a:off x="304800" y="38862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Basement 2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629400" cy="96043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Reinforcement: </a:t>
            </a:r>
            <a:endParaRPr lang="ar-SA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70</a:t>
            </a:fld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1496" t="5806" r="4793"/>
          <a:stretch>
            <a:fillRect/>
          </a:stretch>
        </p:blipFill>
        <p:spPr bwMode="auto">
          <a:xfrm>
            <a:off x="914400" y="2133600"/>
            <a:ext cx="7242266" cy="3256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6378965" cy="76680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Reinforcement: 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7400"/>
            <a:ext cx="7219950" cy="31349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865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Sections in Beams Reinforcement: </a:t>
            </a:r>
            <a:endParaRPr lang="ar-SA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8343" r="4058" b="5263"/>
          <a:stretch>
            <a:fillRect/>
          </a:stretch>
        </p:blipFill>
        <p:spPr bwMode="auto">
          <a:xfrm>
            <a:off x="228600" y="2667000"/>
            <a:ext cx="4038600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 l="1885" t="3047"/>
          <a:stretch>
            <a:fillRect/>
          </a:stretch>
        </p:blipFill>
        <p:spPr bwMode="auto">
          <a:xfrm>
            <a:off x="4800600" y="2667000"/>
            <a:ext cx="3962400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6683765" cy="753929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Reinforcement: 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 r="8820"/>
          <a:stretch>
            <a:fillRect/>
          </a:stretch>
        </p:blipFill>
        <p:spPr bwMode="auto">
          <a:xfrm>
            <a:off x="6096000" y="796835"/>
            <a:ext cx="2309949" cy="50705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10984" r="3837"/>
          <a:stretch>
            <a:fillRect/>
          </a:stretch>
        </p:blipFill>
        <p:spPr bwMode="auto">
          <a:xfrm>
            <a:off x="533400" y="2743200"/>
            <a:ext cx="4402184" cy="23231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31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6683765" cy="65089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Reinforcement:</a:t>
            </a:r>
            <a:endParaRPr lang="en-US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74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219200"/>
            <a:ext cx="3216728" cy="4505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" y="2057400"/>
            <a:ext cx="5157788" cy="3552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20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6683765" cy="805445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Shear wall Reinforcement:</a:t>
            </a:r>
            <a:endParaRPr lang="en-US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75</a:t>
            </a:fld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523" y="3082834"/>
            <a:ext cx="4490969" cy="137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9180" y="2030730"/>
            <a:ext cx="4274820" cy="3162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675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Stairs Reinforcement:</a:t>
            </a:r>
            <a:endParaRPr lang="ar-SA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76</a:t>
            </a:fld>
            <a:endParaRPr lang="en-US" dirty="0"/>
          </a:p>
        </p:txBody>
      </p:sp>
      <p:pic>
        <p:nvPicPr>
          <p:cNvPr id="6" name="Content Placeholder 5" descr="55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3606" y="1972491"/>
            <a:ext cx="4712426" cy="39001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Stairs Reinforcement:</a:t>
            </a:r>
            <a:endParaRPr lang="ar-SA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77</a:t>
            </a:fld>
            <a:endParaRPr lang="en-US" dirty="0"/>
          </a:p>
        </p:txBody>
      </p:sp>
      <p:pic>
        <p:nvPicPr>
          <p:cNvPr id="6" name="Content Placeholder 5" descr="55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2098" y="2265117"/>
            <a:ext cx="5279969" cy="3515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086600" cy="96043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Sheet piles:</a:t>
            </a:r>
            <a:endParaRPr lang="ar-SA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76599"/>
          </a:xfrm>
        </p:spPr>
        <p:txBody>
          <a:bodyPr/>
          <a:lstStyle/>
          <a:p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Sheet piles design to prevent soil sliding </a:t>
            </a:r>
          </a:p>
          <a:p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Depth of sheet piles reach to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(7_11)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meters with diameter of  60 cm </a:t>
            </a:r>
          </a:p>
          <a:p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May,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2057400" y="2819400"/>
            <a:ext cx="53703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Quantity Surveying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8</a:t>
            </a:fld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2192" t="7895" r="1370" b="5263"/>
          <a:stretch>
            <a:fillRect/>
          </a:stretch>
        </p:blipFill>
        <p:spPr bwMode="auto">
          <a:xfrm>
            <a:off x="2133600" y="685800"/>
            <a:ext cx="67056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4"/>
          <p:cNvSpPr txBox="1"/>
          <p:nvPr/>
        </p:nvSpPr>
        <p:spPr>
          <a:xfrm>
            <a:off x="0" y="10668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Basement 1 floor.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/>
          <a:srcRect l="1105" b="12329"/>
          <a:stretch>
            <a:fillRect/>
          </a:stretch>
        </p:blipFill>
        <p:spPr bwMode="auto">
          <a:xfrm>
            <a:off x="2133600" y="3505200"/>
            <a:ext cx="6705600" cy="23975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4"/>
          <p:cNvSpPr txBox="1"/>
          <p:nvPr/>
        </p:nvSpPr>
        <p:spPr>
          <a:xfrm>
            <a:off x="76200" y="35052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Ground floor.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mtClean="0"/>
              <a:pPr/>
              <a:t>80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43000" y="2590800"/>
          <a:ext cx="6096000" cy="2275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Structural total cost (NIS)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13,</a:t>
                      </a:r>
                      <a:r>
                        <a:rPr lang="en-US" baseline="0" dirty="0" smtClean="0"/>
                        <a:t> 528, 844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Mechanical total cost (NIS)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2, 620, 149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 total cost (NIS)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425, 205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cost (NIS)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16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,393 ,998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 Unit cost (NIS/m2)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1483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304800" y="685800"/>
            <a:ext cx="2667000" cy="1219200"/>
          </a:xfrm>
          <a:prstGeom prst="ellipse">
            <a:avLst/>
          </a:prstGeom>
          <a:solidFill>
            <a:srgbClr val="EAD9F7"/>
          </a:solidFill>
          <a:ln>
            <a:solidFill>
              <a:srgbClr val="CA9DEB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Quantity Surveying</a:t>
            </a:r>
            <a:endParaRPr lang="en-US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958D-8FAB-4A40-9E5E-B85D051218D4}" type="slidenum">
              <a:rPr lang="en-US" sz="2000" b="1" smtClean="0">
                <a:solidFill>
                  <a:schemeClr val="tx2">
                    <a:lumMod val="75000"/>
                  </a:schemeClr>
                </a:solidFill>
              </a:rPr>
              <a:pPr/>
              <a:t>9</a:t>
            </a:fld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228600" y="12954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First floor.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/>
          <a:srcRect l="2353" t="13072" r="1176" b="26797"/>
          <a:stretch>
            <a:fillRect/>
          </a:stretch>
        </p:blipFill>
        <p:spPr bwMode="auto">
          <a:xfrm>
            <a:off x="2362200" y="990601"/>
            <a:ext cx="6400800" cy="21549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/>
          <a:srcRect l="1190" t="8696" r="2381" b="21739"/>
          <a:stretch>
            <a:fillRect/>
          </a:stretch>
        </p:blipFill>
        <p:spPr bwMode="auto">
          <a:xfrm>
            <a:off x="2362200" y="3581400"/>
            <a:ext cx="6324600" cy="21025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4"/>
          <p:cNvSpPr txBox="1"/>
          <p:nvPr/>
        </p:nvSpPr>
        <p:spPr>
          <a:xfrm>
            <a:off x="152400" y="38862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Second floor.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2367</TotalTime>
  <Words>1297</Words>
  <Application>Microsoft Office PowerPoint</Application>
  <PresentationFormat>On-screen Show (4:3)</PresentationFormat>
  <Paragraphs>436</Paragraphs>
  <Slides>80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6" baseType="lpstr">
      <vt:lpstr>Arial</vt:lpstr>
      <vt:lpstr>Calibri</vt:lpstr>
      <vt:lpstr>Times New Roman</vt:lpstr>
      <vt:lpstr>Wingdings</vt:lpstr>
      <vt:lpstr>Office Theme</vt:lpstr>
      <vt:lpstr>شريحة</vt:lpstr>
      <vt:lpstr> Building Engineering Department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Types of safety system used in building: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data: </vt:lpstr>
      <vt:lpstr>Seismic Design data:</vt:lpstr>
      <vt:lpstr>Sections Dimensions:</vt:lpstr>
      <vt:lpstr>Modeling:</vt:lpstr>
      <vt:lpstr>Verification of the  model:</vt:lpstr>
      <vt:lpstr> Compatibility check : </vt:lpstr>
      <vt:lpstr> Equilibrium Check : </vt:lpstr>
      <vt:lpstr>Seismic Design checks: </vt:lpstr>
      <vt:lpstr>Slab and beams :</vt:lpstr>
      <vt:lpstr>Slab Reinforcement :</vt:lpstr>
      <vt:lpstr>Slab Reinforcement: </vt:lpstr>
      <vt:lpstr>Beams Reinforcement: </vt:lpstr>
      <vt:lpstr> Sections in Beams Reinforcement: </vt:lpstr>
      <vt:lpstr>Columns Reinforcement: </vt:lpstr>
      <vt:lpstr>Footing Reinforcement:</vt:lpstr>
      <vt:lpstr>Shear wall Reinforcement:</vt:lpstr>
      <vt:lpstr>Stairs Reinforcement:</vt:lpstr>
      <vt:lpstr>Stairs Reinforcement:</vt:lpstr>
      <vt:lpstr>Sheet piles: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student</cp:lastModifiedBy>
  <cp:revision>137</cp:revision>
  <dcterms:created xsi:type="dcterms:W3CDTF">2018-05-13T12:22:35Z</dcterms:created>
  <dcterms:modified xsi:type="dcterms:W3CDTF">2018-06-24T07:42:51Z</dcterms:modified>
</cp:coreProperties>
</file>