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</p:sldIdLst>
  <p:sldSz cx="14630400" cy="8229600"/>
  <p:notesSz cx="8229600" cy="14630400"/>
  <p:embeddedFontLst>
    <p:embeddedFont>
      <p:font typeface="Josefin Sans" panose="020B0604020202020204" charset="0"/>
      <p:regular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48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275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AFBFD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8.png"/><Relationship Id="rId5" Type="http://schemas.openxmlformats.org/officeDocument/2006/relationships/image" Target="../media/image3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3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3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141702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021800" y="3920609"/>
            <a:ext cx="10586680" cy="4223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300"/>
              </a:lnSpc>
              <a:buNone/>
            </a:pPr>
            <a:r>
              <a:rPr lang="en-US" sz="3000" b="1" kern="0" spc="-53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AI Powered Educational Center Management and Guidance Application</a:t>
            </a:r>
            <a:endParaRPr lang="en-US" sz="3000" b="1" dirty="0"/>
          </a:p>
        </p:txBody>
      </p:sp>
      <p:sp>
        <p:nvSpPr>
          <p:cNvPr id="4" name="Text 1"/>
          <p:cNvSpPr/>
          <p:nvPr/>
        </p:nvSpPr>
        <p:spPr>
          <a:xfrm>
            <a:off x="5907048" y="4582239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3000" b="1" kern="0" spc="-44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EduSpark Application</a:t>
            </a:r>
            <a:endParaRPr lang="en-US" sz="3000" b="1" dirty="0"/>
          </a:p>
        </p:txBody>
      </p:sp>
      <p:sp>
        <p:nvSpPr>
          <p:cNvPr id="5" name="Text 2"/>
          <p:cNvSpPr/>
          <p:nvPr/>
        </p:nvSpPr>
        <p:spPr>
          <a:xfrm>
            <a:off x="837724" y="5293162"/>
            <a:ext cx="12954952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endParaRPr lang="en-US" sz="18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724" y="5945386"/>
            <a:ext cx="12954952" cy="1295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578" y="1428750"/>
            <a:ext cx="2491740" cy="537210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324124" y="2500193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Profile Management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6324124" y="3563183"/>
            <a:ext cx="7140535" cy="2166223"/>
          </a:xfrm>
          <a:prstGeom prst="roundRect">
            <a:avLst>
              <a:gd name="adj" fmla="val 4641"/>
            </a:avLst>
          </a:prstGeom>
          <a:solidFill>
            <a:srgbClr val="BEF0F4"/>
          </a:solidFill>
          <a:ln/>
        </p:spPr>
      </p:sp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3439" y="3904297"/>
            <a:ext cx="299204" cy="239316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7101959" y="3862268"/>
            <a:ext cx="6123384" cy="1532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EduSpark empowers users to manage their profiles comprehensively. Users can update their personal information, including profile pictures, and access role-specific details.</a:t>
            </a:r>
            <a:endParaRPr lang="en-US" sz="1850" dirty="0"/>
          </a:p>
        </p:txBody>
      </p:sp>
      <p:pic>
        <p:nvPicPr>
          <p:cNvPr id="8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9602" y="1405890"/>
            <a:ext cx="2552700" cy="541782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7724" y="1473994"/>
            <a:ext cx="6449973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Recommendations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837724" y="2536984"/>
            <a:ext cx="7468553" cy="2166223"/>
          </a:xfrm>
          <a:prstGeom prst="roundRect">
            <a:avLst>
              <a:gd name="adj" fmla="val 4641"/>
            </a:avLst>
          </a:prstGeom>
          <a:solidFill>
            <a:srgbClr val="B6D6FC"/>
          </a:solidFill>
          <a:ln/>
        </p:spPr>
      </p:sp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039" y="2878098"/>
            <a:ext cx="299204" cy="239316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1615559" y="2836069"/>
            <a:ext cx="6451402" cy="1532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EduSpark leverages AI to suggest courses tailored to individual learners' needs. The system analyzes factors like age group, educational level, and previous course selections to provide personalized recommendations. </a:t>
            </a:r>
            <a:endParaRPr lang="en-US" sz="1850" dirty="0"/>
          </a:p>
        </p:txBody>
      </p:sp>
      <p:sp>
        <p:nvSpPr>
          <p:cNvPr id="8" name="Shape 3"/>
          <p:cNvSpPr/>
          <p:nvPr/>
        </p:nvSpPr>
        <p:spPr>
          <a:xfrm>
            <a:off x="837724" y="4972407"/>
            <a:ext cx="7468553" cy="1783199"/>
          </a:xfrm>
          <a:prstGeom prst="roundRect">
            <a:avLst>
              <a:gd name="adj" fmla="val 5638"/>
            </a:avLst>
          </a:prstGeom>
          <a:solidFill>
            <a:srgbClr val="B6D6FC"/>
          </a:solidFill>
          <a:ln/>
        </p:spPr>
      </p:sp>
      <p:pic>
        <p:nvPicPr>
          <p:cNvPr id="9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039" y="5313521"/>
            <a:ext cx="299204" cy="239316"/>
          </a:xfrm>
          <a:prstGeom prst="rect">
            <a:avLst/>
          </a:prstGeom>
        </p:spPr>
      </p:pic>
      <p:sp>
        <p:nvSpPr>
          <p:cNvPr id="10" name="Text 4"/>
          <p:cNvSpPr/>
          <p:nvPr/>
        </p:nvSpPr>
        <p:spPr>
          <a:xfrm>
            <a:off x="1615559" y="5271492"/>
            <a:ext cx="6451402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This intelligent guidance ensures learners discover courses aligned with their interests and learning goals, enhancing their educational journey.</a:t>
            </a:r>
            <a:endParaRPr lang="en-US" sz="18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34243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934" y="1438632"/>
            <a:ext cx="2506980" cy="535686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297097" y="636984"/>
            <a:ext cx="5450681" cy="6812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350"/>
              </a:lnSpc>
              <a:buNone/>
            </a:pPr>
            <a:r>
              <a:rPr lang="en-US" sz="4400" b="1" kern="0" spc="-86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Categorization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6297097" y="1665684"/>
            <a:ext cx="3468053" cy="1699260"/>
          </a:xfrm>
          <a:prstGeom prst="roundRect">
            <a:avLst>
              <a:gd name="adj" fmla="val 5726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6" name="Text 2"/>
          <p:cNvSpPr/>
          <p:nvPr/>
        </p:nvSpPr>
        <p:spPr>
          <a:xfrm>
            <a:off x="6536293" y="1904881"/>
            <a:ext cx="2725341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2400" b="1" kern="0" spc="-4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Grades 1-12</a:t>
            </a:r>
            <a:endParaRPr lang="en-US" sz="2400" b="1" dirty="0"/>
          </a:p>
        </p:txBody>
      </p:sp>
      <p:sp>
        <p:nvSpPr>
          <p:cNvPr id="7" name="Text 3"/>
          <p:cNvSpPr/>
          <p:nvPr/>
        </p:nvSpPr>
        <p:spPr>
          <a:xfrm>
            <a:off x="6536293" y="2384465"/>
            <a:ext cx="2989659" cy="7412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900"/>
              </a:lnSpc>
              <a:buNone/>
            </a:pPr>
            <a:r>
              <a:rPr lang="en-US" sz="1800" kern="0" spc="-36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Provides courses tailored to specific grade levels.</a:t>
            </a:r>
            <a:endParaRPr lang="en-US" sz="1800" dirty="0"/>
          </a:p>
        </p:txBody>
      </p:sp>
      <p:sp>
        <p:nvSpPr>
          <p:cNvPr id="8" name="Shape 4"/>
          <p:cNvSpPr/>
          <p:nvPr/>
        </p:nvSpPr>
        <p:spPr>
          <a:xfrm>
            <a:off x="9996726" y="1665684"/>
            <a:ext cx="3468053" cy="1699260"/>
          </a:xfrm>
          <a:prstGeom prst="roundRect">
            <a:avLst>
              <a:gd name="adj" fmla="val 5726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9" name="Text 5"/>
          <p:cNvSpPr/>
          <p:nvPr/>
        </p:nvSpPr>
        <p:spPr>
          <a:xfrm>
            <a:off x="10235922" y="1904881"/>
            <a:ext cx="2725341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2400" b="1" kern="0" spc="-4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Primary Level</a:t>
            </a:r>
            <a:endParaRPr lang="en-US" sz="2400" b="1" dirty="0"/>
          </a:p>
        </p:txBody>
      </p:sp>
      <p:sp>
        <p:nvSpPr>
          <p:cNvPr id="10" name="Text 6"/>
          <p:cNvSpPr/>
          <p:nvPr/>
        </p:nvSpPr>
        <p:spPr>
          <a:xfrm>
            <a:off x="10235922" y="2384465"/>
            <a:ext cx="2989659" cy="7412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900"/>
              </a:lnSpc>
              <a:buNone/>
            </a:pPr>
            <a:r>
              <a:rPr lang="en-US" sz="1800" kern="0" spc="-36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Offers courses designed for early childhood education.</a:t>
            </a:r>
            <a:endParaRPr lang="en-US" sz="1800" dirty="0"/>
          </a:p>
        </p:txBody>
      </p:sp>
      <p:sp>
        <p:nvSpPr>
          <p:cNvPr id="11" name="Shape 7"/>
          <p:cNvSpPr/>
          <p:nvPr/>
        </p:nvSpPr>
        <p:spPr>
          <a:xfrm>
            <a:off x="6297097" y="3596521"/>
            <a:ext cx="3468053" cy="2069902"/>
          </a:xfrm>
          <a:prstGeom prst="roundRect">
            <a:avLst>
              <a:gd name="adj" fmla="val 4701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2" name="Text 8"/>
          <p:cNvSpPr/>
          <p:nvPr/>
        </p:nvSpPr>
        <p:spPr>
          <a:xfrm>
            <a:off x="6536293" y="3835718"/>
            <a:ext cx="2725341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2400" b="1" kern="0" spc="-4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Secondary Level</a:t>
            </a:r>
            <a:endParaRPr lang="en-US" sz="2400" b="1" dirty="0"/>
          </a:p>
        </p:txBody>
      </p:sp>
      <p:sp>
        <p:nvSpPr>
          <p:cNvPr id="13" name="Text 9"/>
          <p:cNvSpPr/>
          <p:nvPr/>
        </p:nvSpPr>
        <p:spPr>
          <a:xfrm>
            <a:off x="6536293" y="4315301"/>
            <a:ext cx="2989659" cy="7412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900"/>
              </a:lnSpc>
              <a:buNone/>
            </a:pPr>
            <a:r>
              <a:rPr lang="en-US" sz="1800" kern="0" spc="-36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Focuses on courses for middle and high school students.</a:t>
            </a:r>
            <a:endParaRPr lang="en-US" sz="1800" dirty="0"/>
          </a:p>
        </p:txBody>
      </p:sp>
      <p:sp>
        <p:nvSpPr>
          <p:cNvPr id="14" name="Shape 10"/>
          <p:cNvSpPr/>
          <p:nvPr/>
        </p:nvSpPr>
        <p:spPr>
          <a:xfrm>
            <a:off x="9996726" y="3596521"/>
            <a:ext cx="3468053" cy="2069902"/>
          </a:xfrm>
          <a:prstGeom prst="roundRect">
            <a:avLst>
              <a:gd name="adj" fmla="val 4701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5" name="Text 11"/>
          <p:cNvSpPr/>
          <p:nvPr/>
        </p:nvSpPr>
        <p:spPr>
          <a:xfrm>
            <a:off x="10235922" y="3835718"/>
            <a:ext cx="2725341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2400" b="1" kern="0" spc="-4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University Level</a:t>
            </a:r>
            <a:endParaRPr lang="en-US" sz="2400" b="1" dirty="0"/>
          </a:p>
        </p:txBody>
      </p:sp>
      <p:sp>
        <p:nvSpPr>
          <p:cNvPr id="16" name="Text 12"/>
          <p:cNvSpPr/>
          <p:nvPr/>
        </p:nvSpPr>
        <p:spPr>
          <a:xfrm>
            <a:off x="10235922" y="4315301"/>
            <a:ext cx="2989659" cy="11119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900"/>
              </a:lnSpc>
              <a:buNone/>
            </a:pPr>
            <a:r>
              <a:rPr lang="en-US" sz="1800" kern="0" spc="-36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Provides courses for undergraduate and graduate students.</a:t>
            </a:r>
            <a:endParaRPr lang="en-US" sz="1800" dirty="0"/>
          </a:p>
        </p:txBody>
      </p:sp>
      <p:sp>
        <p:nvSpPr>
          <p:cNvPr id="17" name="Shape 13"/>
          <p:cNvSpPr/>
          <p:nvPr/>
        </p:nvSpPr>
        <p:spPr>
          <a:xfrm>
            <a:off x="6297097" y="5897999"/>
            <a:ext cx="7167562" cy="1699260"/>
          </a:xfrm>
          <a:prstGeom prst="roundRect">
            <a:avLst>
              <a:gd name="adj" fmla="val 5726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8" name="Text 14"/>
          <p:cNvSpPr/>
          <p:nvPr/>
        </p:nvSpPr>
        <p:spPr>
          <a:xfrm>
            <a:off x="6536293" y="6137196"/>
            <a:ext cx="2725341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2400" b="1" kern="0" spc="-4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Employed Level</a:t>
            </a:r>
            <a:endParaRPr lang="en-US" sz="2400" b="1" dirty="0"/>
          </a:p>
        </p:txBody>
      </p:sp>
      <p:sp>
        <p:nvSpPr>
          <p:cNvPr id="19" name="Text 15"/>
          <p:cNvSpPr/>
          <p:nvPr/>
        </p:nvSpPr>
        <p:spPr>
          <a:xfrm>
            <a:off x="6536293" y="6616779"/>
            <a:ext cx="6689169" cy="7412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900"/>
              </a:lnSpc>
              <a:buNone/>
            </a:pPr>
            <a:r>
              <a:rPr lang="en-US" sz="1800" kern="0" spc="-36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Offers courses for professionals seeking to enhance their skills, advance their careers, or acquire new knowledge.</a:t>
            </a:r>
            <a:endParaRPr lang="en-US" sz="1800" dirty="0"/>
          </a:p>
        </p:txBody>
      </p:sp>
      <p:pic>
        <p:nvPicPr>
          <p:cNvPr id="20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0082" y="1443990"/>
            <a:ext cx="2491740" cy="534162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7724" y="2266831"/>
            <a:ext cx="735330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Browsing and Booking</a:t>
            </a:r>
            <a:endParaRPr lang="en-US" sz="4400" b="1" dirty="0"/>
          </a:p>
        </p:txBody>
      </p:sp>
      <p:sp>
        <p:nvSpPr>
          <p:cNvPr id="5" name="Text 1"/>
          <p:cNvSpPr/>
          <p:nvPr/>
        </p:nvSpPr>
        <p:spPr>
          <a:xfrm>
            <a:off x="1196697" y="3413522"/>
            <a:ext cx="7109579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Char char="•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Selecting a course based on age group, category, or specialization.</a:t>
            </a:r>
            <a:endParaRPr lang="en-US" sz="1850" dirty="0"/>
          </a:p>
        </p:txBody>
      </p:sp>
      <p:sp>
        <p:nvSpPr>
          <p:cNvPr id="6" name="Text 2"/>
          <p:cNvSpPr/>
          <p:nvPr/>
        </p:nvSpPr>
        <p:spPr>
          <a:xfrm>
            <a:off x="1196697" y="4263271"/>
            <a:ext cx="7109579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Char char="•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Ensuring users cannot book a course if they are already registered in it.</a:t>
            </a:r>
            <a:endParaRPr lang="en-US" sz="1850" dirty="0"/>
          </a:p>
        </p:txBody>
      </p:sp>
      <p:sp>
        <p:nvSpPr>
          <p:cNvPr id="7" name="Text 3"/>
          <p:cNvSpPr/>
          <p:nvPr/>
        </p:nvSpPr>
        <p:spPr>
          <a:xfrm>
            <a:off x="1196697" y="5113020"/>
            <a:ext cx="7109579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Char char="•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Successful booking only after completing the payment process via Visa or MasterCard.</a:t>
            </a:r>
            <a:endParaRPr lang="en-US" sz="1850" dirty="0"/>
          </a:p>
        </p:txBody>
      </p:sp>
      <p:sp>
        <p:nvSpPr>
          <p:cNvPr id="8" name="Shape 4"/>
          <p:cNvSpPr/>
          <p:nvPr/>
        </p:nvSpPr>
        <p:spPr>
          <a:xfrm>
            <a:off x="837724" y="3329821"/>
            <a:ext cx="30480" cy="2632948"/>
          </a:xfrm>
          <a:prstGeom prst="rect">
            <a:avLst/>
          </a:prstGeom>
          <a:solidFill>
            <a:srgbClr val="49D5DF"/>
          </a:solidFill>
          <a:ln/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198" y="1421130"/>
            <a:ext cx="2476500" cy="538734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324124" y="1932861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Payment Integration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6324124" y="3265051"/>
            <a:ext cx="538520" cy="538520"/>
          </a:xfrm>
          <a:prstGeom prst="roundRect">
            <a:avLst>
              <a:gd name="adj" fmla="val 18670"/>
            </a:avLst>
          </a:prstGeom>
          <a:solidFill>
            <a:srgbClr val="5CC97B"/>
          </a:solidFill>
          <a:ln w="7620">
            <a:solidFill>
              <a:srgbClr val="42AF61"/>
            </a:solidFill>
            <a:prstDash val="solid"/>
          </a:ln>
        </p:spPr>
      </p:sp>
      <p:sp>
        <p:nvSpPr>
          <p:cNvPr id="6" name="Text 2"/>
          <p:cNvSpPr/>
          <p:nvPr/>
        </p:nvSpPr>
        <p:spPr>
          <a:xfrm>
            <a:off x="6508909" y="3365302"/>
            <a:ext cx="168950" cy="33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kern="0" spc="-53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1</a:t>
            </a:r>
            <a:endParaRPr lang="en-US" sz="2650" dirty="0"/>
          </a:p>
        </p:txBody>
      </p:sp>
      <p:sp>
        <p:nvSpPr>
          <p:cNvPr id="7" name="Text 3"/>
          <p:cNvSpPr/>
          <p:nvPr/>
        </p:nvSpPr>
        <p:spPr>
          <a:xfrm>
            <a:off x="7101959" y="3265051"/>
            <a:ext cx="2977277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Secure Online Payments</a:t>
            </a:r>
            <a:endParaRPr lang="en-US" sz="2400" b="1" dirty="0"/>
          </a:p>
        </p:txBody>
      </p:sp>
      <p:sp>
        <p:nvSpPr>
          <p:cNvPr id="8" name="Text 4"/>
          <p:cNvSpPr/>
          <p:nvPr/>
        </p:nvSpPr>
        <p:spPr>
          <a:xfrm>
            <a:off x="7101959" y="3760589"/>
            <a:ext cx="6362700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EduSpark facilitates secure online payments through Visa or MasterCard.</a:t>
            </a:r>
            <a:endParaRPr lang="en-US" sz="1850" dirty="0"/>
          </a:p>
        </p:txBody>
      </p:sp>
      <p:sp>
        <p:nvSpPr>
          <p:cNvPr id="9" name="Shape 5"/>
          <p:cNvSpPr/>
          <p:nvPr/>
        </p:nvSpPr>
        <p:spPr>
          <a:xfrm>
            <a:off x="6324124" y="5035153"/>
            <a:ext cx="538520" cy="538520"/>
          </a:xfrm>
          <a:prstGeom prst="roundRect">
            <a:avLst>
              <a:gd name="adj" fmla="val 18670"/>
            </a:avLst>
          </a:prstGeom>
          <a:solidFill>
            <a:srgbClr val="5CC97B"/>
          </a:solidFill>
          <a:ln w="7620">
            <a:solidFill>
              <a:srgbClr val="42AF61"/>
            </a:solidFill>
            <a:prstDash val="solid"/>
          </a:ln>
        </p:spPr>
      </p:sp>
      <p:sp>
        <p:nvSpPr>
          <p:cNvPr id="10" name="Text 6"/>
          <p:cNvSpPr/>
          <p:nvPr/>
        </p:nvSpPr>
        <p:spPr>
          <a:xfrm>
            <a:off x="6508909" y="5135404"/>
            <a:ext cx="168950" cy="33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kern="0" spc="-53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2</a:t>
            </a:r>
            <a:endParaRPr lang="en-US" sz="2650" dirty="0"/>
          </a:p>
        </p:txBody>
      </p:sp>
      <p:sp>
        <p:nvSpPr>
          <p:cNvPr id="11" name="Text 7"/>
          <p:cNvSpPr/>
          <p:nvPr/>
        </p:nvSpPr>
        <p:spPr>
          <a:xfrm>
            <a:off x="7101959" y="5035153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Payment Confirmation</a:t>
            </a:r>
            <a:endParaRPr lang="en-US" sz="2400" b="1" dirty="0"/>
          </a:p>
        </p:txBody>
      </p:sp>
      <p:sp>
        <p:nvSpPr>
          <p:cNvPr id="12" name="Text 8"/>
          <p:cNvSpPr/>
          <p:nvPr/>
        </p:nvSpPr>
        <p:spPr>
          <a:xfrm>
            <a:off x="7101959" y="5530691"/>
            <a:ext cx="6362700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Payment completion is mandatory to confirm course bookings.</a:t>
            </a:r>
            <a:endParaRPr lang="en-US" sz="1850" dirty="0"/>
          </a:p>
        </p:txBody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222" y="1405890"/>
            <a:ext cx="2537460" cy="541782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7724" y="1164669"/>
            <a:ext cx="7468553" cy="14080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Educational Content Management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837724" y="2931676"/>
            <a:ext cx="3614618" cy="2138482"/>
          </a:xfrm>
          <a:prstGeom prst="roundRect">
            <a:avLst>
              <a:gd name="adj" fmla="val 4701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6" name="Text 2"/>
          <p:cNvSpPr/>
          <p:nvPr/>
        </p:nvSpPr>
        <p:spPr>
          <a:xfrm>
            <a:off x="1084659" y="3178612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Text-Based Content</a:t>
            </a:r>
            <a:endParaRPr lang="en-US" sz="2400" b="1" dirty="0"/>
          </a:p>
        </p:txBody>
      </p:sp>
      <p:sp>
        <p:nvSpPr>
          <p:cNvPr id="7" name="Text 3"/>
          <p:cNvSpPr/>
          <p:nvPr/>
        </p:nvSpPr>
        <p:spPr>
          <a:xfrm>
            <a:off x="1084659" y="3674150"/>
            <a:ext cx="3120747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Instructors can upload educational articles, notes, and study guides.</a:t>
            </a:r>
            <a:endParaRPr lang="en-US" sz="1850" dirty="0"/>
          </a:p>
        </p:txBody>
      </p:sp>
      <p:sp>
        <p:nvSpPr>
          <p:cNvPr id="8" name="Shape 4"/>
          <p:cNvSpPr/>
          <p:nvPr/>
        </p:nvSpPr>
        <p:spPr>
          <a:xfrm>
            <a:off x="4691658" y="2931676"/>
            <a:ext cx="3614618" cy="2138482"/>
          </a:xfrm>
          <a:prstGeom prst="roundRect">
            <a:avLst>
              <a:gd name="adj" fmla="val 4701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9" name="Text 5"/>
          <p:cNvSpPr/>
          <p:nvPr/>
        </p:nvSpPr>
        <p:spPr>
          <a:xfrm>
            <a:off x="4938593" y="3178612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Multimedia Files</a:t>
            </a:r>
            <a:endParaRPr lang="en-US" sz="2400" b="1" dirty="0"/>
          </a:p>
        </p:txBody>
      </p:sp>
      <p:sp>
        <p:nvSpPr>
          <p:cNvPr id="10" name="Text 6"/>
          <p:cNvSpPr/>
          <p:nvPr/>
        </p:nvSpPr>
        <p:spPr>
          <a:xfrm>
            <a:off x="4938593" y="3674150"/>
            <a:ext cx="3120747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Upload PDFs, documents, presentations, images, and videos.</a:t>
            </a:r>
            <a:endParaRPr lang="en-US" sz="1850" dirty="0"/>
          </a:p>
        </p:txBody>
      </p:sp>
      <p:sp>
        <p:nvSpPr>
          <p:cNvPr id="11" name="Shape 7"/>
          <p:cNvSpPr/>
          <p:nvPr/>
        </p:nvSpPr>
        <p:spPr>
          <a:xfrm>
            <a:off x="837724" y="5309473"/>
            <a:ext cx="7468553" cy="1755458"/>
          </a:xfrm>
          <a:prstGeom prst="roundRect">
            <a:avLst>
              <a:gd name="adj" fmla="val 5727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2" name="Text 8"/>
          <p:cNvSpPr/>
          <p:nvPr/>
        </p:nvSpPr>
        <p:spPr>
          <a:xfrm>
            <a:off x="1084659" y="5556409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Notifications</a:t>
            </a:r>
            <a:endParaRPr lang="en-US" sz="2400" b="1" dirty="0"/>
          </a:p>
        </p:txBody>
      </p:sp>
      <p:sp>
        <p:nvSpPr>
          <p:cNvPr id="13" name="Text 9"/>
          <p:cNvSpPr/>
          <p:nvPr/>
        </p:nvSpPr>
        <p:spPr>
          <a:xfrm>
            <a:off x="1084659" y="6051947"/>
            <a:ext cx="6974681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Students are notified when new content is added to enrolled courses.</a:t>
            </a:r>
            <a:endParaRPr lang="en-US" sz="18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718" y="1390650"/>
            <a:ext cx="2537460" cy="544830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324124" y="2266831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Teacher Rating System</a:t>
            </a:r>
            <a:endParaRPr lang="en-US" sz="4400" b="1" dirty="0"/>
          </a:p>
        </p:txBody>
      </p:sp>
      <p:sp>
        <p:nvSpPr>
          <p:cNvPr id="5" name="Text 1"/>
          <p:cNvSpPr/>
          <p:nvPr/>
        </p:nvSpPr>
        <p:spPr>
          <a:xfrm>
            <a:off x="6683097" y="3413522"/>
            <a:ext cx="6781562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Char char="•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Students can rate instructors at the end of each course, allowing for feedback and quality improvement.</a:t>
            </a:r>
            <a:endParaRPr lang="en-US" sz="1850" dirty="0"/>
          </a:p>
        </p:txBody>
      </p:sp>
      <p:sp>
        <p:nvSpPr>
          <p:cNvPr id="6" name="Text 2"/>
          <p:cNvSpPr/>
          <p:nvPr/>
        </p:nvSpPr>
        <p:spPr>
          <a:xfrm>
            <a:off x="6683097" y="4263271"/>
            <a:ext cx="6781562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Char char="•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Provides valuable insights for educators and helps improve the quality of courses.</a:t>
            </a:r>
            <a:endParaRPr lang="en-US" sz="1850" dirty="0"/>
          </a:p>
        </p:txBody>
      </p:sp>
      <p:sp>
        <p:nvSpPr>
          <p:cNvPr id="7" name="Text 3"/>
          <p:cNvSpPr/>
          <p:nvPr/>
        </p:nvSpPr>
        <p:spPr>
          <a:xfrm>
            <a:off x="6683097" y="5113020"/>
            <a:ext cx="6781562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Char char="•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Encourages a culture of continuous improvement and excellence in teaching.</a:t>
            </a:r>
            <a:endParaRPr lang="en-US" sz="1850" dirty="0"/>
          </a:p>
        </p:txBody>
      </p:sp>
      <p:sp>
        <p:nvSpPr>
          <p:cNvPr id="8" name="Shape 4"/>
          <p:cNvSpPr/>
          <p:nvPr/>
        </p:nvSpPr>
        <p:spPr>
          <a:xfrm>
            <a:off x="6324124" y="3329821"/>
            <a:ext cx="30480" cy="2632948"/>
          </a:xfrm>
          <a:prstGeom prst="rect">
            <a:avLst/>
          </a:prstGeom>
          <a:solidFill>
            <a:srgbClr val="49D5DF"/>
          </a:solidFill>
          <a:ln/>
        </p:spPr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4842" y="1436370"/>
            <a:ext cx="2522220" cy="535686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7724" y="710803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Calendar and Courses</a:t>
            </a:r>
            <a:endParaRPr lang="en-US" sz="4400" b="1" dirty="0"/>
          </a:p>
        </p:txBody>
      </p:sp>
      <p:pic>
        <p:nvPicPr>
          <p:cNvPr id="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724" y="1773793"/>
            <a:ext cx="1196816" cy="1915001"/>
          </a:xfrm>
          <a:prstGeom prst="rect">
            <a:avLst/>
          </a:prstGeom>
        </p:spPr>
      </p:pic>
      <p:sp>
        <p:nvSpPr>
          <p:cNvPr id="6" name="Text 1"/>
          <p:cNvSpPr/>
          <p:nvPr/>
        </p:nvSpPr>
        <p:spPr>
          <a:xfrm>
            <a:off x="2393513" y="2013109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Personalized Calendar</a:t>
            </a:r>
            <a:endParaRPr lang="en-US" sz="2400" b="1" dirty="0"/>
          </a:p>
        </p:txBody>
      </p:sp>
      <p:sp>
        <p:nvSpPr>
          <p:cNvPr id="7" name="Text 2"/>
          <p:cNvSpPr/>
          <p:nvPr/>
        </p:nvSpPr>
        <p:spPr>
          <a:xfrm>
            <a:off x="2393513" y="2508647"/>
            <a:ext cx="591276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Users can manage and plan their activities effectively.</a:t>
            </a:r>
            <a:endParaRPr lang="en-US" sz="1850" dirty="0"/>
          </a:p>
        </p:txBody>
      </p:sp>
      <p:pic>
        <p:nvPicPr>
          <p:cNvPr id="8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724" y="3688794"/>
            <a:ext cx="1196816" cy="1915001"/>
          </a:xfrm>
          <a:prstGeom prst="rect">
            <a:avLst/>
          </a:prstGeom>
        </p:spPr>
      </p:pic>
      <p:sp>
        <p:nvSpPr>
          <p:cNvPr id="9" name="Text 3"/>
          <p:cNvSpPr/>
          <p:nvPr/>
        </p:nvSpPr>
        <p:spPr>
          <a:xfrm>
            <a:off x="2393513" y="3928110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Details</a:t>
            </a:r>
            <a:endParaRPr lang="en-US" sz="2400" b="1" dirty="0"/>
          </a:p>
        </p:txBody>
      </p:sp>
      <p:sp>
        <p:nvSpPr>
          <p:cNvPr id="10" name="Text 4"/>
          <p:cNvSpPr/>
          <p:nvPr/>
        </p:nvSpPr>
        <p:spPr>
          <a:xfrm>
            <a:off x="2393513" y="4423648"/>
            <a:ext cx="591276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Details about the scheduled sessions for each course.</a:t>
            </a:r>
            <a:endParaRPr lang="en-US" sz="1850" dirty="0"/>
          </a:p>
        </p:txBody>
      </p:sp>
      <p:pic>
        <p:nvPicPr>
          <p:cNvPr id="11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724" y="5603796"/>
            <a:ext cx="1196816" cy="1915001"/>
          </a:xfrm>
          <a:prstGeom prst="rect">
            <a:avLst/>
          </a:prstGeom>
        </p:spPr>
      </p:pic>
      <p:sp>
        <p:nvSpPr>
          <p:cNvPr id="12" name="Text 5"/>
          <p:cNvSpPr/>
          <p:nvPr/>
        </p:nvSpPr>
        <p:spPr>
          <a:xfrm>
            <a:off x="2393513" y="5843111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Calendar Integration</a:t>
            </a:r>
            <a:endParaRPr lang="en-US" sz="2400" b="1" dirty="0"/>
          </a:p>
        </p:txBody>
      </p:sp>
      <p:sp>
        <p:nvSpPr>
          <p:cNvPr id="13" name="Text 6"/>
          <p:cNvSpPr/>
          <p:nvPr/>
        </p:nvSpPr>
        <p:spPr>
          <a:xfrm>
            <a:off x="2393513" y="6338649"/>
            <a:ext cx="5912763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 visual calendar displaying all scheduled courses and key dates. </a:t>
            </a:r>
            <a:endParaRPr lang="en-US" sz="18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578" y="1443990"/>
            <a:ext cx="2491740" cy="534162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324124" y="1164669"/>
            <a:ext cx="7140535" cy="14080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Notifications and Alerts System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6324124" y="2931676"/>
            <a:ext cx="3450669" cy="2138482"/>
          </a:xfrm>
          <a:prstGeom prst="roundRect">
            <a:avLst>
              <a:gd name="adj" fmla="val 4701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6" name="Text 2"/>
          <p:cNvSpPr/>
          <p:nvPr/>
        </p:nvSpPr>
        <p:spPr>
          <a:xfrm>
            <a:off x="6571059" y="3178612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Registration</a:t>
            </a:r>
            <a:endParaRPr lang="en-US" sz="2400" b="1" dirty="0"/>
          </a:p>
        </p:txBody>
      </p:sp>
      <p:sp>
        <p:nvSpPr>
          <p:cNvPr id="7" name="Text 3"/>
          <p:cNvSpPr/>
          <p:nvPr/>
        </p:nvSpPr>
        <p:spPr>
          <a:xfrm>
            <a:off x="6571059" y="3674150"/>
            <a:ext cx="2956798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Confirmations for successful course registration.</a:t>
            </a:r>
            <a:endParaRPr lang="en-US" sz="1850" dirty="0"/>
          </a:p>
        </p:txBody>
      </p:sp>
      <p:sp>
        <p:nvSpPr>
          <p:cNvPr id="8" name="Shape 4"/>
          <p:cNvSpPr/>
          <p:nvPr/>
        </p:nvSpPr>
        <p:spPr>
          <a:xfrm>
            <a:off x="10014109" y="2931676"/>
            <a:ext cx="3450669" cy="2138482"/>
          </a:xfrm>
          <a:prstGeom prst="roundRect">
            <a:avLst>
              <a:gd name="adj" fmla="val 4701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9" name="Text 5"/>
          <p:cNvSpPr/>
          <p:nvPr/>
        </p:nvSpPr>
        <p:spPr>
          <a:xfrm>
            <a:off x="10261044" y="3178612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Payment Notifications</a:t>
            </a:r>
            <a:endParaRPr lang="en-US" sz="2400" b="1" dirty="0"/>
          </a:p>
        </p:txBody>
      </p:sp>
      <p:sp>
        <p:nvSpPr>
          <p:cNvPr id="10" name="Text 6"/>
          <p:cNvSpPr/>
          <p:nvPr/>
        </p:nvSpPr>
        <p:spPr>
          <a:xfrm>
            <a:off x="10261044" y="3674150"/>
            <a:ext cx="2956798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Alerts for successful payments and upcoming deadlines.</a:t>
            </a:r>
            <a:endParaRPr lang="en-US" sz="1850" dirty="0"/>
          </a:p>
        </p:txBody>
      </p:sp>
      <p:sp>
        <p:nvSpPr>
          <p:cNvPr id="11" name="Shape 7"/>
          <p:cNvSpPr/>
          <p:nvPr/>
        </p:nvSpPr>
        <p:spPr>
          <a:xfrm>
            <a:off x="6324124" y="5309473"/>
            <a:ext cx="3450669" cy="1755458"/>
          </a:xfrm>
          <a:prstGeom prst="roundRect">
            <a:avLst>
              <a:gd name="adj" fmla="val 5727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2" name="Text 8"/>
          <p:cNvSpPr/>
          <p:nvPr/>
        </p:nvSpPr>
        <p:spPr>
          <a:xfrm>
            <a:off x="6571059" y="5556409"/>
            <a:ext cx="2900482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Start Reminders</a:t>
            </a:r>
            <a:endParaRPr lang="en-US" sz="2400" b="1" dirty="0"/>
          </a:p>
        </p:txBody>
      </p:sp>
      <p:sp>
        <p:nvSpPr>
          <p:cNvPr id="13" name="Text 9"/>
          <p:cNvSpPr/>
          <p:nvPr/>
        </p:nvSpPr>
        <p:spPr>
          <a:xfrm>
            <a:off x="6571059" y="6051947"/>
            <a:ext cx="2956798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Notifications before the start date of a course.</a:t>
            </a:r>
            <a:endParaRPr lang="en-US" sz="1850" dirty="0"/>
          </a:p>
        </p:txBody>
      </p:sp>
      <p:sp>
        <p:nvSpPr>
          <p:cNvPr id="14" name="Shape 10"/>
          <p:cNvSpPr/>
          <p:nvPr/>
        </p:nvSpPr>
        <p:spPr>
          <a:xfrm>
            <a:off x="10014109" y="5309473"/>
            <a:ext cx="3450669" cy="1755458"/>
          </a:xfrm>
          <a:prstGeom prst="roundRect">
            <a:avLst>
              <a:gd name="adj" fmla="val 5727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5" name="Text 11"/>
          <p:cNvSpPr/>
          <p:nvPr/>
        </p:nvSpPr>
        <p:spPr>
          <a:xfrm>
            <a:off x="10261044" y="5556409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Purchased Alert</a:t>
            </a:r>
            <a:endParaRPr lang="en-US" sz="2400" b="1" dirty="0"/>
          </a:p>
        </p:txBody>
      </p:sp>
      <p:sp>
        <p:nvSpPr>
          <p:cNvPr id="16" name="Text 12"/>
          <p:cNvSpPr/>
          <p:nvPr/>
        </p:nvSpPr>
        <p:spPr>
          <a:xfrm>
            <a:off x="10261044" y="6051947"/>
            <a:ext cx="2956798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Alerts for purchased course.</a:t>
            </a:r>
            <a:endParaRPr lang="en-US" sz="1850" dirty="0"/>
          </a:p>
        </p:txBody>
      </p:sp>
      <p:pic>
        <p:nvPicPr>
          <p:cNvPr id="1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1982" y="1451610"/>
            <a:ext cx="2567940" cy="53263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7724" y="762119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User Chat System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837724" y="1825109"/>
            <a:ext cx="7468553" cy="1400175"/>
          </a:xfrm>
          <a:prstGeom prst="roundRect">
            <a:avLst>
              <a:gd name="adj" fmla="val 7181"/>
            </a:avLst>
          </a:prstGeom>
          <a:solidFill>
            <a:srgbClr val="B6D6FC"/>
          </a:solidFill>
          <a:ln/>
        </p:spPr>
      </p:sp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039" y="2166223"/>
            <a:ext cx="299204" cy="239316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1615559" y="2124194"/>
            <a:ext cx="6451402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Peer-to-peer chat system enabling communication between users and instructors.</a:t>
            </a:r>
            <a:endParaRPr lang="en-US" sz="1850" dirty="0"/>
          </a:p>
        </p:txBody>
      </p:sp>
      <p:sp>
        <p:nvSpPr>
          <p:cNvPr id="8" name="Shape 3"/>
          <p:cNvSpPr/>
          <p:nvPr/>
        </p:nvSpPr>
        <p:spPr>
          <a:xfrm>
            <a:off x="837724" y="3494484"/>
            <a:ext cx="7468553" cy="1017151"/>
          </a:xfrm>
          <a:prstGeom prst="roundRect">
            <a:avLst>
              <a:gd name="adj" fmla="val 9884"/>
            </a:avLst>
          </a:prstGeom>
          <a:solidFill>
            <a:srgbClr val="BEF0F4"/>
          </a:solidFill>
          <a:ln/>
        </p:spPr>
      </p:sp>
      <p:pic>
        <p:nvPicPr>
          <p:cNvPr id="9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039" y="3835598"/>
            <a:ext cx="299204" cy="239316"/>
          </a:xfrm>
          <a:prstGeom prst="rect">
            <a:avLst/>
          </a:prstGeom>
        </p:spPr>
      </p:pic>
      <p:sp>
        <p:nvSpPr>
          <p:cNvPr id="10" name="Text 4"/>
          <p:cNvSpPr/>
          <p:nvPr/>
        </p:nvSpPr>
        <p:spPr>
          <a:xfrm>
            <a:off x="1615559" y="3793569"/>
            <a:ext cx="6451402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Users can chat directly with each other.</a:t>
            </a:r>
            <a:endParaRPr lang="en-US" sz="1850" dirty="0"/>
          </a:p>
        </p:txBody>
      </p:sp>
      <p:sp>
        <p:nvSpPr>
          <p:cNvPr id="11" name="Shape 5"/>
          <p:cNvSpPr/>
          <p:nvPr/>
        </p:nvSpPr>
        <p:spPr>
          <a:xfrm>
            <a:off x="837724" y="4780836"/>
            <a:ext cx="7468553" cy="1400175"/>
          </a:xfrm>
          <a:prstGeom prst="roundRect">
            <a:avLst>
              <a:gd name="adj" fmla="val 7181"/>
            </a:avLst>
          </a:prstGeom>
          <a:solidFill>
            <a:srgbClr val="B6D6FC"/>
          </a:solidFill>
          <a:ln/>
        </p:spPr>
      </p:sp>
      <p:pic>
        <p:nvPicPr>
          <p:cNvPr id="12" name="Image 4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039" y="5121950"/>
            <a:ext cx="299204" cy="239316"/>
          </a:xfrm>
          <a:prstGeom prst="rect">
            <a:avLst/>
          </a:prstGeom>
        </p:spPr>
      </p:pic>
      <p:sp>
        <p:nvSpPr>
          <p:cNvPr id="13" name="Text 6"/>
          <p:cNvSpPr/>
          <p:nvPr/>
        </p:nvSpPr>
        <p:spPr>
          <a:xfrm>
            <a:off x="1615559" y="5079921"/>
            <a:ext cx="6451402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Search functionality to find any registered user (students, instructors, or trainers) and initiate a conversation.</a:t>
            </a:r>
            <a:endParaRPr lang="en-US" sz="1850" dirty="0"/>
          </a:p>
        </p:txBody>
      </p:sp>
      <p:sp>
        <p:nvSpPr>
          <p:cNvPr id="14" name="Shape 7"/>
          <p:cNvSpPr/>
          <p:nvPr/>
        </p:nvSpPr>
        <p:spPr>
          <a:xfrm>
            <a:off x="837724" y="6450211"/>
            <a:ext cx="7468553" cy="1017151"/>
          </a:xfrm>
          <a:prstGeom prst="roundRect">
            <a:avLst>
              <a:gd name="adj" fmla="val 9884"/>
            </a:avLst>
          </a:prstGeom>
          <a:solidFill>
            <a:srgbClr val="BEF0F4"/>
          </a:solidFill>
          <a:ln/>
        </p:spPr>
      </p:sp>
      <p:pic>
        <p:nvPicPr>
          <p:cNvPr id="15" name="Image 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039" y="6791325"/>
            <a:ext cx="299204" cy="239316"/>
          </a:xfrm>
          <a:prstGeom prst="rect">
            <a:avLst/>
          </a:prstGeom>
        </p:spPr>
      </p:pic>
      <p:sp>
        <p:nvSpPr>
          <p:cNvPr id="16" name="Text 8"/>
          <p:cNvSpPr/>
          <p:nvPr/>
        </p:nvSpPr>
        <p:spPr>
          <a:xfrm>
            <a:off x="1615559" y="6749296"/>
            <a:ext cx="6451402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Secure and private messaging platform.</a:t>
            </a:r>
            <a:endParaRPr lang="en-US" sz="18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10" y="-84082"/>
            <a:ext cx="14630400" cy="2384108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675" y="2848808"/>
            <a:ext cx="7244715" cy="5342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200"/>
              </a:lnSpc>
              <a:buNone/>
            </a:pPr>
            <a:r>
              <a:rPr lang="en-US" sz="4400" b="1" kern="0" spc="-67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EduSpark Application: An Introduction</a:t>
            </a:r>
            <a:endParaRPr lang="en-US" sz="4400" b="1" dirty="0"/>
          </a:p>
        </p:txBody>
      </p:sp>
      <p:sp>
        <p:nvSpPr>
          <p:cNvPr id="4" name="Shape 1"/>
          <p:cNvSpPr/>
          <p:nvPr/>
        </p:nvSpPr>
        <p:spPr>
          <a:xfrm>
            <a:off x="7303770" y="3655457"/>
            <a:ext cx="22860" cy="3995976"/>
          </a:xfrm>
          <a:prstGeom prst="roundRect">
            <a:avLst>
              <a:gd name="adj" fmla="val 333747"/>
            </a:avLst>
          </a:prstGeom>
          <a:solidFill>
            <a:srgbClr val="BADBDD"/>
          </a:solidFill>
          <a:ln/>
        </p:spPr>
      </p:sp>
      <p:sp>
        <p:nvSpPr>
          <p:cNvPr id="5" name="Shape 2"/>
          <p:cNvSpPr/>
          <p:nvPr/>
        </p:nvSpPr>
        <p:spPr>
          <a:xfrm>
            <a:off x="6543496" y="4007168"/>
            <a:ext cx="635675" cy="22860"/>
          </a:xfrm>
          <a:prstGeom prst="roundRect">
            <a:avLst>
              <a:gd name="adj" fmla="val 333747"/>
            </a:avLst>
          </a:prstGeom>
          <a:solidFill>
            <a:srgbClr val="BADBDD"/>
          </a:solidFill>
          <a:ln/>
        </p:spPr>
      </p:sp>
      <p:sp>
        <p:nvSpPr>
          <p:cNvPr id="6" name="Shape 3"/>
          <p:cNvSpPr/>
          <p:nvPr/>
        </p:nvSpPr>
        <p:spPr>
          <a:xfrm>
            <a:off x="7156311" y="3859768"/>
            <a:ext cx="317778" cy="317778"/>
          </a:xfrm>
          <a:prstGeom prst="roundRect">
            <a:avLst>
              <a:gd name="adj" fmla="val 24009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4179094" y="3837027"/>
            <a:ext cx="2137053" cy="267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2000" b="1" kern="0" spc="-3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Introduction</a:t>
            </a:r>
            <a:endParaRPr lang="en-US" sz="2000" b="1" dirty="0"/>
          </a:p>
        </p:txBody>
      </p:sp>
      <p:sp>
        <p:nvSpPr>
          <p:cNvPr id="8" name="Text 5"/>
          <p:cNvSpPr/>
          <p:nvPr/>
        </p:nvSpPr>
        <p:spPr>
          <a:xfrm>
            <a:off x="635675" y="4213027"/>
            <a:ext cx="5680472" cy="581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250"/>
              </a:lnSpc>
              <a:buNone/>
            </a:pPr>
            <a:r>
              <a:rPr lang="en-US" sz="1400" kern="0" spc="-29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EduSpark is a revolutionary AI-powered application designed to optimize the management and guidance of educational centers.</a:t>
            </a:r>
            <a:endParaRPr lang="en-US" sz="1400" dirty="0"/>
          </a:p>
        </p:txBody>
      </p:sp>
      <p:sp>
        <p:nvSpPr>
          <p:cNvPr id="9" name="Shape 6"/>
          <p:cNvSpPr/>
          <p:nvPr/>
        </p:nvSpPr>
        <p:spPr>
          <a:xfrm>
            <a:off x="7451229" y="4915257"/>
            <a:ext cx="635675" cy="22860"/>
          </a:xfrm>
          <a:prstGeom prst="roundRect">
            <a:avLst>
              <a:gd name="adj" fmla="val 333747"/>
            </a:avLst>
          </a:prstGeom>
          <a:solidFill>
            <a:srgbClr val="BADBDD"/>
          </a:solidFill>
          <a:ln/>
        </p:spPr>
      </p:sp>
      <p:sp>
        <p:nvSpPr>
          <p:cNvPr id="10" name="Shape 7"/>
          <p:cNvSpPr/>
          <p:nvPr/>
        </p:nvSpPr>
        <p:spPr>
          <a:xfrm>
            <a:off x="7156311" y="4767858"/>
            <a:ext cx="317778" cy="317778"/>
          </a:xfrm>
          <a:prstGeom prst="roundRect">
            <a:avLst>
              <a:gd name="adj" fmla="val 24009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8314253" y="4745117"/>
            <a:ext cx="2137053" cy="267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2000" b="1" kern="0" spc="-3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Problems</a:t>
            </a:r>
            <a:endParaRPr lang="en-US" sz="2000" b="1" dirty="0"/>
          </a:p>
        </p:txBody>
      </p:sp>
      <p:sp>
        <p:nvSpPr>
          <p:cNvPr id="12" name="Text 9"/>
          <p:cNvSpPr/>
          <p:nvPr/>
        </p:nvSpPr>
        <p:spPr>
          <a:xfrm>
            <a:off x="8314253" y="5121116"/>
            <a:ext cx="5680472" cy="581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kern="0" spc="-29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Traditional educational centers often face challenges with inefficient resource allocation, personalized learning, and data analysis.</a:t>
            </a:r>
            <a:endParaRPr lang="en-US" sz="1400" dirty="0"/>
          </a:p>
        </p:txBody>
      </p:sp>
      <p:sp>
        <p:nvSpPr>
          <p:cNvPr id="13" name="Shape 10"/>
          <p:cNvSpPr/>
          <p:nvPr/>
        </p:nvSpPr>
        <p:spPr>
          <a:xfrm>
            <a:off x="6543496" y="5732621"/>
            <a:ext cx="635675" cy="22860"/>
          </a:xfrm>
          <a:prstGeom prst="roundRect">
            <a:avLst>
              <a:gd name="adj" fmla="val 333747"/>
            </a:avLst>
          </a:prstGeom>
          <a:solidFill>
            <a:srgbClr val="BADBDD"/>
          </a:solidFill>
          <a:ln/>
        </p:spPr>
      </p:sp>
      <p:sp>
        <p:nvSpPr>
          <p:cNvPr id="14" name="Shape 11"/>
          <p:cNvSpPr/>
          <p:nvPr/>
        </p:nvSpPr>
        <p:spPr>
          <a:xfrm>
            <a:off x="7156311" y="5585222"/>
            <a:ext cx="317778" cy="317778"/>
          </a:xfrm>
          <a:prstGeom prst="roundRect">
            <a:avLst>
              <a:gd name="adj" fmla="val 24009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4179094" y="5562481"/>
            <a:ext cx="2137053" cy="267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2000" b="1" kern="0" spc="-3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Work Significance</a:t>
            </a:r>
            <a:endParaRPr lang="en-US" sz="2000" b="1" dirty="0"/>
          </a:p>
        </p:txBody>
      </p:sp>
      <p:sp>
        <p:nvSpPr>
          <p:cNvPr id="16" name="Text 13"/>
          <p:cNvSpPr/>
          <p:nvPr/>
        </p:nvSpPr>
        <p:spPr>
          <a:xfrm>
            <a:off x="635675" y="5938480"/>
            <a:ext cx="5680472" cy="581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250"/>
              </a:lnSpc>
              <a:buNone/>
            </a:pPr>
            <a:r>
              <a:rPr lang="en-US" sz="1400" kern="0" spc="-29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EduSpark empowers educational centers to enhance educational center efficiency, and support future-ready skills development.</a:t>
            </a:r>
            <a:endParaRPr lang="en-US" sz="1400" dirty="0"/>
          </a:p>
        </p:txBody>
      </p:sp>
      <p:sp>
        <p:nvSpPr>
          <p:cNvPr id="17" name="Shape 14"/>
          <p:cNvSpPr/>
          <p:nvPr/>
        </p:nvSpPr>
        <p:spPr>
          <a:xfrm>
            <a:off x="7451229" y="6549985"/>
            <a:ext cx="635675" cy="22860"/>
          </a:xfrm>
          <a:prstGeom prst="roundRect">
            <a:avLst>
              <a:gd name="adj" fmla="val 333747"/>
            </a:avLst>
          </a:prstGeom>
          <a:solidFill>
            <a:srgbClr val="BADBDD"/>
          </a:solidFill>
          <a:ln/>
        </p:spPr>
      </p:sp>
      <p:sp>
        <p:nvSpPr>
          <p:cNvPr id="18" name="Shape 15"/>
          <p:cNvSpPr/>
          <p:nvPr/>
        </p:nvSpPr>
        <p:spPr>
          <a:xfrm>
            <a:off x="7156311" y="6402586"/>
            <a:ext cx="317778" cy="317778"/>
          </a:xfrm>
          <a:prstGeom prst="roundRect">
            <a:avLst>
              <a:gd name="adj" fmla="val 24009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9" name="Text 16"/>
          <p:cNvSpPr/>
          <p:nvPr/>
        </p:nvSpPr>
        <p:spPr>
          <a:xfrm>
            <a:off x="8314253" y="6379845"/>
            <a:ext cx="2137053" cy="267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2000" b="1" kern="0" spc="-3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Objectives</a:t>
            </a:r>
            <a:endParaRPr lang="en-US" sz="2000" b="1" dirty="0"/>
          </a:p>
        </p:txBody>
      </p:sp>
      <p:sp>
        <p:nvSpPr>
          <p:cNvPr id="20" name="Text 17"/>
          <p:cNvSpPr/>
          <p:nvPr/>
        </p:nvSpPr>
        <p:spPr>
          <a:xfrm>
            <a:off x="8314253" y="6755844"/>
            <a:ext cx="5680472" cy="581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kern="0" spc="-29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EduSpark aims to address these challenges by providing a personalized course recommendations, and AI-driven assistance.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133237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AI-Powered Features</a:t>
            </a:r>
            <a:endParaRPr lang="en-US" sz="4400" b="1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724" y="2316004"/>
            <a:ext cx="3969663" cy="2453402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837724" y="5068610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Chatbot Integration</a:t>
            </a:r>
            <a:endParaRPr lang="en-US" sz="2400" b="1" dirty="0"/>
          </a:p>
        </p:txBody>
      </p:sp>
      <p:sp>
        <p:nvSpPr>
          <p:cNvPr id="5" name="Text 2"/>
          <p:cNvSpPr/>
          <p:nvPr/>
        </p:nvSpPr>
        <p:spPr>
          <a:xfrm>
            <a:off x="837724" y="5564148"/>
            <a:ext cx="3969663" cy="1532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Gimeni, the AI-driven chatbot, provides 24/7 support, answers user queries, and offers personalized recommendations.</a:t>
            </a:r>
            <a:endParaRPr lang="en-US" sz="18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6360" y="2316004"/>
            <a:ext cx="3969663" cy="2453402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166360" y="5068610"/>
            <a:ext cx="3939302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Personalized Recommendations</a:t>
            </a:r>
            <a:endParaRPr lang="en-US" sz="2400" b="1" dirty="0"/>
          </a:p>
        </p:txBody>
      </p:sp>
      <p:sp>
        <p:nvSpPr>
          <p:cNvPr id="8" name="Text 4"/>
          <p:cNvSpPr/>
          <p:nvPr/>
        </p:nvSpPr>
        <p:spPr>
          <a:xfrm>
            <a:off x="5166360" y="5564148"/>
            <a:ext cx="3969663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AI analyzes user data like age, interests, and past interactions to suggest suitable courses.</a:t>
            </a:r>
            <a:endParaRPr lang="en-US" sz="18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4996" y="2316004"/>
            <a:ext cx="3969663" cy="2453402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9494996" y="5068610"/>
            <a:ext cx="2898458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Notifications and Alerts</a:t>
            </a:r>
            <a:endParaRPr lang="en-US" sz="2400" b="1" dirty="0"/>
          </a:p>
        </p:txBody>
      </p:sp>
      <p:sp>
        <p:nvSpPr>
          <p:cNvPr id="11" name="Text 6"/>
          <p:cNvSpPr/>
          <p:nvPr/>
        </p:nvSpPr>
        <p:spPr>
          <a:xfrm>
            <a:off x="9494996" y="5564148"/>
            <a:ext cx="3969663" cy="1532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AI automates notifications for reminders, updates, and confirmations, ensuring users stay informed.</a:t>
            </a:r>
            <a:endParaRPr lang="en-US" sz="18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065014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Administrative Tools</a:t>
            </a:r>
            <a:endParaRPr lang="en-US" sz="4400" b="1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724" y="2247781"/>
            <a:ext cx="598408" cy="598408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837724" y="3085505"/>
            <a:ext cx="3226951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Student Data Management</a:t>
            </a:r>
            <a:endParaRPr lang="en-US" sz="2400" b="1" dirty="0"/>
          </a:p>
        </p:txBody>
      </p:sp>
      <p:sp>
        <p:nvSpPr>
          <p:cNvPr id="5" name="Text 2"/>
          <p:cNvSpPr/>
          <p:nvPr/>
        </p:nvSpPr>
        <p:spPr>
          <a:xfrm>
            <a:off x="837724" y="3581043"/>
            <a:ext cx="6133981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 comprehensive dashboard to manage student data, including academic records, attendance, and performance.</a:t>
            </a:r>
            <a:endParaRPr lang="en-US" sz="18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678" y="2247781"/>
            <a:ext cx="598408" cy="598408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7330678" y="3085505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Instructor Scheduling</a:t>
            </a:r>
            <a:endParaRPr lang="en-US" sz="2400" b="1" dirty="0"/>
          </a:p>
        </p:txBody>
      </p:sp>
      <p:sp>
        <p:nvSpPr>
          <p:cNvPr id="8" name="Text 4"/>
          <p:cNvSpPr/>
          <p:nvPr/>
        </p:nvSpPr>
        <p:spPr>
          <a:xfrm>
            <a:off x="7330678" y="3581043"/>
            <a:ext cx="6133981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Tools for scheduling instructor availability, assigning courses, and tracking workload.</a:t>
            </a:r>
            <a:endParaRPr lang="en-US" sz="18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724" y="5065157"/>
            <a:ext cx="598408" cy="598408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837724" y="5902881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Details</a:t>
            </a:r>
            <a:endParaRPr lang="en-US" sz="2400" b="1" dirty="0"/>
          </a:p>
        </p:txBody>
      </p:sp>
      <p:sp>
        <p:nvSpPr>
          <p:cNvPr id="11" name="Text 6"/>
          <p:cNvSpPr/>
          <p:nvPr/>
        </p:nvSpPr>
        <p:spPr>
          <a:xfrm>
            <a:off x="837724" y="6398419"/>
            <a:ext cx="6133981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 central hub for managing course information, including descriptions, curriculum, and materials.</a:t>
            </a:r>
            <a:endParaRPr lang="en-US" sz="18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0678" y="5065157"/>
            <a:ext cx="598408" cy="598408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7330678" y="5902881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Progress Tracking</a:t>
            </a:r>
            <a:endParaRPr lang="en-US" sz="2400" b="1" dirty="0"/>
          </a:p>
        </p:txBody>
      </p:sp>
      <p:sp>
        <p:nvSpPr>
          <p:cNvPr id="14" name="Text 8"/>
          <p:cNvSpPr/>
          <p:nvPr/>
        </p:nvSpPr>
        <p:spPr>
          <a:xfrm>
            <a:off x="7330678" y="6398419"/>
            <a:ext cx="6133981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Features for monitoring student progress, evaluating performance, and identifying areas for improvement.</a:t>
            </a:r>
            <a:endParaRPr lang="en-US" sz="1850" dirty="0"/>
          </a:p>
        </p:txBody>
      </p:sp>
      <p:pic>
        <p:nvPicPr>
          <p:cNvPr id="15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405533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Results and Analysis</a:t>
            </a:r>
            <a:endParaRPr lang="en-US" sz="4400" b="1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724" y="2588300"/>
            <a:ext cx="4208978" cy="957501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77039" y="3904774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Performance Metrics</a:t>
            </a:r>
            <a:endParaRPr lang="en-US" sz="2400" b="1" dirty="0"/>
          </a:p>
        </p:txBody>
      </p:sp>
      <p:sp>
        <p:nvSpPr>
          <p:cNvPr id="5" name="Text 2"/>
          <p:cNvSpPr/>
          <p:nvPr/>
        </p:nvSpPr>
        <p:spPr>
          <a:xfrm>
            <a:off x="1077039" y="4400312"/>
            <a:ext cx="3730347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Analyze key metrics like user engagement, course completion rates, and instructor ratings.</a:t>
            </a:r>
            <a:endParaRPr lang="en-US" sz="18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6702" y="2588300"/>
            <a:ext cx="4208978" cy="957501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286018" y="3904774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Student Feedback</a:t>
            </a:r>
            <a:endParaRPr lang="en-US" sz="2400" b="1" dirty="0"/>
          </a:p>
        </p:txBody>
      </p:sp>
      <p:sp>
        <p:nvSpPr>
          <p:cNvPr id="8" name="Text 4"/>
          <p:cNvSpPr/>
          <p:nvPr/>
        </p:nvSpPr>
        <p:spPr>
          <a:xfrm>
            <a:off x="5286018" y="4400312"/>
            <a:ext cx="3730347" cy="1532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Gather and analyze student feedback to identify areas for improvement and enhance the learning experience.</a:t>
            </a:r>
            <a:endParaRPr lang="en-US" sz="18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5681" y="2588300"/>
            <a:ext cx="4208978" cy="957501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9494996" y="3904774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Effectiveness</a:t>
            </a:r>
            <a:endParaRPr lang="en-US" sz="2400" b="1" dirty="0"/>
          </a:p>
        </p:txBody>
      </p:sp>
      <p:sp>
        <p:nvSpPr>
          <p:cNvPr id="11" name="Text 6"/>
          <p:cNvSpPr/>
          <p:nvPr/>
        </p:nvSpPr>
        <p:spPr>
          <a:xfrm>
            <a:off x="9494996" y="4400312"/>
            <a:ext cx="3730347" cy="1532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Evaluate the effectiveness of courses based on student performance and feedback, optimizing content and deli</a:t>
            </a:r>
            <a:endParaRPr lang="en-US" sz="1850" dirty="0"/>
          </a:p>
        </p:txBody>
      </p:sp>
      <p:sp>
        <p:nvSpPr>
          <p:cNvPr id="12" name="Text 7"/>
          <p:cNvSpPr/>
          <p:nvPr/>
        </p:nvSpPr>
        <p:spPr>
          <a:xfrm>
            <a:off x="837724" y="6440924"/>
            <a:ext cx="126269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endParaRPr lang="en-US" sz="1850" dirty="0"/>
          </a:p>
        </p:txBody>
      </p:sp>
      <p:pic>
        <p:nvPicPr>
          <p:cNvPr id="13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24124" y="1504950"/>
            <a:ext cx="7140535" cy="14080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Conclusions and Recommendations</a:t>
            </a:r>
            <a:endParaRPr lang="en-US" sz="4400" b="1" dirty="0"/>
          </a:p>
        </p:txBody>
      </p:sp>
      <p:sp>
        <p:nvSpPr>
          <p:cNvPr id="4" name="Shape 1"/>
          <p:cNvSpPr/>
          <p:nvPr/>
        </p:nvSpPr>
        <p:spPr>
          <a:xfrm>
            <a:off x="6324124" y="3271957"/>
            <a:ext cx="7140535" cy="1400175"/>
          </a:xfrm>
          <a:prstGeom prst="roundRect">
            <a:avLst>
              <a:gd name="adj" fmla="val 7181"/>
            </a:avLst>
          </a:prstGeom>
          <a:solidFill>
            <a:srgbClr val="B6D6FC"/>
          </a:solidFill>
          <a:ln/>
        </p:spPr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439" y="3613071"/>
            <a:ext cx="299204" cy="239316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7101959" y="3571042"/>
            <a:ext cx="6123384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EduSpark presents a comprehensive platform for efficient educational center management.</a:t>
            </a:r>
            <a:endParaRPr lang="en-US" sz="1850" dirty="0"/>
          </a:p>
        </p:txBody>
      </p:sp>
      <p:sp>
        <p:nvSpPr>
          <p:cNvPr id="7" name="Shape 3"/>
          <p:cNvSpPr/>
          <p:nvPr/>
        </p:nvSpPr>
        <p:spPr>
          <a:xfrm>
            <a:off x="6324124" y="4941332"/>
            <a:ext cx="7140535" cy="1783199"/>
          </a:xfrm>
          <a:prstGeom prst="roundRect">
            <a:avLst>
              <a:gd name="adj" fmla="val 5638"/>
            </a:avLst>
          </a:prstGeom>
          <a:solidFill>
            <a:srgbClr val="B6D6FC"/>
          </a:solidFill>
          <a:ln/>
        </p:spPr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439" y="5282446"/>
            <a:ext cx="299204" cy="239316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7101959" y="5240417"/>
            <a:ext cx="6123384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The platform leverages AI to personalize the learning experience, optimize resource allocation, and enhance student engagement.</a:t>
            </a:r>
            <a:endParaRPr lang="en-US" sz="18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7724" y="661511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Discussion</a:t>
            </a:r>
            <a:endParaRPr lang="en-US" sz="4400" b="1" dirty="0"/>
          </a:p>
        </p:txBody>
      </p:sp>
      <p:sp>
        <p:nvSpPr>
          <p:cNvPr id="4" name="Shape 1"/>
          <p:cNvSpPr/>
          <p:nvPr/>
        </p:nvSpPr>
        <p:spPr>
          <a:xfrm>
            <a:off x="837724" y="1724501"/>
            <a:ext cx="7468553" cy="2166223"/>
          </a:xfrm>
          <a:prstGeom prst="roundRect">
            <a:avLst>
              <a:gd name="adj" fmla="val 4641"/>
            </a:avLst>
          </a:prstGeom>
          <a:solidFill>
            <a:srgbClr val="D9D9D9"/>
          </a:solidFill>
          <a:ln/>
        </p:spPr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039" y="2065615"/>
            <a:ext cx="299204" cy="239316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1615559" y="2023586"/>
            <a:ext cx="6451402" cy="1532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The development of the AI-Powered Educational Center Management and Guidance Application highlights the integration of cutting-edge technology to address critical needs in the education sector. </a:t>
            </a:r>
            <a:endParaRPr lang="en-US" sz="1850" dirty="0"/>
          </a:p>
        </p:txBody>
      </p:sp>
      <p:sp>
        <p:nvSpPr>
          <p:cNvPr id="7" name="Shape 3"/>
          <p:cNvSpPr/>
          <p:nvPr/>
        </p:nvSpPr>
        <p:spPr>
          <a:xfrm>
            <a:off x="837724" y="4159925"/>
            <a:ext cx="7468553" cy="1783199"/>
          </a:xfrm>
          <a:prstGeom prst="roundRect">
            <a:avLst>
              <a:gd name="adj" fmla="val 5638"/>
            </a:avLst>
          </a:prstGeom>
          <a:solidFill>
            <a:srgbClr val="D9D9D9"/>
          </a:solidFill>
          <a:ln/>
        </p:spPr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039" y="4501039"/>
            <a:ext cx="299204" cy="239316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1615559" y="4459010"/>
            <a:ext cx="6451402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000000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This application successfully combines personalized learning, streamlined management, and AI-driven insights, making it a robust solution for students and educational centers alike.</a:t>
            </a:r>
            <a:endParaRPr lang="en-US" sz="18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724" y="6212324"/>
            <a:ext cx="7468553" cy="1295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141702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7724" y="4401503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Thank You!</a:t>
            </a:r>
            <a:endParaRPr lang="en-US" sz="4400" b="1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724" y="5464493"/>
            <a:ext cx="12954952" cy="1295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124438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3199" y="3630335"/>
            <a:ext cx="5601295" cy="700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8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System Architecture</a:t>
            </a:r>
            <a:endParaRPr lang="en-US" sz="4400" b="1" dirty="0"/>
          </a:p>
        </p:txBody>
      </p:sp>
      <p:sp>
        <p:nvSpPr>
          <p:cNvPr id="4" name="Shape 1"/>
          <p:cNvSpPr/>
          <p:nvPr/>
        </p:nvSpPr>
        <p:spPr>
          <a:xfrm>
            <a:off x="833199" y="4687610"/>
            <a:ext cx="4162663" cy="2887861"/>
          </a:xfrm>
          <a:prstGeom prst="roundRect">
            <a:avLst>
              <a:gd name="adj" fmla="val 3462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078825" y="4933236"/>
            <a:ext cx="2800588" cy="3500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Presentation Layer</a:t>
            </a:r>
            <a:endParaRPr lang="en-US" sz="2400" b="1" dirty="0"/>
          </a:p>
        </p:txBody>
      </p:sp>
      <p:sp>
        <p:nvSpPr>
          <p:cNvPr id="6" name="Text 3"/>
          <p:cNvSpPr/>
          <p:nvPr/>
        </p:nvSpPr>
        <p:spPr>
          <a:xfrm>
            <a:off x="1078825" y="5426035"/>
            <a:ext cx="3671411" cy="15230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1850" kern="0" spc="-37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The user interface, built with technologies like React allows students, instructors, parents, and admins to interact with EduSpark.</a:t>
            </a:r>
            <a:endParaRPr lang="en-US" sz="1850" dirty="0"/>
          </a:p>
        </p:txBody>
      </p:sp>
      <p:sp>
        <p:nvSpPr>
          <p:cNvPr id="7" name="Shape 4"/>
          <p:cNvSpPr/>
          <p:nvPr/>
        </p:nvSpPr>
        <p:spPr>
          <a:xfrm>
            <a:off x="5233868" y="4687610"/>
            <a:ext cx="4162663" cy="2887861"/>
          </a:xfrm>
          <a:prstGeom prst="roundRect">
            <a:avLst>
              <a:gd name="adj" fmla="val 3462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5479494" y="4933236"/>
            <a:ext cx="2800588" cy="3500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Business Logic Layer</a:t>
            </a:r>
            <a:endParaRPr lang="en-US" sz="2400" b="1" dirty="0"/>
          </a:p>
        </p:txBody>
      </p:sp>
      <p:sp>
        <p:nvSpPr>
          <p:cNvPr id="9" name="Text 6"/>
          <p:cNvSpPr/>
          <p:nvPr/>
        </p:nvSpPr>
        <p:spPr>
          <a:xfrm>
            <a:off x="5479494" y="5426035"/>
            <a:ext cx="3671411" cy="19038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1850" kern="0" spc="-37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Powered by Django and Python, it handles complex operations like AI-driven recommendations, user authentication, and payment processing.</a:t>
            </a:r>
            <a:endParaRPr lang="en-US" sz="1850" dirty="0"/>
          </a:p>
        </p:txBody>
      </p:sp>
      <p:sp>
        <p:nvSpPr>
          <p:cNvPr id="10" name="Shape 7"/>
          <p:cNvSpPr/>
          <p:nvPr/>
        </p:nvSpPr>
        <p:spPr>
          <a:xfrm>
            <a:off x="9634537" y="4687610"/>
            <a:ext cx="4162663" cy="2887861"/>
          </a:xfrm>
          <a:prstGeom prst="roundRect">
            <a:avLst>
              <a:gd name="adj" fmla="val 3462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9880163" y="4933236"/>
            <a:ext cx="2800588" cy="3500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Data Layer</a:t>
            </a:r>
            <a:endParaRPr lang="en-US" sz="2400" b="1" dirty="0"/>
          </a:p>
        </p:txBody>
      </p:sp>
      <p:sp>
        <p:nvSpPr>
          <p:cNvPr id="12" name="Text 9"/>
          <p:cNvSpPr/>
          <p:nvPr/>
        </p:nvSpPr>
        <p:spPr>
          <a:xfrm>
            <a:off x="9880163" y="5426035"/>
            <a:ext cx="3671411" cy="15230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1850" kern="0" spc="-37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SQLite efficiently stores and manages essential data such as user profiles, courses, chat history, and payment records.</a:t>
            </a:r>
            <a:endParaRPr lang="en-US" sz="18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24126" y="490418"/>
            <a:ext cx="6944797" cy="52458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100"/>
              </a:lnSpc>
              <a:buNone/>
            </a:pPr>
            <a:r>
              <a:rPr lang="en-US" sz="4400" b="1" kern="0" spc="-66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Tools and Development Environments</a:t>
            </a:r>
            <a:endParaRPr lang="en-US" sz="4400" b="1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795" y="1371600"/>
            <a:ext cx="1772483" cy="1772483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625918" y="3366968"/>
            <a:ext cx="209811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400" b="1" kern="0" spc="-3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Visual Studio Code</a:t>
            </a:r>
            <a:endParaRPr lang="en-US" sz="2400" b="1" dirty="0"/>
          </a:p>
        </p:txBody>
      </p:sp>
      <p:sp>
        <p:nvSpPr>
          <p:cNvPr id="5" name="Text 2"/>
          <p:cNvSpPr/>
          <p:nvPr/>
        </p:nvSpPr>
        <p:spPr>
          <a:xfrm>
            <a:off x="624126" y="3736062"/>
            <a:ext cx="4101822" cy="5705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1400" kern="0" spc="-2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 popular code editor for various programming languages.</a:t>
            </a:r>
            <a:endParaRPr lang="en-US" sz="140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8032" y="1371600"/>
            <a:ext cx="1772483" cy="1772483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995273" y="3366968"/>
            <a:ext cx="209811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400" b="1" kern="0" spc="-3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Android Studio</a:t>
            </a:r>
            <a:endParaRPr lang="en-US" sz="2400" b="1" dirty="0"/>
          </a:p>
        </p:txBody>
      </p:sp>
      <p:sp>
        <p:nvSpPr>
          <p:cNvPr id="8" name="Text 4"/>
          <p:cNvSpPr/>
          <p:nvPr/>
        </p:nvSpPr>
        <p:spPr>
          <a:xfrm>
            <a:off x="4993362" y="3736062"/>
            <a:ext cx="4101941" cy="5705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1400" kern="0" spc="-2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An IDE specifically designed for building Android applications.</a:t>
            </a:r>
            <a:endParaRPr lang="en-US" sz="140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7387" y="1371600"/>
            <a:ext cx="1772483" cy="177248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0364629" y="3366968"/>
            <a:ext cx="209811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400" b="1" kern="0" spc="-3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PyCharm</a:t>
            </a:r>
            <a:endParaRPr lang="en-US" sz="2400" b="1" dirty="0"/>
          </a:p>
        </p:txBody>
      </p:sp>
      <p:sp>
        <p:nvSpPr>
          <p:cNvPr id="11" name="Text 6"/>
          <p:cNvSpPr/>
          <p:nvPr/>
        </p:nvSpPr>
        <p:spPr>
          <a:xfrm>
            <a:off x="9362718" y="3736062"/>
            <a:ext cx="4101941" cy="285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1400" kern="0" spc="-2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 powerful IDE focused on Python development.</a:t>
            </a:r>
            <a:endParaRPr lang="en-US" sz="140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8795" y="4841558"/>
            <a:ext cx="1772483" cy="1772483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1625918" y="6836926"/>
            <a:ext cx="209811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400" b="1" kern="0" spc="-3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GitHub Desktop</a:t>
            </a:r>
            <a:endParaRPr lang="en-US" sz="2400" b="1" dirty="0"/>
          </a:p>
        </p:txBody>
      </p:sp>
      <p:sp>
        <p:nvSpPr>
          <p:cNvPr id="14" name="Text 8"/>
          <p:cNvSpPr/>
          <p:nvPr/>
        </p:nvSpPr>
        <p:spPr>
          <a:xfrm>
            <a:off x="624126" y="7206020"/>
            <a:ext cx="4101822" cy="5705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1400" kern="0" spc="-2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 user-friendly graphical interface for managing Git repositories.</a:t>
            </a:r>
            <a:endParaRPr lang="en-US" sz="1400" dirty="0"/>
          </a:p>
        </p:txBody>
      </p:sp>
      <p:pic>
        <p:nvPicPr>
          <p:cNvPr id="15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8032" y="4841558"/>
            <a:ext cx="1772483" cy="1772483"/>
          </a:xfrm>
          <a:prstGeom prst="rect">
            <a:avLst/>
          </a:prstGeom>
        </p:spPr>
      </p:pic>
      <p:sp>
        <p:nvSpPr>
          <p:cNvPr id="16" name="Text 9"/>
          <p:cNvSpPr/>
          <p:nvPr/>
        </p:nvSpPr>
        <p:spPr>
          <a:xfrm>
            <a:off x="5995273" y="6836926"/>
            <a:ext cx="209811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400" b="1" kern="0" spc="-3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Postman</a:t>
            </a:r>
            <a:endParaRPr lang="en-US" sz="2400" b="1" dirty="0"/>
          </a:p>
        </p:txBody>
      </p:sp>
      <p:sp>
        <p:nvSpPr>
          <p:cNvPr id="17" name="Text 10"/>
          <p:cNvSpPr/>
          <p:nvPr/>
        </p:nvSpPr>
        <p:spPr>
          <a:xfrm>
            <a:off x="4993362" y="7206020"/>
            <a:ext cx="4101941" cy="5705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1400" kern="0" spc="-2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Software application that enables you to test and interact with APIs.</a:t>
            </a:r>
            <a:endParaRPr lang="en-US" sz="1400" dirty="0"/>
          </a:p>
        </p:txBody>
      </p:sp>
      <p:pic>
        <p:nvPicPr>
          <p:cNvPr id="18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27387" y="4841558"/>
            <a:ext cx="1772483" cy="1772483"/>
          </a:xfrm>
          <a:prstGeom prst="rect">
            <a:avLst/>
          </a:prstGeom>
        </p:spPr>
      </p:pic>
      <p:sp>
        <p:nvSpPr>
          <p:cNvPr id="19" name="Text 11"/>
          <p:cNvSpPr/>
          <p:nvPr/>
        </p:nvSpPr>
        <p:spPr>
          <a:xfrm>
            <a:off x="10364629" y="6836926"/>
            <a:ext cx="209811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400" b="1" kern="0" spc="-33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SQLite</a:t>
            </a:r>
            <a:endParaRPr lang="en-US" sz="2400" b="1" dirty="0"/>
          </a:p>
        </p:txBody>
      </p:sp>
      <p:sp>
        <p:nvSpPr>
          <p:cNvPr id="20" name="Text 12"/>
          <p:cNvSpPr/>
          <p:nvPr/>
        </p:nvSpPr>
        <p:spPr>
          <a:xfrm>
            <a:off x="9362718" y="7206020"/>
            <a:ext cx="4101941" cy="5705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1400" kern="0" spc="-2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Embedded, server-less relational database management system.</a:t>
            </a:r>
            <a:endParaRPr lang="en-US" sz="1400" dirty="0"/>
          </a:p>
        </p:txBody>
      </p:sp>
      <p:pic>
        <p:nvPicPr>
          <p:cNvPr id="21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714143"/>
            <a:ext cx="6846927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Languages and Frameworks</a:t>
            </a:r>
          </a:p>
          <a:p>
            <a:pPr marL="0" indent="0">
              <a:lnSpc>
                <a:spcPts val="5500"/>
              </a:lnSpc>
              <a:buNone/>
            </a:pPr>
            <a:endParaRPr lang="en-US" sz="4400" b="1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109" y="2896910"/>
            <a:ext cx="1674733" cy="1674733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873323" y="4870847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React</a:t>
            </a:r>
            <a:endParaRPr lang="en-US" sz="2200" b="1" dirty="0"/>
          </a:p>
        </p:txBody>
      </p:sp>
      <p:sp>
        <p:nvSpPr>
          <p:cNvPr id="5" name="Text 2"/>
          <p:cNvSpPr/>
          <p:nvPr/>
        </p:nvSpPr>
        <p:spPr>
          <a:xfrm>
            <a:off x="837724" y="5366385"/>
            <a:ext cx="2887504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JavaScript library used to build interfaces for web applications.</a:t>
            </a:r>
            <a:endParaRPr lang="en-US" sz="18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0586" y="2896910"/>
            <a:ext cx="1674733" cy="1674733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4119801" y="4870847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React Native</a:t>
            </a:r>
            <a:endParaRPr lang="en-US" sz="2400" b="1" dirty="0"/>
          </a:p>
        </p:txBody>
      </p:sp>
      <p:sp>
        <p:nvSpPr>
          <p:cNvPr id="8" name="Text 4"/>
          <p:cNvSpPr/>
          <p:nvPr/>
        </p:nvSpPr>
        <p:spPr>
          <a:xfrm>
            <a:off x="4084201" y="5366385"/>
            <a:ext cx="2887504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Framework to build native mobile apps using JavaScript.</a:t>
            </a:r>
            <a:endParaRPr lang="en-US" sz="18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063" y="2896910"/>
            <a:ext cx="1674733" cy="167473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7366278" y="4870847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Django</a:t>
            </a:r>
            <a:endParaRPr lang="en-US" sz="2400" b="1" dirty="0"/>
          </a:p>
        </p:txBody>
      </p:sp>
      <p:sp>
        <p:nvSpPr>
          <p:cNvPr id="11" name="Text 6"/>
          <p:cNvSpPr/>
          <p:nvPr/>
        </p:nvSpPr>
        <p:spPr>
          <a:xfrm>
            <a:off x="7330678" y="5366385"/>
            <a:ext cx="2887504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High-level Python framework for building web applications.</a:t>
            </a:r>
            <a:endParaRPr lang="en-US" sz="18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3541" y="2896910"/>
            <a:ext cx="1674733" cy="1674733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10612755" y="4870847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400" b="1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Python</a:t>
            </a:r>
            <a:endParaRPr lang="en-US" sz="2400" b="1" dirty="0"/>
          </a:p>
        </p:txBody>
      </p:sp>
      <p:sp>
        <p:nvSpPr>
          <p:cNvPr id="14" name="Text 8"/>
          <p:cNvSpPr/>
          <p:nvPr/>
        </p:nvSpPr>
        <p:spPr>
          <a:xfrm>
            <a:off x="10577155" y="5366385"/>
            <a:ext cx="2887504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Programming language known for wide range of libraries.</a:t>
            </a:r>
            <a:endParaRPr lang="en-US" sz="1850" dirty="0"/>
          </a:p>
        </p:txBody>
      </p:sp>
      <p:pic>
        <p:nvPicPr>
          <p:cNvPr id="15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238" y="1383030"/>
            <a:ext cx="2598420" cy="546354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324124" y="1058108"/>
            <a:ext cx="5776913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EduSpark: Key Features</a:t>
            </a:r>
            <a:endParaRPr lang="en-US" sz="4400" b="1" dirty="0"/>
          </a:p>
        </p:txBody>
      </p:sp>
      <p:sp>
        <p:nvSpPr>
          <p:cNvPr id="5" name="Text 1"/>
          <p:cNvSpPr/>
          <p:nvPr/>
        </p:nvSpPr>
        <p:spPr>
          <a:xfrm>
            <a:off x="6324124" y="2121098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Course Reservation System</a:t>
            </a:r>
            <a:endParaRPr lang="en-US" sz="1850" dirty="0"/>
          </a:p>
        </p:txBody>
      </p:sp>
      <p:sp>
        <p:nvSpPr>
          <p:cNvPr id="6" name="Text 2"/>
          <p:cNvSpPr/>
          <p:nvPr/>
        </p:nvSpPr>
        <p:spPr>
          <a:xfrm>
            <a:off x="6324124" y="2587823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2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Explore Courses</a:t>
            </a:r>
            <a:endParaRPr lang="en-US" sz="1850" dirty="0"/>
          </a:p>
        </p:txBody>
      </p:sp>
      <p:sp>
        <p:nvSpPr>
          <p:cNvPr id="7" name="Text 3"/>
          <p:cNvSpPr/>
          <p:nvPr/>
        </p:nvSpPr>
        <p:spPr>
          <a:xfrm>
            <a:off x="6324124" y="3054548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3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AI Recommendation System</a:t>
            </a:r>
            <a:endParaRPr lang="en-US" sz="1850" dirty="0"/>
          </a:p>
        </p:txBody>
      </p:sp>
      <p:sp>
        <p:nvSpPr>
          <p:cNvPr id="8" name="Text 4"/>
          <p:cNvSpPr/>
          <p:nvPr/>
        </p:nvSpPr>
        <p:spPr>
          <a:xfrm>
            <a:off x="6324124" y="3521273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4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Material Management</a:t>
            </a:r>
            <a:endParaRPr lang="en-US" sz="1850" dirty="0"/>
          </a:p>
        </p:txBody>
      </p:sp>
      <p:sp>
        <p:nvSpPr>
          <p:cNvPr id="9" name="Text 5"/>
          <p:cNvSpPr/>
          <p:nvPr/>
        </p:nvSpPr>
        <p:spPr>
          <a:xfrm>
            <a:off x="6324124" y="3987998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5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Personalized Calendar</a:t>
            </a:r>
            <a:endParaRPr lang="en-US" sz="1850" dirty="0"/>
          </a:p>
        </p:txBody>
      </p:sp>
      <p:sp>
        <p:nvSpPr>
          <p:cNvPr id="10" name="Text 6"/>
          <p:cNvSpPr/>
          <p:nvPr/>
        </p:nvSpPr>
        <p:spPr>
          <a:xfrm>
            <a:off x="6324124" y="4454723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6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Payment Integration</a:t>
            </a:r>
            <a:endParaRPr lang="en-US" sz="1850" dirty="0"/>
          </a:p>
        </p:txBody>
      </p:sp>
      <p:sp>
        <p:nvSpPr>
          <p:cNvPr id="11" name="Text 7"/>
          <p:cNvSpPr/>
          <p:nvPr/>
        </p:nvSpPr>
        <p:spPr>
          <a:xfrm>
            <a:off x="6324124" y="4921448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7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Notifications System</a:t>
            </a:r>
            <a:endParaRPr lang="en-US" sz="1850" dirty="0"/>
          </a:p>
        </p:txBody>
      </p:sp>
      <p:sp>
        <p:nvSpPr>
          <p:cNvPr id="12" name="Text 8"/>
          <p:cNvSpPr/>
          <p:nvPr/>
        </p:nvSpPr>
        <p:spPr>
          <a:xfrm>
            <a:off x="6324124" y="5388173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8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Rating System</a:t>
            </a:r>
            <a:endParaRPr lang="en-US" sz="1850" dirty="0"/>
          </a:p>
        </p:txBody>
      </p:sp>
      <p:sp>
        <p:nvSpPr>
          <p:cNvPr id="13" name="Text 9"/>
          <p:cNvSpPr/>
          <p:nvPr/>
        </p:nvSpPr>
        <p:spPr>
          <a:xfrm>
            <a:off x="6324124" y="5854898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9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AI-Powered Chatbot</a:t>
            </a:r>
            <a:endParaRPr lang="en-US" sz="1850" dirty="0"/>
          </a:p>
        </p:txBody>
      </p:sp>
      <p:sp>
        <p:nvSpPr>
          <p:cNvPr id="14" name="Text 10"/>
          <p:cNvSpPr/>
          <p:nvPr/>
        </p:nvSpPr>
        <p:spPr>
          <a:xfrm>
            <a:off x="6324124" y="6321623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10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Chat Between Users</a:t>
            </a:r>
            <a:endParaRPr lang="en-US" sz="1850" dirty="0"/>
          </a:p>
        </p:txBody>
      </p:sp>
      <p:sp>
        <p:nvSpPr>
          <p:cNvPr id="15" name="Text 11"/>
          <p:cNvSpPr/>
          <p:nvPr/>
        </p:nvSpPr>
        <p:spPr>
          <a:xfrm>
            <a:off x="6324124" y="6788348"/>
            <a:ext cx="7140535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Font typeface="+mj-lt"/>
              <a:buAutoNum type="arabicPeriod" startAt="11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Dashboard</a:t>
            </a:r>
            <a:endParaRPr lang="en-US" sz="1850" dirty="0"/>
          </a:p>
        </p:txBody>
      </p:sp>
      <p:pic>
        <p:nvPicPr>
          <p:cNvPr id="1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8888" y="1413510"/>
            <a:ext cx="2552700" cy="54025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707231" y="717709"/>
            <a:ext cx="5256252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650"/>
              </a:lnSpc>
              <a:buNone/>
            </a:pPr>
            <a:r>
              <a:rPr lang="en-US" sz="4400" b="1" kern="0" spc="-75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Functional </a:t>
            </a:r>
            <a:r>
              <a:rPr lang="en-US" sz="4400" b="1" kern="0" spc="-75" dirty="0" smtClean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Requirements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707231" y="1615202"/>
            <a:ext cx="7729538" cy="1160978"/>
          </a:xfrm>
          <a:prstGeom prst="roundRect">
            <a:avLst>
              <a:gd name="adj" fmla="val 7311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6" name="Text 2"/>
          <p:cNvSpPr/>
          <p:nvPr/>
        </p:nvSpPr>
        <p:spPr>
          <a:xfrm>
            <a:off x="916900" y="1824871"/>
            <a:ext cx="2377559" cy="297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00"/>
              </a:lnSpc>
              <a:buNone/>
            </a:pPr>
            <a:r>
              <a:rPr lang="en-US" sz="2400" b="1" kern="0" spc="-37" dirty="0" smtClean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User </a:t>
            </a:r>
            <a:r>
              <a:rPr lang="en-US" sz="2400" b="1" kern="0" spc="-37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Authentication</a:t>
            </a:r>
            <a:endParaRPr lang="en-US" sz="2400" b="1" dirty="0"/>
          </a:p>
        </p:txBody>
      </p:sp>
      <p:sp>
        <p:nvSpPr>
          <p:cNvPr id="7" name="Text 3"/>
          <p:cNvSpPr/>
          <p:nvPr/>
        </p:nvSpPr>
        <p:spPr>
          <a:xfrm>
            <a:off x="916900" y="2243257"/>
            <a:ext cx="7310199" cy="323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kern="0" spc="-32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Securely manage user accounts, including registration, login, and password recovery.</a:t>
            </a:r>
            <a:endParaRPr lang="en-US" sz="1550" dirty="0"/>
          </a:p>
        </p:txBody>
      </p:sp>
      <p:sp>
        <p:nvSpPr>
          <p:cNvPr id="8" name="Shape 4"/>
          <p:cNvSpPr/>
          <p:nvPr/>
        </p:nvSpPr>
        <p:spPr>
          <a:xfrm>
            <a:off x="707231" y="2978229"/>
            <a:ext cx="7729538" cy="1484233"/>
          </a:xfrm>
          <a:prstGeom prst="roundRect">
            <a:avLst>
              <a:gd name="adj" fmla="val 5719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9" name="Text 5"/>
          <p:cNvSpPr/>
          <p:nvPr/>
        </p:nvSpPr>
        <p:spPr>
          <a:xfrm>
            <a:off x="916900" y="3187898"/>
            <a:ext cx="2724626" cy="297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00"/>
              </a:lnSpc>
              <a:buNone/>
            </a:pPr>
            <a:r>
              <a:rPr lang="en-US" sz="2400" b="1" kern="0" spc="-37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Role-Based Access Control</a:t>
            </a:r>
            <a:endParaRPr lang="en-US" sz="2400" b="1" dirty="0"/>
          </a:p>
        </p:txBody>
      </p:sp>
      <p:sp>
        <p:nvSpPr>
          <p:cNvPr id="10" name="Text 6"/>
          <p:cNvSpPr/>
          <p:nvPr/>
        </p:nvSpPr>
        <p:spPr>
          <a:xfrm>
            <a:off x="916900" y="3606284"/>
            <a:ext cx="7310199" cy="6465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kern="0" spc="-32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Restrict access to features and functionalities based on user roles (Admin, Student, Instructor, Parent).</a:t>
            </a:r>
            <a:endParaRPr lang="en-US" sz="1550" dirty="0"/>
          </a:p>
        </p:txBody>
      </p:sp>
      <p:sp>
        <p:nvSpPr>
          <p:cNvPr id="11" name="Shape 7"/>
          <p:cNvSpPr/>
          <p:nvPr/>
        </p:nvSpPr>
        <p:spPr>
          <a:xfrm>
            <a:off x="707231" y="4664512"/>
            <a:ext cx="7729538" cy="1484233"/>
          </a:xfrm>
          <a:prstGeom prst="roundRect">
            <a:avLst>
              <a:gd name="adj" fmla="val 5719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2" name="Text 8"/>
          <p:cNvSpPr/>
          <p:nvPr/>
        </p:nvSpPr>
        <p:spPr>
          <a:xfrm>
            <a:off x="916900" y="4874181"/>
            <a:ext cx="2377559" cy="297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00"/>
              </a:lnSpc>
              <a:buNone/>
            </a:pPr>
            <a:r>
              <a:rPr lang="en-US" sz="2400" b="1" kern="0" spc="-37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Course Management</a:t>
            </a:r>
            <a:endParaRPr lang="en-US" sz="2400" b="1" dirty="0"/>
          </a:p>
        </p:txBody>
      </p:sp>
      <p:sp>
        <p:nvSpPr>
          <p:cNvPr id="13" name="Text 9"/>
          <p:cNvSpPr/>
          <p:nvPr/>
        </p:nvSpPr>
        <p:spPr>
          <a:xfrm>
            <a:off x="916900" y="5292566"/>
            <a:ext cx="7310199" cy="6465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kern="0" spc="-32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Enable administrators to create, edit, and manage courses, including curriculum, materials, and scheduling.</a:t>
            </a:r>
            <a:endParaRPr lang="en-US" sz="1550" dirty="0"/>
          </a:p>
        </p:txBody>
      </p:sp>
      <p:sp>
        <p:nvSpPr>
          <p:cNvPr id="14" name="Shape 10"/>
          <p:cNvSpPr/>
          <p:nvPr/>
        </p:nvSpPr>
        <p:spPr>
          <a:xfrm>
            <a:off x="707231" y="6350794"/>
            <a:ext cx="7729538" cy="1160978"/>
          </a:xfrm>
          <a:prstGeom prst="roundRect">
            <a:avLst>
              <a:gd name="adj" fmla="val 7311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5" name="Text 11"/>
          <p:cNvSpPr/>
          <p:nvPr/>
        </p:nvSpPr>
        <p:spPr>
          <a:xfrm>
            <a:off x="916900" y="6560463"/>
            <a:ext cx="2585680" cy="297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00"/>
              </a:lnSpc>
              <a:buNone/>
            </a:pPr>
            <a:r>
              <a:rPr lang="en-US" sz="2400" b="1" kern="0" spc="-37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Enrollment and Payment</a:t>
            </a:r>
            <a:endParaRPr lang="en-US" sz="2400" b="1" dirty="0"/>
          </a:p>
        </p:txBody>
      </p:sp>
      <p:sp>
        <p:nvSpPr>
          <p:cNvPr id="16" name="Text 12"/>
          <p:cNvSpPr/>
          <p:nvPr/>
        </p:nvSpPr>
        <p:spPr>
          <a:xfrm>
            <a:off x="916900" y="6978848"/>
            <a:ext cx="7310199" cy="323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kern="0" spc="-32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Facilitate course enrollment, track payment status, and generate invoices.</a:t>
            </a:r>
            <a:endParaRPr 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527" y="1421130"/>
            <a:ext cx="2552700" cy="538734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274594" y="798790"/>
            <a:ext cx="5856446" cy="66222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r>
              <a:rPr lang="en-US" sz="4400" b="1" kern="0" spc="-83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Functional Requirements</a:t>
            </a:r>
            <a:endParaRPr lang="en-US" sz="4400" b="1" dirty="0"/>
          </a:p>
        </p:txBody>
      </p:sp>
      <p:sp>
        <p:nvSpPr>
          <p:cNvPr id="5" name="Shape 1"/>
          <p:cNvSpPr/>
          <p:nvPr/>
        </p:nvSpPr>
        <p:spPr>
          <a:xfrm>
            <a:off x="6274594" y="1798796"/>
            <a:ext cx="3482459" cy="3063597"/>
          </a:xfrm>
          <a:prstGeom prst="roundRect">
            <a:avLst>
              <a:gd name="adj" fmla="val 3087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6" name="Text 2"/>
          <p:cNvSpPr/>
          <p:nvPr/>
        </p:nvSpPr>
        <p:spPr>
          <a:xfrm>
            <a:off x="6507361" y="2031563"/>
            <a:ext cx="3016925" cy="66222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400" b="1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AI-Driven Recommendations</a:t>
            </a:r>
            <a:endParaRPr lang="en-US" sz="2400" b="1" dirty="0"/>
          </a:p>
        </p:txBody>
      </p:sp>
      <p:sp>
        <p:nvSpPr>
          <p:cNvPr id="7" name="Text 3"/>
          <p:cNvSpPr/>
          <p:nvPr/>
        </p:nvSpPr>
        <p:spPr>
          <a:xfrm>
            <a:off x="6507361" y="2828806"/>
            <a:ext cx="3016925" cy="18008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Personalized course suggestions based on age, specialization, learning preferences, and market trends.</a:t>
            </a:r>
            <a:endParaRPr lang="en-US" sz="1750" dirty="0"/>
          </a:p>
        </p:txBody>
      </p:sp>
      <p:sp>
        <p:nvSpPr>
          <p:cNvPr id="8" name="Shape 4"/>
          <p:cNvSpPr/>
          <p:nvPr/>
        </p:nvSpPr>
        <p:spPr>
          <a:xfrm>
            <a:off x="9982200" y="1798796"/>
            <a:ext cx="3482459" cy="3063597"/>
          </a:xfrm>
          <a:prstGeom prst="roundRect">
            <a:avLst>
              <a:gd name="adj" fmla="val 3087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9" name="Text 5"/>
          <p:cNvSpPr/>
          <p:nvPr/>
        </p:nvSpPr>
        <p:spPr>
          <a:xfrm>
            <a:off x="10214967" y="2031563"/>
            <a:ext cx="2649379" cy="3311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400" b="1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User Interaction</a:t>
            </a:r>
            <a:endParaRPr lang="en-US" sz="2400" b="1" dirty="0"/>
          </a:p>
        </p:txBody>
      </p:sp>
      <p:sp>
        <p:nvSpPr>
          <p:cNvPr id="10" name="Text 6"/>
          <p:cNvSpPr/>
          <p:nvPr/>
        </p:nvSpPr>
        <p:spPr>
          <a:xfrm>
            <a:off x="10214967" y="2497693"/>
            <a:ext cx="3016925" cy="10804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Features for student-instructor communication, including live chat and chatbot assistance.</a:t>
            </a:r>
            <a:endParaRPr lang="en-US" sz="1750" dirty="0"/>
          </a:p>
        </p:txBody>
      </p:sp>
      <p:sp>
        <p:nvSpPr>
          <p:cNvPr id="11" name="Shape 7"/>
          <p:cNvSpPr/>
          <p:nvPr/>
        </p:nvSpPr>
        <p:spPr>
          <a:xfrm>
            <a:off x="6274594" y="5087541"/>
            <a:ext cx="3482459" cy="2343269"/>
          </a:xfrm>
          <a:prstGeom prst="roundRect">
            <a:avLst>
              <a:gd name="adj" fmla="val 4036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2" name="Text 8"/>
          <p:cNvSpPr/>
          <p:nvPr/>
        </p:nvSpPr>
        <p:spPr>
          <a:xfrm>
            <a:off x="6507361" y="5320308"/>
            <a:ext cx="3016925" cy="66222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400" b="1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Rating and Feedback System</a:t>
            </a:r>
            <a:endParaRPr lang="en-US" sz="2400" b="1" dirty="0"/>
          </a:p>
        </p:txBody>
      </p:sp>
      <p:sp>
        <p:nvSpPr>
          <p:cNvPr id="13" name="Text 9"/>
          <p:cNvSpPr/>
          <p:nvPr/>
        </p:nvSpPr>
        <p:spPr>
          <a:xfrm>
            <a:off x="6507361" y="6117550"/>
            <a:ext cx="3016925" cy="10804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Allowing students to rate courses and provide feedback for continuous improvement</a:t>
            </a:r>
            <a:endParaRPr lang="en-US" sz="1750" dirty="0"/>
          </a:p>
        </p:txBody>
      </p:sp>
      <p:sp>
        <p:nvSpPr>
          <p:cNvPr id="14" name="Shape 10"/>
          <p:cNvSpPr/>
          <p:nvPr/>
        </p:nvSpPr>
        <p:spPr>
          <a:xfrm>
            <a:off x="9982200" y="5087541"/>
            <a:ext cx="3482459" cy="2343269"/>
          </a:xfrm>
          <a:prstGeom prst="roundRect">
            <a:avLst>
              <a:gd name="adj" fmla="val 4036"/>
            </a:avLst>
          </a:prstGeom>
          <a:solidFill>
            <a:srgbClr val="D4F5F7"/>
          </a:solidFill>
          <a:ln w="7620">
            <a:solidFill>
              <a:srgbClr val="BADBDD"/>
            </a:solidFill>
            <a:prstDash val="solid"/>
          </a:ln>
        </p:spPr>
      </p:sp>
      <p:sp>
        <p:nvSpPr>
          <p:cNvPr id="15" name="Text 11"/>
          <p:cNvSpPr/>
          <p:nvPr/>
        </p:nvSpPr>
        <p:spPr>
          <a:xfrm>
            <a:off x="10214967" y="5320308"/>
            <a:ext cx="3016925" cy="66222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400" b="1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Calendar and Notifications</a:t>
            </a:r>
            <a:endParaRPr lang="en-US" sz="2400" b="1" dirty="0"/>
          </a:p>
        </p:txBody>
      </p:sp>
      <p:sp>
        <p:nvSpPr>
          <p:cNvPr id="16" name="Text 12"/>
          <p:cNvSpPr/>
          <p:nvPr/>
        </p:nvSpPr>
        <p:spPr>
          <a:xfrm>
            <a:off x="10214967" y="6117550"/>
            <a:ext cx="3016925" cy="10804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 comprehensive calendar to track course schedules and important dates.</a:t>
            </a:r>
            <a:endParaRPr lang="en-US" sz="1750" dirty="0"/>
          </a:p>
        </p:txBody>
      </p:sp>
      <p:pic>
        <p:nvPicPr>
          <p:cNvPr id="1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4100" y="228600"/>
            <a:ext cx="647700" cy="60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0"/>
            <a:ext cx="576072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0082" y="1413510"/>
            <a:ext cx="2491740" cy="54025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7724" y="2883218"/>
            <a:ext cx="7303651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kern="0" spc="-89" dirty="0">
                <a:solidFill>
                  <a:srgbClr val="000000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Authentication and Validation</a:t>
            </a:r>
            <a:endParaRPr lang="en-US" sz="4400" b="1" dirty="0"/>
          </a:p>
        </p:txBody>
      </p:sp>
      <p:sp>
        <p:nvSpPr>
          <p:cNvPr id="5" name="Text 1"/>
          <p:cNvSpPr/>
          <p:nvPr/>
        </p:nvSpPr>
        <p:spPr>
          <a:xfrm>
            <a:off x="1196697" y="4029908"/>
            <a:ext cx="7109579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Char char="•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Secure login, sign-up, and password recovery features.</a:t>
            </a:r>
            <a:endParaRPr lang="en-US" sz="1850" dirty="0"/>
          </a:p>
        </p:txBody>
      </p:sp>
      <p:sp>
        <p:nvSpPr>
          <p:cNvPr id="6" name="Text 2"/>
          <p:cNvSpPr/>
          <p:nvPr/>
        </p:nvSpPr>
        <p:spPr>
          <a:xfrm>
            <a:off x="1196697" y="4496633"/>
            <a:ext cx="7337703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000"/>
              </a:lnSpc>
              <a:buSzPct val="100000"/>
              <a:buChar char="•"/>
            </a:pPr>
            <a:r>
              <a:rPr lang="en-US" sz="1850" kern="0" spc="-38" dirty="0">
                <a:solidFill>
                  <a:srgbClr val="272525"/>
                </a:solidFill>
                <a:latin typeface="Josefin Sans" pitchFamily="34" charset="0"/>
                <a:ea typeface="Josefin Sans" pitchFamily="34" charset="-122"/>
                <a:cs typeface="Josefin Sans" pitchFamily="34" charset="-120"/>
              </a:rPr>
              <a:t>Authentication and validation for all users, ensuring data security.</a:t>
            </a:r>
            <a:endParaRPr lang="en-US" sz="1850" dirty="0"/>
          </a:p>
        </p:txBody>
      </p:sp>
      <p:sp>
        <p:nvSpPr>
          <p:cNvPr id="7" name="Shape 3"/>
          <p:cNvSpPr/>
          <p:nvPr/>
        </p:nvSpPr>
        <p:spPr>
          <a:xfrm>
            <a:off x="837724" y="3946207"/>
            <a:ext cx="30480" cy="1400175"/>
          </a:xfrm>
          <a:prstGeom prst="rect">
            <a:avLst/>
          </a:prstGeom>
          <a:solidFill>
            <a:srgbClr val="49D5DF"/>
          </a:solidFill>
          <a:ln/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1203</Words>
  <Application>Microsoft Office PowerPoint</Application>
  <PresentationFormat>Custom</PresentationFormat>
  <Paragraphs>187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Josefin Sans</vt:lpstr>
      <vt:lpstr>Source Serif Pro Semi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Ahmad</cp:lastModifiedBy>
  <cp:revision>9</cp:revision>
  <dcterms:created xsi:type="dcterms:W3CDTF">2025-01-28T19:32:44Z</dcterms:created>
  <dcterms:modified xsi:type="dcterms:W3CDTF">2025-02-04T08:41:28Z</dcterms:modified>
</cp:coreProperties>
</file>