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8" r:id="rId3"/>
    <p:sldId id="267" r:id="rId4"/>
    <p:sldId id="269" r:id="rId5"/>
    <p:sldId id="258" r:id="rId6"/>
    <p:sldId id="259" r:id="rId7"/>
    <p:sldId id="270" r:id="rId8"/>
    <p:sldId id="260" r:id="rId9"/>
    <p:sldId id="271" r:id="rId10"/>
    <p:sldId id="261" r:id="rId11"/>
    <p:sldId id="262" r:id="rId12"/>
    <p:sldId id="263" r:id="rId13"/>
    <p:sldId id="277" r:id="rId14"/>
    <p:sldId id="264" r:id="rId15"/>
    <p:sldId id="272" r:id="rId16"/>
    <p:sldId id="265" r:id="rId17"/>
    <p:sldId id="266" r:id="rId18"/>
    <p:sldId id="273" r:id="rId19"/>
    <p:sldId id="275" r:id="rId20"/>
    <p:sldId id="274" r:id="rId21"/>
  </p:sldIdLst>
  <p:sldSz cx="9144000" cy="6858000" type="screen4x3"/>
  <p:notesSz cx="6858000" cy="9144000"/>
  <p:defaultText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3" d="100"/>
          <a:sy n="63" d="100"/>
        </p:scale>
        <p:origin x="-64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E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EG"/>
          </a:p>
        </p:txBody>
      </p:sp>
      <p:sp>
        <p:nvSpPr>
          <p:cNvPr id="4" name="Date Placeholder 3"/>
          <p:cNvSpPr>
            <a:spLocks noGrp="1"/>
          </p:cNvSpPr>
          <p:nvPr>
            <p:ph type="dt" sz="half" idx="10"/>
          </p:nvPr>
        </p:nvSpPr>
        <p:spPr/>
        <p:txBody>
          <a:bodyPr/>
          <a:lstStyle/>
          <a:p>
            <a:fld id="{0B4FD310-E781-49DE-834A-F8E23995C676}" type="datetimeFigureOut">
              <a:rPr lang="ar-EG" smtClean="0"/>
              <a:pPr/>
              <a:t>10/06/1431</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D6AD6248-C315-48E3-B4CC-660D4FF89F76}" type="slidenum">
              <a:rPr lang="ar-EG" smtClean="0"/>
              <a:pPr/>
              <a:t>‹#›</a:t>
            </a:fld>
            <a:endParaRPr lang="ar-E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p>
            <a:fld id="{0B4FD310-E781-49DE-834A-F8E23995C676}" type="datetimeFigureOut">
              <a:rPr lang="ar-EG" smtClean="0"/>
              <a:pPr/>
              <a:t>10/06/1431</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D6AD6248-C315-48E3-B4CC-660D4FF89F76}" type="slidenum">
              <a:rPr lang="ar-EG" smtClean="0"/>
              <a:pPr/>
              <a:t>‹#›</a:t>
            </a:fld>
            <a:endParaRPr lang="ar-E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E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p>
            <a:fld id="{0B4FD310-E781-49DE-834A-F8E23995C676}" type="datetimeFigureOut">
              <a:rPr lang="ar-EG" smtClean="0"/>
              <a:pPr/>
              <a:t>10/06/1431</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D6AD6248-C315-48E3-B4CC-660D4FF89F76}" type="slidenum">
              <a:rPr lang="ar-EG" smtClean="0"/>
              <a:pPr/>
              <a:t>‹#›</a:t>
            </a:fld>
            <a:endParaRPr lang="ar-E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p>
            <a:fld id="{0B4FD310-E781-49DE-834A-F8E23995C676}" type="datetimeFigureOut">
              <a:rPr lang="ar-EG" smtClean="0"/>
              <a:pPr/>
              <a:t>10/06/1431</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D6AD6248-C315-48E3-B4CC-660D4FF89F76}" type="slidenum">
              <a:rPr lang="ar-EG" smtClean="0"/>
              <a:pPr/>
              <a:t>‹#›</a:t>
            </a:fld>
            <a:endParaRPr lang="ar-E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E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4FD310-E781-49DE-834A-F8E23995C676}" type="datetimeFigureOut">
              <a:rPr lang="ar-EG" smtClean="0"/>
              <a:pPr/>
              <a:t>10/06/1431</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D6AD6248-C315-48E3-B4CC-660D4FF89F76}" type="slidenum">
              <a:rPr lang="ar-EG" smtClean="0"/>
              <a:pPr/>
              <a:t>‹#›</a:t>
            </a:fld>
            <a:endParaRPr lang="ar-E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Date Placeholder 4"/>
          <p:cNvSpPr>
            <a:spLocks noGrp="1"/>
          </p:cNvSpPr>
          <p:nvPr>
            <p:ph type="dt" sz="half" idx="10"/>
          </p:nvPr>
        </p:nvSpPr>
        <p:spPr/>
        <p:txBody>
          <a:bodyPr/>
          <a:lstStyle/>
          <a:p>
            <a:fld id="{0B4FD310-E781-49DE-834A-F8E23995C676}" type="datetimeFigureOut">
              <a:rPr lang="ar-EG" smtClean="0"/>
              <a:pPr/>
              <a:t>10/06/1431</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D6AD6248-C315-48E3-B4CC-660D4FF89F76}" type="slidenum">
              <a:rPr lang="ar-EG" smtClean="0"/>
              <a:pPr/>
              <a:t>‹#›</a:t>
            </a:fld>
            <a:endParaRPr lang="ar-E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E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7" name="Date Placeholder 6"/>
          <p:cNvSpPr>
            <a:spLocks noGrp="1"/>
          </p:cNvSpPr>
          <p:nvPr>
            <p:ph type="dt" sz="half" idx="10"/>
          </p:nvPr>
        </p:nvSpPr>
        <p:spPr/>
        <p:txBody>
          <a:bodyPr/>
          <a:lstStyle/>
          <a:p>
            <a:fld id="{0B4FD310-E781-49DE-834A-F8E23995C676}" type="datetimeFigureOut">
              <a:rPr lang="ar-EG" smtClean="0"/>
              <a:pPr/>
              <a:t>10/06/1431</a:t>
            </a:fld>
            <a:endParaRPr lang="ar-EG"/>
          </a:p>
        </p:txBody>
      </p:sp>
      <p:sp>
        <p:nvSpPr>
          <p:cNvPr id="8" name="Footer Placeholder 7"/>
          <p:cNvSpPr>
            <a:spLocks noGrp="1"/>
          </p:cNvSpPr>
          <p:nvPr>
            <p:ph type="ftr" sz="quarter" idx="11"/>
          </p:nvPr>
        </p:nvSpPr>
        <p:spPr/>
        <p:txBody>
          <a:bodyPr/>
          <a:lstStyle/>
          <a:p>
            <a:endParaRPr lang="ar-EG"/>
          </a:p>
        </p:txBody>
      </p:sp>
      <p:sp>
        <p:nvSpPr>
          <p:cNvPr id="9" name="Slide Number Placeholder 8"/>
          <p:cNvSpPr>
            <a:spLocks noGrp="1"/>
          </p:cNvSpPr>
          <p:nvPr>
            <p:ph type="sldNum" sz="quarter" idx="12"/>
          </p:nvPr>
        </p:nvSpPr>
        <p:spPr/>
        <p:txBody>
          <a:bodyPr/>
          <a:lstStyle/>
          <a:p>
            <a:fld id="{D6AD6248-C315-48E3-B4CC-660D4FF89F76}" type="slidenum">
              <a:rPr lang="ar-EG" smtClean="0"/>
              <a:pPr/>
              <a:t>‹#›</a:t>
            </a:fld>
            <a:endParaRPr lang="ar-E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Date Placeholder 2"/>
          <p:cNvSpPr>
            <a:spLocks noGrp="1"/>
          </p:cNvSpPr>
          <p:nvPr>
            <p:ph type="dt" sz="half" idx="10"/>
          </p:nvPr>
        </p:nvSpPr>
        <p:spPr/>
        <p:txBody>
          <a:bodyPr/>
          <a:lstStyle/>
          <a:p>
            <a:fld id="{0B4FD310-E781-49DE-834A-F8E23995C676}" type="datetimeFigureOut">
              <a:rPr lang="ar-EG" smtClean="0"/>
              <a:pPr/>
              <a:t>10/06/1431</a:t>
            </a:fld>
            <a:endParaRPr lang="ar-EG"/>
          </a:p>
        </p:txBody>
      </p:sp>
      <p:sp>
        <p:nvSpPr>
          <p:cNvPr id="4" name="Footer Placeholder 3"/>
          <p:cNvSpPr>
            <a:spLocks noGrp="1"/>
          </p:cNvSpPr>
          <p:nvPr>
            <p:ph type="ftr" sz="quarter" idx="11"/>
          </p:nvPr>
        </p:nvSpPr>
        <p:spPr/>
        <p:txBody>
          <a:bodyPr/>
          <a:lstStyle/>
          <a:p>
            <a:endParaRPr lang="ar-EG"/>
          </a:p>
        </p:txBody>
      </p:sp>
      <p:sp>
        <p:nvSpPr>
          <p:cNvPr id="5" name="Slide Number Placeholder 4"/>
          <p:cNvSpPr>
            <a:spLocks noGrp="1"/>
          </p:cNvSpPr>
          <p:nvPr>
            <p:ph type="sldNum" sz="quarter" idx="12"/>
          </p:nvPr>
        </p:nvSpPr>
        <p:spPr/>
        <p:txBody>
          <a:bodyPr/>
          <a:lstStyle/>
          <a:p>
            <a:fld id="{D6AD6248-C315-48E3-B4CC-660D4FF89F76}" type="slidenum">
              <a:rPr lang="ar-EG" smtClean="0"/>
              <a:pPr/>
              <a:t>‹#›</a:t>
            </a:fld>
            <a:endParaRPr lang="ar-E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4FD310-E781-49DE-834A-F8E23995C676}" type="datetimeFigureOut">
              <a:rPr lang="ar-EG" smtClean="0"/>
              <a:pPr/>
              <a:t>10/06/1431</a:t>
            </a:fld>
            <a:endParaRPr lang="ar-EG"/>
          </a:p>
        </p:txBody>
      </p:sp>
      <p:sp>
        <p:nvSpPr>
          <p:cNvPr id="3" name="Footer Placeholder 2"/>
          <p:cNvSpPr>
            <a:spLocks noGrp="1"/>
          </p:cNvSpPr>
          <p:nvPr>
            <p:ph type="ftr" sz="quarter" idx="11"/>
          </p:nvPr>
        </p:nvSpPr>
        <p:spPr/>
        <p:txBody>
          <a:bodyPr/>
          <a:lstStyle/>
          <a:p>
            <a:endParaRPr lang="ar-EG"/>
          </a:p>
        </p:txBody>
      </p:sp>
      <p:sp>
        <p:nvSpPr>
          <p:cNvPr id="4" name="Slide Number Placeholder 3"/>
          <p:cNvSpPr>
            <a:spLocks noGrp="1"/>
          </p:cNvSpPr>
          <p:nvPr>
            <p:ph type="sldNum" sz="quarter" idx="12"/>
          </p:nvPr>
        </p:nvSpPr>
        <p:spPr/>
        <p:txBody>
          <a:bodyPr/>
          <a:lstStyle/>
          <a:p>
            <a:fld id="{D6AD6248-C315-48E3-B4CC-660D4FF89F76}" type="slidenum">
              <a:rPr lang="ar-EG" smtClean="0"/>
              <a:pPr/>
              <a:t>‹#›</a:t>
            </a:fld>
            <a:endParaRPr lang="ar-E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E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4FD310-E781-49DE-834A-F8E23995C676}" type="datetimeFigureOut">
              <a:rPr lang="ar-EG" smtClean="0"/>
              <a:pPr/>
              <a:t>10/06/1431</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D6AD6248-C315-48E3-B4CC-660D4FF89F76}" type="slidenum">
              <a:rPr lang="ar-EG" smtClean="0"/>
              <a:pPr/>
              <a:t>‹#›</a:t>
            </a:fld>
            <a:endParaRPr lang="ar-E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E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E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4FD310-E781-49DE-834A-F8E23995C676}" type="datetimeFigureOut">
              <a:rPr lang="ar-EG" smtClean="0"/>
              <a:pPr/>
              <a:t>10/06/1431</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D6AD6248-C315-48E3-B4CC-660D4FF89F76}" type="slidenum">
              <a:rPr lang="ar-EG" smtClean="0"/>
              <a:pPr/>
              <a:t>‹#›</a:t>
            </a:fld>
            <a:endParaRPr lang="ar-E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E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B4FD310-E781-49DE-834A-F8E23995C676}" type="datetimeFigureOut">
              <a:rPr lang="ar-EG" smtClean="0"/>
              <a:pPr/>
              <a:t>10/06/1431</a:t>
            </a:fld>
            <a:endParaRPr lang="ar-E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EG"/>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6AD6248-C315-48E3-B4CC-660D4FF89F76}" type="slidenum">
              <a:rPr lang="ar-EG" smtClean="0"/>
              <a:pPr/>
              <a:t>‹#›</a:t>
            </a:fld>
            <a:endParaRPr lang="ar-EG"/>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2.xml"/><Relationship Id="rId5" Type="http://schemas.openxmlformats.org/officeDocument/2006/relationships/image" Target="../media/image8.gif"/><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00166" y="3000372"/>
            <a:ext cx="6400800" cy="1752600"/>
          </a:xfrm>
        </p:spPr>
        <p:txBody>
          <a:bodyPr>
            <a:noAutofit/>
          </a:bodyPr>
          <a:lstStyle/>
          <a:p>
            <a:r>
              <a:rPr lang="en-U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Kamel Husein Iweida</a:t>
            </a:r>
          </a:p>
          <a:p>
            <a:pPr rtl="0"/>
            <a:r>
              <a:rPr lang="en-U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Mohammad Husam Barham</a:t>
            </a:r>
          </a:p>
          <a:p>
            <a:pPr rtl="0"/>
            <a:r>
              <a:rPr lang="en-U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Mohsen Mohammad Marie</a:t>
            </a:r>
          </a:p>
          <a:p>
            <a:r>
              <a:rPr lang="en-U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Mustafa Ali Saleh </a:t>
            </a:r>
            <a:endParaRPr lang="ar-EG"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Rectangle 3"/>
          <p:cNvSpPr/>
          <p:nvPr/>
        </p:nvSpPr>
        <p:spPr>
          <a:xfrm>
            <a:off x="1357290" y="214290"/>
            <a:ext cx="6444136" cy="1754326"/>
          </a:xfrm>
          <a:prstGeom prst="rect">
            <a:avLst/>
          </a:prstGeom>
          <a:noFill/>
        </p:spPr>
        <p:txBody>
          <a:bodyPr wrap="none" lIns="91440" tIns="45720" rIns="91440" bIns="45720">
            <a:prstTxWarp prst="textChevronInverted">
              <a:avLst/>
            </a:prstTxWarp>
            <a:spAutoFit/>
            <a:scene3d>
              <a:camera prst="orthographicFront"/>
              <a:lightRig rig="threePt" dir="t"/>
            </a:scene3d>
            <a:sp3d extrusionH="57150">
              <a:bevelT h="25400" prst="softRound"/>
            </a:sp3d>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101600">
                    <a:schemeClr val="accent3">
                      <a:satMod val="175000"/>
                      <a:alpha val="40000"/>
                    </a:schemeClr>
                  </a:glow>
                </a:effectLst>
              </a:rPr>
              <a:t>Wind Turbine Design </a:t>
            </a:r>
          </a:p>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101600">
                    <a:schemeClr val="accent3">
                      <a:satMod val="175000"/>
                      <a:alpha val="40000"/>
                    </a:schemeClr>
                  </a:glow>
                </a:effectLst>
              </a:rPr>
              <a:t>And </a:t>
            </a: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101600">
                    <a:schemeClr val="accent3">
                      <a:satMod val="175000"/>
                      <a:alpha val="40000"/>
                    </a:schemeClr>
                  </a:glow>
                </a:effectLst>
              </a:rPr>
              <a:t>evaluation</a:t>
            </a:r>
            <a:endParaRPr lang="ar-EG" sz="5400" b="1" cap="none" spc="50" dirty="0">
              <a:ln w="12700" cmpd="sng">
                <a:solidFill>
                  <a:schemeClr val="accent6">
                    <a:satMod val="120000"/>
                    <a:shade val="80000"/>
                  </a:schemeClr>
                </a:solidFill>
                <a:prstDash val="solid"/>
              </a:ln>
              <a:solidFill>
                <a:schemeClr val="accent6">
                  <a:tint val="1000"/>
                </a:schemeClr>
              </a:solidFill>
              <a:effectLst>
                <a:glow rad="101600">
                  <a:schemeClr val="accent3">
                    <a:satMod val="175000"/>
                    <a:alpha val="40000"/>
                  </a:schemeClr>
                </a:glo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2">
              <a:avLst/>
            </a:prstTxWarp>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generator</a:t>
            </a:r>
            <a:endParaRPr lang="ar-EG"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p:txBody>
          <a:bodyPr/>
          <a:lstStyle/>
          <a:p>
            <a:pPr algn="l" rtl="0"/>
            <a:r>
              <a:rPr lang="en-US" b="1" dirty="0" smtClean="0">
                <a:solidFill>
                  <a:srgbClr val="FFFF00"/>
                </a:solidFill>
              </a:rPr>
              <a:t>The Permanent Magnet Generator</a:t>
            </a:r>
            <a:endParaRPr lang="en-US" dirty="0" smtClean="0">
              <a:solidFill>
                <a:srgbClr val="FFFF00"/>
              </a:solidFill>
            </a:endParaRPr>
          </a:p>
          <a:p>
            <a:pPr algn="l" rtl="0"/>
            <a:endParaRPr lang="ar-EG" dirty="0"/>
          </a:p>
        </p:txBody>
      </p:sp>
      <p:pic>
        <p:nvPicPr>
          <p:cNvPr id="4" name="Picture 3" descr="clip_image002.gif"/>
          <p:cNvPicPr>
            <a:picLocks noChangeAspect="1"/>
          </p:cNvPicPr>
          <p:nvPr/>
        </p:nvPicPr>
        <p:blipFill>
          <a:blip r:embed="rId2"/>
          <a:stretch>
            <a:fillRect/>
          </a:stretch>
        </p:blipFill>
        <p:spPr>
          <a:xfrm>
            <a:off x="1500166" y="2928934"/>
            <a:ext cx="6072230" cy="350048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2">
              <a:avLst/>
            </a:prstTxWarp>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Controller system &amp; Anemometer</a:t>
            </a:r>
            <a:endParaRPr lang="ar-EG"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2050" name="Picture 2" descr="C:\Documents and Settings\K@MeL\Desktop\New Folder (2)\IMG_6205.jpg"/>
          <p:cNvPicPr>
            <a:picLocks noChangeAspect="1" noChangeArrowheads="1"/>
          </p:cNvPicPr>
          <p:nvPr/>
        </p:nvPicPr>
        <p:blipFill>
          <a:blip r:embed="rId2" cstate="print"/>
          <a:srcRect/>
          <a:stretch>
            <a:fillRect/>
          </a:stretch>
        </p:blipFill>
        <p:spPr bwMode="auto">
          <a:xfrm>
            <a:off x="500034" y="2214554"/>
            <a:ext cx="3778248" cy="3643338"/>
          </a:xfrm>
          <a:prstGeom prst="rect">
            <a:avLst/>
          </a:prstGeom>
          <a:noFill/>
        </p:spPr>
      </p:pic>
      <p:pic>
        <p:nvPicPr>
          <p:cNvPr id="2051" name="Picture 3" descr="C:\Documents and Settings\K@MeL\Desktop\New Folder (2)\IMG_6209.jpg"/>
          <p:cNvPicPr>
            <a:picLocks noChangeAspect="1" noChangeArrowheads="1"/>
          </p:cNvPicPr>
          <p:nvPr/>
        </p:nvPicPr>
        <p:blipFill>
          <a:blip r:embed="rId3" cstate="print"/>
          <a:srcRect/>
          <a:stretch>
            <a:fillRect/>
          </a:stretch>
        </p:blipFill>
        <p:spPr bwMode="auto">
          <a:xfrm>
            <a:off x="4929190" y="2214554"/>
            <a:ext cx="3778248" cy="364333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2">
              <a:avLst/>
            </a:prstTxWarp>
          </a:bodyPr>
          <a:lstStyle/>
          <a:p>
            <a:pPr rtl="0"/>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Battery&amp; Inverter</a:t>
            </a:r>
            <a:endParaRPr lang="ar-EG"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026" name="Picture 2" descr="C:\Documents and Settings\K@MeL\Desktop\New Folder (2)\IMG_6217.jpg"/>
          <p:cNvPicPr>
            <a:picLocks noChangeAspect="1" noChangeArrowheads="1"/>
          </p:cNvPicPr>
          <p:nvPr/>
        </p:nvPicPr>
        <p:blipFill>
          <a:blip r:embed="rId2" cstate="print"/>
          <a:srcRect/>
          <a:stretch>
            <a:fillRect/>
          </a:stretch>
        </p:blipFill>
        <p:spPr bwMode="auto">
          <a:xfrm>
            <a:off x="500034" y="2071678"/>
            <a:ext cx="4064000" cy="2857520"/>
          </a:xfrm>
          <a:prstGeom prst="rect">
            <a:avLst/>
          </a:prstGeom>
          <a:noFill/>
        </p:spPr>
      </p:pic>
      <p:pic>
        <p:nvPicPr>
          <p:cNvPr id="1027" name="Picture 3" descr="C:\Documents and Settings\K@MeL\Desktop\New Folder (2)\IMG_6207.jpg"/>
          <p:cNvPicPr>
            <a:picLocks noChangeAspect="1" noChangeArrowheads="1"/>
          </p:cNvPicPr>
          <p:nvPr/>
        </p:nvPicPr>
        <p:blipFill>
          <a:blip r:embed="rId3" cstate="print"/>
          <a:srcRect/>
          <a:stretch>
            <a:fillRect/>
          </a:stretch>
        </p:blipFill>
        <p:spPr bwMode="auto">
          <a:xfrm>
            <a:off x="4929190" y="2071678"/>
            <a:ext cx="3992562" cy="292895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2">
              <a:avLst/>
            </a:prstTxWarp>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pic</a:t>
            </a:r>
            <a:endParaRPr lang="ar-EG" dirty="0"/>
          </a:p>
        </p:txBody>
      </p:sp>
      <p:pic>
        <p:nvPicPr>
          <p:cNvPr id="1026" name="Picture 2"/>
          <p:cNvPicPr>
            <a:picLocks noGrp="1" noChangeAspect="1" noChangeArrowheads="1"/>
          </p:cNvPicPr>
          <p:nvPr>
            <p:ph idx="1"/>
          </p:nvPr>
        </p:nvPicPr>
        <p:blipFill>
          <a:blip r:embed="rId2"/>
          <a:srcRect/>
          <a:stretch>
            <a:fillRect/>
          </a:stretch>
        </p:blipFill>
        <p:spPr bwMode="auto">
          <a:xfrm>
            <a:off x="0" y="1600200"/>
            <a:ext cx="9143999" cy="5257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2">
              <a:avLst/>
            </a:prstTxWarp>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Procedure</a:t>
            </a:r>
            <a:endParaRPr lang="ar-EG"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4" name="Picture 2" descr="E:\k\صوري\shafrat 2lmarwa7a\untitled.bmp"/>
          <p:cNvPicPr>
            <a:picLocks noGrp="1" noChangeAspect="1" noChangeArrowheads="1"/>
          </p:cNvPicPr>
          <p:nvPr>
            <p:ph idx="1"/>
          </p:nvPr>
        </p:nvPicPr>
        <p:blipFill>
          <a:blip r:embed="rId2"/>
          <a:srcRect/>
          <a:stretch>
            <a:fillRect/>
          </a:stretch>
        </p:blipFill>
        <p:spPr bwMode="auto">
          <a:xfrm>
            <a:off x="500034" y="1428736"/>
            <a:ext cx="3857653" cy="2786082"/>
          </a:xfrm>
          <a:prstGeom prst="rect">
            <a:avLst/>
          </a:prstGeom>
          <a:noFill/>
        </p:spPr>
      </p:pic>
      <p:pic>
        <p:nvPicPr>
          <p:cNvPr id="5123" name="Picture 3" descr="E:\k\صوري\swar 2lmashro3\201004051842.jpg"/>
          <p:cNvPicPr>
            <a:picLocks noChangeAspect="1" noChangeArrowheads="1"/>
          </p:cNvPicPr>
          <p:nvPr/>
        </p:nvPicPr>
        <p:blipFill>
          <a:blip r:embed="rId3" cstate="print"/>
          <a:srcRect/>
          <a:stretch>
            <a:fillRect/>
          </a:stretch>
        </p:blipFill>
        <p:spPr bwMode="auto">
          <a:xfrm>
            <a:off x="5000628" y="1500174"/>
            <a:ext cx="3571901" cy="2643207"/>
          </a:xfrm>
          <a:prstGeom prst="rect">
            <a:avLst/>
          </a:prstGeom>
          <a:noFill/>
        </p:spPr>
      </p:pic>
      <p:pic>
        <p:nvPicPr>
          <p:cNvPr id="5124" name="Picture 4" descr="E:\k\صوري\swar 2lmashro3\201004051867.jpg"/>
          <p:cNvPicPr>
            <a:picLocks noChangeAspect="1" noChangeArrowheads="1"/>
          </p:cNvPicPr>
          <p:nvPr/>
        </p:nvPicPr>
        <p:blipFill>
          <a:blip r:embed="rId4" cstate="print"/>
          <a:srcRect/>
          <a:stretch>
            <a:fillRect/>
          </a:stretch>
        </p:blipFill>
        <p:spPr bwMode="auto">
          <a:xfrm>
            <a:off x="500034" y="4286256"/>
            <a:ext cx="4000528" cy="2571744"/>
          </a:xfrm>
          <a:prstGeom prst="rect">
            <a:avLst/>
          </a:prstGeom>
          <a:noFill/>
        </p:spPr>
      </p:pic>
      <p:pic>
        <p:nvPicPr>
          <p:cNvPr id="5125" name="Picture 5" descr="E:\k\صوري\baha w shabab\201004281871.jpg"/>
          <p:cNvPicPr>
            <a:picLocks noChangeAspect="1" noChangeArrowheads="1"/>
          </p:cNvPicPr>
          <p:nvPr/>
        </p:nvPicPr>
        <p:blipFill>
          <a:blip r:embed="rId5" cstate="print"/>
          <a:srcRect/>
          <a:stretch>
            <a:fillRect/>
          </a:stretch>
        </p:blipFill>
        <p:spPr bwMode="auto">
          <a:xfrm>
            <a:off x="5000628" y="4248165"/>
            <a:ext cx="3571900" cy="260983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2">
              <a:avLst/>
            </a:prstTxWarp>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Analysis data</a:t>
            </a:r>
            <a:endParaRPr lang="ar-EG"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Rectangle 4"/>
          <p:cNvSpPr/>
          <p:nvPr/>
        </p:nvSpPr>
        <p:spPr>
          <a:xfrm>
            <a:off x="1106690" y="4572008"/>
            <a:ext cx="3010183" cy="523220"/>
          </a:xfrm>
          <a:prstGeom prst="rect">
            <a:avLst/>
          </a:prstGeom>
        </p:spPr>
        <p:txBody>
          <a:bodyPr wrap="none">
            <a:spAutoFit/>
          </a:bodyPr>
          <a:lstStyle/>
          <a:p>
            <a:r>
              <a:rPr lang="en-US" sz="2800" b="1" dirty="0" err="1" smtClean="0">
                <a:solidFill>
                  <a:srgbClr val="FFFF00"/>
                </a:solidFill>
              </a:rPr>
              <a:t>P</a:t>
            </a:r>
            <a:r>
              <a:rPr lang="en-US" sz="2800" b="1" baseline="-25000" dirty="0" err="1" smtClean="0">
                <a:solidFill>
                  <a:srgbClr val="FFFF00"/>
                </a:solidFill>
              </a:rPr>
              <a:t>theo</a:t>
            </a:r>
            <a:r>
              <a:rPr lang="en-US" sz="2800" b="1" dirty="0" smtClean="0">
                <a:solidFill>
                  <a:srgbClr val="FFFF00"/>
                </a:solidFill>
              </a:rPr>
              <a:t>= 1/2 ρ π r</a:t>
            </a:r>
            <a:r>
              <a:rPr lang="en-US" sz="2800" b="1" baseline="30000" dirty="0" smtClean="0">
                <a:solidFill>
                  <a:srgbClr val="FFFF00"/>
                </a:solidFill>
              </a:rPr>
              <a:t>2</a:t>
            </a:r>
            <a:r>
              <a:rPr lang="en-US" sz="2800" b="1" dirty="0" smtClean="0">
                <a:solidFill>
                  <a:srgbClr val="FFFF00"/>
                </a:solidFill>
              </a:rPr>
              <a:t> V</a:t>
            </a:r>
            <a:r>
              <a:rPr lang="en-US" sz="2800" b="1" baseline="30000" dirty="0" smtClean="0">
                <a:solidFill>
                  <a:srgbClr val="FFFF00"/>
                </a:solidFill>
              </a:rPr>
              <a:t>3</a:t>
            </a:r>
            <a:r>
              <a:rPr lang="en-US" sz="2800" b="1" dirty="0" smtClean="0">
                <a:solidFill>
                  <a:srgbClr val="FFFF00"/>
                </a:solidFill>
              </a:rPr>
              <a:t> </a:t>
            </a:r>
            <a:endParaRPr lang="ar-EG" sz="2800" dirty="0">
              <a:solidFill>
                <a:srgbClr val="FFFF00"/>
              </a:solidFill>
            </a:endParaRPr>
          </a:p>
        </p:txBody>
      </p:sp>
      <p:sp>
        <p:nvSpPr>
          <p:cNvPr id="6" name="Rectangle 5"/>
          <p:cNvSpPr/>
          <p:nvPr/>
        </p:nvSpPr>
        <p:spPr>
          <a:xfrm>
            <a:off x="1071538" y="5214950"/>
            <a:ext cx="1473609" cy="523220"/>
          </a:xfrm>
          <a:prstGeom prst="rect">
            <a:avLst/>
          </a:prstGeom>
        </p:spPr>
        <p:txBody>
          <a:bodyPr wrap="none">
            <a:spAutoFit/>
          </a:bodyPr>
          <a:lstStyle/>
          <a:p>
            <a:r>
              <a:rPr lang="en-US" sz="2800" b="1" dirty="0" err="1" smtClean="0">
                <a:solidFill>
                  <a:srgbClr val="FFFF00"/>
                </a:solidFill>
              </a:rPr>
              <a:t>P</a:t>
            </a:r>
            <a:r>
              <a:rPr lang="en-US" sz="2800" b="1" baseline="-25000" dirty="0" err="1" smtClean="0">
                <a:solidFill>
                  <a:srgbClr val="FFFF00"/>
                </a:solidFill>
              </a:rPr>
              <a:t>exp</a:t>
            </a:r>
            <a:r>
              <a:rPr lang="en-US" sz="2800" b="1" dirty="0" smtClean="0">
                <a:solidFill>
                  <a:srgbClr val="FFFF00"/>
                </a:solidFill>
              </a:rPr>
              <a:t>= V*I</a:t>
            </a:r>
            <a:endParaRPr lang="ar-EG" sz="2800" b="1" dirty="0">
              <a:solidFill>
                <a:srgbClr val="FFFF00"/>
              </a:solidFill>
            </a:endParaRPr>
          </a:p>
        </p:txBody>
      </p:sp>
      <p:sp>
        <p:nvSpPr>
          <p:cNvPr id="7" name="TextBox 6"/>
          <p:cNvSpPr txBox="1"/>
          <p:nvPr/>
        </p:nvSpPr>
        <p:spPr>
          <a:xfrm>
            <a:off x="1214414" y="5929330"/>
            <a:ext cx="2500330" cy="523220"/>
          </a:xfrm>
          <a:prstGeom prst="rect">
            <a:avLst/>
          </a:prstGeom>
          <a:noFill/>
        </p:spPr>
        <p:txBody>
          <a:bodyPr wrap="square" rtlCol="1">
            <a:spAutoFit/>
          </a:bodyPr>
          <a:lstStyle/>
          <a:p>
            <a:pPr algn="l" rtl="0"/>
            <a:r>
              <a:rPr lang="en-US" sz="2800" b="1" dirty="0" err="1" smtClean="0">
                <a:solidFill>
                  <a:srgbClr val="FFFF00"/>
                </a:solidFill>
              </a:rPr>
              <a:t>P</a:t>
            </a:r>
            <a:r>
              <a:rPr lang="en-US" sz="2800" b="1" baseline="-25000" dirty="0" err="1" smtClean="0">
                <a:solidFill>
                  <a:srgbClr val="FFFF00"/>
                </a:solidFill>
              </a:rPr>
              <a:t>coff</a:t>
            </a:r>
            <a:r>
              <a:rPr lang="en-US" sz="2800" b="1" dirty="0" smtClean="0">
                <a:solidFill>
                  <a:srgbClr val="FFFF00"/>
                </a:solidFill>
              </a:rPr>
              <a:t> = </a:t>
            </a:r>
            <a:r>
              <a:rPr lang="en-US" sz="2800" b="1" dirty="0" err="1" smtClean="0">
                <a:solidFill>
                  <a:srgbClr val="FFFF00"/>
                </a:solidFill>
              </a:rPr>
              <a:t>P</a:t>
            </a:r>
            <a:r>
              <a:rPr lang="en-US" sz="2800" b="1" baseline="-25000" dirty="0" err="1" smtClean="0">
                <a:solidFill>
                  <a:srgbClr val="FFFF00"/>
                </a:solidFill>
              </a:rPr>
              <a:t>exp</a:t>
            </a:r>
            <a:r>
              <a:rPr lang="en-US" sz="2800" b="1" dirty="0" smtClean="0">
                <a:solidFill>
                  <a:srgbClr val="FFFF00"/>
                </a:solidFill>
              </a:rPr>
              <a:t> /</a:t>
            </a:r>
            <a:r>
              <a:rPr lang="en-US" sz="2800" b="1" dirty="0" err="1" smtClean="0">
                <a:solidFill>
                  <a:srgbClr val="FFFF00"/>
                </a:solidFill>
              </a:rPr>
              <a:t>P</a:t>
            </a:r>
            <a:r>
              <a:rPr lang="en-US" sz="2800" b="1" baseline="-25000" dirty="0" err="1" smtClean="0">
                <a:solidFill>
                  <a:srgbClr val="FFFF00"/>
                </a:solidFill>
              </a:rPr>
              <a:t>theo</a:t>
            </a:r>
            <a:r>
              <a:rPr lang="en-US" sz="2800" b="1" baseline="-25000" dirty="0" smtClean="0">
                <a:solidFill>
                  <a:srgbClr val="FFFF00"/>
                </a:solidFill>
              </a:rPr>
              <a:t>  </a:t>
            </a:r>
            <a:endParaRPr lang="ar-EG" sz="2800" b="1" dirty="0"/>
          </a:p>
        </p:txBody>
      </p:sp>
      <p:pic>
        <p:nvPicPr>
          <p:cNvPr id="1026" name="Picture 2"/>
          <p:cNvPicPr>
            <a:picLocks noGrp="1" noChangeAspect="1" noChangeArrowheads="1"/>
          </p:cNvPicPr>
          <p:nvPr>
            <p:ph idx="1"/>
          </p:nvPr>
        </p:nvPicPr>
        <p:blipFill>
          <a:blip r:embed="rId2"/>
          <a:srcRect/>
          <a:stretch>
            <a:fillRect/>
          </a:stretch>
        </p:blipFill>
        <p:spPr bwMode="auto">
          <a:xfrm>
            <a:off x="1000100" y="1500174"/>
            <a:ext cx="7500990" cy="31432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2">
              <a:avLst/>
            </a:prstTxWarp>
          </a:bodyPr>
          <a:lstStyle/>
          <a:p>
            <a:pPr rtl="0"/>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Analysis data (cont)</a:t>
            </a:r>
            <a:endParaRPr lang="ar-EG"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p:txBody>
          <a:bodyPr/>
          <a:lstStyle/>
          <a:p>
            <a:pPr algn="l" rtl="0"/>
            <a:r>
              <a:rPr lang="en-US" b="1" dirty="0" smtClean="0">
                <a:solidFill>
                  <a:srgbClr val="FFFF00"/>
                </a:solidFill>
              </a:rPr>
              <a:t>Power Curves</a:t>
            </a:r>
          </a:p>
          <a:p>
            <a:pPr algn="l" rtl="0">
              <a:buNone/>
            </a:pPr>
            <a:endParaRPr lang="ar-EG" dirty="0"/>
          </a:p>
        </p:txBody>
      </p:sp>
      <p:pic>
        <p:nvPicPr>
          <p:cNvPr id="4" name="Picture 3" descr="clip_image002.gif"/>
          <p:cNvPicPr>
            <a:picLocks noChangeAspect="1"/>
          </p:cNvPicPr>
          <p:nvPr/>
        </p:nvPicPr>
        <p:blipFill>
          <a:blip r:embed="rId2"/>
          <a:stretch>
            <a:fillRect/>
          </a:stretch>
        </p:blipFill>
        <p:spPr>
          <a:xfrm>
            <a:off x="1428728" y="2357430"/>
            <a:ext cx="6000792" cy="42291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2">
              <a:avLst/>
            </a:prstTxWarp>
            <a:normAutofit fontScale="90000"/>
          </a:bodyPr>
          <a:lstStyle/>
          <a:p>
            <a:pPr rtl="0"/>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Cost in $ for different component &amp; reliability</a:t>
            </a:r>
            <a:endParaRPr lang="ar-EG"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2051" name="Picture 3"/>
          <p:cNvPicPr>
            <a:picLocks noChangeAspect="1" noChangeArrowheads="1"/>
          </p:cNvPicPr>
          <p:nvPr/>
        </p:nvPicPr>
        <p:blipFill>
          <a:blip r:embed="rId2"/>
          <a:srcRect/>
          <a:stretch>
            <a:fillRect/>
          </a:stretch>
        </p:blipFill>
        <p:spPr bwMode="auto">
          <a:xfrm>
            <a:off x="1285852" y="4429132"/>
            <a:ext cx="6715172" cy="1928826"/>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a:srcRect/>
          <a:stretch>
            <a:fillRect/>
          </a:stretch>
        </p:blipFill>
        <p:spPr bwMode="auto">
          <a:xfrm>
            <a:off x="1285852" y="1928802"/>
            <a:ext cx="6786610" cy="20002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00438"/>
            <a:ext cx="8229600" cy="714372"/>
          </a:xfrm>
        </p:spPr>
        <p:txBody>
          <a:bodyPr>
            <a:normAutofit/>
          </a:bodyPr>
          <a:lstStyle/>
          <a:p>
            <a:r>
              <a:rPr lang="en-US" sz="2800" b="1" dirty="0" smtClean="0">
                <a:solidFill>
                  <a:srgbClr val="FFFF00"/>
                </a:solidFill>
              </a:rPr>
              <a:t>relationship between wind speed and cost of Kwh($)</a:t>
            </a:r>
            <a:endParaRPr lang="ar-EG" sz="2800" dirty="0">
              <a:solidFill>
                <a:srgbClr val="FFFF00"/>
              </a:solidFill>
            </a:endParaRPr>
          </a:p>
        </p:txBody>
      </p:sp>
      <p:pic>
        <p:nvPicPr>
          <p:cNvPr id="4" name="Content Placeholder 3" descr="clip_image002.gif"/>
          <p:cNvPicPr>
            <a:picLocks noGrp="1" noChangeAspect="1"/>
          </p:cNvPicPr>
          <p:nvPr>
            <p:ph idx="1"/>
          </p:nvPr>
        </p:nvPicPr>
        <p:blipFill>
          <a:blip r:embed="rId2"/>
          <a:stretch>
            <a:fillRect/>
          </a:stretch>
        </p:blipFill>
        <p:spPr>
          <a:xfrm>
            <a:off x="1500166" y="4143356"/>
            <a:ext cx="6286544" cy="2500354"/>
          </a:xfrm>
        </p:spPr>
      </p:pic>
      <p:sp>
        <p:nvSpPr>
          <p:cNvPr id="8" name="Rectangle 7"/>
          <p:cNvSpPr/>
          <p:nvPr/>
        </p:nvSpPr>
        <p:spPr>
          <a:xfrm>
            <a:off x="642910" y="285728"/>
            <a:ext cx="7858180" cy="523220"/>
          </a:xfrm>
          <a:prstGeom prst="rect">
            <a:avLst/>
          </a:prstGeom>
        </p:spPr>
        <p:txBody>
          <a:bodyPr wrap="square">
            <a:prstTxWarp prst="textWave2">
              <a:avLst/>
            </a:prstTxWarp>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cost of kwh at different average annual wind speed</a:t>
            </a:r>
            <a:endParaRPr lang="ar-EG"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3074" name="Picture 2"/>
          <p:cNvPicPr>
            <a:picLocks noChangeAspect="1" noChangeArrowheads="1"/>
          </p:cNvPicPr>
          <p:nvPr/>
        </p:nvPicPr>
        <p:blipFill>
          <a:blip r:embed="rId3"/>
          <a:srcRect/>
          <a:stretch>
            <a:fillRect/>
          </a:stretch>
        </p:blipFill>
        <p:spPr bwMode="auto">
          <a:xfrm>
            <a:off x="1214414" y="1071546"/>
            <a:ext cx="6929486" cy="23574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2">
              <a:avLst/>
            </a:prstTxWarp>
          </a:bodyPr>
          <a:lstStyle/>
          <a:p>
            <a:pPr rtl="0"/>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Conclusion &amp; Recommendation</a:t>
            </a:r>
            <a:endParaRPr lang="ar-EG"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p:txBody>
          <a:bodyPr>
            <a:normAutofit fontScale="77500" lnSpcReduction="20000"/>
          </a:bodyPr>
          <a:lstStyle/>
          <a:p>
            <a:pPr algn="l" rtl="0"/>
            <a:r>
              <a:rPr lang="en-US" b="1" dirty="0" smtClean="0">
                <a:solidFill>
                  <a:srgbClr val="FFFF00"/>
                </a:solidFill>
              </a:rPr>
              <a:t>The best and the only choice for Palestinians is develop their renewable energy source in order to achieve their energy needs .</a:t>
            </a:r>
          </a:p>
          <a:p>
            <a:pPr algn="l" rtl="0"/>
            <a:endParaRPr lang="en-US" b="1" dirty="0" smtClean="0">
              <a:solidFill>
                <a:srgbClr val="FFFF00"/>
              </a:solidFill>
            </a:endParaRPr>
          </a:p>
          <a:p>
            <a:pPr algn="l" rtl="0"/>
            <a:r>
              <a:rPr lang="en-US" b="1" dirty="0" smtClean="0">
                <a:solidFill>
                  <a:srgbClr val="FFFF00"/>
                </a:solidFill>
              </a:rPr>
              <a:t>Site location is a crucial element, and will have a major impact on which turbine you can consider. Turbines are best placed with enough open space to allow the wind direct access to the rotor.</a:t>
            </a:r>
          </a:p>
          <a:p>
            <a:pPr lvl="0" algn="l" rtl="0"/>
            <a:endParaRPr lang="en-US" b="1" dirty="0" smtClean="0">
              <a:solidFill>
                <a:srgbClr val="FFFF00"/>
              </a:solidFill>
            </a:endParaRPr>
          </a:p>
          <a:p>
            <a:pPr lvl="0" algn="l" rtl="0"/>
            <a:r>
              <a:rPr lang="en-US" b="1" dirty="0" smtClean="0">
                <a:solidFill>
                  <a:srgbClr val="FFFF00"/>
                </a:solidFill>
              </a:rPr>
              <a:t>Similar wind turbine project can be conducted for other sites in Palestine that have strong wind speeds ( as Hebron and Ramallah ) .</a:t>
            </a:r>
          </a:p>
          <a:p>
            <a:pPr algn="l" rtl="0"/>
            <a:r>
              <a:rPr lang="en-US" dirty="0" smtClean="0"/>
              <a:t> </a:t>
            </a:r>
            <a:endParaRPr lang="ar-EG"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2">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objective</a:t>
            </a:r>
            <a:endParaRPr lang="ar-EG"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endParaRPr>
          </a:p>
        </p:txBody>
      </p:sp>
      <p:sp>
        <p:nvSpPr>
          <p:cNvPr id="3" name="Content Placeholder 2"/>
          <p:cNvSpPr>
            <a:spLocks noGrp="1"/>
          </p:cNvSpPr>
          <p:nvPr>
            <p:ph idx="1"/>
          </p:nvPr>
        </p:nvSpPr>
        <p:spPr/>
        <p:txBody>
          <a:bodyPr>
            <a:normAutofit/>
          </a:bodyPr>
          <a:lstStyle/>
          <a:p>
            <a:pPr algn="l" rtl="0"/>
            <a:r>
              <a:rPr lang="en-US" sz="4800" b="1" dirty="0" smtClean="0">
                <a:solidFill>
                  <a:srgbClr val="FFFF00"/>
                </a:solidFill>
              </a:rPr>
              <a:t>In this project wind turbine system will be constructed to generate power to supply electricity for buildings demands  and batteries </a:t>
            </a:r>
            <a:endParaRPr lang="ar-EG" sz="4800" b="1" dirty="0">
              <a:solidFill>
                <a:srgbClr val="FFFF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28596" y="571480"/>
            <a:ext cx="8229600" cy="5572164"/>
          </a:xfrm>
        </p:spPr>
        <p:txBody>
          <a:bodyPr>
            <a:prstTxWarp prst="textInflateTop">
              <a:avLst/>
            </a:prstTxWarp>
            <a:normAutofit lnSpcReduction="10000"/>
            <a:scene3d>
              <a:camera prst="orthographicFront"/>
              <a:lightRig rig="glow" dir="tl">
                <a:rot lat="0" lon="0" rev="5400000"/>
              </a:lightRig>
            </a:scene3d>
            <a:sp3d contourW="12700">
              <a:bevelT w="25400" h="25400"/>
              <a:contourClr>
                <a:schemeClr val="accent6">
                  <a:shade val="73000"/>
                </a:schemeClr>
              </a:contourClr>
            </a:sp3d>
          </a:bodyPr>
          <a:lstStyle/>
          <a:p>
            <a:pPr algn="ctr" rtl="0">
              <a:buNone/>
            </a:pPr>
            <a:r>
              <a:rPr lang="en-US" sz="8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Thank You for Your Time and Attention</a:t>
            </a:r>
          </a:p>
          <a:p>
            <a:pPr algn="ctr" rtl="0">
              <a:buNone/>
            </a:pPr>
            <a:r>
              <a:rPr lang="en-US" sz="8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a:p>
            <a:pPr algn="l" rtl="0"/>
            <a:endParaRPr lang="ar-EG"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2">
              <a:avLst/>
            </a:prstTxWarp>
          </a:bodyPr>
          <a:lstStyle/>
          <a:p>
            <a:r>
              <a:rPr lang="en-US"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Overview</a:t>
            </a:r>
            <a:endParaRPr lang="ar-EG" dirty="0"/>
          </a:p>
        </p:txBody>
      </p:sp>
      <p:sp>
        <p:nvSpPr>
          <p:cNvPr id="4" name="Content Placeholder 3"/>
          <p:cNvSpPr>
            <a:spLocks noGrp="1"/>
          </p:cNvSpPr>
          <p:nvPr>
            <p:ph idx="1"/>
          </p:nvPr>
        </p:nvSpPr>
        <p:spPr>
          <a:xfrm>
            <a:off x="457200" y="1600200"/>
            <a:ext cx="8229600" cy="5043510"/>
          </a:xfrm>
        </p:spPr>
        <p:txBody>
          <a:bodyPr>
            <a:normAutofit/>
          </a:bodyPr>
          <a:lstStyle/>
          <a:p>
            <a:pPr algn="l" rtl="0"/>
            <a:r>
              <a:rPr lang="en-US" sz="2400" b="1" dirty="0" smtClean="0">
                <a:solidFill>
                  <a:srgbClr val="FFFF00"/>
                </a:solidFill>
              </a:rPr>
              <a:t>blades of the wind turbine will be designed and manufactured based on the specific of the wind generator.</a:t>
            </a:r>
          </a:p>
          <a:p>
            <a:pPr algn="l" rtl="0"/>
            <a:r>
              <a:rPr lang="en-US" sz="2400" b="1" dirty="0" smtClean="0">
                <a:solidFill>
                  <a:srgbClr val="FFFF00"/>
                </a:solidFill>
              </a:rPr>
              <a:t>the wind turbine will be installed on roof of scientific centers building and then the wind turbine will be connected by wire into control unite in the energy research center (ERC) , the control unit will be connected with batteries and inverter .</a:t>
            </a:r>
          </a:p>
          <a:p>
            <a:pPr algn="l" rtl="0"/>
            <a:r>
              <a:rPr lang="en-US" sz="2400" b="1" dirty="0" smtClean="0">
                <a:solidFill>
                  <a:srgbClr val="FFFF00"/>
                </a:solidFill>
              </a:rPr>
              <a:t>project data of the wind speed will be measured by using anemometer , at the same time the value of current and voltage will appear on the computer screen which interface with  PIC , then the data obtained will be tabulated and analyzed.</a:t>
            </a:r>
          </a:p>
          <a:p>
            <a:pPr algn="l" rtl="0">
              <a:buNone/>
            </a:pPr>
            <a:endParaRPr lang="en-US" sz="2400" dirty="0" smtClean="0"/>
          </a:p>
          <a:p>
            <a:pPr algn="l" rtl="0"/>
            <a:endParaRPr lang="en-US" dirty="0" smtClean="0"/>
          </a:p>
          <a:p>
            <a:pPr algn="l" rtl="0"/>
            <a:endParaRPr lang="ar-EG"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prstTxWarp prst="textWave2">
              <a:avLst/>
            </a:prstTxWarp>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TURBINE OPERATION MODES</a:t>
            </a:r>
            <a:endParaRPr lang="ar-EG"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4" name="Content Placeholder 3" descr="clip_image002.gif"/>
          <p:cNvPicPr>
            <a:picLocks noGrp="1" noChangeAspect="1"/>
          </p:cNvPicPr>
          <p:nvPr>
            <p:ph idx="1"/>
          </p:nvPr>
        </p:nvPicPr>
        <p:blipFill>
          <a:blip r:embed="rId2"/>
          <a:stretch>
            <a:fillRect/>
          </a:stretch>
        </p:blipFill>
        <p:spPr>
          <a:xfrm>
            <a:off x="4857752" y="2786058"/>
            <a:ext cx="4071966" cy="3000396"/>
          </a:xfrm>
        </p:spPr>
      </p:pic>
      <p:pic>
        <p:nvPicPr>
          <p:cNvPr id="1026" name="Picture 47"/>
          <p:cNvPicPr>
            <a:picLocks noChangeAspect="1" noChangeArrowheads="1"/>
          </p:cNvPicPr>
          <p:nvPr/>
        </p:nvPicPr>
        <p:blipFill>
          <a:blip r:embed="rId3"/>
          <a:srcRect/>
          <a:stretch>
            <a:fillRect/>
          </a:stretch>
        </p:blipFill>
        <p:spPr bwMode="auto">
          <a:xfrm>
            <a:off x="214282" y="2786058"/>
            <a:ext cx="4214874" cy="3000396"/>
          </a:xfrm>
          <a:prstGeom prst="rect">
            <a:avLst/>
          </a:prstGeom>
          <a:noFill/>
          <a:ln w="9525">
            <a:noFill/>
            <a:miter lim="800000"/>
            <a:headEnd/>
            <a:tailEnd/>
          </a:ln>
        </p:spPr>
      </p:pic>
      <p:sp>
        <p:nvSpPr>
          <p:cNvPr id="5" name="TextBox 4"/>
          <p:cNvSpPr txBox="1"/>
          <p:nvPr/>
        </p:nvSpPr>
        <p:spPr>
          <a:xfrm>
            <a:off x="0" y="1857364"/>
            <a:ext cx="4500594" cy="646331"/>
          </a:xfrm>
          <a:prstGeom prst="rect">
            <a:avLst/>
          </a:prstGeom>
          <a:noFill/>
        </p:spPr>
        <p:txBody>
          <a:bodyPr wrap="square" rtlCol="1">
            <a:spAutoFit/>
          </a:bodyPr>
          <a:lstStyle/>
          <a:p>
            <a:pPr algn="l" rtl="0"/>
            <a:r>
              <a:rPr lang="en-US" sz="3600" b="1" dirty="0" smtClean="0">
                <a:solidFill>
                  <a:srgbClr val="FFFF00"/>
                </a:solidFill>
              </a:rPr>
              <a:t>Stand Alone system</a:t>
            </a:r>
            <a:endParaRPr lang="ar-EG" sz="3600" b="1" dirty="0">
              <a:solidFill>
                <a:srgbClr val="FFFF00"/>
              </a:solidFill>
            </a:endParaRPr>
          </a:p>
        </p:txBody>
      </p:sp>
      <p:sp>
        <p:nvSpPr>
          <p:cNvPr id="6" name="TextBox 5"/>
          <p:cNvSpPr txBox="1"/>
          <p:nvPr/>
        </p:nvSpPr>
        <p:spPr>
          <a:xfrm>
            <a:off x="4429124" y="1928802"/>
            <a:ext cx="4714876" cy="584775"/>
          </a:xfrm>
          <a:prstGeom prst="rect">
            <a:avLst/>
          </a:prstGeom>
          <a:noFill/>
        </p:spPr>
        <p:txBody>
          <a:bodyPr wrap="square" rtlCol="1">
            <a:spAutoFit/>
          </a:bodyPr>
          <a:lstStyle/>
          <a:p>
            <a:pPr algn="l" rtl="0"/>
            <a:r>
              <a:rPr lang="en-US" sz="3200" b="1" dirty="0" smtClean="0">
                <a:solidFill>
                  <a:srgbClr val="FFFF00"/>
                </a:solidFill>
              </a:rPr>
              <a:t>Connect to the Utility Grid</a:t>
            </a:r>
            <a:endParaRPr lang="ar-EG" sz="3200" b="1" dirty="0">
              <a:solidFill>
                <a:srgbClr val="FFFF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2">
              <a:avLst/>
            </a:prstTxWarp>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Application</a:t>
            </a:r>
            <a:endParaRPr lang="ar-EG"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457200" y="1617681"/>
            <a:ext cx="8229600" cy="4525963"/>
          </a:xfrm>
        </p:spPr>
        <p:txBody>
          <a:bodyPr>
            <a:normAutofit fontScale="25000" lnSpcReduction="20000"/>
          </a:bodyPr>
          <a:lstStyle/>
          <a:p>
            <a:pPr algn="l" rtl="0">
              <a:lnSpc>
                <a:spcPct val="160000"/>
              </a:lnSpc>
            </a:pPr>
            <a:r>
              <a:rPr lang="en-US" sz="8600" b="1" dirty="0" smtClean="0">
                <a:solidFill>
                  <a:srgbClr val="FFFF00"/>
                </a:solidFill>
              </a:rPr>
              <a:t>Electricity Production</a:t>
            </a:r>
          </a:p>
          <a:p>
            <a:pPr algn="l" rtl="0">
              <a:lnSpc>
                <a:spcPct val="160000"/>
              </a:lnSpc>
            </a:pPr>
            <a:r>
              <a:rPr lang="en-US" sz="8600" b="1" dirty="0" smtClean="0">
                <a:solidFill>
                  <a:srgbClr val="FFFF00"/>
                </a:solidFill>
              </a:rPr>
              <a:t>Wind Energy for Water Applications</a:t>
            </a:r>
          </a:p>
          <a:p>
            <a:pPr algn="l" rtl="0">
              <a:lnSpc>
                <a:spcPct val="160000"/>
              </a:lnSpc>
              <a:buFont typeface="Wingdings" pitchFamily="2" charset="2"/>
              <a:buChar char="v"/>
            </a:pPr>
            <a:r>
              <a:rPr lang="en-US" sz="8600" b="1" dirty="0" smtClean="0">
                <a:solidFill>
                  <a:srgbClr val="FFFF00"/>
                </a:solidFill>
              </a:rPr>
              <a:t>Water Pumping</a:t>
            </a:r>
          </a:p>
          <a:p>
            <a:pPr lvl="0" algn="l" rtl="0">
              <a:lnSpc>
                <a:spcPct val="160000"/>
              </a:lnSpc>
            </a:pPr>
            <a:r>
              <a:rPr lang="en-US" sz="8600" b="1" dirty="0" smtClean="0">
                <a:solidFill>
                  <a:srgbClr val="FFFF00"/>
                </a:solidFill>
              </a:rPr>
              <a:t>Industrial Applications      </a:t>
            </a:r>
          </a:p>
          <a:p>
            <a:pPr algn="l" rtl="0">
              <a:lnSpc>
                <a:spcPct val="160000"/>
              </a:lnSpc>
              <a:buFont typeface="Wingdings" pitchFamily="2" charset="2"/>
              <a:buChar char="v"/>
            </a:pPr>
            <a:r>
              <a:rPr lang="en-US" sz="8600" b="1" dirty="0" smtClean="0">
                <a:solidFill>
                  <a:srgbClr val="FFFF00"/>
                </a:solidFill>
              </a:rPr>
              <a:t>Telecommunications</a:t>
            </a:r>
          </a:p>
          <a:p>
            <a:pPr lvl="0" algn="l" rtl="0">
              <a:lnSpc>
                <a:spcPct val="160000"/>
              </a:lnSpc>
              <a:buFont typeface="Wingdings" pitchFamily="2" charset="2"/>
              <a:buChar char="v"/>
            </a:pPr>
            <a:r>
              <a:rPr lang="en-US" sz="8600" b="1" dirty="0" smtClean="0">
                <a:solidFill>
                  <a:srgbClr val="FFFF00"/>
                </a:solidFill>
              </a:rPr>
              <a:t>weather stations</a:t>
            </a:r>
          </a:p>
          <a:p>
            <a:pPr lvl="0" algn="l" rtl="0">
              <a:lnSpc>
                <a:spcPct val="160000"/>
              </a:lnSpc>
            </a:pPr>
            <a:r>
              <a:rPr lang="en-US" sz="8600" b="1" dirty="0" smtClean="0">
                <a:solidFill>
                  <a:srgbClr val="FFFF00"/>
                </a:solidFill>
              </a:rPr>
              <a:t>windmill</a:t>
            </a:r>
          </a:p>
          <a:p>
            <a:pPr lvl="1" algn="l" rtl="0">
              <a:buNone/>
            </a:pPr>
            <a:endParaRPr lang="en-US" b="1" dirty="0" smtClean="0">
              <a:solidFill>
                <a:srgbClr val="FFFF00"/>
              </a:solidFill>
            </a:endParaRPr>
          </a:p>
          <a:p>
            <a:pPr lvl="1" algn="l" rtl="0">
              <a:buFont typeface="Wingdings" pitchFamily="2" charset="2"/>
              <a:buChar char="v"/>
            </a:pPr>
            <a:endParaRPr lang="en-US" dirty="0" smtClean="0"/>
          </a:p>
          <a:p>
            <a:pPr algn="l" rtl="0">
              <a:buFont typeface="Wingdings" pitchFamily="2" charset="2"/>
              <a:buChar char="v"/>
            </a:pPr>
            <a:endParaRPr lang="ar-EG" sz="3600" dirty="0"/>
          </a:p>
        </p:txBody>
      </p:sp>
      <p:pic>
        <p:nvPicPr>
          <p:cNvPr id="2052" name="Picture 4"/>
          <p:cNvPicPr>
            <a:picLocks noChangeAspect="1" noChangeArrowheads="1"/>
          </p:cNvPicPr>
          <p:nvPr/>
        </p:nvPicPr>
        <p:blipFill>
          <a:blip r:embed="rId2"/>
          <a:srcRect/>
          <a:stretch>
            <a:fillRect/>
          </a:stretch>
        </p:blipFill>
        <p:spPr bwMode="auto">
          <a:xfrm>
            <a:off x="4714876" y="2714620"/>
            <a:ext cx="4214842" cy="27860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2">
              <a:avLst/>
            </a:prstTxWarp>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Wind Turbine</a:t>
            </a:r>
            <a:endParaRPr lang="ar-EG" b="1" dirty="0">
              <a:solidFill>
                <a:srgbClr val="FFFF00"/>
              </a:solidFill>
            </a:endParaRPr>
          </a:p>
        </p:txBody>
      </p:sp>
      <p:sp>
        <p:nvSpPr>
          <p:cNvPr id="3" name="Content Placeholder 2"/>
          <p:cNvSpPr>
            <a:spLocks noGrp="1"/>
          </p:cNvSpPr>
          <p:nvPr>
            <p:ph idx="1"/>
          </p:nvPr>
        </p:nvSpPr>
        <p:spPr>
          <a:xfrm>
            <a:off x="457200" y="1357298"/>
            <a:ext cx="8229600" cy="5500702"/>
          </a:xfrm>
        </p:spPr>
        <p:txBody>
          <a:bodyPr/>
          <a:lstStyle/>
          <a:p>
            <a:pPr algn="l" rtl="0"/>
            <a:r>
              <a:rPr lang="en-GB" sz="2800" b="1" i="1" dirty="0" smtClean="0">
                <a:solidFill>
                  <a:srgbClr val="FFFF00"/>
                </a:solidFill>
              </a:rPr>
              <a:t>TYPE WIND TURBINE: </a:t>
            </a:r>
          </a:p>
          <a:p>
            <a:pPr marL="514350" indent="-514350" algn="l" rtl="0">
              <a:buFont typeface="+mj-lt"/>
              <a:buAutoNum type="arabicParenR"/>
            </a:pPr>
            <a:r>
              <a:rPr lang="en-US" sz="2800" b="1" dirty="0" smtClean="0">
                <a:solidFill>
                  <a:srgbClr val="FFFF00"/>
                </a:solidFill>
              </a:rPr>
              <a:t>HAWT </a:t>
            </a:r>
            <a:endParaRPr lang="ar-EG" sz="2800" b="1" i="1" dirty="0" smtClean="0">
              <a:solidFill>
                <a:srgbClr val="FFFF00"/>
              </a:solidFill>
            </a:endParaRPr>
          </a:p>
          <a:p>
            <a:pPr algn="l" rtl="0"/>
            <a:endParaRPr lang="en-US" sz="2800" dirty="0" smtClean="0"/>
          </a:p>
        </p:txBody>
      </p:sp>
      <p:pic>
        <p:nvPicPr>
          <p:cNvPr id="4" name="Picture 3" descr="clip_image002.gif"/>
          <p:cNvPicPr>
            <a:picLocks noChangeAspect="1"/>
          </p:cNvPicPr>
          <p:nvPr/>
        </p:nvPicPr>
        <p:blipFill>
          <a:blip r:embed="rId2"/>
          <a:stretch>
            <a:fillRect/>
          </a:stretch>
        </p:blipFill>
        <p:spPr>
          <a:xfrm>
            <a:off x="285720" y="2357430"/>
            <a:ext cx="2714644" cy="2357453"/>
          </a:xfrm>
          <a:prstGeom prst="rect">
            <a:avLst/>
          </a:prstGeom>
        </p:spPr>
      </p:pic>
      <p:pic>
        <p:nvPicPr>
          <p:cNvPr id="5" name="Picture 4" descr="clip_image002.gif"/>
          <p:cNvPicPr>
            <a:picLocks noChangeAspect="1"/>
          </p:cNvPicPr>
          <p:nvPr/>
        </p:nvPicPr>
        <p:blipFill>
          <a:blip r:embed="rId3"/>
          <a:stretch>
            <a:fillRect/>
          </a:stretch>
        </p:blipFill>
        <p:spPr>
          <a:xfrm>
            <a:off x="3214678" y="2428868"/>
            <a:ext cx="2614616" cy="2214578"/>
          </a:xfrm>
          <a:prstGeom prst="rect">
            <a:avLst/>
          </a:prstGeom>
        </p:spPr>
      </p:pic>
      <p:pic>
        <p:nvPicPr>
          <p:cNvPr id="7" name="Picture 6" descr="201004281869.jpg"/>
          <p:cNvPicPr>
            <a:picLocks noChangeAspect="1"/>
          </p:cNvPicPr>
          <p:nvPr/>
        </p:nvPicPr>
        <p:blipFill>
          <a:blip r:embed="rId4" cstate="print"/>
          <a:stretch>
            <a:fillRect/>
          </a:stretch>
        </p:blipFill>
        <p:spPr>
          <a:xfrm>
            <a:off x="6000760" y="2428868"/>
            <a:ext cx="2978276" cy="2197988"/>
          </a:xfrm>
          <a:prstGeom prst="rect">
            <a:avLst/>
          </a:prstGeom>
        </p:spPr>
      </p:pic>
      <p:pic>
        <p:nvPicPr>
          <p:cNvPr id="8" name="Picture 7" descr="clip_image002.gif"/>
          <p:cNvPicPr>
            <a:picLocks noChangeAspect="1"/>
          </p:cNvPicPr>
          <p:nvPr/>
        </p:nvPicPr>
        <p:blipFill>
          <a:blip r:embed="rId5"/>
          <a:stretch>
            <a:fillRect/>
          </a:stretch>
        </p:blipFill>
        <p:spPr>
          <a:xfrm>
            <a:off x="3000364" y="4714884"/>
            <a:ext cx="2985211" cy="214311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2">
              <a:avLst/>
            </a:prstTxWarp>
            <a:normAutofit/>
          </a:bodyPr>
          <a:lstStyle/>
          <a:p>
            <a:pPr algn="l" rtl="0"/>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Type of wind turbine (cont) </a:t>
            </a:r>
            <a:endParaRPr lang="ar-EG"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457200" y="1285860"/>
            <a:ext cx="8229600" cy="4840303"/>
          </a:xfrm>
        </p:spPr>
        <p:txBody>
          <a:bodyPr/>
          <a:lstStyle/>
          <a:p>
            <a:pPr marL="514350" indent="-514350" algn="l" rtl="0">
              <a:buAutoNum type="arabicParenR" startAt="2"/>
            </a:pPr>
            <a:r>
              <a:rPr lang="en-US" b="1" dirty="0" smtClean="0">
                <a:solidFill>
                  <a:srgbClr val="FFFF00"/>
                </a:solidFill>
              </a:rPr>
              <a:t>VAWT</a:t>
            </a:r>
          </a:p>
          <a:p>
            <a:pPr marL="514350" indent="-514350" algn="l" rtl="0">
              <a:buNone/>
            </a:pPr>
            <a:endParaRPr lang="ar-EG" dirty="0"/>
          </a:p>
        </p:txBody>
      </p:sp>
      <p:pic>
        <p:nvPicPr>
          <p:cNvPr id="4" name="Picture 3" descr="clip_image002.gif"/>
          <p:cNvPicPr>
            <a:picLocks noChangeAspect="1"/>
          </p:cNvPicPr>
          <p:nvPr/>
        </p:nvPicPr>
        <p:blipFill>
          <a:blip r:embed="rId2"/>
          <a:stretch>
            <a:fillRect/>
          </a:stretch>
        </p:blipFill>
        <p:spPr>
          <a:xfrm>
            <a:off x="285720" y="3286124"/>
            <a:ext cx="3429024" cy="2786082"/>
          </a:xfrm>
          <a:prstGeom prst="rect">
            <a:avLst/>
          </a:prstGeom>
        </p:spPr>
      </p:pic>
      <p:pic>
        <p:nvPicPr>
          <p:cNvPr id="5" name="Picture 4" descr="clip_image002.gif"/>
          <p:cNvPicPr>
            <a:picLocks noChangeAspect="1"/>
          </p:cNvPicPr>
          <p:nvPr/>
        </p:nvPicPr>
        <p:blipFill>
          <a:blip r:embed="rId3"/>
          <a:stretch>
            <a:fillRect/>
          </a:stretch>
        </p:blipFill>
        <p:spPr>
          <a:xfrm>
            <a:off x="5429256" y="3286124"/>
            <a:ext cx="3529009" cy="285752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86766" cy="1143000"/>
          </a:xfrm>
        </p:spPr>
        <p:txBody>
          <a:bodyPr>
            <a:prstTxWarp prst="textWave2">
              <a:avLst/>
            </a:prstTxWarp>
          </a:bodyPr>
          <a:lstStyle/>
          <a:p>
            <a:pPr rtl="0"/>
            <a:r>
              <a:rPr lang="en-GB"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Turbine Aerodynamics</a:t>
            </a:r>
            <a:endParaRPr lang="ar-EG"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6" name="Content Placeholder 5" descr="clip_image001.gif"/>
          <p:cNvPicPr>
            <a:picLocks noGrp="1" noChangeAspect="1"/>
          </p:cNvPicPr>
          <p:nvPr>
            <p:ph idx="1"/>
          </p:nvPr>
        </p:nvPicPr>
        <p:blipFill>
          <a:blip r:embed="rId2"/>
          <a:stretch>
            <a:fillRect/>
          </a:stretch>
        </p:blipFill>
        <p:spPr>
          <a:xfrm>
            <a:off x="0" y="1600994"/>
            <a:ext cx="9144000" cy="5257006"/>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2">
              <a:avLst/>
            </a:prstTxWarp>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Project components</a:t>
            </a:r>
            <a:endParaRPr lang="ar-EG"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2050" name="Picture 2"/>
          <p:cNvPicPr>
            <a:picLocks noGrp="1" noChangeAspect="1" noChangeArrowheads="1"/>
          </p:cNvPicPr>
          <p:nvPr>
            <p:ph idx="1"/>
          </p:nvPr>
        </p:nvPicPr>
        <p:blipFill>
          <a:blip r:embed="rId2"/>
          <a:srcRect/>
          <a:stretch>
            <a:fillRect/>
          </a:stretch>
        </p:blipFill>
        <p:spPr bwMode="auto">
          <a:xfrm>
            <a:off x="5214942" y="1285860"/>
            <a:ext cx="3643338" cy="3286148"/>
          </a:xfrm>
          <a:prstGeom prst="rect">
            <a:avLst/>
          </a:prstGeom>
          <a:noFill/>
          <a:ln w="9525">
            <a:noFill/>
            <a:miter lim="800000"/>
            <a:headEnd/>
            <a:tailEnd/>
          </a:ln>
          <a:effectLst/>
        </p:spPr>
      </p:pic>
      <p:pic>
        <p:nvPicPr>
          <p:cNvPr id="2051" name="Picture 3" descr="PVC Wind Turbine Blade Design"/>
          <p:cNvPicPr>
            <a:picLocks noChangeAspect="1" noChangeArrowheads="1"/>
          </p:cNvPicPr>
          <p:nvPr/>
        </p:nvPicPr>
        <p:blipFill>
          <a:blip r:embed="rId3"/>
          <a:srcRect/>
          <a:stretch>
            <a:fillRect/>
          </a:stretch>
        </p:blipFill>
        <p:spPr bwMode="auto">
          <a:xfrm>
            <a:off x="214282" y="1428736"/>
            <a:ext cx="3357586" cy="3429024"/>
          </a:xfrm>
          <a:prstGeom prst="rect">
            <a:avLst/>
          </a:prstGeom>
          <a:noFill/>
          <a:ln w="9525">
            <a:noFill/>
            <a:miter lim="800000"/>
            <a:headEnd/>
            <a:tailEnd/>
          </a:ln>
        </p:spPr>
      </p:pic>
      <p:pic>
        <p:nvPicPr>
          <p:cNvPr id="5" name="Picture 2"/>
          <p:cNvPicPr>
            <a:picLocks noChangeAspect="1" noChangeArrowheads="1"/>
          </p:cNvPicPr>
          <p:nvPr/>
        </p:nvPicPr>
        <p:blipFill>
          <a:blip r:embed="rId4"/>
          <a:srcRect/>
          <a:stretch>
            <a:fillRect/>
          </a:stretch>
        </p:blipFill>
        <p:spPr bwMode="auto">
          <a:xfrm>
            <a:off x="3643306" y="4786298"/>
            <a:ext cx="5214974" cy="207170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433</TotalTime>
  <Words>355</Words>
  <Application>Microsoft Office PowerPoint</Application>
  <PresentationFormat>On-screen Show (4:3)</PresentationFormat>
  <Paragraphs>56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Slide 1</vt:lpstr>
      <vt:lpstr>objective</vt:lpstr>
      <vt:lpstr>Overview</vt:lpstr>
      <vt:lpstr>TURBINE OPERATION MODES</vt:lpstr>
      <vt:lpstr>Application</vt:lpstr>
      <vt:lpstr>Wind Turbine</vt:lpstr>
      <vt:lpstr>Type of wind turbine (cont) </vt:lpstr>
      <vt:lpstr>Turbine Aerodynamics</vt:lpstr>
      <vt:lpstr>Project components</vt:lpstr>
      <vt:lpstr>generator</vt:lpstr>
      <vt:lpstr>Controller system &amp; Anemometer</vt:lpstr>
      <vt:lpstr>Battery&amp; Inverter</vt:lpstr>
      <vt:lpstr>pic</vt:lpstr>
      <vt:lpstr>Procedure</vt:lpstr>
      <vt:lpstr>Analysis data</vt:lpstr>
      <vt:lpstr>Analysis data (cont)</vt:lpstr>
      <vt:lpstr>Cost in $ for different component &amp; reliability</vt:lpstr>
      <vt:lpstr>relationship between wind speed and cost of Kwh($)</vt:lpstr>
      <vt:lpstr>Conclusion &amp; Recommendation</vt:lpstr>
      <vt:lpstr>Slide 20</vt:lpstr>
    </vt:vector>
  </TitlesOfParts>
  <Company>dawdaw</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 Turbine Design And Analysis</dc:title>
  <dc:creator>kamel</dc:creator>
  <cp:lastModifiedBy>kamel</cp:lastModifiedBy>
  <cp:revision>65</cp:revision>
  <dcterms:created xsi:type="dcterms:W3CDTF">2010-05-16T14:37:54Z</dcterms:created>
  <dcterms:modified xsi:type="dcterms:W3CDTF">2010-05-22T22:30:20Z</dcterms:modified>
</cp:coreProperties>
</file>