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0" r:id="rId1"/>
  </p:sldMasterIdLst>
  <p:sldIdLst>
    <p:sldId id="256" r:id="rId2"/>
    <p:sldId id="288" r:id="rId3"/>
    <p:sldId id="258" r:id="rId4"/>
    <p:sldId id="266" r:id="rId5"/>
    <p:sldId id="282" r:id="rId6"/>
    <p:sldId id="284" r:id="rId7"/>
    <p:sldId id="285" r:id="rId8"/>
    <p:sldId id="276" r:id="rId9"/>
    <p:sldId id="289" r:id="rId10"/>
    <p:sldId id="277" r:id="rId11"/>
    <p:sldId id="279" r:id="rId12"/>
    <p:sldId id="290" r:id="rId13"/>
    <p:sldId id="281" r:id="rId14"/>
    <p:sldId id="286" r:id="rId15"/>
    <p:sldId id="287" r:id="rId16"/>
    <p:sldId id="28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snapToGrid="0">
      <p:cViewPr varScale="1">
        <p:scale>
          <a:sx n="74" d="100"/>
          <a:sy n="74" d="100"/>
        </p:scale>
        <p:origin x="57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8136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ABE7F29C-EC2A-4824-8F36-1CFDD3DDBE26}" type="datetimeFigureOut">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3606094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2670999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478992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3936253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3083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726776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7508463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601703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247596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BE7F29C-EC2A-4824-8F36-1CFDD3DDBE26}"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823200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E7F29C-EC2A-4824-8F36-1CFDD3DDBE26}"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6426168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E7F29C-EC2A-4824-8F36-1CFDD3DDBE26}" type="datetimeFigureOut">
              <a:rPr lang="en-US" smtClean="0"/>
              <a:t>12/23/2018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23734513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E7F29C-EC2A-4824-8F36-1CFDD3DDBE26}" type="datetimeFigureOut">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025631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E7F29C-EC2A-4824-8F36-1CFDD3DDBE26}" type="datetimeFigureOut">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516223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BE7F29C-EC2A-4824-8F36-1CFDD3DDBE26}"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109362257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BE7F29C-EC2A-4824-8F36-1CFDD3DDBE26}"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8E7A8-18A7-4673-91DE-C17D3FA37C22}" type="slidenum">
              <a:rPr lang="en-US" smtClean="0"/>
              <a:t>‹#›</a:t>
            </a:fld>
            <a:endParaRPr lang="en-US"/>
          </a:p>
        </p:txBody>
      </p:sp>
    </p:spTree>
    <p:extLst>
      <p:ext uri="{BB962C8B-B14F-4D97-AF65-F5344CB8AC3E}">
        <p14:creationId xmlns:p14="http://schemas.microsoft.com/office/powerpoint/2010/main" val="2566556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BE7F29C-EC2A-4824-8F36-1CFDD3DDBE26}" type="datetimeFigureOut">
              <a:rPr lang="en-US" smtClean="0"/>
              <a:t>12/23/2018</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A88E7A8-18A7-4673-91DE-C17D3FA37C22}" type="slidenum">
              <a:rPr lang="en-US" smtClean="0"/>
              <a:t>‹#›</a:t>
            </a:fld>
            <a:endParaRPr lang="en-US"/>
          </a:p>
        </p:txBody>
      </p:sp>
    </p:spTree>
    <p:extLst>
      <p:ext uri="{BB962C8B-B14F-4D97-AF65-F5344CB8AC3E}">
        <p14:creationId xmlns:p14="http://schemas.microsoft.com/office/powerpoint/2010/main" val="3968258182"/>
      </p:ext>
    </p:extLst>
  </p:cSld>
  <p:clrMap bg1="dk1" tx1="lt1" bg2="dk2" tx2="lt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 id="2147484025" r:id="rId15"/>
    <p:sldLayoutId id="2147484026" r:id="rId16"/>
    <p:sldLayoutId id="214748402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1EC3B-30BD-473B-9CB8-7EF3A7ACA469}"/>
              </a:ext>
            </a:extLst>
          </p:cNvPr>
          <p:cNvSpPr>
            <a:spLocks noGrp="1"/>
          </p:cNvSpPr>
          <p:nvPr>
            <p:ph type="ctrTitle"/>
          </p:nvPr>
        </p:nvSpPr>
        <p:spPr>
          <a:xfrm>
            <a:off x="1524000" y="1122363"/>
            <a:ext cx="9144000" cy="477837"/>
          </a:xfrm>
        </p:spPr>
        <p:txBody>
          <a:bodyPr>
            <a:noAutofit/>
          </a:bodyPr>
          <a:lstStyle/>
          <a:p>
            <a:r>
              <a:rPr lang="en-US" sz="3200" b="1" dirty="0">
                <a:solidFill>
                  <a:schemeClr val="bg1"/>
                </a:solidFill>
              </a:rPr>
              <a:t>                    Graduation project 2</a:t>
            </a:r>
          </a:p>
        </p:txBody>
      </p:sp>
      <p:sp>
        <p:nvSpPr>
          <p:cNvPr id="3" name="Subtitle 2">
            <a:extLst>
              <a:ext uri="{FF2B5EF4-FFF2-40B4-BE49-F238E27FC236}">
                <a16:creationId xmlns:a16="http://schemas.microsoft.com/office/drawing/2014/main" id="{3DB782F5-A16A-44D6-B2ED-75370137DD50}"/>
              </a:ext>
            </a:extLst>
          </p:cNvPr>
          <p:cNvSpPr>
            <a:spLocks noGrp="1"/>
          </p:cNvSpPr>
          <p:nvPr>
            <p:ph type="subTitle" idx="1"/>
          </p:nvPr>
        </p:nvSpPr>
        <p:spPr>
          <a:xfrm>
            <a:off x="1524000" y="1730325"/>
            <a:ext cx="9144000" cy="4979963"/>
          </a:xfrm>
        </p:spPr>
        <p:txBody>
          <a:bodyPr>
            <a:normAutofit fontScale="47500" lnSpcReduction="20000"/>
          </a:bodyPr>
          <a:lstStyle/>
          <a:p>
            <a:endParaRPr lang="en-US" dirty="0"/>
          </a:p>
          <a:p>
            <a:pPr algn="ctr"/>
            <a:r>
              <a:rPr lang="en-US" sz="5000" b="1" dirty="0">
                <a:solidFill>
                  <a:schemeClr val="bg1"/>
                </a:solidFill>
              </a:rPr>
              <a:t>Wireless InSite Propagation Model</a:t>
            </a:r>
          </a:p>
          <a:p>
            <a:endParaRPr lang="en-US" sz="5000" b="1" dirty="0"/>
          </a:p>
          <a:p>
            <a:pPr algn="ctr"/>
            <a:r>
              <a:rPr lang="en-US" sz="5000" b="1" dirty="0">
                <a:solidFill>
                  <a:schemeClr val="bg1"/>
                </a:solidFill>
              </a:rPr>
              <a:t>By</a:t>
            </a:r>
          </a:p>
          <a:p>
            <a:pPr algn="ctr"/>
            <a:r>
              <a:rPr lang="en-US" sz="5000" b="1" dirty="0">
                <a:solidFill>
                  <a:schemeClr val="bg1"/>
                </a:solidFill>
              </a:rPr>
              <a:t>Noah Anan</a:t>
            </a:r>
          </a:p>
          <a:p>
            <a:pPr algn="ctr"/>
            <a:r>
              <a:rPr lang="en-US" sz="5000" b="1" dirty="0">
                <a:solidFill>
                  <a:schemeClr val="bg1"/>
                </a:solidFill>
              </a:rPr>
              <a:t>&amp;</a:t>
            </a:r>
          </a:p>
          <a:p>
            <a:pPr algn="ctr"/>
            <a:r>
              <a:rPr lang="en-US" sz="5000" b="1" dirty="0">
                <a:solidFill>
                  <a:schemeClr val="bg1"/>
                </a:solidFill>
              </a:rPr>
              <a:t>Ameer Obaid</a:t>
            </a:r>
          </a:p>
          <a:p>
            <a:pPr algn="ctr"/>
            <a:endParaRPr lang="en-US" sz="5000" b="1" dirty="0">
              <a:solidFill>
                <a:schemeClr val="bg1"/>
              </a:solidFill>
            </a:endParaRPr>
          </a:p>
          <a:p>
            <a:pPr algn="ctr"/>
            <a:r>
              <a:rPr lang="en-US" sz="5000" b="1" dirty="0">
                <a:solidFill>
                  <a:schemeClr val="bg1"/>
                </a:solidFill>
              </a:rPr>
              <a:t>Supervisor:</a:t>
            </a:r>
          </a:p>
          <a:p>
            <a:pPr algn="ctr"/>
            <a:r>
              <a:rPr lang="en-US" sz="5000" b="1" dirty="0">
                <a:solidFill>
                  <a:schemeClr val="bg1"/>
                </a:solidFill>
              </a:rPr>
              <a:t>Dr. Saed Tarapiah</a:t>
            </a:r>
          </a:p>
          <a:p>
            <a:r>
              <a:rPr lang="en-US" sz="5000" dirty="0">
                <a:solidFill>
                  <a:schemeClr val="bg1"/>
                </a:solidFill>
              </a:rPr>
              <a:t> </a:t>
            </a:r>
          </a:p>
          <a:p>
            <a:pPr algn="l"/>
            <a:endParaRPr lang="en-US" dirty="0"/>
          </a:p>
        </p:txBody>
      </p:sp>
    </p:spTree>
    <p:extLst>
      <p:ext uri="{BB962C8B-B14F-4D97-AF65-F5344CB8AC3E}">
        <p14:creationId xmlns:p14="http://schemas.microsoft.com/office/powerpoint/2010/main" val="2573818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arn(inVertical)">
                                      <p:cBhvr>
                                        <p:cTn id="29" dur="500"/>
                                        <p:tgtEl>
                                          <p:spTgt spid="3">
                                            <p:txEl>
                                              <p:pRg st="8" end="8"/>
                                            </p:txEl>
                                          </p:spTgt>
                                        </p:tgtEl>
                                      </p:cBhvr>
                                    </p:animEffect>
                                  </p:childTnLst>
                                </p:cTn>
                              </p:par>
                              <p:par>
                                <p:cTn id="30" presetID="16" presetClass="entr" presetSubtype="21"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arn(inVertical)">
                                      <p:cBhvr>
                                        <p:cTn id="32" dur="500"/>
                                        <p:tgtEl>
                                          <p:spTgt spid="3">
                                            <p:txEl>
                                              <p:pRg st="9" end="9"/>
                                            </p:txEl>
                                          </p:spTgt>
                                        </p:tgtEl>
                                      </p:cBhvr>
                                    </p:animEffect>
                                  </p:childTnLst>
                                </p:cTn>
                              </p:par>
                              <p:par>
                                <p:cTn id="33" presetID="16" presetClass="entr" presetSubtype="21"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barn(inVertical)">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9"/>
            <a:ext cx="9905998" cy="394356"/>
          </a:xfrm>
        </p:spPr>
        <p:txBody>
          <a:bodyPr>
            <a:normAutofit fontScale="90000"/>
          </a:bodyPr>
          <a:lstStyle/>
          <a:p>
            <a:r>
              <a:rPr lang="en-US" dirty="0"/>
              <a:t>               </a:t>
            </a:r>
            <a:endParaRPr lang="en-US" dirty="0">
              <a:solidFill>
                <a:schemeClr val="bg1"/>
              </a:solidFill>
            </a:endParaRPr>
          </a:p>
        </p:txBody>
      </p:sp>
      <p:sp>
        <p:nvSpPr>
          <p:cNvPr id="3" name="Content Placeholder 2"/>
          <p:cNvSpPr>
            <a:spLocks noGrp="1"/>
          </p:cNvSpPr>
          <p:nvPr>
            <p:ph idx="1"/>
          </p:nvPr>
        </p:nvSpPr>
        <p:spPr>
          <a:xfrm>
            <a:off x="1141412" y="1201003"/>
            <a:ext cx="9905999" cy="5551489"/>
          </a:xfrm>
        </p:spPr>
        <p:txBody>
          <a:bodyPr>
            <a:normAutofit/>
          </a:bodyPr>
          <a:lstStyle/>
          <a:p>
            <a:pPr lvl="0"/>
            <a:r>
              <a:rPr lang="en-US" dirty="0">
                <a:solidFill>
                  <a:schemeClr val="bg1"/>
                </a:solidFill>
              </a:rPr>
              <a:t>We took four test points on the Wireless Insite Program as shown below:</a:t>
            </a:r>
          </a:p>
          <a:p>
            <a:pPr marL="0" indent="0">
              <a:buNone/>
            </a:pPr>
            <a:r>
              <a:rPr lang="en-US" dirty="0"/>
              <a:t>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a:lnSpc>
                <a:spcPct val="110000"/>
              </a:lnSpc>
            </a:pPr>
            <a:endParaRPr lang="en-US" dirty="0"/>
          </a:p>
        </p:txBody>
      </p:sp>
      <p:pic>
        <p:nvPicPr>
          <p:cNvPr id="6" name="Picture 5">
            <a:extLst>
              <a:ext uri="{FF2B5EF4-FFF2-40B4-BE49-F238E27FC236}">
                <a16:creationId xmlns:a16="http://schemas.microsoft.com/office/drawing/2014/main" id="{8869480B-5BFC-448B-A42F-C8F3AF5CD13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88654" y="2266682"/>
            <a:ext cx="5460642" cy="3972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31187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596133"/>
          </a:xfrm>
        </p:spPr>
        <p:txBody>
          <a:bodyPr>
            <a:normAutofit fontScale="90000"/>
          </a:bodyPr>
          <a:lstStyle/>
          <a:p>
            <a:pPr algn="ctr"/>
            <a:r>
              <a:rPr lang="en-US" b="1" dirty="0">
                <a:solidFill>
                  <a:schemeClr val="bg1"/>
                </a:solidFill>
              </a:rPr>
              <a:t>Results of Localization</a:t>
            </a:r>
            <a:endParaRPr lang="en-US" dirty="0">
              <a:solidFill>
                <a:schemeClr val="bg1"/>
              </a:solidFill>
            </a:endParaRPr>
          </a:p>
        </p:txBody>
      </p:sp>
      <p:sp>
        <p:nvSpPr>
          <p:cNvPr id="3" name="Content Placeholder 2"/>
          <p:cNvSpPr>
            <a:spLocks noGrp="1"/>
          </p:cNvSpPr>
          <p:nvPr>
            <p:ph idx="1"/>
          </p:nvPr>
        </p:nvSpPr>
        <p:spPr>
          <a:xfrm>
            <a:off x="1141412" y="1064524"/>
            <a:ext cx="9905999" cy="5418163"/>
          </a:xfrm>
        </p:spPr>
        <p:txBody>
          <a:bodyPr>
            <a:normAutofit fontScale="92500" lnSpcReduction="20000"/>
          </a:bodyPr>
          <a:lstStyle/>
          <a:p>
            <a:r>
              <a:rPr lang="en-US" b="1" dirty="0">
                <a:solidFill>
                  <a:schemeClr val="bg1"/>
                </a:solidFill>
              </a:rPr>
              <a:t>Case 1:</a:t>
            </a:r>
            <a:endParaRPr lang="en-US" dirty="0">
              <a:solidFill>
                <a:schemeClr val="bg1"/>
              </a:solidFill>
            </a:endParaRPr>
          </a:p>
          <a:p>
            <a:pPr lvl="0"/>
            <a:r>
              <a:rPr lang="en-US" dirty="0">
                <a:solidFill>
                  <a:schemeClr val="bg1"/>
                </a:solidFill>
              </a:rPr>
              <a:t>First test point (first corridor)</a:t>
            </a:r>
          </a:p>
          <a:p>
            <a:pPr lvl="0"/>
            <a:r>
              <a:rPr lang="en-US" dirty="0">
                <a:solidFill>
                  <a:schemeClr val="bg1"/>
                </a:solidFill>
              </a:rPr>
              <a:t>We took the receiver number 20 (Rx=20)</a:t>
            </a:r>
          </a:p>
          <a:p>
            <a:pPr lvl="0"/>
            <a:endParaRPr lang="en-US" dirty="0">
              <a:solidFill>
                <a:schemeClr val="bg1"/>
              </a:solidFill>
            </a:endParaRPr>
          </a:p>
          <a:p>
            <a:pPr marL="0" indent="0">
              <a:buNone/>
            </a:pPr>
            <a:endParaRPr lang="en-US" dirty="0"/>
          </a:p>
          <a:p>
            <a:endParaRPr lang="en-US" dirty="0"/>
          </a:p>
          <a:p>
            <a:endParaRPr lang="en-US" dirty="0"/>
          </a:p>
          <a:p>
            <a:endParaRPr lang="en-US" dirty="0"/>
          </a:p>
          <a:p>
            <a:endParaRPr lang="en-US" dirty="0"/>
          </a:p>
          <a:p>
            <a:endParaRPr lang="en-US" dirty="0"/>
          </a:p>
          <a:p>
            <a:pPr marL="0" indent="0">
              <a:buNone/>
            </a:pPr>
            <a:r>
              <a:rPr lang="en-US" dirty="0"/>
              <a:t>                        </a:t>
            </a:r>
          </a:p>
          <a:p>
            <a:endParaRPr lang="en-US" dirty="0"/>
          </a:p>
          <a:p>
            <a:endParaRPr lang="en-US" dirty="0"/>
          </a:p>
          <a:p>
            <a:pPr marL="0" indent="0">
              <a:buNone/>
            </a:pPr>
            <a:r>
              <a:rPr lang="en-US" dirty="0"/>
              <a:t>             </a:t>
            </a:r>
          </a:p>
        </p:txBody>
      </p:sp>
      <p:pic>
        <p:nvPicPr>
          <p:cNvPr id="7" name="Picture 6" descr="C:\Users\lenovo\Desktop\1.JPG">
            <a:extLst>
              <a:ext uri="{FF2B5EF4-FFF2-40B4-BE49-F238E27FC236}">
                <a16:creationId xmlns:a16="http://schemas.microsoft.com/office/drawing/2014/main" id="{CAE0BEFC-718E-4A4A-A27A-89DE79E0495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82017" y="3429001"/>
            <a:ext cx="2748759" cy="2462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C:\Users\lenovo\Desktop\2.JPG">
            <a:extLst>
              <a:ext uri="{FF2B5EF4-FFF2-40B4-BE49-F238E27FC236}">
                <a16:creationId xmlns:a16="http://schemas.microsoft.com/office/drawing/2014/main" id="{88F27C3D-99B9-4F31-B9B6-36DE35B2F09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13239" y="3992451"/>
            <a:ext cx="2895973" cy="18988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8306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596133"/>
          </a:xfrm>
        </p:spPr>
        <p:txBody>
          <a:bodyPr>
            <a:normAutofit fontScale="90000"/>
          </a:bodyPr>
          <a:lstStyle/>
          <a:p>
            <a:pPr algn="ctr"/>
            <a:endParaRPr lang="en-US" dirty="0">
              <a:solidFill>
                <a:schemeClr val="bg1"/>
              </a:solidFill>
            </a:endParaRPr>
          </a:p>
        </p:txBody>
      </p:sp>
      <p:sp>
        <p:nvSpPr>
          <p:cNvPr id="3" name="Content Placeholder 2"/>
          <p:cNvSpPr>
            <a:spLocks noGrp="1"/>
          </p:cNvSpPr>
          <p:nvPr>
            <p:ph idx="1"/>
          </p:nvPr>
        </p:nvSpPr>
        <p:spPr>
          <a:xfrm>
            <a:off x="1141412" y="1214651"/>
            <a:ext cx="9905999" cy="5268036"/>
          </a:xfrm>
        </p:spPr>
        <p:txBody>
          <a:bodyPr anchor="t">
            <a:normAutofit/>
          </a:bodyPr>
          <a:lstStyle/>
          <a:p>
            <a:r>
              <a:rPr lang="en-US" dirty="0">
                <a:solidFill>
                  <a:schemeClr val="bg1"/>
                </a:solidFill>
              </a:rPr>
              <a:t>From wireless InSite, we see the davg closest to 24( receiver number) with position (14.7m,0.061m)</a:t>
            </a:r>
          </a:p>
          <a:p>
            <a:endParaRPr lang="en-US" dirty="0"/>
          </a:p>
          <a:p>
            <a:endParaRPr lang="en-US" dirty="0"/>
          </a:p>
          <a:p>
            <a:pPr marL="0" indent="0">
              <a:buNone/>
            </a:pPr>
            <a:r>
              <a:rPr lang="en-US" dirty="0"/>
              <a:t>             </a:t>
            </a:r>
          </a:p>
        </p:txBody>
      </p:sp>
      <p:pic>
        <p:nvPicPr>
          <p:cNvPr id="6" name="Picture 5">
            <a:extLst>
              <a:ext uri="{FF2B5EF4-FFF2-40B4-BE49-F238E27FC236}">
                <a16:creationId xmlns:a16="http://schemas.microsoft.com/office/drawing/2014/main" id="{2674C6DD-C1BD-4DC2-A747-CEC0EE14ACF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71223" y="2305318"/>
            <a:ext cx="8744754" cy="43015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588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572080" cy="814497"/>
          </a:xfrm>
        </p:spPr>
        <p:txBody>
          <a:bodyPr>
            <a:normAutofit/>
          </a:bodyPr>
          <a:lstStyle/>
          <a:p>
            <a:pPr algn="ctr"/>
            <a:endParaRPr lang="en-US" dirty="0">
              <a:solidFill>
                <a:schemeClr val="bg1"/>
              </a:solidFill>
            </a:endParaRPr>
          </a:p>
        </p:txBody>
      </p:sp>
      <p:sp>
        <p:nvSpPr>
          <p:cNvPr id="3" name="Content Placeholder 2"/>
          <p:cNvSpPr>
            <a:spLocks noGrp="1"/>
          </p:cNvSpPr>
          <p:nvPr>
            <p:ph idx="1"/>
          </p:nvPr>
        </p:nvSpPr>
        <p:spPr>
          <a:xfrm>
            <a:off x="982640" y="1433014"/>
            <a:ext cx="10064772" cy="4517409"/>
          </a:xfrm>
        </p:spPr>
        <p:txBody>
          <a:bodyPr anchor="t"/>
          <a:lstStyle/>
          <a:p>
            <a:pPr marL="0" indent="0">
              <a:buNone/>
            </a:pPr>
            <a:r>
              <a:rPr lang="en-US" b="1" dirty="0">
                <a:solidFill>
                  <a:schemeClr val="bg1"/>
                </a:solidFill>
              </a:rPr>
              <a:t>Case 2:</a:t>
            </a:r>
            <a:endParaRPr lang="en-US" dirty="0">
              <a:solidFill>
                <a:schemeClr val="bg1"/>
              </a:solidFill>
            </a:endParaRPr>
          </a:p>
          <a:p>
            <a:pPr lvl="0"/>
            <a:r>
              <a:rPr lang="en-US" dirty="0">
                <a:solidFill>
                  <a:schemeClr val="bg1"/>
                </a:solidFill>
              </a:rPr>
              <a:t>Second test point (second corridor).</a:t>
            </a:r>
          </a:p>
          <a:p>
            <a:pPr lvl="0"/>
            <a:r>
              <a:rPr lang="en-US" dirty="0">
                <a:solidFill>
                  <a:schemeClr val="bg1"/>
                </a:solidFill>
              </a:rPr>
              <a:t>We took the receiver number 50 (Rx=50).</a:t>
            </a:r>
          </a:p>
          <a:p>
            <a:endParaRPr lang="en-US" dirty="0">
              <a:solidFill>
                <a:schemeClr val="bg1"/>
              </a:solidFill>
            </a:endParaRPr>
          </a:p>
          <a:p>
            <a:r>
              <a:rPr lang="en-US" dirty="0">
                <a:solidFill>
                  <a:schemeClr val="bg1"/>
                </a:solidFill>
              </a:rPr>
              <a:t>From wireless InSite, we</a:t>
            </a:r>
          </a:p>
          <a:p>
            <a:pPr marL="0" indent="0">
              <a:buNone/>
            </a:pPr>
            <a:r>
              <a:rPr lang="en-US" dirty="0">
                <a:solidFill>
                  <a:schemeClr val="bg1"/>
                </a:solidFill>
              </a:rPr>
              <a:t> see the davg closest</a:t>
            </a:r>
          </a:p>
          <a:p>
            <a:pPr marL="0" indent="0">
              <a:buNone/>
            </a:pPr>
            <a:r>
              <a:rPr lang="en-US" dirty="0">
                <a:solidFill>
                  <a:schemeClr val="bg1"/>
                </a:solidFill>
              </a:rPr>
              <a:t> to 54(receiver number)</a:t>
            </a:r>
          </a:p>
          <a:p>
            <a:pPr marL="0" indent="0">
              <a:buNone/>
            </a:pPr>
            <a:r>
              <a:rPr lang="en-US" dirty="0">
                <a:solidFill>
                  <a:schemeClr val="bg1"/>
                </a:solidFill>
              </a:rPr>
              <a:t> with position (20.9m,12.9m).</a:t>
            </a:r>
          </a:p>
          <a:p>
            <a:endParaRPr lang="en-US" dirty="0">
              <a:solidFill>
                <a:schemeClr val="bg1"/>
              </a:solidFill>
            </a:endParaRPr>
          </a:p>
        </p:txBody>
      </p:sp>
      <p:pic>
        <p:nvPicPr>
          <p:cNvPr id="6" name="Picture 5">
            <a:extLst>
              <a:ext uri="{FF2B5EF4-FFF2-40B4-BE49-F238E27FC236}">
                <a16:creationId xmlns:a16="http://schemas.microsoft.com/office/drawing/2014/main" id="{8088A049-54ED-42A8-BE52-D0CD15E11480}"/>
              </a:ext>
            </a:extLst>
          </p:cNvPr>
          <p:cNvPicPr/>
          <p:nvPr/>
        </p:nvPicPr>
        <p:blipFill>
          <a:blip r:embed="rId2"/>
          <a:stretch>
            <a:fillRect/>
          </a:stretch>
        </p:blipFill>
        <p:spPr>
          <a:xfrm>
            <a:off x="5930005" y="3561007"/>
            <a:ext cx="2298007" cy="2521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a:extLst>
              <a:ext uri="{FF2B5EF4-FFF2-40B4-BE49-F238E27FC236}">
                <a16:creationId xmlns:a16="http://schemas.microsoft.com/office/drawing/2014/main" id="{8B75B4D0-3438-40DC-92D6-16B749E5AC25}"/>
              </a:ext>
            </a:extLst>
          </p:cNvPr>
          <p:cNvPicPr/>
          <p:nvPr/>
        </p:nvPicPr>
        <p:blipFill>
          <a:blip r:embed="rId3"/>
          <a:stretch>
            <a:fillRect/>
          </a:stretch>
        </p:blipFill>
        <p:spPr>
          <a:xfrm>
            <a:off x="8933310" y="4481847"/>
            <a:ext cx="2819400" cy="1600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2072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ppt_x"/>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572080" cy="814497"/>
          </a:xfrm>
        </p:spPr>
        <p:txBody>
          <a:bodyPr>
            <a:normAutofit/>
          </a:bodyPr>
          <a:lstStyle/>
          <a:p>
            <a:pPr algn="ctr"/>
            <a:endParaRPr lang="en-US" dirty="0">
              <a:solidFill>
                <a:schemeClr val="bg1"/>
              </a:solidFill>
            </a:endParaRPr>
          </a:p>
        </p:txBody>
      </p:sp>
      <p:sp>
        <p:nvSpPr>
          <p:cNvPr id="3" name="Content Placeholder 2"/>
          <p:cNvSpPr>
            <a:spLocks noGrp="1"/>
          </p:cNvSpPr>
          <p:nvPr>
            <p:ph idx="1"/>
          </p:nvPr>
        </p:nvSpPr>
        <p:spPr>
          <a:xfrm>
            <a:off x="982640" y="1433014"/>
            <a:ext cx="10064772" cy="4517409"/>
          </a:xfrm>
        </p:spPr>
        <p:txBody>
          <a:bodyPr anchor="t"/>
          <a:lstStyle/>
          <a:p>
            <a:r>
              <a:rPr lang="en-US" b="1" dirty="0">
                <a:solidFill>
                  <a:schemeClr val="bg1"/>
                </a:solidFill>
              </a:rPr>
              <a:t>Case 3:</a:t>
            </a:r>
            <a:endParaRPr lang="en-US" dirty="0">
              <a:solidFill>
                <a:schemeClr val="bg1"/>
              </a:solidFill>
            </a:endParaRPr>
          </a:p>
          <a:p>
            <a:pPr lvl="0"/>
            <a:r>
              <a:rPr lang="en-US" dirty="0">
                <a:solidFill>
                  <a:schemeClr val="bg1"/>
                </a:solidFill>
              </a:rPr>
              <a:t>Third test point (third corridor).</a:t>
            </a:r>
          </a:p>
          <a:p>
            <a:pPr lvl="0"/>
            <a:r>
              <a:rPr lang="en-US" dirty="0">
                <a:solidFill>
                  <a:schemeClr val="bg1"/>
                </a:solidFill>
              </a:rPr>
              <a:t>We took the receiver number 80 (Rx=80).</a:t>
            </a:r>
          </a:p>
          <a:p>
            <a:endParaRPr lang="en-US" dirty="0">
              <a:solidFill>
                <a:schemeClr val="bg1"/>
              </a:solidFill>
            </a:endParaRPr>
          </a:p>
          <a:p>
            <a:r>
              <a:rPr lang="en-US" dirty="0">
                <a:solidFill>
                  <a:schemeClr val="bg1"/>
                </a:solidFill>
              </a:rPr>
              <a:t>From wireless InSite, we</a:t>
            </a:r>
          </a:p>
          <a:p>
            <a:pPr marL="0" indent="0">
              <a:buNone/>
            </a:pPr>
            <a:r>
              <a:rPr lang="en-US" dirty="0">
                <a:solidFill>
                  <a:schemeClr val="bg1"/>
                </a:solidFill>
              </a:rPr>
              <a:t> see the davg closest </a:t>
            </a:r>
          </a:p>
          <a:p>
            <a:pPr marL="0" indent="0">
              <a:buNone/>
            </a:pPr>
            <a:r>
              <a:rPr lang="en-US" dirty="0">
                <a:solidFill>
                  <a:schemeClr val="bg1"/>
                </a:solidFill>
              </a:rPr>
              <a:t>to 83(receiver number) </a:t>
            </a:r>
          </a:p>
          <a:p>
            <a:pPr marL="0" indent="0">
              <a:buNone/>
            </a:pPr>
            <a:r>
              <a:rPr lang="en-US" dirty="0">
                <a:solidFill>
                  <a:schemeClr val="bg1"/>
                </a:solidFill>
              </a:rPr>
              <a:t>with position (10.2m,20.8m).</a:t>
            </a:r>
          </a:p>
          <a:p>
            <a:endParaRPr lang="en-US" dirty="0">
              <a:solidFill>
                <a:schemeClr val="bg1"/>
              </a:solidFill>
            </a:endParaRPr>
          </a:p>
        </p:txBody>
      </p:sp>
      <p:pic>
        <p:nvPicPr>
          <p:cNvPr id="6" name="Picture 5">
            <a:extLst>
              <a:ext uri="{FF2B5EF4-FFF2-40B4-BE49-F238E27FC236}">
                <a16:creationId xmlns:a16="http://schemas.microsoft.com/office/drawing/2014/main" id="{B08BE25B-6C6E-4693-94B6-DA958B777D16}"/>
              </a:ext>
            </a:extLst>
          </p:cNvPr>
          <p:cNvPicPr/>
          <p:nvPr/>
        </p:nvPicPr>
        <p:blipFill>
          <a:blip r:embed="rId2"/>
          <a:stretch>
            <a:fillRect/>
          </a:stretch>
        </p:blipFill>
        <p:spPr>
          <a:xfrm>
            <a:off x="5927453" y="3168204"/>
            <a:ext cx="2398221" cy="2511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C:\Users\lenovo\Desktop\2.JPG">
            <a:extLst>
              <a:ext uri="{FF2B5EF4-FFF2-40B4-BE49-F238E27FC236}">
                <a16:creationId xmlns:a16="http://schemas.microsoft.com/office/drawing/2014/main" id="{1DC46AAE-8552-488F-9B41-A80737A595C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735968" y="3966693"/>
            <a:ext cx="3053904" cy="17128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6634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500" fill="hold"/>
                                        <p:tgtEl>
                                          <p:spTgt spid="6"/>
                                        </p:tgtEl>
                                        <p:attrNameLst>
                                          <p:attrName>ppt_x</p:attrName>
                                        </p:attrNameLst>
                                      </p:cBhvr>
                                      <p:tavLst>
                                        <p:tav tm="0">
                                          <p:val>
                                            <p:strVal val="#ppt_x"/>
                                          </p:val>
                                        </p:tav>
                                        <p:tav tm="100000">
                                          <p:val>
                                            <p:strVal val="#ppt_x"/>
                                          </p:val>
                                        </p:tav>
                                      </p:tavLst>
                                    </p:anim>
                                    <p:anim calcmode="lin" valueType="num">
                                      <p:cBhvr additive="base">
                                        <p:cTn id="48" dur="500" fill="hold"/>
                                        <p:tgtEl>
                                          <p:spTgt spid="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572080" cy="814497"/>
          </a:xfrm>
        </p:spPr>
        <p:txBody>
          <a:bodyPr>
            <a:normAutofit/>
          </a:bodyPr>
          <a:lstStyle/>
          <a:p>
            <a:pPr algn="ctr"/>
            <a:endParaRPr lang="en-US" dirty="0">
              <a:solidFill>
                <a:schemeClr val="bg1"/>
              </a:solidFill>
            </a:endParaRPr>
          </a:p>
        </p:txBody>
      </p:sp>
      <p:sp>
        <p:nvSpPr>
          <p:cNvPr id="3" name="Content Placeholder 2"/>
          <p:cNvSpPr>
            <a:spLocks noGrp="1"/>
          </p:cNvSpPr>
          <p:nvPr>
            <p:ph idx="1"/>
          </p:nvPr>
        </p:nvSpPr>
        <p:spPr>
          <a:xfrm>
            <a:off x="985815" y="1433015"/>
            <a:ext cx="10064772" cy="4517409"/>
          </a:xfrm>
        </p:spPr>
        <p:txBody>
          <a:bodyPr anchor="t"/>
          <a:lstStyle/>
          <a:p>
            <a:r>
              <a:rPr lang="en-US" b="1" dirty="0">
                <a:solidFill>
                  <a:schemeClr val="bg1"/>
                </a:solidFill>
              </a:rPr>
              <a:t>Case 4:</a:t>
            </a:r>
            <a:endParaRPr lang="en-US" dirty="0">
              <a:solidFill>
                <a:schemeClr val="bg1"/>
              </a:solidFill>
            </a:endParaRPr>
          </a:p>
          <a:p>
            <a:pPr lvl="0"/>
            <a:r>
              <a:rPr lang="en-US" dirty="0">
                <a:solidFill>
                  <a:schemeClr val="bg1"/>
                </a:solidFill>
              </a:rPr>
              <a:t>fourth test point (fourth corridor).</a:t>
            </a:r>
          </a:p>
          <a:p>
            <a:pPr lvl="0"/>
            <a:r>
              <a:rPr lang="en-US" dirty="0">
                <a:solidFill>
                  <a:schemeClr val="bg1"/>
                </a:solidFill>
              </a:rPr>
              <a:t>We took the receiver number 122 (Rx=122).</a:t>
            </a:r>
          </a:p>
          <a:p>
            <a:endParaRPr lang="en-US" dirty="0">
              <a:solidFill>
                <a:schemeClr val="bg1"/>
              </a:solidFill>
            </a:endParaRPr>
          </a:p>
          <a:p>
            <a:r>
              <a:rPr lang="en-US" dirty="0">
                <a:solidFill>
                  <a:schemeClr val="bg1"/>
                </a:solidFill>
              </a:rPr>
              <a:t>From wireless InSite, we</a:t>
            </a:r>
          </a:p>
          <a:p>
            <a:pPr marL="0" indent="0">
              <a:buNone/>
            </a:pPr>
            <a:r>
              <a:rPr lang="en-US" dirty="0">
                <a:solidFill>
                  <a:schemeClr val="bg1"/>
                </a:solidFill>
              </a:rPr>
              <a:t> see the davg closest</a:t>
            </a:r>
          </a:p>
          <a:p>
            <a:pPr marL="0" indent="0">
              <a:buNone/>
            </a:pPr>
            <a:r>
              <a:rPr lang="en-US" dirty="0">
                <a:solidFill>
                  <a:schemeClr val="bg1"/>
                </a:solidFill>
              </a:rPr>
              <a:t>to 120(receiver number) with</a:t>
            </a:r>
          </a:p>
          <a:p>
            <a:pPr marL="0" indent="0">
              <a:buNone/>
            </a:pPr>
            <a:r>
              <a:rPr lang="en-US" dirty="0">
                <a:solidFill>
                  <a:schemeClr val="bg1"/>
                </a:solidFill>
              </a:rPr>
              <a:t>position (-0.037m,7.18m)</a:t>
            </a:r>
            <a:r>
              <a:rPr lang="en-US" dirty="0"/>
              <a:t>.</a:t>
            </a:r>
          </a:p>
          <a:p>
            <a:endParaRPr lang="en-US" dirty="0">
              <a:solidFill>
                <a:schemeClr val="bg1"/>
              </a:solidFill>
            </a:endParaRPr>
          </a:p>
        </p:txBody>
      </p:sp>
      <p:pic>
        <p:nvPicPr>
          <p:cNvPr id="8" name="Picture 7">
            <a:extLst>
              <a:ext uri="{FF2B5EF4-FFF2-40B4-BE49-F238E27FC236}">
                <a16:creationId xmlns:a16="http://schemas.microsoft.com/office/drawing/2014/main" id="{294DDCFE-D04C-46A4-935E-7AC21EDA2A1D}"/>
              </a:ext>
            </a:extLst>
          </p:cNvPr>
          <p:cNvPicPr/>
          <p:nvPr/>
        </p:nvPicPr>
        <p:blipFill>
          <a:blip r:embed="rId2"/>
          <a:stretch>
            <a:fillRect/>
          </a:stretch>
        </p:blipFill>
        <p:spPr>
          <a:xfrm>
            <a:off x="5342183" y="3540864"/>
            <a:ext cx="2357639" cy="24361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157784FA-262F-4C59-8C0B-BED94A38C689}"/>
              </a:ext>
            </a:extLst>
          </p:cNvPr>
          <p:cNvPicPr/>
          <p:nvPr/>
        </p:nvPicPr>
        <p:blipFill>
          <a:blip r:embed="rId3"/>
          <a:stretch>
            <a:fillRect/>
          </a:stretch>
        </p:blipFill>
        <p:spPr>
          <a:xfrm>
            <a:off x="8010971" y="4207316"/>
            <a:ext cx="3039616" cy="1769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51977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550279"/>
            <a:ext cx="9905998" cy="637076"/>
          </a:xfrm>
        </p:spPr>
        <p:txBody>
          <a:bodyPr>
            <a:normAutofit fontScale="90000"/>
          </a:bodyPr>
          <a:lstStyle/>
          <a:p>
            <a:pPr algn="ctr"/>
            <a:r>
              <a:rPr lang="en-US" b="1" dirty="0">
                <a:solidFill>
                  <a:schemeClr val="bg1"/>
                </a:solidFill>
              </a:rPr>
              <a:t>Conclusion</a:t>
            </a:r>
            <a:endParaRPr lang="en-US" dirty="0">
              <a:solidFill>
                <a:schemeClr val="bg1"/>
              </a:solidFill>
            </a:endParaRPr>
          </a:p>
        </p:txBody>
      </p:sp>
      <p:sp>
        <p:nvSpPr>
          <p:cNvPr id="3" name="Content Placeholder 2"/>
          <p:cNvSpPr>
            <a:spLocks noGrp="1"/>
          </p:cNvSpPr>
          <p:nvPr>
            <p:ph idx="1"/>
          </p:nvPr>
        </p:nvSpPr>
        <p:spPr>
          <a:xfrm>
            <a:off x="928048" y="1880315"/>
            <a:ext cx="10119363" cy="4424950"/>
          </a:xfrm>
        </p:spPr>
        <p:txBody>
          <a:bodyPr/>
          <a:lstStyle/>
          <a:p>
            <a:pPr algn="just"/>
            <a:r>
              <a:rPr lang="en-US" dirty="0">
                <a:solidFill>
                  <a:schemeClr val="bg1"/>
                </a:solidFill>
              </a:rPr>
              <a:t>The principal result of this project is a localization using time of arrival method. after validating the results and comparing with results in RSSI method, we concluded that TOA method is more accurate (Less error) than RSSI. Using Music algorithm, we can know where is a peak power at specific AOA.</a:t>
            </a:r>
          </a:p>
          <a:p>
            <a:pPr marL="0" indent="0" algn="just">
              <a:buNone/>
            </a:pPr>
            <a:r>
              <a:rPr lang="en-US" dirty="0">
                <a:solidFill>
                  <a:schemeClr val="bg1"/>
                </a:solidFill>
              </a:rPr>
              <a:t> </a:t>
            </a:r>
          </a:p>
          <a:p>
            <a:pPr marL="0" indent="0" algn="just">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120259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D8F98-6567-46B2-B311-9FD3283A0DF3}"/>
              </a:ext>
            </a:extLst>
          </p:cNvPr>
          <p:cNvSpPr>
            <a:spLocks noGrp="1"/>
          </p:cNvSpPr>
          <p:nvPr>
            <p:ph type="title"/>
          </p:nvPr>
        </p:nvSpPr>
        <p:spPr>
          <a:xfrm>
            <a:off x="684212" y="682581"/>
            <a:ext cx="8534400" cy="618186"/>
          </a:xfrm>
        </p:spPr>
        <p:txBody>
          <a:bodyPr>
            <a:normAutofit fontScale="90000"/>
          </a:bodyPr>
          <a:lstStyle/>
          <a:p>
            <a:r>
              <a:rPr lang="en-US" dirty="0">
                <a:solidFill>
                  <a:schemeClr val="bg1"/>
                </a:solidFill>
              </a:rPr>
              <a:t>outline</a:t>
            </a:r>
          </a:p>
        </p:txBody>
      </p:sp>
      <p:sp>
        <p:nvSpPr>
          <p:cNvPr id="3" name="Content Placeholder 2">
            <a:extLst>
              <a:ext uri="{FF2B5EF4-FFF2-40B4-BE49-F238E27FC236}">
                <a16:creationId xmlns:a16="http://schemas.microsoft.com/office/drawing/2014/main" id="{E57D007B-7F4D-42D4-A0BF-37088D32E2A4}"/>
              </a:ext>
            </a:extLst>
          </p:cNvPr>
          <p:cNvSpPr>
            <a:spLocks noGrp="1"/>
          </p:cNvSpPr>
          <p:nvPr>
            <p:ph idx="1"/>
          </p:nvPr>
        </p:nvSpPr>
        <p:spPr>
          <a:xfrm>
            <a:off x="685844" y="1532586"/>
            <a:ext cx="8534400" cy="4642833"/>
          </a:xfrm>
        </p:spPr>
        <p:txBody>
          <a:bodyPr anchor="t"/>
          <a:lstStyle/>
          <a:p>
            <a:pPr>
              <a:buFont typeface="Arial" panose="020B0604020202020204" pitchFamily="34" charset="0"/>
              <a:buChar char="•"/>
            </a:pPr>
            <a:r>
              <a:rPr lang="en-US" dirty="0">
                <a:solidFill>
                  <a:schemeClr val="bg1"/>
                </a:solidFill>
              </a:rPr>
              <a:t>Introduction.</a:t>
            </a:r>
          </a:p>
          <a:p>
            <a:pPr>
              <a:buFont typeface="Arial" panose="020B0604020202020204" pitchFamily="34" charset="0"/>
              <a:buChar char="•"/>
            </a:pPr>
            <a:r>
              <a:rPr lang="en-US" dirty="0">
                <a:solidFill>
                  <a:schemeClr val="bg1"/>
                </a:solidFill>
              </a:rPr>
              <a:t>Music algorithm.</a:t>
            </a:r>
          </a:p>
          <a:p>
            <a:pPr>
              <a:buFont typeface="Arial" panose="020B0604020202020204" pitchFamily="34" charset="0"/>
              <a:buChar char="•"/>
            </a:pPr>
            <a:r>
              <a:rPr lang="en-US" dirty="0">
                <a:solidFill>
                  <a:schemeClr val="bg1"/>
                </a:solidFill>
              </a:rPr>
              <a:t>Localization using TOA Method.</a:t>
            </a:r>
          </a:p>
          <a:p>
            <a:pPr>
              <a:buFont typeface="Arial" panose="020B0604020202020204" pitchFamily="34" charset="0"/>
              <a:buChar char="•"/>
            </a:pPr>
            <a:r>
              <a:rPr lang="en-US" dirty="0">
                <a:solidFill>
                  <a:schemeClr val="bg1"/>
                </a:solidFill>
              </a:rPr>
              <a:t>Why using TOA method.</a:t>
            </a:r>
          </a:p>
          <a:p>
            <a:pPr>
              <a:buFont typeface="Arial" panose="020B0604020202020204" pitchFamily="34" charset="0"/>
              <a:buChar char="•"/>
            </a:pPr>
            <a:r>
              <a:rPr lang="en-US" dirty="0">
                <a:solidFill>
                  <a:schemeClr val="bg1"/>
                </a:solidFill>
              </a:rPr>
              <a:t>Results of localization.</a:t>
            </a:r>
          </a:p>
          <a:p>
            <a:pPr>
              <a:buFont typeface="Arial" panose="020B0604020202020204" pitchFamily="34" charset="0"/>
              <a:buChar char="•"/>
            </a:pPr>
            <a:r>
              <a:rPr lang="en-US" dirty="0">
                <a:solidFill>
                  <a:schemeClr val="bg1"/>
                </a:solidFill>
              </a:rPr>
              <a:t>Conclusion.</a:t>
            </a:r>
          </a:p>
          <a:p>
            <a:pPr marL="0" indent="0">
              <a:buNone/>
            </a:pPr>
            <a:endParaRPr lang="en-US" dirty="0">
              <a:solidFill>
                <a:schemeClr val="bg1"/>
              </a:solidFill>
            </a:endParaRP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endParaRPr lang="en-US" dirty="0"/>
          </a:p>
        </p:txBody>
      </p:sp>
    </p:spTree>
    <p:extLst>
      <p:ext uri="{BB962C8B-B14F-4D97-AF65-F5344CB8AC3E}">
        <p14:creationId xmlns:p14="http://schemas.microsoft.com/office/powerpoint/2010/main" val="4223694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33EA7-8878-4328-9EB0-BAC9CBE4FE71}"/>
              </a:ext>
            </a:extLst>
          </p:cNvPr>
          <p:cNvSpPr>
            <a:spLocks noGrp="1"/>
          </p:cNvSpPr>
          <p:nvPr>
            <p:ph type="title"/>
          </p:nvPr>
        </p:nvSpPr>
        <p:spPr>
          <a:xfrm>
            <a:off x="1141413" y="618518"/>
            <a:ext cx="9905998" cy="900793"/>
          </a:xfrm>
        </p:spPr>
        <p:txBody>
          <a:bodyPr/>
          <a:lstStyle/>
          <a:p>
            <a:pPr algn="ctr"/>
            <a:r>
              <a:rPr lang="en-US" dirty="0">
                <a:solidFill>
                  <a:schemeClr val="bg1"/>
                </a:solidFill>
              </a:rPr>
              <a:t>Introduction</a:t>
            </a:r>
            <a:endParaRPr lang="en-US" dirty="0"/>
          </a:p>
        </p:txBody>
      </p:sp>
      <p:sp>
        <p:nvSpPr>
          <p:cNvPr id="3" name="Content Placeholder 2">
            <a:extLst>
              <a:ext uri="{FF2B5EF4-FFF2-40B4-BE49-F238E27FC236}">
                <a16:creationId xmlns:a16="http://schemas.microsoft.com/office/drawing/2014/main" id="{451B4295-8A82-4241-805B-543161A40603}"/>
              </a:ext>
            </a:extLst>
          </p:cNvPr>
          <p:cNvSpPr>
            <a:spLocks noGrp="1"/>
          </p:cNvSpPr>
          <p:nvPr>
            <p:ph idx="1"/>
          </p:nvPr>
        </p:nvSpPr>
        <p:spPr>
          <a:xfrm>
            <a:off x="1141413" y="1519311"/>
            <a:ext cx="9905999" cy="4720171"/>
          </a:xfrm>
        </p:spPr>
        <p:txBody>
          <a:bodyPr>
            <a:normAutofit/>
          </a:bodyPr>
          <a:lstStyle/>
          <a:p>
            <a:pPr algn="just"/>
            <a:r>
              <a:rPr lang="en-US" dirty="0">
                <a:solidFill>
                  <a:schemeClr val="bg1"/>
                </a:solidFill>
              </a:rPr>
              <a:t>In last project the mobile phone was used to take actual measurements to compare with the software measurements from Wireless InSite program, using these measurements to know location of user depending on RSSI.</a:t>
            </a:r>
          </a:p>
          <a:p>
            <a:pPr algn="just"/>
            <a:r>
              <a:rPr lang="en-US" dirty="0">
                <a:solidFill>
                  <a:schemeClr val="bg1"/>
                </a:solidFill>
              </a:rPr>
              <a:t>we use another technique (TOA) to see the difference in the results in previous technique. To see a relation between AOA and received power, we used Music algorithm and also, we can figure out where is a peak power at specific AOA.</a:t>
            </a:r>
          </a:p>
          <a:p>
            <a:pPr algn="just"/>
            <a:endParaRPr lang="en-US" dirty="0">
              <a:solidFill>
                <a:schemeClr val="bg1"/>
              </a:solidFill>
            </a:endParaRPr>
          </a:p>
          <a:p>
            <a:pPr marL="0" indent="0" algn="just">
              <a:buNone/>
            </a:pPr>
            <a:endParaRPr lang="en-US" dirty="0">
              <a:solidFill>
                <a:schemeClr val="bg1"/>
              </a:solidFill>
            </a:endParaRPr>
          </a:p>
          <a:p>
            <a:pPr algn="just"/>
            <a:endParaRPr lang="en-US" dirty="0">
              <a:solidFill>
                <a:schemeClr val="bg1"/>
              </a:solidFill>
            </a:endParaRPr>
          </a:p>
          <a:p>
            <a:endParaRPr lang="en-US" dirty="0"/>
          </a:p>
        </p:txBody>
      </p:sp>
    </p:spTree>
    <p:extLst>
      <p:ext uri="{BB962C8B-B14F-4D97-AF65-F5344CB8AC3E}">
        <p14:creationId xmlns:p14="http://schemas.microsoft.com/office/powerpoint/2010/main" val="94986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AC681-6508-4107-AD2B-F36CB3F81189}"/>
              </a:ext>
            </a:extLst>
          </p:cNvPr>
          <p:cNvSpPr>
            <a:spLocks noGrp="1"/>
          </p:cNvSpPr>
          <p:nvPr>
            <p:ph type="title"/>
          </p:nvPr>
        </p:nvSpPr>
        <p:spPr>
          <a:xfrm>
            <a:off x="1141413" y="618518"/>
            <a:ext cx="9905998" cy="971131"/>
          </a:xfrm>
        </p:spPr>
        <p:txBody>
          <a:bodyPr>
            <a:normAutofit fontScale="90000"/>
          </a:bodyPr>
          <a:lstStyle/>
          <a:p>
            <a:r>
              <a:rPr lang="en-US" dirty="0">
                <a:solidFill>
                  <a:schemeClr val="bg1"/>
                </a:solidFill>
              </a:rPr>
              <a:t>Second floor on Wireless Insite Software </a:t>
            </a:r>
            <a:endParaRPr lang="en-US" dirty="0"/>
          </a:p>
        </p:txBody>
      </p:sp>
      <p:pic>
        <p:nvPicPr>
          <p:cNvPr id="4" name="Content Placeholder 3">
            <a:extLst>
              <a:ext uri="{FF2B5EF4-FFF2-40B4-BE49-F238E27FC236}">
                <a16:creationId xmlns:a16="http://schemas.microsoft.com/office/drawing/2014/main" id="{6697042C-F1F7-4CD6-BAD5-B95BBB365D28}"/>
              </a:ext>
            </a:extLst>
          </p:cNvPr>
          <p:cNvPicPr>
            <a:picLocks noGrp="1"/>
          </p:cNvPicPr>
          <p:nvPr>
            <p:ph idx="1"/>
          </p:nvPr>
        </p:nvPicPr>
        <p:blipFill>
          <a:blip r:embed="rId2"/>
          <a:stretch>
            <a:fillRect/>
          </a:stretch>
        </p:blipFill>
        <p:spPr>
          <a:xfrm>
            <a:off x="2177837" y="2153991"/>
            <a:ext cx="7524055" cy="3614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9087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33EA7-8878-4328-9EB0-BAC9CBE4FE71}"/>
              </a:ext>
            </a:extLst>
          </p:cNvPr>
          <p:cNvSpPr>
            <a:spLocks noGrp="1"/>
          </p:cNvSpPr>
          <p:nvPr>
            <p:ph type="title"/>
          </p:nvPr>
        </p:nvSpPr>
        <p:spPr>
          <a:xfrm>
            <a:off x="1141413" y="618518"/>
            <a:ext cx="9905998" cy="553459"/>
          </a:xfrm>
        </p:spPr>
        <p:txBody>
          <a:bodyPr>
            <a:normAutofit fontScale="90000"/>
          </a:bodyPr>
          <a:lstStyle/>
          <a:p>
            <a:pPr algn="ctr"/>
            <a:r>
              <a:rPr lang="en-US" dirty="0">
                <a:solidFill>
                  <a:schemeClr val="bg1"/>
                </a:solidFill>
              </a:rPr>
              <a:t>Music algorithm</a:t>
            </a:r>
            <a:endParaRPr lang="en-US" dirty="0"/>
          </a:p>
        </p:txBody>
      </p:sp>
      <p:sp>
        <p:nvSpPr>
          <p:cNvPr id="3" name="Content Placeholder 2">
            <a:extLst>
              <a:ext uri="{FF2B5EF4-FFF2-40B4-BE49-F238E27FC236}">
                <a16:creationId xmlns:a16="http://schemas.microsoft.com/office/drawing/2014/main" id="{451B4295-8A82-4241-805B-543161A40603}"/>
              </a:ext>
            </a:extLst>
          </p:cNvPr>
          <p:cNvSpPr>
            <a:spLocks noGrp="1"/>
          </p:cNvSpPr>
          <p:nvPr>
            <p:ph idx="1"/>
          </p:nvPr>
        </p:nvSpPr>
        <p:spPr>
          <a:xfrm>
            <a:off x="1141413" y="1171977"/>
            <a:ext cx="9905999" cy="5067505"/>
          </a:xfrm>
        </p:spPr>
        <p:txBody>
          <a:bodyPr>
            <a:normAutofit/>
          </a:bodyPr>
          <a:lstStyle/>
          <a:p>
            <a:pPr algn="just"/>
            <a:r>
              <a:rPr lang="en-US" dirty="0">
                <a:solidFill>
                  <a:schemeClr val="bg1"/>
                </a:solidFill>
              </a:rPr>
              <a:t>Why using Music algorithm?</a:t>
            </a:r>
          </a:p>
          <a:p>
            <a:pPr algn="just"/>
            <a:r>
              <a:rPr lang="en-US" dirty="0">
                <a:solidFill>
                  <a:schemeClr val="bg1"/>
                </a:solidFill>
              </a:rPr>
              <a:t>To see the relation between AOA &amp; Received power also,</a:t>
            </a:r>
            <a:r>
              <a:rPr lang="en-US" dirty="0"/>
              <a:t> </a:t>
            </a:r>
            <a:r>
              <a:rPr lang="en-US" dirty="0">
                <a:solidFill>
                  <a:schemeClr val="bg1"/>
                </a:solidFill>
              </a:rPr>
              <a:t>to figure out where is a peak power at specific AOA.</a:t>
            </a:r>
          </a:p>
          <a:p>
            <a:pPr algn="just"/>
            <a:r>
              <a:rPr lang="en-US" dirty="0">
                <a:solidFill>
                  <a:schemeClr val="bg1"/>
                </a:solidFill>
              </a:rPr>
              <a:t>We took different parameters to see the effect in the results:</a:t>
            </a:r>
          </a:p>
          <a:p>
            <a:pPr algn="just"/>
            <a:r>
              <a:rPr lang="en-US" b="1" dirty="0">
                <a:solidFill>
                  <a:schemeClr val="bg1"/>
                </a:solidFill>
              </a:rPr>
              <a:t>Case 1:</a:t>
            </a:r>
          </a:p>
          <a:p>
            <a:pPr lvl="0"/>
            <a:r>
              <a:rPr lang="en-US" b="1" dirty="0">
                <a:solidFill>
                  <a:schemeClr val="bg1"/>
                </a:solidFill>
              </a:rPr>
              <a:t>N(number of samples)=129</a:t>
            </a:r>
            <a:endParaRPr lang="en-US" dirty="0">
              <a:solidFill>
                <a:schemeClr val="bg1"/>
              </a:solidFill>
            </a:endParaRPr>
          </a:p>
          <a:p>
            <a:pPr lvl="0"/>
            <a:r>
              <a:rPr lang="en-US" b="1" dirty="0">
                <a:solidFill>
                  <a:schemeClr val="bg1"/>
                </a:solidFill>
              </a:rPr>
              <a:t>diff M(number of antennas</a:t>
            </a:r>
            <a:endParaRPr lang="en-US" dirty="0">
              <a:solidFill>
                <a:schemeClr val="bg1"/>
              </a:solidFill>
            </a:endParaRPr>
          </a:p>
          <a:p>
            <a:pPr marL="0" indent="0" algn="just">
              <a:buNone/>
            </a:pPr>
            <a:endParaRPr lang="en-US" dirty="0">
              <a:solidFill>
                <a:schemeClr val="bg1"/>
              </a:solidFill>
            </a:endParaRPr>
          </a:p>
          <a:p>
            <a:pPr algn="just"/>
            <a:endParaRPr lang="en-US" dirty="0">
              <a:solidFill>
                <a:schemeClr val="bg1"/>
              </a:solidFill>
            </a:endParaRPr>
          </a:p>
          <a:p>
            <a:pPr marL="0" indent="0" algn="just">
              <a:buNone/>
            </a:pPr>
            <a:endParaRPr lang="en-US" dirty="0">
              <a:solidFill>
                <a:schemeClr val="bg1"/>
              </a:solidFill>
            </a:endParaRPr>
          </a:p>
          <a:p>
            <a:pPr algn="just"/>
            <a:endParaRPr lang="en-US" dirty="0">
              <a:solidFill>
                <a:schemeClr val="bg1"/>
              </a:solidFill>
            </a:endParaRPr>
          </a:p>
          <a:p>
            <a:endParaRPr lang="en-US" dirty="0"/>
          </a:p>
        </p:txBody>
      </p:sp>
      <p:pic>
        <p:nvPicPr>
          <p:cNvPr id="7" name="Picture 6" descr="C:\Users\lenovo\Desktop\n=129.JPG">
            <a:extLst>
              <a:ext uri="{FF2B5EF4-FFF2-40B4-BE49-F238E27FC236}">
                <a16:creationId xmlns:a16="http://schemas.microsoft.com/office/drawing/2014/main" id="{721EB1E8-E4D3-4445-A2C4-90DE6E3EBF8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1321" y="5563673"/>
            <a:ext cx="5124450" cy="12292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C:\Users\lenovo\Desktop\tp1 129.jpg">
            <a:extLst>
              <a:ext uri="{FF2B5EF4-FFF2-40B4-BE49-F238E27FC236}">
                <a16:creationId xmlns:a16="http://schemas.microsoft.com/office/drawing/2014/main" id="{936FFC32-DEDD-4077-BE11-A54F1F5F9D6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460642" y="2975020"/>
            <a:ext cx="6606862" cy="38179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8677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wipe(down)">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33EA7-8878-4328-9EB0-BAC9CBE4FE71}"/>
              </a:ext>
            </a:extLst>
          </p:cNvPr>
          <p:cNvSpPr>
            <a:spLocks noGrp="1"/>
          </p:cNvSpPr>
          <p:nvPr>
            <p:ph type="title"/>
          </p:nvPr>
        </p:nvSpPr>
        <p:spPr>
          <a:xfrm>
            <a:off x="1141413" y="618518"/>
            <a:ext cx="9905998" cy="900793"/>
          </a:xfrm>
        </p:spPr>
        <p:txBody>
          <a:bodyPr/>
          <a:lstStyle/>
          <a:p>
            <a:pPr algn="ctr"/>
            <a:endParaRPr lang="en-US" dirty="0"/>
          </a:p>
        </p:txBody>
      </p:sp>
      <p:sp>
        <p:nvSpPr>
          <p:cNvPr id="3" name="Content Placeholder 2">
            <a:extLst>
              <a:ext uri="{FF2B5EF4-FFF2-40B4-BE49-F238E27FC236}">
                <a16:creationId xmlns:a16="http://schemas.microsoft.com/office/drawing/2014/main" id="{451B4295-8A82-4241-805B-543161A40603}"/>
              </a:ext>
            </a:extLst>
          </p:cNvPr>
          <p:cNvSpPr>
            <a:spLocks noGrp="1"/>
          </p:cNvSpPr>
          <p:nvPr>
            <p:ph idx="1"/>
          </p:nvPr>
        </p:nvSpPr>
        <p:spPr>
          <a:xfrm>
            <a:off x="1141413" y="1519311"/>
            <a:ext cx="9905999" cy="4720171"/>
          </a:xfrm>
        </p:spPr>
        <p:txBody>
          <a:bodyPr anchor="t">
            <a:normAutofit/>
          </a:bodyPr>
          <a:lstStyle/>
          <a:p>
            <a:pPr algn="just"/>
            <a:r>
              <a:rPr lang="en-US" b="1" dirty="0">
                <a:solidFill>
                  <a:schemeClr val="bg1"/>
                </a:solidFill>
              </a:rPr>
              <a:t>In case 1 </a:t>
            </a:r>
            <a:r>
              <a:rPr lang="en-US" dirty="0">
                <a:solidFill>
                  <a:schemeClr val="bg1"/>
                </a:solidFill>
              </a:rPr>
              <a:t>: Note that as the number of array elements “</a:t>
            </a:r>
            <a:r>
              <a:rPr lang="en-US" i="1" dirty="0">
                <a:solidFill>
                  <a:schemeClr val="bg1"/>
                </a:solidFill>
              </a:rPr>
              <a:t>M</a:t>
            </a:r>
            <a:r>
              <a:rPr lang="en-US" dirty="0">
                <a:solidFill>
                  <a:schemeClr val="bg1"/>
                </a:solidFill>
              </a:rPr>
              <a:t>” increases, MUSIC spectrum peaks become sharper (high accuracy and resolution).</a:t>
            </a:r>
          </a:p>
          <a:p>
            <a:pPr algn="just"/>
            <a:endParaRPr lang="en-US" dirty="0">
              <a:solidFill>
                <a:schemeClr val="bg1"/>
              </a:solidFill>
            </a:endParaRPr>
          </a:p>
          <a:p>
            <a:pPr marL="0" indent="0" algn="just">
              <a:buNone/>
            </a:pPr>
            <a:endParaRPr lang="en-US" b="1" dirty="0">
              <a:solidFill>
                <a:schemeClr val="bg1"/>
              </a:solidFill>
            </a:endParaRPr>
          </a:p>
          <a:p>
            <a:pPr algn="just"/>
            <a:endParaRPr lang="en-US" dirty="0">
              <a:solidFill>
                <a:schemeClr val="bg1"/>
              </a:solidFill>
            </a:endParaRPr>
          </a:p>
          <a:p>
            <a:pPr lvl="0"/>
            <a:r>
              <a:rPr lang="en-US" b="1" dirty="0">
                <a:solidFill>
                  <a:schemeClr val="bg1"/>
                </a:solidFill>
              </a:rPr>
              <a:t>Case 2: angle of arrival from TP2</a:t>
            </a:r>
          </a:p>
          <a:p>
            <a:pPr lvl="0"/>
            <a:endParaRPr lang="en-US" b="1" dirty="0">
              <a:solidFill>
                <a:schemeClr val="bg1"/>
              </a:solidFill>
            </a:endParaRPr>
          </a:p>
          <a:p>
            <a:pPr lvl="0"/>
            <a:endParaRPr lang="en-US" dirty="0">
              <a:solidFill>
                <a:schemeClr val="bg1"/>
              </a:solidFill>
            </a:endParaRPr>
          </a:p>
          <a:p>
            <a:pPr algn="just"/>
            <a:endParaRPr lang="en-US" b="1" dirty="0">
              <a:solidFill>
                <a:schemeClr val="bg1"/>
              </a:solidFill>
            </a:endParaRPr>
          </a:p>
          <a:p>
            <a:pPr algn="just"/>
            <a:endParaRPr lang="en-US" dirty="0">
              <a:solidFill>
                <a:schemeClr val="bg1"/>
              </a:solidFill>
            </a:endParaRPr>
          </a:p>
        </p:txBody>
      </p:sp>
      <p:pic>
        <p:nvPicPr>
          <p:cNvPr id="7" name="Picture 6" descr="C:\Users\lenovo\Desktop\tp2 p.JPG">
            <a:extLst>
              <a:ext uri="{FF2B5EF4-FFF2-40B4-BE49-F238E27FC236}">
                <a16:creationId xmlns:a16="http://schemas.microsoft.com/office/drawing/2014/main" id="{60A542DE-E6DA-4D3B-A86C-C705F11FDE1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91367" y="4578339"/>
            <a:ext cx="5354638" cy="760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6016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par>
                                <p:cTn id="18" presetID="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1B4295-8A82-4241-805B-543161A40603}"/>
              </a:ext>
            </a:extLst>
          </p:cNvPr>
          <p:cNvSpPr>
            <a:spLocks noGrp="1"/>
          </p:cNvSpPr>
          <p:nvPr>
            <p:ph idx="1"/>
          </p:nvPr>
        </p:nvSpPr>
        <p:spPr>
          <a:xfrm>
            <a:off x="404634" y="0"/>
            <a:ext cx="9905999" cy="4720171"/>
          </a:xfrm>
        </p:spPr>
        <p:txBody>
          <a:bodyPr anchor="t">
            <a:normAutofit/>
          </a:bodyPr>
          <a:lstStyle/>
          <a:p>
            <a:pPr algn="just"/>
            <a:endParaRPr lang="en-US" dirty="0">
              <a:solidFill>
                <a:schemeClr val="bg1"/>
              </a:solidFill>
            </a:endParaRPr>
          </a:p>
          <a:p>
            <a:pPr marL="0" indent="0" algn="just">
              <a:buNone/>
            </a:pPr>
            <a:endParaRPr lang="en-US" dirty="0">
              <a:solidFill>
                <a:schemeClr val="bg1"/>
              </a:solidFill>
            </a:endParaRPr>
          </a:p>
          <a:p>
            <a:pPr algn="just"/>
            <a:endParaRPr lang="en-US" dirty="0">
              <a:solidFill>
                <a:schemeClr val="bg1"/>
              </a:solidFill>
            </a:endParaRPr>
          </a:p>
          <a:p>
            <a:pPr algn="just"/>
            <a:endParaRPr lang="en-US" dirty="0">
              <a:solidFill>
                <a:schemeClr val="bg1"/>
              </a:solidFill>
            </a:endParaRPr>
          </a:p>
        </p:txBody>
      </p:sp>
      <p:pic>
        <p:nvPicPr>
          <p:cNvPr id="6" name="Picture 5" descr="C:\Users\lenovo\Desktop\tp2.jpg">
            <a:extLst>
              <a:ext uri="{FF2B5EF4-FFF2-40B4-BE49-F238E27FC236}">
                <a16:creationId xmlns:a16="http://schemas.microsoft.com/office/drawing/2014/main" id="{B5062C18-3F4F-49AB-85C0-93B786BBD16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1367" y="1584101"/>
            <a:ext cx="7442937" cy="41727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427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032" y="675029"/>
            <a:ext cx="9699936" cy="437550"/>
          </a:xfrm>
        </p:spPr>
        <p:txBody>
          <a:bodyPr>
            <a:normAutofit fontScale="90000"/>
          </a:bodyPr>
          <a:lstStyle/>
          <a:p>
            <a:pPr algn="ctr"/>
            <a:r>
              <a:rPr lang="en-US" sz="3100" b="1" dirty="0">
                <a:solidFill>
                  <a:schemeClr val="bg1"/>
                </a:solidFill>
              </a:rPr>
              <a:t>Localization using TOA (time of arrival) method</a:t>
            </a:r>
            <a:br>
              <a:rPr lang="en-US" dirty="0"/>
            </a:br>
            <a:endParaRPr lang="en-US" dirty="0"/>
          </a:p>
        </p:txBody>
      </p:sp>
      <p:sp>
        <p:nvSpPr>
          <p:cNvPr id="3" name="Content Placeholder 2"/>
          <p:cNvSpPr>
            <a:spLocks noGrp="1"/>
          </p:cNvSpPr>
          <p:nvPr>
            <p:ph idx="1"/>
          </p:nvPr>
        </p:nvSpPr>
        <p:spPr>
          <a:xfrm>
            <a:off x="1347475" y="2228045"/>
            <a:ext cx="9905998" cy="5512158"/>
          </a:xfrm>
        </p:spPr>
        <p:txBody>
          <a:bodyPr>
            <a:normAutofit fontScale="92500" lnSpcReduction="20000"/>
          </a:bodyPr>
          <a:lstStyle/>
          <a:p>
            <a:pPr marL="0" indent="0">
              <a:buNone/>
            </a:pPr>
            <a:r>
              <a:rPr lang="en-US" dirty="0">
                <a:solidFill>
                  <a:schemeClr val="bg1"/>
                </a:solidFill>
              </a:rPr>
              <a:t>The time of arrival (TOA) method rely on the propagation time of a signal traveling from the transmitter to the receiver. In the TOA method the one-way propagation time is determined and the distance between reference node and transmitter is estimated.</a:t>
            </a:r>
          </a:p>
          <a:p>
            <a:pPr marL="0" indent="0">
              <a:buNone/>
            </a:pPr>
            <a:r>
              <a:rPr lang="en-US" dirty="0">
                <a:solidFill>
                  <a:schemeClr val="bg1"/>
                </a:solidFill>
              </a:rPr>
              <a:t>The TOA method is based on combining estimates of the time of arrival of the transmitter signal, when arriving at several different reference nodes as shown in figure:</a:t>
            </a:r>
          </a:p>
          <a:p>
            <a:r>
              <a:rPr lang="en-US" dirty="0">
                <a:solidFill>
                  <a:schemeClr val="bg1"/>
                </a:solidFill>
              </a:rPr>
              <a:t>The time of Arrival(TOA) (</a:t>
            </a:r>
            <a:r>
              <a:rPr lang="en-US" dirty="0" err="1">
                <a:solidFill>
                  <a:schemeClr val="bg1"/>
                </a:solidFill>
              </a:rPr>
              <a:t>ti</a:t>
            </a:r>
            <a:r>
              <a:rPr lang="en-US" dirty="0">
                <a:solidFill>
                  <a:schemeClr val="bg1"/>
                </a:solidFill>
              </a:rPr>
              <a:t>) estimate can be used to determine the distance (d) between transmitter and receiver by using the following equation:</a:t>
            </a:r>
          </a:p>
          <a:p>
            <a:r>
              <a:rPr lang="en-US" b="1" dirty="0">
                <a:solidFill>
                  <a:schemeClr val="bg1"/>
                </a:solidFill>
              </a:rPr>
              <a:t>d=(t2-t1)*c</a:t>
            </a:r>
          </a:p>
          <a:p>
            <a:pPr marL="0" indent="0">
              <a:buNone/>
            </a:pPr>
            <a:r>
              <a:rPr lang="en-US" b="1" dirty="0">
                <a:solidFill>
                  <a:schemeClr val="bg1"/>
                </a:solidFill>
              </a:rPr>
              <a:t>c </a:t>
            </a:r>
            <a:r>
              <a:rPr lang="en-US" dirty="0">
                <a:solidFill>
                  <a:schemeClr val="bg1"/>
                </a:solidFill>
              </a:rPr>
              <a:t>:is the speed of light.</a:t>
            </a:r>
          </a:p>
          <a:p>
            <a:pPr marL="0" indent="0">
              <a:buNone/>
            </a:pPr>
            <a:r>
              <a:rPr lang="en-US" b="1" dirty="0">
                <a:solidFill>
                  <a:schemeClr val="bg1"/>
                </a:solidFill>
              </a:rPr>
              <a:t>T2:</a:t>
            </a:r>
            <a:r>
              <a:rPr lang="en-US" dirty="0">
                <a:solidFill>
                  <a:schemeClr val="bg1"/>
                </a:solidFill>
              </a:rPr>
              <a:t> is the TOF.</a:t>
            </a:r>
          </a:p>
          <a:p>
            <a:pPr marL="0" indent="0">
              <a:buNone/>
            </a:pPr>
            <a:r>
              <a:rPr lang="en-US" b="1" dirty="0">
                <a:solidFill>
                  <a:schemeClr val="bg1"/>
                </a:solidFill>
              </a:rPr>
              <a:t> t1 </a:t>
            </a:r>
            <a:r>
              <a:rPr lang="en-US" dirty="0">
                <a:solidFill>
                  <a:schemeClr val="bg1"/>
                </a:solidFill>
              </a:rPr>
              <a:t>:is the actual time </a:t>
            </a:r>
          </a:p>
          <a:p>
            <a:pPr marL="0" indent="0">
              <a:buNone/>
            </a:pPr>
            <a:r>
              <a:rPr lang="en-US" dirty="0">
                <a:solidFill>
                  <a:schemeClr val="bg1"/>
                </a:solidFill>
              </a:rPr>
              <a:t>instant at which </a:t>
            </a:r>
          </a:p>
          <a:p>
            <a:pPr marL="0" indent="0">
              <a:buNone/>
            </a:pPr>
            <a:r>
              <a:rPr lang="en-US" dirty="0">
                <a:solidFill>
                  <a:schemeClr val="bg1"/>
                </a:solidFill>
              </a:rPr>
              <a:t>the transmitter </a:t>
            </a:r>
          </a:p>
          <a:p>
            <a:pPr marL="0" indent="0">
              <a:buNone/>
            </a:pPr>
            <a:r>
              <a:rPr lang="en-US" dirty="0">
                <a:solidFill>
                  <a:schemeClr val="bg1"/>
                </a:solidFill>
              </a:rPr>
              <a:t>device starts transmission .</a:t>
            </a: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endParaRPr lang="en-US" dirty="0">
              <a:solidFill>
                <a:schemeClr val="bg1"/>
              </a:solidFill>
            </a:endParaRPr>
          </a:p>
          <a:p>
            <a:endParaRPr lang="en-US" dirty="0">
              <a:solidFill>
                <a:schemeClr val="bg1"/>
              </a:solidFill>
            </a:endParaRPr>
          </a:p>
        </p:txBody>
      </p:sp>
      <p:pic>
        <p:nvPicPr>
          <p:cNvPr id="11" name="Picture 10">
            <a:extLst>
              <a:ext uri="{FF2B5EF4-FFF2-40B4-BE49-F238E27FC236}">
                <a16:creationId xmlns:a16="http://schemas.microsoft.com/office/drawing/2014/main" id="{7F8C9F13-B7A8-49FA-B216-CF8038E579A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63348" y="4021428"/>
            <a:ext cx="5035638" cy="2434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91317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1EEC-E21D-43E1-8F5A-86D12BAEA046}"/>
              </a:ext>
            </a:extLst>
          </p:cNvPr>
          <p:cNvSpPr>
            <a:spLocks noGrp="1"/>
          </p:cNvSpPr>
          <p:nvPr>
            <p:ph type="title"/>
          </p:nvPr>
        </p:nvSpPr>
        <p:spPr>
          <a:xfrm>
            <a:off x="953036" y="425004"/>
            <a:ext cx="8265575" cy="618185"/>
          </a:xfrm>
        </p:spPr>
        <p:txBody>
          <a:bodyPr>
            <a:normAutofit fontScale="90000"/>
          </a:bodyPr>
          <a:lstStyle/>
          <a:p>
            <a:r>
              <a:rPr lang="en-US" dirty="0">
                <a:solidFill>
                  <a:schemeClr val="bg1"/>
                </a:solidFill>
              </a:rPr>
              <a:t>Why using TOA method</a:t>
            </a:r>
          </a:p>
        </p:txBody>
      </p:sp>
      <p:sp>
        <p:nvSpPr>
          <p:cNvPr id="3" name="Content Placeholder 2">
            <a:extLst>
              <a:ext uri="{FF2B5EF4-FFF2-40B4-BE49-F238E27FC236}">
                <a16:creationId xmlns:a16="http://schemas.microsoft.com/office/drawing/2014/main" id="{D4CC9323-590A-41BE-8556-3E2C9C3F3ACD}"/>
              </a:ext>
            </a:extLst>
          </p:cNvPr>
          <p:cNvSpPr>
            <a:spLocks noGrp="1"/>
          </p:cNvSpPr>
          <p:nvPr>
            <p:ph idx="1"/>
          </p:nvPr>
        </p:nvSpPr>
        <p:spPr>
          <a:xfrm>
            <a:off x="953036" y="1262130"/>
            <a:ext cx="8265575" cy="4893971"/>
          </a:xfrm>
        </p:spPr>
        <p:txBody>
          <a:bodyPr anchor="t"/>
          <a:lstStyle/>
          <a:p>
            <a:r>
              <a:rPr lang="en-US" dirty="0">
                <a:solidFill>
                  <a:schemeClr val="bg1"/>
                </a:solidFill>
              </a:rPr>
              <a:t>By using this technique, high accuracy can be achieved in position location of a target node.</a:t>
            </a:r>
          </a:p>
          <a:p>
            <a:r>
              <a:rPr lang="en-US" dirty="0">
                <a:solidFill>
                  <a:schemeClr val="bg1"/>
                </a:solidFill>
              </a:rPr>
              <a:t> The distances between reference node and target node when increased do not affect the accuracy of calculations like in other methods such as RSS method.</a:t>
            </a:r>
          </a:p>
          <a:p>
            <a:pPr marL="0" indent="0">
              <a:buNone/>
            </a:pPr>
            <a:r>
              <a:rPr lang="en-US" dirty="0">
                <a:solidFill>
                  <a:schemeClr val="bg1"/>
                </a:solidFill>
              </a:rPr>
              <a:t> </a:t>
            </a:r>
            <a:endParaRPr lang="en-US" dirty="0"/>
          </a:p>
        </p:txBody>
      </p:sp>
    </p:spTree>
    <p:extLst>
      <p:ext uri="{BB962C8B-B14F-4D97-AF65-F5344CB8AC3E}">
        <p14:creationId xmlns:p14="http://schemas.microsoft.com/office/powerpoint/2010/main" val="451780011"/>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854</TotalTime>
  <Words>683</Words>
  <Application>Microsoft Office PowerPoint</Application>
  <PresentationFormat>Widescreen</PresentationFormat>
  <Paragraphs>132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Century Gothic</vt:lpstr>
      <vt:lpstr>Wingdings 3</vt:lpstr>
      <vt:lpstr>Slice</vt:lpstr>
      <vt:lpstr>                    Graduation project 2</vt:lpstr>
      <vt:lpstr>outline</vt:lpstr>
      <vt:lpstr>Introduction</vt:lpstr>
      <vt:lpstr>Second floor on Wireless Insite Software </vt:lpstr>
      <vt:lpstr>Music algorithm</vt:lpstr>
      <vt:lpstr>PowerPoint Presentation</vt:lpstr>
      <vt:lpstr>PowerPoint Presentation</vt:lpstr>
      <vt:lpstr>Localization using TOA (time of arrival) method </vt:lpstr>
      <vt:lpstr>Why using TOA method</vt:lpstr>
      <vt:lpstr>               </vt:lpstr>
      <vt:lpstr>Results of Localization</vt:lpstr>
      <vt:lpstr>PowerPoint Presentation</vt:lpstr>
      <vt:lpstr>PowerPoint Presentation</vt:lpstr>
      <vt:lpstr>PowerPoint Presentation</vt:lpstr>
      <vt:lpstr>PowerPoint Presentation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dc:title>
  <dc:creator>nooh anan</dc:creator>
  <cp:lastModifiedBy>lenovo</cp:lastModifiedBy>
  <cp:revision>75</cp:revision>
  <dcterms:created xsi:type="dcterms:W3CDTF">2018-04-26T11:00:22Z</dcterms:created>
  <dcterms:modified xsi:type="dcterms:W3CDTF">2018-12-23T18:43:48Z</dcterms:modified>
</cp:coreProperties>
</file>